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1.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1.xml" ContentType="application/vnd.openxmlformats-officedocument.presentationml.tags+xml"/>
  <Override PartName="/ppt/notesSlides/notesSlide53.xml" ContentType="application/vnd.openxmlformats-officedocument.presentationml.notesSlide+xml"/>
  <Override PartName="/ppt/tags/tag2.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3.xml" ContentType="application/vnd.openxmlformats-officedocument.presentationml.tags+xml"/>
  <Override PartName="/ppt/notesSlides/notesSlide5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tags/tag6.xml" ContentType="application/vnd.openxmlformats-officedocument.presentationml.tags+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0"/>
  </p:notesMasterIdLst>
  <p:handoutMasterIdLst>
    <p:handoutMasterId r:id="rId81"/>
  </p:handoutMasterIdLst>
  <p:sldIdLst>
    <p:sldId id="277" r:id="rId2"/>
    <p:sldId id="372" r:id="rId3"/>
    <p:sldId id="278" r:id="rId4"/>
    <p:sldId id="279" r:id="rId5"/>
    <p:sldId id="280" r:id="rId6"/>
    <p:sldId id="281" r:id="rId7"/>
    <p:sldId id="283" r:id="rId8"/>
    <p:sldId id="284"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300" r:id="rId22"/>
    <p:sldId id="302" r:id="rId23"/>
    <p:sldId id="303" r:id="rId24"/>
    <p:sldId id="304" r:id="rId25"/>
    <p:sldId id="307" r:id="rId26"/>
    <p:sldId id="308" r:id="rId27"/>
    <p:sldId id="309" r:id="rId28"/>
    <p:sldId id="310" r:id="rId29"/>
    <p:sldId id="311" r:id="rId30"/>
    <p:sldId id="312" r:id="rId31"/>
    <p:sldId id="313" r:id="rId32"/>
    <p:sldId id="314" r:id="rId33"/>
    <p:sldId id="315" r:id="rId34"/>
    <p:sldId id="316" r:id="rId35"/>
    <p:sldId id="317" r:id="rId36"/>
    <p:sldId id="318" r:id="rId37"/>
    <p:sldId id="319" r:id="rId38"/>
    <p:sldId id="320" r:id="rId39"/>
    <p:sldId id="321" r:id="rId40"/>
    <p:sldId id="322" r:id="rId41"/>
    <p:sldId id="323" r:id="rId42"/>
    <p:sldId id="324" r:id="rId43"/>
    <p:sldId id="325" r:id="rId44"/>
    <p:sldId id="326" r:id="rId45"/>
    <p:sldId id="327" r:id="rId46"/>
    <p:sldId id="328" r:id="rId47"/>
    <p:sldId id="329" r:id="rId48"/>
    <p:sldId id="330" r:id="rId49"/>
    <p:sldId id="331" r:id="rId50"/>
    <p:sldId id="332" r:id="rId51"/>
    <p:sldId id="333" r:id="rId52"/>
    <p:sldId id="335" r:id="rId53"/>
    <p:sldId id="336" r:id="rId54"/>
    <p:sldId id="346" r:id="rId55"/>
    <p:sldId id="347" r:id="rId56"/>
    <p:sldId id="348" r:id="rId57"/>
    <p:sldId id="349" r:id="rId58"/>
    <p:sldId id="351" r:id="rId59"/>
    <p:sldId id="352" r:id="rId60"/>
    <p:sldId id="353" r:id="rId61"/>
    <p:sldId id="354" r:id="rId62"/>
    <p:sldId id="355" r:id="rId63"/>
    <p:sldId id="356" r:id="rId64"/>
    <p:sldId id="357" r:id="rId65"/>
    <p:sldId id="358" r:id="rId66"/>
    <p:sldId id="359" r:id="rId67"/>
    <p:sldId id="360" r:id="rId68"/>
    <p:sldId id="361" r:id="rId69"/>
    <p:sldId id="362" r:id="rId70"/>
    <p:sldId id="363" r:id="rId71"/>
    <p:sldId id="364" r:id="rId72"/>
    <p:sldId id="365" r:id="rId73"/>
    <p:sldId id="366" r:id="rId74"/>
    <p:sldId id="367" r:id="rId75"/>
    <p:sldId id="368" r:id="rId76"/>
    <p:sldId id="369" r:id="rId77"/>
    <p:sldId id="370" r:id="rId78"/>
    <p:sldId id="371" r:id="rId7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632" autoAdjust="0"/>
  </p:normalViewPr>
  <p:slideViewPr>
    <p:cSldViewPr snapToGrid="0" snapToObjects="1">
      <p:cViewPr>
        <p:scale>
          <a:sx n="100" d="100"/>
          <a:sy n="100" d="100"/>
        </p:scale>
        <p:origin x="-134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992"/>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notesMaster" Target="notesMasters/notesMaster1.xml"/><Relationship Id="rId81" Type="http://schemas.openxmlformats.org/officeDocument/2006/relationships/handoutMaster" Target="handoutMasters/handoutMaster1.xml"/><Relationship Id="rId82" Type="http://schemas.openxmlformats.org/officeDocument/2006/relationships/printerSettings" Target="printerSettings/printerSettings1.bin"/><Relationship Id="rId83" Type="http://schemas.openxmlformats.org/officeDocument/2006/relationships/presProps" Target="presProps.xml"/><Relationship Id="rId84" Type="http://schemas.openxmlformats.org/officeDocument/2006/relationships/viewProps" Target="viewProps.xml"/><Relationship Id="rId85" Type="http://schemas.openxmlformats.org/officeDocument/2006/relationships/theme" Target="theme/theme1.xml"/><Relationship Id="rId8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F3C790E-396E-EC44-A177-4729AFD87B10}" type="datetimeFigureOut">
              <a:rPr lang="en-US" smtClean="0"/>
              <a:t>4/23/12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32D964-746F-514A-9191-F6C5291DF219}" type="slidenum">
              <a:rPr lang="en-US" smtClean="0"/>
              <a:t>‹#›</a:t>
            </a:fld>
            <a:endParaRPr lang="en-US"/>
          </a:p>
        </p:txBody>
      </p:sp>
    </p:spTree>
    <p:extLst>
      <p:ext uri="{BB962C8B-B14F-4D97-AF65-F5344CB8AC3E}">
        <p14:creationId xmlns:p14="http://schemas.microsoft.com/office/powerpoint/2010/main" val="13763246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5AB1AE-6AF6-154C-97BE-116B49CC9AA8}" type="datetimeFigureOut">
              <a:rPr lang="en-US" smtClean="0"/>
              <a:t>4/23/12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823641-5B1A-5648-A445-C58122B94CAC}" type="slidenum">
              <a:rPr lang="en-US" smtClean="0"/>
              <a:t>‹#›</a:t>
            </a:fld>
            <a:endParaRPr lang="en-US"/>
          </a:p>
        </p:txBody>
      </p:sp>
    </p:spTree>
    <p:extLst>
      <p:ext uri="{BB962C8B-B14F-4D97-AF65-F5344CB8AC3E}">
        <p14:creationId xmlns:p14="http://schemas.microsoft.com/office/powerpoint/2010/main" val="286198961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66C13E-F135-469B-BBAE-2F60FB69471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63191B-B1E1-8245-8FE2-05ADE9171A7E}" type="slidenum">
              <a:rPr lang="en-US" smtClean="0"/>
              <a:t>13</a:t>
            </a:fld>
            <a:endParaRPr lang="en-US"/>
          </a:p>
        </p:txBody>
      </p:sp>
    </p:spTree>
    <p:extLst>
      <p:ext uri="{BB962C8B-B14F-4D97-AF65-F5344CB8AC3E}">
        <p14:creationId xmlns:p14="http://schemas.microsoft.com/office/powerpoint/2010/main" val="1328208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Disassembled</a:t>
            </a:r>
            <a:r>
              <a:rPr lang="en-US" baseline="0" dirty="0" smtClean="0"/>
              <a:t> applications</a:t>
            </a:r>
          </a:p>
          <a:p>
            <a:pPr marL="228600" indent="-228600">
              <a:buAutoNum type="arabicPeriod"/>
            </a:pPr>
            <a:r>
              <a:rPr lang="en-US" baseline="0" dirty="0" smtClean="0"/>
              <a:t>Built the call graph</a:t>
            </a:r>
          </a:p>
          <a:p>
            <a:pPr marL="228600" indent="-228600">
              <a:buAutoNum type="arabicPeriod"/>
            </a:pPr>
            <a:r>
              <a:rPr lang="en-US" baseline="0" dirty="0" smtClean="0"/>
              <a:t>Looked for paths from public entry points to dangerous API calls</a:t>
            </a:r>
          </a:p>
          <a:p>
            <a:pPr marL="228600" indent="-228600">
              <a:buAutoNum type="arabicPeriod"/>
            </a:pPr>
            <a:endParaRPr lang="en-US" baseline="0" dirty="0" smtClean="0"/>
          </a:p>
          <a:p>
            <a:pPr marL="0" indent="0">
              <a:buNone/>
            </a:pPr>
            <a:r>
              <a:rPr lang="en-US" baseline="0" dirty="0" smtClean="0"/>
              <a:t>Mention that it’s for “proof of concept” – this is why we do not provide either a false positive or false negative analysis</a:t>
            </a:r>
            <a:endParaRPr lang="en-US" dirty="0"/>
          </a:p>
        </p:txBody>
      </p:sp>
      <p:sp>
        <p:nvSpPr>
          <p:cNvPr id="4" name="Slide Number Placeholder 3"/>
          <p:cNvSpPr>
            <a:spLocks noGrp="1"/>
          </p:cNvSpPr>
          <p:nvPr>
            <p:ph type="sldNum" sz="quarter" idx="10"/>
          </p:nvPr>
        </p:nvSpPr>
        <p:spPr/>
        <p:txBody>
          <a:bodyPr/>
          <a:lstStyle/>
          <a:p>
            <a:fld id="{0A63191B-B1E1-8245-8FE2-05ADE9171A7E}" type="slidenum">
              <a:rPr lang="en-US" smtClean="0"/>
              <a:t>14</a:t>
            </a:fld>
            <a:endParaRPr lang="en-US"/>
          </a:p>
        </p:txBody>
      </p:sp>
    </p:spTree>
    <p:extLst>
      <p:ext uri="{BB962C8B-B14F-4D97-AF65-F5344CB8AC3E}">
        <p14:creationId xmlns:p14="http://schemas.microsoft.com/office/powerpoint/2010/main" val="4072817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3191B-B1E1-8245-8FE2-05ADE9171A7E}" type="slidenum">
              <a:rPr lang="en-US" smtClean="0"/>
              <a:t>15</a:t>
            </a:fld>
            <a:endParaRPr lang="en-US"/>
          </a:p>
        </p:txBody>
      </p:sp>
    </p:spTree>
    <p:extLst>
      <p:ext uri="{BB962C8B-B14F-4D97-AF65-F5344CB8AC3E}">
        <p14:creationId xmlns:p14="http://schemas.microsoft.com/office/powerpoint/2010/main" val="3993614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attacks in the Music player and Launcher applications</a:t>
            </a:r>
            <a:endParaRPr lang="en-US" dirty="0"/>
          </a:p>
        </p:txBody>
      </p:sp>
      <p:sp>
        <p:nvSpPr>
          <p:cNvPr id="4" name="Slide Number Placeholder 3"/>
          <p:cNvSpPr>
            <a:spLocks noGrp="1"/>
          </p:cNvSpPr>
          <p:nvPr>
            <p:ph type="sldNum" sz="quarter" idx="10"/>
          </p:nvPr>
        </p:nvSpPr>
        <p:spPr/>
        <p:txBody>
          <a:bodyPr/>
          <a:lstStyle/>
          <a:p>
            <a:fld id="{0A63191B-B1E1-8245-8FE2-05ADE9171A7E}" type="slidenum">
              <a:rPr lang="en-US" smtClean="0"/>
              <a:t>17</a:t>
            </a:fld>
            <a:endParaRPr lang="en-US"/>
          </a:p>
        </p:txBody>
      </p:sp>
    </p:spTree>
    <p:extLst>
      <p:ext uri="{BB962C8B-B14F-4D97-AF65-F5344CB8AC3E}">
        <p14:creationId xmlns:p14="http://schemas.microsoft.com/office/powerpoint/2010/main" val="1211785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3191B-B1E1-8245-8FE2-05ADE9171A7E}" type="slidenum">
              <a:rPr lang="en-US" smtClean="0"/>
              <a:t>18</a:t>
            </a:fld>
            <a:endParaRPr lang="en-US"/>
          </a:p>
        </p:txBody>
      </p:sp>
    </p:spTree>
    <p:extLst>
      <p:ext uri="{BB962C8B-B14F-4D97-AF65-F5344CB8AC3E}">
        <p14:creationId xmlns:p14="http://schemas.microsoft.com/office/powerpoint/2010/main" val="1820348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Developers can’t be trusted to prevent these types of attacks.  They make mistakes!  As</a:t>
            </a:r>
            <a:r>
              <a:rPr lang="en-US" baseline="0" dirty="0" smtClean="0"/>
              <a:t> we just showed, a third of the built-in Android system applications have these attacks – and those apps were written by Google Android engineers, who are probably among the best developers out there.</a:t>
            </a:r>
          </a:p>
          <a:p>
            <a:endParaRPr lang="en-US" baseline="0" dirty="0" smtClean="0"/>
          </a:p>
          <a:p>
            <a:r>
              <a:rPr lang="en-US" baseline="0" dirty="0" smtClean="0"/>
              <a:t>If you don’t want to place the responsibility on a system, you’ll get a very different looking defense mechanism.  The next talk from Rice presents such a system.</a:t>
            </a:r>
          </a:p>
        </p:txBody>
      </p:sp>
      <p:sp>
        <p:nvSpPr>
          <p:cNvPr id="4" name="Slide Number Placeholder 3"/>
          <p:cNvSpPr>
            <a:spLocks noGrp="1"/>
          </p:cNvSpPr>
          <p:nvPr>
            <p:ph type="sldNum" sz="quarter" idx="10"/>
          </p:nvPr>
        </p:nvSpPr>
        <p:spPr/>
        <p:txBody>
          <a:bodyPr/>
          <a:lstStyle/>
          <a:p>
            <a:fld id="{0A63191B-B1E1-8245-8FE2-05ADE9171A7E}" type="slidenum">
              <a:rPr lang="en-US" smtClean="0"/>
              <a:t>19</a:t>
            </a:fld>
            <a:endParaRPr lang="en-US"/>
          </a:p>
        </p:txBody>
      </p:sp>
    </p:spTree>
    <p:extLst>
      <p:ext uri="{BB962C8B-B14F-4D97-AF65-F5344CB8AC3E}">
        <p14:creationId xmlns:p14="http://schemas.microsoft.com/office/powerpoint/2010/main" val="1742837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Say that we are focused on</a:t>
            </a:r>
            <a:r>
              <a:rPr lang="en-US" baseline="0" dirty="0" smtClean="0"/>
              <a:t> </a:t>
            </a:r>
            <a:r>
              <a:rPr lang="en-US" dirty="0" smtClean="0"/>
              <a:t>preventing </a:t>
            </a:r>
            <a:r>
              <a:rPr lang="en-US" i="1" dirty="0" smtClean="0"/>
              <a:t>access</a:t>
            </a:r>
            <a:r>
              <a:rPr lang="en-US" dirty="0" smtClean="0"/>
              <a:t> to API calls, not tracking the resulting data </a:t>
            </a:r>
          </a:p>
        </p:txBody>
      </p:sp>
      <p:sp>
        <p:nvSpPr>
          <p:cNvPr id="4" name="Slide Number Placeholder 3"/>
          <p:cNvSpPr>
            <a:spLocks noGrp="1"/>
          </p:cNvSpPr>
          <p:nvPr>
            <p:ph type="sldNum" sz="quarter" idx="10"/>
          </p:nvPr>
        </p:nvSpPr>
        <p:spPr/>
        <p:txBody>
          <a:bodyPr/>
          <a:lstStyle/>
          <a:p>
            <a:fld id="{0A63191B-B1E1-8245-8FE2-05ADE9171A7E}" type="slidenum">
              <a:rPr lang="en-US" smtClean="0"/>
              <a:t>20</a:t>
            </a:fld>
            <a:endParaRPr lang="en-US"/>
          </a:p>
        </p:txBody>
      </p:sp>
    </p:spTree>
    <p:extLst>
      <p:ext uri="{BB962C8B-B14F-4D97-AF65-F5344CB8AC3E}">
        <p14:creationId xmlns:p14="http://schemas.microsoft.com/office/powerpoint/2010/main" val="1455663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I</a:t>
            </a:r>
            <a:r>
              <a:rPr lang="en-US" baseline="0" dirty="0" smtClean="0"/>
              <a:t> say “prevent permission re-delegation”, I don’t mean that I want to stop applications from communicating with each other.  Instead, our goal is to keep the decision of what applications have what permissions in the user’s hands.  </a:t>
            </a:r>
          </a:p>
        </p:txBody>
      </p:sp>
      <p:sp>
        <p:nvSpPr>
          <p:cNvPr id="4" name="Slide Number Placeholder 3"/>
          <p:cNvSpPr>
            <a:spLocks noGrp="1"/>
          </p:cNvSpPr>
          <p:nvPr>
            <p:ph type="sldNum" sz="quarter" idx="10"/>
          </p:nvPr>
        </p:nvSpPr>
        <p:spPr/>
        <p:txBody>
          <a:bodyPr/>
          <a:lstStyle/>
          <a:p>
            <a:fld id="{0A63191B-B1E1-8245-8FE2-05ADE9171A7E}" type="slidenum">
              <a:rPr lang="en-US" smtClean="0"/>
              <a:t>21</a:t>
            </a:fld>
            <a:endParaRPr lang="en-US"/>
          </a:p>
        </p:txBody>
      </p:sp>
    </p:spTree>
    <p:extLst>
      <p:ext uri="{BB962C8B-B14F-4D97-AF65-F5344CB8AC3E}">
        <p14:creationId xmlns:p14="http://schemas.microsoft.com/office/powerpoint/2010/main" val="552574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3191B-B1E1-8245-8FE2-05ADE9171A7E}" type="slidenum">
              <a:rPr lang="en-US" smtClean="0"/>
              <a:t>22</a:t>
            </a:fld>
            <a:endParaRPr lang="en-US"/>
          </a:p>
        </p:txBody>
      </p:sp>
    </p:spTree>
    <p:extLst>
      <p:ext uri="{BB962C8B-B14F-4D97-AF65-F5344CB8AC3E}">
        <p14:creationId xmlns:p14="http://schemas.microsoft.com/office/powerpoint/2010/main" val="1885509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 randomly selected applications</a:t>
            </a:r>
            <a:endParaRPr lang="en-US" dirty="0"/>
          </a:p>
        </p:txBody>
      </p:sp>
      <p:sp>
        <p:nvSpPr>
          <p:cNvPr id="4" name="Slide Number Placeholder 3"/>
          <p:cNvSpPr>
            <a:spLocks noGrp="1"/>
          </p:cNvSpPr>
          <p:nvPr>
            <p:ph type="sldNum" sz="quarter" idx="10"/>
          </p:nvPr>
        </p:nvSpPr>
        <p:spPr/>
        <p:txBody>
          <a:bodyPr/>
          <a:lstStyle/>
          <a:p>
            <a:fld id="{0A63191B-B1E1-8245-8FE2-05ADE9171A7E}" type="slidenum">
              <a:rPr lang="en-US" smtClean="0"/>
              <a:t>25</a:t>
            </a:fld>
            <a:endParaRPr lang="en-US"/>
          </a:p>
        </p:txBody>
      </p:sp>
    </p:spTree>
    <p:extLst>
      <p:ext uri="{BB962C8B-B14F-4D97-AF65-F5344CB8AC3E}">
        <p14:creationId xmlns:p14="http://schemas.microsoft.com/office/powerpoint/2010/main" val="4205666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3191B-B1E1-8245-8FE2-05ADE9171A7E}" type="slidenum">
              <a:rPr lang="en-US" smtClean="0"/>
              <a:t>3</a:t>
            </a:fld>
            <a:endParaRPr lang="en-US"/>
          </a:p>
        </p:txBody>
      </p:sp>
    </p:spTree>
    <p:extLst>
      <p:ext uri="{BB962C8B-B14F-4D97-AF65-F5344CB8AC3E}">
        <p14:creationId xmlns:p14="http://schemas.microsoft.com/office/powerpoint/2010/main" val="697043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 randomly selected applications</a:t>
            </a:r>
            <a:endParaRPr lang="en-US" dirty="0"/>
          </a:p>
        </p:txBody>
      </p:sp>
      <p:sp>
        <p:nvSpPr>
          <p:cNvPr id="4" name="Slide Number Placeholder 3"/>
          <p:cNvSpPr>
            <a:spLocks noGrp="1"/>
          </p:cNvSpPr>
          <p:nvPr>
            <p:ph type="sldNum" sz="quarter" idx="10"/>
          </p:nvPr>
        </p:nvSpPr>
        <p:spPr/>
        <p:txBody>
          <a:bodyPr/>
          <a:lstStyle/>
          <a:p>
            <a:fld id="{0A63191B-B1E1-8245-8FE2-05ADE9171A7E}" type="slidenum">
              <a:rPr lang="en-US" smtClean="0"/>
              <a:t>26</a:t>
            </a:fld>
            <a:endParaRPr lang="en-US"/>
          </a:p>
        </p:txBody>
      </p:sp>
    </p:spTree>
    <p:extLst>
      <p:ext uri="{BB962C8B-B14F-4D97-AF65-F5344CB8AC3E}">
        <p14:creationId xmlns:p14="http://schemas.microsoft.com/office/powerpoint/2010/main" val="4205666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3191B-B1E1-8245-8FE2-05ADE9171A7E}" type="slidenum">
              <a:rPr lang="en-US" smtClean="0"/>
              <a:t>27</a:t>
            </a:fld>
            <a:endParaRPr lang="en-US"/>
          </a:p>
        </p:txBody>
      </p:sp>
    </p:spTree>
    <p:extLst>
      <p:ext uri="{BB962C8B-B14F-4D97-AF65-F5344CB8AC3E}">
        <p14:creationId xmlns:p14="http://schemas.microsoft.com/office/powerpoint/2010/main" val="828153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E63F13-B023-E545-892B-3D0A134E803F}" type="slidenum">
              <a:rPr lang="en-US" smtClean="0"/>
              <a:pPr/>
              <a:t>28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Book Antiqua" pitchFamily="-108" charset="0"/>
                <a:ea typeface="Book Antiqua" pitchFamily="-108" charset="0"/>
                <a:cs typeface="Book Antiqua" pitchFamily="-108" charset="0"/>
              </a:rPr>
              <a:t>Inter-application</a:t>
            </a:r>
            <a:r>
              <a:rPr lang="en-US" baseline="0" dirty="0" smtClean="0">
                <a:latin typeface="Book Antiqua" pitchFamily="-108" charset="0"/>
                <a:ea typeface="Book Antiqua" pitchFamily="-108" charset="0"/>
                <a:cs typeface="Book Antiqua" pitchFamily="-108" charset="0"/>
              </a:rPr>
              <a:t> communication is d</a:t>
            </a:r>
            <a:r>
              <a:rPr lang="en-US" dirty="0" smtClean="0">
                <a:latin typeface="Book Antiqua" pitchFamily="-108" charset="0"/>
                <a:ea typeface="Book Antiqua" pitchFamily="-108" charset="0"/>
                <a:cs typeface="Book Antiqua" pitchFamily="-108" charset="0"/>
              </a:rPr>
              <a:t>esigned to promote the development of complex applications.</a:t>
            </a:r>
            <a:r>
              <a:rPr lang="en-US" baseline="0" dirty="0" smtClean="0">
                <a:latin typeface="Book Antiqua" pitchFamily="-108" charset="0"/>
                <a:ea typeface="Book Antiqua" pitchFamily="-108" charset="0"/>
                <a:cs typeface="Book Antiqua" pitchFamily="-108" charset="0"/>
              </a:rPr>
              <a:t> Specifically, it e</a:t>
            </a:r>
            <a:r>
              <a:rPr lang="en-US" dirty="0" smtClean="0">
                <a:latin typeface="Book Antiqua" pitchFamily="-108" charset="0"/>
                <a:ea typeface="Book Antiqua" pitchFamily="-108" charset="0"/>
                <a:cs typeface="Book Antiqua" pitchFamily="-108" charset="0"/>
              </a:rPr>
              <a:t>ases developer burden by allowing them to re-use existing data and services from other applications.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latin typeface="Book Antiqua" pitchFamily="-108" charset="0"/>
              <a:ea typeface="Book Antiqua" pitchFamily="-108" charset="0"/>
              <a:cs typeface="Book Antiqua" pitchFamily="-10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latin typeface="Book Antiqua" pitchFamily="-108" charset="0"/>
                <a:ea typeface="Book Antiqua" pitchFamily="-108" charset="0"/>
                <a:cs typeface="Book Antiqua" pitchFamily="-108" charset="0"/>
              </a:rPr>
              <a:t>Let’s look at the Yelp application.  The Yelp app allows users to search for restaurants and browse reviews, and it also allows users to call or find directions to the restaurant.  Instead of implementing the latter two features, the Yelp application sends a request to the dialer app asking it call the restaurant and sends a request to the maps app asking it to show directions to the restaurant.  And Yelp may also allow other apps to use its review service.  All this communication g</a:t>
            </a:r>
            <a:r>
              <a:rPr lang="en-US" dirty="0" smtClean="0">
                <a:latin typeface="Book Antiqua" pitchFamily="-108" charset="0"/>
                <a:ea typeface="Book Antiqua" pitchFamily="-108" charset="0"/>
                <a:cs typeface="Book Antiqua" pitchFamily="-108" charset="0"/>
              </a:rPr>
              <a:t>ives the appearance of having one seamless, multi-functional application, when in</a:t>
            </a:r>
            <a:r>
              <a:rPr lang="en-US" baseline="0" dirty="0" smtClean="0">
                <a:latin typeface="Book Antiqua" pitchFamily="-108" charset="0"/>
                <a:ea typeface="Book Antiqua" pitchFamily="-108" charset="0"/>
                <a:cs typeface="Book Antiqua" pitchFamily="-108" charset="0"/>
              </a:rPr>
              <a:t> fact, multiple applications are being used.</a:t>
            </a:r>
            <a:endParaRPr lang="en-US" dirty="0" smtClean="0">
              <a:latin typeface="Book Antiqua" pitchFamily="-108" charset="0"/>
              <a:ea typeface="Book Antiqua" pitchFamily="-108" charset="0"/>
              <a:cs typeface="Book Antiqua" pitchFamily="-108" charset="0"/>
            </a:endParaRPr>
          </a:p>
          <a:p>
            <a:endParaRPr lang="en-US" dirty="0" smtClean="0"/>
          </a:p>
          <a:p>
            <a:r>
              <a:rPr lang="en-US" dirty="0" smtClean="0"/>
              <a:t>We performed a security</a:t>
            </a:r>
            <a:r>
              <a:rPr lang="en-US" baseline="0" dirty="0" smtClean="0"/>
              <a:t> analysis of this communication space and found that apps can be vulnerable to attack through communications.  A malicious application can attack outgoing communication via various eavesdropping attacks and it can attack incoming communication via injection attacks.</a:t>
            </a:r>
          </a:p>
        </p:txBody>
      </p:sp>
      <p:sp>
        <p:nvSpPr>
          <p:cNvPr id="4" name="Slide Number Placeholder 3"/>
          <p:cNvSpPr>
            <a:spLocks noGrp="1"/>
          </p:cNvSpPr>
          <p:nvPr>
            <p:ph type="sldNum" sz="quarter" idx="10"/>
          </p:nvPr>
        </p:nvSpPr>
        <p:spPr/>
        <p:txBody>
          <a:bodyPr/>
          <a:lstStyle/>
          <a:p>
            <a:fld id="{4EE63F13-B023-E545-892B-3D0A134E803F}" type="slidenum">
              <a:rPr lang="en-US" smtClean="0"/>
              <a:pPr/>
              <a:t>29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4EE63F13-B023-E545-892B-3D0A134E803F}" type="slidenum">
              <a:rPr lang="en-US" smtClean="0"/>
              <a:pPr/>
              <a:t>30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Applications can communicate between one another through Intents.  Intents can basically be thought of as messages.  Applications are divided into components and Intents can be sent between components.  Furthermore, Intents can be sent between components within an app and also between components in different apps – so the same mechanism is used for both intra- and inter-application communication.</a:t>
            </a:r>
          </a:p>
        </p:txBody>
      </p:sp>
      <p:sp>
        <p:nvSpPr>
          <p:cNvPr id="4" name="Slide Number Placeholder 3"/>
          <p:cNvSpPr>
            <a:spLocks noGrp="1"/>
          </p:cNvSpPr>
          <p:nvPr>
            <p:ph type="sldNum" sz="quarter" idx="10"/>
          </p:nvPr>
        </p:nvSpPr>
        <p:spPr/>
        <p:txBody>
          <a:bodyPr/>
          <a:lstStyle/>
          <a:p>
            <a:fld id="{4EE63F13-B023-E545-892B-3D0A134E803F}" type="slidenum">
              <a:rPr lang="en-US" smtClean="0"/>
              <a:pPr/>
              <a:t>31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two types</a:t>
            </a:r>
            <a:r>
              <a:rPr lang="en-US" baseline="0" dirty="0" smtClean="0"/>
              <a:t> of Intents: explicit Intents and implicit Intents.  </a:t>
            </a:r>
            <a:r>
              <a:rPr lang="en-US" dirty="0" smtClean="0"/>
              <a:t>Explicit Intents are</a:t>
            </a:r>
            <a:r>
              <a:rPr lang="en-US" baseline="0" dirty="0" smtClean="0"/>
              <a:t> Intents where the </a:t>
            </a:r>
            <a:r>
              <a:rPr lang="en-US" dirty="0" smtClean="0"/>
              <a:t>sender specifies</a:t>
            </a:r>
            <a:r>
              <a:rPr lang="en-US" baseline="0" dirty="0" smtClean="0"/>
              <a:t> the recipient by name.</a:t>
            </a:r>
          </a:p>
          <a:p>
            <a:endParaRPr lang="en-US" dirty="0" smtClean="0"/>
          </a:p>
          <a:p>
            <a:pPr>
              <a:buNone/>
            </a:pPr>
            <a:r>
              <a:rPr lang="en-US" dirty="0" smtClean="0"/>
              <a:t>In this example</a:t>
            </a:r>
            <a:r>
              <a:rPr lang="en-US" baseline="0" dirty="0" smtClean="0"/>
              <a:t>, the Yelp app may want use a specific application to display maps.  To do this, Yelp can address the Intent explicitly with that map app’s name.  Sending this Intent will then launch that map application.</a:t>
            </a:r>
          </a:p>
          <a:p>
            <a:pPr>
              <a:buNone/>
            </a:pPr>
            <a:endParaRPr lang="en-US" baseline="0" dirty="0" smtClean="0"/>
          </a:p>
          <a:p>
            <a:pPr>
              <a:buNone/>
            </a:pPr>
            <a:r>
              <a:rPr lang="en-US" baseline="0" dirty="0" smtClean="0"/>
              <a:t>It is important to note, only the specified destination receives this message.</a:t>
            </a:r>
            <a:endParaRPr lang="en-US" dirty="0" smtClean="0"/>
          </a:p>
        </p:txBody>
      </p:sp>
      <p:sp>
        <p:nvSpPr>
          <p:cNvPr id="4" name="Slide Number Placeholder 3"/>
          <p:cNvSpPr>
            <a:spLocks noGrp="1"/>
          </p:cNvSpPr>
          <p:nvPr>
            <p:ph type="sldNum" sz="quarter" idx="10"/>
          </p:nvPr>
        </p:nvSpPr>
        <p:spPr/>
        <p:txBody>
          <a:bodyPr/>
          <a:lstStyle/>
          <a:p>
            <a:fld id="{4EE63F13-B023-E545-892B-3D0A134E803F}" type="slidenum">
              <a:rPr lang="en-US" smtClean="0"/>
              <a:pPr/>
              <a:t>32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second type of Intents are implicit Intents.  These are messages w/o explicit destinations; instead the developer specifies an “action” in the message </a:t>
            </a:r>
            <a:r>
              <a:rPr lang="en-US" baseline="0" dirty="0" smtClean="0"/>
              <a:t>and </a:t>
            </a:r>
            <a:r>
              <a:rPr lang="en-US" dirty="0" smtClean="0"/>
              <a:t>leaves it up to the system to determine which component is most suited to handle the message based on that action.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Actions are meant to describe the general requirement</a:t>
            </a:r>
            <a:r>
              <a:rPr lang="en-US" baseline="0" dirty="0" smtClean="0"/>
              <a:t>s of Intent, so that an application (e.g. Yelp) does not need to know what other apps are installed.  Actions specify what the receiving component should do.  Some common actions include VIEW and EDIT, but the action can really be any string created by the developer.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this example,</a:t>
            </a:r>
            <a:r>
              <a:rPr lang="en-US" baseline="0" dirty="0" smtClean="0"/>
              <a:t> Yelp sends an implicit Intent with the VIEW action.  The system then looks at the receiving components, and in this case, there is only one component that can handle the VIEW action.  So this message is delivered to the Map application</a:t>
            </a:r>
            <a:r>
              <a:rPr lang="en-US" baseline="0" dirty="0"/>
              <a:t>.</a:t>
            </a:r>
            <a:endParaRPr lang="en-US" dirty="0" smtClean="0"/>
          </a:p>
        </p:txBody>
      </p:sp>
      <p:sp>
        <p:nvSpPr>
          <p:cNvPr id="4" name="Slide Number Placeholder 3"/>
          <p:cNvSpPr>
            <a:spLocks noGrp="1"/>
          </p:cNvSpPr>
          <p:nvPr>
            <p:ph type="sldNum" sz="quarter" idx="10"/>
          </p:nvPr>
        </p:nvSpPr>
        <p:spPr/>
        <p:txBody>
          <a:bodyPr/>
          <a:lstStyle/>
          <a:p>
            <a:fld id="{4EE63F13-B023-E545-892B-3D0A134E803F}" type="slidenum">
              <a:rPr lang="en-US" smtClean="0"/>
              <a:pPr/>
              <a:t>33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some cases, there may be more than one application</a:t>
            </a:r>
            <a:r>
              <a:rPr lang="en-US" baseline="0" dirty="0" smtClean="0"/>
              <a:t> that can handle the action, so, depending on the type of the component, either the user will be prompted to choose the receiving app or the system will decide which application will receive the Intent.  In this example, the system might send the Intent to the Browser app.</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To recap:  Explicit Intents should be used when the developer has a specific receiving component in mind.  Implicit Intent should be used when the developer just needs some component that handles a general task.</a:t>
            </a:r>
            <a:endParaRPr lang="en-US" dirty="0" smtClean="0"/>
          </a:p>
        </p:txBody>
      </p:sp>
      <p:sp>
        <p:nvSpPr>
          <p:cNvPr id="4" name="Slide Number Placeholder 3"/>
          <p:cNvSpPr>
            <a:spLocks noGrp="1"/>
          </p:cNvSpPr>
          <p:nvPr>
            <p:ph type="sldNum" sz="quarter" idx="10"/>
          </p:nvPr>
        </p:nvSpPr>
        <p:spPr/>
        <p:txBody>
          <a:bodyPr/>
          <a:lstStyle/>
          <a:p>
            <a:fld id="{4EE63F13-B023-E545-892B-3D0A134E803F}" type="slidenum">
              <a:rPr lang="en-US" smtClean="0"/>
              <a:pPr/>
              <a:t>34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that I’ve given you an overview of intents, I’ll discuss a few examples of the attack</a:t>
            </a:r>
            <a:r>
              <a:rPr lang="en-US" baseline="0" dirty="0" smtClean="0"/>
              <a:t> surfaces that we identified in the communication model.</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I’ll start by showing an example of a common developer mistake and then show how that can lead to an attack. I’ll explain these in the context of some of the real vulnerabilities we found in existing apps as a result of our manual analysis on applications (which I’ll explain later when I discuss our tool).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EE63F13-B023-E545-892B-3D0A134E803F}" type="slidenum">
              <a:rPr lang="en-US" smtClean="0"/>
              <a:pPr/>
              <a:t>35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63191B-B1E1-8245-8FE2-05ADE9171A7E}" type="slidenum">
              <a:rPr lang="en-US" smtClean="0"/>
              <a:t>4</a:t>
            </a:fld>
            <a:endParaRPr lang="en-US"/>
          </a:p>
        </p:txBody>
      </p:sp>
    </p:spTree>
    <p:extLst>
      <p:ext uri="{BB962C8B-B14F-4D97-AF65-F5344CB8AC3E}">
        <p14:creationId xmlns:p14="http://schemas.microsoft.com/office/powerpoint/2010/main" val="8801920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common</a:t>
            </a:r>
            <a:r>
              <a:rPr lang="en-US" baseline="0" dirty="0" smtClean="0"/>
              <a:t> pattern we’ve seen developer use are to send implicit Intents between internal components.  To do this, they send an implicit Intent with a unique action string, and expect that their own internal receiving component is the only one that can handle that action.</a:t>
            </a:r>
          </a:p>
          <a:p>
            <a:endParaRPr lang="en-US" baseline="0" dirty="0" smtClean="0"/>
          </a:p>
          <a:p>
            <a:r>
              <a:rPr lang="en-US" dirty="0" smtClean="0"/>
              <a:t>Let’s take</a:t>
            </a:r>
            <a:r>
              <a:rPr lang="en-US" baseline="0" dirty="0" smtClean="0"/>
              <a:t> the </a:t>
            </a:r>
            <a:r>
              <a:rPr lang="en-US" baseline="0" dirty="0" err="1" smtClean="0"/>
              <a:t>IMDb</a:t>
            </a:r>
            <a:r>
              <a:rPr lang="en-US" baseline="0" dirty="0" smtClean="0"/>
              <a:t> app for example.  This app has a feature where the user can get the </a:t>
            </a:r>
            <a:r>
              <a:rPr lang="en-US" baseline="0" dirty="0" err="1" smtClean="0"/>
              <a:t>showtimes</a:t>
            </a:r>
            <a:r>
              <a:rPr lang="en-US" baseline="0" dirty="0" smtClean="0"/>
              <a:t> for movies in the area.  To do this, the app has a component, Showtime Search, that sends information and requests to the component, Results UI, which then updates the user’s screen.  The display will either update with the latest </a:t>
            </a:r>
            <a:r>
              <a:rPr lang="en-US" baseline="0" dirty="0" err="1" smtClean="0"/>
              <a:t>showtimes</a:t>
            </a:r>
            <a:r>
              <a:rPr lang="en-US" baseline="0" dirty="0" smtClean="0"/>
              <a:t> or return that there are no shows available.</a:t>
            </a:r>
          </a:p>
        </p:txBody>
      </p:sp>
      <p:sp>
        <p:nvSpPr>
          <p:cNvPr id="4" name="Slide Number Placeholder 3"/>
          <p:cNvSpPr>
            <a:spLocks noGrp="1"/>
          </p:cNvSpPr>
          <p:nvPr>
            <p:ph type="sldNum" sz="quarter" idx="10"/>
          </p:nvPr>
        </p:nvSpPr>
        <p:spPr/>
        <p:txBody>
          <a:bodyPr/>
          <a:lstStyle/>
          <a:p>
            <a:fld id="{4EE63F13-B023-E545-892B-3D0A134E803F}" type="slidenum">
              <a:rPr lang="en-US" smtClean="0"/>
              <a:pPr/>
              <a:t>36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example of what the user might see</a:t>
            </a:r>
            <a:r>
              <a:rPr lang="en-US" baseline="0" dirty="0" smtClean="0"/>
              <a:t> when the message is sent.  The user sees a list of the movie </a:t>
            </a:r>
            <a:r>
              <a:rPr lang="en-US" baseline="0" dirty="0" err="1" smtClean="0"/>
              <a:t>showtimes</a:t>
            </a:r>
            <a:r>
              <a:rPr lang="en-US" baseline="0" dirty="0" smtClean="0"/>
              <a:t> in the area.</a:t>
            </a:r>
            <a:endParaRPr lang="en-US" dirty="0"/>
          </a:p>
        </p:txBody>
      </p:sp>
      <p:sp>
        <p:nvSpPr>
          <p:cNvPr id="4" name="Slide Number Placeholder 3"/>
          <p:cNvSpPr>
            <a:spLocks noGrp="1"/>
          </p:cNvSpPr>
          <p:nvPr>
            <p:ph type="sldNum" sz="quarter" idx="10"/>
          </p:nvPr>
        </p:nvSpPr>
        <p:spPr/>
        <p:txBody>
          <a:bodyPr/>
          <a:lstStyle/>
          <a:p>
            <a:fld id="{4EE63F13-B023-E545-892B-3D0A134E803F}" type="slidenum">
              <a:rPr lang="en-US" smtClean="0"/>
              <a:pPr/>
              <a:t>37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Instead of sending a direct, explicit Intent between the components, the developer chose to send an implicit Intent, </a:t>
            </a:r>
          </a:p>
          <a:p>
            <a:r>
              <a:rPr lang="en-US" baseline="0" dirty="0" smtClean="0"/>
              <a:t>making both the Intent and the receiver public.  This creates two vulnerabilities in the application.</a:t>
            </a:r>
            <a:endParaRPr lang="en-US" dirty="0"/>
          </a:p>
        </p:txBody>
      </p:sp>
      <p:sp>
        <p:nvSpPr>
          <p:cNvPr id="4" name="Slide Number Placeholder 3"/>
          <p:cNvSpPr>
            <a:spLocks noGrp="1"/>
          </p:cNvSpPr>
          <p:nvPr>
            <p:ph type="sldNum" sz="quarter" idx="10"/>
          </p:nvPr>
        </p:nvSpPr>
        <p:spPr/>
        <p:txBody>
          <a:bodyPr/>
          <a:lstStyle/>
          <a:p>
            <a:fld id="{4EE63F13-B023-E545-892B-3D0A134E803F}" type="slidenum">
              <a:rPr lang="en-US" smtClean="0"/>
              <a:pPr/>
              <a:t>38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attack exploits a weakness on the sending</a:t>
            </a:r>
            <a:r>
              <a:rPr lang="en-US" baseline="0" dirty="0" smtClean="0"/>
              <a:t> side.  The problem is that the </a:t>
            </a:r>
            <a:r>
              <a:rPr lang="en-US" baseline="0" dirty="0" err="1" smtClean="0"/>
              <a:t>IMDb</a:t>
            </a:r>
            <a:r>
              <a:rPr lang="en-US" baseline="0" dirty="0" smtClean="0"/>
              <a:t> is sending an Implicit intent to be resolved by the system - which means it can potentially be seen by any application.  All a malicious app needs to do is declare that it can handle the same action as the Intent and it may receive the Intent.</a:t>
            </a:r>
          </a:p>
          <a:p>
            <a:endParaRPr lang="en-US" baseline="0" dirty="0" smtClean="0"/>
          </a:p>
          <a:p>
            <a:r>
              <a:rPr lang="en-US" baseline="0" dirty="0" smtClean="0"/>
              <a:t>In the case of the </a:t>
            </a:r>
            <a:r>
              <a:rPr lang="en-US" baseline="0" dirty="0" err="1" smtClean="0"/>
              <a:t>IMDb</a:t>
            </a:r>
            <a:r>
              <a:rPr lang="en-US" baseline="0" dirty="0" smtClean="0"/>
              <a:t> app, the attacker can find that the user is 1) using the </a:t>
            </a:r>
            <a:r>
              <a:rPr lang="en-US" baseline="0" dirty="0" err="1" smtClean="0"/>
              <a:t>IMDb</a:t>
            </a:r>
            <a:r>
              <a:rPr lang="en-US" baseline="0" dirty="0" smtClean="0"/>
              <a:t> app and 2) looking for </a:t>
            </a:r>
            <a:r>
              <a:rPr lang="en-US" baseline="0" dirty="0" err="1" smtClean="0"/>
              <a:t>showtimes</a:t>
            </a:r>
            <a:r>
              <a:rPr lang="en-US" baseline="0" dirty="0" smtClean="0"/>
              <a:t>. </a:t>
            </a:r>
            <a:r>
              <a:rPr lang="en-US" dirty="0" smtClean="0"/>
              <a:t>If the Intent</a:t>
            </a:r>
            <a:r>
              <a:rPr lang="en-US" baseline="0" dirty="0" smtClean="0"/>
              <a:t> contains any a</a:t>
            </a:r>
            <a:r>
              <a:rPr lang="en-US" dirty="0" smtClean="0"/>
              <a:t>dditional data,</a:t>
            </a:r>
            <a:r>
              <a:rPr lang="en-US" baseline="0" dirty="0" smtClean="0"/>
              <a:t> the attacker can also </a:t>
            </a:r>
            <a:r>
              <a:rPr lang="en-US" dirty="0" smtClean="0"/>
              <a:t>steal</a:t>
            </a:r>
            <a:r>
              <a:rPr lang="en-US" baseline="0" dirty="0" smtClean="0"/>
              <a:t> that.</a:t>
            </a:r>
          </a:p>
          <a:p>
            <a:endParaRPr lang="en-US" baseline="0" dirty="0" smtClean="0"/>
          </a:p>
          <a:p>
            <a:r>
              <a:rPr lang="en-US" baseline="0" dirty="0" err="1" smtClean="0"/>
              <a:t>Sidenote</a:t>
            </a:r>
            <a:r>
              <a:rPr lang="en-US" baseline="0" dirty="0" smtClean="0"/>
              <a:t>: We’ve also seen unique actions strings used in other apps.  Another example is a bus application that gives the user information on where the bus is and when it will arrive.  In that app, an attacker can eavesdrop on the bus request and determine the user’s location.  This is a clear privacy violation.</a:t>
            </a:r>
            <a:endParaRPr lang="en-US" dirty="0"/>
          </a:p>
        </p:txBody>
      </p:sp>
      <p:sp>
        <p:nvSpPr>
          <p:cNvPr id="4" name="Slide Number Placeholder 3"/>
          <p:cNvSpPr>
            <a:spLocks noGrp="1"/>
          </p:cNvSpPr>
          <p:nvPr>
            <p:ph type="sldNum" sz="quarter" idx="10"/>
          </p:nvPr>
        </p:nvSpPr>
        <p:spPr/>
        <p:txBody>
          <a:bodyPr/>
          <a:lstStyle/>
          <a:p>
            <a:fld id="{4EE63F13-B023-E545-892B-3D0A134E803F}" type="slidenum">
              <a:rPr lang="en-US" smtClean="0"/>
              <a:pPr/>
              <a:t>39</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 attack exploits a vulnerability on the </a:t>
            </a:r>
            <a:r>
              <a:rPr lang="en-US" baseline="0" dirty="0" smtClean="0"/>
              <a:t>receiving side.  The problem is that the developer is publically exposing the receiving component.  To be able to receive the implicit Intent, the receiver component is also made public to all applications.  This means that any application can send messages to the component either explicitly or implicitly.  And thus it is vulnerable to an intent spoofing attack.</a:t>
            </a:r>
          </a:p>
          <a:p>
            <a:endParaRPr lang="en-US" baseline="0" dirty="0" smtClean="0"/>
          </a:p>
          <a:p>
            <a:r>
              <a:rPr lang="en-US" baseline="0" dirty="0" smtClean="0"/>
              <a:t>In the </a:t>
            </a:r>
            <a:r>
              <a:rPr lang="en-US" baseline="0" dirty="0" err="1" smtClean="0"/>
              <a:t>IMDb</a:t>
            </a:r>
            <a:r>
              <a:rPr lang="en-US" baseline="0" dirty="0" smtClean="0"/>
              <a:t> example, a malicious app could inject an Intent into the results UI by sending an implicit or explicit Intent.  If the malicious application sends the </a:t>
            </a:r>
            <a:r>
              <a:rPr lang="en-US" baseline="0" dirty="0" err="1" smtClean="0"/>
              <a:t>NoLocationError</a:t>
            </a:r>
            <a:r>
              <a:rPr lang="en-US" baseline="0" dirty="0" smtClean="0"/>
              <a:t> action, the receiver would report that no </a:t>
            </a:r>
            <a:r>
              <a:rPr lang="en-US" baseline="0" dirty="0" err="1" smtClean="0"/>
              <a:t>showtimes</a:t>
            </a:r>
            <a:r>
              <a:rPr lang="en-US" baseline="0" dirty="0" smtClean="0"/>
              <a:t> were found.</a:t>
            </a:r>
            <a:endParaRPr lang="en-US" dirty="0"/>
          </a:p>
        </p:txBody>
      </p:sp>
      <p:sp>
        <p:nvSpPr>
          <p:cNvPr id="4" name="Slide Number Placeholder 3"/>
          <p:cNvSpPr>
            <a:spLocks noGrp="1"/>
          </p:cNvSpPr>
          <p:nvPr>
            <p:ph type="sldNum" sz="quarter" idx="10"/>
          </p:nvPr>
        </p:nvSpPr>
        <p:spPr/>
        <p:txBody>
          <a:bodyPr/>
          <a:lstStyle/>
          <a:p>
            <a:fld id="{4EE63F13-B023-E545-892B-3D0A134E803F}" type="slidenum">
              <a:rPr lang="en-US" smtClean="0"/>
              <a:pPr/>
              <a:t>40</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Instead</a:t>
            </a:r>
            <a:r>
              <a:rPr lang="en-US" baseline="0" dirty="0" smtClean="0"/>
              <a:t> of seeing a display like the one on the left (the </a:t>
            </a:r>
            <a:r>
              <a:rPr lang="en-US" baseline="0" dirty="0" err="1" smtClean="0"/>
              <a:t>showtimes</a:t>
            </a:r>
            <a:r>
              <a:rPr lang="en-US" baseline="0" dirty="0" smtClean="0"/>
              <a:t> of movies in the error), the user would see no information (on the right), resulting in a denial of service.</a:t>
            </a:r>
          </a:p>
        </p:txBody>
      </p:sp>
      <p:sp>
        <p:nvSpPr>
          <p:cNvPr id="4" name="Slide Number Placeholder 3"/>
          <p:cNvSpPr>
            <a:spLocks noGrp="1"/>
          </p:cNvSpPr>
          <p:nvPr>
            <p:ph type="sldNum" sz="quarter" idx="10"/>
          </p:nvPr>
        </p:nvSpPr>
        <p:spPr/>
        <p:txBody>
          <a:bodyPr/>
          <a:lstStyle/>
          <a:p>
            <a:fld id="{4EE63F13-B023-E545-892B-3D0A134E803F}" type="slidenum">
              <a:rPr lang="en-US" smtClean="0"/>
              <a:pPr/>
              <a:t>41</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third</a:t>
            </a:r>
            <a:r>
              <a:rPr lang="en-US" baseline="0" dirty="0" smtClean="0"/>
              <a:t> attack exploits both vulnerabilities. </a:t>
            </a:r>
            <a:r>
              <a:rPr lang="en-US" baseline="0" dirty="0" err="1" smtClean="0"/>
              <a:t>IMDb’s</a:t>
            </a:r>
            <a:r>
              <a:rPr lang="en-US" baseline="0" dirty="0" smtClean="0"/>
              <a:t> message can get intercepted by a malicious man-in-the-middle, and the malicious app can then send a different message (like the </a:t>
            </a:r>
            <a:r>
              <a:rPr lang="en-US" baseline="0" dirty="0" err="1" smtClean="0"/>
              <a:t>NoLocationError</a:t>
            </a:r>
            <a:r>
              <a:rPr lang="en-US" baseline="0" dirty="0" smtClean="0"/>
              <a:t>) to the legitimate Results UI.</a:t>
            </a:r>
          </a:p>
          <a:p>
            <a:endParaRPr lang="en-US" baseline="0" dirty="0" smtClean="0"/>
          </a:p>
          <a:p>
            <a:r>
              <a:rPr lang="en-US" dirty="0" smtClean="0"/>
              <a:t>Other attacks you could imagine would be for</a:t>
            </a:r>
            <a:r>
              <a:rPr lang="en-US" baseline="0" dirty="0" smtClean="0"/>
              <a:t> a man-in-the-middle to consistently delete one of his competitor’s movie entries or only display a movie that the attacker wants to promote.</a:t>
            </a:r>
          </a:p>
          <a:p>
            <a:endParaRPr lang="en-US" baseline="0" dirty="0" smtClean="0"/>
          </a:p>
          <a:p>
            <a:r>
              <a:rPr lang="en-US" baseline="0" dirty="0" smtClean="0"/>
              <a:t>Going back to the bus application, an attacker can eavesdrop on the bus request and inject fake bus information, potentially making the user wait for a bus that never arrives.</a:t>
            </a:r>
            <a:endParaRPr lang="en-US" dirty="0" smtClean="0"/>
          </a:p>
          <a:p>
            <a:endParaRPr lang="en-US" baseline="0" dirty="0" smtClean="0"/>
          </a:p>
          <a:p>
            <a:r>
              <a:rPr lang="en-US" baseline="0" dirty="0" smtClean="0"/>
              <a:t>Recap: Using unique actions strings for internal communication results in two vulnerabilities – one on the sending side and one of the receiving side.  It exposes the message and also the receiving component.  The developer used public communication when direct, explicit communication between the two components would have been safer.</a:t>
            </a:r>
            <a:endParaRPr lang="en-US" dirty="0" smtClean="0"/>
          </a:p>
        </p:txBody>
      </p:sp>
      <p:sp>
        <p:nvSpPr>
          <p:cNvPr id="4" name="Slide Number Placeholder 3"/>
          <p:cNvSpPr>
            <a:spLocks noGrp="1"/>
          </p:cNvSpPr>
          <p:nvPr>
            <p:ph type="sldNum" sz="quarter" idx="10"/>
          </p:nvPr>
        </p:nvSpPr>
        <p:spPr/>
        <p:txBody>
          <a:bodyPr/>
          <a:lstStyle/>
          <a:p>
            <a:fld id="{4EE63F13-B023-E545-892B-3D0A134E803F}" type="slidenum">
              <a:rPr lang="en-US" smtClean="0"/>
              <a:pPr/>
              <a:t>42</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we present another</a:t>
            </a:r>
            <a:r>
              <a:rPr lang="en-US" baseline="0" dirty="0" smtClean="0"/>
              <a:t> attack with a new example: System Intent spoofing.  This is a s</a:t>
            </a:r>
            <a:r>
              <a:rPr lang="en-US" dirty="0" smtClean="0"/>
              <a:t>pecial case of the Intent</a:t>
            </a:r>
            <a:r>
              <a:rPr lang="en-US" baseline="0" dirty="0" smtClean="0"/>
              <a:t> Spoofing attack (the 2</a:t>
            </a:r>
            <a:r>
              <a:rPr lang="en-US" baseline="30000" dirty="0" smtClean="0"/>
              <a:t>nd</a:t>
            </a:r>
            <a:r>
              <a:rPr lang="en-US" baseline="0" dirty="0" smtClean="0"/>
              <a:t> attack we presented).</a:t>
            </a:r>
          </a:p>
          <a:p>
            <a:endParaRPr lang="en-US" baseline="0" dirty="0" smtClean="0"/>
          </a:p>
          <a:p>
            <a:r>
              <a:rPr lang="en-US" baseline="0" dirty="0" smtClean="0"/>
              <a:t>System broadcasts are event notifications sent by the system.  Events can include: </a:t>
            </a:r>
            <a:r>
              <a:rPr lang="en-US" baseline="0" dirty="0" err="1" smtClean="0"/>
              <a:t>battery_low</a:t>
            </a:r>
            <a:r>
              <a:rPr lang="en-US" baseline="0" dirty="0" smtClean="0"/>
              <a:t>, </a:t>
            </a:r>
            <a:r>
              <a:rPr lang="en-US" baseline="0" dirty="0" err="1" smtClean="0"/>
              <a:t>power_disconnected</a:t>
            </a:r>
            <a:r>
              <a:rPr lang="en-US" baseline="0" dirty="0" smtClean="0"/>
              <a:t>, </a:t>
            </a:r>
            <a:r>
              <a:rPr lang="en-US" baseline="0" dirty="0" err="1" smtClean="0"/>
              <a:t>boot_completed</a:t>
            </a:r>
            <a:r>
              <a:rPr lang="en-US" baseline="0" dirty="0" smtClean="0"/>
              <a:t>, etc.  Some of these events can only be sent by the system.  The problem here is that receivers listening for the system broadcast are made accessible to all applications.</a:t>
            </a:r>
            <a:endParaRPr lang="en-US" dirty="0" smtClean="0"/>
          </a:p>
        </p:txBody>
      </p:sp>
      <p:sp>
        <p:nvSpPr>
          <p:cNvPr id="4" name="Slide Number Placeholder 3"/>
          <p:cNvSpPr>
            <a:spLocks noGrp="1"/>
          </p:cNvSpPr>
          <p:nvPr>
            <p:ph type="sldNum" sz="quarter" idx="10"/>
          </p:nvPr>
        </p:nvSpPr>
        <p:spPr/>
        <p:txBody>
          <a:bodyPr/>
          <a:lstStyle/>
          <a:p>
            <a:fld id="{4EE63F13-B023-E545-892B-3D0A134E803F}" type="slidenum">
              <a:rPr lang="en-US" smtClean="0"/>
              <a:pPr/>
              <a:t>43</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the typical case, when an event occurs, the system </a:t>
            </a:r>
            <a:r>
              <a:rPr lang="en-US" baseline="0" dirty="0" err="1" smtClean="0"/>
              <a:t>notifier</a:t>
            </a:r>
            <a:r>
              <a:rPr lang="en-US" baseline="0" dirty="0" smtClean="0"/>
              <a:t> broadcasts an implicit Intent with that system action.  All the applications that registered to receive notice of that event will receive the implicit Intent containing the </a:t>
            </a:r>
            <a:r>
              <a:rPr lang="en-US" baseline="0" dirty="0" err="1" smtClean="0"/>
              <a:t>BootCompleted</a:t>
            </a:r>
            <a:r>
              <a:rPr lang="en-US" baseline="0" dirty="0" smtClean="0"/>
              <a:t> system action.</a:t>
            </a:r>
          </a:p>
          <a:p>
            <a:endParaRPr lang="en-US" baseline="0" dirty="0" smtClean="0"/>
          </a:p>
          <a:p>
            <a:r>
              <a:rPr lang="en-US" baseline="0" dirty="0" smtClean="0"/>
              <a:t>As I stated earlier, only the system can send an implicit Intent with this action.</a:t>
            </a:r>
            <a:endParaRPr lang="en-US" dirty="0"/>
          </a:p>
        </p:txBody>
      </p:sp>
      <p:sp>
        <p:nvSpPr>
          <p:cNvPr id="4" name="Slide Number Placeholder 3"/>
          <p:cNvSpPr>
            <a:spLocks noGrp="1"/>
          </p:cNvSpPr>
          <p:nvPr>
            <p:ph type="sldNum" sz="quarter" idx="10"/>
          </p:nvPr>
        </p:nvSpPr>
        <p:spPr/>
        <p:txBody>
          <a:bodyPr/>
          <a:lstStyle/>
          <a:p>
            <a:fld id="{4EE63F13-B023-E545-892B-3D0A134E803F}" type="slidenum">
              <a:rPr lang="en-US" smtClean="0"/>
              <a:pPr/>
              <a:t>44</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could an attacker</a:t>
            </a:r>
            <a:r>
              <a:rPr lang="en-US" baseline="0" dirty="0" smtClean="0"/>
              <a:t> attack this receiver?  You may think, “This is like the earlier spoofing attack.  The attacker can send an implicit Intent with the </a:t>
            </a:r>
            <a:r>
              <a:rPr lang="en-US" baseline="0" dirty="0" err="1" smtClean="0"/>
              <a:t>BootCompleted</a:t>
            </a:r>
            <a:r>
              <a:rPr lang="en-US" baseline="0" dirty="0" smtClean="0"/>
              <a:t> action.”  But, no.  </a:t>
            </a:r>
            <a:r>
              <a:rPr lang="en-US" dirty="0" smtClean="0"/>
              <a:t>In this case, the attacker cannot send an</a:t>
            </a:r>
            <a:r>
              <a:rPr lang="en-US" baseline="0" dirty="0" smtClean="0"/>
              <a:t> implicit action containing the </a:t>
            </a:r>
            <a:r>
              <a:rPr lang="en-US" baseline="0" dirty="0" err="1" smtClean="0"/>
              <a:t>BootCompleted</a:t>
            </a:r>
            <a:r>
              <a:rPr lang="en-US" baseline="0" dirty="0" smtClean="0"/>
              <a:t> action -- the system has a blacklist of actions that an application cannot send and system broadcast actions are on that list.</a:t>
            </a:r>
          </a:p>
        </p:txBody>
      </p:sp>
      <p:sp>
        <p:nvSpPr>
          <p:cNvPr id="4" name="Slide Number Placeholder 3"/>
          <p:cNvSpPr>
            <a:spLocks noGrp="1"/>
          </p:cNvSpPr>
          <p:nvPr>
            <p:ph type="sldNum" sz="quarter" idx="10"/>
          </p:nvPr>
        </p:nvSpPr>
        <p:spPr/>
        <p:txBody>
          <a:bodyPr/>
          <a:lstStyle/>
          <a:p>
            <a:fld id="{4EE63F13-B023-E545-892B-3D0A134E803F}" type="slidenum">
              <a:rPr lang="en-US" smtClean="0"/>
              <a:pPr/>
              <a:t>45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t>
            </a:r>
            <a:r>
              <a:rPr lang="en-US" baseline="0" dirty="0" smtClean="0"/>
              <a:t>have client platforms with both per-application permissions and application communication.  A privileged application that accidentally or carelessly provides a public interface can provide a path for another application to access a protected resource without the appropriate permission.  We call such an attack a permission re-delegation attack. </a:t>
            </a:r>
            <a:endParaRPr lang="en-US" dirty="0"/>
          </a:p>
        </p:txBody>
      </p:sp>
      <p:sp>
        <p:nvSpPr>
          <p:cNvPr id="4" name="Slide Number Placeholder 3"/>
          <p:cNvSpPr>
            <a:spLocks noGrp="1"/>
          </p:cNvSpPr>
          <p:nvPr>
            <p:ph type="sldNum" sz="quarter" idx="10"/>
          </p:nvPr>
        </p:nvSpPr>
        <p:spPr/>
        <p:txBody>
          <a:bodyPr/>
          <a:lstStyle/>
          <a:p>
            <a:fld id="{0A63191B-B1E1-8245-8FE2-05ADE9171A7E}" type="slidenum">
              <a:rPr lang="en-US" smtClean="0"/>
              <a:t>6</a:t>
            </a:fld>
            <a:endParaRPr lang="en-US"/>
          </a:p>
        </p:txBody>
      </p:sp>
    </p:spTree>
    <p:extLst>
      <p:ext uri="{BB962C8B-B14F-4D97-AF65-F5344CB8AC3E}">
        <p14:creationId xmlns:p14="http://schemas.microsoft.com/office/powerpoint/2010/main" val="8801920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 the attacker can still mount</a:t>
            </a:r>
            <a:r>
              <a:rPr lang="en-US" baseline="0" dirty="0" smtClean="0"/>
              <a:t> an attack.  By registering for the action, the app is made globally visible to all applications (public).  Recall that we have two types of Intents: implicit Intents and explicit Intents.  The receiver can receive any sort of message if it is sent explicitly.  The malicious app can directly address an Intent to the App 1.  If the receiving app does not check for a specific action type, then the malicious app can inject the message.  Depending on what the receiving component does, the malicious app may be able to inject information, change state of the application, and it some cases launch other private components in the application that shouldn’t be accessible to other applications.</a:t>
            </a:r>
          </a:p>
        </p:txBody>
      </p:sp>
      <p:sp>
        <p:nvSpPr>
          <p:cNvPr id="4" name="Slide Number Placeholder 3"/>
          <p:cNvSpPr>
            <a:spLocks noGrp="1"/>
          </p:cNvSpPr>
          <p:nvPr>
            <p:ph type="sldNum" sz="quarter" idx="10"/>
          </p:nvPr>
        </p:nvSpPr>
        <p:spPr/>
        <p:txBody>
          <a:bodyPr/>
          <a:lstStyle/>
          <a:p>
            <a:fld id="{4EE63F13-B023-E545-892B-3D0A134E803F}" type="slidenum">
              <a:rPr lang="en-US" smtClean="0"/>
              <a:pPr/>
              <a:t>46</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What can really happen with</a:t>
            </a:r>
            <a:r>
              <a:rPr lang="en-US" baseline="0" dirty="0" smtClean="0"/>
              <a:t> this vulnerability?  We present an example of a </a:t>
            </a:r>
            <a:r>
              <a:rPr lang="en-US" dirty="0" smtClean="0"/>
              <a:t>real</a:t>
            </a:r>
            <a:r>
              <a:rPr lang="en-US" baseline="0" dirty="0" smtClean="0"/>
              <a:t> world example of the system Intent spoofing: the ICE App.</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ICE stands for In Case of Emergency.  A user can input their medications, allergies, medical conditions, etc. and in case of an emergency, doctors can get access to the user’s medical information through the phone.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application c</a:t>
            </a:r>
            <a:r>
              <a:rPr lang="en-US" dirty="0" smtClean="0"/>
              <a:t>ontains a component that listens for the BOOTCOMPLETED system broadcast.  On receipt of the Intent, it closes any app and locks the screen.</a:t>
            </a:r>
          </a:p>
        </p:txBody>
      </p:sp>
      <p:sp>
        <p:nvSpPr>
          <p:cNvPr id="4" name="Slide Number Placeholder 3"/>
          <p:cNvSpPr>
            <a:spLocks noGrp="1"/>
          </p:cNvSpPr>
          <p:nvPr>
            <p:ph type="sldNum" sz="quarter" idx="10"/>
          </p:nvPr>
        </p:nvSpPr>
        <p:spPr/>
        <p:txBody>
          <a:bodyPr/>
          <a:lstStyle/>
          <a:p>
            <a:fld id="{4EE63F13-B023-E545-892B-3D0A134E803F}" type="slidenum">
              <a:rPr lang="en-US" smtClean="0"/>
              <a:pPr/>
              <a:t>47</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receiver is always listening in the background, so regardless of the application, the attacker can close the application and lock the screen.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application can be attacked in a</a:t>
            </a:r>
            <a:r>
              <a:rPr lang="en-US" baseline="0" dirty="0" smtClean="0"/>
              <a:t> couple ways:</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baseline="0" dirty="0" smtClean="0"/>
              <a:t>The attacker can constantly send the explicit message to the receiver, keeping the phone locked at all times.</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baseline="0" dirty="0" smtClean="0"/>
              <a:t>The attacker can target the ICE application.  When the user is accessing the ICE app, the attacker can send the explicit message, causing the application to close and the screen to lock.  This results in a denial of service – potentially when the user needs the information the most.</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baseline="0" dirty="0" smtClean="0"/>
              <a:t>Insidious attack:  The attacker can target another application.  It can detect when the application is being used and send the Intent only when the user is in that app, making it appear like that app is the failing app.  This could lead the user to blame the app and uninstall it erroneously.</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You can read the paper for more attacks</a:t>
            </a:r>
            <a:r>
              <a:rPr lang="en-US" baseline="0" dirty="0" smtClean="0"/>
              <a:t> types and recommended solutions.</a:t>
            </a:r>
            <a:endParaRPr lang="en-US" dirty="0" smtClean="0"/>
          </a:p>
          <a:p>
            <a:endParaRPr lang="en-US" dirty="0"/>
          </a:p>
        </p:txBody>
      </p:sp>
      <p:sp>
        <p:nvSpPr>
          <p:cNvPr id="4" name="Slide Number Placeholder 3"/>
          <p:cNvSpPr>
            <a:spLocks noGrp="1"/>
          </p:cNvSpPr>
          <p:nvPr>
            <p:ph type="sldNum" sz="quarter" idx="10"/>
          </p:nvPr>
        </p:nvSpPr>
        <p:spPr/>
        <p:txBody>
          <a:bodyPr/>
          <a:lstStyle/>
          <a:p>
            <a:fld id="{4EE63F13-B023-E545-892B-3D0A134E803F}" type="slidenum">
              <a:rPr lang="en-US" smtClean="0"/>
              <a:pPr/>
              <a:t>48</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3762375">
              <a:spcAft>
                <a:spcPct val="10000"/>
              </a:spcAft>
            </a:pPr>
            <a:r>
              <a:rPr lang="en-US" sz="1200" dirty="0" smtClean="0">
                <a:ea typeface="Book Antiqua" pitchFamily="-106" charset="0"/>
                <a:cs typeface=""/>
              </a:rPr>
              <a:t>We present </a:t>
            </a:r>
            <a:r>
              <a:rPr lang="en-US" sz="1200" dirty="0" err="1" smtClean="0">
                <a:ea typeface="Book Antiqua" pitchFamily="-106" charset="0"/>
                <a:cs typeface=""/>
              </a:rPr>
              <a:t>ComDroid</a:t>
            </a:r>
            <a:r>
              <a:rPr lang="en-US" sz="1200" dirty="0" smtClean="0">
                <a:ea typeface="Book Antiqua" pitchFamily="-106" charset="0"/>
                <a:cs typeface=""/>
              </a:rPr>
              <a:t>,</a:t>
            </a:r>
            <a:r>
              <a:rPr lang="en-US" sz="1200" baseline="0" dirty="0" smtClean="0">
                <a:ea typeface="Book Antiqua" pitchFamily="-106" charset="0"/>
                <a:cs typeface=""/>
              </a:rPr>
              <a:t> a tool that analyzes applications to detect </a:t>
            </a:r>
            <a:r>
              <a:rPr lang="en-US" sz="1200" dirty="0" smtClean="0">
                <a:ea typeface="Book Antiqua" pitchFamily="-106" charset="0"/>
                <a:cs typeface=""/>
              </a:rPr>
              <a:t>Intent-based attack surfaces.  </a:t>
            </a:r>
            <a:r>
              <a:rPr lang="en-US" sz="1200" dirty="0" err="1" smtClean="0">
                <a:ea typeface="Book Antiqua" pitchFamily="-106" charset="0"/>
                <a:cs typeface=""/>
              </a:rPr>
              <a:t>ComDroid</a:t>
            </a:r>
            <a:r>
              <a:rPr lang="en-US" sz="1200" dirty="0" smtClean="0">
                <a:ea typeface="Book Antiqua" pitchFamily="-106" charset="0"/>
                <a:cs typeface=""/>
              </a:rPr>
              <a:t> takes Android</a:t>
            </a:r>
            <a:r>
              <a:rPr lang="en-US" sz="1200" baseline="0" dirty="0" smtClean="0">
                <a:ea typeface="Book Antiqua" pitchFamily="-106" charset="0"/>
                <a:cs typeface=""/>
              </a:rPr>
              <a:t> executable files as input -- no source code is needed.  This means that not only can this tool be used by developers, but it can also be used by end users and third-party reviewers.</a:t>
            </a:r>
          </a:p>
          <a:p>
            <a:pPr defTabSz="3762375">
              <a:spcAft>
                <a:spcPct val="10000"/>
              </a:spcAft>
            </a:pPr>
            <a:endParaRPr lang="en-US" sz="1200" baseline="0" dirty="0" smtClean="0">
              <a:ea typeface="Book Antiqua" pitchFamily="-106" charset="0"/>
              <a:cs typeface=""/>
            </a:endParaRPr>
          </a:p>
          <a:p>
            <a:pPr defTabSz="3762375">
              <a:spcAft>
                <a:spcPct val="10000"/>
              </a:spcAft>
            </a:pPr>
            <a:r>
              <a:rPr lang="en-US" sz="1200" baseline="0" dirty="0" err="1" smtClean="0">
                <a:ea typeface="Book Antiqua" pitchFamily="-106" charset="0"/>
                <a:cs typeface=""/>
              </a:rPr>
              <a:t>ComDroid</a:t>
            </a:r>
            <a:r>
              <a:rPr lang="en-US" sz="1200" baseline="0" dirty="0" smtClean="0">
                <a:ea typeface="Book Antiqua" pitchFamily="-106" charset="0"/>
                <a:cs typeface=""/>
              </a:rPr>
              <a:t> outputs security warnings for exposed communication.</a:t>
            </a:r>
            <a:endParaRPr lang="en-US" sz="1200" dirty="0" smtClean="0">
              <a:ea typeface="Book Antiqua" pitchFamily="-106" charset="0"/>
              <a:cs typeface=""/>
            </a:endParaRPr>
          </a:p>
        </p:txBody>
      </p:sp>
      <p:sp>
        <p:nvSpPr>
          <p:cNvPr id="4" name="Slide Number Placeholder 3"/>
          <p:cNvSpPr>
            <a:spLocks noGrp="1"/>
          </p:cNvSpPr>
          <p:nvPr>
            <p:ph type="sldNum" sz="quarter" idx="10"/>
          </p:nvPr>
        </p:nvSpPr>
        <p:spPr/>
        <p:txBody>
          <a:bodyPr/>
          <a:lstStyle/>
          <a:p>
            <a:fld id="{4EE63F13-B023-E545-892B-3D0A134E803F}" type="slidenum">
              <a:rPr lang="en-US" smtClean="0"/>
              <a:pPr/>
              <a:t>49</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ran </a:t>
            </a:r>
            <a:r>
              <a:rPr lang="en-US" baseline="0" dirty="0" err="1" smtClean="0"/>
              <a:t>ComDroid</a:t>
            </a:r>
            <a:r>
              <a:rPr lang="en-US" baseline="0" dirty="0" smtClean="0"/>
              <a:t> on the top 100 free and paid applications and manually verified </a:t>
            </a:r>
            <a:r>
              <a:rPr lang="en-US" baseline="0" dirty="0" err="1" smtClean="0"/>
              <a:t>ComDroid’s</a:t>
            </a:r>
            <a:r>
              <a:rPr lang="en-US" baseline="0" dirty="0" smtClean="0"/>
              <a:t> warnings in 20 of these apps.</a:t>
            </a:r>
          </a:p>
          <a:p>
            <a:endParaRPr lang="en-US" baseline="0" dirty="0" smtClean="0"/>
          </a:p>
          <a:p>
            <a:r>
              <a:rPr lang="en-US" baseline="0" dirty="0" smtClean="0"/>
              <a:t>60% of applications we examined have at least 1 exploitable IPC vulnerability.  </a:t>
            </a:r>
            <a:r>
              <a:rPr lang="en-US" dirty="0" smtClean="0"/>
              <a:t>This shows that these are prevalent vulnerabilities and are a serious</a:t>
            </a:r>
            <a:r>
              <a:rPr lang="en-US" baseline="0" dirty="0" smtClean="0"/>
              <a:t> threat to application security.</a:t>
            </a:r>
          </a:p>
          <a:p>
            <a:endParaRPr lang="en-US" baseline="0" dirty="0" smtClean="0"/>
          </a:p>
          <a:p>
            <a:r>
              <a:rPr lang="en-US" baseline="0" dirty="0" smtClean="0"/>
              <a:t>A couple other stats:</a:t>
            </a:r>
          </a:p>
          <a:p>
            <a:r>
              <a:rPr lang="en-US" baseline="0" dirty="0" smtClean="0"/>
              <a:t>34 warnings (in 12 apps) were found to be severe vulnerabilities. We define severe vulnerabilities to mean vulnerabilities that expose data or functionality that can be detrimental to the user (ex. Resulting in payment to the attacker, break expected and crucial functionality application, dos, etc.).</a:t>
            </a:r>
          </a:p>
          <a:p>
            <a:endParaRPr lang="en-US" baseline="0" dirty="0" smtClean="0"/>
          </a:p>
          <a:p>
            <a:r>
              <a:rPr lang="en-US" baseline="0" dirty="0" smtClean="0"/>
              <a:t>16 warnings showed components or Intents that exhibited bad practices.  They may not result in severe vulnerabilities, but they can be exploited and show a clear developer misunderstanding of Intent.  This communication is unintentionally exposed.</a:t>
            </a:r>
          </a:p>
          <a:p>
            <a:endParaRPr lang="en-US" baseline="0" dirty="0" smtClean="0"/>
          </a:p>
          <a:p>
            <a:r>
              <a:rPr lang="en-US" baseline="0" dirty="0" smtClean="0"/>
              <a:t>6 warnings were spurious warnings introduced by our tool.</a:t>
            </a:r>
          </a:p>
          <a:p>
            <a:endParaRPr lang="en-US" baseline="0" dirty="0" smtClean="0"/>
          </a:p>
          <a:p>
            <a:r>
              <a:rPr lang="en-US" baseline="0" dirty="0" smtClean="0"/>
              <a:t>We also did an analysis on the full 100 apps and you can look in the paper for more details.</a:t>
            </a:r>
          </a:p>
        </p:txBody>
      </p:sp>
      <p:sp>
        <p:nvSpPr>
          <p:cNvPr id="4" name="Slide Number Placeholder 3"/>
          <p:cNvSpPr>
            <a:spLocks noGrp="1"/>
          </p:cNvSpPr>
          <p:nvPr>
            <p:ph type="sldNum" sz="quarter" idx="10"/>
          </p:nvPr>
        </p:nvSpPr>
        <p:spPr/>
        <p:txBody>
          <a:bodyPr/>
          <a:lstStyle/>
          <a:p>
            <a:fld id="{4EE63F13-B023-E545-892B-3D0A134E803F}" type="slidenum">
              <a:rPr lang="en-US" smtClean="0"/>
              <a:pPr/>
              <a:t>50</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The fundamental problem is that Android’s IPC mechanism</a:t>
            </a:r>
            <a:r>
              <a:rPr lang="en-US" baseline="0" dirty="0" smtClean="0"/>
              <a:t> is complex and difficult for developers to use safely. There are a lot of side effects to developer design decisions and unfortunately, Android documentation does not help developers avoid these problems.</a:t>
            </a: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We propose that inter- and intra-</a:t>
            </a:r>
            <a:r>
              <a:rPr lang="en-US" baseline="0" dirty="0" smtClean="0"/>
              <a:t>application communication be treated as different cases.  Preventing public internal communication (unique action string use) would reduce 21% of the severe vulnerabilities and 63% of bugs due to bad practices.  Verifying system broadcasts (system Intent spoofing) would reduce 6% of severe vulnerabilities and 13% of bugs due to bad practices.</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Either of these can be fixed by either application developers or platform developers.  Admittedly, platform changes might be more effective.</a:t>
            </a:r>
            <a:endParaRPr lang="en-US" dirty="0" smtClean="0"/>
          </a:p>
        </p:txBody>
      </p:sp>
      <p:sp>
        <p:nvSpPr>
          <p:cNvPr id="4" name="Slide Number Placeholder 3"/>
          <p:cNvSpPr>
            <a:spLocks noGrp="1"/>
          </p:cNvSpPr>
          <p:nvPr>
            <p:ph type="sldNum" sz="quarter" idx="10"/>
          </p:nvPr>
        </p:nvSpPr>
        <p:spPr/>
        <p:txBody>
          <a:bodyPr/>
          <a:lstStyle/>
          <a:p>
            <a:fld id="{4EE63F13-B023-E545-892B-3D0A134E803F}" type="slidenum">
              <a:rPr lang="en-US" smtClean="0"/>
              <a:pPr/>
              <a:t>51</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E63F13-B023-E545-892B-3D0A134E803F}" type="slidenum">
              <a:rPr lang="en-US" smtClean="0"/>
              <a:pPr/>
              <a:t>52</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Say who authors are</a:t>
            </a:r>
          </a:p>
          <a:p>
            <a:endParaRPr lang="en-US"/>
          </a:p>
          <a:p>
            <a:r>
              <a:rPr lang="en-US"/>
              <a:t>Bold my name – joint work with </a:t>
            </a:r>
          </a:p>
        </p:txBody>
      </p:sp>
      <p:sp>
        <p:nvSpPr>
          <p:cNvPr id="4" name="Slide Number Placeholder 3"/>
          <p:cNvSpPr>
            <a:spLocks noGrp="1"/>
          </p:cNvSpPr>
          <p:nvPr>
            <p:ph type="sldNum" sz="quarter" idx="5"/>
          </p:nvPr>
        </p:nvSpPr>
        <p:spPr/>
        <p:txBody>
          <a:bodyPr/>
          <a:lstStyle/>
          <a:p>
            <a:fld id="{605461E0-F97A-2A4F-9871-84450123FFC1}" type="slidenum">
              <a:rPr lang="en-US"/>
              <a:pPr/>
              <a:t>53</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Smart phone operating systems are becoming increasingly complex.  From the tables we can see that some OSes are on the order of 20 million lines of code.  </a:t>
            </a:r>
          </a:p>
        </p:txBody>
      </p:sp>
      <p:sp>
        <p:nvSpPr>
          <p:cNvPr id="20484" name="Slide Number Placeholder 3"/>
          <p:cNvSpPr>
            <a:spLocks noGrp="1"/>
          </p:cNvSpPr>
          <p:nvPr>
            <p:ph type="sldNum" sz="quarter" idx="5"/>
          </p:nvPr>
        </p:nvSpPr>
        <p:spPr bwMode="auto">
          <a:ln>
            <a:miter lim="800000"/>
            <a:headEnd/>
            <a:tailEnd/>
          </a:ln>
        </p:spPr>
        <p:txBody>
          <a:bodyPr/>
          <a:lstStyle/>
          <a:p>
            <a:fld id="{1BE10640-6481-004D-94E7-0EAC1304F391}" type="slidenum">
              <a:rPr lang="en-US"/>
              <a:pPr/>
              <a:t>54</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Various other malware that then spread by MMS, Bluetooth and memory card.  </a:t>
            </a:r>
          </a:p>
        </p:txBody>
      </p:sp>
      <p:sp>
        <p:nvSpPr>
          <p:cNvPr id="4" name="Slide Number Placeholder 3"/>
          <p:cNvSpPr>
            <a:spLocks noGrp="1"/>
          </p:cNvSpPr>
          <p:nvPr>
            <p:ph type="sldNum" sz="quarter" idx="5"/>
          </p:nvPr>
        </p:nvSpPr>
        <p:spPr/>
        <p:txBody>
          <a:bodyPr/>
          <a:lstStyle/>
          <a:p>
            <a:fld id="{5789600D-14AB-1348-B522-84164804DE92}" type="slidenum">
              <a:rPr lang="en-US"/>
              <a:pPr/>
              <a:t>55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3191B-B1E1-8245-8FE2-05ADE9171A7E}" type="slidenum">
              <a:rPr lang="en-US" smtClean="0"/>
              <a:t>8</a:t>
            </a:fld>
            <a:endParaRPr lang="en-US"/>
          </a:p>
        </p:txBody>
      </p:sp>
    </p:spTree>
    <p:extLst>
      <p:ext uri="{BB962C8B-B14F-4D97-AF65-F5344CB8AC3E}">
        <p14:creationId xmlns:p14="http://schemas.microsoft.com/office/powerpoint/2010/main" val="14488085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fld id="{79A737C9-0166-C04D-A286-49E4164A315E}" type="slidenum">
              <a:rPr lang="en-US"/>
              <a:pPr/>
              <a:t>56</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fld id="{B0E4E5E5-9FAF-494F-BF5F-67862AAA3516}" type="slidenum">
              <a:rPr lang="en-US"/>
              <a:pPr/>
              <a:t>57</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Move article before contributions – mention malware has risin so far that even non jailbroken iphones can be attacked.</a:t>
            </a:r>
          </a:p>
        </p:txBody>
      </p:sp>
      <p:sp>
        <p:nvSpPr>
          <p:cNvPr id="4" name="Slide Number Placeholder 3"/>
          <p:cNvSpPr>
            <a:spLocks noGrp="1"/>
          </p:cNvSpPr>
          <p:nvPr>
            <p:ph type="sldNum" sz="quarter" idx="5"/>
          </p:nvPr>
        </p:nvSpPr>
        <p:spPr/>
        <p:txBody>
          <a:bodyPr/>
          <a:lstStyle/>
          <a:p>
            <a:fld id="{1F70E655-22B2-854E-9D96-41603DDFE84D}" type="slidenum">
              <a:rPr lang="en-US"/>
              <a:pPr/>
              <a:t>58</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fld id="{EB1631DB-269D-6848-84E8-81181D1DCA30}" type="slidenum">
              <a:rPr lang="en-US"/>
              <a:pPr/>
              <a:t>59</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Rootkits have been damaging – bottom 600 percent increase in desktop rootkits</a:t>
            </a:r>
          </a:p>
          <a:p>
            <a:endParaRPr lang="en-US"/>
          </a:p>
          <a:p>
            <a:r>
              <a:rPr lang="en-US"/>
              <a:t>Name the rootkit</a:t>
            </a:r>
          </a:p>
          <a:p>
            <a:endParaRPr lang="en-US"/>
          </a:p>
          <a:p>
            <a:r>
              <a:rPr lang="en-US"/>
              <a:t>Add virus back</a:t>
            </a:r>
          </a:p>
        </p:txBody>
      </p:sp>
      <p:sp>
        <p:nvSpPr>
          <p:cNvPr id="4" name="Slide Number Placeholder 3"/>
          <p:cNvSpPr>
            <a:spLocks noGrp="1"/>
          </p:cNvSpPr>
          <p:nvPr>
            <p:ph type="sldNum" sz="quarter" idx="5"/>
          </p:nvPr>
        </p:nvSpPr>
        <p:spPr/>
        <p:txBody>
          <a:bodyPr/>
          <a:lstStyle/>
          <a:p>
            <a:fld id="{4F4E4134-F876-C04F-9A2E-A065B6F384F8}" type="slidenum">
              <a:rPr lang="en-US"/>
              <a:pPr/>
              <a:t>60</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List 3 rootkits</a:t>
            </a:r>
          </a:p>
          <a:p>
            <a:pPr eaLnBrk="1" hangingPunct="1">
              <a:spcBef>
                <a:spcPct val="0"/>
              </a:spcBef>
            </a:pPr>
            <a:endParaRPr lang="en-US"/>
          </a:p>
          <a:p>
            <a:pPr eaLnBrk="1" hangingPunct="1">
              <a:spcBef>
                <a:spcPct val="0"/>
              </a:spcBef>
            </a:pPr>
            <a:r>
              <a:rPr lang="en-US"/>
              <a:t>Smaller font </a:t>
            </a:r>
          </a:p>
          <a:p>
            <a:pPr eaLnBrk="1" hangingPunct="1">
              <a:spcBef>
                <a:spcPct val="0"/>
              </a:spcBef>
            </a:pPr>
            <a:endParaRPr lang="en-US"/>
          </a:p>
          <a:p>
            <a:pPr eaLnBrk="1" hangingPunct="1">
              <a:spcBef>
                <a:spcPct val="0"/>
              </a:spcBef>
            </a:pPr>
            <a:r>
              <a:rPr lang="en-US"/>
              <a:t>Move openmoko to under picture</a:t>
            </a:r>
          </a:p>
          <a:p>
            <a:pPr eaLnBrk="1" hangingPunct="1">
              <a:spcBef>
                <a:spcPct val="0"/>
              </a:spcBef>
            </a:pPr>
            <a:endParaRPr lang="en-US"/>
          </a:p>
          <a:p>
            <a:pPr eaLnBrk="1" hangingPunct="1">
              <a:spcBef>
                <a:spcPct val="0"/>
              </a:spcBef>
            </a:pPr>
            <a:r>
              <a:rPr lang="en-US"/>
              <a:t>As I have shown you early iphone, android all vulnerable to attacks</a:t>
            </a:r>
          </a:p>
          <a:p>
            <a:pPr eaLnBrk="1" hangingPunct="1">
              <a:spcBef>
                <a:spcPct val="0"/>
              </a:spcBef>
            </a:pPr>
            <a:endParaRPr lang="en-US"/>
          </a:p>
          <a:p>
            <a:pPr eaLnBrk="1" hangingPunct="1">
              <a:spcBef>
                <a:spcPct val="0"/>
              </a:spcBef>
            </a:pPr>
            <a:r>
              <a:rPr lang="en-US"/>
              <a:t>Discuss note</a:t>
            </a:r>
          </a:p>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a:lstStyle/>
          <a:p>
            <a:fld id="{32E17C38-B437-A142-AFC2-3F1CEC1BC9CD}" type="slidenum">
              <a:rPr lang="en-US"/>
              <a:pPr/>
              <a:t>61</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Attacker        Infected phone</a:t>
            </a:r>
          </a:p>
          <a:p>
            <a:endParaRPr lang="en-US"/>
          </a:p>
          <a:p>
            <a:r>
              <a:rPr lang="en-US"/>
              <a:t>Send Special SMS</a:t>
            </a:r>
          </a:p>
          <a:p>
            <a:r>
              <a:rPr lang="en-US"/>
              <a:t>Turn on microphone</a:t>
            </a:r>
          </a:p>
          <a:p>
            <a:r>
              <a:rPr lang="en-US"/>
              <a:t>Call attacker</a:t>
            </a:r>
          </a:p>
          <a:p>
            <a:endParaRPr lang="en-US"/>
          </a:p>
          <a:p>
            <a:r>
              <a:rPr lang="en-US"/>
              <a:t>Delete SMS should not overlap – put on bottom don’t make it red</a:t>
            </a:r>
          </a:p>
          <a:p>
            <a:r>
              <a:rPr lang="en-US"/>
              <a:t>Make dial me light red </a:t>
            </a:r>
          </a:p>
          <a:p>
            <a:endParaRPr lang="en-US"/>
          </a:p>
          <a:p>
            <a:r>
              <a:rPr lang="en-US"/>
              <a:t>Delete SMS</a:t>
            </a:r>
          </a:p>
          <a:p>
            <a:endParaRPr lang="en-US"/>
          </a:p>
          <a:p>
            <a:r>
              <a:rPr lang="en-US"/>
              <a:t>Remove then say instead of doing it this way we can also do it from a calendar application</a:t>
            </a:r>
          </a:p>
          <a:p>
            <a:endParaRPr lang="en-US"/>
          </a:p>
        </p:txBody>
      </p:sp>
      <p:sp>
        <p:nvSpPr>
          <p:cNvPr id="4" name="Slide Number Placeholder 3"/>
          <p:cNvSpPr>
            <a:spLocks noGrp="1"/>
          </p:cNvSpPr>
          <p:nvPr>
            <p:ph type="sldNum" sz="quarter" idx="5"/>
          </p:nvPr>
        </p:nvSpPr>
        <p:spPr/>
        <p:txBody>
          <a:bodyPr/>
          <a:lstStyle/>
          <a:p>
            <a:fld id="{DA1E12A0-E56D-8140-B47B-84DE812AB36F}" type="slidenum">
              <a:rPr lang="en-US"/>
              <a:pPr/>
              <a:t>62</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Repeat slide before</a:t>
            </a:r>
          </a:p>
          <a:p>
            <a:endParaRPr lang="en-US"/>
          </a:p>
          <a:p>
            <a:r>
              <a:rPr lang="en-US"/>
              <a:t>Put coordinates in box.</a:t>
            </a:r>
          </a:p>
          <a:p>
            <a:r>
              <a:rPr lang="en-US"/>
              <a:t>Add delete SMS</a:t>
            </a:r>
          </a:p>
        </p:txBody>
      </p:sp>
      <p:sp>
        <p:nvSpPr>
          <p:cNvPr id="4" name="Slide Number Placeholder 3"/>
          <p:cNvSpPr>
            <a:spLocks noGrp="1"/>
          </p:cNvSpPr>
          <p:nvPr>
            <p:ph type="sldNum" sz="quarter" idx="5"/>
          </p:nvPr>
        </p:nvSpPr>
        <p:spPr/>
        <p:txBody>
          <a:bodyPr/>
          <a:lstStyle/>
          <a:p>
            <a:fld id="{EEC2213B-E062-0D4F-9788-FF10A2ADBD4E}" type="slidenum">
              <a:rPr lang="en-US"/>
              <a:pPr/>
              <a:t>64</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6628" name="Slide Number Placeholder 3"/>
          <p:cNvSpPr>
            <a:spLocks noGrp="1"/>
          </p:cNvSpPr>
          <p:nvPr>
            <p:ph type="sldNum" sz="quarter" idx="5"/>
          </p:nvPr>
        </p:nvSpPr>
        <p:spPr bwMode="auto">
          <a:ln>
            <a:miter lim="800000"/>
            <a:headEnd/>
            <a:tailEnd/>
          </a:ln>
        </p:spPr>
        <p:txBody>
          <a:bodyPr/>
          <a:lstStyle/>
          <a:p>
            <a:fld id="{A52DF497-C4E0-1C49-8CF6-AC10980ACDEE}" type="slidenum">
              <a:rPr lang="en-US"/>
              <a:pPr/>
              <a:t>65</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Rootkits have been damaging – bottom 600 percent increase in desktop rootkits</a:t>
            </a:r>
          </a:p>
          <a:p>
            <a:endParaRPr lang="en-US"/>
          </a:p>
          <a:p>
            <a:r>
              <a:rPr lang="en-US"/>
              <a:t>Name the rootkit</a:t>
            </a:r>
          </a:p>
          <a:p>
            <a:endParaRPr lang="en-US"/>
          </a:p>
          <a:p>
            <a:r>
              <a:rPr lang="en-US"/>
              <a:t>Add virus</a:t>
            </a:r>
          </a:p>
        </p:txBody>
      </p:sp>
      <p:sp>
        <p:nvSpPr>
          <p:cNvPr id="4" name="Slide Number Placeholder 3"/>
          <p:cNvSpPr>
            <a:spLocks noGrp="1"/>
          </p:cNvSpPr>
          <p:nvPr>
            <p:ph type="sldNum" sz="quarter" idx="5"/>
          </p:nvPr>
        </p:nvSpPr>
        <p:spPr/>
        <p:txBody>
          <a:bodyPr/>
          <a:lstStyle/>
          <a:p>
            <a:fld id="{5F8D857D-F244-D04F-A4B4-E566FEFD12BE}" type="slidenum">
              <a:rPr lang="en-US"/>
              <a:pPr/>
              <a:t>66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this slide is to help assert that</a:t>
            </a:r>
            <a:r>
              <a:rPr lang="en-US" baseline="0" dirty="0" smtClean="0"/>
              <a:t> a system-enforced mechanism is better than a developer-enforced mechanism</a:t>
            </a:r>
            <a:endParaRPr lang="en-US" dirty="0"/>
          </a:p>
        </p:txBody>
      </p:sp>
      <p:sp>
        <p:nvSpPr>
          <p:cNvPr id="4" name="Slide Number Placeholder 3"/>
          <p:cNvSpPr>
            <a:spLocks noGrp="1"/>
          </p:cNvSpPr>
          <p:nvPr>
            <p:ph type="sldNum" sz="quarter" idx="10"/>
          </p:nvPr>
        </p:nvSpPr>
        <p:spPr/>
        <p:txBody>
          <a:bodyPr/>
          <a:lstStyle/>
          <a:p>
            <a:fld id="{0A63191B-B1E1-8245-8FE2-05ADE9171A7E}" type="slidenum">
              <a:rPr lang="en-US" smtClean="0"/>
              <a:t>9</a:t>
            </a:fld>
            <a:endParaRPr lang="en-US"/>
          </a:p>
        </p:txBody>
      </p:sp>
    </p:spTree>
    <p:extLst>
      <p:ext uri="{BB962C8B-B14F-4D97-AF65-F5344CB8AC3E}">
        <p14:creationId xmlns:p14="http://schemas.microsoft.com/office/powerpoint/2010/main" val="22324617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Training Phase</a:t>
            </a:r>
          </a:p>
        </p:txBody>
      </p:sp>
      <p:sp>
        <p:nvSpPr>
          <p:cNvPr id="4" name="Slide Number Placeholder 3"/>
          <p:cNvSpPr>
            <a:spLocks noGrp="1"/>
          </p:cNvSpPr>
          <p:nvPr>
            <p:ph type="sldNum" sz="quarter" idx="5"/>
          </p:nvPr>
        </p:nvSpPr>
        <p:spPr/>
        <p:txBody>
          <a:bodyPr/>
          <a:lstStyle/>
          <a:p>
            <a:fld id="{A56B3AE4-A9EA-AE4C-81D9-0E5F1E024571}" type="slidenum">
              <a:rPr lang="en-US"/>
              <a:pPr/>
              <a:t>67</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Detection Phase</a:t>
            </a:r>
          </a:p>
        </p:txBody>
      </p:sp>
      <p:sp>
        <p:nvSpPr>
          <p:cNvPr id="4" name="Slide Number Placeholder 3"/>
          <p:cNvSpPr>
            <a:spLocks noGrp="1"/>
          </p:cNvSpPr>
          <p:nvPr>
            <p:ph type="sldNum" sz="quarter" idx="5"/>
          </p:nvPr>
        </p:nvSpPr>
        <p:spPr/>
        <p:txBody>
          <a:bodyPr/>
          <a:lstStyle/>
          <a:p>
            <a:fld id="{C39FB92C-E8D5-3844-B152-A42B768F9FD9}" type="slidenum">
              <a:rPr lang="en-US"/>
              <a:pPr/>
              <a:t>68</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Monitor Machine can be physical </a:t>
            </a:r>
          </a:p>
          <a:p>
            <a:endParaRPr lang="en-US"/>
          </a:p>
          <a:p>
            <a:r>
              <a:rPr lang="en-US"/>
              <a:t>with remote memory access or a virtual machine over VMM</a:t>
            </a:r>
          </a:p>
          <a:p>
            <a:endParaRPr lang="en-US"/>
          </a:p>
          <a:p>
            <a:r>
              <a:rPr lang="en-US"/>
              <a:t>Intelligent NIC I-NIC</a:t>
            </a:r>
          </a:p>
          <a:p>
            <a:r>
              <a:rPr lang="en-US"/>
              <a:t>NIC PCI card with remote DMA support</a:t>
            </a:r>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243140DB-88DD-1046-B759-B297BD0DED1B}" type="slidenum">
              <a:rPr lang="en-US"/>
              <a:pPr/>
              <a:t>70</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Need interface with memory access without OS intervention (FireWire?)</a:t>
            </a:r>
          </a:p>
          <a:p>
            <a:endParaRPr lang="en-US"/>
          </a:p>
          <a:p>
            <a:r>
              <a:rPr lang="en-US"/>
              <a:t>Backdoor because we connect with access to memory without OS.  If it is wireless in theory someone can use maliciously.  </a:t>
            </a:r>
          </a:p>
          <a:p>
            <a:r>
              <a:rPr lang="en-US"/>
              <a:t>Removes requires physical connection</a:t>
            </a:r>
          </a:p>
        </p:txBody>
      </p:sp>
      <p:sp>
        <p:nvSpPr>
          <p:cNvPr id="4" name="Slide Number Placeholder 3"/>
          <p:cNvSpPr>
            <a:spLocks noGrp="1"/>
          </p:cNvSpPr>
          <p:nvPr>
            <p:ph type="sldNum" sz="quarter" idx="5"/>
          </p:nvPr>
        </p:nvSpPr>
        <p:spPr/>
        <p:txBody>
          <a:bodyPr/>
          <a:lstStyle/>
          <a:p>
            <a:fld id="{50330B2A-7407-4D42-91BD-8D79C5B6575B}" type="slidenum">
              <a:rPr lang="en-US"/>
              <a:pPr/>
              <a:t>71</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Rootkit detection</a:t>
            </a:r>
          </a:p>
          <a:p>
            <a:endParaRPr lang="en-US"/>
          </a:p>
          <a:p>
            <a:endParaRPr lang="en-US"/>
          </a:p>
          <a:p>
            <a:r>
              <a:rPr lang="en-US"/>
              <a:t>Mobile malware</a:t>
            </a:r>
          </a:p>
          <a:p>
            <a:r>
              <a:rPr lang="en-US"/>
              <a:t> - SMS patrick mcdaniel</a:t>
            </a:r>
          </a:p>
          <a:p>
            <a:r>
              <a:rPr lang="en-US"/>
              <a:t>- Cellular botnets patrick traynor</a:t>
            </a:r>
          </a:p>
          <a:p>
            <a:r>
              <a:rPr lang="en-US"/>
              <a:t>- Michigan DBLP mobile malware kangshin</a:t>
            </a:r>
          </a:p>
        </p:txBody>
      </p:sp>
      <p:sp>
        <p:nvSpPr>
          <p:cNvPr id="4" name="Slide Number Placeholder 3"/>
          <p:cNvSpPr>
            <a:spLocks noGrp="1"/>
          </p:cNvSpPr>
          <p:nvPr>
            <p:ph type="sldNum" sz="quarter" idx="5"/>
          </p:nvPr>
        </p:nvSpPr>
        <p:spPr/>
        <p:txBody>
          <a:bodyPr/>
          <a:lstStyle/>
          <a:p>
            <a:fld id="{D1E1451F-0E32-714E-81E7-5ED0717F86FE}" type="slidenum">
              <a:rPr lang="en-US"/>
              <a:pPr/>
              <a:t>76</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fld id="{2B98C73B-9159-0D46-8956-EC5EBC24988B}" type="slidenum">
              <a:rPr lang="en-US"/>
              <a:pPr/>
              <a:t>78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3191B-B1E1-8245-8FE2-05ADE9171A7E}" type="slidenum">
              <a:rPr lang="en-US" smtClean="0"/>
              <a:t>10</a:t>
            </a:fld>
            <a:endParaRPr lang="en-US"/>
          </a:p>
        </p:txBody>
      </p:sp>
    </p:spTree>
    <p:extLst>
      <p:ext uri="{BB962C8B-B14F-4D97-AF65-F5344CB8AC3E}">
        <p14:creationId xmlns:p14="http://schemas.microsoft.com/office/powerpoint/2010/main" val="917336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3191B-B1E1-8245-8FE2-05ADE9171A7E}" type="slidenum">
              <a:rPr lang="en-US" smtClean="0"/>
              <a:t>11</a:t>
            </a:fld>
            <a:endParaRPr lang="en-US"/>
          </a:p>
        </p:txBody>
      </p:sp>
    </p:spTree>
    <p:extLst>
      <p:ext uri="{BB962C8B-B14F-4D97-AF65-F5344CB8AC3E}">
        <p14:creationId xmlns:p14="http://schemas.microsoft.com/office/powerpoint/2010/main" val="393934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3191B-B1E1-8245-8FE2-05ADE9171A7E}" type="slidenum">
              <a:rPr lang="en-US" smtClean="0"/>
              <a:t>12</a:t>
            </a:fld>
            <a:endParaRPr lang="en-US"/>
          </a:p>
        </p:txBody>
      </p:sp>
    </p:spTree>
    <p:extLst>
      <p:ext uri="{BB962C8B-B14F-4D97-AF65-F5344CB8AC3E}">
        <p14:creationId xmlns:p14="http://schemas.microsoft.com/office/powerpoint/2010/main" val="3003841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4/16/12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6998-8)</a:t>
            </a:r>
            <a:endParaRPr lang="en-US"/>
          </a:p>
        </p:txBody>
      </p:sp>
      <p:sp>
        <p:nvSpPr>
          <p:cNvPr id="6" name="Slide Number Placeholder 5"/>
          <p:cNvSpPr>
            <a:spLocks noGrp="1"/>
          </p:cNvSpPr>
          <p:nvPr>
            <p:ph type="sldNum" sz="quarter" idx="12"/>
          </p:nvPr>
        </p:nvSpPr>
        <p:spPr/>
        <p:txBody>
          <a:bodyPr/>
          <a:lstStyle/>
          <a:p>
            <a:fld id="{68C0CB8B-565C-7D45-8433-495436787A1A}" type="slidenum">
              <a:rPr lang="en-US" smtClean="0"/>
              <a:t>‹#›</a:t>
            </a:fld>
            <a:endParaRPr lang="en-US"/>
          </a:p>
        </p:txBody>
      </p:sp>
    </p:spTree>
    <p:extLst>
      <p:ext uri="{BB962C8B-B14F-4D97-AF65-F5344CB8AC3E}">
        <p14:creationId xmlns:p14="http://schemas.microsoft.com/office/powerpoint/2010/main" val="2280335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4/16/12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6998-8)</a:t>
            </a:r>
            <a:endParaRPr lang="en-US"/>
          </a:p>
        </p:txBody>
      </p:sp>
      <p:sp>
        <p:nvSpPr>
          <p:cNvPr id="6" name="Slide Number Placeholder 5"/>
          <p:cNvSpPr>
            <a:spLocks noGrp="1"/>
          </p:cNvSpPr>
          <p:nvPr>
            <p:ph type="sldNum" sz="quarter" idx="12"/>
          </p:nvPr>
        </p:nvSpPr>
        <p:spPr/>
        <p:txBody>
          <a:bodyPr/>
          <a:lstStyle/>
          <a:p>
            <a:fld id="{68C0CB8B-565C-7D45-8433-495436787A1A}" type="slidenum">
              <a:rPr lang="en-US" smtClean="0"/>
              <a:t>‹#›</a:t>
            </a:fld>
            <a:endParaRPr lang="en-US"/>
          </a:p>
        </p:txBody>
      </p:sp>
    </p:spTree>
    <p:extLst>
      <p:ext uri="{BB962C8B-B14F-4D97-AF65-F5344CB8AC3E}">
        <p14:creationId xmlns:p14="http://schemas.microsoft.com/office/powerpoint/2010/main" val="3764952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4/16/12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6998-8)</a:t>
            </a:r>
            <a:endParaRPr lang="en-US"/>
          </a:p>
        </p:txBody>
      </p:sp>
      <p:sp>
        <p:nvSpPr>
          <p:cNvPr id="6" name="Slide Number Placeholder 5"/>
          <p:cNvSpPr>
            <a:spLocks noGrp="1"/>
          </p:cNvSpPr>
          <p:nvPr>
            <p:ph type="sldNum" sz="quarter" idx="12"/>
          </p:nvPr>
        </p:nvSpPr>
        <p:spPr/>
        <p:txBody>
          <a:bodyPr/>
          <a:lstStyle/>
          <a:p>
            <a:fld id="{68C0CB8B-565C-7D45-8433-495436787A1A}" type="slidenum">
              <a:rPr lang="en-US" smtClean="0"/>
              <a:t>‹#›</a:t>
            </a:fld>
            <a:endParaRPr lang="en-US"/>
          </a:p>
        </p:txBody>
      </p:sp>
    </p:spTree>
    <p:extLst>
      <p:ext uri="{BB962C8B-B14F-4D97-AF65-F5344CB8AC3E}">
        <p14:creationId xmlns:p14="http://schemas.microsoft.com/office/powerpoint/2010/main" val="3884673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4/16/12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6998-8)</a:t>
            </a:r>
            <a:endParaRPr lang="en-US"/>
          </a:p>
        </p:txBody>
      </p:sp>
      <p:sp>
        <p:nvSpPr>
          <p:cNvPr id="6" name="Slide Number Placeholder 5"/>
          <p:cNvSpPr>
            <a:spLocks noGrp="1"/>
          </p:cNvSpPr>
          <p:nvPr>
            <p:ph type="sldNum" sz="quarter" idx="12"/>
          </p:nvPr>
        </p:nvSpPr>
        <p:spPr/>
        <p:txBody>
          <a:bodyPr/>
          <a:lstStyle/>
          <a:p>
            <a:fld id="{68C0CB8B-565C-7D45-8433-495436787A1A}" type="slidenum">
              <a:rPr lang="en-US" smtClean="0"/>
              <a:t>‹#›</a:t>
            </a:fld>
            <a:endParaRPr lang="en-US"/>
          </a:p>
        </p:txBody>
      </p:sp>
    </p:spTree>
    <p:extLst>
      <p:ext uri="{BB962C8B-B14F-4D97-AF65-F5344CB8AC3E}">
        <p14:creationId xmlns:p14="http://schemas.microsoft.com/office/powerpoint/2010/main" val="834798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4/16/12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6998-8)</a:t>
            </a:r>
            <a:endParaRPr lang="en-US"/>
          </a:p>
        </p:txBody>
      </p:sp>
      <p:sp>
        <p:nvSpPr>
          <p:cNvPr id="6" name="Slide Number Placeholder 5"/>
          <p:cNvSpPr>
            <a:spLocks noGrp="1"/>
          </p:cNvSpPr>
          <p:nvPr>
            <p:ph type="sldNum" sz="quarter" idx="12"/>
          </p:nvPr>
        </p:nvSpPr>
        <p:spPr/>
        <p:txBody>
          <a:bodyPr/>
          <a:lstStyle/>
          <a:p>
            <a:fld id="{68C0CB8B-565C-7D45-8433-495436787A1A}" type="slidenum">
              <a:rPr lang="en-US" smtClean="0"/>
              <a:t>‹#›</a:t>
            </a:fld>
            <a:endParaRPr lang="en-US"/>
          </a:p>
        </p:txBody>
      </p:sp>
    </p:spTree>
    <p:extLst>
      <p:ext uri="{BB962C8B-B14F-4D97-AF65-F5344CB8AC3E}">
        <p14:creationId xmlns:p14="http://schemas.microsoft.com/office/powerpoint/2010/main" val="119858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4/16/12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6998-8)</a:t>
            </a:r>
            <a:endParaRPr lang="en-US"/>
          </a:p>
        </p:txBody>
      </p:sp>
      <p:sp>
        <p:nvSpPr>
          <p:cNvPr id="7" name="Slide Number Placeholder 6"/>
          <p:cNvSpPr>
            <a:spLocks noGrp="1"/>
          </p:cNvSpPr>
          <p:nvPr>
            <p:ph type="sldNum" sz="quarter" idx="12"/>
          </p:nvPr>
        </p:nvSpPr>
        <p:spPr/>
        <p:txBody>
          <a:bodyPr/>
          <a:lstStyle/>
          <a:p>
            <a:fld id="{68C0CB8B-565C-7D45-8433-495436787A1A}" type="slidenum">
              <a:rPr lang="en-US" smtClean="0"/>
              <a:t>‹#›</a:t>
            </a:fld>
            <a:endParaRPr lang="en-US"/>
          </a:p>
        </p:txBody>
      </p:sp>
    </p:spTree>
    <p:extLst>
      <p:ext uri="{BB962C8B-B14F-4D97-AF65-F5344CB8AC3E}">
        <p14:creationId xmlns:p14="http://schemas.microsoft.com/office/powerpoint/2010/main" val="3505475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4/16/12</a:t>
            </a:r>
            <a:endParaRPr lang="en-US"/>
          </a:p>
        </p:txBody>
      </p:sp>
      <p:sp>
        <p:nvSpPr>
          <p:cNvPr id="8" name="Footer Placeholder 7"/>
          <p:cNvSpPr>
            <a:spLocks noGrp="1"/>
          </p:cNvSpPr>
          <p:nvPr>
            <p:ph type="ftr" sz="quarter" idx="11"/>
          </p:nvPr>
        </p:nvSpPr>
        <p:spPr/>
        <p:txBody>
          <a:bodyPr/>
          <a:lstStyle/>
          <a:p>
            <a:r>
              <a:rPr lang="en-US" smtClean="0"/>
              <a:t>Cellular Networks and Mobile Computing (COMS 6998-8)</a:t>
            </a:r>
            <a:endParaRPr lang="en-US"/>
          </a:p>
        </p:txBody>
      </p:sp>
      <p:sp>
        <p:nvSpPr>
          <p:cNvPr id="9" name="Slide Number Placeholder 8"/>
          <p:cNvSpPr>
            <a:spLocks noGrp="1"/>
          </p:cNvSpPr>
          <p:nvPr>
            <p:ph type="sldNum" sz="quarter" idx="12"/>
          </p:nvPr>
        </p:nvSpPr>
        <p:spPr/>
        <p:txBody>
          <a:bodyPr/>
          <a:lstStyle/>
          <a:p>
            <a:fld id="{68C0CB8B-565C-7D45-8433-495436787A1A}" type="slidenum">
              <a:rPr lang="en-US" smtClean="0"/>
              <a:t>‹#›</a:t>
            </a:fld>
            <a:endParaRPr lang="en-US"/>
          </a:p>
        </p:txBody>
      </p:sp>
    </p:spTree>
    <p:extLst>
      <p:ext uri="{BB962C8B-B14F-4D97-AF65-F5344CB8AC3E}">
        <p14:creationId xmlns:p14="http://schemas.microsoft.com/office/powerpoint/2010/main" val="527937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4/16/12</a:t>
            </a:r>
            <a:endParaRPr lang="en-US"/>
          </a:p>
        </p:txBody>
      </p:sp>
      <p:sp>
        <p:nvSpPr>
          <p:cNvPr id="4" name="Footer Placeholder 3"/>
          <p:cNvSpPr>
            <a:spLocks noGrp="1"/>
          </p:cNvSpPr>
          <p:nvPr>
            <p:ph type="ftr" sz="quarter" idx="11"/>
          </p:nvPr>
        </p:nvSpPr>
        <p:spPr/>
        <p:txBody>
          <a:bodyPr/>
          <a:lstStyle/>
          <a:p>
            <a:r>
              <a:rPr lang="en-US" smtClean="0"/>
              <a:t>Cellular Networks and Mobile Computing (COMS 6998-8)</a:t>
            </a:r>
            <a:endParaRPr lang="en-US"/>
          </a:p>
        </p:txBody>
      </p:sp>
      <p:sp>
        <p:nvSpPr>
          <p:cNvPr id="5" name="Slide Number Placeholder 4"/>
          <p:cNvSpPr>
            <a:spLocks noGrp="1"/>
          </p:cNvSpPr>
          <p:nvPr>
            <p:ph type="sldNum" sz="quarter" idx="12"/>
          </p:nvPr>
        </p:nvSpPr>
        <p:spPr/>
        <p:txBody>
          <a:bodyPr/>
          <a:lstStyle/>
          <a:p>
            <a:fld id="{68C0CB8B-565C-7D45-8433-495436787A1A}" type="slidenum">
              <a:rPr lang="en-US" smtClean="0"/>
              <a:t>‹#›</a:t>
            </a:fld>
            <a:endParaRPr lang="en-US"/>
          </a:p>
        </p:txBody>
      </p:sp>
    </p:spTree>
    <p:extLst>
      <p:ext uri="{BB962C8B-B14F-4D97-AF65-F5344CB8AC3E}">
        <p14:creationId xmlns:p14="http://schemas.microsoft.com/office/powerpoint/2010/main" val="139633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4/16/12</a:t>
            </a:r>
            <a:endParaRPr lang="en-US"/>
          </a:p>
        </p:txBody>
      </p:sp>
      <p:sp>
        <p:nvSpPr>
          <p:cNvPr id="3" name="Footer Placeholder 2"/>
          <p:cNvSpPr>
            <a:spLocks noGrp="1"/>
          </p:cNvSpPr>
          <p:nvPr>
            <p:ph type="ftr" sz="quarter" idx="11"/>
          </p:nvPr>
        </p:nvSpPr>
        <p:spPr/>
        <p:txBody>
          <a:bodyPr/>
          <a:lstStyle/>
          <a:p>
            <a:r>
              <a:rPr lang="en-US" smtClean="0"/>
              <a:t>Cellular Networks and Mobile Computing (COMS 6998-8)</a:t>
            </a:r>
            <a:endParaRPr lang="en-US"/>
          </a:p>
        </p:txBody>
      </p:sp>
      <p:sp>
        <p:nvSpPr>
          <p:cNvPr id="4" name="Slide Number Placeholder 3"/>
          <p:cNvSpPr>
            <a:spLocks noGrp="1"/>
          </p:cNvSpPr>
          <p:nvPr>
            <p:ph type="sldNum" sz="quarter" idx="12"/>
          </p:nvPr>
        </p:nvSpPr>
        <p:spPr/>
        <p:txBody>
          <a:bodyPr/>
          <a:lstStyle/>
          <a:p>
            <a:fld id="{68C0CB8B-565C-7D45-8433-495436787A1A}" type="slidenum">
              <a:rPr lang="en-US" smtClean="0"/>
              <a:t>‹#›</a:t>
            </a:fld>
            <a:endParaRPr lang="en-US"/>
          </a:p>
        </p:txBody>
      </p:sp>
    </p:spTree>
    <p:extLst>
      <p:ext uri="{BB962C8B-B14F-4D97-AF65-F5344CB8AC3E}">
        <p14:creationId xmlns:p14="http://schemas.microsoft.com/office/powerpoint/2010/main" val="158056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4/16/12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6998-8)</a:t>
            </a:r>
            <a:endParaRPr lang="en-US"/>
          </a:p>
        </p:txBody>
      </p:sp>
      <p:sp>
        <p:nvSpPr>
          <p:cNvPr id="7" name="Slide Number Placeholder 6"/>
          <p:cNvSpPr>
            <a:spLocks noGrp="1"/>
          </p:cNvSpPr>
          <p:nvPr>
            <p:ph type="sldNum" sz="quarter" idx="12"/>
          </p:nvPr>
        </p:nvSpPr>
        <p:spPr/>
        <p:txBody>
          <a:bodyPr/>
          <a:lstStyle/>
          <a:p>
            <a:fld id="{68C0CB8B-565C-7D45-8433-495436787A1A}" type="slidenum">
              <a:rPr lang="en-US" smtClean="0"/>
              <a:t>‹#›</a:t>
            </a:fld>
            <a:endParaRPr lang="en-US"/>
          </a:p>
        </p:txBody>
      </p:sp>
    </p:spTree>
    <p:extLst>
      <p:ext uri="{BB962C8B-B14F-4D97-AF65-F5344CB8AC3E}">
        <p14:creationId xmlns:p14="http://schemas.microsoft.com/office/powerpoint/2010/main" val="179593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4/16/12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6998-8)</a:t>
            </a:r>
            <a:endParaRPr lang="en-US"/>
          </a:p>
        </p:txBody>
      </p:sp>
      <p:sp>
        <p:nvSpPr>
          <p:cNvPr id="7" name="Slide Number Placeholder 6"/>
          <p:cNvSpPr>
            <a:spLocks noGrp="1"/>
          </p:cNvSpPr>
          <p:nvPr>
            <p:ph type="sldNum" sz="quarter" idx="12"/>
          </p:nvPr>
        </p:nvSpPr>
        <p:spPr/>
        <p:txBody>
          <a:bodyPr/>
          <a:lstStyle/>
          <a:p>
            <a:fld id="{68C0CB8B-565C-7D45-8433-495436787A1A}" type="slidenum">
              <a:rPr lang="en-US" smtClean="0"/>
              <a:t>‹#›</a:t>
            </a:fld>
            <a:endParaRPr lang="en-US"/>
          </a:p>
        </p:txBody>
      </p:sp>
    </p:spTree>
    <p:extLst>
      <p:ext uri="{BB962C8B-B14F-4D97-AF65-F5344CB8AC3E}">
        <p14:creationId xmlns:p14="http://schemas.microsoft.com/office/powerpoint/2010/main" val="37094451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4/16/12</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Cellular Networks and Mobile Computing (COMS 6998-8)</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0CB8B-565C-7D45-8433-495436787A1A}" type="slidenum">
              <a:rPr lang="en-US" smtClean="0"/>
              <a:t>‹#›</a:t>
            </a:fld>
            <a:endParaRPr lang="en-US"/>
          </a:p>
        </p:txBody>
      </p:sp>
    </p:spTree>
    <p:extLst>
      <p:ext uri="{BB962C8B-B14F-4D97-AF65-F5344CB8AC3E}">
        <p14:creationId xmlns:p14="http://schemas.microsoft.com/office/powerpoint/2010/main" val="398147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cs.columbia.edu/~coms6998-8/"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1.bin"/><Relationship Id="rId5"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jpeg"/><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jpeg"/><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jpeg"/><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jpeg"/><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jpeg"/><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15.png"/></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9.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5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25.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6.xml"/><Relationship Id="rId4" Type="http://schemas.openxmlformats.org/officeDocument/2006/relationships/image" Target="../media/image26.wmf"/><Relationship Id="rId5" Type="http://schemas.openxmlformats.org/officeDocument/2006/relationships/image" Target="../media/image27.png"/><Relationship Id="rId6" Type="http://schemas.openxmlformats.org/officeDocument/2006/relationships/image" Target="../media/image28.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6.wmf"/><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7.xml"/><Relationship Id="rId4" Type="http://schemas.openxmlformats.org/officeDocument/2006/relationships/image" Target="../media/image26.wmf"/><Relationship Id="rId5" Type="http://schemas.openxmlformats.org/officeDocument/2006/relationships/image" Target="../media/image27.pn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8.xml"/><Relationship Id="rId4" Type="http://schemas.openxmlformats.org/officeDocument/2006/relationships/oleObject" Target="../embeddings/Microsoft_Excel_97_-_2004_Worksheet1.xls"/><Relationship Id="rId5" Type="http://schemas.openxmlformats.org/officeDocument/2006/relationships/image" Target="../media/image29.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71.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73.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27.png"/><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0"/>
            <a:ext cx="7772400" cy="1695450"/>
          </a:xfrm>
        </p:spPr>
        <p:txBody>
          <a:bodyPr>
            <a:normAutofit fontScale="90000"/>
          </a:bodyPr>
          <a:lstStyle/>
          <a:p>
            <a:pPr algn="l"/>
            <a:r>
              <a:rPr lang="en-US" dirty="0" smtClean="0"/>
              <a:t>Cellular Networks and Mobile Computing</a:t>
            </a:r>
            <a:br>
              <a:rPr lang="en-US" dirty="0" smtClean="0"/>
            </a:br>
            <a:r>
              <a:rPr lang="en-US" dirty="0" smtClean="0"/>
              <a:t>COMS 6998-8, Spring 2012</a:t>
            </a:r>
            <a:endParaRPr lang="en-US" dirty="0"/>
          </a:p>
        </p:txBody>
      </p:sp>
      <p:sp>
        <p:nvSpPr>
          <p:cNvPr id="3" name="Subtitle 2"/>
          <p:cNvSpPr>
            <a:spLocks noGrp="1"/>
          </p:cNvSpPr>
          <p:nvPr>
            <p:ph type="subTitle" idx="1"/>
          </p:nvPr>
        </p:nvSpPr>
        <p:spPr>
          <a:xfrm>
            <a:off x="609600" y="3311195"/>
            <a:ext cx="8153400" cy="1981200"/>
          </a:xfrm>
        </p:spPr>
        <p:txBody>
          <a:bodyPr>
            <a:noAutofit/>
          </a:bodyPr>
          <a:lstStyle/>
          <a:p>
            <a:pPr algn="r"/>
            <a:r>
              <a:rPr lang="en-US" sz="3400" dirty="0" smtClean="0">
                <a:solidFill>
                  <a:schemeClr val="tx1"/>
                </a:solidFill>
              </a:rPr>
              <a:t>Instructor: Li </a:t>
            </a:r>
            <a:r>
              <a:rPr lang="en-US" sz="3400" dirty="0" err="1" smtClean="0">
                <a:solidFill>
                  <a:schemeClr val="tx1"/>
                </a:solidFill>
              </a:rPr>
              <a:t>Erran</a:t>
            </a:r>
            <a:r>
              <a:rPr lang="en-US" sz="3400" dirty="0" smtClean="0">
                <a:solidFill>
                  <a:schemeClr val="tx1"/>
                </a:solidFill>
              </a:rPr>
              <a:t> Li (</a:t>
            </a:r>
            <a:r>
              <a:rPr lang="en-US" sz="3400" dirty="0" smtClean="0">
                <a:solidFill>
                  <a:srgbClr val="9F8540"/>
                </a:solidFill>
              </a:rPr>
              <a:t>lel2139@columbia.edu</a:t>
            </a:r>
            <a:r>
              <a:rPr lang="en-US" sz="3400" dirty="0" smtClean="0">
                <a:solidFill>
                  <a:schemeClr val="tx1"/>
                </a:solidFill>
              </a:rPr>
              <a:t>)</a:t>
            </a:r>
          </a:p>
          <a:p>
            <a:pPr lvl="0" algn="r"/>
            <a:r>
              <a:rPr lang="en-US" sz="3400" dirty="0">
                <a:solidFill>
                  <a:srgbClr val="9F8540"/>
                </a:solidFill>
                <a:hlinkClick r:id="rId3"/>
              </a:rPr>
              <a:t>http://</a:t>
            </a:r>
            <a:r>
              <a:rPr lang="en-US" sz="3400" dirty="0" err="1">
                <a:solidFill>
                  <a:srgbClr val="9F8540"/>
                </a:solidFill>
                <a:hlinkClick r:id="rId3"/>
              </a:rPr>
              <a:t>www.cs.columbia.edu</a:t>
            </a:r>
            <a:r>
              <a:rPr lang="en-US" sz="3400" dirty="0">
                <a:solidFill>
                  <a:srgbClr val="9F8540"/>
                </a:solidFill>
                <a:hlinkClick r:id="rId3"/>
              </a:rPr>
              <a:t>/~coms6998-8</a:t>
            </a:r>
            <a:r>
              <a:rPr lang="en-US" sz="3400" dirty="0" smtClean="0">
                <a:solidFill>
                  <a:srgbClr val="9F8540"/>
                </a:solidFill>
                <a:hlinkClick r:id="rId3"/>
              </a:rPr>
              <a:t>/</a:t>
            </a:r>
            <a:endParaRPr lang="en-US" sz="3400" dirty="0" smtClean="0">
              <a:solidFill>
                <a:srgbClr val="9F8540"/>
              </a:solidFill>
            </a:endParaRPr>
          </a:p>
          <a:p>
            <a:pPr lvl="0" algn="r"/>
            <a:r>
              <a:rPr lang="en-US" sz="3400" dirty="0" smtClean="0">
                <a:solidFill>
                  <a:schemeClr val="tx1"/>
                </a:solidFill>
              </a:rPr>
              <a:t>Lecture 12: Mobile Security</a:t>
            </a:r>
          </a:p>
        </p:txBody>
      </p:sp>
      <p:sp>
        <p:nvSpPr>
          <p:cNvPr id="5" name="Date Placeholder 4"/>
          <p:cNvSpPr>
            <a:spLocks noGrp="1"/>
          </p:cNvSpPr>
          <p:nvPr>
            <p:ph type="dt" sz="half" idx="10"/>
          </p:nvPr>
        </p:nvSpPr>
        <p:spPr/>
        <p:txBody>
          <a:bodyPr/>
          <a:lstStyle/>
          <a:p>
            <a:r>
              <a:rPr lang="en-US" smtClean="0"/>
              <a:t>4/16/12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6998-8)</a:t>
            </a:r>
            <a:endParaRPr lang="en-US"/>
          </a:p>
        </p:txBody>
      </p:sp>
      <p:sp>
        <p:nvSpPr>
          <p:cNvPr id="7" name="Slide Number Placeholder 6"/>
          <p:cNvSpPr>
            <a:spLocks noGrp="1"/>
          </p:cNvSpPr>
          <p:nvPr>
            <p:ph type="sldNum" sz="quarter" idx="12"/>
          </p:nvPr>
        </p:nvSpPr>
        <p:spPr/>
        <p:txBody>
          <a:bodyPr/>
          <a:lstStyle/>
          <a:p>
            <a:fld id="{68C0CB8B-565C-7D45-8433-495436787A1A}" type="slidenum">
              <a:rPr lang="en-US" smtClean="0"/>
              <a:t>1</a:t>
            </a:fld>
            <a:endParaRPr lang="en-US"/>
          </a:p>
        </p:txBody>
      </p:sp>
    </p:spTree>
    <p:extLst>
      <p:ext uri="{BB962C8B-B14F-4D97-AF65-F5344CB8AC3E}">
        <p14:creationId xmlns:p14="http://schemas.microsoft.com/office/powerpoint/2010/main" val="40342778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rPr>
              <a:t>The deputy	</a:t>
            </a:r>
            <a:endParaRPr lang="en-US" dirty="0">
              <a:solidFill>
                <a:schemeClr val="accent3"/>
              </a:solidFill>
            </a:endParaRPr>
          </a:p>
        </p:txBody>
      </p:sp>
      <p:sp>
        <p:nvSpPr>
          <p:cNvPr id="3" name="Content Placeholder 2"/>
          <p:cNvSpPr>
            <a:spLocks noGrp="1"/>
          </p:cNvSpPr>
          <p:nvPr>
            <p:ph idx="1"/>
          </p:nvPr>
        </p:nvSpPr>
        <p:spPr>
          <a:xfrm>
            <a:off x="457200" y="1600200"/>
            <a:ext cx="4206027" cy="4876800"/>
          </a:xfrm>
        </p:spPr>
        <p:txBody>
          <a:bodyPr anchor="ctr">
            <a:normAutofit/>
          </a:bodyPr>
          <a:lstStyle/>
          <a:p>
            <a:r>
              <a:rPr lang="en-US" dirty="0" smtClean="0"/>
              <a:t>Has user authorization</a:t>
            </a:r>
            <a:br>
              <a:rPr lang="en-US" dirty="0" smtClean="0"/>
            </a:br>
            <a:endParaRPr lang="en-US" dirty="0" smtClean="0"/>
          </a:p>
          <a:p>
            <a:r>
              <a:rPr lang="en-US" dirty="0" smtClean="0"/>
              <a:t>Not malicious, but not a security watchdog</a:t>
            </a:r>
            <a:br>
              <a:rPr lang="en-US" dirty="0" smtClean="0"/>
            </a:br>
            <a:endParaRPr lang="en-US" dirty="0" smtClean="0"/>
          </a:p>
          <a:p>
            <a:r>
              <a:rPr lang="en-US" dirty="0"/>
              <a:t>Exposes public services </a:t>
            </a:r>
            <a:r>
              <a:rPr lang="en-US" sz="1800" i="1" dirty="0" smtClean="0"/>
              <a:t>Confused? Careless?</a:t>
            </a:r>
            <a:endParaRPr lang="en-US" dirty="0"/>
          </a:p>
        </p:txBody>
      </p:sp>
      <p:sp>
        <p:nvSpPr>
          <p:cNvPr id="4" name="Rectangle 3"/>
          <p:cNvSpPr/>
          <p:nvPr/>
        </p:nvSpPr>
        <p:spPr>
          <a:xfrm>
            <a:off x="6705600" y="2819415"/>
            <a:ext cx="1905000" cy="1219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105401" y="1981200"/>
            <a:ext cx="1270487" cy="650906"/>
          </a:xfrm>
          <a:prstGeom prst="rect">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latin typeface="Verdana" pitchFamily="34" charset="0"/>
                <a:ea typeface="Verdana" pitchFamily="34" charset="0"/>
                <a:cs typeface="Verdana" pitchFamily="34" charset="0"/>
              </a:rPr>
              <a:t>Malware</a:t>
            </a:r>
            <a:endParaRPr lang="en-US" dirty="0">
              <a:solidFill>
                <a:srgbClr val="C00000"/>
              </a:solidFill>
              <a:latin typeface="Verdana" pitchFamily="34" charset="0"/>
              <a:ea typeface="Verdana" pitchFamily="34" charset="0"/>
              <a:cs typeface="Verdana" pitchFamily="34" charset="0"/>
            </a:endParaRPr>
          </a:p>
        </p:txBody>
      </p:sp>
      <p:sp>
        <p:nvSpPr>
          <p:cNvPr id="7" name="Rectangle 6"/>
          <p:cNvSpPr/>
          <p:nvPr/>
        </p:nvSpPr>
        <p:spPr>
          <a:xfrm>
            <a:off x="6858002" y="3048015"/>
            <a:ext cx="1600199" cy="762000"/>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5">
                    <a:lumMod val="50000"/>
                  </a:schemeClr>
                </a:solidFill>
                <a:latin typeface="Verdana" pitchFamily="34" charset="0"/>
                <a:ea typeface="Verdana" pitchFamily="34" charset="0"/>
                <a:cs typeface="Verdana" pitchFamily="34" charset="0"/>
              </a:rPr>
              <a:t>Deputy</a:t>
            </a:r>
            <a:endParaRPr lang="en-US" dirty="0">
              <a:solidFill>
                <a:schemeClr val="accent5">
                  <a:lumMod val="50000"/>
                </a:schemeClr>
              </a:solidFill>
              <a:latin typeface="Verdana" pitchFamily="34" charset="0"/>
              <a:ea typeface="Verdana" pitchFamily="34" charset="0"/>
              <a:cs typeface="Verdana" pitchFamily="34" charset="0"/>
            </a:endParaRPr>
          </a:p>
        </p:txBody>
      </p:sp>
      <p:sp>
        <p:nvSpPr>
          <p:cNvPr id="12" name="Rectangle 11"/>
          <p:cNvSpPr/>
          <p:nvPr/>
        </p:nvSpPr>
        <p:spPr>
          <a:xfrm>
            <a:off x="5105401" y="1981200"/>
            <a:ext cx="1270487" cy="650906"/>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bg1"/>
                </a:solidFill>
                <a:latin typeface="Verdana" pitchFamily="34" charset="0"/>
                <a:ea typeface="Verdana" pitchFamily="34" charset="0"/>
                <a:cs typeface="Verdana" pitchFamily="34" charset="0"/>
              </a:rPr>
              <a:t>Malware</a:t>
            </a:r>
            <a:endParaRPr lang="en-US" dirty="0">
              <a:solidFill>
                <a:schemeClr val="bg1"/>
              </a:solidFill>
              <a:latin typeface="Verdana" pitchFamily="34" charset="0"/>
              <a:ea typeface="Verdana" pitchFamily="34" charset="0"/>
              <a:cs typeface="Verdana" pitchFamily="34" charset="0"/>
            </a:endParaRPr>
          </a:p>
        </p:txBody>
      </p:sp>
      <p:sp>
        <p:nvSpPr>
          <p:cNvPr id="10" name="Slide Number Placeholder 9"/>
          <p:cNvSpPr>
            <a:spLocks noGrp="1"/>
          </p:cNvSpPr>
          <p:nvPr>
            <p:ph type="sldNum" sz="quarter" idx="12"/>
          </p:nvPr>
        </p:nvSpPr>
        <p:spPr/>
        <p:txBody>
          <a:bodyPr/>
          <a:lstStyle/>
          <a:p>
            <a:fld id="{0CFEC368-1D7A-4F81-ABF6-AE0E36BAF64C}" type="slidenum">
              <a:rPr lang="en-US" smtClean="0"/>
              <a:pPr/>
              <a:t>10</a:t>
            </a:fld>
            <a:endParaRPr lang="en-US"/>
          </a:p>
        </p:txBody>
      </p:sp>
      <p:sp>
        <p:nvSpPr>
          <p:cNvPr id="14" name="Rectangle 13"/>
          <p:cNvSpPr/>
          <p:nvPr/>
        </p:nvSpPr>
        <p:spPr>
          <a:xfrm>
            <a:off x="4953876" y="5516873"/>
            <a:ext cx="3549055" cy="362863"/>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Verdana" pitchFamily="34" charset="0"/>
                <a:ea typeface="Verdana" pitchFamily="34" charset="0"/>
                <a:cs typeface="Verdana" pitchFamily="34" charset="0"/>
              </a:rPr>
              <a:t>API</a:t>
            </a:r>
            <a:endParaRPr lang="en-US" dirty="0">
              <a:latin typeface="Verdana" pitchFamily="34" charset="0"/>
              <a:ea typeface="Verdana" pitchFamily="34" charset="0"/>
              <a:cs typeface="Verdana" pitchFamily="34" charset="0"/>
            </a:endParaRPr>
          </a:p>
        </p:txBody>
      </p:sp>
      <p:sp>
        <p:nvSpPr>
          <p:cNvPr id="16" name="Rectangle 15"/>
          <p:cNvSpPr/>
          <p:nvPr/>
        </p:nvSpPr>
        <p:spPr>
          <a:xfrm>
            <a:off x="4953877" y="5089708"/>
            <a:ext cx="3549055" cy="4271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latin typeface="Verdana"/>
                <a:cs typeface="Verdana"/>
              </a:rPr>
              <a:t>Permission System</a:t>
            </a:r>
            <a:endParaRPr lang="en-US" b="1" dirty="0">
              <a:latin typeface="Verdana"/>
              <a:cs typeface="Verdana"/>
            </a:endParaRPr>
          </a:p>
        </p:txBody>
      </p:sp>
      <p:cxnSp>
        <p:nvCxnSpPr>
          <p:cNvPr id="9" name="Straight Arrow Connector 8"/>
          <p:cNvCxnSpPr>
            <a:stCxn id="7" idx="2"/>
            <a:endCxn id="16" idx="0"/>
          </p:cNvCxnSpPr>
          <p:nvPr/>
        </p:nvCxnSpPr>
        <p:spPr>
          <a:xfrm flipH="1">
            <a:off x="6728405" y="3810015"/>
            <a:ext cx="929697" cy="1279693"/>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pic>
        <p:nvPicPr>
          <p:cNvPr id="15" name="Picture 2" descr="C:\Users\t-adfelt\AppData\Local\Microsoft\Windows\Temporary Internet Files\Content.IE5\PUWR91ZH\MC90043260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4297780"/>
            <a:ext cx="973819" cy="97381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5979717" y="3983326"/>
            <a:ext cx="1451765" cy="369332"/>
          </a:xfrm>
          <a:prstGeom prst="rect">
            <a:avLst/>
          </a:prstGeom>
          <a:noFill/>
        </p:spPr>
        <p:txBody>
          <a:bodyPr wrap="none" rtlCol="0">
            <a:spAutoFit/>
          </a:bodyPr>
          <a:lstStyle/>
          <a:p>
            <a:r>
              <a:rPr lang="en-US" b="1" dirty="0" err="1"/>
              <a:t>toggleWifi</a:t>
            </a:r>
            <a:r>
              <a:rPr lang="en-US" b="1" dirty="0"/>
              <a:t>()</a:t>
            </a:r>
          </a:p>
        </p:txBody>
      </p:sp>
      <p:sp>
        <p:nvSpPr>
          <p:cNvPr id="6" name="Date Placeholder 5"/>
          <p:cNvSpPr>
            <a:spLocks noGrp="1"/>
          </p:cNvSpPr>
          <p:nvPr>
            <p:ph type="dt" sz="half" idx="10"/>
          </p:nvPr>
        </p:nvSpPr>
        <p:spPr/>
        <p:txBody>
          <a:bodyPr/>
          <a:lstStyle/>
          <a:p>
            <a:r>
              <a:rPr lang="en-US" smtClean="0"/>
              <a:t>4/16/12</a:t>
            </a:r>
            <a:endParaRPr lang="en-US"/>
          </a:p>
        </p:txBody>
      </p:sp>
      <p:sp>
        <p:nvSpPr>
          <p:cNvPr id="8" name="Footer Placeholder 7"/>
          <p:cNvSpPr>
            <a:spLocks noGrp="1"/>
          </p:cNvSpPr>
          <p:nvPr>
            <p:ph type="ftr" sz="quarter" idx="11"/>
          </p:nvPr>
        </p:nvSpPr>
        <p:spPr/>
        <p:txBody>
          <a:bodyPr/>
          <a:lstStyle/>
          <a:p>
            <a:r>
              <a:rPr lang="en-US" smtClean="0"/>
              <a:t>Cellular Networks and Mobile Computing (COMS 6998-8)</a:t>
            </a:r>
            <a:endParaRPr lang="en-US"/>
          </a:p>
        </p:txBody>
      </p:sp>
      <p:sp>
        <p:nvSpPr>
          <p:cNvPr id="17" name="TextBox 16"/>
          <p:cNvSpPr txBox="1"/>
          <p:nvPr/>
        </p:nvSpPr>
        <p:spPr>
          <a:xfrm>
            <a:off x="6360766" y="6477556"/>
            <a:ext cx="1343831" cy="261610"/>
          </a:xfrm>
          <a:prstGeom prst="rect">
            <a:avLst/>
          </a:prstGeom>
          <a:noFill/>
        </p:spPr>
        <p:txBody>
          <a:bodyPr wrap="none" rtlCol="0">
            <a:spAutoFit/>
          </a:bodyPr>
          <a:lstStyle/>
          <a:p>
            <a:r>
              <a:rPr lang="en-US" sz="1100" dirty="0" smtClean="0">
                <a:solidFill>
                  <a:schemeClr val="bg1">
                    <a:lumMod val="75000"/>
                  </a:schemeClr>
                </a:solidFill>
              </a:rPr>
              <a:t>Courtesy: </a:t>
            </a:r>
            <a:r>
              <a:rPr lang="en-US" sz="1100" dirty="0" smtClean="0">
                <a:solidFill>
                  <a:schemeClr val="bg1">
                    <a:lumMod val="75000"/>
                  </a:schemeClr>
                </a:solidFill>
                <a:latin typeface="Arial" charset="0"/>
              </a:rPr>
              <a:t>Felt et. al</a:t>
            </a:r>
            <a:endParaRPr lang="en-US" sz="1100" dirty="0">
              <a:solidFill>
                <a:schemeClr val="bg1">
                  <a:lumMod val="75000"/>
                </a:schemeClr>
              </a:solidFill>
            </a:endParaRPr>
          </a:p>
        </p:txBody>
      </p:sp>
    </p:spTree>
    <p:extLst>
      <p:ext uri="{BB962C8B-B14F-4D97-AF65-F5344CB8AC3E}">
        <p14:creationId xmlns:p14="http://schemas.microsoft.com/office/powerpoint/2010/main" val="9758889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rPr>
              <a:t>The attacker</a:t>
            </a:r>
            <a:endParaRPr lang="en-US" dirty="0">
              <a:solidFill>
                <a:schemeClr val="accent3"/>
              </a:solidFill>
            </a:endParaRPr>
          </a:p>
        </p:txBody>
      </p:sp>
      <p:sp>
        <p:nvSpPr>
          <p:cNvPr id="3" name="Content Placeholder 2"/>
          <p:cNvSpPr>
            <a:spLocks noGrp="1"/>
          </p:cNvSpPr>
          <p:nvPr>
            <p:ph idx="1"/>
          </p:nvPr>
        </p:nvSpPr>
        <p:spPr>
          <a:xfrm>
            <a:off x="457200" y="1600200"/>
            <a:ext cx="4158636" cy="4876800"/>
          </a:xfrm>
        </p:spPr>
        <p:txBody>
          <a:bodyPr anchor="ctr"/>
          <a:lstStyle/>
          <a:p>
            <a:r>
              <a:rPr lang="en-US" dirty="0" smtClean="0"/>
              <a:t>User installs/runs it, but doesn’t trust it</a:t>
            </a:r>
            <a:br>
              <a:rPr lang="en-US" dirty="0" smtClean="0"/>
            </a:br>
            <a:endParaRPr lang="en-US" dirty="0" smtClean="0"/>
          </a:p>
          <a:p>
            <a:r>
              <a:rPr lang="en-US" dirty="0" smtClean="0"/>
              <a:t>Exploits a deputy to access a resource</a:t>
            </a:r>
            <a:br>
              <a:rPr lang="en-US" dirty="0" smtClean="0"/>
            </a:br>
            <a:endParaRPr lang="en-US" dirty="0" smtClean="0"/>
          </a:p>
        </p:txBody>
      </p:sp>
      <p:sp>
        <p:nvSpPr>
          <p:cNvPr id="4" name="Rectangle 3"/>
          <p:cNvSpPr/>
          <p:nvPr/>
        </p:nvSpPr>
        <p:spPr>
          <a:xfrm>
            <a:off x="4994581" y="1828800"/>
            <a:ext cx="1482420" cy="914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105401" y="1981200"/>
            <a:ext cx="1270487" cy="650906"/>
          </a:xfrm>
          <a:prstGeom prst="rect">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latin typeface="Verdana" pitchFamily="34" charset="0"/>
                <a:ea typeface="Verdana" pitchFamily="34" charset="0"/>
                <a:cs typeface="Verdana" pitchFamily="34" charset="0"/>
              </a:rPr>
              <a:t>Malware</a:t>
            </a:r>
            <a:endParaRPr lang="en-US" dirty="0">
              <a:solidFill>
                <a:srgbClr val="C00000"/>
              </a:solidFill>
              <a:latin typeface="Verdana" pitchFamily="34" charset="0"/>
              <a:ea typeface="Verdana" pitchFamily="34" charset="0"/>
              <a:cs typeface="Verdana" pitchFamily="34" charset="0"/>
            </a:endParaRPr>
          </a:p>
        </p:txBody>
      </p:sp>
      <p:sp>
        <p:nvSpPr>
          <p:cNvPr id="6" name="Rectangle 5"/>
          <p:cNvSpPr/>
          <p:nvPr/>
        </p:nvSpPr>
        <p:spPr>
          <a:xfrm>
            <a:off x="4994580" y="5513777"/>
            <a:ext cx="3549055" cy="362863"/>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Verdana" pitchFamily="34" charset="0"/>
                <a:ea typeface="Verdana" pitchFamily="34" charset="0"/>
                <a:cs typeface="Verdana" pitchFamily="34" charset="0"/>
              </a:rPr>
              <a:t>API</a:t>
            </a:r>
            <a:endParaRPr lang="en-US" dirty="0">
              <a:latin typeface="Verdana" pitchFamily="34" charset="0"/>
              <a:ea typeface="Verdana" pitchFamily="34" charset="0"/>
              <a:cs typeface="Verdana" pitchFamily="34" charset="0"/>
            </a:endParaRPr>
          </a:p>
        </p:txBody>
      </p:sp>
      <p:sp>
        <p:nvSpPr>
          <p:cNvPr id="7" name="Rectangle 6"/>
          <p:cNvSpPr/>
          <p:nvPr/>
        </p:nvSpPr>
        <p:spPr>
          <a:xfrm>
            <a:off x="6858002" y="3429000"/>
            <a:ext cx="1600199" cy="762000"/>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5">
                    <a:lumMod val="50000"/>
                  </a:schemeClr>
                </a:solidFill>
                <a:latin typeface="Verdana" pitchFamily="34" charset="0"/>
                <a:ea typeface="Verdana" pitchFamily="34" charset="0"/>
                <a:cs typeface="Verdana" pitchFamily="34" charset="0"/>
              </a:rPr>
              <a:t>Deputy</a:t>
            </a:r>
            <a:endParaRPr lang="en-US" dirty="0">
              <a:solidFill>
                <a:schemeClr val="accent5">
                  <a:lumMod val="50000"/>
                </a:schemeClr>
              </a:solidFill>
              <a:latin typeface="Verdana" pitchFamily="34" charset="0"/>
              <a:ea typeface="Verdana" pitchFamily="34" charset="0"/>
              <a:cs typeface="Verdana" pitchFamily="34" charset="0"/>
            </a:endParaRPr>
          </a:p>
        </p:txBody>
      </p:sp>
      <p:cxnSp>
        <p:nvCxnSpPr>
          <p:cNvPr id="8" name="Straight Arrow Connector 7"/>
          <p:cNvCxnSpPr>
            <a:stCxn id="5" idx="3"/>
            <a:endCxn id="7" idx="0"/>
          </p:cNvCxnSpPr>
          <p:nvPr/>
        </p:nvCxnSpPr>
        <p:spPr>
          <a:xfrm>
            <a:off x="6375888" y="2306653"/>
            <a:ext cx="1282214" cy="1122347"/>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a:stCxn id="7" idx="2"/>
            <a:endCxn id="14" idx="0"/>
          </p:cNvCxnSpPr>
          <p:nvPr/>
        </p:nvCxnSpPr>
        <p:spPr>
          <a:xfrm flipH="1">
            <a:off x="6769109" y="4191000"/>
            <a:ext cx="888993" cy="895612"/>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sp>
        <p:nvSpPr>
          <p:cNvPr id="11" name="Rectangle 10"/>
          <p:cNvSpPr/>
          <p:nvPr/>
        </p:nvSpPr>
        <p:spPr>
          <a:xfrm>
            <a:off x="5105401" y="1981200"/>
            <a:ext cx="1270487" cy="650906"/>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bg1"/>
                </a:solidFill>
                <a:latin typeface="Verdana" pitchFamily="34" charset="0"/>
                <a:ea typeface="Verdana" pitchFamily="34" charset="0"/>
                <a:cs typeface="Verdana" pitchFamily="34" charset="0"/>
              </a:rPr>
              <a:t>Malware</a:t>
            </a:r>
            <a:endParaRPr lang="en-US" dirty="0">
              <a:solidFill>
                <a:schemeClr val="bg1"/>
              </a:solidFill>
              <a:latin typeface="Verdana" pitchFamily="34" charset="0"/>
              <a:ea typeface="Verdana" pitchFamily="34" charset="0"/>
              <a:cs typeface="Verdana" pitchFamily="34" charset="0"/>
            </a:endParaRPr>
          </a:p>
        </p:txBody>
      </p:sp>
      <p:sp>
        <p:nvSpPr>
          <p:cNvPr id="12" name="TextBox 11"/>
          <p:cNvSpPr txBox="1"/>
          <p:nvPr/>
        </p:nvSpPr>
        <p:spPr>
          <a:xfrm>
            <a:off x="5710371" y="4336815"/>
            <a:ext cx="1451765" cy="369332"/>
          </a:xfrm>
          <a:prstGeom prst="rect">
            <a:avLst/>
          </a:prstGeom>
          <a:noFill/>
        </p:spPr>
        <p:txBody>
          <a:bodyPr wrap="none" rtlCol="0">
            <a:spAutoFit/>
          </a:bodyPr>
          <a:lstStyle/>
          <a:p>
            <a:r>
              <a:rPr lang="en-US" b="1" dirty="0" err="1" smtClean="0"/>
              <a:t>toggleWifi</a:t>
            </a:r>
            <a:r>
              <a:rPr lang="en-US" b="1" dirty="0" smtClean="0"/>
              <a:t>()</a:t>
            </a:r>
            <a:endParaRPr lang="en-US" b="1" dirty="0"/>
          </a:p>
        </p:txBody>
      </p:sp>
      <p:sp>
        <p:nvSpPr>
          <p:cNvPr id="13" name="TextBox 12"/>
          <p:cNvSpPr txBox="1"/>
          <p:nvPr/>
        </p:nvSpPr>
        <p:spPr>
          <a:xfrm>
            <a:off x="6749465" y="2355134"/>
            <a:ext cx="1826191" cy="369332"/>
          </a:xfrm>
          <a:prstGeom prst="rect">
            <a:avLst/>
          </a:prstGeom>
          <a:noFill/>
        </p:spPr>
        <p:txBody>
          <a:bodyPr wrap="none" rtlCol="0">
            <a:spAutoFit/>
          </a:bodyPr>
          <a:lstStyle/>
          <a:p>
            <a:r>
              <a:rPr lang="en-US" b="1" dirty="0" err="1" smtClean="0"/>
              <a:t>pressButton</a:t>
            </a:r>
            <a:r>
              <a:rPr lang="en-US" b="1" dirty="0" smtClean="0"/>
              <a:t>(0)</a:t>
            </a:r>
            <a:endParaRPr lang="en-US" b="1" dirty="0"/>
          </a:p>
        </p:txBody>
      </p:sp>
      <p:sp>
        <p:nvSpPr>
          <p:cNvPr id="10" name="Slide Number Placeholder 9"/>
          <p:cNvSpPr>
            <a:spLocks noGrp="1"/>
          </p:cNvSpPr>
          <p:nvPr>
            <p:ph type="sldNum" sz="quarter" idx="12"/>
          </p:nvPr>
        </p:nvSpPr>
        <p:spPr/>
        <p:txBody>
          <a:bodyPr/>
          <a:lstStyle/>
          <a:p>
            <a:fld id="{0CFEC368-1D7A-4F81-ABF6-AE0E36BAF64C}" type="slidenum">
              <a:rPr lang="en-US" smtClean="0"/>
              <a:pPr/>
              <a:t>11</a:t>
            </a:fld>
            <a:endParaRPr lang="en-US"/>
          </a:p>
        </p:txBody>
      </p:sp>
      <p:sp>
        <p:nvSpPr>
          <p:cNvPr id="14" name="Rectangle 13"/>
          <p:cNvSpPr/>
          <p:nvPr/>
        </p:nvSpPr>
        <p:spPr>
          <a:xfrm>
            <a:off x="4994581" y="5086612"/>
            <a:ext cx="3549055" cy="4271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latin typeface="Verdana"/>
                <a:cs typeface="Verdana"/>
              </a:rPr>
              <a:t>Permission System</a:t>
            </a:r>
            <a:endParaRPr lang="en-US" b="1" dirty="0">
              <a:latin typeface="Verdana"/>
              <a:cs typeface="Verdana"/>
            </a:endParaRPr>
          </a:p>
        </p:txBody>
      </p:sp>
      <p:sp>
        <p:nvSpPr>
          <p:cNvPr id="15" name="Date Placeholder 14"/>
          <p:cNvSpPr>
            <a:spLocks noGrp="1"/>
          </p:cNvSpPr>
          <p:nvPr>
            <p:ph type="dt" sz="half" idx="10"/>
          </p:nvPr>
        </p:nvSpPr>
        <p:spPr/>
        <p:txBody>
          <a:bodyPr/>
          <a:lstStyle/>
          <a:p>
            <a:r>
              <a:rPr lang="en-US" smtClean="0"/>
              <a:t>4/16/12</a:t>
            </a:r>
            <a:endParaRPr lang="en-US"/>
          </a:p>
        </p:txBody>
      </p:sp>
      <p:sp>
        <p:nvSpPr>
          <p:cNvPr id="16" name="Footer Placeholder 15"/>
          <p:cNvSpPr>
            <a:spLocks noGrp="1"/>
          </p:cNvSpPr>
          <p:nvPr>
            <p:ph type="ftr" sz="quarter" idx="11"/>
          </p:nvPr>
        </p:nvSpPr>
        <p:spPr/>
        <p:txBody>
          <a:bodyPr/>
          <a:lstStyle/>
          <a:p>
            <a:r>
              <a:rPr lang="en-US" smtClean="0"/>
              <a:t>Cellular Networks and Mobile Computing (COMS 6998-8)</a:t>
            </a:r>
            <a:endParaRPr lang="en-US"/>
          </a:p>
        </p:txBody>
      </p:sp>
      <p:sp>
        <p:nvSpPr>
          <p:cNvPr id="17" name="TextBox 16"/>
          <p:cNvSpPr txBox="1"/>
          <p:nvPr/>
        </p:nvSpPr>
        <p:spPr>
          <a:xfrm>
            <a:off x="6360766" y="6477556"/>
            <a:ext cx="1343831" cy="261610"/>
          </a:xfrm>
          <a:prstGeom prst="rect">
            <a:avLst/>
          </a:prstGeom>
          <a:noFill/>
        </p:spPr>
        <p:txBody>
          <a:bodyPr wrap="none" rtlCol="0">
            <a:spAutoFit/>
          </a:bodyPr>
          <a:lstStyle/>
          <a:p>
            <a:r>
              <a:rPr lang="en-US" sz="1100" dirty="0" smtClean="0">
                <a:solidFill>
                  <a:schemeClr val="bg1">
                    <a:lumMod val="75000"/>
                  </a:schemeClr>
                </a:solidFill>
              </a:rPr>
              <a:t>Courtesy: </a:t>
            </a:r>
            <a:r>
              <a:rPr lang="en-US" sz="1100" dirty="0" smtClean="0">
                <a:solidFill>
                  <a:schemeClr val="bg1">
                    <a:lumMod val="75000"/>
                  </a:schemeClr>
                </a:solidFill>
                <a:latin typeface="Arial" charset="0"/>
              </a:rPr>
              <a:t>Felt et. al</a:t>
            </a:r>
            <a:endParaRPr lang="en-US" sz="1100" dirty="0">
              <a:solidFill>
                <a:schemeClr val="bg1">
                  <a:lumMod val="75000"/>
                </a:schemeClr>
              </a:solidFill>
            </a:endParaRPr>
          </a:p>
        </p:txBody>
      </p:sp>
    </p:spTree>
    <p:extLst>
      <p:ext uri="{BB962C8B-B14F-4D97-AF65-F5344CB8AC3E}">
        <p14:creationId xmlns:p14="http://schemas.microsoft.com/office/powerpoint/2010/main" val="3091872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595539"/>
            <a:ext cx="8229600" cy="2537691"/>
          </a:xfrm>
        </p:spPr>
        <p:txBody>
          <a:bodyPr>
            <a:noAutofit/>
          </a:bodyPr>
          <a:lstStyle/>
          <a:p>
            <a:r>
              <a:rPr lang="en-US" dirty="0" smtClean="0">
                <a:solidFill>
                  <a:schemeClr val="accent3"/>
                </a:solidFill>
              </a:rPr>
              <a:t>Real world </a:t>
            </a:r>
            <a:br>
              <a:rPr lang="en-US" dirty="0" smtClean="0">
                <a:solidFill>
                  <a:schemeClr val="accent3"/>
                </a:solidFill>
              </a:rPr>
            </a:br>
            <a:r>
              <a:rPr lang="en-US" dirty="0" smtClean="0">
                <a:solidFill>
                  <a:schemeClr val="accent3"/>
                </a:solidFill>
              </a:rPr>
              <a:t>permission re-delegation </a:t>
            </a:r>
            <a:br>
              <a:rPr lang="en-US" dirty="0" smtClean="0">
                <a:solidFill>
                  <a:schemeClr val="accent3"/>
                </a:solidFill>
              </a:rPr>
            </a:br>
            <a:r>
              <a:rPr lang="en-US" dirty="0" smtClean="0">
                <a:solidFill>
                  <a:schemeClr val="accent3"/>
                </a:solidFill>
              </a:rPr>
              <a:t>attacks</a:t>
            </a:r>
            <a:endParaRPr lang="en-US" dirty="0">
              <a:solidFill>
                <a:schemeClr val="accent3"/>
              </a:solidFill>
            </a:endParaRPr>
          </a:p>
        </p:txBody>
      </p:sp>
      <p:sp>
        <p:nvSpPr>
          <p:cNvPr id="2" name="Content Placeholder 1"/>
          <p:cNvSpPr>
            <a:spLocks noGrp="1"/>
          </p:cNvSpPr>
          <p:nvPr>
            <p:ph idx="1"/>
          </p:nvPr>
        </p:nvSpPr>
        <p:spPr>
          <a:xfrm>
            <a:off x="457200" y="4202544"/>
            <a:ext cx="8229600" cy="2274455"/>
          </a:xfrm>
        </p:spPr>
        <p:txBody>
          <a:bodyPr/>
          <a:lstStyle/>
          <a:p>
            <a:pPr marL="0" indent="0" algn="ctr">
              <a:buNone/>
            </a:pPr>
            <a:r>
              <a:rPr lang="en-US" i="1" dirty="0" smtClean="0"/>
              <a:t>Android case study,</a:t>
            </a:r>
          </a:p>
          <a:p>
            <a:pPr marL="0" indent="0" algn="ctr">
              <a:buNone/>
            </a:pPr>
            <a:r>
              <a:rPr lang="en-US" i="1" dirty="0"/>
              <a:t>p</a:t>
            </a:r>
            <a:r>
              <a:rPr lang="en-US" i="1" dirty="0" smtClean="0"/>
              <a:t>recautionary for the future of the web</a:t>
            </a:r>
            <a:endParaRPr lang="en-US" i="1"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12</a:t>
            </a:fld>
            <a:endParaRPr lang="en-US"/>
          </a:p>
        </p:txBody>
      </p:sp>
      <p:sp>
        <p:nvSpPr>
          <p:cNvPr id="3" name="Date Placeholder 2"/>
          <p:cNvSpPr>
            <a:spLocks noGrp="1"/>
          </p:cNvSpPr>
          <p:nvPr>
            <p:ph type="dt" sz="half" idx="10"/>
          </p:nvPr>
        </p:nvSpPr>
        <p:spPr/>
        <p:txBody>
          <a:bodyPr/>
          <a:lstStyle/>
          <a:p>
            <a:r>
              <a:rPr lang="en-US" smtClean="0"/>
              <a:t>4/16/12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6998-8)</a:t>
            </a:r>
            <a:endParaRPr lang="en-US"/>
          </a:p>
        </p:txBody>
      </p:sp>
      <p:sp>
        <p:nvSpPr>
          <p:cNvPr id="8" name="TextBox 7"/>
          <p:cNvSpPr txBox="1"/>
          <p:nvPr/>
        </p:nvSpPr>
        <p:spPr>
          <a:xfrm>
            <a:off x="6360766" y="6477556"/>
            <a:ext cx="1343831" cy="261610"/>
          </a:xfrm>
          <a:prstGeom prst="rect">
            <a:avLst/>
          </a:prstGeom>
          <a:noFill/>
        </p:spPr>
        <p:txBody>
          <a:bodyPr wrap="none" rtlCol="0">
            <a:spAutoFit/>
          </a:bodyPr>
          <a:lstStyle/>
          <a:p>
            <a:r>
              <a:rPr lang="en-US" sz="1100" dirty="0" smtClean="0">
                <a:solidFill>
                  <a:schemeClr val="bg1">
                    <a:lumMod val="75000"/>
                  </a:schemeClr>
                </a:solidFill>
              </a:rPr>
              <a:t>Courtesy: </a:t>
            </a:r>
            <a:r>
              <a:rPr lang="en-US" sz="1100" dirty="0" smtClean="0">
                <a:solidFill>
                  <a:schemeClr val="bg1">
                    <a:lumMod val="75000"/>
                  </a:schemeClr>
                </a:solidFill>
                <a:latin typeface="Arial" charset="0"/>
              </a:rPr>
              <a:t>Felt et. al</a:t>
            </a:r>
            <a:endParaRPr lang="en-US" sz="1100" dirty="0">
              <a:solidFill>
                <a:schemeClr val="bg1">
                  <a:lumMod val="75000"/>
                </a:schemeClr>
              </a:solidFill>
            </a:endParaRPr>
          </a:p>
        </p:txBody>
      </p:sp>
    </p:spTree>
    <p:extLst>
      <p:ext uri="{BB962C8B-B14F-4D97-AF65-F5344CB8AC3E}">
        <p14:creationId xmlns:p14="http://schemas.microsoft.com/office/powerpoint/2010/main" val="248312924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rPr>
              <a:t>Identifying candidates</a:t>
            </a:r>
            <a:endParaRPr lang="en-US" dirty="0">
              <a:solidFill>
                <a:schemeClr val="accent3"/>
              </a:solidFill>
            </a:endParaRPr>
          </a:p>
        </p:txBody>
      </p:sp>
      <p:sp>
        <p:nvSpPr>
          <p:cNvPr id="3" name="Content Placeholder 2"/>
          <p:cNvSpPr>
            <a:spLocks noGrp="1"/>
          </p:cNvSpPr>
          <p:nvPr>
            <p:ph idx="1"/>
          </p:nvPr>
        </p:nvSpPr>
        <p:spPr/>
        <p:txBody>
          <a:bodyPr anchor="ctr">
            <a:normAutofit fontScale="92500"/>
          </a:bodyPr>
          <a:lstStyle/>
          <a:p>
            <a:r>
              <a:rPr lang="en-US" dirty="0" smtClean="0"/>
              <a:t>Two necessary preconditions for an attack: </a:t>
            </a:r>
          </a:p>
          <a:p>
            <a:pPr lvl="1"/>
            <a:r>
              <a:rPr lang="en-US" dirty="0" smtClean="0"/>
              <a:t>Has a dangerous permission</a:t>
            </a:r>
          </a:p>
          <a:p>
            <a:pPr lvl="1"/>
            <a:r>
              <a:rPr lang="en-US" dirty="0" smtClean="0"/>
              <a:t>Has a public interface</a:t>
            </a:r>
          </a:p>
          <a:p>
            <a:pPr lvl="1"/>
            <a:endParaRPr lang="en-US" dirty="0" smtClean="0"/>
          </a:p>
          <a:p>
            <a:r>
              <a:rPr lang="en-US" dirty="0" smtClean="0"/>
              <a:t>Analyzed manifests of 872 Android applications</a:t>
            </a:r>
          </a:p>
          <a:p>
            <a:pPr lvl="1"/>
            <a:r>
              <a:rPr lang="en-US" dirty="0" smtClean="0"/>
              <a:t>16 system apps, 756 most popular, 100 recently uploaded</a:t>
            </a:r>
          </a:p>
          <a:p>
            <a:endParaRPr lang="en-US" dirty="0"/>
          </a:p>
          <a:p>
            <a:r>
              <a:rPr lang="en-US" dirty="0" smtClean="0"/>
              <a:t>320 apps (</a:t>
            </a:r>
            <a:r>
              <a:rPr lang="en-US" dirty="0" smtClean="0">
                <a:solidFill>
                  <a:schemeClr val="accent6"/>
                </a:solidFill>
              </a:rPr>
              <a:t>37%</a:t>
            </a:r>
            <a:r>
              <a:rPr lang="en-US" dirty="0" smtClean="0"/>
              <a:t>) are candidates for attacks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13</a:t>
            </a:fld>
            <a:endParaRPr lang="en-US"/>
          </a:p>
        </p:txBody>
      </p:sp>
      <p:sp>
        <p:nvSpPr>
          <p:cNvPr id="5" name="Date Placeholder 4"/>
          <p:cNvSpPr>
            <a:spLocks noGrp="1"/>
          </p:cNvSpPr>
          <p:nvPr>
            <p:ph type="dt" sz="half" idx="10"/>
          </p:nvPr>
        </p:nvSpPr>
        <p:spPr/>
        <p:txBody>
          <a:bodyPr/>
          <a:lstStyle/>
          <a:p>
            <a:r>
              <a:rPr lang="en-US" smtClean="0"/>
              <a:t>4/16/12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6998-8)</a:t>
            </a:r>
            <a:endParaRPr lang="en-US"/>
          </a:p>
        </p:txBody>
      </p:sp>
      <p:sp>
        <p:nvSpPr>
          <p:cNvPr id="7" name="TextBox 6"/>
          <p:cNvSpPr txBox="1"/>
          <p:nvPr/>
        </p:nvSpPr>
        <p:spPr>
          <a:xfrm>
            <a:off x="6360766" y="6477556"/>
            <a:ext cx="1343831" cy="261610"/>
          </a:xfrm>
          <a:prstGeom prst="rect">
            <a:avLst/>
          </a:prstGeom>
          <a:noFill/>
        </p:spPr>
        <p:txBody>
          <a:bodyPr wrap="none" rtlCol="0">
            <a:spAutoFit/>
          </a:bodyPr>
          <a:lstStyle/>
          <a:p>
            <a:r>
              <a:rPr lang="en-US" sz="1100" dirty="0" smtClean="0">
                <a:solidFill>
                  <a:schemeClr val="bg1">
                    <a:lumMod val="75000"/>
                  </a:schemeClr>
                </a:solidFill>
              </a:rPr>
              <a:t>Courtesy: </a:t>
            </a:r>
            <a:r>
              <a:rPr lang="en-US" sz="1100" dirty="0" smtClean="0">
                <a:solidFill>
                  <a:schemeClr val="bg1">
                    <a:lumMod val="75000"/>
                  </a:schemeClr>
                </a:solidFill>
                <a:latin typeface="Arial" charset="0"/>
              </a:rPr>
              <a:t>Felt et. al</a:t>
            </a:r>
            <a:endParaRPr lang="en-US" sz="1100" dirty="0">
              <a:solidFill>
                <a:schemeClr val="bg1">
                  <a:lumMod val="75000"/>
                </a:schemeClr>
              </a:solidFill>
            </a:endParaRPr>
          </a:p>
        </p:txBody>
      </p:sp>
    </p:spTree>
    <p:extLst>
      <p:ext uri="{BB962C8B-B14F-4D97-AF65-F5344CB8AC3E}">
        <p14:creationId xmlns:p14="http://schemas.microsoft.com/office/powerpoint/2010/main" val="309876382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Arrow Connector 51"/>
          <p:cNvCxnSpPr/>
          <p:nvPr/>
        </p:nvCxnSpPr>
        <p:spPr>
          <a:xfrm>
            <a:off x="5789032" y="2361746"/>
            <a:ext cx="816321" cy="5464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solidFill>
                  <a:srgbClr val="E2751D"/>
                </a:solidFill>
              </a:rPr>
              <a:t>Finding exploits</a:t>
            </a:r>
            <a:endParaRPr lang="en-US" dirty="0">
              <a:solidFill>
                <a:srgbClr val="E2751D"/>
              </a:solidFill>
            </a:endParaRPr>
          </a:p>
        </p:txBody>
      </p:sp>
      <p:sp>
        <p:nvSpPr>
          <p:cNvPr id="3" name="Content Placeholder 2"/>
          <p:cNvSpPr>
            <a:spLocks noGrp="1"/>
          </p:cNvSpPr>
          <p:nvPr>
            <p:ph idx="1"/>
          </p:nvPr>
        </p:nvSpPr>
        <p:spPr>
          <a:xfrm>
            <a:off x="457200" y="1600200"/>
            <a:ext cx="4505314" cy="4876800"/>
          </a:xfrm>
        </p:spPr>
        <p:txBody>
          <a:bodyPr anchor="ctr">
            <a:normAutofit fontScale="92500" lnSpcReduction="10000"/>
          </a:bodyPr>
          <a:lstStyle/>
          <a:p>
            <a:r>
              <a:rPr lang="en-US" dirty="0" smtClean="0"/>
              <a:t>Built tool </a:t>
            </a:r>
            <a:r>
              <a:rPr lang="en-US" dirty="0"/>
              <a:t>for </a:t>
            </a:r>
            <a:r>
              <a:rPr lang="en-US" dirty="0" smtClean="0"/>
              <a:t>finding attacks</a:t>
            </a:r>
            <a:br>
              <a:rPr lang="en-US" dirty="0" smtClean="0"/>
            </a:br>
            <a:endParaRPr lang="en-US" dirty="0"/>
          </a:p>
          <a:p>
            <a:r>
              <a:rPr lang="en-US" b="1" dirty="0" smtClean="0"/>
              <a:t>Call graph analysis:</a:t>
            </a:r>
            <a:br>
              <a:rPr lang="en-US" b="1" dirty="0" smtClean="0"/>
            </a:br>
            <a:r>
              <a:rPr lang="en-US" dirty="0" smtClean="0"/>
              <a:t>find paths from public entry points to protected API calls</a:t>
            </a:r>
            <a:br>
              <a:rPr lang="en-US" dirty="0" smtClean="0"/>
            </a:br>
            <a:endParaRPr lang="en-US" dirty="0" smtClean="0"/>
          </a:p>
          <a:p>
            <a:r>
              <a:rPr lang="en-US" dirty="0" smtClean="0"/>
              <a:t>Manually verified all exploits</a:t>
            </a:r>
            <a:br>
              <a:rPr lang="en-US" dirty="0" smtClean="0"/>
            </a:br>
            <a:endParaRPr lang="en-US" dirty="0"/>
          </a:p>
        </p:txBody>
      </p:sp>
      <p:sp>
        <p:nvSpPr>
          <p:cNvPr id="6" name="Oval 5"/>
          <p:cNvSpPr/>
          <p:nvPr/>
        </p:nvSpPr>
        <p:spPr>
          <a:xfrm>
            <a:off x="5410200" y="32004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516546" y="28194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716220" y="285118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158161" y="4197537"/>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195894" y="3982011"/>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532943" y="5413628"/>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53" idx="4"/>
            <a:endCxn id="8" idx="0"/>
          </p:cNvCxnSpPr>
          <p:nvPr/>
        </p:nvCxnSpPr>
        <p:spPr>
          <a:xfrm>
            <a:off x="6598859" y="2348985"/>
            <a:ext cx="1422161" cy="50219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2"/>
            <a:endCxn id="6" idx="6"/>
          </p:cNvCxnSpPr>
          <p:nvPr/>
        </p:nvCxnSpPr>
        <p:spPr>
          <a:xfrm flipH="1">
            <a:off x="6019800" y="3124200"/>
            <a:ext cx="496746" cy="381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4"/>
            <a:endCxn id="9" idx="1"/>
          </p:cNvCxnSpPr>
          <p:nvPr/>
        </p:nvCxnSpPr>
        <p:spPr>
          <a:xfrm>
            <a:off x="5715000" y="3810000"/>
            <a:ext cx="532435" cy="47681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5"/>
            <a:endCxn id="10" idx="0"/>
          </p:cNvCxnSpPr>
          <p:nvPr/>
        </p:nvCxnSpPr>
        <p:spPr>
          <a:xfrm>
            <a:off x="7036872" y="3339726"/>
            <a:ext cx="463822" cy="64228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3"/>
            <a:endCxn id="10" idx="0"/>
          </p:cNvCxnSpPr>
          <p:nvPr/>
        </p:nvCxnSpPr>
        <p:spPr>
          <a:xfrm flipH="1">
            <a:off x="7500694" y="3371506"/>
            <a:ext cx="304800" cy="61050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5"/>
            <a:endCxn id="11" idx="0"/>
          </p:cNvCxnSpPr>
          <p:nvPr/>
        </p:nvCxnSpPr>
        <p:spPr>
          <a:xfrm>
            <a:off x="6678487" y="4717863"/>
            <a:ext cx="159256" cy="69576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484699" y="1752600"/>
            <a:ext cx="609600" cy="60960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2751D"/>
              </a:solidFill>
            </a:endParaRPr>
          </a:p>
        </p:txBody>
      </p:sp>
      <p:sp>
        <p:nvSpPr>
          <p:cNvPr id="20" name="Oval 19"/>
          <p:cNvSpPr/>
          <p:nvPr/>
        </p:nvSpPr>
        <p:spPr>
          <a:xfrm>
            <a:off x="5410200" y="3200400"/>
            <a:ext cx="609600" cy="609600"/>
          </a:xfrm>
          <a:prstGeom prst="ellipse">
            <a:avLst/>
          </a:prstGeom>
          <a:solidFill>
            <a:schemeClr val="accent4"/>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2751D"/>
              </a:solidFill>
            </a:endParaRPr>
          </a:p>
        </p:txBody>
      </p:sp>
      <p:sp>
        <p:nvSpPr>
          <p:cNvPr id="21" name="Oval 20"/>
          <p:cNvSpPr/>
          <p:nvPr/>
        </p:nvSpPr>
        <p:spPr>
          <a:xfrm>
            <a:off x="6516546" y="2819400"/>
            <a:ext cx="609600" cy="609600"/>
          </a:xfrm>
          <a:prstGeom prst="ellipse">
            <a:avLst/>
          </a:prstGeom>
          <a:solidFill>
            <a:schemeClr val="accent4"/>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2751D"/>
              </a:solidFill>
            </a:endParaRPr>
          </a:p>
        </p:txBody>
      </p:sp>
      <p:sp>
        <p:nvSpPr>
          <p:cNvPr id="22" name="Oval 21"/>
          <p:cNvSpPr/>
          <p:nvPr/>
        </p:nvSpPr>
        <p:spPr>
          <a:xfrm>
            <a:off x="6158161" y="4197537"/>
            <a:ext cx="609600" cy="609600"/>
          </a:xfrm>
          <a:prstGeom prst="ellipse">
            <a:avLst/>
          </a:prstGeom>
          <a:solidFill>
            <a:schemeClr val="accent4"/>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2751D"/>
              </a:solidFill>
            </a:endParaRPr>
          </a:p>
        </p:txBody>
      </p:sp>
      <p:sp>
        <p:nvSpPr>
          <p:cNvPr id="23" name="Oval 22"/>
          <p:cNvSpPr/>
          <p:nvPr/>
        </p:nvSpPr>
        <p:spPr>
          <a:xfrm>
            <a:off x="6532943" y="5413628"/>
            <a:ext cx="609600" cy="609600"/>
          </a:xfrm>
          <a:prstGeom prst="ellipse">
            <a:avLst/>
          </a:prstGeom>
          <a:solidFill>
            <a:srgbClr val="C0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a:off x="5789499" y="2362200"/>
            <a:ext cx="816321" cy="546474"/>
          </a:xfrm>
          <a:prstGeom prst="straightConnector1">
            <a:avLst/>
          </a:prstGeom>
          <a:ln w="254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1" idx="2"/>
            <a:endCxn id="20" idx="6"/>
          </p:cNvCxnSpPr>
          <p:nvPr/>
        </p:nvCxnSpPr>
        <p:spPr>
          <a:xfrm flipH="1">
            <a:off x="6019800" y="3124200"/>
            <a:ext cx="496746" cy="381000"/>
          </a:xfrm>
          <a:prstGeom prst="straightConnector1">
            <a:avLst/>
          </a:prstGeom>
          <a:ln w="254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0" idx="4"/>
            <a:endCxn id="22" idx="1"/>
          </p:cNvCxnSpPr>
          <p:nvPr/>
        </p:nvCxnSpPr>
        <p:spPr>
          <a:xfrm>
            <a:off x="5715000" y="3810000"/>
            <a:ext cx="532435" cy="476811"/>
          </a:xfrm>
          <a:prstGeom prst="straightConnector1">
            <a:avLst/>
          </a:prstGeom>
          <a:ln w="254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678487" y="4717863"/>
            <a:ext cx="159256" cy="695765"/>
          </a:xfrm>
          <a:prstGeom prst="straightConnector1">
            <a:avLst/>
          </a:prstGeom>
          <a:ln w="254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Slide Number Placeholder 27"/>
          <p:cNvSpPr>
            <a:spLocks noGrp="1"/>
          </p:cNvSpPr>
          <p:nvPr>
            <p:ph type="sldNum" sz="quarter" idx="12"/>
          </p:nvPr>
        </p:nvSpPr>
        <p:spPr/>
        <p:txBody>
          <a:bodyPr/>
          <a:lstStyle/>
          <a:p>
            <a:fld id="{0CFEC368-1D7A-4F81-ABF6-AE0E36BAF64C}" type="slidenum">
              <a:rPr lang="en-US" smtClean="0"/>
              <a:pPr/>
              <a:t>14</a:t>
            </a:fld>
            <a:endParaRPr lang="en-US"/>
          </a:p>
        </p:txBody>
      </p:sp>
      <p:cxnSp>
        <p:nvCxnSpPr>
          <p:cNvPr id="30" name="Straight Connector 29"/>
          <p:cNvCxnSpPr/>
          <p:nvPr/>
        </p:nvCxnSpPr>
        <p:spPr>
          <a:xfrm>
            <a:off x="5514915" y="2575057"/>
            <a:ext cx="2963238" cy="0"/>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7117856" y="1739385"/>
            <a:ext cx="1377939" cy="646331"/>
          </a:xfrm>
          <a:prstGeom prst="rect">
            <a:avLst/>
          </a:prstGeom>
          <a:noFill/>
        </p:spPr>
        <p:txBody>
          <a:bodyPr wrap="none" rtlCol="0">
            <a:spAutoFit/>
          </a:bodyPr>
          <a:lstStyle/>
          <a:p>
            <a:r>
              <a:rPr lang="en-US" dirty="0" smtClean="0"/>
              <a:t>Public </a:t>
            </a:r>
          </a:p>
          <a:p>
            <a:r>
              <a:rPr lang="en-US" dirty="0"/>
              <a:t>e</a:t>
            </a:r>
            <a:r>
              <a:rPr lang="en-US" dirty="0" smtClean="0"/>
              <a:t>ntry points</a:t>
            </a:r>
            <a:endParaRPr lang="en-US" dirty="0"/>
          </a:p>
        </p:txBody>
      </p:sp>
      <p:cxnSp>
        <p:nvCxnSpPr>
          <p:cNvPr id="50" name="Straight Connector 49"/>
          <p:cNvCxnSpPr/>
          <p:nvPr/>
        </p:nvCxnSpPr>
        <p:spPr>
          <a:xfrm>
            <a:off x="5592953" y="5078326"/>
            <a:ext cx="2963238" cy="0"/>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7249337" y="5446830"/>
            <a:ext cx="1095460" cy="369332"/>
          </a:xfrm>
          <a:prstGeom prst="rect">
            <a:avLst/>
          </a:prstGeom>
          <a:noFill/>
        </p:spPr>
        <p:txBody>
          <a:bodyPr wrap="none" rtlCol="0">
            <a:spAutoFit/>
          </a:bodyPr>
          <a:lstStyle/>
          <a:p>
            <a:r>
              <a:rPr lang="en-US" dirty="0" smtClean="0"/>
              <a:t>API calls</a:t>
            </a:r>
            <a:endParaRPr lang="en-US" dirty="0"/>
          </a:p>
        </p:txBody>
      </p:sp>
      <p:sp>
        <p:nvSpPr>
          <p:cNvPr id="53" name="Oval 52"/>
          <p:cNvSpPr/>
          <p:nvPr/>
        </p:nvSpPr>
        <p:spPr>
          <a:xfrm>
            <a:off x="6294059" y="1739385"/>
            <a:ext cx="609600" cy="60960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2751D"/>
              </a:solidFill>
            </a:endParaRPr>
          </a:p>
        </p:txBody>
      </p:sp>
      <p:sp>
        <p:nvSpPr>
          <p:cNvPr id="4" name="Date Placeholder 3"/>
          <p:cNvSpPr>
            <a:spLocks noGrp="1"/>
          </p:cNvSpPr>
          <p:nvPr>
            <p:ph type="dt" sz="half" idx="10"/>
          </p:nvPr>
        </p:nvSpPr>
        <p:spPr/>
        <p:txBody>
          <a:bodyPr/>
          <a:lstStyle/>
          <a:p>
            <a:r>
              <a:rPr lang="en-US" smtClean="0"/>
              <a:t>4/16/12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6998-8)</a:t>
            </a:r>
            <a:endParaRPr lang="en-US"/>
          </a:p>
        </p:txBody>
      </p:sp>
      <p:sp>
        <p:nvSpPr>
          <p:cNvPr id="34" name="TextBox 33"/>
          <p:cNvSpPr txBox="1"/>
          <p:nvPr/>
        </p:nvSpPr>
        <p:spPr>
          <a:xfrm>
            <a:off x="6360766" y="6477556"/>
            <a:ext cx="1343831" cy="261610"/>
          </a:xfrm>
          <a:prstGeom prst="rect">
            <a:avLst/>
          </a:prstGeom>
          <a:noFill/>
        </p:spPr>
        <p:txBody>
          <a:bodyPr wrap="none" rtlCol="0">
            <a:spAutoFit/>
          </a:bodyPr>
          <a:lstStyle/>
          <a:p>
            <a:r>
              <a:rPr lang="en-US" sz="1100" dirty="0" smtClean="0">
                <a:solidFill>
                  <a:schemeClr val="bg1">
                    <a:lumMod val="75000"/>
                  </a:schemeClr>
                </a:solidFill>
              </a:rPr>
              <a:t>Courtesy: </a:t>
            </a:r>
            <a:r>
              <a:rPr lang="en-US" sz="1100" dirty="0" smtClean="0">
                <a:solidFill>
                  <a:schemeClr val="bg1">
                    <a:lumMod val="75000"/>
                  </a:schemeClr>
                </a:solidFill>
                <a:latin typeface="Arial" charset="0"/>
              </a:rPr>
              <a:t>Felt et. al</a:t>
            </a:r>
            <a:endParaRPr lang="en-US" sz="1100" dirty="0">
              <a:solidFill>
                <a:schemeClr val="bg1">
                  <a:lumMod val="75000"/>
                </a:schemeClr>
              </a:solidFill>
            </a:endParaRPr>
          </a:p>
        </p:txBody>
      </p:sp>
    </p:spTree>
    <p:extLst>
      <p:ext uri="{BB962C8B-B14F-4D97-AF65-F5344CB8AC3E}">
        <p14:creationId xmlns:p14="http://schemas.microsoft.com/office/powerpoint/2010/main" val="32549437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2751D"/>
                </a:solidFill>
              </a:rPr>
              <a:t>attacks</a:t>
            </a:r>
            <a:endParaRPr lang="en-US" dirty="0">
              <a:solidFill>
                <a:srgbClr val="E2751D"/>
              </a:solidFill>
            </a:endParaRPr>
          </a:p>
        </p:txBody>
      </p:sp>
      <p:sp>
        <p:nvSpPr>
          <p:cNvPr id="3" name="Content Placeholder 2"/>
          <p:cNvSpPr>
            <a:spLocks noGrp="1"/>
          </p:cNvSpPr>
          <p:nvPr>
            <p:ph idx="1"/>
          </p:nvPr>
        </p:nvSpPr>
        <p:spPr/>
        <p:txBody>
          <a:bodyPr>
            <a:normAutofit/>
          </a:bodyPr>
          <a:lstStyle/>
          <a:p>
            <a:endParaRPr lang="en-US" dirty="0"/>
          </a:p>
          <a:p>
            <a:r>
              <a:rPr lang="en-US" dirty="0" smtClean="0"/>
              <a:t>Built attacks using 5 of the 16 system apps</a:t>
            </a:r>
            <a:br>
              <a:rPr lang="en-US" dirty="0" smtClean="0"/>
            </a:br>
            <a:endParaRPr lang="en-US" dirty="0" smtClean="0"/>
          </a:p>
          <a:p>
            <a:r>
              <a:rPr lang="en-US" dirty="0" smtClean="0"/>
              <a:t>Found 15 attacks in the 5 applications</a:t>
            </a:r>
            <a:br>
              <a:rPr lang="en-US" dirty="0" smtClean="0"/>
            </a:br>
            <a:endParaRPr lang="en-US" dirty="0" smtClean="0"/>
          </a:p>
          <a:p>
            <a:r>
              <a:rPr lang="en-US" dirty="0" smtClean="0"/>
              <a:t>Several confirmed and fixed</a:t>
            </a:r>
            <a:br>
              <a:rPr lang="en-US" dirty="0" smtClean="0"/>
            </a:br>
            <a:endParaRPr lang="en-US" dirty="0" smtClean="0"/>
          </a:p>
          <a:p>
            <a:r>
              <a:rPr lang="en-US" dirty="0" smtClean="0"/>
              <a:t>This is a lower bound; likely more exist</a:t>
            </a:r>
          </a:p>
          <a:p>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15</a:t>
            </a:fld>
            <a:endParaRPr lang="en-US"/>
          </a:p>
        </p:txBody>
      </p:sp>
      <p:sp>
        <p:nvSpPr>
          <p:cNvPr id="4" name="Date Placeholder 3"/>
          <p:cNvSpPr>
            <a:spLocks noGrp="1"/>
          </p:cNvSpPr>
          <p:nvPr>
            <p:ph type="dt" sz="half" idx="10"/>
          </p:nvPr>
        </p:nvSpPr>
        <p:spPr/>
        <p:txBody>
          <a:bodyPr/>
          <a:lstStyle/>
          <a:p>
            <a:r>
              <a:rPr lang="en-US" smtClean="0"/>
              <a:t>4/16/12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6998-8)</a:t>
            </a:r>
            <a:endParaRPr lang="en-US"/>
          </a:p>
        </p:txBody>
      </p:sp>
      <p:sp>
        <p:nvSpPr>
          <p:cNvPr id="7" name="TextBox 6"/>
          <p:cNvSpPr txBox="1"/>
          <p:nvPr/>
        </p:nvSpPr>
        <p:spPr>
          <a:xfrm>
            <a:off x="6360766" y="6477556"/>
            <a:ext cx="1343831" cy="261610"/>
          </a:xfrm>
          <a:prstGeom prst="rect">
            <a:avLst/>
          </a:prstGeom>
          <a:noFill/>
        </p:spPr>
        <p:txBody>
          <a:bodyPr wrap="none" rtlCol="0">
            <a:spAutoFit/>
          </a:bodyPr>
          <a:lstStyle/>
          <a:p>
            <a:r>
              <a:rPr lang="en-US" sz="1100" dirty="0" smtClean="0">
                <a:solidFill>
                  <a:schemeClr val="bg1">
                    <a:lumMod val="75000"/>
                  </a:schemeClr>
                </a:solidFill>
              </a:rPr>
              <a:t>Courtesy: </a:t>
            </a:r>
            <a:r>
              <a:rPr lang="en-US" sz="1100" dirty="0" smtClean="0">
                <a:solidFill>
                  <a:schemeClr val="bg1">
                    <a:lumMod val="75000"/>
                  </a:schemeClr>
                </a:solidFill>
                <a:latin typeface="Arial" charset="0"/>
              </a:rPr>
              <a:t>Felt et. al</a:t>
            </a:r>
            <a:endParaRPr lang="en-US" sz="1100" dirty="0">
              <a:solidFill>
                <a:schemeClr val="bg1">
                  <a:lumMod val="75000"/>
                </a:schemeClr>
              </a:solidFill>
            </a:endParaRPr>
          </a:p>
        </p:txBody>
      </p:sp>
    </p:spTree>
    <p:extLst>
      <p:ext uri="{BB962C8B-B14F-4D97-AF65-F5344CB8AC3E}">
        <p14:creationId xmlns:p14="http://schemas.microsoft.com/office/powerpoint/2010/main" val="159155425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FEC368-1D7A-4F81-ABF6-AE0E36BAF64C}" type="slidenum">
              <a:rPr lang="en-US" smtClean="0"/>
              <a:pPr/>
              <a:t>16</a:t>
            </a:fld>
            <a:endParaRPr lang="en-US"/>
          </a:p>
        </p:txBody>
      </p:sp>
      <p:sp>
        <p:nvSpPr>
          <p:cNvPr id="6" name="Rectangle 5"/>
          <p:cNvSpPr/>
          <p:nvPr/>
        </p:nvSpPr>
        <p:spPr>
          <a:xfrm>
            <a:off x="2846904" y="5715025"/>
            <a:ext cx="3549055" cy="362863"/>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Verdana" pitchFamily="34" charset="0"/>
                <a:ea typeface="Verdana" pitchFamily="34" charset="0"/>
                <a:cs typeface="Verdana" pitchFamily="34" charset="0"/>
              </a:rPr>
              <a:t>API</a:t>
            </a:r>
            <a:endParaRPr lang="en-US" dirty="0">
              <a:latin typeface="Verdana" pitchFamily="34" charset="0"/>
              <a:ea typeface="Verdana" pitchFamily="34" charset="0"/>
              <a:cs typeface="Verdana" pitchFamily="34" charset="0"/>
            </a:endParaRPr>
          </a:p>
        </p:txBody>
      </p:sp>
      <p:sp>
        <p:nvSpPr>
          <p:cNvPr id="7" name="Rectangle 6"/>
          <p:cNvSpPr/>
          <p:nvPr/>
        </p:nvSpPr>
        <p:spPr>
          <a:xfrm>
            <a:off x="4086575" y="2840218"/>
            <a:ext cx="3662528" cy="1451543"/>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chemeClr val="accent5">
                    <a:lumMod val="50000"/>
                  </a:schemeClr>
                </a:solidFill>
                <a:latin typeface="Verdana" pitchFamily="34" charset="0"/>
                <a:ea typeface="Verdana" pitchFamily="34" charset="0"/>
                <a:cs typeface="Verdana" pitchFamily="34" charset="0"/>
              </a:rPr>
              <a:t>Settings</a:t>
            </a:r>
            <a:endParaRPr lang="en-US" dirty="0">
              <a:solidFill>
                <a:schemeClr val="accent5">
                  <a:lumMod val="50000"/>
                </a:schemeClr>
              </a:solidFill>
              <a:latin typeface="Verdana" pitchFamily="34" charset="0"/>
              <a:ea typeface="Verdana" pitchFamily="34" charset="0"/>
              <a:cs typeface="Verdana" pitchFamily="34" charset="0"/>
            </a:endParaRPr>
          </a:p>
        </p:txBody>
      </p:sp>
      <p:cxnSp>
        <p:nvCxnSpPr>
          <p:cNvPr id="9" name="Straight Arrow Connector 8"/>
          <p:cNvCxnSpPr>
            <a:stCxn id="7" idx="2"/>
            <a:endCxn id="13" idx="0"/>
          </p:cNvCxnSpPr>
          <p:nvPr/>
        </p:nvCxnSpPr>
        <p:spPr>
          <a:xfrm flipH="1">
            <a:off x="4621433" y="4291761"/>
            <a:ext cx="1296406" cy="996099"/>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sp>
        <p:nvSpPr>
          <p:cNvPr id="10" name="Rectangle 9"/>
          <p:cNvSpPr/>
          <p:nvPr/>
        </p:nvSpPr>
        <p:spPr>
          <a:xfrm>
            <a:off x="2137720" y="1935056"/>
            <a:ext cx="1270487" cy="650906"/>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bg1"/>
                </a:solidFill>
                <a:latin typeface="Verdana" pitchFamily="34" charset="0"/>
                <a:ea typeface="Verdana" pitchFamily="34" charset="0"/>
                <a:cs typeface="Verdana" pitchFamily="34" charset="0"/>
              </a:rPr>
              <a:t>Demo malware</a:t>
            </a:r>
            <a:endParaRPr lang="en-US" dirty="0">
              <a:solidFill>
                <a:schemeClr val="bg1"/>
              </a:solidFill>
              <a:latin typeface="Verdana" pitchFamily="34" charset="0"/>
              <a:ea typeface="Verdana" pitchFamily="34" charset="0"/>
              <a:cs typeface="Verdana" pitchFamily="34" charset="0"/>
            </a:endParaRPr>
          </a:p>
        </p:txBody>
      </p:sp>
      <p:sp>
        <p:nvSpPr>
          <p:cNvPr id="11" name="TextBox 10"/>
          <p:cNvSpPr txBox="1"/>
          <p:nvPr/>
        </p:nvSpPr>
        <p:spPr>
          <a:xfrm>
            <a:off x="1309924" y="4620369"/>
            <a:ext cx="3812274" cy="369332"/>
          </a:xfrm>
          <a:prstGeom prst="rect">
            <a:avLst/>
          </a:prstGeom>
          <a:noFill/>
        </p:spPr>
        <p:txBody>
          <a:bodyPr wrap="none" rtlCol="0">
            <a:spAutoFit/>
          </a:bodyPr>
          <a:lstStyle/>
          <a:p>
            <a:r>
              <a:rPr lang="en-US" b="1" dirty="0" err="1"/>
              <a:t>wifiManager.setWifiEnabled</a:t>
            </a:r>
            <a:r>
              <a:rPr lang="en-US" b="1" dirty="0" smtClean="0"/>
              <a:t>(true)</a:t>
            </a:r>
            <a:endParaRPr lang="en-US" b="1" dirty="0"/>
          </a:p>
        </p:txBody>
      </p:sp>
      <p:sp>
        <p:nvSpPr>
          <p:cNvPr id="12" name="TextBox 11"/>
          <p:cNvSpPr txBox="1"/>
          <p:nvPr/>
        </p:nvSpPr>
        <p:spPr>
          <a:xfrm>
            <a:off x="3779656" y="1904357"/>
            <a:ext cx="1236712" cy="646331"/>
          </a:xfrm>
          <a:prstGeom prst="rect">
            <a:avLst/>
          </a:prstGeom>
          <a:noFill/>
        </p:spPr>
        <p:txBody>
          <a:bodyPr wrap="none" rtlCol="0">
            <a:spAutoFit/>
          </a:bodyPr>
          <a:lstStyle/>
          <a:p>
            <a:r>
              <a:rPr lang="en-US" b="1" dirty="0" smtClean="0"/>
              <a:t>Message:</a:t>
            </a:r>
            <a:br>
              <a:rPr lang="en-US" b="1" dirty="0" smtClean="0"/>
            </a:br>
            <a:r>
              <a:rPr lang="en-US" b="1" dirty="0" smtClean="0"/>
              <a:t>0://0#0</a:t>
            </a:r>
            <a:endParaRPr lang="en-US" b="1" dirty="0"/>
          </a:p>
        </p:txBody>
      </p:sp>
      <p:sp>
        <p:nvSpPr>
          <p:cNvPr id="13" name="Rectangle 12"/>
          <p:cNvSpPr/>
          <p:nvPr/>
        </p:nvSpPr>
        <p:spPr>
          <a:xfrm>
            <a:off x="2846905" y="5287860"/>
            <a:ext cx="3549055" cy="4271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latin typeface="Verdana"/>
                <a:cs typeface="Verdana"/>
              </a:rPr>
              <a:t>Permission System</a:t>
            </a:r>
            <a:endParaRPr lang="en-US" b="1" dirty="0">
              <a:latin typeface="Verdana"/>
              <a:cs typeface="Verdana"/>
            </a:endParaRPr>
          </a:p>
        </p:txBody>
      </p:sp>
      <p:sp>
        <p:nvSpPr>
          <p:cNvPr id="14" name="Title 1"/>
          <p:cNvSpPr>
            <a:spLocks noGrp="1"/>
          </p:cNvSpPr>
          <p:nvPr>
            <p:ph type="title"/>
          </p:nvPr>
        </p:nvSpPr>
        <p:spPr>
          <a:xfrm>
            <a:off x="457200" y="533400"/>
            <a:ext cx="8229600" cy="990600"/>
          </a:xfrm>
        </p:spPr>
        <p:txBody>
          <a:bodyPr/>
          <a:lstStyle/>
          <a:p>
            <a:r>
              <a:rPr lang="en-US" dirty="0" smtClean="0">
                <a:solidFill>
                  <a:srgbClr val="E2751D"/>
                </a:solidFill>
              </a:rPr>
              <a:t>Attack on the settings app</a:t>
            </a:r>
            <a:endParaRPr lang="en-US" dirty="0">
              <a:solidFill>
                <a:srgbClr val="E2751D"/>
              </a:solidFill>
            </a:endParaRPr>
          </a:p>
        </p:txBody>
      </p:sp>
      <p:sp>
        <p:nvSpPr>
          <p:cNvPr id="22" name="Rectangle 21"/>
          <p:cNvSpPr/>
          <p:nvPr/>
        </p:nvSpPr>
        <p:spPr>
          <a:xfrm>
            <a:off x="4162775" y="3397274"/>
            <a:ext cx="3492257" cy="811319"/>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err="1">
                <a:solidFill>
                  <a:schemeClr val="accent5">
                    <a:lumMod val="50000"/>
                  </a:schemeClr>
                </a:solidFill>
                <a:latin typeface="Verdana" pitchFamily="34" charset="0"/>
                <a:ea typeface="Verdana" pitchFamily="34" charset="0"/>
                <a:cs typeface="Verdana" pitchFamily="34" charset="0"/>
              </a:rPr>
              <a:t>com.android.settings.widget</a:t>
            </a:r>
            <a:r>
              <a:rPr lang="en-US" sz="1700" dirty="0" smtClean="0">
                <a:solidFill>
                  <a:schemeClr val="accent5">
                    <a:lumMod val="50000"/>
                  </a:schemeClr>
                </a:solidFill>
                <a:latin typeface="Verdana" pitchFamily="34" charset="0"/>
                <a:ea typeface="Verdana" pitchFamily="34" charset="0"/>
                <a:cs typeface="Verdana" pitchFamily="34" charset="0"/>
              </a:rPr>
              <a:t>.</a:t>
            </a:r>
            <a:br>
              <a:rPr lang="en-US" sz="1700" dirty="0" smtClean="0">
                <a:solidFill>
                  <a:schemeClr val="accent5">
                    <a:lumMod val="50000"/>
                  </a:schemeClr>
                </a:solidFill>
                <a:latin typeface="Verdana" pitchFamily="34" charset="0"/>
                <a:ea typeface="Verdana" pitchFamily="34" charset="0"/>
                <a:cs typeface="Verdana" pitchFamily="34" charset="0"/>
              </a:rPr>
            </a:br>
            <a:r>
              <a:rPr lang="en-US" sz="1700" dirty="0" err="1" smtClean="0">
                <a:solidFill>
                  <a:schemeClr val="accent5">
                    <a:lumMod val="50000"/>
                  </a:schemeClr>
                </a:solidFill>
                <a:latin typeface="Verdana" pitchFamily="34" charset="0"/>
                <a:ea typeface="Verdana" pitchFamily="34" charset="0"/>
                <a:cs typeface="Verdana" pitchFamily="34" charset="0"/>
              </a:rPr>
              <a:t>SettingsAppWidgetProvider</a:t>
            </a:r>
            <a:endParaRPr lang="en-US" sz="1700" dirty="0">
              <a:solidFill>
                <a:schemeClr val="accent5">
                  <a:lumMod val="50000"/>
                </a:schemeClr>
              </a:solidFill>
              <a:latin typeface="Verdana" pitchFamily="34" charset="0"/>
              <a:ea typeface="Verdana" pitchFamily="34" charset="0"/>
              <a:cs typeface="Verdana" pitchFamily="34" charset="0"/>
            </a:endParaRPr>
          </a:p>
        </p:txBody>
      </p:sp>
      <p:sp>
        <p:nvSpPr>
          <p:cNvPr id="2" name="Cloud Callout 1"/>
          <p:cNvSpPr/>
          <p:nvPr/>
        </p:nvSpPr>
        <p:spPr>
          <a:xfrm>
            <a:off x="6777346" y="2100058"/>
            <a:ext cx="1909454" cy="1643231"/>
          </a:xfrm>
          <a:prstGeom prst="cloudCallout">
            <a:avLst>
              <a:gd name="adj1" fmla="val -62079"/>
              <a:gd name="adj2" fmla="val 28524"/>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smtClean="0"/>
              <a:t>User pressed button[0]</a:t>
            </a:r>
            <a:endParaRPr lang="en-US" b="1" dirty="0"/>
          </a:p>
        </p:txBody>
      </p:sp>
      <p:cxnSp>
        <p:nvCxnSpPr>
          <p:cNvPr id="8" name="Straight Arrow Connector 7"/>
          <p:cNvCxnSpPr>
            <a:stCxn id="10" idx="3"/>
            <a:endCxn id="22" idx="0"/>
          </p:cNvCxnSpPr>
          <p:nvPr/>
        </p:nvCxnSpPr>
        <p:spPr>
          <a:xfrm>
            <a:off x="3408207" y="2260509"/>
            <a:ext cx="2500697" cy="1136765"/>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sp>
        <p:nvSpPr>
          <p:cNvPr id="3" name="Date Placeholder 2"/>
          <p:cNvSpPr>
            <a:spLocks noGrp="1"/>
          </p:cNvSpPr>
          <p:nvPr>
            <p:ph type="dt" sz="half" idx="10"/>
          </p:nvPr>
        </p:nvSpPr>
        <p:spPr/>
        <p:txBody>
          <a:bodyPr/>
          <a:lstStyle/>
          <a:p>
            <a:r>
              <a:rPr lang="en-US" smtClean="0"/>
              <a:t>4/16/12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6998-8)</a:t>
            </a:r>
            <a:endParaRPr lang="en-US"/>
          </a:p>
        </p:txBody>
      </p:sp>
      <p:sp>
        <p:nvSpPr>
          <p:cNvPr id="16" name="TextBox 15"/>
          <p:cNvSpPr txBox="1"/>
          <p:nvPr/>
        </p:nvSpPr>
        <p:spPr>
          <a:xfrm>
            <a:off x="6360766" y="6477556"/>
            <a:ext cx="1343831" cy="261610"/>
          </a:xfrm>
          <a:prstGeom prst="rect">
            <a:avLst/>
          </a:prstGeom>
          <a:noFill/>
        </p:spPr>
        <p:txBody>
          <a:bodyPr wrap="none" rtlCol="0">
            <a:spAutoFit/>
          </a:bodyPr>
          <a:lstStyle/>
          <a:p>
            <a:r>
              <a:rPr lang="en-US" sz="1100" dirty="0" smtClean="0">
                <a:solidFill>
                  <a:schemeClr val="bg1">
                    <a:lumMod val="75000"/>
                  </a:schemeClr>
                </a:solidFill>
              </a:rPr>
              <a:t>Courtesy: </a:t>
            </a:r>
            <a:r>
              <a:rPr lang="en-US" sz="1100" dirty="0" smtClean="0">
                <a:solidFill>
                  <a:schemeClr val="bg1">
                    <a:lumMod val="75000"/>
                  </a:schemeClr>
                </a:solidFill>
                <a:latin typeface="Arial" charset="0"/>
              </a:rPr>
              <a:t>Felt et. al</a:t>
            </a:r>
            <a:endParaRPr lang="en-US" sz="1100" dirty="0">
              <a:solidFill>
                <a:schemeClr val="bg1">
                  <a:lumMod val="75000"/>
                </a:schemeClr>
              </a:solidFill>
            </a:endParaRPr>
          </a:p>
        </p:txBody>
      </p:sp>
    </p:spTree>
    <p:extLst>
      <p:ext uri="{BB962C8B-B14F-4D97-AF65-F5344CB8AC3E}">
        <p14:creationId xmlns:p14="http://schemas.microsoft.com/office/powerpoint/2010/main" val="22226189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rPr>
              <a:t>More example attacks</a:t>
            </a:r>
            <a:endParaRPr lang="en-US" dirty="0">
              <a:solidFill>
                <a:schemeClr val="accent3"/>
              </a:solidFill>
            </a:endParaRPr>
          </a:p>
        </p:txBody>
      </p:sp>
      <p:sp>
        <p:nvSpPr>
          <p:cNvPr id="4" name="Content Placeholder 3"/>
          <p:cNvSpPr>
            <a:spLocks noGrp="1"/>
          </p:cNvSpPr>
          <p:nvPr>
            <p:ph idx="1"/>
          </p:nvPr>
        </p:nvSpPr>
        <p:spPr/>
        <p:txBody>
          <a:bodyPr anchor="ctr"/>
          <a:lstStyle/>
          <a:p>
            <a:r>
              <a:rPr lang="en-US" dirty="0" err="1" smtClean="0"/>
              <a:t>DeskClock</a:t>
            </a:r>
            <a:r>
              <a:rPr lang="en-US" dirty="0" smtClean="0"/>
              <a:t>:</a:t>
            </a:r>
          </a:p>
          <a:p>
            <a:pPr lvl="1"/>
            <a:r>
              <a:rPr lang="en-US" dirty="0" smtClean="0"/>
              <a:t>Start an internal service</a:t>
            </a:r>
          </a:p>
          <a:p>
            <a:pPr lvl="1"/>
            <a:r>
              <a:rPr lang="en-US" dirty="0" smtClean="0"/>
              <a:t>Tell it to infinitely vibrate with a WAKE_LOCK on</a:t>
            </a:r>
            <a:br>
              <a:rPr lang="en-US" dirty="0" smtClean="0"/>
            </a:br>
            <a:endParaRPr lang="en-US" dirty="0" smtClean="0"/>
          </a:p>
          <a:p>
            <a:r>
              <a:rPr lang="en-US" dirty="0" smtClean="0"/>
              <a:t>Phone:</a:t>
            </a:r>
          </a:p>
          <a:p>
            <a:pPr lvl="1"/>
            <a:r>
              <a:rPr lang="en-US" dirty="0" smtClean="0"/>
              <a:t>Trigger the “phone call answered” message receiver</a:t>
            </a:r>
          </a:p>
          <a:p>
            <a:pPr lvl="1"/>
            <a:r>
              <a:rPr lang="en-US" dirty="0" smtClean="0"/>
              <a:t>Phone call will be silenced, vibrate cancelled</a:t>
            </a:r>
          </a:p>
          <a:p>
            <a:pPr lvl="1"/>
            <a:endParaRPr lang="en-US" dirty="0" smtClean="0"/>
          </a:p>
          <a:p>
            <a:pPr lvl="1"/>
            <a:endParaRPr lang="en-US" dirty="0"/>
          </a:p>
        </p:txBody>
      </p:sp>
      <p:sp>
        <p:nvSpPr>
          <p:cNvPr id="3" name="Slide Number Placeholder 2"/>
          <p:cNvSpPr>
            <a:spLocks noGrp="1"/>
          </p:cNvSpPr>
          <p:nvPr>
            <p:ph type="sldNum" sz="quarter" idx="12"/>
          </p:nvPr>
        </p:nvSpPr>
        <p:spPr/>
        <p:txBody>
          <a:bodyPr/>
          <a:lstStyle/>
          <a:p>
            <a:fld id="{0CFEC368-1D7A-4F81-ABF6-AE0E36BAF64C}" type="slidenum">
              <a:rPr lang="en-US" smtClean="0"/>
              <a:pPr/>
              <a:t>17</a:t>
            </a:fld>
            <a:endParaRPr lang="en-US"/>
          </a:p>
        </p:txBody>
      </p:sp>
      <p:sp>
        <p:nvSpPr>
          <p:cNvPr id="5" name="Date Placeholder 4"/>
          <p:cNvSpPr>
            <a:spLocks noGrp="1"/>
          </p:cNvSpPr>
          <p:nvPr>
            <p:ph type="dt" sz="half" idx="10"/>
          </p:nvPr>
        </p:nvSpPr>
        <p:spPr/>
        <p:txBody>
          <a:bodyPr/>
          <a:lstStyle/>
          <a:p>
            <a:r>
              <a:rPr lang="en-US" smtClean="0"/>
              <a:t>4/16/12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6998-8)</a:t>
            </a:r>
            <a:endParaRPr lang="en-US"/>
          </a:p>
        </p:txBody>
      </p:sp>
      <p:sp>
        <p:nvSpPr>
          <p:cNvPr id="7" name="TextBox 6"/>
          <p:cNvSpPr txBox="1"/>
          <p:nvPr/>
        </p:nvSpPr>
        <p:spPr>
          <a:xfrm>
            <a:off x="6360766" y="6477556"/>
            <a:ext cx="1343831" cy="261610"/>
          </a:xfrm>
          <a:prstGeom prst="rect">
            <a:avLst/>
          </a:prstGeom>
          <a:noFill/>
        </p:spPr>
        <p:txBody>
          <a:bodyPr wrap="none" rtlCol="0">
            <a:spAutoFit/>
          </a:bodyPr>
          <a:lstStyle/>
          <a:p>
            <a:r>
              <a:rPr lang="en-US" sz="1100" dirty="0" smtClean="0">
                <a:solidFill>
                  <a:schemeClr val="bg1">
                    <a:lumMod val="75000"/>
                  </a:schemeClr>
                </a:solidFill>
              </a:rPr>
              <a:t>Courtesy: </a:t>
            </a:r>
            <a:r>
              <a:rPr lang="en-US" sz="1100" dirty="0" smtClean="0">
                <a:solidFill>
                  <a:schemeClr val="bg1">
                    <a:lumMod val="75000"/>
                  </a:schemeClr>
                </a:solidFill>
                <a:latin typeface="Arial" charset="0"/>
              </a:rPr>
              <a:t>Felt et. al</a:t>
            </a:r>
            <a:endParaRPr lang="en-US" sz="1100" dirty="0">
              <a:solidFill>
                <a:schemeClr val="bg1">
                  <a:lumMod val="75000"/>
                </a:schemeClr>
              </a:solidFill>
            </a:endParaRPr>
          </a:p>
        </p:txBody>
      </p:sp>
    </p:spTree>
    <p:extLst>
      <p:ext uri="{BB962C8B-B14F-4D97-AF65-F5344CB8AC3E}">
        <p14:creationId xmlns:p14="http://schemas.microsoft.com/office/powerpoint/2010/main" val="270836034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680770"/>
            <a:ext cx="8229600" cy="2006692"/>
          </a:xfrm>
        </p:spPr>
        <p:txBody>
          <a:bodyPr>
            <a:noAutofit/>
          </a:bodyPr>
          <a:lstStyle/>
          <a:p>
            <a:r>
              <a:rPr lang="en-US" dirty="0" smtClean="0">
                <a:solidFill>
                  <a:schemeClr val="accent3"/>
                </a:solidFill>
              </a:rPr>
              <a:t>Preventing </a:t>
            </a:r>
            <a:br>
              <a:rPr lang="en-US" dirty="0" smtClean="0">
                <a:solidFill>
                  <a:schemeClr val="accent3"/>
                </a:solidFill>
              </a:rPr>
            </a:br>
            <a:r>
              <a:rPr lang="en-US" dirty="0" smtClean="0">
                <a:solidFill>
                  <a:schemeClr val="accent3"/>
                </a:solidFill>
              </a:rPr>
              <a:t>permission re-delegation</a:t>
            </a:r>
            <a:endParaRPr lang="en-US" dirty="0">
              <a:solidFill>
                <a:schemeClr val="accent3"/>
              </a:solidFill>
            </a:endParaRPr>
          </a:p>
        </p:txBody>
      </p:sp>
      <p:sp>
        <p:nvSpPr>
          <p:cNvPr id="4" name="Slide Number Placeholder 3"/>
          <p:cNvSpPr>
            <a:spLocks noGrp="1"/>
          </p:cNvSpPr>
          <p:nvPr>
            <p:ph type="sldNum" sz="quarter" idx="12"/>
          </p:nvPr>
        </p:nvSpPr>
        <p:spPr/>
        <p:txBody>
          <a:bodyPr/>
          <a:lstStyle/>
          <a:p>
            <a:fld id="{0CFEC368-1D7A-4F81-ABF6-AE0E36BAF64C}" type="slidenum">
              <a:rPr lang="en-US" smtClean="0"/>
              <a:pPr/>
              <a:t>18</a:t>
            </a:fld>
            <a:endParaRPr lang="en-US"/>
          </a:p>
        </p:txBody>
      </p:sp>
      <p:sp>
        <p:nvSpPr>
          <p:cNvPr id="2" name="Date Placeholder 1"/>
          <p:cNvSpPr>
            <a:spLocks noGrp="1"/>
          </p:cNvSpPr>
          <p:nvPr>
            <p:ph type="dt" sz="half" idx="10"/>
          </p:nvPr>
        </p:nvSpPr>
        <p:spPr/>
        <p:txBody>
          <a:bodyPr/>
          <a:lstStyle/>
          <a:p>
            <a:r>
              <a:rPr lang="en-US" smtClean="0"/>
              <a:t>4/16/12</a:t>
            </a:r>
            <a:endParaRPr lang="en-US"/>
          </a:p>
        </p:txBody>
      </p:sp>
      <p:sp>
        <p:nvSpPr>
          <p:cNvPr id="3" name="Footer Placeholder 2"/>
          <p:cNvSpPr>
            <a:spLocks noGrp="1"/>
          </p:cNvSpPr>
          <p:nvPr>
            <p:ph type="ftr" sz="quarter" idx="11"/>
          </p:nvPr>
        </p:nvSpPr>
        <p:spPr/>
        <p:txBody>
          <a:bodyPr/>
          <a:lstStyle/>
          <a:p>
            <a:r>
              <a:rPr lang="en-US" smtClean="0"/>
              <a:t>Cellular Networks and Mobile Computing (COMS 6998-8)</a:t>
            </a:r>
            <a:endParaRPr lang="en-US"/>
          </a:p>
        </p:txBody>
      </p:sp>
      <p:sp>
        <p:nvSpPr>
          <p:cNvPr id="6" name="TextBox 5"/>
          <p:cNvSpPr txBox="1"/>
          <p:nvPr/>
        </p:nvSpPr>
        <p:spPr>
          <a:xfrm>
            <a:off x="6360766" y="6477556"/>
            <a:ext cx="1343831" cy="261610"/>
          </a:xfrm>
          <a:prstGeom prst="rect">
            <a:avLst/>
          </a:prstGeom>
          <a:noFill/>
        </p:spPr>
        <p:txBody>
          <a:bodyPr wrap="none" rtlCol="0">
            <a:spAutoFit/>
          </a:bodyPr>
          <a:lstStyle/>
          <a:p>
            <a:r>
              <a:rPr lang="en-US" sz="1100" dirty="0" smtClean="0">
                <a:solidFill>
                  <a:schemeClr val="bg1">
                    <a:lumMod val="75000"/>
                  </a:schemeClr>
                </a:solidFill>
              </a:rPr>
              <a:t>Courtesy: </a:t>
            </a:r>
            <a:r>
              <a:rPr lang="en-US" sz="1100" dirty="0" smtClean="0">
                <a:solidFill>
                  <a:schemeClr val="bg1">
                    <a:lumMod val="75000"/>
                  </a:schemeClr>
                </a:solidFill>
                <a:latin typeface="Arial" charset="0"/>
              </a:rPr>
              <a:t>Felt et. al</a:t>
            </a:r>
            <a:endParaRPr lang="en-US" sz="1100" dirty="0">
              <a:solidFill>
                <a:schemeClr val="bg1">
                  <a:lumMod val="75000"/>
                </a:schemeClr>
              </a:solidFill>
            </a:endParaRPr>
          </a:p>
        </p:txBody>
      </p:sp>
    </p:spTree>
    <p:extLst>
      <p:ext uri="{BB962C8B-B14F-4D97-AF65-F5344CB8AC3E}">
        <p14:creationId xmlns:p14="http://schemas.microsoft.com/office/powerpoint/2010/main" val="56827663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2751D"/>
                </a:solidFill>
              </a:rPr>
              <a:t>Our goals</a:t>
            </a:r>
            <a:endParaRPr lang="en-US" dirty="0">
              <a:solidFill>
                <a:srgbClr val="E2751D"/>
              </a:solidFill>
            </a:endParaRPr>
          </a:p>
        </p:txBody>
      </p:sp>
      <p:sp>
        <p:nvSpPr>
          <p:cNvPr id="3" name="Content Placeholder 2"/>
          <p:cNvSpPr>
            <a:spLocks noGrp="1"/>
          </p:cNvSpPr>
          <p:nvPr>
            <p:ph idx="1"/>
          </p:nvPr>
        </p:nvSpPr>
        <p:spPr/>
        <p:txBody>
          <a:bodyPr anchor="ctr">
            <a:normAutofit/>
          </a:bodyPr>
          <a:lstStyle/>
          <a:p>
            <a:r>
              <a:rPr lang="en-US" dirty="0"/>
              <a:t>We don’t want to rely on application developers for prevention</a:t>
            </a:r>
          </a:p>
          <a:p>
            <a:endParaRPr lang="en-US" dirty="0" smtClean="0"/>
          </a:p>
          <a:p>
            <a:r>
              <a:rPr lang="en-US" dirty="0" smtClean="0"/>
              <a:t>Enable the system to prevent permission re-delegation</a:t>
            </a:r>
            <a:br>
              <a:rPr lang="en-US" dirty="0" smtClean="0"/>
            </a:br>
            <a:endParaRPr lang="en-US" dirty="0"/>
          </a:p>
          <a:p>
            <a:r>
              <a:rPr lang="en-US" dirty="0" smtClean="0"/>
              <a:t>We don’t want to break applications</a:t>
            </a:r>
            <a:br>
              <a:rPr lang="en-US" dirty="0" smtClean="0"/>
            </a:b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19</a:t>
            </a:fld>
            <a:endParaRPr lang="en-US"/>
          </a:p>
        </p:txBody>
      </p:sp>
      <p:sp>
        <p:nvSpPr>
          <p:cNvPr id="5" name="Date Placeholder 4"/>
          <p:cNvSpPr>
            <a:spLocks noGrp="1"/>
          </p:cNvSpPr>
          <p:nvPr>
            <p:ph type="dt" sz="half" idx="10"/>
          </p:nvPr>
        </p:nvSpPr>
        <p:spPr/>
        <p:txBody>
          <a:bodyPr/>
          <a:lstStyle/>
          <a:p>
            <a:r>
              <a:rPr lang="en-US" smtClean="0"/>
              <a:t>4/16/12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6998-8)</a:t>
            </a:r>
            <a:endParaRPr lang="en-US"/>
          </a:p>
        </p:txBody>
      </p:sp>
      <p:sp>
        <p:nvSpPr>
          <p:cNvPr id="7" name="TextBox 6"/>
          <p:cNvSpPr txBox="1"/>
          <p:nvPr/>
        </p:nvSpPr>
        <p:spPr>
          <a:xfrm>
            <a:off x="6360766" y="6477556"/>
            <a:ext cx="1343831" cy="261610"/>
          </a:xfrm>
          <a:prstGeom prst="rect">
            <a:avLst/>
          </a:prstGeom>
          <a:noFill/>
        </p:spPr>
        <p:txBody>
          <a:bodyPr wrap="none" rtlCol="0">
            <a:spAutoFit/>
          </a:bodyPr>
          <a:lstStyle/>
          <a:p>
            <a:r>
              <a:rPr lang="en-US" sz="1100" dirty="0" smtClean="0">
                <a:solidFill>
                  <a:schemeClr val="bg1">
                    <a:lumMod val="75000"/>
                  </a:schemeClr>
                </a:solidFill>
              </a:rPr>
              <a:t>Courtesy: </a:t>
            </a:r>
            <a:r>
              <a:rPr lang="en-US" sz="1100" dirty="0" smtClean="0">
                <a:solidFill>
                  <a:schemeClr val="bg1">
                    <a:lumMod val="75000"/>
                  </a:schemeClr>
                </a:solidFill>
                <a:latin typeface="Arial" charset="0"/>
              </a:rPr>
              <a:t>Felt et. al</a:t>
            </a:r>
            <a:endParaRPr lang="en-US" sz="1100" dirty="0">
              <a:solidFill>
                <a:schemeClr val="bg1">
                  <a:lumMod val="75000"/>
                </a:schemeClr>
              </a:solidFill>
            </a:endParaRPr>
          </a:p>
        </p:txBody>
      </p:sp>
    </p:spTree>
    <p:extLst>
      <p:ext uri="{BB962C8B-B14F-4D97-AF65-F5344CB8AC3E}">
        <p14:creationId xmlns:p14="http://schemas.microsoft.com/office/powerpoint/2010/main" val="37532885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Security</a:t>
            </a:r>
            <a:endParaRPr lang="en-US" dirty="0"/>
          </a:p>
        </p:txBody>
      </p:sp>
      <p:sp>
        <p:nvSpPr>
          <p:cNvPr id="3" name="Content Placeholder 2"/>
          <p:cNvSpPr>
            <a:spLocks noGrp="1"/>
          </p:cNvSpPr>
          <p:nvPr>
            <p:ph idx="1"/>
          </p:nvPr>
        </p:nvSpPr>
        <p:spPr/>
        <p:txBody>
          <a:bodyPr/>
          <a:lstStyle/>
          <a:p>
            <a:r>
              <a:rPr lang="en-US" dirty="0" smtClean="0"/>
              <a:t>Inter application communication related</a:t>
            </a:r>
          </a:p>
          <a:p>
            <a:pPr lvl="1"/>
            <a:r>
              <a:rPr lang="en-US" dirty="0" smtClean="0"/>
              <a:t>Permission re-delegation</a:t>
            </a:r>
          </a:p>
          <a:p>
            <a:pPr lvl="1"/>
            <a:r>
              <a:rPr lang="en-US" dirty="0" smtClean="0"/>
              <a:t> other inter app attacks</a:t>
            </a:r>
          </a:p>
          <a:p>
            <a:pPr lvl="2"/>
            <a:r>
              <a:rPr lang="en-US" dirty="0" err="1" smtClean="0"/>
              <a:t>ComDroid</a:t>
            </a:r>
            <a:r>
              <a:rPr lang="en-US" dirty="0"/>
              <a:t> </a:t>
            </a:r>
            <a:r>
              <a:rPr lang="en-US" dirty="0" smtClean="0"/>
              <a:t>detection tool</a:t>
            </a:r>
          </a:p>
          <a:p>
            <a:endParaRPr lang="en-US" dirty="0" smtClean="0"/>
          </a:p>
          <a:p>
            <a:r>
              <a:rPr lang="en-US" dirty="0" smtClean="0"/>
              <a:t>Rootkits</a:t>
            </a:r>
            <a:endParaRPr lang="en-US" dirty="0"/>
          </a:p>
        </p:txBody>
      </p:sp>
      <p:sp>
        <p:nvSpPr>
          <p:cNvPr id="4" name="Date Placeholder 3"/>
          <p:cNvSpPr>
            <a:spLocks noGrp="1"/>
          </p:cNvSpPr>
          <p:nvPr>
            <p:ph type="dt" sz="half" idx="10"/>
          </p:nvPr>
        </p:nvSpPr>
        <p:spPr/>
        <p:txBody>
          <a:bodyPr/>
          <a:lstStyle/>
          <a:p>
            <a:r>
              <a:rPr lang="en-US" smtClean="0"/>
              <a:t>4/16/12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6998-8)</a:t>
            </a:r>
            <a:endParaRPr lang="en-US"/>
          </a:p>
        </p:txBody>
      </p:sp>
      <p:sp>
        <p:nvSpPr>
          <p:cNvPr id="6" name="Slide Number Placeholder 5"/>
          <p:cNvSpPr>
            <a:spLocks noGrp="1"/>
          </p:cNvSpPr>
          <p:nvPr>
            <p:ph type="sldNum" sz="quarter" idx="12"/>
          </p:nvPr>
        </p:nvSpPr>
        <p:spPr/>
        <p:txBody>
          <a:bodyPr/>
          <a:lstStyle/>
          <a:p>
            <a:fld id="{68C0CB8B-565C-7D45-8433-495436787A1A}" type="slidenum">
              <a:rPr lang="en-US" smtClean="0"/>
              <a:t>2</a:t>
            </a:fld>
            <a:endParaRPr lang="en-US"/>
          </a:p>
        </p:txBody>
      </p:sp>
    </p:spTree>
    <p:extLst>
      <p:ext uri="{BB962C8B-B14F-4D97-AF65-F5344CB8AC3E}">
        <p14:creationId xmlns:p14="http://schemas.microsoft.com/office/powerpoint/2010/main" val="91874189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rPr>
              <a:t>IPC Inspection</a:t>
            </a:r>
            <a:endParaRPr lang="en-US" dirty="0">
              <a:solidFill>
                <a:schemeClr val="accent3"/>
              </a:solidFill>
            </a:endParaRPr>
          </a:p>
        </p:txBody>
      </p:sp>
      <p:sp>
        <p:nvSpPr>
          <p:cNvPr id="3" name="Content Placeholder 2"/>
          <p:cNvSpPr>
            <a:spLocks noGrp="1"/>
          </p:cNvSpPr>
          <p:nvPr>
            <p:ph idx="1"/>
          </p:nvPr>
        </p:nvSpPr>
        <p:spPr/>
        <p:txBody>
          <a:bodyPr>
            <a:normAutofit fontScale="85000" lnSpcReduction="10000"/>
          </a:bodyPr>
          <a:lstStyle/>
          <a:p>
            <a:r>
              <a:rPr lang="en-US" dirty="0" smtClean="0"/>
              <a:t>When a deputy receives a message,</a:t>
            </a:r>
            <a:r>
              <a:rPr lang="en-US" dirty="0"/>
              <a:t> </a:t>
            </a:r>
            <a:r>
              <a:rPr lang="en-US" dirty="0" smtClean="0"/>
              <a:t>system reduces deputy’s permissions (for the session) to: </a:t>
            </a:r>
            <a:br>
              <a:rPr lang="en-US" dirty="0" smtClean="0"/>
            </a:br>
            <a:r>
              <a:rPr lang="en-US" dirty="0" smtClean="0"/>
              <a:t>	{requester’s permissions}     {deputy’s permissions}</a:t>
            </a:r>
          </a:p>
          <a:p>
            <a:pPr marL="0" indent="0">
              <a:buNone/>
            </a:pPr>
            <a:endParaRPr lang="en-US" dirty="0" smtClean="0"/>
          </a:p>
          <a:p>
            <a:r>
              <a:rPr lang="en-US" dirty="0" smtClean="0"/>
              <a:t>A deputy’s current set of permissions captures its communication history</a:t>
            </a:r>
          </a:p>
          <a:p>
            <a:endParaRPr lang="en-US" dirty="0"/>
          </a:p>
          <a:p>
            <a:r>
              <a:rPr lang="en-US" dirty="0"/>
              <a:t>Deputy can specify who can(not) send it </a:t>
            </a:r>
            <a:r>
              <a:rPr lang="en-US" dirty="0" smtClean="0"/>
              <a:t>messages</a:t>
            </a:r>
            <a:endParaRPr lang="en-US" dirty="0"/>
          </a:p>
          <a:p>
            <a:endParaRPr lang="en-US" dirty="0" smtClean="0"/>
          </a:p>
          <a:p>
            <a:r>
              <a:rPr lang="en-US" dirty="0" smtClean="0"/>
              <a:t>Generalizes stack inspection to IPC calls</a:t>
            </a:r>
          </a:p>
        </p:txBody>
      </p:sp>
      <p:graphicFrame>
        <p:nvGraphicFramePr>
          <p:cNvPr id="5" name="Object 4"/>
          <p:cNvGraphicFramePr>
            <a:graphicFrameLocks noChangeAspect="1"/>
          </p:cNvGraphicFramePr>
          <p:nvPr>
            <p:extLst>
              <p:ext uri="{D42A27DB-BD31-4B8C-83A1-F6EECF244321}">
                <p14:modId xmlns:p14="http://schemas.microsoft.com/office/powerpoint/2010/main" val="1930082982"/>
              </p:ext>
            </p:extLst>
          </p:nvPr>
        </p:nvGraphicFramePr>
        <p:xfrm>
          <a:off x="4574498" y="2405103"/>
          <a:ext cx="325600" cy="339166"/>
        </p:xfrm>
        <a:graphic>
          <a:graphicData uri="http://schemas.openxmlformats.org/presentationml/2006/ole">
            <mc:AlternateContent xmlns:mc="http://schemas.openxmlformats.org/markup-compatibility/2006">
              <mc:Choice xmlns:v="urn:schemas-microsoft-com:vml" Requires="v">
                <p:oleObj spid="_x0000_s1055" name="Equation" r:id="rId4" imgW="152400" imgH="152400" progId="Equation.3">
                  <p:embed/>
                </p:oleObj>
              </mc:Choice>
              <mc:Fallback>
                <p:oleObj name="Equation" r:id="rId4" imgW="152400" imgH="152400" progId="Equation.3">
                  <p:embed/>
                  <p:pic>
                    <p:nvPicPr>
                      <p:cNvPr id="0" name=""/>
                      <p:cNvPicPr/>
                      <p:nvPr/>
                    </p:nvPicPr>
                    <p:blipFill>
                      <a:blip r:embed="rId5"/>
                      <a:stretch>
                        <a:fillRect/>
                      </a:stretch>
                    </p:blipFill>
                    <p:spPr>
                      <a:xfrm>
                        <a:off x="4574498" y="2405103"/>
                        <a:ext cx="325600" cy="339166"/>
                      </a:xfrm>
                      <a:prstGeom prst="rect">
                        <a:avLst/>
                      </a:prstGeom>
                    </p:spPr>
                  </p:pic>
                </p:oleObj>
              </mc:Fallback>
            </mc:AlternateContent>
          </a:graphicData>
        </a:graphic>
      </p:graphicFrame>
      <p:sp>
        <p:nvSpPr>
          <p:cNvPr id="6" name="Slide Number Placeholder 5"/>
          <p:cNvSpPr>
            <a:spLocks noGrp="1"/>
          </p:cNvSpPr>
          <p:nvPr>
            <p:ph type="sldNum" sz="quarter" idx="12"/>
          </p:nvPr>
        </p:nvSpPr>
        <p:spPr/>
        <p:txBody>
          <a:bodyPr/>
          <a:lstStyle/>
          <a:p>
            <a:fld id="{0CFEC368-1D7A-4F81-ABF6-AE0E36BAF64C}" type="slidenum">
              <a:rPr lang="en-US" smtClean="0"/>
              <a:pPr/>
              <a:t>20</a:t>
            </a:fld>
            <a:endParaRPr lang="en-US"/>
          </a:p>
        </p:txBody>
      </p:sp>
      <p:sp>
        <p:nvSpPr>
          <p:cNvPr id="4" name="Date Placeholder 3"/>
          <p:cNvSpPr>
            <a:spLocks noGrp="1"/>
          </p:cNvSpPr>
          <p:nvPr>
            <p:ph type="dt" sz="half" idx="10"/>
          </p:nvPr>
        </p:nvSpPr>
        <p:spPr/>
        <p:txBody>
          <a:bodyPr/>
          <a:lstStyle/>
          <a:p>
            <a:r>
              <a:rPr lang="en-US" smtClean="0"/>
              <a:t>4/16/12</a:t>
            </a:r>
            <a:endParaRPr lang="en-US"/>
          </a:p>
        </p:txBody>
      </p:sp>
      <p:sp>
        <p:nvSpPr>
          <p:cNvPr id="7" name="Footer Placeholder 6"/>
          <p:cNvSpPr>
            <a:spLocks noGrp="1"/>
          </p:cNvSpPr>
          <p:nvPr>
            <p:ph type="ftr" sz="quarter" idx="11"/>
          </p:nvPr>
        </p:nvSpPr>
        <p:spPr/>
        <p:txBody>
          <a:bodyPr/>
          <a:lstStyle/>
          <a:p>
            <a:r>
              <a:rPr lang="en-US" smtClean="0"/>
              <a:t>Cellular Networks and Mobile Computing (COMS 6998-8)</a:t>
            </a:r>
            <a:endParaRPr lang="en-US"/>
          </a:p>
        </p:txBody>
      </p:sp>
      <p:sp>
        <p:nvSpPr>
          <p:cNvPr id="8" name="TextBox 7"/>
          <p:cNvSpPr txBox="1"/>
          <p:nvPr/>
        </p:nvSpPr>
        <p:spPr>
          <a:xfrm>
            <a:off x="6360766" y="6477556"/>
            <a:ext cx="1343831" cy="261610"/>
          </a:xfrm>
          <a:prstGeom prst="rect">
            <a:avLst/>
          </a:prstGeom>
          <a:noFill/>
        </p:spPr>
        <p:txBody>
          <a:bodyPr wrap="none" rtlCol="0">
            <a:spAutoFit/>
          </a:bodyPr>
          <a:lstStyle/>
          <a:p>
            <a:r>
              <a:rPr lang="en-US" sz="1100" dirty="0" smtClean="0">
                <a:solidFill>
                  <a:schemeClr val="bg1">
                    <a:lumMod val="75000"/>
                  </a:schemeClr>
                </a:solidFill>
              </a:rPr>
              <a:t>Courtesy: </a:t>
            </a:r>
            <a:r>
              <a:rPr lang="en-US" sz="1100" dirty="0" smtClean="0">
                <a:solidFill>
                  <a:schemeClr val="bg1">
                    <a:lumMod val="75000"/>
                  </a:schemeClr>
                </a:solidFill>
                <a:latin typeface="Arial" charset="0"/>
              </a:rPr>
              <a:t>Felt et. al</a:t>
            </a:r>
            <a:endParaRPr lang="en-US" sz="1100" dirty="0">
              <a:solidFill>
                <a:schemeClr val="bg1">
                  <a:lumMod val="75000"/>
                </a:schemeClr>
              </a:solidFill>
            </a:endParaRPr>
          </a:p>
        </p:txBody>
      </p:sp>
    </p:spTree>
    <p:extLst>
      <p:ext uri="{BB962C8B-B14F-4D97-AF65-F5344CB8AC3E}">
        <p14:creationId xmlns:p14="http://schemas.microsoft.com/office/powerpoint/2010/main" val="75802414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2751D"/>
                </a:solidFill>
              </a:rPr>
              <a:t>Handling a potential attack</a:t>
            </a:r>
            <a:endParaRPr lang="en-US" dirty="0">
              <a:solidFill>
                <a:srgbClr val="E2751D"/>
              </a:solidFill>
            </a:endParaRPr>
          </a:p>
        </p:txBody>
      </p:sp>
      <p:sp>
        <p:nvSpPr>
          <p:cNvPr id="3" name="Content Placeholder 2"/>
          <p:cNvSpPr>
            <a:spLocks noGrp="1"/>
          </p:cNvSpPr>
          <p:nvPr>
            <p:ph idx="1"/>
          </p:nvPr>
        </p:nvSpPr>
        <p:spPr>
          <a:xfrm>
            <a:off x="457200" y="1200727"/>
            <a:ext cx="8229600" cy="5276273"/>
          </a:xfrm>
        </p:spPr>
        <p:txBody>
          <a:bodyPr anchor="ctr">
            <a:normAutofit/>
          </a:bodyPr>
          <a:lstStyle/>
          <a:p>
            <a:r>
              <a:rPr lang="en-US" dirty="0" smtClean="0">
                <a:solidFill>
                  <a:schemeClr val="accent6">
                    <a:lumMod val="75000"/>
                  </a:schemeClr>
                </a:solidFill>
              </a:rPr>
              <a:t>Time-of-use system</a:t>
            </a:r>
            <a:endParaRPr lang="en-US" i="1" dirty="0" smtClean="0">
              <a:solidFill>
                <a:schemeClr val="accent6">
                  <a:lumMod val="75000"/>
                </a:schemeClr>
              </a:solidFill>
            </a:endParaRPr>
          </a:p>
          <a:p>
            <a:pPr lvl="1"/>
            <a:r>
              <a:rPr lang="en-US" dirty="0" smtClean="0"/>
              <a:t>Add a new runtime prompt for permission re-delegation</a:t>
            </a:r>
            <a:br>
              <a:rPr lang="en-US" dirty="0" smtClean="0"/>
            </a:br>
            <a:endParaRPr lang="en-US" dirty="0"/>
          </a:p>
          <a:p>
            <a:r>
              <a:rPr lang="en-US" dirty="0">
                <a:solidFill>
                  <a:schemeClr val="bg2">
                    <a:lumMod val="25000"/>
                  </a:schemeClr>
                </a:solidFill>
              </a:rPr>
              <a:t>Install-time </a:t>
            </a:r>
            <a:r>
              <a:rPr lang="en-US" dirty="0" smtClean="0">
                <a:solidFill>
                  <a:schemeClr val="bg2">
                    <a:lumMod val="25000"/>
                  </a:schemeClr>
                </a:solidFill>
              </a:rPr>
              <a:t>system</a:t>
            </a:r>
          </a:p>
          <a:p>
            <a:pPr lvl="1"/>
            <a:r>
              <a:rPr lang="en-US" dirty="0" smtClean="0"/>
              <a:t>Requester must statically ask for necessary permissions</a:t>
            </a:r>
            <a:endParaRPr lang="en-US" dirty="0"/>
          </a:p>
          <a:p>
            <a:pPr lvl="1"/>
            <a:r>
              <a:rPr lang="en-US" dirty="0" smtClean="0"/>
              <a:t>Permission re-delegation is simply blocked at runtime</a:t>
            </a:r>
          </a:p>
          <a:p>
            <a:pPr marL="457200" lvl="1" indent="0">
              <a:buNone/>
            </a:pP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21</a:t>
            </a:fld>
            <a:endParaRPr lang="en-US"/>
          </a:p>
        </p:txBody>
      </p:sp>
      <p:sp>
        <p:nvSpPr>
          <p:cNvPr id="5" name="Date Placeholder 4"/>
          <p:cNvSpPr>
            <a:spLocks noGrp="1"/>
          </p:cNvSpPr>
          <p:nvPr>
            <p:ph type="dt" sz="half" idx="10"/>
          </p:nvPr>
        </p:nvSpPr>
        <p:spPr/>
        <p:txBody>
          <a:bodyPr/>
          <a:lstStyle/>
          <a:p>
            <a:r>
              <a:rPr lang="en-US" smtClean="0"/>
              <a:t>4/16/12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6998-8)</a:t>
            </a:r>
            <a:endParaRPr lang="en-US"/>
          </a:p>
        </p:txBody>
      </p:sp>
      <p:sp>
        <p:nvSpPr>
          <p:cNvPr id="7" name="TextBox 6"/>
          <p:cNvSpPr txBox="1"/>
          <p:nvPr/>
        </p:nvSpPr>
        <p:spPr>
          <a:xfrm>
            <a:off x="6360766" y="6477556"/>
            <a:ext cx="1343831" cy="261610"/>
          </a:xfrm>
          <a:prstGeom prst="rect">
            <a:avLst/>
          </a:prstGeom>
          <a:noFill/>
        </p:spPr>
        <p:txBody>
          <a:bodyPr wrap="none" rtlCol="0">
            <a:spAutoFit/>
          </a:bodyPr>
          <a:lstStyle/>
          <a:p>
            <a:r>
              <a:rPr lang="en-US" sz="1100" dirty="0" smtClean="0">
                <a:solidFill>
                  <a:schemeClr val="bg1">
                    <a:lumMod val="75000"/>
                  </a:schemeClr>
                </a:solidFill>
              </a:rPr>
              <a:t>Courtesy: </a:t>
            </a:r>
            <a:r>
              <a:rPr lang="en-US" sz="1100" dirty="0" smtClean="0">
                <a:solidFill>
                  <a:schemeClr val="bg1">
                    <a:lumMod val="75000"/>
                  </a:schemeClr>
                </a:solidFill>
                <a:latin typeface="Arial" charset="0"/>
              </a:rPr>
              <a:t>Felt et. al</a:t>
            </a:r>
            <a:endParaRPr lang="en-US" sz="1100" dirty="0">
              <a:solidFill>
                <a:schemeClr val="bg1">
                  <a:lumMod val="75000"/>
                </a:schemeClr>
              </a:solidFill>
            </a:endParaRPr>
          </a:p>
        </p:txBody>
      </p:sp>
    </p:spTree>
    <p:extLst>
      <p:ext uri="{BB962C8B-B14F-4D97-AF65-F5344CB8AC3E}">
        <p14:creationId xmlns:p14="http://schemas.microsoft.com/office/powerpoint/2010/main" val="377421714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2751D"/>
                </a:solidFill>
              </a:rPr>
              <a:t>Application instances</a:t>
            </a:r>
            <a:endParaRPr lang="en-US" dirty="0">
              <a:solidFill>
                <a:srgbClr val="E2751D"/>
              </a:solidFill>
            </a:endParaRPr>
          </a:p>
        </p:txBody>
      </p:sp>
      <p:sp>
        <p:nvSpPr>
          <p:cNvPr id="3" name="Content Placeholder 2"/>
          <p:cNvSpPr>
            <a:spLocks noGrp="1"/>
          </p:cNvSpPr>
          <p:nvPr>
            <p:ph idx="1"/>
          </p:nvPr>
        </p:nvSpPr>
        <p:spPr/>
        <p:txBody>
          <a:bodyPr>
            <a:normAutofit fontScale="92500"/>
          </a:bodyPr>
          <a:lstStyle/>
          <a:p>
            <a:r>
              <a:rPr lang="en-US" dirty="0" smtClean="0"/>
              <a:t>Deputy might need to service user and multiple app requesters simultaneously</a:t>
            </a:r>
            <a:br>
              <a:rPr lang="en-US" dirty="0" smtClean="0"/>
            </a:br>
            <a:endParaRPr lang="en-US" dirty="0" smtClean="0"/>
          </a:p>
          <a:p>
            <a:r>
              <a:rPr lang="en-US" dirty="0" smtClean="0"/>
              <a:t>Solution: create one instance per request</a:t>
            </a:r>
          </a:p>
          <a:p>
            <a:pPr lvl="1"/>
            <a:r>
              <a:rPr lang="en-US" dirty="0"/>
              <a:t>User interacts with primary </a:t>
            </a:r>
            <a:r>
              <a:rPr lang="en-US" dirty="0" smtClean="0"/>
              <a:t>instance	</a:t>
            </a:r>
          </a:p>
          <a:p>
            <a:pPr lvl="1"/>
            <a:r>
              <a:rPr lang="en-US" dirty="0" smtClean="0"/>
              <a:t>When new interaction starts, create a new “application instance”</a:t>
            </a:r>
          </a:p>
          <a:p>
            <a:pPr lvl="1"/>
            <a:r>
              <a:rPr lang="en-US" dirty="0" smtClean="0"/>
              <a:t>Each instance has its own set of current permissions</a:t>
            </a:r>
          </a:p>
          <a:p>
            <a:pPr lvl="1"/>
            <a:r>
              <a:rPr lang="en-US" dirty="0" smtClean="0"/>
              <a:t>However, instances share app storage, etc.</a:t>
            </a:r>
          </a:p>
          <a:p>
            <a:pPr marL="274320" lvl="1" indent="0">
              <a:buNone/>
            </a:pP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22</a:t>
            </a:fld>
            <a:endParaRPr lang="en-US"/>
          </a:p>
        </p:txBody>
      </p:sp>
      <p:sp>
        <p:nvSpPr>
          <p:cNvPr id="5" name="Date Placeholder 4"/>
          <p:cNvSpPr>
            <a:spLocks noGrp="1"/>
          </p:cNvSpPr>
          <p:nvPr>
            <p:ph type="dt" sz="half" idx="10"/>
          </p:nvPr>
        </p:nvSpPr>
        <p:spPr/>
        <p:txBody>
          <a:bodyPr/>
          <a:lstStyle/>
          <a:p>
            <a:r>
              <a:rPr lang="en-US" smtClean="0"/>
              <a:t>4/16/12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6998-8)</a:t>
            </a:r>
            <a:endParaRPr lang="en-US"/>
          </a:p>
        </p:txBody>
      </p:sp>
      <p:sp>
        <p:nvSpPr>
          <p:cNvPr id="7" name="TextBox 6"/>
          <p:cNvSpPr txBox="1"/>
          <p:nvPr/>
        </p:nvSpPr>
        <p:spPr>
          <a:xfrm>
            <a:off x="6360766" y="6477556"/>
            <a:ext cx="1343831" cy="261610"/>
          </a:xfrm>
          <a:prstGeom prst="rect">
            <a:avLst/>
          </a:prstGeom>
          <a:noFill/>
        </p:spPr>
        <p:txBody>
          <a:bodyPr wrap="none" rtlCol="0">
            <a:spAutoFit/>
          </a:bodyPr>
          <a:lstStyle/>
          <a:p>
            <a:r>
              <a:rPr lang="en-US" sz="1100" dirty="0" smtClean="0">
                <a:solidFill>
                  <a:schemeClr val="bg1">
                    <a:lumMod val="75000"/>
                  </a:schemeClr>
                </a:solidFill>
              </a:rPr>
              <a:t>Courtesy: </a:t>
            </a:r>
            <a:r>
              <a:rPr lang="en-US" sz="1100" dirty="0" smtClean="0">
                <a:solidFill>
                  <a:schemeClr val="bg1">
                    <a:lumMod val="75000"/>
                  </a:schemeClr>
                </a:solidFill>
                <a:latin typeface="Arial" charset="0"/>
              </a:rPr>
              <a:t>Felt et. al</a:t>
            </a:r>
            <a:endParaRPr lang="en-US" sz="1100" dirty="0">
              <a:solidFill>
                <a:schemeClr val="bg1">
                  <a:lumMod val="75000"/>
                </a:schemeClr>
              </a:solidFill>
            </a:endParaRPr>
          </a:p>
        </p:txBody>
      </p:sp>
    </p:spTree>
    <p:extLst>
      <p:ext uri="{BB962C8B-B14F-4D97-AF65-F5344CB8AC3E}">
        <p14:creationId xmlns:p14="http://schemas.microsoft.com/office/powerpoint/2010/main" val="160228111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2751D"/>
                </a:solidFill>
              </a:rPr>
              <a:t>implementation</a:t>
            </a:r>
            <a:endParaRPr lang="en-US" dirty="0">
              <a:solidFill>
                <a:srgbClr val="E2751D"/>
              </a:solidFill>
            </a:endParaRPr>
          </a:p>
        </p:txBody>
      </p:sp>
      <p:sp>
        <p:nvSpPr>
          <p:cNvPr id="3" name="Content Placeholder 2"/>
          <p:cNvSpPr>
            <a:spLocks noGrp="1"/>
          </p:cNvSpPr>
          <p:nvPr>
            <p:ph idx="1"/>
          </p:nvPr>
        </p:nvSpPr>
        <p:spPr/>
        <p:txBody>
          <a:bodyPr anchor="ctr">
            <a:normAutofit lnSpcReduction="10000"/>
          </a:bodyPr>
          <a:lstStyle/>
          <a:p>
            <a:r>
              <a:rPr lang="en-US" dirty="0" smtClean="0"/>
              <a:t>Android implementation: modify </a:t>
            </a:r>
            <a:r>
              <a:rPr lang="en-US" dirty="0" err="1" smtClean="0"/>
              <a:t>PackageManager</a:t>
            </a:r>
            <a:r>
              <a:rPr lang="en-US" dirty="0" smtClean="0"/>
              <a:t>, </a:t>
            </a:r>
            <a:r>
              <a:rPr lang="en-US" dirty="0" err="1" smtClean="0"/>
              <a:t>ActivityManager</a:t>
            </a:r>
            <a:endParaRPr lang="en-US" dirty="0" smtClean="0"/>
          </a:p>
          <a:p>
            <a:pPr lvl="1"/>
            <a:r>
              <a:rPr lang="en-US" dirty="0" err="1" smtClean="0"/>
              <a:t>PackageManager</a:t>
            </a:r>
            <a:r>
              <a:rPr lang="en-US" dirty="0" smtClean="0"/>
              <a:t> installs applications, stores permissions, enforces permission requirements</a:t>
            </a:r>
          </a:p>
          <a:p>
            <a:pPr lvl="1"/>
            <a:r>
              <a:rPr lang="en-US" dirty="0" err="1" smtClean="0"/>
              <a:t>ActivityManager</a:t>
            </a:r>
            <a:r>
              <a:rPr lang="en-US" dirty="0" smtClean="0"/>
              <a:t> notifies </a:t>
            </a:r>
            <a:r>
              <a:rPr lang="en-US" dirty="0" err="1" smtClean="0"/>
              <a:t>PackageManager</a:t>
            </a:r>
            <a:r>
              <a:rPr lang="en-US" dirty="0" smtClean="0"/>
              <a:t> when relevant events happen, e.g. starting Activity, receiving Broadcast Intent</a:t>
            </a:r>
          </a:p>
          <a:p>
            <a:r>
              <a:rPr lang="en-US" dirty="0"/>
              <a:t>A</a:t>
            </a:r>
            <a:r>
              <a:rPr lang="en-US" dirty="0" smtClean="0"/>
              <a:t> few hundred lines of code</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23</a:t>
            </a:fld>
            <a:endParaRPr lang="en-US"/>
          </a:p>
        </p:txBody>
      </p:sp>
      <p:sp>
        <p:nvSpPr>
          <p:cNvPr id="5" name="Date Placeholder 4"/>
          <p:cNvSpPr>
            <a:spLocks noGrp="1"/>
          </p:cNvSpPr>
          <p:nvPr>
            <p:ph type="dt" sz="half" idx="10"/>
          </p:nvPr>
        </p:nvSpPr>
        <p:spPr/>
        <p:txBody>
          <a:bodyPr/>
          <a:lstStyle/>
          <a:p>
            <a:r>
              <a:rPr lang="en-US" smtClean="0"/>
              <a:t>4/16/12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6998-8)</a:t>
            </a:r>
            <a:endParaRPr lang="en-US"/>
          </a:p>
        </p:txBody>
      </p:sp>
      <p:sp>
        <p:nvSpPr>
          <p:cNvPr id="7" name="TextBox 6"/>
          <p:cNvSpPr txBox="1"/>
          <p:nvPr/>
        </p:nvSpPr>
        <p:spPr>
          <a:xfrm>
            <a:off x="6360766" y="6477556"/>
            <a:ext cx="1343831" cy="261610"/>
          </a:xfrm>
          <a:prstGeom prst="rect">
            <a:avLst/>
          </a:prstGeom>
          <a:noFill/>
        </p:spPr>
        <p:txBody>
          <a:bodyPr wrap="none" rtlCol="0">
            <a:spAutoFit/>
          </a:bodyPr>
          <a:lstStyle/>
          <a:p>
            <a:r>
              <a:rPr lang="en-US" sz="1100" dirty="0" smtClean="0">
                <a:solidFill>
                  <a:schemeClr val="bg1">
                    <a:lumMod val="75000"/>
                  </a:schemeClr>
                </a:solidFill>
              </a:rPr>
              <a:t>Courtesy: </a:t>
            </a:r>
            <a:r>
              <a:rPr lang="en-US" sz="1100" dirty="0" smtClean="0">
                <a:solidFill>
                  <a:schemeClr val="bg1">
                    <a:lumMod val="75000"/>
                  </a:schemeClr>
                </a:solidFill>
                <a:latin typeface="Arial" charset="0"/>
              </a:rPr>
              <a:t>Felt et. al</a:t>
            </a:r>
            <a:endParaRPr lang="en-US" sz="1100" dirty="0">
              <a:solidFill>
                <a:schemeClr val="bg1">
                  <a:lumMod val="75000"/>
                </a:schemeClr>
              </a:solidFill>
            </a:endParaRPr>
          </a:p>
        </p:txBody>
      </p:sp>
    </p:spTree>
    <p:extLst>
      <p:ext uri="{BB962C8B-B14F-4D97-AF65-F5344CB8AC3E}">
        <p14:creationId xmlns:p14="http://schemas.microsoft.com/office/powerpoint/2010/main" val="69600495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61484"/>
            <a:ext cx="8229600" cy="990600"/>
          </a:xfrm>
        </p:spPr>
        <p:txBody>
          <a:bodyPr/>
          <a:lstStyle/>
          <a:p>
            <a:r>
              <a:rPr lang="en-US" dirty="0" smtClean="0">
                <a:solidFill>
                  <a:srgbClr val="E2751D"/>
                </a:solidFill>
              </a:rPr>
              <a:t>evaluation</a:t>
            </a:r>
            <a:endParaRPr lang="en-US" dirty="0">
              <a:solidFill>
                <a:srgbClr val="E2751D"/>
              </a:solidFill>
            </a:endParaRPr>
          </a:p>
        </p:txBody>
      </p:sp>
      <p:sp>
        <p:nvSpPr>
          <p:cNvPr id="3" name="Content Placeholder 2"/>
          <p:cNvSpPr>
            <a:spLocks noGrp="1"/>
          </p:cNvSpPr>
          <p:nvPr>
            <p:ph idx="1"/>
          </p:nvPr>
        </p:nvSpPr>
        <p:spPr>
          <a:xfrm>
            <a:off x="457200" y="4409344"/>
            <a:ext cx="8229600" cy="2067656"/>
          </a:xfrm>
        </p:spPr>
        <p:txBody>
          <a:bodyPr/>
          <a:lstStyle/>
          <a:p>
            <a:pPr marL="0" indent="0" algn="ctr">
              <a:buNone/>
            </a:pPr>
            <a:r>
              <a:rPr lang="en-US" i="1" dirty="0"/>
              <a:t>Do we break applications</a:t>
            </a:r>
            <a:r>
              <a:rPr lang="en-US" i="1" dirty="0" smtClean="0"/>
              <a:t>?</a:t>
            </a:r>
          </a:p>
          <a:p>
            <a:pPr marL="0" indent="0" algn="ctr">
              <a:buNone/>
            </a:pPr>
            <a:r>
              <a:rPr lang="en-US" i="1" dirty="0" smtClean="0"/>
              <a:t>Do we stop attacks?</a:t>
            </a:r>
          </a:p>
        </p:txBody>
      </p:sp>
      <p:sp>
        <p:nvSpPr>
          <p:cNvPr id="4" name="Slide Number Placeholder 3"/>
          <p:cNvSpPr>
            <a:spLocks noGrp="1"/>
          </p:cNvSpPr>
          <p:nvPr>
            <p:ph type="sldNum" sz="quarter" idx="12"/>
          </p:nvPr>
        </p:nvSpPr>
        <p:spPr/>
        <p:txBody>
          <a:bodyPr/>
          <a:lstStyle/>
          <a:p>
            <a:fld id="{0CFEC368-1D7A-4F81-ABF6-AE0E36BAF64C}" type="slidenum">
              <a:rPr lang="en-US" smtClean="0"/>
              <a:pPr/>
              <a:t>24</a:t>
            </a:fld>
            <a:endParaRPr lang="en-US"/>
          </a:p>
        </p:txBody>
      </p:sp>
      <p:sp>
        <p:nvSpPr>
          <p:cNvPr id="5" name="Date Placeholder 4"/>
          <p:cNvSpPr>
            <a:spLocks noGrp="1"/>
          </p:cNvSpPr>
          <p:nvPr>
            <p:ph type="dt" sz="half" idx="10"/>
          </p:nvPr>
        </p:nvSpPr>
        <p:spPr/>
        <p:txBody>
          <a:bodyPr/>
          <a:lstStyle/>
          <a:p>
            <a:r>
              <a:rPr lang="en-US" smtClean="0"/>
              <a:t>4/16/12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6998-8)</a:t>
            </a:r>
            <a:endParaRPr lang="en-US"/>
          </a:p>
        </p:txBody>
      </p:sp>
      <p:sp>
        <p:nvSpPr>
          <p:cNvPr id="7" name="TextBox 6"/>
          <p:cNvSpPr txBox="1"/>
          <p:nvPr/>
        </p:nvSpPr>
        <p:spPr>
          <a:xfrm>
            <a:off x="6360766" y="6477556"/>
            <a:ext cx="1343831" cy="261610"/>
          </a:xfrm>
          <a:prstGeom prst="rect">
            <a:avLst/>
          </a:prstGeom>
          <a:noFill/>
        </p:spPr>
        <p:txBody>
          <a:bodyPr wrap="none" rtlCol="0">
            <a:spAutoFit/>
          </a:bodyPr>
          <a:lstStyle/>
          <a:p>
            <a:r>
              <a:rPr lang="en-US" sz="1100" dirty="0" smtClean="0">
                <a:solidFill>
                  <a:schemeClr val="bg1">
                    <a:lumMod val="75000"/>
                  </a:schemeClr>
                </a:solidFill>
              </a:rPr>
              <a:t>Courtesy: </a:t>
            </a:r>
            <a:r>
              <a:rPr lang="en-US" sz="1100" dirty="0" smtClean="0">
                <a:solidFill>
                  <a:schemeClr val="bg1">
                    <a:lumMod val="75000"/>
                  </a:schemeClr>
                </a:solidFill>
                <a:latin typeface="Arial" charset="0"/>
              </a:rPr>
              <a:t>Felt et. al</a:t>
            </a:r>
            <a:endParaRPr lang="en-US" sz="1100" dirty="0">
              <a:solidFill>
                <a:schemeClr val="bg1">
                  <a:lumMod val="75000"/>
                </a:schemeClr>
              </a:solidFill>
            </a:endParaRPr>
          </a:p>
        </p:txBody>
      </p:sp>
    </p:spTree>
    <p:extLst>
      <p:ext uri="{BB962C8B-B14F-4D97-AF65-F5344CB8AC3E}">
        <p14:creationId xmlns:p14="http://schemas.microsoft.com/office/powerpoint/2010/main" val="395178441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2751D"/>
                </a:solidFill>
              </a:rPr>
              <a:t>Broken applications</a:t>
            </a:r>
            <a:endParaRPr lang="en-US" dirty="0">
              <a:solidFill>
                <a:srgbClr val="E2751D"/>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39109721"/>
              </p:ext>
            </p:extLst>
          </p:nvPr>
        </p:nvGraphicFramePr>
        <p:xfrm>
          <a:off x="457200" y="2759669"/>
          <a:ext cx="8229600" cy="741680"/>
        </p:xfrm>
        <a:graphic>
          <a:graphicData uri="http://schemas.openxmlformats.org/drawingml/2006/table">
            <a:tbl>
              <a:tblPr bandRow="1">
                <a:tableStyleId>{5C22544A-7EE6-4342-B048-85BDC9FD1C3A}</a:tableStyleId>
              </a:tblPr>
              <a:tblGrid>
                <a:gridCol w="4114800"/>
                <a:gridCol w="4114800"/>
              </a:tblGrid>
              <a:tr h="370840">
                <a:tc>
                  <a:txBody>
                    <a:bodyPr/>
                    <a:lstStyle/>
                    <a:p>
                      <a:r>
                        <a:rPr lang="en-US" dirty="0" smtClean="0"/>
                        <a:t>Intentional Deputy</a:t>
                      </a:r>
                      <a:endParaRPr lang="en-US" dirty="0"/>
                    </a:p>
                  </a:txBody>
                  <a:tcPr/>
                </a:tc>
                <a:tc>
                  <a:txBody>
                    <a:bodyPr/>
                    <a:lstStyle/>
                    <a:p>
                      <a:r>
                        <a:rPr lang="en-US" dirty="0" smtClean="0"/>
                        <a:t>5 applications (25%) </a:t>
                      </a:r>
                      <a:endParaRPr lang="en-US" dirty="0"/>
                    </a:p>
                  </a:txBody>
                  <a:tcPr/>
                </a:tc>
              </a:tr>
              <a:tr h="370840">
                <a:tc>
                  <a:txBody>
                    <a:bodyPr/>
                    <a:lstStyle/>
                    <a:p>
                      <a:r>
                        <a:rPr lang="en-US" dirty="0" smtClean="0"/>
                        <a:t>Requester</a:t>
                      </a:r>
                      <a:endParaRPr lang="en-US" dirty="0"/>
                    </a:p>
                  </a:txBody>
                  <a:tcPr/>
                </a:tc>
                <a:tc>
                  <a:txBody>
                    <a:bodyPr/>
                    <a:lstStyle/>
                    <a:p>
                      <a:r>
                        <a:rPr lang="en-US" dirty="0" smtClean="0"/>
                        <a:t>6 applications (30%)</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0CFEC368-1D7A-4F81-ABF6-AE0E36BAF64C}" type="slidenum">
              <a:rPr lang="en-US" smtClean="0"/>
              <a:pPr/>
              <a:t>25</a:t>
            </a:fld>
            <a:endParaRPr lang="en-US"/>
          </a:p>
        </p:txBody>
      </p:sp>
      <p:sp>
        <p:nvSpPr>
          <p:cNvPr id="7" name="TextBox 6"/>
          <p:cNvSpPr txBox="1"/>
          <p:nvPr/>
        </p:nvSpPr>
        <p:spPr>
          <a:xfrm>
            <a:off x="503381" y="3440635"/>
            <a:ext cx="8229600" cy="338554"/>
          </a:xfrm>
          <a:prstGeom prst="rect">
            <a:avLst/>
          </a:prstGeom>
          <a:noFill/>
        </p:spPr>
        <p:txBody>
          <a:bodyPr wrap="square" rtlCol="0">
            <a:spAutoFit/>
          </a:bodyPr>
          <a:lstStyle/>
          <a:p>
            <a:pPr algn="r"/>
            <a:r>
              <a:rPr lang="en-US" sz="1600" i="1" dirty="0" smtClean="0">
                <a:solidFill>
                  <a:schemeClr val="bg1">
                    <a:lumMod val="65000"/>
                  </a:schemeClr>
                </a:solidFill>
              </a:rPr>
              <a:t>One application is both an intentional deputy and a requester</a:t>
            </a:r>
            <a:endParaRPr lang="en-US" sz="1600" i="1" dirty="0">
              <a:solidFill>
                <a:schemeClr val="bg1">
                  <a:lumMod val="65000"/>
                </a:schemeClr>
              </a:solidFill>
            </a:endParaRPr>
          </a:p>
        </p:txBody>
      </p:sp>
      <p:sp>
        <p:nvSpPr>
          <p:cNvPr id="9" name="TextBox 8"/>
          <p:cNvSpPr txBox="1"/>
          <p:nvPr/>
        </p:nvSpPr>
        <p:spPr>
          <a:xfrm>
            <a:off x="378700" y="2394606"/>
            <a:ext cx="8229600" cy="369332"/>
          </a:xfrm>
          <a:prstGeom prst="rect">
            <a:avLst/>
          </a:prstGeom>
          <a:noFill/>
        </p:spPr>
        <p:txBody>
          <a:bodyPr wrap="square" rtlCol="0">
            <a:spAutoFit/>
          </a:bodyPr>
          <a:lstStyle/>
          <a:p>
            <a:r>
              <a:rPr lang="en-US" b="1" dirty="0" smtClean="0"/>
              <a:t>Developers </a:t>
            </a:r>
            <a:r>
              <a:rPr lang="en-US" b="1" i="1" dirty="0" smtClean="0"/>
              <a:t>might</a:t>
            </a:r>
            <a:r>
              <a:rPr lang="en-US" b="1" dirty="0" smtClean="0"/>
              <a:t> need to make changes to these applications:</a:t>
            </a:r>
            <a:endParaRPr lang="en-US" b="1" dirty="0"/>
          </a:p>
        </p:txBody>
      </p:sp>
      <p:sp>
        <p:nvSpPr>
          <p:cNvPr id="10" name="TextBox 9"/>
          <p:cNvSpPr txBox="1"/>
          <p:nvPr/>
        </p:nvSpPr>
        <p:spPr>
          <a:xfrm>
            <a:off x="415650" y="3943951"/>
            <a:ext cx="8229600" cy="646331"/>
          </a:xfrm>
          <a:prstGeom prst="rect">
            <a:avLst/>
          </a:prstGeom>
          <a:noFill/>
        </p:spPr>
        <p:txBody>
          <a:bodyPr wrap="square" rtlCol="0">
            <a:spAutoFit/>
          </a:bodyPr>
          <a:lstStyle/>
          <a:p>
            <a:r>
              <a:rPr lang="en-US" b="1" dirty="0" smtClean="0"/>
              <a:t>Of those requesters:</a:t>
            </a:r>
            <a:br>
              <a:rPr lang="en-US" b="1" dirty="0" smtClean="0"/>
            </a:br>
            <a:r>
              <a:rPr lang="en-US" dirty="0" smtClean="0"/>
              <a:t>2 of 6 requesters (10% of apps) need to add permissions</a:t>
            </a:r>
            <a:endParaRPr lang="en-US" dirty="0"/>
          </a:p>
        </p:txBody>
      </p:sp>
      <p:sp>
        <p:nvSpPr>
          <p:cNvPr id="11" name="TextBox 10"/>
          <p:cNvSpPr txBox="1"/>
          <p:nvPr/>
        </p:nvSpPr>
        <p:spPr>
          <a:xfrm>
            <a:off x="415650" y="1699780"/>
            <a:ext cx="8229600" cy="369332"/>
          </a:xfrm>
          <a:prstGeom prst="rect">
            <a:avLst/>
          </a:prstGeom>
          <a:noFill/>
        </p:spPr>
        <p:txBody>
          <a:bodyPr wrap="square" rtlCol="0">
            <a:spAutoFit/>
          </a:bodyPr>
          <a:lstStyle/>
          <a:p>
            <a:pPr algn="ctr"/>
            <a:r>
              <a:rPr lang="en-US" dirty="0" smtClean="0">
                <a:solidFill>
                  <a:schemeClr val="accent2"/>
                </a:solidFill>
              </a:rPr>
              <a:t>20 Android applications</a:t>
            </a:r>
            <a:endParaRPr lang="en-US" dirty="0">
              <a:solidFill>
                <a:schemeClr val="accent2"/>
              </a:solidFill>
            </a:endParaRPr>
          </a:p>
        </p:txBody>
      </p:sp>
      <p:sp>
        <p:nvSpPr>
          <p:cNvPr id="3" name="Date Placeholder 2"/>
          <p:cNvSpPr>
            <a:spLocks noGrp="1"/>
          </p:cNvSpPr>
          <p:nvPr>
            <p:ph type="dt" sz="half" idx="10"/>
          </p:nvPr>
        </p:nvSpPr>
        <p:spPr/>
        <p:txBody>
          <a:bodyPr/>
          <a:lstStyle/>
          <a:p>
            <a:r>
              <a:rPr lang="en-US" smtClean="0"/>
              <a:t>4/16/12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6998-8)</a:t>
            </a:r>
            <a:endParaRPr lang="en-US"/>
          </a:p>
        </p:txBody>
      </p:sp>
      <p:sp>
        <p:nvSpPr>
          <p:cNvPr id="12" name="TextBox 11"/>
          <p:cNvSpPr txBox="1"/>
          <p:nvPr/>
        </p:nvSpPr>
        <p:spPr>
          <a:xfrm>
            <a:off x="6360766" y="6477556"/>
            <a:ext cx="1343831" cy="261610"/>
          </a:xfrm>
          <a:prstGeom prst="rect">
            <a:avLst/>
          </a:prstGeom>
          <a:noFill/>
        </p:spPr>
        <p:txBody>
          <a:bodyPr wrap="none" rtlCol="0">
            <a:spAutoFit/>
          </a:bodyPr>
          <a:lstStyle/>
          <a:p>
            <a:r>
              <a:rPr lang="en-US" sz="1100" dirty="0" smtClean="0">
                <a:solidFill>
                  <a:schemeClr val="bg1">
                    <a:lumMod val="75000"/>
                  </a:schemeClr>
                </a:solidFill>
              </a:rPr>
              <a:t>Courtesy: </a:t>
            </a:r>
            <a:r>
              <a:rPr lang="en-US" sz="1100" dirty="0" smtClean="0">
                <a:solidFill>
                  <a:schemeClr val="bg1">
                    <a:lumMod val="75000"/>
                  </a:schemeClr>
                </a:solidFill>
                <a:latin typeface="Arial" charset="0"/>
              </a:rPr>
              <a:t>Felt et. al</a:t>
            </a:r>
            <a:endParaRPr lang="en-US" sz="1100" dirty="0">
              <a:solidFill>
                <a:schemeClr val="bg1">
                  <a:lumMod val="75000"/>
                </a:schemeClr>
              </a:solidFill>
            </a:endParaRPr>
          </a:p>
        </p:txBody>
      </p:sp>
    </p:spTree>
    <p:extLst>
      <p:ext uri="{BB962C8B-B14F-4D97-AF65-F5344CB8AC3E}">
        <p14:creationId xmlns:p14="http://schemas.microsoft.com/office/powerpoint/2010/main" val="356721900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2751D"/>
                </a:solidFill>
              </a:rPr>
              <a:t>Effectiveness at Attack prevention</a:t>
            </a:r>
            <a:endParaRPr lang="en-US" dirty="0">
              <a:solidFill>
                <a:srgbClr val="E2751D"/>
              </a:solidFill>
            </a:endParaRPr>
          </a:p>
        </p:txBody>
      </p:sp>
      <p:sp>
        <p:nvSpPr>
          <p:cNvPr id="4" name="Slide Number Placeholder 3"/>
          <p:cNvSpPr>
            <a:spLocks noGrp="1"/>
          </p:cNvSpPr>
          <p:nvPr>
            <p:ph type="sldNum" sz="quarter" idx="12"/>
          </p:nvPr>
        </p:nvSpPr>
        <p:spPr/>
        <p:txBody>
          <a:bodyPr/>
          <a:lstStyle/>
          <a:p>
            <a:fld id="{0CFEC368-1D7A-4F81-ABF6-AE0E36BAF64C}" type="slidenum">
              <a:rPr lang="en-US" smtClean="0"/>
              <a:pPr/>
              <a:t>26</a:t>
            </a:fld>
            <a:endParaRPr lang="en-US"/>
          </a:p>
        </p:txBody>
      </p:sp>
      <p:graphicFrame>
        <p:nvGraphicFramePr>
          <p:cNvPr id="6" name="Content Placeholder 4"/>
          <p:cNvGraphicFramePr>
            <a:graphicFrameLocks/>
          </p:cNvGraphicFramePr>
          <p:nvPr>
            <p:extLst>
              <p:ext uri="{D42A27DB-BD31-4B8C-83A1-F6EECF244321}">
                <p14:modId xmlns:p14="http://schemas.microsoft.com/office/powerpoint/2010/main" val="2924482650"/>
              </p:ext>
            </p:extLst>
          </p:nvPr>
        </p:nvGraphicFramePr>
        <p:xfrm>
          <a:off x="457200" y="2796538"/>
          <a:ext cx="8229600" cy="370840"/>
        </p:xfrm>
        <a:graphic>
          <a:graphicData uri="http://schemas.openxmlformats.org/drawingml/2006/table">
            <a:tbl>
              <a:tblPr bandRow="1">
                <a:tableStyleId>{5C22544A-7EE6-4342-B048-85BDC9FD1C3A}</a:tableStyleId>
              </a:tblPr>
              <a:tblGrid>
                <a:gridCol w="4114800"/>
                <a:gridCol w="4114800"/>
              </a:tblGrid>
              <a:tr h="370840">
                <a:tc>
                  <a:txBody>
                    <a:bodyPr/>
                    <a:lstStyle/>
                    <a:p>
                      <a:r>
                        <a:rPr lang="en-US" dirty="0" smtClean="0"/>
                        <a:t>Unintentional Deputy</a:t>
                      </a:r>
                      <a:endParaRPr lang="en-US" dirty="0"/>
                    </a:p>
                  </a:txBody>
                  <a:tcPr/>
                </a:tc>
                <a:tc>
                  <a:txBody>
                    <a:bodyPr/>
                    <a:lstStyle/>
                    <a:p>
                      <a:r>
                        <a:rPr lang="en-US" dirty="0" smtClean="0"/>
                        <a:t>4 applications (20%)</a:t>
                      </a:r>
                      <a:endParaRPr lang="en-US" dirty="0"/>
                    </a:p>
                  </a:txBody>
                  <a:tcPr/>
                </a:tc>
              </a:tr>
            </a:tbl>
          </a:graphicData>
        </a:graphic>
      </p:graphicFrame>
      <p:sp>
        <p:nvSpPr>
          <p:cNvPr id="8" name="TextBox 7"/>
          <p:cNvSpPr txBox="1"/>
          <p:nvPr/>
        </p:nvSpPr>
        <p:spPr>
          <a:xfrm>
            <a:off x="376385" y="2392291"/>
            <a:ext cx="8229600" cy="369332"/>
          </a:xfrm>
          <a:prstGeom prst="rect">
            <a:avLst/>
          </a:prstGeom>
          <a:noFill/>
        </p:spPr>
        <p:txBody>
          <a:bodyPr wrap="square" rtlCol="0">
            <a:spAutoFit/>
          </a:bodyPr>
          <a:lstStyle/>
          <a:p>
            <a:r>
              <a:rPr lang="en-US" b="1" dirty="0" smtClean="0"/>
              <a:t>IPC Inspection prevents these from being exploited:</a:t>
            </a:r>
            <a:endParaRPr lang="en-US" b="1" dirty="0"/>
          </a:p>
        </p:txBody>
      </p:sp>
      <p:sp>
        <p:nvSpPr>
          <p:cNvPr id="10" name="TextBox 9"/>
          <p:cNvSpPr txBox="1"/>
          <p:nvPr/>
        </p:nvSpPr>
        <p:spPr>
          <a:xfrm>
            <a:off x="415650" y="3851541"/>
            <a:ext cx="8229600" cy="369332"/>
          </a:xfrm>
          <a:prstGeom prst="rect">
            <a:avLst/>
          </a:prstGeom>
          <a:noFill/>
        </p:spPr>
        <p:txBody>
          <a:bodyPr wrap="square" rtlCol="0">
            <a:spAutoFit/>
          </a:bodyPr>
          <a:lstStyle/>
          <a:p>
            <a:r>
              <a:rPr lang="en-US" b="1" dirty="0" smtClean="0"/>
              <a:t>Also stops all the attacks on the built-in system applications</a:t>
            </a:r>
            <a:endParaRPr lang="en-US" b="1" dirty="0"/>
          </a:p>
        </p:txBody>
      </p:sp>
      <p:sp>
        <p:nvSpPr>
          <p:cNvPr id="11" name="TextBox 10"/>
          <p:cNvSpPr txBox="1"/>
          <p:nvPr/>
        </p:nvSpPr>
        <p:spPr>
          <a:xfrm>
            <a:off x="415650" y="1699780"/>
            <a:ext cx="8229600" cy="369332"/>
          </a:xfrm>
          <a:prstGeom prst="rect">
            <a:avLst/>
          </a:prstGeom>
          <a:noFill/>
        </p:spPr>
        <p:txBody>
          <a:bodyPr wrap="square" rtlCol="0">
            <a:spAutoFit/>
          </a:bodyPr>
          <a:lstStyle/>
          <a:p>
            <a:pPr algn="ctr"/>
            <a:r>
              <a:rPr lang="en-US" dirty="0" smtClean="0">
                <a:solidFill>
                  <a:schemeClr val="accent2"/>
                </a:solidFill>
              </a:rPr>
              <a:t>20 Android applications</a:t>
            </a:r>
            <a:endParaRPr lang="en-US" dirty="0">
              <a:solidFill>
                <a:schemeClr val="accent2"/>
              </a:solidFill>
            </a:endParaRPr>
          </a:p>
        </p:txBody>
      </p:sp>
      <p:sp>
        <p:nvSpPr>
          <p:cNvPr id="3" name="Date Placeholder 2"/>
          <p:cNvSpPr>
            <a:spLocks noGrp="1"/>
          </p:cNvSpPr>
          <p:nvPr>
            <p:ph type="dt" sz="half" idx="10"/>
          </p:nvPr>
        </p:nvSpPr>
        <p:spPr/>
        <p:txBody>
          <a:bodyPr/>
          <a:lstStyle/>
          <a:p>
            <a:r>
              <a:rPr lang="en-US" smtClean="0"/>
              <a:t>4/16/12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6998-8)</a:t>
            </a:r>
            <a:endParaRPr lang="en-US"/>
          </a:p>
        </p:txBody>
      </p:sp>
      <p:sp>
        <p:nvSpPr>
          <p:cNvPr id="12" name="TextBox 11"/>
          <p:cNvSpPr txBox="1"/>
          <p:nvPr/>
        </p:nvSpPr>
        <p:spPr>
          <a:xfrm>
            <a:off x="6360766" y="6477556"/>
            <a:ext cx="1343831" cy="261610"/>
          </a:xfrm>
          <a:prstGeom prst="rect">
            <a:avLst/>
          </a:prstGeom>
          <a:noFill/>
        </p:spPr>
        <p:txBody>
          <a:bodyPr wrap="none" rtlCol="0">
            <a:spAutoFit/>
          </a:bodyPr>
          <a:lstStyle/>
          <a:p>
            <a:r>
              <a:rPr lang="en-US" sz="1100" dirty="0" smtClean="0">
                <a:solidFill>
                  <a:schemeClr val="bg1">
                    <a:lumMod val="75000"/>
                  </a:schemeClr>
                </a:solidFill>
              </a:rPr>
              <a:t>Courtesy: </a:t>
            </a:r>
            <a:r>
              <a:rPr lang="en-US" sz="1100" dirty="0" smtClean="0">
                <a:solidFill>
                  <a:schemeClr val="bg1">
                    <a:lumMod val="75000"/>
                  </a:schemeClr>
                </a:solidFill>
                <a:latin typeface="Arial" charset="0"/>
              </a:rPr>
              <a:t>Felt et. al</a:t>
            </a:r>
            <a:endParaRPr lang="en-US" sz="1100" dirty="0">
              <a:solidFill>
                <a:schemeClr val="bg1">
                  <a:lumMod val="75000"/>
                </a:schemeClr>
              </a:solidFill>
            </a:endParaRPr>
          </a:p>
        </p:txBody>
      </p:sp>
    </p:spTree>
    <p:extLst>
      <p:ext uri="{BB962C8B-B14F-4D97-AF65-F5344CB8AC3E}">
        <p14:creationId xmlns:p14="http://schemas.microsoft.com/office/powerpoint/2010/main" val="300031113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rPr>
              <a:t>Conclusion</a:t>
            </a:r>
            <a:endParaRPr lang="en-US" dirty="0">
              <a:solidFill>
                <a:schemeClr val="accent3"/>
              </a:solidFill>
            </a:endParaRPr>
          </a:p>
        </p:txBody>
      </p:sp>
      <p:sp>
        <p:nvSpPr>
          <p:cNvPr id="3" name="Content Placeholder 2"/>
          <p:cNvSpPr>
            <a:spLocks noGrp="1"/>
          </p:cNvSpPr>
          <p:nvPr>
            <p:ph idx="1"/>
          </p:nvPr>
        </p:nvSpPr>
        <p:spPr/>
        <p:txBody>
          <a:bodyPr anchor="ctr">
            <a:normAutofit fontScale="77500" lnSpcReduction="20000"/>
          </a:bodyPr>
          <a:lstStyle/>
          <a:p>
            <a:r>
              <a:rPr lang="en-US" dirty="0" smtClean="0"/>
              <a:t>Real world permission re-delegation vulnerabilities exist</a:t>
            </a:r>
          </a:p>
          <a:p>
            <a:pPr lvl="1"/>
            <a:r>
              <a:rPr lang="en-US" dirty="0" smtClean="0"/>
              <a:t>A third of Android system applications contain permission re-delegation attacks</a:t>
            </a:r>
          </a:p>
          <a:p>
            <a:endParaRPr lang="en-US" dirty="0"/>
          </a:p>
          <a:p>
            <a:r>
              <a:rPr lang="en-US" dirty="0" smtClean="0"/>
              <a:t>Future systems should be designed to prevent permission re-delegation</a:t>
            </a:r>
          </a:p>
          <a:p>
            <a:pPr lvl="1"/>
            <a:endParaRPr lang="en-US" dirty="0"/>
          </a:p>
          <a:p>
            <a:r>
              <a:rPr lang="en-US" dirty="0" smtClean="0"/>
              <a:t>IPC Inspection: an OS mechanism that prevents permission re-delegation</a:t>
            </a:r>
          </a:p>
          <a:p>
            <a:pPr lvl="1"/>
            <a:r>
              <a:rPr lang="en-US" dirty="0" smtClean="0"/>
              <a:t>Install-time: some requesters will need to add permissions</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27</a:t>
            </a:fld>
            <a:endParaRPr lang="en-US"/>
          </a:p>
        </p:txBody>
      </p:sp>
      <p:sp>
        <p:nvSpPr>
          <p:cNvPr id="5" name="Date Placeholder 4"/>
          <p:cNvSpPr>
            <a:spLocks noGrp="1"/>
          </p:cNvSpPr>
          <p:nvPr>
            <p:ph type="dt" sz="half" idx="10"/>
          </p:nvPr>
        </p:nvSpPr>
        <p:spPr/>
        <p:txBody>
          <a:bodyPr/>
          <a:lstStyle/>
          <a:p>
            <a:r>
              <a:rPr lang="en-US" smtClean="0"/>
              <a:t>4/16/12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6998-8)</a:t>
            </a:r>
            <a:endParaRPr lang="en-US"/>
          </a:p>
        </p:txBody>
      </p:sp>
      <p:sp>
        <p:nvSpPr>
          <p:cNvPr id="7" name="TextBox 6"/>
          <p:cNvSpPr txBox="1"/>
          <p:nvPr/>
        </p:nvSpPr>
        <p:spPr>
          <a:xfrm>
            <a:off x="6360766" y="6477556"/>
            <a:ext cx="1343831" cy="261610"/>
          </a:xfrm>
          <a:prstGeom prst="rect">
            <a:avLst/>
          </a:prstGeom>
          <a:noFill/>
        </p:spPr>
        <p:txBody>
          <a:bodyPr wrap="none" rtlCol="0">
            <a:spAutoFit/>
          </a:bodyPr>
          <a:lstStyle/>
          <a:p>
            <a:r>
              <a:rPr lang="en-US" sz="1100" dirty="0" smtClean="0">
                <a:solidFill>
                  <a:schemeClr val="bg1">
                    <a:lumMod val="75000"/>
                  </a:schemeClr>
                </a:solidFill>
              </a:rPr>
              <a:t>Courtesy: </a:t>
            </a:r>
            <a:r>
              <a:rPr lang="en-US" sz="1100" dirty="0" smtClean="0">
                <a:solidFill>
                  <a:schemeClr val="bg1">
                    <a:lumMod val="75000"/>
                  </a:schemeClr>
                </a:solidFill>
                <a:latin typeface="Arial" charset="0"/>
              </a:rPr>
              <a:t>Felt et. al</a:t>
            </a:r>
            <a:endParaRPr lang="en-US" sz="1100" dirty="0">
              <a:solidFill>
                <a:schemeClr val="bg1">
                  <a:lumMod val="75000"/>
                </a:schemeClr>
              </a:solidFill>
            </a:endParaRPr>
          </a:p>
        </p:txBody>
      </p:sp>
    </p:spTree>
    <p:extLst>
      <p:ext uri="{BB962C8B-B14F-4D97-AF65-F5344CB8AC3E}">
        <p14:creationId xmlns:p14="http://schemas.microsoft.com/office/powerpoint/2010/main" val="263081589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501040"/>
            <a:ext cx="6172200" cy="1894362"/>
          </a:xfrm>
        </p:spPr>
        <p:txBody>
          <a:bodyPr>
            <a:normAutofit fontScale="90000"/>
          </a:bodyPr>
          <a:lstStyle/>
          <a:p>
            <a:r>
              <a:rPr lang="en-US" dirty="0" smtClean="0">
                <a:solidFill>
                  <a:schemeClr val="tx1"/>
                </a:solidFill>
              </a:rPr>
              <a:t>Analyzing Inter-Application Communication in Android</a:t>
            </a:r>
            <a:endParaRPr lang="en-US" dirty="0">
              <a:solidFill>
                <a:schemeClr val="tx1"/>
              </a:solidFill>
            </a:endParaRPr>
          </a:p>
        </p:txBody>
      </p:sp>
      <p:sp>
        <p:nvSpPr>
          <p:cNvPr id="3" name="Subtitle 2"/>
          <p:cNvSpPr>
            <a:spLocks noGrp="1"/>
          </p:cNvSpPr>
          <p:nvPr>
            <p:ph type="subTitle" idx="1"/>
          </p:nvPr>
        </p:nvSpPr>
        <p:spPr>
          <a:xfrm>
            <a:off x="2286000" y="4382627"/>
            <a:ext cx="6172200" cy="1992295"/>
          </a:xfrm>
        </p:spPr>
        <p:txBody>
          <a:bodyPr>
            <a:normAutofit fontScale="77500" lnSpcReduction="20000"/>
          </a:bodyPr>
          <a:lstStyle/>
          <a:p>
            <a:r>
              <a:rPr lang="en-US" dirty="0" smtClean="0">
                <a:solidFill>
                  <a:schemeClr val="tx1"/>
                </a:solidFill>
              </a:rPr>
              <a:t>Erika Chin</a:t>
            </a:r>
          </a:p>
          <a:p>
            <a:r>
              <a:rPr lang="en-US" dirty="0" smtClean="0">
                <a:solidFill>
                  <a:schemeClr val="tx1"/>
                </a:solidFill>
              </a:rPr>
              <a:t>Adrienne Porter Felt</a:t>
            </a:r>
          </a:p>
          <a:p>
            <a:r>
              <a:rPr lang="en-US" dirty="0" smtClean="0">
                <a:solidFill>
                  <a:schemeClr val="tx1"/>
                </a:solidFill>
              </a:rPr>
              <a:t>Kate Greenwood</a:t>
            </a:r>
          </a:p>
          <a:p>
            <a:r>
              <a:rPr lang="en-US" dirty="0" smtClean="0">
                <a:solidFill>
                  <a:schemeClr val="tx1"/>
                </a:solidFill>
              </a:rPr>
              <a:t>David Wagner</a:t>
            </a:r>
          </a:p>
          <a:p>
            <a:r>
              <a:rPr lang="en-US" dirty="0" smtClean="0">
                <a:solidFill>
                  <a:schemeClr val="tx1"/>
                </a:solidFill>
              </a:rPr>
              <a:t>UC Berkeley</a:t>
            </a:r>
            <a:endParaRPr lang="en-US" dirty="0">
              <a:solidFill>
                <a:schemeClr val="tx1"/>
              </a:solidFill>
            </a:endParaRPr>
          </a:p>
        </p:txBody>
      </p:sp>
      <p:sp>
        <p:nvSpPr>
          <p:cNvPr id="4" name="Date Placeholder 3"/>
          <p:cNvSpPr>
            <a:spLocks noGrp="1"/>
          </p:cNvSpPr>
          <p:nvPr>
            <p:ph type="dt" sz="half" idx="10"/>
          </p:nvPr>
        </p:nvSpPr>
        <p:spPr/>
        <p:txBody>
          <a:bodyPr/>
          <a:lstStyle/>
          <a:p>
            <a:r>
              <a:rPr lang="en-US" smtClean="0"/>
              <a:t>4/16/12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6998-8)</a:t>
            </a:r>
            <a:endParaRPr lang="en-US"/>
          </a:p>
        </p:txBody>
      </p:sp>
      <p:sp>
        <p:nvSpPr>
          <p:cNvPr id="6" name="Slide Number Placeholder 5"/>
          <p:cNvSpPr>
            <a:spLocks noGrp="1"/>
          </p:cNvSpPr>
          <p:nvPr>
            <p:ph type="sldNum" sz="quarter" idx="12"/>
          </p:nvPr>
        </p:nvSpPr>
        <p:spPr/>
        <p:txBody>
          <a:bodyPr/>
          <a:lstStyle/>
          <a:p>
            <a:fld id="{68C0CB8B-565C-7D45-8433-495436787A1A}" type="slidenum">
              <a:rPr lang="en-US" smtClean="0"/>
              <a:t>28</a:t>
            </a:fld>
            <a:endParaRPr lang="en-US"/>
          </a:p>
        </p:txBody>
      </p:sp>
    </p:spTree>
    <p:extLst>
      <p:ext uri="{BB962C8B-B14F-4D97-AF65-F5344CB8AC3E}">
        <p14:creationId xmlns:p14="http://schemas.microsoft.com/office/powerpoint/2010/main" val="392934221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ight Arrow 26"/>
          <p:cNvSpPr/>
          <p:nvPr/>
        </p:nvSpPr>
        <p:spPr>
          <a:xfrm rot="7018051" flipV="1">
            <a:off x="3122540" y="3601675"/>
            <a:ext cx="887171" cy="31390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26402"/>
            <a:ext cx="7467600" cy="1143000"/>
          </a:xfrm>
        </p:spPr>
        <p:txBody>
          <a:bodyPr>
            <a:normAutofit fontScale="90000"/>
          </a:bodyPr>
          <a:lstStyle/>
          <a:p>
            <a:r>
              <a:rPr lang="en-US" dirty="0" smtClean="0"/>
              <a:t>Inter-Application Communication</a:t>
            </a:r>
            <a:endParaRPr lang="en-US" dirty="0"/>
          </a:p>
        </p:txBody>
      </p:sp>
      <p:sp>
        <p:nvSpPr>
          <p:cNvPr id="3" name="Slide Number Placeholder 2"/>
          <p:cNvSpPr>
            <a:spLocks noGrp="1"/>
          </p:cNvSpPr>
          <p:nvPr>
            <p:ph type="sldNum" sz="quarter" idx="11"/>
          </p:nvPr>
        </p:nvSpPr>
        <p:spPr>
          <a:xfrm>
            <a:off x="7355907" y="6471206"/>
            <a:ext cx="2895600" cy="365125"/>
          </a:xfrm>
        </p:spPr>
        <p:txBody>
          <a:bodyPr/>
          <a:lstStyle/>
          <a:p>
            <a:fld id="{53602096-A2D2-094D-8D73-86661817F420}" type="slidenum">
              <a:rPr lang="en-US" smtClean="0"/>
              <a:pPr/>
              <a:t>29</a:t>
            </a:fld>
            <a:endParaRPr lang="en-US"/>
          </a:p>
        </p:txBody>
      </p:sp>
      <p:sp>
        <p:nvSpPr>
          <p:cNvPr id="4" name="Donut 3"/>
          <p:cNvSpPr/>
          <p:nvPr/>
        </p:nvSpPr>
        <p:spPr>
          <a:xfrm>
            <a:off x="4386953" y="4318009"/>
            <a:ext cx="1916363" cy="1825444"/>
          </a:xfrm>
          <a:prstGeom prst="donut">
            <a:avLst>
              <a:gd name="adj" fmla="val 497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Donut 4"/>
          <p:cNvSpPr/>
          <p:nvPr/>
        </p:nvSpPr>
        <p:spPr>
          <a:xfrm>
            <a:off x="6431614" y="4318009"/>
            <a:ext cx="1916363" cy="1825444"/>
          </a:xfrm>
          <a:prstGeom prst="donut">
            <a:avLst>
              <a:gd name="adj" fmla="val 497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Donut 5"/>
          <p:cNvSpPr/>
          <p:nvPr/>
        </p:nvSpPr>
        <p:spPr>
          <a:xfrm>
            <a:off x="3197818" y="1350219"/>
            <a:ext cx="1916363" cy="1825444"/>
          </a:xfrm>
          <a:prstGeom prst="donut">
            <a:avLst>
              <a:gd name="adj" fmla="val 497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Donut 6"/>
          <p:cNvSpPr/>
          <p:nvPr/>
        </p:nvSpPr>
        <p:spPr>
          <a:xfrm>
            <a:off x="2327490" y="4318009"/>
            <a:ext cx="1916363" cy="1825444"/>
          </a:xfrm>
          <a:prstGeom prst="donut">
            <a:avLst>
              <a:gd name="adj" fmla="val 497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3529871" y="2053767"/>
            <a:ext cx="1270000" cy="369332"/>
          </a:xfrm>
          <a:prstGeom prst="rect">
            <a:avLst/>
          </a:prstGeom>
          <a:noFill/>
        </p:spPr>
        <p:txBody>
          <a:bodyPr wrap="square" rtlCol="0">
            <a:spAutoFit/>
          </a:bodyPr>
          <a:lstStyle/>
          <a:p>
            <a:pPr algn="ctr"/>
            <a:r>
              <a:rPr lang="en-US" b="1" dirty="0" smtClean="0"/>
              <a:t>Yelp App</a:t>
            </a:r>
            <a:endParaRPr lang="en-US" b="1" dirty="0"/>
          </a:p>
        </p:txBody>
      </p:sp>
      <p:sp>
        <p:nvSpPr>
          <p:cNvPr id="9" name="TextBox 8"/>
          <p:cNvSpPr txBox="1"/>
          <p:nvPr/>
        </p:nvSpPr>
        <p:spPr>
          <a:xfrm>
            <a:off x="2546295" y="5031951"/>
            <a:ext cx="1464510" cy="369332"/>
          </a:xfrm>
          <a:prstGeom prst="rect">
            <a:avLst/>
          </a:prstGeom>
          <a:noFill/>
        </p:spPr>
        <p:txBody>
          <a:bodyPr wrap="square" rtlCol="0">
            <a:spAutoFit/>
          </a:bodyPr>
          <a:lstStyle/>
          <a:p>
            <a:pPr algn="ctr"/>
            <a:r>
              <a:rPr lang="en-US" dirty="0" smtClean="0"/>
              <a:t>Maps App</a:t>
            </a:r>
            <a:endParaRPr lang="en-US" dirty="0"/>
          </a:p>
        </p:txBody>
      </p:sp>
      <p:sp>
        <p:nvSpPr>
          <p:cNvPr id="10" name="TextBox 9"/>
          <p:cNvSpPr txBox="1"/>
          <p:nvPr/>
        </p:nvSpPr>
        <p:spPr>
          <a:xfrm>
            <a:off x="4565564" y="5031951"/>
            <a:ext cx="1598280" cy="369332"/>
          </a:xfrm>
          <a:prstGeom prst="rect">
            <a:avLst/>
          </a:prstGeom>
          <a:noFill/>
        </p:spPr>
        <p:txBody>
          <a:bodyPr wrap="square" rtlCol="0">
            <a:spAutoFit/>
          </a:bodyPr>
          <a:lstStyle/>
          <a:p>
            <a:pPr algn="ctr"/>
            <a:r>
              <a:rPr lang="en-US" dirty="0" smtClean="0"/>
              <a:t>Dialer App</a:t>
            </a:r>
            <a:endParaRPr lang="en-US" dirty="0"/>
          </a:p>
        </p:txBody>
      </p:sp>
      <p:sp>
        <p:nvSpPr>
          <p:cNvPr id="11" name="TextBox 10"/>
          <p:cNvSpPr txBox="1"/>
          <p:nvPr/>
        </p:nvSpPr>
        <p:spPr>
          <a:xfrm>
            <a:off x="6647118" y="4917824"/>
            <a:ext cx="1470526" cy="646331"/>
          </a:xfrm>
          <a:prstGeom prst="rect">
            <a:avLst/>
          </a:prstGeom>
          <a:noFill/>
        </p:spPr>
        <p:txBody>
          <a:bodyPr wrap="square" rtlCol="0">
            <a:spAutoFit/>
          </a:bodyPr>
          <a:lstStyle/>
          <a:p>
            <a:pPr algn="ctr"/>
            <a:r>
              <a:rPr lang="en-US" dirty="0" smtClean="0">
                <a:solidFill>
                  <a:srgbClr val="FF0000"/>
                </a:solidFill>
              </a:rPr>
              <a:t>Malicious App</a:t>
            </a:r>
            <a:endParaRPr lang="en-US" dirty="0">
              <a:solidFill>
                <a:srgbClr val="FF0000"/>
              </a:solidFill>
            </a:endParaRPr>
          </a:p>
        </p:txBody>
      </p:sp>
      <p:sp>
        <p:nvSpPr>
          <p:cNvPr id="13" name="Right Arrow 12"/>
          <p:cNvSpPr/>
          <p:nvPr/>
        </p:nvSpPr>
        <p:spPr>
          <a:xfrm rot="3478380" flipV="1">
            <a:off x="4489094" y="3597723"/>
            <a:ext cx="887171" cy="31390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rot="18814941" flipV="1">
            <a:off x="1545624" y="3388306"/>
            <a:ext cx="1633001" cy="33195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5989053" y="2215289"/>
            <a:ext cx="2749563" cy="369332"/>
          </a:xfrm>
          <a:prstGeom prst="rect">
            <a:avLst/>
          </a:prstGeom>
          <a:noFill/>
        </p:spPr>
        <p:txBody>
          <a:bodyPr wrap="square" rtlCol="0">
            <a:spAutoFit/>
          </a:bodyPr>
          <a:lstStyle/>
          <a:p>
            <a:pPr>
              <a:buFont typeface="Arial"/>
              <a:buChar char="•"/>
            </a:pPr>
            <a:r>
              <a:rPr lang="en-US" dirty="0" smtClean="0">
                <a:solidFill>
                  <a:srgbClr val="FF0000"/>
                </a:solidFill>
              </a:rPr>
              <a:t>Eavesdropping Attacks</a:t>
            </a:r>
          </a:p>
        </p:txBody>
      </p:sp>
      <p:sp>
        <p:nvSpPr>
          <p:cNvPr id="20" name="Rounded Rectangle 19"/>
          <p:cNvSpPr/>
          <p:nvPr/>
        </p:nvSpPr>
        <p:spPr>
          <a:xfrm>
            <a:off x="457200" y="3163150"/>
            <a:ext cx="8222080" cy="1108187"/>
          </a:xfrm>
          <a:prstGeom prst="roundRect">
            <a:avLst/>
          </a:prstGeom>
          <a:solidFill>
            <a:schemeClr val="accent2">
              <a:alpha val="49000"/>
            </a:schemeClr>
          </a:solidFill>
          <a:ln>
            <a:solidFill>
              <a:schemeClr val="accent2">
                <a:alpha val="5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1680975" y="3537302"/>
            <a:ext cx="5347369" cy="461665"/>
          </a:xfrm>
          <a:prstGeom prst="rect">
            <a:avLst/>
          </a:prstGeom>
          <a:noFill/>
        </p:spPr>
        <p:txBody>
          <a:bodyPr wrap="square" rtlCol="0">
            <a:spAutoFit/>
          </a:bodyPr>
          <a:lstStyle/>
          <a:p>
            <a:pPr algn="ctr"/>
            <a:r>
              <a:rPr lang="en-US" sz="2400" dirty="0" smtClean="0"/>
              <a:t>Inter-Application Communication</a:t>
            </a:r>
            <a:endParaRPr lang="en-US" sz="2400" dirty="0"/>
          </a:p>
        </p:txBody>
      </p:sp>
      <p:sp>
        <p:nvSpPr>
          <p:cNvPr id="22" name="Donut 21"/>
          <p:cNvSpPr/>
          <p:nvPr/>
        </p:nvSpPr>
        <p:spPr>
          <a:xfrm>
            <a:off x="280840" y="4318009"/>
            <a:ext cx="1916363" cy="1825444"/>
          </a:xfrm>
          <a:prstGeom prst="donut">
            <a:avLst>
              <a:gd name="adj" fmla="val 497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4" name="TextBox 23"/>
          <p:cNvSpPr txBox="1"/>
          <p:nvPr/>
        </p:nvSpPr>
        <p:spPr>
          <a:xfrm>
            <a:off x="200025" y="5031951"/>
            <a:ext cx="2046649" cy="369332"/>
          </a:xfrm>
          <a:prstGeom prst="rect">
            <a:avLst/>
          </a:prstGeom>
          <a:noFill/>
        </p:spPr>
        <p:txBody>
          <a:bodyPr wrap="square" rtlCol="0">
            <a:spAutoFit/>
          </a:bodyPr>
          <a:lstStyle/>
          <a:p>
            <a:pPr algn="ctr"/>
            <a:r>
              <a:rPr lang="en-US" dirty="0" smtClean="0"/>
              <a:t>Other App</a:t>
            </a:r>
            <a:endParaRPr lang="en-US" dirty="0"/>
          </a:p>
        </p:txBody>
      </p:sp>
      <p:sp>
        <p:nvSpPr>
          <p:cNvPr id="17" name="Right Arrow 16"/>
          <p:cNvSpPr/>
          <p:nvPr/>
        </p:nvSpPr>
        <p:spPr>
          <a:xfrm rot="13180175" flipV="1">
            <a:off x="4901296" y="3490653"/>
            <a:ext cx="2192197" cy="33195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rot="2412844" flipV="1">
            <a:off x="5315624" y="3190805"/>
            <a:ext cx="2192197" cy="33195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 name="Picture 27" descr="scary-devil-emoticon.jpg"/>
          <p:cNvPicPr>
            <a:picLocks noChangeAspect="1"/>
          </p:cNvPicPr>
          <p:nvPr/>
        </p:nvPicPr>
        <p:blipFill>
          <a:blip r:embed="rId3"/>
          <a:stretch>
            <a:fillRect/>
          </a:stretch>
        </p:blipFill>
        <p:spPr>
          <a:xfrm>
            <a:off x="7074524" y="4563963"/>
            <a:ext cx="718138" cy="460805"/>
          </a:xfrm>
          <a:prstGeom prst="rect">
            <a:avLst/>
          </a:prstGeom>
        </p:spPr>
      </p:pic>
      <p:sp>
        <p:nvSpPr>
          <p:cNvPr id="30" name="TextBox 29"/>
          <p:cNvSpPr txBox="1"/>
          <p:nvPr/>
        </p:nvSpPr>
        <p:spPr>
          <a:xfrm>
            <a:off x="5994493" y="2539826"/>
            <a:ext cx="2749563" cy="369332"/>
          </a:xfrm>
          <a:prstGeom prst="rect">
            <a:avLst/>
          </a:prstGeom>
          <a:noFill/>
        </p:spPr>
        <p:txBody>
          <a:bodyPr wrap="square" rtlCol="0">
            <a:spAutoFit/>
          </a:bodyPr>
          <a:lstStyle/>
          <a:p>
            <a:pPr>
              <a:buFont typeface="Arial"/>
              <a:buChar char="•"/>
            </a:pPr>
            <a:r>
              <a:rPr lang="en-US" dirty="0" smtClean="0">
                <a:solidFill>
                  <a:srgbClr val="FF0000"/>
                </a:solidFill>
              </a:rPr>
              <a:t>Injection Attacks</a:t>
            </a:r>
          </a:p>
        </p:txBody>
      </p:sp>
      <p:sp>
        <p:nvSpPr>
          <p:cNvPr id="12" name="Date Placeholder 11"/>
          <p:cNvSpPr>
            <a:spLocks noGrp="1"/>
          </p:cNvSpPr>
          <p:nvPr>
            <p:ph type="dt" sz="half" idx="10"/>
          </p:nvPr>
        </p:nvSpPr>
        <p:spPr/>
        <p:txBody>
          <a:bodyPr/>
          <a:lstStyle/>
          <a:p>
            <a:r>
              <a:rPr lang="en-US" smtClean="0"/>
              <a:t>4/16/12</a:t>
            </a:r>
            <a:endParaRPr lang="en-US"/>
          </a:p>
        </p:txBody>
      </p:sp>
      <p:sp>
        <p:nvSpPr>
          <p:cNvPr id="15" name="Footer Placeholder 14"/>
          <p:cNvSpPr>
            <a:spLocks noGrp="1"/>
          </p:cNvSpPr>
          <p:nvPr>
            <p:ph type="ftr" sz="quarter" idx="11"/>
          </p:nvPr>
        </p:nvSpPr>
        <p:spPr/>
        <p:txBody>
          <a:bodyPr/>
          <a:lstStyle/>
          <a:p>
            <a:r>
              <a:rPr lang="en-US" smtClean="0"/>
              <a:t>Cellular Networks and Mobile Computing (COMS 6998-8)</a:t>
            </a:r>
            <a:endParaRPr lang="en-US"/>
          </a:p>
        </p:txBody>
      </p:sp>
      <p:sp>
        <p:nvSpPr>
          <p:cNvPr id="26" name="TextBox 25"/>
          <p:cNvSpPr txBox="1"/>
          <p:nvPr/>
        </p:nvSpPr>
        <p:spPr>
          <a:xfrm>
            <a:off x="6360766" y="6477556"/>
            <a:ext cx="1398797" cy="261610"/>
          </a:xfrm>
          <a:prstGeom prst="rect">
            <a:avLst/>
          </a:prstGeom>
          <a:noFill/>
        </p:spPr>
        <p:txBody>
          <a:bodyPr wrap="none" rtlCol="0">
            <a:spAutoFit/>
          </a:bodyPr>
          <a:lstStyle/>
          <a:p>
            <a:r>
              <a:rPr lang="en-US" sz="1100" dirty="0" smtClean="0">
                <a:solidFill>
                  <a:schemeClr val="bg1">
                    <a:lumMod val="75000"/>
                  </a:schemeClr>
                </a:solidFill>
              </a:rPr>
              <a:t>Courtesy: </a:t>
            </a:r>
            <a:r>
              <a:rPr lang="en-US" sz="1100" dirty="0" smtClean="0">
                <a:solidFill>
                  <a:schemeClr val="bg1">
                    <a:lumMod val="75000"/>
                  </a:schemeClr>
                </a:solidFill>
                <a:latin typeface="Arial" charset="0"/>
              </a:rPr>
              <a:t>Chin et. al</a:t>
            </a:r>
            <a:endParaRPr lang="en-US" sz="1100" dirty="0">
              <a:solidFill>
                <a:schemeClr val="bg1">
                  <a:lumMod val="75000"/>
                </a:schemeClr>
              </a:solidFill>
            </a:endParaRPr>
          </a:p>
        </p:txBody>
      </p:sp>
    </p:spTree>
    <p:extLst>
      <p:ext uri="{BB962C8B-B14F-4D97-AF65-F5344CB8AC3E}">
        <p14:creationId xmlns:p14="http://schemas.microsoft.com/office/powerpoint/2010/main" val="9380509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9" presetClass="emph" presetSubtype="0" grpId="1" nodeType="withEffect">
                                  <p:stCondLst>
                                    <p:cond delay="0"/>
                                  </p:stCondLst>
                                  <p:childTnLst>
                                    <p:set>
                                      <p:cBhvr rctx="PPT">
                                        <p:cTn id="38" dur="indefinite"/>
                                        <p:tgtEl>
                                          <p:spTgt spid="21"/>
                                        </p:tgtEl>
                                        <p:attrNameLst>
                                          <p:attrName>style.opacity</p:attrName>
                                        </p:attrNameLst>
                                      </p:cBhvr>
                                      <p:to>
                                        <p:strVal val="0.5"/>
                                      </p:to>
                                    </p:set>
                                    <p:animEffect filter="image" prLst="opacity: 0.5">
                                      <p:cBhvr rctx="IE">
                                        <p:cTn id="39" dur="indefinite"/>
                                        <p:tgtEl>
                                          <p:spTgt spid="21"/>
                                        </p:tgtEl>
                                      </p:cBhvr>
                                    </p:animEffect>
                                  </p:childTnLst>
                                </p:cTn>
                              </p:par>
                              <p:par>
                                <p:cTn id="40" presetID="9" presetClass="emph" presetSubtype="0" grpId="1" nodeType="withEffect">
                                  <p:stCondLst>
                                    <p:cond delay="0"/>
                                  </p:stCondLst>
                                  <p:childTnLst>
                                    <p:set>
                                      <p:cBhvr rctx="PPT">
                                        <p:cTn id="41" dur="indefinite"/>
                                        <p:tgtEl>
                                          <p:spTgt spid="20"/>
                                        </p:tgtEl>
                                        <p:attrNameLst>
                                          <p:attrName>style.opacity</p:attrName>
                                        </p:attrNameLst>
                                      </p:cBhvr>
                                      <p:to>
                                        <p:strVal val="0.5"/>
                                      </p:to>
                                    </p:set>
                                    <p:animEffect filter="image" prLst="opacity: 0.5">
                                      <p:cBhvr rctx="IE">
                                        <p:cTn id="42" dur="indefinite"/>
                                        <p:tgtEl>
                                          <p:spTgt spid="20"/>
                                        </p:tgtEl>
                                      </p:cBhvr>
                                    </p:animEffect>
                                  </p:childTnLst>
                                </p:cTn>
                              </p:par>
                              <p:par>
                                <p:cTn id="43" presetID="9" presetClass="emph" presetSubtype="0" grpId="0" nodeType="withEffect">
                                  <p:stCondLst>
                                    <p:cond delay="0"/>
                                  </p:stCondLst>
                                  <p:childTnLst>
                                    <p:set>
                                      <p:cBhvr rctx="PPT">
                                        <p:cTn id="44" dur="indefinite"/>
                                        <p:tgtEl>
                                          <p:spTgt spid="10"/>
                                        </p:tgtEl>
                                        <p:attrNameLst>
                                          <p:attrName>style.opacity</p:attrName>
                                        </p:attrNameLst>
                                      </p:cBhvr>
                                      <p:to>
                                        <p:strVal val="0.5"/>
                                      </p:to>
                                    </p:set>
                                    <p:animEffect filter="image" prLst="opacity: 0.5">
                                      <p:cBhvr rctx="IE">
                                        <p:cTn id="45" dur="indefinite"/>
                                        <p:tgtEl>
                                          <p:spTgt spid="10"/>
                                        </p:tgtEl>
                                      </p:cBhvr>
                                    </p:animEffect>
                                  </p:childTnLst>
                                </p:cTn>
                              </p:par>
                              <p:par>
                                <p:cTn id="46" presetID="9" presetClass="emph" presetSubtype="0" grpId="0" nodeType="withEffect">
                                  <p:stCondLst>
                                    <p:cond delay="0"/>
                                  </p:stCondLst>
                                  <p:childTnLst>
                                    <p:set>
                                      <p:cBhvr rctx="PPT">
                                        <p:cTn id="47" dur="indefinite"/>
                                        <p:tgtEl>
                                          <p:spTgt spid="4"/>
                                        </p:tgtEl>
                                        <p:attrNameLst>
                                          <p:attrName>style.opacity</p:attrName>
                                        </p:attrNameLst>
                                      </p:cBhvr>
                                      <p:to>
                                        <p:strVal val="0.5"/>
                                      </p:to>
                                    </p:set>
                                    <p:animEffect filter="image" prLst="opacity: 0.5">
                                      <p:cBhvr rctx="IE">
                                        <p:cTn id="48" dur="indefinite"/>
                                        <p:tgtEl>
                                          <p:spTgt spid="4"/>
                                        </p:tgtEl>
                                      </p:cBhvr>
                                    </p:animEffect>
                                  </p:childTnLst>
                                </p:cTn>
                              </p:par>
                              <p:par>
                                <p:cTn id="49" presetID="9" presetClass="emph" presetSubtype="0" grpId="0" nodeType="withEffect">
                                  <p:stCondLst>
                                    <p:cond delay="0"/>
                                  </p:stCondLst>
                                  <p:childTnLst>
                                    <p:set>
                                      <p:cBhvr rctx="PPT">
                                        <p:cTn id="50" dur="indefinite"/>
                                        <p:tgtEl>
                                          <p:spTgt spid="14"/>
                                        </p:tgtEl>
                                        <p:attrNameLst>
                                          <p:attrName>style.opacity</p:attrName>
                                        </p:attrNameLst>
                                      </p:cBhvr>
                                      <p:to>
                                        <p:strVal val="0.5"/>
                                      </p:to>
                                    </p:set>
                                    <p:animEffect filter="image" prLst="opacity: 0.5">
                                      <p:cBhvr rctx="IE">
                                        <p:cTn id="51" dur="indefinite"/>
                                        <p:tgtEl>
                                          <p:spTgt spid="14"/>
                                        </p:tgtEl>
                                      </p:cBhvr>
                                    </p:animEffect>
                                  </p:childTnLst>
                                </p:cTn>
                              </p:par>
                              <p:par>
                                <p:cTn id="52" presetID="9" presetClass="emph" presetSubtype="0" grpId="0" nodeType="withEffect">
                                  <p:stCondLst>
                                    <p:cond delay="0"/>
                                  </p:stCondLst>
                                  <p:childTnLst>
                                    <p:set>
                                      <p:cBhvr rctx="PPT">
                                        <p:cTn id="53" dur="indefinite"/>
                                        <p:tgtEl>
                                          <p:spTgt spid="13"/>
                                        </p:tgtEl>
                                        <p:attrNameLst>
                                          <p:attrName>style.opacity</p:attrName>
                                        </p:attrNameLst>
                                      </p:cBhvr>
                                      <p:to>
                                        <p:strVal val="0.5"/>
                                      </p:to>
                                    </p:set>
                                    <p:animEffect filter="image" prLst="opacity: 0.5">
                                      <p:cBhvr rctx="IE">
                                        <p:cTn id="54" dur="indefinite"/>
                                        <p:tgtEl>
                                          <p:spTgt spid="13"/>
                                        </p:tgtEl>
                                      </p:cBhvr>
                                    </p:animEffect>
                                  </p:childTnLst>
                                </p:cTn>
                              </p:par>
                              <p:par>
                                <p:cTn id="55" presetID="9" presetClass="emph" presetSubtype="0" grpId="0" nodeType="withEffect">
                                  <p:stCondLst>
                                    <p:cond delay="0"/>
                                  </p:stCondLst>
                                  <p:childTnLst>
                                    <p:set>
                                      <p:cBhvr rctx="PPT">
                                        <p:cTn id="56" dur="indefinite"/>
                                        <p:tgtEl>
                                          <p:spTgt spid="9"/>
                                        </p:tgtEl>
                                        <p:attrNameLst>
                                          <p:attrName>style.opacity</p:attrName>
                                        </p:attrNameLst>
                                      </p:cBhvr>
                                      <p:to>
                                        <p:strVal val="0.5"/>
                                      </p:to>
                                    </p:set>
                                    <p:animEffect filter="image" prLst="opacity: 0.5">
                                      <p:cBhvr rctx="IE">
                                        <p:cTn id="57" dur="indefinite"/>
                                        <p:tgtEl>
                                          <p:spTgt spid="9"/>
                                        </p:tgtEl>
                                      </p:cBhvr>
                                    </p:animEffect>
                                  </p:childTnLst>
                                </p:cTn>
                              </p:par>
                              <p:par>
                                <p:cTn id="58" presetID="9" presetClass="emph" presetSubtype="0" grpId="0" nodeType="withEffect">
                                  <p:stCondLst>
                                    <p:cond delay="0"/>
                                  </p:stCondLst>
                                  <p:childTnLst>
                                    <p:set>
                                      <p:cBhvr rctx="PPT">
                                        <p:cTn id="59" dur="indefinite"/>
                                        <p:tgtEl>
                                          <p:spTgt spid="7"/>
                                        </p:tgtEl>
                                        <p:attrNameLst>
                                          <p:attrName>style.opacity</p:attrName>
                                        </p:attrNameLst>
                                      </p:cBhvr>
                                      <p:to>
                                        <p:strVal val="0.5"/>
                                      </p:to>
                                    </p:set>
                                    <p:animEffect filter="image" prLst="opacity: 0.5">
                                      <p:cBhvr rctx="IE">
                                        <p:cTn id="60" dur="indefinite"/>
                                        <p:tgtEl>
                                          <p:spTgt spid="7"/>
                                        </p:tgtEl>
                                      </p:cBhvr>
                                    </p:animEffect>
                                  </p:childTnLst>
                                </p:cTn>
                              </p:par>
                              <p:par>
                                <p:cTn id="61" presetID="9" presetClass="emph" presetSubtype="0" grpId="0" nodeType="withEffect">
                                  <p:stCondLst>
                                    <p:cond delay="0"/>
                                  </p:stCondLst>
                                  <p:childTnLst>
                                    <p:set>
                                      <p:cBhvr rctx="PPT">
                                        <p:cTn id="62" dur="indefinite"/>
                                        <p:tgtEl>
                                          <p:spTgt spid="22"/>
                                        </p:tgtEl>
                                        <p:attrNameLst>
                                          <p:attrName>style.opacity</p:attrName>
                                        </p:attrNameLst>
                                      </p:cBhvr>
                                      <p:to>
                                        <p:strVal val="0.5"/>
                                      </p:to>
                                    </p:set>
                                    <p:animEffect filter="image" prLst="opacity: 0.5">
                                      <p:cBhvr rctx="IE">
                                        <p:cTn id="63" dur="indefinite"/>
                                        <p:tgtEl>
                                          <p:spTgt spid="22"/>
                                        </p:tgtEl>
                                      </p:cBhvr>
                                    </p:animEffect>
                                  </p:childTnLst>
                                </p:cTn>
                              </p:par>
                              <p:par>
                                <p:cTn id="64" presetID="9" presetClass="emph" presetSubtype="0" grpId="0" nodeType="withEffect">
                                  <p:stCondLst>
                                    <p:cond delay="0"/>
                                  </p:stCondLst>
                                  <p:childTnLst>
                                    <p:set>
                                      <p:cBhvr rctx="PPT">
                                        <p:cTn id="65" dur="indefinite"/>
                                        <p:tgtEl>
                                          <p:spTgt spid="24"/>
                                        </p:tgtEl>
                                        <p:attrNameLst>
                                          <p:attrName>style.opacity</p:attrName>
                                        </p:attrNameLst>
                                      </p:cBhvr>
                                      <p:to>
                                        <p:strVal val="0.5"/>
                                      </p:to>
                                    </p:set>
                                    <p:animEffect filter="image" prLst="opacity: 0.5">
                                      <p:cBhvr rctx="IE">
                                        <p:cTn id="66" dur="indefinite"/>
                                        <p:tgtEl>
                                          <p:spTgt spid="24"/>
                                        </p:tgtEl>
                                      </p:cBhvr>
                                    </p:animEffect>
                                  </p:childTnLst>
                                </p:cTn>
                              </p:par>
                              <p:par>
                                <p:cTn id="67" presetID="9" presetClass="emph" presetSubtype="0" grpId="0" nodeType="withEffect">
                                  <p:stCondLst>
                                    <p:cond delay="0"/>
                                  </p:stCondLst>
                                  <p:childTnLst>
                                    <p:set>
                                      <p:cBhvr rctx="PPT">
                                        <p:cTn id="68" dur="indefinite"/>
                                        <p:tgtEl>
                                          <p:spTgt spid="27"/>
                                        </p:tgtEl>
                                        <p:attrNameLst>
                                          <p:attrName>style.opacity</p:attrName>
                                        </p:attrNameLst>
                                      </p:cBhvr>
                                      <p:to>
                                        <p:strVal val="0.5"/>
                                      </p:to>
                                    </p:set>
                                    <p:animEffect filter="image" prLst="opacity: 0.5">
                                      <p:cBhvr rctx="IE">
                                        <p:cTn id="69" dur="indefinite"/>
                                        <p:tgtEl>
                                          <p:spTgt spid="27"/>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18"/>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9" presetClass="emph" presetSubtype="0" grpId="1" nodeType="clickEffect">
                                  <p:stCondLst>
                                    <p:cond delay="0"/>
                                  </p:stCondLst>
                                  <p:childTnLst>
                                    <p:set>
                                      <p:cBhvr rctx="PPT">
                                        <p:cTn id="79" dur="indefinite"/>
                                        <p:tgtEl>
                                          <p:spTgt spid="19"/>
                                        </p:tgtEl>
                                        <p:attrNameLst>
                                          <p:attrName>style.opacity</p:attrName>
                                        </p:attrNameLst>
                                      </p:cBhvr>
                                      <p:to>
                                        <p:strVal val="0.5"/>
                                      </p:to>
                                    </p:set>
                                    <p:animEffect filter="image" prLst="opacity: 0.5">
                                      <p:cBhvr rctx="IE">
                                        <p:cTn id="80" dur="indefinite"/>
                                        <p:tgtEl>
                                          <p:spTgt spid="19"/>
                                        </p:tgtEl>
                                      </p:cBhvr>
                                    </p:animEffect>
                                  </p:childTnLst>
                                </p:cTn>
                              </p:par>
                              <p:par>
                                <p:cTn id="81" presetID="9" presetClass="emph" presetSubtype="0" grpId="1" nodeType="withEffect">
                                  <p:stCondLst>
                                    <p:cond delay="0"/>
                                  </p:stCondLst>
                                  <p:childTnLst>
                                    <p:set>
                                      <p:cBhvr rctx="PPT">
                                        <p:cTn id="82" dur="indefinite"/>
                                        <p:tgtEl>
                                          <p:spTgt spid="18"/>
                                        </p:tgtEl>
                                        <p:attrNameLst>
                                          <p:attrName>style.opacity</p:attrName>
                                        </p:attrNameLst>
                                      </p:cBhvr>
                                      <p:to>
                                        <p:strVal val="0.5"/>
                                      </p:to>
                                    </p:set>
                                    <p:animEffect filter="image" prLst="opacity: 0.5">
                                      <p:cBhvr rctx="IE">
                                        <p:cTn id="83" dur="indefinite"/>
                                        <p:tgtEl>
                                          <p:spTgt spid="18"/>
                                        </p:tgtEl>
                                      </p:cBhvr>
                                    </p:animEffect>
                                  </p:childTnLst>
                                </p:cTn>
                              </p:par>
                              <p:par>
                                <p:cTn id="84" presetID="1" presetClass="entr" presetSubtype="0"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4" grpId="0" animBg="1"/>
      <p:bldP spid="4" grpId="1" animBg="1"/>
      <p:bldP spid="5" grpId="0" animBg="1"/>
      <p:bldP spid="7" grpId="0" animBg="1"/>
      <p:bldP spid="7" grpId="1" animBg="1"/>
      <p:bldP spid="9" grpId="0"/>
      <p:bldP spid="9" grpId="1"/>
      <p:bldP spid="10" grpId="0"/>
      <p:bldP spid="10" grpId="1"/>
      <p:bldP spid="11" grpId="0"/>
      <p:bldP spid="13" grpId="0" animBg="1"/>
      <p:bldP spid="13" grpId="1" animBg="1"/>
      <p:bldP spid="14" grpId="0" animBg="1"/>
      <p:bldP spid="14" grpId="1" animBg="1"/>
      <p:bldP spid="19" grpId="0"/>
      <p:bldP spid="19" grpId="1"/>
      <p:bldP spid="20" grpId="0" animBg="1"/>
      <p:bldP spid="20" grpId="1" animBg="1"/>
      <p:bldP spid="21" grpId="0"/>
      <p:bldP spid="21" grpId="1"/>
      <p:bldP spid="22" grpId="0" animBg="1"/>
      <p:bldP spid="22" grpId="1" animBg="1"/>
      <p:bldP spid="24" grpId="0"/>
      <p:bldP spid="24" grpId="1"/>
      <p:bldP spid="17" grpId="0" animBg="1"/>
      <p:bldP spid="18" grpId="0" animBg="1"/>
      <p:bldP spid="18" grpId="1" animBg="1"/>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200" dirty="0" smtClean="0">
                <a:solidFill>
                  <a:srgbClr val="E2751D"/>
                </a:solidFill>
              </a:rPr>
              <a:t>Permission Re-delegation: </a:t>
            </a:r>
            <a:br>
              <a:rPr lang="en-US" sz="4200" dirty="0" smtClean="0">
                <a:solidFill>
                  <a:srgbClr val="E2751D"/>
                </a:solidFill>
              </a:rPr>
            </a:br>
            <a:r>
              <a:rPr lang="en-US" sz="4200" dirty="0" smtClean="0">
                <a:solidFill>
                  <a:srgbClr val="E2751D"/>
                </a:solidFill>
              </a:rPr>
              <a:t>Attacks and Defenses</a:t>
            </a:r>
            <a:endParaRPr lang="en-US" sz="4200" dirty="0">
              <a:solidFill>
                <a:srgbClr val="E2751D"/>
              </a:solidFill>
            </a:endParaRPr>
          </a:p>
        </p:txBody>
      </p:sp>
      <p:sp>
        <p:nvSpPr>
          <p:cNvPr id="3" name="Subtitle 2"/>
          <p:cNvSpPr>
            <a:spLocks noGrp="1"/>
          </p:cNvSpPr>
          <p:nvPr>
            <p:ph type="subTitle" idx="1"/>
          </p:nvPr>
        </p:nvSpPr>
        <p:spPr>
          <a:xfrm>
            <a:off x="685800" y="3505200"/>
            <a:ext cx="7848600" cy="1752600"/>
          </a:xfrm>
        </p:spPr>
        <p:txBody>
          <a:bodyPr>
            <a:normAutofit/>
          </a:bodyPr>
          <a:lstStyle/>
          <a:p>
            <a:r>
              <a:rPr lang="en-US" sz="2200" u="sng" dirty="0" smtClean="0"/>
              <a:t>Adrienne Porter Felt</a:t>
            </a:r>
            <a:r>
              <a:rPr lang="en-US" sz="2200" baseline="30000" dirty="0" smtClean="0"/>
              <a:t>1</a:t>
            </a:r>
            <a:r>
              <a:rPr lang="en-US" sz="2200" dirty="0" smtClean="0"/>
              <a:t>, Helen J Wang</a:t>
            </a:r>
            <a:r>
              <a:rPr lang="en-US" sz="2200" baseline="30000" dirty="0" smtClean="0"/>
              <a:t>2</a:t>
            </a:r>
            <a:r>
              <a:rPr lang="en-US" sz="2200" dirty="0" smtClean="0"/>
              <a:t>, Alexander Moshchuk</a:t>
            </a:r>
            <a:r>
              <a:rPr lang="en-US" sz="2200" baseline="30000" dirty="0" smtClean="0"/>
              <a:t>2</a:t>
            </a:r>
            <a:r>
              <a:rPr lang="en-US" sz="2200" smtClean="0"/>
              <a:t>, Steve </a:t>
            </a:r>
            <a:r>
              <a:rPr lang="en-US" sz="2200" dirty="0" smtClean="0"/>
              <a:t>Hanna</a:t>
            </a:r>
            <a:r>
              <a:rPr lang="en-US" sz="2200" baseline="30000" dirty="0" smtClean="0"/>
              <a:t>1</a:t>
            </a:r>
            <a:r>
              <a:rPr lang="en-US" sz="2200" dirty="0" smtClean="0"/>
              <a:t>, Erika Chin</a:t>
            </a:r>
            <a:r>
              <a:rPr lang="en-US" sz="2200" baseline="30000" dirty="0" smtClean="0"/>
              <a:t>1</a:t>
            </a:r>
            <a:br>
              <a:rPr lang="en-US" sz="2200" baseline="30000" dirty="0" smtClean="0"/>
            </a:br>
            <a:endParaRPr lang="en-US" sz="2200" dirty="0" smtClean="0"/>
          </a:p>
          <a:p>
            <a:r>
              <a:rPr lang="en-US" sz="1600" baseline="30000" dirty="0" smtClean="0"/>
              <a:t>1</a:t>
            </a:r>
            <a:r>
              <a:rPr lang="en-US" sz="1600" dirty="0" smtClean="0"/>
              <a:t>University of California, Berkeley</a:t>
            </a:r>
          </a:p>
          <a:p>
            <a:r>
              <a:rPr lang="en-US" sz="1600" baseline="30000" dirty="0" smtClean="0"/>
              <a:t>2</a:t>
            </a:r>
            <a:r>
              <a:rPr lang="en-US" sz="1600" dirty="0" smtClean="0"/>
              <a:t>Microsoft Research</a:t>
            </a:r>
            <a:endParaRPr lang="en-US" sz="1600" baseline="30000" dirty="0" smtClean="0"/>
          </a:p>
        </p:txBody>
      </p:sp>
      <p:sp>
        <p:nvSpPr>
          <p:cNvPr id="4" name="Slide Number Placeholder 3"/>
          <p:cNvSpPr>
            <a:spLocks noGrp="1"/>
          </p:cNvSpPr>
          <p:nvPr>
            <p:ph type="sldNum" sz="quarter" idx="12"/>
          </p:nvPr>
        </p:nvSpPr>
        <p:spPr/>
        <p:txBody>
          <a:bodyPr/>
          <a:lstStyle/>
          <a:p>
            <a:fld id="{0CFEC368-1D7A-4F81-ABF6-AE0E36BAF64C}" type="slidenum">
              <a:rPr lang="en-US" smtClean="0"/>
              <a:pPr/>
              <a:t>3</a:t>
            </a:fld>
            <a:endParaRPr lang="en-US"/>
          </a:p>
        </p:txBody>
      </p:sp>
      <p:sp>
        <p:nvSpPr>
          <p:cNvPr id="5" name="Date Placeholder 4"/>
          <p:cNvSpPr>
            <a:spLocks noGrp="1"/>
          </p:cNvSpPr>
          <p:nvPr>
            <p:ph type="dt" sz="half" idx="10"/>
          </p:nvPr>
        </p:nvSpPr>
        <p:spPr/>
        <p:txBody>
          <a:bodyPr/>
          <a:lstStyle/>
          <a:p>
            <a:r>
              <a:rPr lang="en-US" smtClean="0"/>
              <a:t>4/16/12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6998-8)</a:t>
            </a:r>
            <a:endParaRPr lang="en-US"/>
          </a:p>
        </p:txBody>
      </p:sp>
    </p:spTree>
    <p:extLst>
      <p:ext uri="{BB962C8B-B14F-4D97-AF65-F5344CB8AC3E}">
        <p14:creationId xmlns:p14="http://schemas.microsoft.com/office/powerpoint/2010/main" val="141243993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3"/>
            <a:ext cx="7467600" cy="1143000"/>
          </a:xfrm>
        </p:spPr>
        <p:txBody>
          <a:bodyPr/>
          <a:lstStyle/>
          <a:p>
            <a:r>
              <a:rPr lang="en-US" dirty="0" smtClean="0"/>
              <a:t>Organization</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Android communication model</a:t>
            </a:r>
          </a:p>
          <a:p>
            <a:endParaRPr lang="en-US" dirty="0" smtClean="0"/>
          </a:p>
          <a:p>
            <a:r>
              <a:rPr lang="en-US" dirty="0" smtClean="0"/>
              <a:t>Security analysis of Android</a:t>
            </a:r>
          </a:p>
          <a:p>
            <a:endParaRPr lang="en-US" dirty="0" smtClean="0"/>
          </a:p>
          <a:p>
            <a:r>
              <a:rPr lang="en-US" dirty="0" err="1" smtClean="0"/>
              <a:t>ComDroid</a:t>
            </a:r>
            <a:endParaRPr lang="en-US" dirty="0" smtClean="0"/>
          </a:p>
          <a:p>
            <a:endParaRPr lang="en-US" dirty="0" smtClean="0"/>
          </a:p>
          <a:p>
            <a:r>
              <a:rPr lang="en-US" dirty="0" smtClean="0"/>
              <a:t>Analysis of third-party applications</a:t>
            </a:r>
          </a:p>
          <a:p>
            <a:endParaRPr lang="en-US" dirty="0" smtClean="0"/>
          </a:p>
          <a:p>
            <a:r>
              <a:rPr lang="en-US" dirty="0" smtClean="0"/>
              <a:t>Recommendations</a:t>
            </a:r>
          </a:p>
        </p:txBody>
      </p:sp>
      <p:sp>
        <p:nvSpPr>
          <p:cNvPr id="5" name="Slide Number Placeholder 4"/>
          <p:cNvSpPr>
            <a:spLocks noGrp="1"/>
          </p:cNvSpPr>
          <p:nvPr>
            <p:ph type="sldNum" sz="quarter" idx="4294967295"/>
          </p:nvPr>
        </p:nvSpPr>
        <p:spPr>
          <a:xfrm>
            <a:off x="8129016" y="6255258"/>
            <a:ext cx="609600" cy="521208"/>
          </a:xfrm>
          <a:prstGeom prst="rect">
            <a:avLst/>
          </a:prstGeom>
        </p:spPr>
        <p:txBody>
          <a:bodyPr/>
          <a:lstStyle/>
          <a:p>
            <a:fld id="{53602096-A2D2-094D-8D73-86661817F420}" type="slidenum">
              <a:rPr lang="en-US" smtClean="0"/>
              <a:pPr/>
              <a:t>30</a:t>
            </a:fld>
            <a:endParaRPr lang="en-US" dirty="0"/>
          </a:p>
        </p:txBody>
      </p:sp>
      <p:sp>
        <p:nvSpPr>
          <p:cNvPr id="4" name="Date Placeholder 3"/>
          <p:cNvSpPr>
            <a:spLocks noGrp="1"/>
          </p:cNvSpPr>
          <p:nvPr>
            <p:ph type="dt" sz="half" idx="10"/>
          </p:nvPr>
        </p:nvSpPr>
        <p:spPr/>
        <p:txBody>
          <a:bodyPr/>
          <a:lstStyle/>
          <a:p>
            <a:r>
              <a:rPr lang="en-US" smtClean="0"/>
              <a:t>4/16/12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6998-8)</a:t>
            </a:r>
            <a:endParaRPr lang="en-US"/>
          </a:p>
        </p:txBody>
      </p:sp>
      <p:sp>
        <p:nvSpPr>
          <p:cNvPr id="7" name="TextBox 6"/>
          <p:cNvSpPr txBox="1"/>
          <p:nvPr/>
        </p:nvSpPr>
        <p:spPr>
          <a:xfrm>
            <a:off x="6360766" y="6477556"/>
            <a:ext cx="1398797" cy="261610"/>
          </a:xfrm>
          <a:prstGeom prst="rect">
            <a:avLst/>
          </a:prstGeom>
          <a:noFill/>
        </p:spPr>
        <p:txBody>
          <a:bodyPr wrap="none" rtlCol="0">
            <a:spAutoFit/>
          </a:bodyPr>
          <a:lstStyle/>
          <a:p>
            <a:r>
              <a:rPr lang="en-US" sz="1100" dirty="0" smtClean="0">
                <a:solidFill>
                  <a:schemeClr val="bg1">
                    <a:lumMod val="75000"/>
                  </a:schemeClr>
                </a:solidFill>
              </a:rPr>
              <a:t>Courtesy: </a:t>
            </a:r>
            <a:r>
              <a:rPr lang="en-US" sz="1100" dirty="0" smtClean="0">
                <a:solidFill>
                  <a:schemeClr val="bg1">
                    <a:lumMod val="75000"/>
                  </a:schemeClr>
                </a:solidFill>
                <a:latin typeface="Arial" charset="0"/>
              </a:rPr>
              <a:t>Chin et. al</a:t>
            </a:r>
            <a:endParaRPr lang="en-US" sz="1100" dirty="0">
              <a:solidFill>
                <a:schemeClr val="bg1">
                  <a:lumMod val="75000"/>
                </a:schemeClr>
              </a:solidFill>
            </a:endParaRPr>
          </a:p>
        </p:txBody>
      </p:sp>
    </p:spTree>
    <p:extLst>
      <p:ext uri="{BB962C8B-B14F-4D97-AF65-F5344CB8AC3E}">
        <p14:creationId xmlns:p14="http://schemas.microsoft.com/office/powerpoint/2010/main" val="67462779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416"/>
            <a:ext cx="7467600" cy="1143000"/>
          </a:xfrm>
        </p:spPr>
        <p:txBody>
          <a:bodyPr/>
          <a:lstStyle/>
          <a:p>
            <a:r>
              <a:rPr lang="en-US" dirty="0" smtClean="0"/>
              <a:t>Android Overview</a:t>
            </a:r>
            <a:endParaRPr lang="en-US" dirty="0"/>
          </a:p>
        </p:txBody>
      </p:sp>
      <p:sp>
        <p:nvSpPr>
          <p:cNvPr id="3" name="Content Placeholder 2"/>
          <p:cNvSpPr>
            <a:spLocks noGrp="1"/>
          </p:cNvSpPr>
          <p:nvPr>
            <p:ph sz="quarter" idx="1"/>
          </p:nvPr>
        </p:nvSpPr>
        <p:spPr>
          <a:xfrm>
            <a:off x="457200" y="1203159"/>
            <a:ext cx="8281416" cy="3208410"/>
          </a:xfrm>
        </p:spPr>
        <p:txBody>
          <a:bodyPr>
            <a:normAutofit fontScale="92500" lnSpcReduction="10000"/>
          </a:bodyPr>
          <a:lstStyle/>
          <a:p>
            <a:r>
              <a:rPr lang="en-US" b="1" dirty="0" smtClean="0"/>
              <a:t>Intents</a:t>
            </a:r>
            <a:r>
              <a:rPr lang="en-US" dirty="0" smtClean="0"/>
              <a:t> = Android IPC</a:t>
            </a:r>
          </a:p>
          <a:p>
            <a:endParaRPr lang="en-US" sz="1400" dirty="0" smtClean="0"/>
          </a:p>
          <a:p>
            <a:r>
              <a:rPr lang="en-US" dirty="0" smtClean="0"/>
              <a:t>Applications are divided into </a:t>
            </a:r>
            <a:r>
              <a:rPr lang="en-US" b="1" dirty="0" smtClean="0"/>
              <a:t>components</a:t>
            </a:r>
          </a:p>
          <a:p>
            <a:endParaRPr lang="en-US" sz="1400" dirty="0" smtClean="0"/>
          </a:p>
          <a:p>
            <a:r>
              <a:rPr lang="en-US" dirty="0" smtClean="0"/>
              <a:t>Intents can be sent between components</a:t>
            </a:r>
          </a:p>
          <a:p>
            <a:endParaRPr lang="en-US" sz="1514" dirty="0" smtClean="0"/>
          </a:p>
          <a:p>
            <a:r>
              <a:rPr lang="en-US" dirty="0" smtClean="0"/>
              <a:t>Intents can be used for intra- and inter-application communication</a:t>
            </a:r>
            <a:endParaRPr lang="en-US" dirty="0"/>
          </a:p>
        </p:txBody>
      </p:sp>
      <p:sp>
        <p:nvSpPr>
          <p:cNvPr id="7" name="Slide Number Placeholder 6"/>
          <p:cNvSpPr>
            <a:spLocks noGrp="1"/>
          </p:cNvSpPr>
          <p:nvPr>
            <p:ph type="sldNum" sz="quarter" idx="4294967295"/>
          </p:nvPr>
        </p:nvSpPr>
        <p:spPr>
          <a:xfrm>
            <a:off x="8129016" y="6336792"/>
            <a:ext cx="609600" cy="521208"/>
          </a:xfrm>
          <a:prstGeom prst="rect">
            <a:avLst/>
          </a:prstGeom>
        </p:spPr>
        <p:txBody>
          <a:bodyPr/>
          <a:lstStyle/>
          <a:p>
            <a:fld id="{53602096-A2D2-094D-8D73-86661817F420}" type="slidenum">
              <a:rPr lang="en-US" smtClean="0"/>
              <a:pPr/>
              <a:t>31</a:t>
            </a:fld>
            <a:endParaRPr lang="en-US" dirty="0"/>
          </a:p>
        </p:txBody>
      </p:sp>
      <p:sp>
        <p:nvSpPr>
          <p:cNvPr id="6" name="Donut 5"/>
          <p:cNvSpPr/>
          <p:nvPr/>
        </p:nvSpPr>
        <p:spPr>
          <a:xfrm>
            <a:off x="911818" y="4571984"/>
            <a:ext cx="1916363" cy="1825444"/>
          </a:xfrm>
          <a:prstGeom prst="donut">
            <a:avLst>
              <a:gd name="adj" fmla="val 497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Donut 7"/>
          <p:cNvSpPr/>
          <p:nvPr/>
        </p:nvSpPr>
        <p:spPr>
          <a:xfrm>
            <a:off x="5261902" y="4571984"/>
            <a:ext cx="1916363" cy="1825444"/>
          </a:xfrm>
          <a:prstGeom prst="donut">
            <a:avLst>
              <a:gd name="adj" fmla="val 497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1417050" y="5320614"/>
            <a:ext cx="936900" cy="369332"/>
          </a:xfrm>
          <a:prstGeom prst="rect">
            <a:avLst/>
          </a:prstGeom>
          <a:noFill/>
        </p:spPr>
        <p:txBody>
          <a:bodyPr wrap="none" rtlCol="0">
            <a:spAutoFit/>
          </a:bodyPr>
          <a:lstStyle/>
          <a:p>
            <a:r>
              <a:rPr lang="en-US" dirty="0" smtClean="0"/>
              <a:t>Sender</a:t>
            </a:r>
            <a:endParaRPr lang="en-US" dirty="0"/>
          </a:p>
        </p:txBody>
      </p:sp>
      <p:sp>
        <p:nvSpPr>
          <p:cNvPr id="10" name="TextBox 9"/>
          <p:cNvSpPr txBox="1"/>
          <p:nvPr/>
        </p:nvSpPr>
        <p:spPr>
          <a:xfrm>
            <a:off x="5693449" y="5300040"/>
            <a:ext cx="1099204" cy="369332"/>
          </a:xfrm>
          <a:prstGeom prst="rect">
            <a:avLst/>
          </a:prstGeom>
          <a:noFill/>
        </p:spPr>
        <p:txBody>
          <a:bodyPr wrap="none" rtlCol="0">
            <a:spAutoFit/>
          </a:bodyPr>
          <a:lstStyle/>
          <a:p>
            <a:r>
              <a:rPr lang="en-US" dirty="0" smtClean="0"/>
              <a:t>Receiver</a:t>
            </a:r>
            <a:endParaRPr lang="en-US" dirty="0"/>
          </a:p>
        </p:txBody>
      </p:sp>
      <p:cxnSp>
        <p:nvCxnSpPr>
          <p:cNvPr id="12" name="Straight Arrow Connector 11"/>
          <p:cNvCxnSpPr>
            <a:stCxn id="6" idx="6"/>
            <a:endCxn id="8" idx="2"/>
          </p:cNvCxnSpPr>
          <p:nvPr/>
        </p:nvCxnSpPr>
        <p:spPr>
          <a:xfrm>
            <a:off x="2828181" y="5484706"/>
            <a:ext cx="2433721" cy="1588"/>
          </a:xfrm>
          <a:prstGeom prst="straightConnector1">
            <a:avLst/>
          </a:prstGeom>
          <a:ln w="57150" cmpd="sng">
            <a:tailEnd type="triangle"/>
          </a:ln>
        </p:spPr>
        <p:style>
          <a:lnRef idx="2">
            <a:schemeClr val="accent1"/>
          </a:lnRef>
          <a:fillRef idx="0">
            <a:schemeClr val="accent1"/>
          </a:fillRef>
          <a:effectRef idx="1">
            <a:schemeClr val="accent1"/>
          </a:effectRef>
          <a:fontRef idx="minor">
            <a:schemeClr val="tx1"/>
          </a:fontRef>
        </p:style>
      </p:cxnSp>
      <p:pic>
        <p:nvPicPr>
          <p:cNvPr id="4" name="Picture 3" descr="mail.png"/>
          <p:cNvPicPr>
            <a:picLocks noChangeAspect="1"/>
          </p:cNvPicPr>
          <p:nvPr/>
        </p:nvPicPr>
        <p:blipFill>
          <a:blip r:embed="rId3"/>
          <a:stretch>
            <a:fillRect/>
          </a:stretch>
        </p:blipFill>
        <p:spPr>
          <a:xfrm>
            <a:off x="2828181" y="4341215"/>
            <a:ext cx="1625970" cy="1625970"/>
          </a:xfrm>
          <a:prstGeom prst="rect">
            <a:avLst/>
          </a:prstGeom>
        </p:spPr>
      </p:pic>
      <p:sp>
        <p:nvSpPr>
          <p:cNvPr id="16" name="TextBox 15"/>
          <p:cNvSpPr txBox="1"/>
          <p:nvPr/>
        </p:nvSpPr>
        <p:spPr>
          <a:xfrm>
            <a:off x="3195053" y="5833602"/>
            <a:ext cx="855748" cy="369332"/>
          </a:xfrm>
          <a:prstGeom prst="rect">
            <a:avLst/>
          </a:prstGeom>
          <a:noFill/>
        </p:spPr>
        <p:txBody>
          <a:bodyPr wrap="none" rtlCol="0">
            <a:spAutoFit/>
          </a:bodyPr>
          <a:lstStyle/>
          <a:p>
            <a:r>
              <a:rPr lang="en-US" dirty="0" smtClean="0"/>
              <a:t>Intent</a:t>
            </a:r>
            <a:endParaRPr lang="en-US" dirty="0"/>
          </a:p>
        </p:txBody>
      </p:sp>
      <p:sp>
        <p:nvSpPr>
          <p:cNvPr id="5" name="Date Placeholder 4"/>
          <p:cNvSpPr>
            <a:spLocks noGrp="1"/>
          </p:cNvSpPr>
          <p:nvPr>
            <p:ph type="dt" sz="half" idx="10"/>
          </p:nvPr>
        </p:nvSpPr>
        <p:spPr/>
        <p:txBody>
          <a:bodyPr/>
          <a:lstStyle/>
          <a:p>
            <a:r>
              <a:rPr lang="en-US" smtClean="0"/>
              <a:t>4/16/12</a:t>
            </a:r>
            <a:endParaRPr lang="en-US"/>
          </a:p>
        </p:txBody>
      </p:sp>
      <p:sp>
        <p:nvSpPr>
          <p:cNvPr id="11" name="Footer Placeholder 10"/>
          <p:cNvSpPr>
            <a:spLocks noGrp="1"/>
          </p:cNvSpPr>
          <p:nvPr>
            <p:ph type="ftr" sz="quarter" idx="11"/>
          </p:nvPr>
        </p:nvSpPr>
        <p:spPr/>
        <p:txBody>
          <a:bodyPr/>
          <a:lstStyle/>
          <a:p>
            <a:r>
              <a:rPr lang="en-US" smtClean="0"/>
              <a:t>Cellular Networks and Mobile Computing (COMS 6998-8)</a:t>
            </a:r>
            <a:endParaRPr lang="en-US"/>
          </a:p>
        </p:txBody>
      </p:sp>
      <p:sp>
        <p:nvSpPr>
          <p:cNvPr id="14" name="TextBox 13"/>
          <p:cNvSpPr txBox="1"/>
          <p:nvPr/>
        </p:nvSpPr>
        <p:spPr>
          <a:xfrm>
            <a:off x="6360766" y="6477556"/>
            <a:ext cx="1398797" cy="261610"/>
          </a:xfrm>
          <a:prstGeom prst="rect">
            <a:avLst/>
          </a:prstGeom>
          <a:noFill/>
        </p:spPr>
        <p:txBody>
          <a:bodyPr wrap="none" rtlCol="0">
            <a:spAutoFit/>
          </a:bodyPr>
          <a:lstStyle/>
          <a:p>
            <a:r>
              <a:rPr lang="en-US" sz="1100" dirty="0" smtClean="0">
                <a:solidFill>
                  <a:schemeClr val="bg1">
                    <a:lumMod val="75000"/>
                  </a:schemeClr>
                </a:solidFill>
              </a:rPr>
              <a:t>Courtesy: </a:t>
            </a:r>
            <a:r>
              <a:rPr lang="en-US" sz="1100" dirty="0" smtClean="0">
                <a:solidFill>
                  <a:schemeClr val="bg1">
                    <a:lumMod val="75000"/>
                  </a:schemeClr>
                </a:solidFill>
                <a:latin typeface="Arial" charset="0"/>
              </a:rPr>
              <a:t>Chin et. al</a:t>
            </a:r>
            <a:endParaRPr lang="en-US" sz="1100" dirty="0">
              <a:solidFill>
                <a:schemeClr val="bg1">
                  <a:lumMod val="75000"/>
                </a:schemeClr>
              </a:solidFill>
            </a:endParaRPr>
          </a:p>
        </p:txBody>
      </p:sp>
    </p:spTree>
    <p:extLst>
      <p:ext uri="{BB962C8B-B14F-4D97-AF65-F5344CB8AC3E}">
        <p14:creationId xmlns:p14="http://schemas.microsoft.com/office/powerpoint/2010/main" val="316781058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Explicit Intents</a:t>
            </a:r>
            <a:endParaRPr lang="en-US" dirty="0"/>
          </a:p>
        </p:txBody>
      </p:sp>
      <p:sp>
        <p:nvSpPr>
          <p:cNvPr id="3" name="Slide Number Placeholder 2"/>
          <p:cNvSpPr>
            <a:spLocks noGrp="1"/>
          </p:cNvSpPr>
          <p:nvPr>
            <p:ph type="sldNum" sz="quarter" idx="11"/>
          </p:nvPr>
        </p:nvSpPr>
        <p:spPr>
          <a:xfrm>
            <a:off x="7142869" y="6424841"/>
            <a:ext cx="2895600" cy="365125"/>
          </a:xfrm>
        </p:spPr>
        <p:txBody>
          <a:bodyPr/>
          <a:lstStyle/>
          <a:p>
            <a:fld id="{53602096-A2D2-094D-8D73-86661817F420}" type="slidenum">
              <a:rPr lang="en-US" smtClean="0"/>
              <a:pPr/>
              <a:t>32</a:t>
            </a:fld>
            <a:endParaRPr lang="en-US"/>
          </a:p>
        </p:txBody>
      </p:sp>
      <p:sp>
        <p:nvSpPr>
          <p:cNvPr id="4" name="Donut 3"/>
          <p:cNvSpPr/>
          <p:nvPr/>
        </p:nvSpPr>
        <p:spPr>
          <a:xfrm>
            <a:off x="5431101" y="2583118"/>
            <a:ext cx="1916363" cy="1825444"/>
          </a:xfrm>
          <a:prstGeom prst="donut">
            <a:avLst>
              <a:gd name="adj" fmla="val 497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Donut 5"/>
          <p:cNvSpPr/>
          <p:nvPr/>
        </p:nvSpPr>
        <p:spPr>
          <a:xfrm>
            <a:off x="844872" y="2583118"/>
            <a:ext cx="1916363" cy="1825444"/>
          </a:xfrm>
          <a:prstGeom prst="donut">
            <a:avLst>
              <a:gd name="adj" fmla="val 497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1443777" y="3117959"/>
            <a:ext cx="1130239" cy="461665"/>
          </a:xfrm>
          <a:prstGeom prst="rect">
            <a:avLst/>
          </a:prstGeom>
          <a:noFill/>
        </p:spPr>
        <p:txBody>
          <a:bodyPr wrap="square" rtlCol="0">
            <a:spAutoFit/>
          </a:bodyPr>
          <a:lstStyle/>
          <a:p>
            <a:r>
              <a:rPr lang="en-US" sz="2400" dirty="0" smtClean="0"/>
              <a:t>Yelp</a:t>
            </a:r>
            <a:endParaRPr lang="en-US" sz="2400" dirty="0"/>
          </a:p>
        </p:txBody>
      </p:sp>
      <p:sp>
        <p:nvSpPr>
          <p:cNvPr id="9" name="TextBox 8"/>
          <p:cNvSpPr txBox="1"/>
          <p:nvPr/>
        </p:nvSpPr>
        <p:spPr>
          <a:xfrm>
            <a:off x="5676596" y="2931565"/>
            <a:ext cx="1466273" cy="830997"/>
          </a:xfrm>
          <a:prstGeom prst="rect">
            <a:avLst/>
          </a:prstGeom>
          <a:noFill/>
        </p:spPr>
        <p:txBody>
          <a:bodyPr wrap="square" rtlCol="0">
            <a:spAutoFit/>
          </a:bodyPr>
          <a:lstStyle/>
          <a:p>
            <a:pPr algn="ctr"/>
            <a:r>
              <a:rPr lang="en-US" sz="2400" dirty="0" smtClean="0"/>
              <a:t>Map</a:t>
            </a:r>
          </a:p>
          <a:p>
            <a:pPr algn="ctr"/>
            <a:r>
              <a:rPr lang="en-US" sz="2400" dirty="0" smtClean="0"/>
              <a:t>App</a:t>
            </a:r>
            <a:endParaRPr lang="en-US" sz="2400" dirty="0"/>
          </a:p>
        </p:txBody>
      </p:sp>
      <p:sp>
        <p:nvSpPr>
          <p:cNvPr id="10" name="TextBox 9"/>
          <p:cNvSpPr txBox="1"/>
          <p:nvPr/>
        </p:nvSpPr>
        <p:spPr>
          <a:xfrm>
            <a:off x="5016693" y="2148708"/>
            <a:ext cx="2803054" cy="369332"/>
          </a:xfrm>
          <a:prstGeom prst="rect">
            <a:avLst/>
          </a:prstGeom>
          <a:noFill/>
        </p:spPr>
        <p:txBody>
          <a:bodyPr wrap="square" rtlCol="0">
            <a:spAutoFit/>
          </a:bodyPr>
          <a:lstStyle/>
          <a:p>
            <a:pPr algn="ctr"/>
            <a:r>
              <a:rPr lang="en-US" dirty="0" smtClean="0"/>
              <a:t>Name: </a:t>
            </a:r>
            <a:r>
              <a:rPr lang="en-US" dirty="0" err="1" smtClean="0"/>
              <a:t>MapActivity</a:t>
            </a:r>
            <a:endParaRPr lang="en-US" dirty="0" smtClean="0"/>
          </a:p>
        </p:txBody>
      </p:sp>
      <p:pic>
        <p:nvPicPr>
          <p:cNvPr id="14" name="Picture 13" descr="mail.png"/>
          <p:cNvPicPr>
            <a:picLocks noChangeAspect="1"/>
          </p:cNvPicPr>
          <p:nvPr/>
        </p:nvPicPr>
        <p:blipFill>
          <a:blip r:embed="rId3"/>
          <a:stretch>
            <a:fillRect/>
          </a:stretch>
        </p:blipFill>
        <p:spPr>
          <a:xfrm>
            <a:off x="1761031" y="3108168"/>
            <a:ext cx="1625970" cy="1625970"/>
          </a:xfrm>
          <a:prstGeom prst="rect">
            <a:avLst/>
          </a:prstGeom>
        </p:spPr>
      </p:pic>
      <p:sp>
        <p:nvSpPr>
          <p:cNvPr id="16" name="TextBox 15"/>
          <p:cNvSpPr txBox="1"/>
          <p:nvPr/>
        </p:nvSpPr>
        <p:spPr>
          <a:xfrm>
            <a:off x="1761031" y="4703804"/>
            <a:ext cx="2803054" cy="369332"/>
          </a:xfrm>
          <a:prstGeom prst="rect">
            <a:avLst/>
          </a:prstGeom>
          <a:noFill/>
        </p:spPr>
        <p:txBody>
          <a:bodyPr wrap="square" rtlCol="0">
            <a:spAutoFit/>
          </a:bodyPr>
          <a:lstStyle/>
          <a:p>
            <a:r>
              <a:rPr lang="en-US" dirty="0" smtClean="0"/>
              <a:t>To: </a:t>
            </a:r>
            <a:r>
              <a:rPr lang="en-US" dirty="0" err="1" smtClean="0"/>
              <a:t>MapActivity</a:t>
            </a:r>
            <a:endParaRPr lang="en-US" dirty="0" smtClean="0"/>
          </a:p>
        </p:txBody>
      </p:sp>
      <p:sp>
        <p:nvSpPr>
          <p:cNvPr id="11" name="TextBox 10"/>
          <p:cNvSpPr txBox="1"/>
          <p:nvPr/>
        </p:nvSpPr>
        <p:spPr>
          <a:xfrm>
            <a:off x="457200" y="5667210"/>
            <a:ext cx="7671815" cy="461665"/>
          </a:xfrm>
          <a:prstGeom prst="rect">
            <a:avLst/>
          </a:prstGeom>
          <a:noFill/>
        </p:spPr>
        <p:txBody>
          <a:bodyPr wrap="square" rtlCol="0">
            <a:spAutoFit/>
          </a:bodyPr>
          <a:lstStyle/>
          <a:p>
            <a:r>
              <a:rPr lang="en-US" sz="2400" dirty="0" smtClean="0"/>
              <a:t>Only the specified destination receives this message</a:t>
            </a:r>
            <a:endParaRPr lang="en-US" sz="2400" dirty="0"/>
          </a:p>
        </p:txBody>
      </p:sp>
      <p:sp>
        <p:nvSpPr>
          <p:cNvPr id="5" name="Date Placeholder 4"/>
          <p:cNvSpPr>
            <a:spLocks noGrp="1"/>
          </p:cNvSpPr>
          <p:nvPr>
            <p:ph type="dt" sz="half" idx="10"/>
          </p:nvPr>
        </p:nvSpPr>
        <p:spPr/>
        <p:txBody>
          <a:bodyPr/>
          <a:lstStyle/>
          <a:p>
            <a:r>
              <a:rPr lang="en-US" smtClean="0"/>
              <a:t>4/16/12</a:t>
            </a:r>
            <a:endParaRPr lang="en-US"/>
          </a:p>
        </p:txBody>
      </p:sp>
      <p:sp>
        <p:nvSpPr>
          <p:cNvPr id="8" name="Footer Placeholder 7"/>
          <p:cNvSpPr>
            <a:spLocks noGrp="1"/>
          </p:cNvSpPr>
          <p:nvPr>
            <p:ph type="ftr" sz="quarter" idx="11"/>
          </p:nvPr>
        </p:nvSpPr>
        <p:spPr/>
        <p:txBody>
          <a:bodyPr/>
          <a:lstStyle/>
          <a:p>
            <a:r>
              <a:rPr lang="en-US" smtClean="0"/>
              <a:t>Cellular Networks and Mobile Computing (COMS 6998-8)</a:t>
            </a:r>
            <a:endParaRPr lang="en-US"/>
          </a:p>
        </p:txBody>
      </p:sp>
      <p:sp>
        <p:nvSpPr>
          <p:cNvPr id="15" name="TextBox 14"/>
          <p:cNvSpPr txBox="1"/>
          <p:nvPr/>
        </p:nvSpPr>
        <p:spPr>
          <a:xfrm>
            <a:off x="6360766" y="6477556"/>
            <a:ext cx="1398797" cy="261610"/>
          </a:xfrm>
          <a:prstGeom prst="rect">
            <a:avLst/>
          </a:prstGeom>
          <a:noFill/>
        </p:spPr>
        <p:txBody>
          <a:bodyPr wrap="none" rtlCol="0">
            <a:spAutoFit/>
          </a:bodyPr>
          <a:lstStyle/>
          <a:p>
            <a:r>
              <a:rPr lang="en-US" sz="1100" dirty="0" smtClean="0">
                <a:solidFill>
                  <a:schemeClr val="bg1">
                    <a:lumMod val="75000"/>
                  </a:schemeClr>
                </a:solidFill>
              </a:rPr>
              <a:t>Courtesy: </a:t>
            </a:r>
            <a:r>
              <a:rPr lang="en-US" sz="1100" dirty="0" smtClean="0">
                <a:solidFill>
                  <a:schemeClr val="bg1">
                    <a:lumMod val="75000"/>
                  </a:schemeClr>
                </a:solidFill>
                <a:latin typeface="Arial" charset="0"/>
              </a:rPr>
              <a:t>Chin et. al</a:t>
            </a:r>
            <a:endParaRPr lang="en-US" sz="1100" dirty="0">
              <a:solidFill>
                <a:schemeClr val="bg1">
                  <a:lumMod val="75000"/>
                </a:schemeClr>
              </a:solidFill>
            </a:endParaRPr>
          </a:p>
        </p:txBody>
      </p:sp>
    </p:spTree>
    <p:extLst>
      <p:ext uri="{BB962C8B-B14F-4D97-AF65-F5344CB8AC3E}">
        <p14:creationId xmlns:p14="http://schemas.microsoft.com/office/powerpoint/2010/main" val="29125463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45104 0.00185 " pathEditMode="relative" ptsTypes="AA">
                                      <p:cBhvr>
                                        <p:cTn id="6" dur="2000" fill="hold"/>
                                        <p:tgtEl>
                                          <p:spTgt spid="16"/>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 0 L 0.45104 0.00185 " pathEditMode="relative" ptsTypes="AA">
                                      <p:cBhvr>
                                        <p:cTn id="8" dur="2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Implicit Intents</a:t>
            </a:r>
            <a:br>
              <a:rPr lang="en-US" dirty="0" smtClean="0"/>
            </a:br>
            <a:endParaRPr lang="en-US" dirty="0"/>
          </a:p>
        </p:txBody>
      </p:sp>
      <p:sp>
        <p:nvSpPr>
          <p:cNvPr id="3" name="Slide Number Placeholder 2"/>
          <p:cNvSpPr>
            <a:spLocks noGrp="1"/>
          </p:cNvSpPr>
          <p:nvPr>
            <p:ph type="sldNum" sz="quarter" idx="11"/>
          </p:nvPr>
        </p:nvSpPr>
        <p:spPr>
          <a:xfrm>
            <a:off x="7192818" y="6458506"/>
            <a:ext cx="2895600" cy="365125"/>
          </a:xfrm>
        </p:spPr>
        <p:txBody>
          <a:bodyPr/>
          <a:lstStyle/>
          <a:p>
            <a:fld id="{53602096-A2D2-094D-8D73-86661817F420}" type="slidenum">
              <a:rPr lang="en-US" smtClean="0"/>
              <a:pPr/>
              <a:t>33</a:t>
            </a:fld>
            <a:endParaRPr lang="en-US"/>
          </a:p>
        </p:txBody>
      </p:sp>
      <p:sp>
        <p:nvSpPr>
          <p:cNvPr id="4" name="Donut 3"/>
          <p:cNvSpPr/>
          <p:nvPr/>
        </p:nvSpPr>
        <p:spPr>
          <a:xfrm>
            <a:off x="5481050" y="1069474"/>
            <a:ext cx="1916363" cy="1825444"/>
          </a:xfrm>
          <a:prstGeom prst="donut">
            <a:avLst>
              <a:gd name="adj" fmla="val 497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Donut 4"/>
          <p:cNvSpPr/>
          <p:nvPr/>
        </p:nvSpPr>
        <p:spPr>
          <a:xfrm>
            <a:off x="5481050" y="3948710"/>
            <a:ext cx="1916363" cy="1825444"/>
          </a:xfrm>
          <a:prstGeom prst="donut">
            <a:avLst>
              <a:gd name="adj" fmla="val 497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Donut 5"/>
          <p:cNvSpPr/>
          <p:nvPr/>
        </p:nvSpPr>
        <p:spPr>
          <a:xfrm>
            <a:off x="457200" y="2516278"/>
            <a:ext cx="1916363" cy="1825444"/>
          </a:xfrm>
          <a:prstGeom prst="donut">
            <a:avLst>
              <a:gd name="adj" fmla="val 497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1056105" y="3198167"/>
            <a:ext cx="1130239" cy="461665"/>
          </a:xfrm>
          <a:prstGeom prst="rect">
            <a:avLst/>
          </a:prstGeom>
          <a:noFill/>
        </p:spPr>
        <p:txBody>
          <a:bodyPr wrap="square" rtlCol="0">
            <a:spAutoFit/>
          </a:bodyPr>
          <a:lstStyle/>
          <a:p>
            <a:r>
              <a:rPr lang="en-US" sz="2400" dirty="0" smtClean="0"/>
              <a:t>Yelp</a:t>
            </a:r>
            <a:endParaRPr lang="en-US" sz="2400" dirty="0"/>
          </a:p>
        </p:txBody>
      </p:sp>
      <p:sp>
        <p:nvSpPr>
          <p:cNvPr id="8" name="TextBox 7"/>
          <p:cNvSpPr txBox="1"/>
          <p:nvPr/>
        </p:nvSpPr>
        <p:spPr>
          <a:xfrm>
            <a:off x="5902158" y="4412194"/>
            <a:ext cx="1130239" cy="830997"/>
          </a:xfrm>
          <a:prstGeom prst="rect">
            <a:avLst/>
          </a:prstGeom>
          <a:noFill/>
        </p:spPr>
        <p:txBody>
          <a:bodyPr wrap="square" rtlCol="0">
            <a:spAutoFit/>
          </a:bodyPr>
          <a:lstStyle/>
          <a:p>
            <a:pPr algn="ctr"/>
            <a:r>
              <a:rPr lang="en-US" sz="2400" dirty="0" smtClean="0"/>
              <a:t>Clock</a:t>
            </a:r>
          </a:p>
          <a:p>
            <a:pPr algn="ctr"/>
            <a:r>
              <a:rPr lang="en-US" sz="2400" dirty="0" smtClean="0"/>
              <a:t>App</a:t>
            </a:r>
          </a:p>
        </p:txBody>
      </p:sp>
      <p:sp>
        <p:nvSpPr>
          <p:cNvPr id="9" name="TextBox 8"/>
          <p:cNvSpPr txBox="1"/>
          <p:nvPr/>
        </p:nvSpPr>
        <p:spPr>
          <a:xfrm>
            <a:off x="5726545" y="1578337"/>
            <a:ext cx="1466273" cy="830997"/>
          </a:xfrm>
          <a:prstGeom prst="rect">
            <a:avLst/>
          </a:prstGeom>
          <a:noFill/>
        </p:spPr>
        <p:txBody>
          <a:bodyPr wrap="square" rtlCol="0">
            <a:spAutoFit/>
          </a:bodyPr>
          <a:lstStyle/>
          <a:p>
            <a:pPr algn="ctr"/>
            <a:r>
              <a:rPr lang="en-US" sz="2400" dirty="0" smtClean="0"/>
              <a:t>Map</a:t>
            </a:r>
          </a:p>
          <a:p>
            <a:pPr algn="ctr"/>
            <a:r>
              <a:rPr lang="en-US" sz="2400" dirty="0" smtClean="0"/>
              <a:t>App</a:t>
            </a:r>
            <a:endParaRPr lang="en-US" sz="2400" dirty="0"/>
          </a:p>
        </p:txBody>
      </p:sp>
      <p:sp>
        <p:nvSpPr>
          <p:cNvPr id="10" name="TextBox 9"/>
          <p:cNvSpPr txBox="1"/>
          <p:nvPr/>
        </p:nvSpPr>
        <p:spPr>
          <a:xfrm>
            <a:off x="5068274" y="677135"/>
            <a:ext cx="2803054" cy="369332"/>
          </a:xfrm>
          <a:prstGeom prst="rect">
            <a:avLst/>
          </a:prstGeom>
          <a:noFill/>
        </p:spPr>
        <p:txBody>
          <a:bodyPr wrap="square" rtlCol="0">
            <a:spAutoFit/>
          </a:bodyPr>
          <a:lstStyle/>
          <a:p>
            <a:r>
              <a:rPr lang="en-US" dirty="0" smtClean="0"/>
              <a:t>Handles Action: VIEW</a:t>
            </a:r>
            <a:endParaRPr lang="en-US" dirty="0"/>
          </a:p>
        </p:txBody>
      </p:sp>
      <p:sp>
        <p:nvSpPr>
          <p:cNvPr id="11" name="TextBox 10"/>
          <p:cNvSpPr txBox="1"/>
          <p:nvPr/>
        </p:nvSpPr>
        <p:spPr>
          <a:xfrm>
            <a:off x="5068274" y="3579624"/>
            <a:ext cx="3670342" cy="369332"/>
          </a:xfrm>
          <a:prstGeom prst="rect">
            <a:avLst/>
          </a:prstGeom>
          <a:noFill/>
        </p:spPr>
        <p:txBody>
          <a:bodyPr wrap="square" rtlCol="0">
            <a:spAutoFit/>
          </a:bodyPr>
          <a:lstStyle/>
          <a:p>
            <a:r>
              <a:rPr lang="en-US" dirty="0" smtClean="0"/>
              <a:t>Handles Action: DISPLAYTIME</a:t>
            </a:r>
            <a:endParaRPr lang="en-US" dirty="0"/>
          </a:p>
        </p:txBody>
      </p:sp>
      <p:pic>
        <p:nvPicPr>
          <p:cNvPr id="14" name="Picture 13" descr="mail.png"/>
          <p:cNvPicPr>
            <a:picLocks noChangeAspect="1"/>
          </p:cNvPicPr>
          <p:nvPr/>
        </p:nvPicPr>
        <p:blipFill>
          <a:blip r:embed="rId3"/>
          <a:stretch>
            <a:fillRect/>
          </a:stretch>
        </p:blipFill>
        <p:spPr>
          <a:xfrm>
            <a:off x="1373359" y="3001224"/>
            <a:ext cx="1625970" cy="1625970"/>
          </a:xfrm>
          <a:prstGeom prst="rect">
            <a:avLst/>
          </a:prstGeom>
        </p:spPr>
      </p:pic>
      <p:sp>
        <p:nvSpPr>
          <p:cNvPr id="16" name="TextBox 15"/>
          <p:cNvSpPr txBox="1"/>
          <p:nvPr/>
        </p:nvSpPr>
        <p:spPr>
          <a:xfrm>
            <a:off x="1373359" y="4596860"/>
            <a:ext cx="2803054" cy="646331"/>
          </a:xfrm>
          <a:prstGeom prst="rect">
            <a:avLst/>
          </a:prstGeom>
          <a:noFill/>
        </p:spPr>
        <p:txBody>
          <a:bodyPr wrap="square" rtlCol="0">
            <a:spAutoFit/>
          </a:bodyPr>
          <a:lstStyle/>
          <a:p>
            <a:r>
              <a:rPr lang="en-US" dirty="0" smtClean="0"/>
              <a:t>Implicit Intent</a:t>
            </a:r>
          </a:p>
          <a:p>
            <a:r>
              <a:rPr lang="en-US" dirty="0" smtClean="0"/>
              <a:t>Action: VIEW</a:t>
            </a:r>
          </a:p>
        </p:txBody>
      </p:sp>
      <p:sp>
        <p:nvSpPr>
          <p:cNvPr id="12" name="Date Placeholder 11"/>
          <p:cNvSpPr>
            <a:spLocks noGrp="1"/>
          </p:cNvSpPr>
          <p:nvPr>
            <p:ph type="dt" sz="half" idx="10"/>
          </p:nvPr>
        </p:nvSpPr>
        <p:spPr/>
        <p:txBody>
          <a:bodyPr/>
          <a:lstStyle/>
          <a:p>
            <a:r>
              <a:rPr lang="en-US" smtClean="0"/>
              <a:t>4/16/12</a:t>
            </a:r>
            <a:endParaRPr lang="en-US"/>
          </a:p>
        </p:txBody>
      </p:sp>
      <p:sp>
        <p:nvSpPr>
          <p:cNvPr id="13" name="Footer Placeholder 12"/>
          <p:cNvSpPr>
            <a:spLocks noGrp="1"/>
          </p:cNvSpPr>
          <p:nvPr>
            <p:ph type="ftr" sz="quarter" idx="11"/>
          </p:nvPr>
        </p:nvSpPr>
        <p:spPr/>
        <p:txBody>
          <a:bodyPr/>
          <a:lstStyle/>
          <a:p>
            <a:r>
              <a:rPr lang="en-US" smtClean="0"/>
              <a:t>Cellular Networks and Mobile Computing (COMS 6998-8)</a:t>
            </a:r>
            <a:endParaRPr lang="en-US"/>
          </a:p>
        </p:txBody>
      </p:sp>
      <p:sp>
        <p:nvSpPr>
          <p:cNvPr id="17" name="TextBox 16"/>
          <p:cNvSpPr txBox="1"/>
          <p:nvPr/>
        </p:nvSpPr>
        <p:spPr>
          <a:xfrm>
            <a:off x="6360766" y="6477556"/>
            <a:ext cx="1398797" cy="261610"/>
          </a:xfrm>
          <a:prstGeom prst="rect">
            <a:avLst/>
          </a:prstGeom>
          <a:noFill/>
        </p:spPr>
        <p:txBody>
          <a:bodyPr wrap="none" rtlCol="0">
            <a:spAutoFit/>
          </a:bodyPr>
          <a:lstStyle/>
          <a:p>
            <a:r>
              <a:rPr lang="en-US" sz="1100" dirty="0" smtClean="0">
                <a:solidFill>
                  <a:schemeClr val="bg1">
                    <a:lumMod val="75000"/>
                  </a:schemeClr>
                </a:solidFill>
              </a:rPr>
              <a:t>Courtesy: </a:t>
            </a:r>
            <a:r>
              <a:rPr lang="en-US" sz="1100" dirty="0" smtClean="0">
                <a:solidFill>
                  <a:schemeClr val="bg1">
                    <a:lumMod val="75000"/>
                  </a:schemeClr>
                </a:solidFill>
                <a:latin typeface="Arial" charset="0"/>
              </a:rPr>
              <a:t>Chin et. al</a:t>
            </a:r>
            <a:endParaRPr lang="en-US" sz="1100" dirty="0">
              <a:solidFill>
                <a:schemeClr val="bg1">
                  <a:lumMod val="75000"/>
                </a:schemeClr>
              </a:solidFill>
            </a:endParaRPr>
          </a:p>
        </p:txBody>
      </p:sp>
    </p:spTree>
    <p:extLst>
      <p:ext uri="{BB962C8B-B14F-4D97-AF65-F5344CB8AC3E}">
        <p14:creationId xmlns:p14="http://schemas.microsoft.com/office/powerpoint/2010/main" val="19650900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49827 -0.23403 " pathEditMode="relative" ptsTypes="AA">
                                      <p:cBhvr>
                                        <p:cTn id="6" dur="2000" fill="hold"/>
                                        <p:tgtEl>
                                          <p:spTgt spid="14"/>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49827 -0.23403 " pathEditMode="relative" ptsTypes="AA">
                                      <p:cBhvr>
                                        <p:cTn id="8" dur="2000" fill="hold"/>
                                        <p:tgtEl>
                                          <p:spTgt spid="1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Implicit Intents</a:t>
            </a:r>
            <a:br>
              <a:rPr lang="en-US" dirty="0" smtClean="0"/>
            </a:br>
            <a:endParaRPr lang="en-US" dirty="0"/>
          </a:p>
        </p:txBody>
      </p:sp>
      <p:sp>
        <p:nvSpPr>
          <p:cNvPr id="3" name="Slide Number Placeholder 2"/>
          <p:cNvSpPr>
            <a:spLocks noGrp="1"/>
          </p:cNvSpPr>
          <p:nvPr>
            <p:ph type="sldNum" sz="quarter" idx="11"/>
          </p:nvPr>
        </p:nvSpPr>
        <p:spPr>
          <a:xfrm>
            <a:off x="7397413" y="6356350"/>
            <a:ext cx="2895600" cy="365125"/>
          </a:xfrm>
        </p:spPr>
        <p:txBody>
          <a:bodyPr/>
          <a:lstStyle/>
          <a:p>
            <a:fld id="{53602096-A2D2-094D-8D73-86661817F420}" type="slidenum">
              <a:rPr lang="en-US" smtClean="0"/>
              <a:pPr/>
              <a:t>34</a:t>
            </a:fld>
            <a:endParaRPr lang="en-US"/>
          </a:p>
        </p:txBody>
      </p:sp>
      <p:sp>
        <p:nvSpPr>
          <p:cNvPr id="4" name="Donut 3"/>
          <p:cNvSpPr/>
          <p:nvPr/>
        </p:nvSpPr>
        <p:spPr>
          <a:xfrm>
            <a:off x="5481050" y="1069474"/>
            <a:ext cx="1916363" cy="1825444"/>
          </a:xfrm>
          <a:prstGeom prst="donut">
            <a:avLst>
              <a:gd name="adj" fmla="val 497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Donut 4"/>
          <p:cNvSpPr/>
          <p:nvPr/>
        </p:nvSpPr>
        <p:spPr>
          <a:xfrm>
            <a:off x="5481050" y="3948710"/>
            <a:ext cx="1916363" cy="1825444"/>
          </a:xfrm>
          <a:prstGeom prst="donut">
            <a:avLst>
              <a:gd name="adj" fmla="val 497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Donut 5"/>
          <p:cNvSpPr/>
          <p:nvPr/>
        </p:nvSpPr>
        <p:spPr>
          <a:xfrm>
            <a:off x="457200" y="2516278"/>
            <a:ext cx="1916363" cy="1825444"/>
          </a:xfrm>
          <a:prstGeom prst="donut">
            <a:avLst>
              <a:gd name="adj" fmla="val 497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1056105" y="3198167"/>
            <a:ext cx="1130239" cy="461665"/>
          </a:xfrm>
          <a:prstGeom prst="rect">
            <a:avLst/>
          </a:prstGeom>
          <a:noFill/>
        </p:spPr>
        <p:txBody>
          <a:bodyPr wrap="square" rtlCol="0">
            <a:spAutoFit/>
          </a:bodyPr>
          <a:lstStyle/>
          <a:p>
            <a:r>
              <a:rPr lang="en-US" sz="2400" dirty="0" smtClean="0"/>
              <a:t>Yelp</a:t>
            </a:r>
            <a:endParaRPr lang="en-US" sz="2400" dirty="0"/>
          </a:p>
        </p:txBody>
      </p:sp>
      <p:sp>
        <p:nvSpPr>
          <p:cNvPr id="8" name="TextBox 7"/>
          <p:cNvSpPr txBox="1"/>
          <p:nvPr/>
        </p:nvSpPr>
        <p:spPr>
          <a:xfrm>
            <a:off x="5726545" y="4412194"/>
            <a:ext cx="1466273" cy="830997"/>
          </a:xfrm>
          <a:prstGeom prst="rect">
            <a:avLst/>
          </a:prstGeom>
          <a:noFill/>
        </p:spPr>
        <p:txBody>
          <a:bodyPr wrap="square" rtlCol="0">
            <a:spAutoFit/>
          </a:bodyPr>
          <a:lstStyle/>
          <a:p>
            <a:pPr algn="ctr"/>
            <a:r>
              <a:rPr lang="en-US" sz="2400" dirty="0" smtClean="0"/>
              <a:t>Browser</a:t>
            </a:r>
          </a:p>
          <a:p>
            <a:pPr algn="ctr"/>
            <a:r>
              <a:rPr lang="en-US" sz="2400" dirty="0" smtClean="0"/>
              <a:t>App</a:t>
            </a:r>
          </a:p>
        </p:txBody>
      </p:sp>
      <p:sp>
        <p:nvSpPr>
          <p:cNvPr id="9" name="TextBox 8"/>
          <p:cNvSpPr txBox="1"/>
          <p:nvPr/>
        </p:nvSpPr>
        <p:spPr>
          <a:xfrm>
            <a:off x="5726545" y="1578337"/>
            <a:ext cx="1466273" cy="830997"/>
          </a:xfrm>
          <a:prstGeom prst="rect">
            <a:avLst/>
          </a:prstGeom>
          <a:noFill/>
        </p:spPr>
        <p:txBody>
          <a:bodyPr wrap="square" rtlCol="0">
            <a:spAutoFit/>
          </a:bodyPr>
          <a:lstStyle/>
          <a:p>
            <a:pPr algn="ctr"/>
            <a:r>
              <a:rPr lang="en-US" sz="2400" dirty="0" smtClean="0"/>
              <a:t>Map</a:t>
            </a:r>
          </a:p>
          <a:p>
            <a:pPr algn="ctr"/>
            <a:r>
              <a:rPr lang="en-US" sz="2400" dirty="0" smtClean="0"/>
              <a:t>App</a:t>
            </a:r>
            <a:endParaRPr lang="en-US" sz="2400" dirty="0"/>
          </a:p>
        </p:txBody>
      </p:sp>
      <p:sp>
        <p:nvSpPr>
          <p:cNvPr id="10" name="TextBox 9"/>
          <p:cNvSpPr txBox="1"/>
          <p:nvPr/>
        </p:nvSpPr>
        <p:spPr>
          <a:xfrm>
            <a:off x="5068274" y="677135"/>
            <a:ext cx="2803054" cy="369332"/>
          </a:xfrm>
          <a:prstGeom prst="rect">
            <a:avLst/>
          </a:prstGeom>
          <a:noFill/>
        </p:spPr>
        <p:txBody>
          <a:bodyPr wrap="square" rtlCol="0">
            <a:spAutoFit/>
          </a:bodyPr>
          <a:lstStyle/>
          <a:p>
            <a:r>
              <a:rPr lang="en-US" dirty="0" smtClean="0"/>
              <a:t>Handles Action: VIEW</a:t>
            </a:r>
            <a:endParaRPr lang="en-US" dirty="0"/>
          </a:p>
        </p:txBody>
      </p:sp>
      <p:sp>
        <p:nvSpPr>
          <p:cNvPr id="11" name="TextBox 10"/>
          <p:cNvSpPr txBox="1"/>
          <p:nvPr/>
        </p:nvSpPr>
        <p:spPr>
          <a:xfrm>
            <a:off x="5068274" y="3579624"/>
            <a:ext cx="3670342" cy="369332"/>
          </a:xfrm>
          <a:prstGeom prst="rect">
            <a:avLst/>
          </a:prstGeom>
          <a:noFill/>
        </p:spPr>
        <p:txBody>
          <a:bodyPr wrap="square" rtlCol="0">
            <a:spAutoFit/>
          </a:bodyPr>
          <a:lstStyle/>
          <a:p>
            <a:r>
              <a:rPr lang="en-US" dirty="0" smtClean="0"/>
              <a:t>Handles Action: VIEW</a:t>
            </a:r>
            <a:endParaRPr lang="en-US" dirty="0"/>
          </a:p>
        </p:txBody>
      </p:sp>
      <p:pic>
        <p:nvPicPr>
          <p:cNvPr id="14" name="Picture 13" descr="mail.png"/>
          <p:cNvPicPr>
            <a:picLocks noChangeAspect="1"/>
          </p:cNvPicPr>
          <p:nvPr/>
        </p:nvPicPr>
        <p:blipFill>
          <a:blip r:embed="rId3"/>
          <a:stretch>
            <a:fillRect/>
          </a:stretch>
        </p:blipFill>
        <p:spPr>
          <a:xfrm>
            <a:off x="1373359" y="3001224"/>
            <a:ext cx="1625970" cy="1625970"/>
          </a:xfrm>
          <a:prstGeom prst="rect">
            <a:avLst/>
          </a:prstGeom>
        </p:spPr>
      </p:pic>
      <p:sp>
        <p:nvSpPr>
          <p:cNvPr id="16" name="TextBox 15"/>
          <p:cNvSpPr txBox="1"/>
          <p:nvPr/>
        </p:nvSpPr>
        <p:spPr>
          <a:xfrm>
            <a:off x="1373359" y="4596860"/>
            <a:ext cx="2803054" cy="646331"/>
          </a:xfrm>
          <a:prstGeom prst="rect">
            <a:avLst/>
          </a:prstGeom>
          <a:noFill/>
        </p:spPr>
        <p:txBody>
          <a:bodyPr wrap="square" rtlCol="0">
            <a:spAutoFit/>
          </a:bodyPr>
          <a:lstStyle/>
          <a:p>
            <a:r>
              <a:rPr lang="en-US" dirty="0" smtClean="0"/>
              <a:t>Implicit Intent</a:t>
            </a:r>
          </a:p>
          <a:p>
            <a:r>
              <a:rPr lang="en-US" dirty="0" smtClean="0"/>
              <a:t>Action: VIEW</a:t>
            </a:r>
          </a:p>
        </p:txBody>
      </p:sp>
      <p:sp>
        <p:nvSpPr>
          <p:cNvPr id="12" name="Date Placeholder 11"/>
          <p:cNvSpPr>
            <a:spLocks noGrp="1"/>
          </p:cNvSpPr>
          <p:nvPr>
            <p:ph type="dt" sz="half" idx="10"/>
          </p:nvPr>
        </p:nvSpPr>
        <p:spPr/>
        <p:txBody>
          <a:bodyPr/>
          <a:lstStyle/>
          <a:p>
            <a:r>
              <a:rPr lang="en-US" smtClean="0"/>
              <a:t>4/16/12</a:t>
            </a:r>
            <a:endParaRPr lang="en-US"/>
          </a:p>
        </p:txBody>
      </p:sp>
      <p:sp>
        <p:nvSpPr>
          <p:cNvPr id="13" name="Footer Placeholder 12"/>
          <p:cNvSpPr>
            <a:spLocks noGrp="1"/>
          </p:cNvSpPr>
          <p:nvPr>
            <p:ph type="ftr" sz="quarter" idx="11"/>
          </p:nvPr>
        </p:nvSpPr>
        <p:spPr/>
        <p:txBody>
          <a:bodyPr/>
          <a:lstStyle/>
          <a:p>
            <a:r>
              <a:rPr lang="en-US" dirty="0" smtClean="0"/>
              <a:t>Cellular Networks and Mobile Computing (COMS 6998-8)</a:t>
            </a:r>
            <a:endParaRPr lang="en-US" dirty="0"/>
          </a:p>
        </p:txBody>
      </p:sp>
      <p:sp>
        <p:nvSpPr>
          <p:cNvPr id="17" name="TextBox 16"/>
          <p:cNvSpPr txBox="1"/>
          <p:nvPr/>
        </p:nvSpPr>
        <p:spPr>
          <a:xfrm>
            <a:off x="6360766" y="6477556"/>
            <a:ext cx="1398797" cy="261610"/>
          </a:xfrm>
          <a:prstGeom prst="rect">
            <a:avLst/>
          </a:prstGeom>
          <a:noFill/>
        </p:spPr>
        <p:txBody>
          <a:bodyPr wrap="none" rtlCol="0">
            <a:spAutoFit/>
          </a:bodyPr>
          <a:lstStyle/>
          <a:p>
            <a:r>
              <a:rPr lang="en-US" sz="1100" dirty="0" smtClean="0">
                <a:solidFill>
                  <a:schemeClr val="bg1">
                    <a:lumMod val="75000"/>
                  </a:schemeClr>
                </a:solidFill>
              </a:rPr>
              <a:t>Courtesy: </a:t>
            </a:r>
            <a:r>
              <a:rPr lang="en-US" sz="1100" dirty="0" smtClean="0">
                <a:solidFill>
                  <a:schemeClr val="bg1">
                    <a:lumMod val="75000"/>
                  </a:schemeClr>
                </a:solidFill>
                <a:latin typeface="Arial" charset="0"/>
              </a:rPr>
              <a:t>Chin et. al</a:t>
            </a:r>
            <a:endParaRPr lang="en-US" sz="1100" dirty="0">
              <a:solidFill>
                <a:schemeClr val="bg1">
                  <a:lumMod val="75000"/>
                </a:schemeClr>
              </a:solidFill>
            </a:endParaRPr>
          </a:p>
        </p:txBody>
      </p:sp>
    </p:spTree>
    <p:extLst>
      <p:ext uri="{BB962C8B-B14F-4D97-AF65-F5344CB8AC3E}">
        <p14:creationId xmlns:p14="http://schemas.microsoft.com/office/powerpoint/2010/main" val="8951794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51684 0.19491 " pathEditMode="relative" ptsTypes="AA">
                                      <p:cBhvr>
                                        <p:cTn id="6" dur="2000" fill="hold"/>
                                        <p:tgtEl>
                                          <p:spTgt spid="14"/>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51684 0.19491 " pathEditMode="relative" ptsTypes="AA">
                                      <p:cBhvr>
                                        <p:cTn id="8" dur="2000" fill="hold"/>
                                        <p:tgtEl>
                                          <p:spTgt spid="1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5184"/>
            <a:ext cx="7467600" cy="1143000"/>
          </a:xfrm>
        </p:spPr>
        <p:txBody>
          <a:bodyPr/>
          <a:lstStyle/>
          <a:p>
            <a:r>
              <a:rPr lang="en-US" dirty="0" smtClean="0"/>
              <a:t>Security Analysis Of Android</a:t>
            </a:r>
            <a:endParaRPr lang="en-US" dirty="0"/>
          </a:p>
        </p:txBody>
      </p:sp>
      <p:sp>
        <p:nvSpPr>
          <p:cNvPr id="3" name="Slide Number Placeholder 2"/>
          <p:cNvSpPr>
            <a:spLocks noGrp="1"/>
          </p:cNvSpPr>
          <p:nvPr>
            <p:ph type="sldNum" sz="quarter" idx="11"/>
          </p:nvPr>
        </p:nvSpPr>
        <p:spPr>
          <a:xfrm>
            <a:off x="6972300" y="6341586"/>
            <a:ext cx="2895600" cy="365125"/>
          </a:xfrm>
        </p:spPr>
        <p:txBody>
          <a:bodyPr/>
          <a:lstStyle/>
          <a:p>
            <a:fld id="{53602096-A2D2-094D-8D73-86661817F420}" type="slidenum">
              <a:rPr lang="en-US" smtClean="0"/>
              <a:pPr/>
              <a:t>35</a:t>
            </a:fld>
            <a:endParaRPr lang="en-US"/>
          </a:p>
        </p:txBody>
      </p:sp>
      <p:sp>
        <p:nvSpPr>
          <p:cNvPr id="4" name="Date Placeholder 3"/>
          <p:cNvSpPr>
            <a:spLocks noGrp="1"/>
          </p:cNvSpPr>
          <p:nvPr>
            <p:ph type="dt" sz="half" idx="10"/>
          </p:nvPr>
        </p:nvSpPr>
        <p:spPr/>
        <p:txBody>
          <a:bodyPr/>
          <a:lstStyle/>
          <a:p>
            <a:r>
              <a:rPr lang="en-US" smtClean="0"/>
              <a:t>4/16/12</a:t>
            </a:r>
            <a:endParaRPr lang="en-US"/>
          </a:p>
        </p:txBody>
      </p:sp>
      <p:sp>
        <p:nvSpPr>
          <p:cNvPr id="5" name="Footer Placeholder 4"/>
          <p:cNvSpPr>
            <a:spLocks noGrp="1"/>
          </p:cNvSpPr>
          <p:nvPr>
            <p:ph type="ftr" sz="quarter" idx="11"/>
          </p:nvPr>
        </p:nvSpPr>
        <p:spPr/>
        <p:txBody>
          <a:bodyPr/>
          <a:lstStyle/>
          <a:p>
            <a:r>
              <a:rPr lang="en-US" dirty="0" smtClean="0"/>
              <a:t>Cellular Networks and Mobile Computing (COMS 6998-8)</a:t>
            </a:r>
            <a:endParaRPr lang="en-US" dirty="0"/>
          </a:p>
        </p:txBody>
      </p:sp>
      <p:sp>
        <p:nvSpPr>
          <p:cNvPr id="6" name="TextBox 5"/>
          <p:cNvSpPr txBox="1"/>
          <p:nvPr/>
        </p:nvSpPr>
        <p:spPr>
          <a:xfrm>
            <a:off x="6360766" y="6477556"/>
            <a:ext cx="1398797" cy="261610"/>
          </a:xfrm>
          <a:prstGeom prst="rect">
            <a:avLst/>
          </a:prstGeom>
          <a:noFill/>
        </p:spPr>
        <p:txBody>
          <a:bodyPr wrap="none" rtlCol="0">
            <a:spAutoFit/>
          </a:bodyPr>
          <a:lstStyle/>
          <a:p>
            <a:r>
              <a:rPr lang="en-US" sz="1100" dirty="0" smtClean="0">
                <a:solidFill>
                  <a:schemeClr val="bg1">
                    <a:lumMod val="75000"/>
                  </a:schemeClr>
                </a:solidFill>
              </a:rPr>
              <a:t>Courtesy: </a:t>
            </a:r>
            <a:r>
              <a:rPr lang="en-US" sz="1100" dirty="0" smtClean="0">
                <a:solidFill>
                  <a:schemeClr val="bg1">
                    <a:lumMod val="75000"/>
                  </a:schemeClr>
                </a:solidFill>
                <a:latin typeface="Arial" charset="0"/>
              </a:rPr>
              <a:t>Chin et. al</a:t>
            </a:r>
            <a:endParaRPr lang="en-US" sz="1100" dirty="0">
              <a:solidFill>
                <a:schemeClr val="bg1">
                  <a:lumMod val="75000"/>
                </a:schemeClr>
              </a:solidFill>
            </a:endParaRPr>
          </a:p>
        </p:txBody>
      </p:sp>
    </p:spTree>
    <p:extLst>
      <p:ext uri="{BB962C8B-B14F-4D97-AF65-F5344CB8AC3E}">
        <p14:creationId xmlns:p14="http://schemas.microsoft.com/office/powerpoint/2010/main" val="385739263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14"/>
            <a:ext cx="7467600" cy="1143000"/>
          </a:xfrm>
        </p:spPr>
        <p:txBody>
          <a:bodyPr>
            <a:normAutofit fontScale="90000"/>
          </a:bodyPr>
          <a:lstStyle/>
          <a:p>
            <a:r>
              <a:rPr lang="en-US" dirty="0" smtClean="0"/>
              <a:t>Common Developer Pattern:</a:t>
            </a:r>
            <a:br>
              <a:rPr lang="en-US" dirty="0" smtClean="0"/>
            </a:br>
            <a:r>
              <a:rPr lang="en-US" dirty="0" smtClean="0"/>
              <a:t>Unique Action Strings</a:t>
            </a:r>
            <a:endParaRPr lang="en-US" dirty="0"/>
          </a:p>
        </p:txBody>
      </p:sp>
      <p:sp>
        <p:nvSpPr>
          <p:cNvPr id="4" name="Slide Number Placeholder 3"/>
          <p:cNvSpPr>
            <a:spLocks noGrp="1"/>
          </p:cNvSpPr>
          <p:nvPr>
            <p:ph type="sldNum" sz="quarter" idx="11"/>
          </p:nvPr>
        </p:nvSpPr>
        <p:spPr>
          <a:xfrm>
            <a:off x="7162800" y="6405791"/>
            <a:ext cx="2895600" cy="365125"/>
          </a:xfrm>
        </p:spPr>
        <p:txBody>
          <a:bodyPr/>
          <a:lstStyle/>
          <a:p>
            <a:fld id="{53602096-A2D2-094D-8D73-86661817F420}" type="slidenum">
              <a:rPr lang="en-US" smtClean="0"/>
              <a:pPr/>
              <a:t>36</a:t>
            </a:fld>
            <a:endParaRPr lang="en-US"/>
          </a:p>
        </p:txBody>
      </p:sp>
      <p:sp>
        <p:nvSpPr>
          <p:cNvPr id="8" name="Rounded Rectangle 7"/>
          <p:cNvSpPr/>
          <p:nvPr/>
        </p:nvSpPr>
        <p:spPr>
          <a:xfrm>
            <a:off x="895684" y="1417639"/>
            <a:ext cx="7233332" cy="4837620"/>
          </a:xfrm>
          <a:prstGeom prst="roundRect">
            <a:avLst/>
          </a:prstGeom>
          <a:noFill/>
          <a:ln w="25400">
            <a:solidFill>
              <a:srgbClr val="FF66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nut 8"/>
          <p:cNvSpPr/>
          <p:nvPr/>
        </p:nvSpPr>
        <p:spPr>
          <a:xfrm>
            <a:off x="1457155" y="3224782"/>
            <a:ext cx="1916363" cy="1825444"/>
          </a:xfrm>
          <a:prstGeom prst="donut">
            <a:avLst>
              <a:gd name="adj" fmla="val 497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Donut 9"/>
          <p:cNvSpPr/>
          <p:nvPr/>
        </p:nvSpPr>
        <p:spPr>
          <a:xfrm>
            <a:off x="5446259" y="3224782"/>
            <a:ext cx="1916363" cy="1825444"/>
          </a:xfrm>
          <a:prstGeom prst="donut">
            <a:avLst>
              <a:gd name="adj" fmla="val 497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1470529" y="3582712"/>
            <a:ext cx="1916363" cy="646331"/>
          </a:xfrm>
          <a:prstGeom prst="rect">
            <a:avLst/>
          </a:prstGeom>
          <a:noFill/>
        </p:spPr>
        <p:txBody>
          <a:bodyPr wrap="square" rtlCol="0">
            <a:spAutoFit/>
          </a:bodyPr>
          <a:lstStyle/>
          <a:p>
            <a:pPr algn="ctr"/>
            <a:r>
              <a:rPr lang="en-US" dirty="0" smtClean="0"/>
              <a:t>Showtime</a:t>
            </a:r>
          </a:p>
          <a:p>
            <a:pPr algn="ctr"/>
            <a:r>
              <a:rPr lang="en-US" dirty="0" smtClean="0"/>
              <a:t>Search</a:t>
            </a:r>
            <a:endParaRPr lang="en-US" dirty="0"/>
          </a:p>
        </p:txBody>
      </p:sp>
      <p:sp>
        <p:nvSpPr>
          <p:cNvPr id="13" name="TextBox 12"/>
          <p:cNvSpPr txBox="1"/>
          <p:nvPr/>
        </p:nvSpPr>
        <p:spPr>
          <a:xfrm>
            <a:off x="5485338" y="3597866"/>
            <a:ext cx="1916363" cy="369332"/>
          </a:xfrm>
          <a:prstGeom prst="rect">
            <a:avLst/>
          </a:prstGeom>
          <a:noFill/>
        </p:spPr>
        <p:txBody>
          <a:bodyPr wrap="square" rtlCol="0">
            <a:spAutoFit/>
          </a:bodyPr>
          <a:lstStyle/>
          <a:p>
            <a:pPr algn="ctr"/>
            <a:r>
              <a:rPr lang="en-US" dirty="0" smtClean="0"/>
              <a:t>Results UI</a:t>
            </a:r>
          </a:p>
        </p:txBody>
      </p:sp>
      <p:sp>
        <p:nvSpPr>
          <p:cNvPr id="14" name="TextBox 13"/>
          <p:cNvSpPr txBox="1"/>
          <p:nvPr/>
        </p:nvSpPr>
        <p:spPr>
          <a:xfrm>
            <a:off x="1270000" y="1625055"/>
            <a:ext cx="1711158" cy="369332"/>
          </a:xfrm>
          <a:prstGeom prst="rect">
            <a:avLst/>
          </a:prstGeom>
          <a:noFill/>
        </p:spPr>
        <p:txBody>
          <a:bodyPr wrap="square" rtlCol="0">
            <a:spAutoFit/>
          </a:bodyPr>
          <a:lstStyle/>
          <a:p>
            <a:r>
              <a:rPr lang="en-US" b="1" dirty="0" err="1" smtClean="0"/>
              <a:t>IMDb</a:t>
            </a:r>
            <a:r>
              <a:rPr lang="en-US" b="1" dirty="0" smtClean="0"/>
              <a:t> App</a:t>
            </a:r>
            <a:endParaRPr lang="en-US" b="1" dirty="0"/>
          </a:p>
        </p:txBody>
      </p:sp>
      <p:sp>
        <p:nvSpPr>
          <p:cNvPr id="16" name="TextBox 15"/>
          <p:cNvSpPr txBox="1"/>
          <p:nvPr/>
        </p:nvSpPr>
        <p:spPr>
          <a:xfrm>
            <a:off x="4898171" y="2077894"/>
            <a:ext cx="3361854" cy="923330"/>
          </a:xfrm>
          <a:prstGeom prst="rect">
            <a:avLst/>
          </a:prstGeom>
          <a:noFill/>
        </p:spPr>
        <p:txBody>
          <a:bodyPr wrap="square" rtlCol="0">
            <a:spAutoFit/>
          </a:bodyPr>
          <a:lstStyle/>
          <a:p>
            <a:r>
              <a:rPr lang="en-US" dirty="0" smtClean="0"/>
              <a:t>Handles Actions: </a:t>
            </a:r>
            <a:r>
              <a:rPr lang="en-US" i="1" dirty="0" err="1" smtClean="0"/>
              <a:t>willUpdateShowtimes</a:t>
            </a:r>
            <a:r>
              <a:rPr lang="en-US" dirty="0" smtClean="0"/>
              <a:t>,</a:t>
            </a:r>
          </a:p>
          <a:p>
            <a:r>
              <a:rPr lang="en-US" i="1" dirty="0" err="1" smtClean="0"/>
              <a:t>showtimesNoLocationError</a:t>
            </a:r>
            <a:endParaRPr lang="en-US" i="1" dirty="0"/>
          </a:p>
        </p:txBody>
      </p:sp>
      <p:pic>
        <p:nvPicPr>
          <p:cNvPr id="21" name="Picture 20" descr="mail.png"/>
          <p:cNvPicPr>
            <a:picLocks noChangeAspect="1"/>
          </p:cNvPicPr>
          <p:nvPr/>
        </p:nvPicPr>
        <p:blipFill>
          <a:blip r:embed="rId3"/>
          <a:stretch>
            <a:fillRect/>
          </a:stretch>
        </p:blipFill>
        <p:spPr>
          <a:xfrm>
            <a:off x="1443787" y="3616152"/>
            <a:ext cx="1625970" cy="1625970"/>
          </a:xfrm>
          <a:prstGeom prst="rect">
            <a:avLst/>
          </a:prstGeom>
        </p:spPr>
      </p:pic>
      <p:sp>
        <p:nvSpPr>
          <p:cNvPr id="23" name="TextBox 22"/>
          <p:cNvSpPr txBox="1"/>
          <p:nvPr/>
        </p:nvSpPr>
        <p:spPr>
          <a:xfrm>
            <a:off x="1526159" y="5209015"/>
            <a:ext cx="2864028" cy="923330"/>
          </a:xfrm>
          <a:prstGeom prst="rect">
            <a:avLst/>
          </a:prstGeom>
          <a:noFill/>
        </p:spPr>
        <p:txBody>
          <a:bodyPr wrap="square" rtlCol="0">
            <a:spAutoFit/>
          </a:bodyPr>
          <a:lstStyle/>
          <a:p>
            <a:r>
              <a:rPr lang="en-US" dirty="0" smtClean="0"/>
              <a:t>Implicit Intent</a:t>
            </a:r>
          </a:p>
          <a:p>
            <a:r>
              <a:rPr lang="en-US" dirty="0" smtClean="0"/>
              <a:t>Action: </a:t>
            </a:r>
            <a:r>
              <a:rPr lang="en-US" i="1" dirty="0" err="1" smtClean="0"/>
              <a:t>willUpdateShowtimes</a:t>
            </a:r>
            <a:endParaRPr lang="en-US" i="1" dirty="0"/>
          </a:p>
        </p:txBody>
      </p:sp>
      <p:sp>
        <p:nvSpPr>
          <p:cNvPr id="3" name="Date Placeholder 2"/>
          <p:cNvSpPr>
            <a:spLocks noGrp="1"/>
          </p:cNvSpPr>
          <p:nvPr>
            <p:ph type="dt" sz="half" idx="10"/>
          </p:nvPr>
        </p:nvSpPr>
        <p:spPr/>
        <p:txBody>
          <a:bodyPr/>
          <a:lstStyle/>
          <a:p>
            <a:r>
              <a:rPr lang="en-US" smtClean="0"/>
              <a:t>4/16/12</a:t>
            </a:r>
            <a:endParaRPr lang="en-US"/>
          </a:p>
        </p:txBody>
      </p:sp>
      <p:sp>
        <p:nvSpPr>
          <p:cNvPr id="5" name="Footer Placeholder 4"/>
          <p:cNvSpPr>
            <a:spLocks noGrp="1"/>
          </p:cNvSpPr>
          <p:nvPr>
            <p:ph type="ftr" sz="quarter" idx="11"/>
          </p:nvPr>
        </p:nvSpPr>
        <p:spPr/>
        <p:txBody>
          <a:bodyPr/>
          <a:lstStyle/>
          <a:p>
            <a:r>
              <a:rPr lang="en-US" dirty="0" smtClean="0"/>
              <a:t>Cellular Networks and Mobile Computing (COMS 6998-8)</a:t>
            </a:r>
            <a:endParaRPr lang="en-US" dirty="0"/>
          </a:p>
        </p:txBody>
      </p:sp>
      <p:sp>
        <p:nvSpPr>
          <p:cNvPr id="15" name="TextBox 14"/>
          <p:cNvSpPr txBox="1"/>
          <p:nvPr/>
        </p:nvSpPr>
        <p:spPr>
          <a:xfrm>
            <a:off x="6360766" y="6477556"/>
            <a:ext cx="1398797" cy="261610"/>
          </a:xfrm>
          <a:prstGeom prst="rect">
            <a:avLst/>
          </a:prstGeom>
          <a:noFill/>
        </p:spPr>
        <p:txBody>
          <a:bodyPr wrap="none" rtlCol="0">
            <a:spAutoFit/>
          </a:bodyPr>
          <a:lstStyle/>
          <a:p>
            <a:r>
              <a:rPr lang="en-US" sz="1100" dirty="0" smtClean="0">
                <a:solidFill>
                  <a:schemeClr val="bg1">
                    <a:lumMod val="75000"/>
                  </a:schemeClr>
                </a:solidFill>
              </a:rPr>
              <a:t>Courtesy: </a:t>
            </a:r>
            <a:r>
              <a:rPr lang="en-US" sz="1100" dirty="0" smtClean="0">
                <a:solidFill>
                  <a:schemeClr val="bg1">
                    <a:lumMod val="75000"/>
                  </a:schemeClr>
                </a:solidFill>
                <a:latin typeface="Arial" charset="0"/>
              </a:rPr>
              <a:t>Chin et. al</a:t>
            </a:r>
            <a:endParaRPr lang="en-US" sz="1100" dirty="0">
              <a:solidFill>
                <a:schemeClr val="bg1">
                  <a:lumMod val="75000"/>
                </a:schemeClr>
              </a:solidFill>
            </a:endParaRPr>
          </a:p>
        </p:txBody>
      </p:sp>
    </p:spTree>
    <p:extLst>
      <p:ext uri="{BB962C8B-B14F-4D97-AF65-F5344CB8AC3E}">
        <p14:creationId xmlns:p14="http://schemas.microsoft.com/office/powerpoint/2010/main" val="38665387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44202 0.00185 " pathEditMode="relative" ptsTypes="AA">
                                      <p:cBhvr>
                                        <p:cTn id="6" dur="2000" fill="hold"/>
                                        <p:tgtEl>
                                          <p:spTgt spid="21"/>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2.5E-6 -1.85185E-6 L 0.42812 0.00185 " pathEditMode="relative" rAng="0" ptsTypes="AA">
                                      <p:cBhvr>
                                        <p:cTn id="8" dur="2000" fill="hold"/>
                                        <p:tgtEl>
                                          <p:spTgt spid="23"/>
                                        </p:tgtEl>
                                        <p:attrNameLst>
                                          <p:attrName>ppt_x</p:attrName>
                                          <p:attrName>ppt_y</p:attrName>
                                        </p:attrNameLst>
                                      </p:cBhvr>
                                      <p:rCtr x="21400" y="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602096-A2D2-094D-8D73-86661817F420}" type="slidenum">
              <a:rPr lang="en-US" smtClean="0"/>
              <a:pPr/>
              <a:t>37</a:t>
            </a:fld>
            <a:endParaRPr lang="en-US"/>
          </a:p>
        </p:txBody>
      </p:sp>
      <p:pic>
        <p:nvPicPr>
          <p:cNvPr id="5" name="Picture 4" descr="imdbcorrect.png"/>
          <p:cNvPicPr>
            <a:picLocks noChangeAspect="1"/>
          </p:cNvPicPr>
          <p:nvPr/>
        </p:nvPicPr>
        <p:blipFill>
          <a:blip r:embed="rId3"/>
          <a:stretch>
            <a:fillRect/>
          </a:stretch>
        </p:blipFill>
        <p:spPr>
          <a:xfrm>
            <a:off x="3096588" y="735270"/>
            <a:ext cx="2945296" cy="5240171"/>
          </a:xfrm>
          <a:prstGeom prst="rect">
            <a:avLst/>
          </a:prstGeom>
          <a:ln>
            <a:solidFill>
              <a:schemeClr val="tx1"/>
            </a:solidFill>
          </a:ln>
        </p:spPr>
      </p:pic>
      <p:sp>
        <p:nvSpPr>
          <p:cNvPr id="3" name="Date Placeholder 2"/>
          <p:cNvSpPr>
            <a:spLocks noGrp="1"/>
          </p:cNvSpPr>
          <p:nvPr>
            <p:ph type="dt" sz="half" idx="10"/>
          </p:nvPr>
        </p:nvSpPr>
        <p:spPr/>
        <p:txBody>
          <a:bodyPr/>
          <a:lstStyle/>
          <a:p>
            <a:r>
              <a:rPr lang="en-US" smtClean="0"/>
              <a:t>4/16/12</a:t>
            </a:r>
            <a:endParaRPr lang="en-US"/>
          </a:p>
        </p:txBody>
      </p:sp>
      <p:sp>
        <p:nvSpPr>
          <p:cNvPr id="4" name="Footer Placeholder 3"/>
          <p:cNvSpPr>
            <a:spLocks noGrp="1"/>
          </p:cNvSpPr>
          <p:nvPr>
            <p:ph type="ftr" sz="quarter" idx="11"/>
          </p:nvPr>
        </p:nvSpPr>
        <p:spPr/>
        <p:txBody>
          <a:bodyPr/>
          <a:lstStyle/>
          <a:p>
            <a:r>
              <a:rPr lang="en-US" smtClean="0"/>
              <a:t>Cellular Networks and Mobile Computing (COMS 6998-8)</a:t>
            </a:r>
            <a:endParaRPr lang="en-US"/>
          </a:p>
        </p:txBody>
      </p:sp>
      <p:sp>
        <p:nvSpPr>
          <p:cNvPr id="6" name="TextBox 5"/>
          <p:cNvSpPr txBox="1"/>
          <p:nvPr/>
        </p:nvSpPr>
        <p:spPr>
          <a:xfrm>
            <a:off x="6360766" y="6477556"/>
            <a:ext cx="1398797" cy="261610"/>
          </a:xfrm>
          <a:prstGeom prst="rect">
            <a:avLst/>
          </a:prstGeom>
          <a:noFill/>
        </p:spPr>
        <p:txBody>
          <a:bodyPr wrap="none" rtlCol="0">
            <a:spAutoFit/>
          </a:bodyPr>
          <a:lstStyle/>
          <a:p>
            <a:r>
              <a:rPr lang="en-US" sz="1100" dirty="0" smtClean="0">
                <a:solidFill>
                  <a:schemeClr val="bg1">
                    <a:lumMod val="75000"/>
                  </a:schemeClr>
                </a:solidFill>
              </a:rPr>
              <a:t>Courtesy: </a:t>
            </a:r>
            <a:r>
              <a:rPr lang="en-US" sz="1100" dirty="0" smtClean="0">
                <a:solidFill>
                  <a:schemeClr val="bg1">
                    <a:lumMod val="75000"/>
                  </a:schemeClr>
                </a:solidFill>
                <a:latin typeface="Arial" charset="0"/>
              </a:rPr>
              <a:t>Chin et. al</a:t>
            </a:r>
            <a:endParaRPr lang="en-US" sz="1100" dirty="0">
              <a:solidFill>
                <a:schemeClr val="bg1">
                  <a:lumMod val="75000"/>
                </a:schemeClr>
              </a:solidFill>
            </a:endParaRPr>
          </a:p>
        </p:txBody>
      </p:sp>
    </p:spTree>
    <p:extLst>
      <p:ext uri="{BB962C8B-B14F-4D97-AF65-F5344CB8AC3E}">
        <p14:creationId xmlns:p14="http://schemas.microsoft.com/office/powerpoint/2010/main" val="244219767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14"/>
            <a:ext cx="7467600" cy="1143000"/>
          </a:xfrm>
        </p:spPr>
        <p:txBody>
          <a:bodyPr>
            <a:normAutofit fontScale="90000"/>
          </a:bodyPr>
          <a:lstStyle/>
          <a:p>
            <a:r>
              <a:rPr lang="en-US" dirty="0" smtClean="0"/>
              <a:t>Common Developer Pattern:</a:t>
            </a:r>
            <a:br>
              <a:rPr lang="en-US" dirty="0" smtClean="0"/>
            </a:br>
            <a:r>
              <a:rPr lang="en-US" dirty="0" smtClean="0"/>
              <a:t>Unique Action Strings</a:t>
            </a:r>
            <a:endParaRPr lang="en-US" dirty="0"/>
          </a:p>
        </p:txBody>
      </p:sp>
      <p:sp>
        <p:nvSpPr>
          <p:cNvPr id="4" name="Slide Number Placeholder 3"/>
          <p:cNvSpPr>
            <a:spLocks noGrp="1"/>
          </p:cNvSpPr>
          <p:nvPr>
            <p:ph type="sldNum" sz="quarter" idx="11"/>
          </p:nvPr>
        </p:nvSpPr>
        <p:spPr>
          <a:xfrm>
            <a:off x="6812225" y="6400800"/>
            <a:ext cx="2895600" cy="365125"/>
          </a:xfrm>
        </p:spPr>
        <p:txBody>
          <a:bodyPr/>
          <a:lstStyle/>
          <a:p>
            <a:fld id="{53602096-A2D2-094D-8D73-86661817F420}" type="slidenum">
              <a:rPr lang="en-US" smtClean="0"/>
              <a:pPr/>
              <a:t>38</a:t>
            </a:fld>
            <a:endParaRPr lang="en-US"/>
          </a:p>
        </p:txBody>
      </p:sp>
      <p:sp>
        <p:nvSpPr>
          <p:cNvPr id="8" name="Rounded Rectangle 7"/>
          <p:cNvSpPr/>
          <p:nvPr/>
        </p:nvSpPr>
        <p:spPr>
          <a:xfrm>
            <a:off x="895684" y="1417639"/>
            <a:ext cx="7233332" cy="4837620"/>
          </a:xfrm>
          <a:prstGeom prst="roundRect">
            <a:avLst/>
          </a:prstGeom>
          <a:noFill/>
          <a:ln w="25400">
            <a:solidFill>
              <a:srgbClr val="FF66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nut 8"/>
          <p:cNvSpPr/>
          <p:nvPr/>
        </p:nvSpPr>
        <p:spPr>
          <a:xfrm>
            <a:off x="1457155" y="3224782"/>
            <a:ext cx="1916363" cy="1825444"/>
          </a:xfrm>
          <a:prstGeom prst="donut">
            <a:avLst>
              <a:gd name="adj" fmla="val 497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Donut 9"/>
          <p:cNvSpPr/>
          <p:nvPr/>
        </p:nvSpPr>
        <p:spPr>
          <a:xfrm>
            <a:off x="5446259" y="3224782"/>
            <a:ext cx="1916363" cy="1825444"/>
          </a:xfrm>
          <a:prstGeom prst="donut">
            <a:avLst>
              <a:gd name="adj" fmla="val 497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1470529" y="3582712"/>
            <a:ext cx="1916363" cy="646331"/>
          </a:xfrm>
          <a:prstGeom prst="rect">
            <a:avLst/>
          </a:prstGeom>
          <a:noFill/>
        </p:spPr>
        <p:txBody>
          <a:bodyPr wrap="square" rtlCol="0">
            <a:spAutoFit/>
          </a:bodyPr>
          <a:lstStyle/>
          <a:p>
            <a:pPr algn="ctr"/>
            <a:r>
              <a:rPr lang="en-US" dirty="0" smtClean="0"/>
              <a:t>Showtime</a:t>
            </a:r>
          </a:p>
          <a:p>
            <a:pPr algn="ctr"/>
            <a:r>
              <a:rPr lang="en-US" dirty="0" smtClean="0"/>
              <a:t>Search</a:t>
            </a:r>
            <a:endParaRPr lang="en-US" dirty="0"/>
          </a:p>
        </p:txBody>
      </p:sp>
      <p:sp>
        <p:nvSpPr>
          <p:cNvPr id="13" name="TextBox 12"/>
          <p:cNvSpPr txBox="1"/>
          <p:nvPr/>
        </p:nvSpPr>
        <p:spPr>
          <a:xfrm>
            <a:off x="5485338" y="3597866"/>
            <a:ext cx="1916363" cy="369332"/>
          </a:xfrm>
          <a:prstGeom prst="rect">
            <a:avLst/>
          </a:prstGeom>
          <a:noFill/>
        </p:spPr>
        <p:txBody>
          <a:bodyPr wrap="square" rtlCol="0">
            <a:spAutoFit/>
          </a:bodyPr>
          <a:lstStyle/>
          <a:p>
            <a:pPr algn="ctr"/>
            <a:r>
              <a:rPr lang="en-US" dirty="0" smtClean="0"/>
              <a:t>Results UI</a:t>
            </a:r>
          </a:p>
        </p:txBody>
      </p:sp>
      <p:sp>
        <p:nvSpPr>
          <p:cNvPr id="14" name="TextBox 13"/>
          <p:cNvSpPr txBox="1"/>
          <p:nvPr/>
        </p:nvSpPr>
        <p:spPr>
          <a:xfrm>
            <a:off x="1270000" y="1625055"/>
            <a:ext cx="1711158" cy="369332"/>
          </a:xfrm>
          <a:prstGeom prst="rect">
            <a:avLst/>
          </a:prstGeom>
          <a:noFill/>
        </p:spPr>
        <p:txBody>
          <a:bodyPr wrap="square" rtlCol="0">
            <a:spAutoFit/>
          </a:bodyPr>
          <a:lstStyle/>
          <a:p>
            <a:r>
              <a:rPr lang="en-US" b="1" dirty="0" err="1" smtClean="0"/>
              <a:t>IMDb</a:t>
            </a:r>
            <a:r>
              <a:rPr lang="en-US" b="1" dirty="0" smtClean="0"/>
              <a:t> App</a:t>
            </a:r>
            <a:endParaRPr lang="en-US" b="1" dirty="0"/>
          </a:p>
        </p:txBody>
      </p:sp>
      <p:sp>
        <p:nvSpPr>
          <p:cNvPr id="16" name="TextBox 15"/>
          <p:cNvSpPr txBox="1"/>
          <p:nvPr/>
        </p:nvSpPr>
        <p:spPr>
          <a:xfrm>
            <a:off x="4898171" y="2077894"/>
            <a:ext cx="3361854" cy="923330"/>
          </a:xfrm>
          <a:prstGeom prst="rect">
            <a:avLst/>
          </a:prstGeom>
          <a:noFill/>
        </p:spPr>
        <p:txBody>
          <a:bodyPr wrap="square" rtlCol="0">
            <a:spAutoFit/>
          </a:bodyPr>
          <a:lstStyle/>
          <a:p>
            <a:r>
              <a:rPr lang="en-US" dirty="0" smtClean="0"/>
              <a:t>Handles Actions: </a:t>
            </a:r>
            <a:r>
              <a:rPr lang="en-US" i="1" dirty="0" err="1" smtClean="0"/>
              <a:t>willUpdateShowtimes</a:t>
            </a:r>
            <a:r>
              <a:rPr lang="en-US" dirty="0" smtClean="0"/>
              <a:t>,</a:t>
            </a:r>
          </a:p>
          <a:p>
            <a:r>
              <a:rPr lang="en-US" i="1" dirty="0" err="1" smtClean="0"/>
              <a:t>showtimesNoLocationError</a:t>
            </a:r>
            <a:endParaRPr lang="en-US" i="1" dirty="0"/>
          </a:p>
        </p:txBody>
      </p:sp>
      <p:pic>
        <p:nvPicPr>
          <p:cNvPr id="21" name="Picture 20" descr="mail.png"/>
          <p:cNvPicPr>
            <a:picLocks noChangeAspect="1"/>
          </p:cNvPicPr>
          <p:nvPr/>
        </p:nvPicPr>
        <p:blipFill>
          <a:blip r:embed="rId3"/>
          <a:stretch>
            <a:fillRect/>
          </a:stretch>
        </p:blipFill>
        <p:spPr>
          <a:xfrm>
            <a:off x="1443787" y="3616152"/>
            <a:ext cx="1625970" cy="1625970"/>
          </a:xfrm>
          <a:prstGeom prst="rect">
            <a:avLst/>
          </a:prstGeom>
        </p:spPr>
      </p:pic>
      <p:sp>
        <p:nvSpPr>
          <p:cNvPr id="23" name="TextBox 22"/>
          <p:cNvSpPr txBox="1"/>
          <p:nvPr/>
        </p:nvSpPr>
        <p:spPr>
          <a:xfrm>
            <a:off x="1526159" y="5209015"/>
            <a:ext cx="2864028" cy="923330"/>
          </a:xfrm>
          <a:prstGeom prst="rect">
            <a:avLst/>
          </a:prstGeom>
          <a:noFill/>
        </p:spPr>
        <p:txBody>
          <a:bodyPr wrap="square" rtlCol="0">
            <a:spAutoFit/>
          </a:bodyPr>
          <a:lstStyle/>
          <a:p>
            <a:r>
              <a:rPr lang="en-US" dirty="0" smtClean="0"/>
              <a:t>Implicit Intent</a:t>
            </a:r>
          </a:p>
          <a:p>
            <a:r>
              <a:rPr lang="en-US" dirty="0" smtClean="0"/>
              <a:t>Action: </a:t>
            </a:r>
            <a:r>
              <a:rPr lang="en-US" i="1" dirty="0" err="1" smtClean="0"/>
              <a:t>willUpdateShowtimes</a:t>
            </a:r>
            <a:endParaRPr lang="en-US" i="1" dirty="0"/>
          </a:p>
        </p:txBody>
      </p:sp>
      <p:sp>
        <p:nvSpPr>
          <p:cNvPr id="3" name="Date Placeholder 2"/>
          <p:cNvSpPr>
            <a:spLocks noGrp="1"/>
          </p:cNvSpPr>
          <p:nvPr>
            <p:ph type="dt" sz="half" idx="10"/>
          </p:nvPr>
        </p:nvSpPr>
        <p:spPr/>
        <p:txBody>
          <a:bodyPr/>
          <a:lstStyle/>
          <a:p>
            <a:r>
              <a:rPr lang="en-US" smtClean="0"/>
              <a:t>4/16/12</a:t>
            </a:r>
            <a:endParaRPr lang="en-US"/>
          </a:p>
        </p:txBody>
      </p:sp>
      <p:sp>
        <p:nvSpPr>
          <p:cNvPr id="5" name="Footer Placeholder 4"/>
          <p:cNvSpPr>
            <a:spLocks noGrp="1"/>
          </p:cNvSpPr>
          <p:nvPr>
            <p:ph type="ftr" sz="quarter" idx="11"/>
          </p:nvPr>
        </p:nvSpPr>
        <p:spPr>
          <a:xfrm>
            <a:off x="2981158" y="6405791"/>
            <a:ext cx="2895600" cy="365125"/>
          </a:xfrm>
        </p:spPr>
        <p:txBody>
          <a:bodyPr/>
          <a:lstStyle/>
          <a:p>
            <a:r>
              <a:rPr lang="en-US" dirty="0" smtClean="0"/>
              <a:t>Cellular Networks and Mobile Computing (COMS 6998-8)</a:t>
            </a:r>
            <a:endParaRPr lang="en-US" dirty="0"/>
          </a:p>
        </p:txBody>
      </p:sp>
      <p:sp>
        <p:nvSpPr>
          <p:cNvPr id="15" name="TextBox 14"/>
          <p:cNvSpPr txBox="1"/>
          <p:nvPr/>
        </p:nvSpPr>
        <p:spPr>
          <a:xfrm>
            <a:off x="6360766" y="6477556"/>
            <a:ext cx="1398797" cy="261610"/>
          </a:xfrm>
          <a:prstGeom prst="rect">
            <a:avLst/>
          </a:prstGeom>
          <a:noFill/>
        </p:spPr>
        <p:txBody>
          <a:bodyPr wrap="none" rtlCol="0">
            <a:spAutoFit/>
          </a:bodyPr>
          <a:lstStyle/>
          <a:p>
            <a:r>
              <a:rPr lang="en-US" sz="1100" dirty="0" smtClean="0">
                <a:solidFill>
                  <a:schemeClr val="bg1">
                    <a:lumMod val="75000"/>
                  </a:schemeClr>
                </a:solidFill>
              </a:rPr>
              <a:t>Courtesy: </a:t>
            </a:r>
            <a:r>
              <a:rPr lang="en-US" sz="1100" dirty="0" smtClean="0">
                <a:solidFill>
                  <a:schemeClr val="bg1">
                    <a:lumMod val="75000"/>
                  </a:schemeClr>
                </a:solidFill>
                <a:latin typeface="Arial" charset="0"/>
              </a:rPr>
              <a:t>Chin et. al</a:t>
            </a:r>
            <a:endParaRPr lang="en-US" sz="1100" dirty="0">
              <a:solidFill>
                <a:schemeClr val="bg1">
                  <a:lumMod val="75000"/>
                </a:schemeClr>
              </a:solidFill>
            </a:endParaRPr>
          </a:p>
        </p:txBody>
      </p:sp>
    </p:spTree>
    <p:extLst>
      <p:ext uri="{BB962C8B-B14F-4D97-AF65-F5344CB8AC3E}">
        <p14:creationId xmlns:p14="http://schemas.microsoft.com/office/powerpoint/2010/main" val="332690134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6333"/>
            <a:ext cx="7467600" cy="1143000"/>
          </a:xfrm>
        </p:spPr>
        <p:txBody>
          <a:bodyPr/>
          <a:lstStyle/>
          <a:p>
            <a:r>
              <a:rPr lang="en-US" dirty="0" smtClean="0"/>
              <a:t>ATTACK #1:  Eavesdropping</a:t>
            </a:r>
            <a:endParaRPr lang="en-US" dirty="0"/>
          </a:p>
        </p:txBody>
      </p:sp>
      <p:sp>
        <p:nvSpPr>
          <p:cNvPr id="4" name="Slide Number Placeholder 3"/>
          <p:cNvSpPr>
            <a:spLocks noGrp="1"/>
          </p:cNvSpPr>
          <p:nvPr>
            <p:ph type="sldNum" sz="quarter" idx="11"/>
          </p:nvPr>
        </p:nvSpPr>
        <p:spPr>
          <a:xfrm>
            <a:off x="6812225" y="6399441"/>
            <a:ext cx="2895600" cy="365125"/>
          </a:xfrm>
        </p:spPr>
        <p:txBody>
          <a:bodyPr/>
          <a:lstStyle/>
          <a:p>
            <a:fld id="{53602096-A2D2-094D-8D73-86661817F420}" type="slidenum">
              <a:rPr lang="en-US" smtClean="0"/>
              <a:pPr/>
              <a:t>39</a:t>
            </a:fld>
            <a:endParaRPr lang="en-US"/>
          </a:p>
        </p:txBody>
      </p:sp>
      <p:sp>
        <p:nvSpPr>
          <p:cNvPr id="8" name="Rounded Rectangle 7"/>
          <p:cNvSpPr/>
          <p:nvPr/>
        </p:nvSpPr>
        <p:spPr>
          <a:xfrm>
            <a:off x="895684" y="1020764"/>
            <a:ext cx="3288632" cy="4837620"/>
          </a:xfrm>
          <a:prstGeom prst="roundRect">
            <a:avLst/>
          </a:prstGeom>
          <a:noFill/>
          <a:ln w="25400">
            <a:solidFill>
              <a:srgbClr val="FF66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nut 8"/>
          <p:cNvSpPr/>
          <p:nvPr/>
        </p:nvSpPr>
        <p:spPr>
          <a:xfrm>
            <a:off x="1457155" y="2827907"/>
            <a:ext cx="1916363" cy="1825444"/>
          </a:xfrm>
          <a:prstGeom prst="donut">
            <a:avLst>
              <a:gd name="adj" fmla="val 497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Donut 9"/>
          <p:cNvSpPr/>
          <p:nvPr/>
        </p:nvSpPr>
        <p:spPr>
          <a:xfrm>
            <a:off x="5446259" y="2827907"/>
            <a:ext cx="1916363" cy="1825444"/>
          </a:xfrm>
          <a:prstGeom prst="donut">
            <a:avLst>
              <a:gd name="adj" fmla="val 497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1470529" y="3185837"/>
            <a:ext cx="1916363" cy="646331"/>
          </a:xfrm>
          <a:prstGeom prst="rect">
            <a:avLst/>
          </a:prstGeom>
          <a:noFill/>
        </p:spPr>
        <p:txBody>
          <a:bodyPr wrap="square" rtlCol="0">
            <a:spAutoFit/>
          </a:bodyPr>
          <a:lstStyle/>
          <a:p>
            <a:pPr algn="ctr"/>
            <a:r>
              <a:rPr lang="en-US" dirty="0" smtClean="0"/>
              <a:t>Showtime</a:t>
            </a:r>
          </a:p>
          <a:p>
            <a:pPr algn="ctr"/>
            <a:r>
              <a:rPr lang="en-US" dirty="0" smtClean="0"/>
              <a:t>Search</a:t>
            </a:r>
            <a:endParaRPr lang="en-US" dirty="0"/>
          </a:p>
        </p:txBody>
      </p:sp>
      <p:sp>
        <p:nvSpPr>
          <p:cNvPr id="13" name="TextBox 12"/>
          <p:cNvSpPr txBox="1"/>
          <p:nvPr/>
        </p:nvSpPr>
        <p:spPr>
          <a:xfrm>
            <a:off x="5485338" y="3200991"/>
            <a:ext cx="1916363" cy="646331"/>
          </a:xfrm>
          <a:prstGeom prst="rect">
            <a:avLst/>
          </a:prstGeom>
          <a:noFill/>
        </p:spPr>
        <p:txBody>
          <a:bodyPr wrap="square" rtlCol="0">
            <a:spAutoFit/>
          </a:bodyPr>
          <a:lstStyle/>
          <a:p>
            <a:pPr algn="ctr"/>
            <a:r>
              <a:rPr lang="en-US" dirty="0" smtClean="0"/>
              <a:t>Malicious Receiver</a:t>
            </a:r>
          </a:p>
        </p:txBody>
      </p:sp>
      <p:sp>
        <p:nvSpPr>
          <p:cNvPr id="14" name="TextBox 13"/>
          <p:cNvSpPr txBox="1"/>
          <p:nvPr/>
        </p:nvSpPr>
        <p:spPr>
          <a:xfrm>
            <a:off x="1270000" y="1228180"/>
            <a:ext cx="1711158" cy="369332"/>
          </a:xfrm>
          <a:prstGeom prst="rect">
            <a:avLst/>
          </a:prstGeom>
          <a:noFill/>
        </p:spPr>
        <p:txBody>
          <a:bodyPr wrap="square" rtlCol="0">
            <a:spAutoFit/>
          </a:bodyPr>
          <a:lstStyle/>
          <a:p>
            <a:r>
              <a:rPr lang="en-US" b="1" dirty="0" err="1" smtClean="0"/>
              <a:t>IMDb</a:t>
            </a:r>
            <a:r>
              <a:rPr lang="en-US" b="1" dirty="0" smtClean="0"/>
              <a:t> App</a:t>
            </a:r>
            <a:endParaRPr lang="en-US" b="1" dirty="0"/>
          </a:p>
        </p:txBody>
      </p:sp>
      <p:sp>
        <p:nvSpPr>
          <p:cNvPr id="16" name="TextBox 15"/>
          <p:cNvSpPr txBox="1"/>
          <p:nvPr/>
        </p:nvSpPr>
        <p:spPr>
          <a:xfrm>
            <a:off x="4898171" y="1681019"/>
            <a:ext cx="3361854" cy="923330"/>
          </a:xfrm>
          <a:prstGeom prst="rect">
            <a:avLst/>
          </a:prstGeom>
          <a:noFill/>
        </p:spPr>
        <p:txBody>
          <a:bodyPr wrap="square" rtlCol="0">
            <a:spAutoFit/>
          </a:bodyPr>
          <a:lstStyle/>
          <a:p>
            <a:r>
              <a:rPr lang="en-US" dirty="0" smtClean="0"/>
              <a:t>Handles Action: </a:t>
            </a:r>
            <a:r>
              <a:rPr lang="en-US" i="1" dirty="0" err="1" smtClean="0"/>
              <a:t>willUpdateShowtimes</a:t>
            </a:r>
            <a:r>
              <a:rPr lang="en-US" dirty="0" smtClean="0"/>
              <a:t>,</a:t>
            </a:r>
          </a:p>
          <a:p>
            <a:r>
              <a:rPr lang="en-US" i="1" dirty="0" err="1" smtClean="0"/>
              <a:t>showtimesNoLocationError</a:t>
            </a:r>
            <a:endParaRPr lang="en-US" i="1" dirty="0"/>
          </a:p>
        </p:txBody>
      </p:sp>
      <p:pic>
        <p:nvPicPr>
          <p:cNvPr id="21" name="Picture 20" descr="mail.png"/>
          <p:cNvPicPr>
            <a:picLocks noChangeAspect="1"/>
          </p:cNvPicPr>
          <p:nvPr/>
        </p:nvPicPr>
        <p:blipFill>
          <a:blip r:embed="rId3"/>
          <a:stretch>
            <a:fillRect/>
          </a:stretch>
        </p:blipFill>
        <p:spPr>
          <a:xfrm>
            <a:off x="1443787" y="3219277"/>
            <a:ext cx="1625970" cy="1625970"/>
          </a:xfrm>
          <a:prstGeom prst="rect">
            <a:avLst/>
          </a:prstGeom>
        </p:spPr>
      </p:pic>
      <p:sp>
        <p:nvSpPr>
          <p:cNvPr id="23" name="TextBox 22"/>
          <p:cNvSpPr txBox="1"/>
          <p:nvPr/>
        </p:nvSpPr>
        <p:spPr>
          <a:xfrm>
            <a:off x="1526159" y="4812140"/>
            <a:ext cx="2864028" cy="923330"/>
          </a:xfrm>
          <a:prstGeom prst="rect">
            <a:avLst/>
          </a:prstGeom>
          <a:noFill/>
        </p:spPr>
        <p:txBody>
          <a:bodyPr wrap="square" rtlCol="0">
            <a:spAutoFit/>
          </a:bodyPr>
          <a:lstStyle/>
          <a:p>
            <a:r>
              <a:rPr lang="en-US" dirty="0" smtClean="0"/>
              <a:t>Implicit Intent</a:t>
            </a:r>
          </a:p>
          <a:p>
            <a:r>
              <a:rPr lang="en-US" dirty="0" smtClean="0"/>
              <a:t>Action: </a:t>
            </a:r>
            <a:r>
              <a:rPr lang="en-US" i="1" dirty="0" err="1" smtClean="0"/>
              <a:t>willUpdateShowtimes</a:t>
            </a:r>
            <a:endParaRPr lang="en-US" i="1" dirty="0"/>
          </a:p>
        </p:txBody>
      </p:sp>
      <p:sp>
        <p:nvSpPr>
          <p:cNvPr id="15" name="Rounded Rectangle 14"/>
          <p:cNvSpPr/>
          <p:nvPr/>
        </p:nvSpPr>
        <p:spPr>
          <a:xfrm>
            <a:off x="4733440" y="1020764"/>
            <a:ext cx="3288632" cy="4837620"/>
          </a:xfrm>
          <a:prstGeom prst="roundRect">
            <a:avLst/>
          </a:prstGeom>
          <a:noFill/>
          <a:ln w="25400">
            <a:solidFill>
              <a:srgbClr val="FF66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4898170" y="1228180"/>
            <a:ext cx="3026630" cy="369332"/>
          </a:xfrm>
          <a:prstGeom prst="rect">
            <a:avLst/>
          </a:prstGeom>
          <a:noFill/>
        </p:spPr>
        <p:txBody>
          <a:bodyPr wrap="square" rtlCol="0">
            <a:spAutoFit/>
          </a:bodyPr>
          <a:lstStyle/>
          <a:p>
            <a:r>
              <a:rPr lang="en-US" b="1" dirty="0" smtClean="0">
                <a:solidFill>
                  <a:srgbClr val="FF0000"/>
                </a:solidFill>
              </a:rPr>
              <a:t>Eavesdropping App</a:t>
            </a:r>
            <a:endParaRPr lang="en-US" b="1" dirty="0">
              <a:solidFill>
                <a:srgbClr val="FF0000"/>
              </a:solidFill>
            </a:endParaRPr>
          </a:p>
        </p:txBody>
      </p:sp>
      <p:pic>
        <p:nvPicPr>
          <p:cNvPr id="18" name="Picture 17" descr="scary-devil-emoticon.jpg"/>
          <p:cNvPicPr>
            <a:picLocks noChangeAspect="1"/>
          </p:cNvPicPr>
          <p:nvPr/>
        </p:nvPicPr>
        <p:blipFill>
          <a:blip r:embed="rId4"/>
          <a:stretch>
            <a:fillRect/>
          </a:stretch>
        </p:blipFill>
        <p:spPr>
          <a:xfrm>
            <a:off x="7401701" y="726667"/>
            <a:ext cx="1234992" cy="792453"/>
          </a:xfrm>
          <a:prstGeom prst="rect">
            <a:avLst/>
          </a:prstGeom>
        </p:spPr>
      </p:pic>
      <p:sp>
        <p:nvSpPr>
          <p:cNvPr id="19" name="TextBox 18"/>
          <p:cNvSpPr txBox="1"/>
          <p:nvPr/>
        </p:nvSpPr>
        <p:spPr>
          <a:xfrm>
            <a:off x="457200" y="5789278"/>
            <a:ext cx="7906084" cy="461665"/>
          </a:xfrm>
          <a:prstGeom prst="rect">
            <a:avLst/>
          </a:prstGeom>
          <a:noFill/>
        </p:spPr>
        <p:txBody>
          <a:bodyPr wrap="square" rtlCol="0">
            <a:spAutoFit/>
          </a:bodyPr>
          <a:lstStyle/>
          <a:p>
            <a:r>
              <a:rPr lang="en-US" sz="2400" dirty="0" smtClean="0"/>
              <a:t>Sending Implicit Intents makes communication public</a:t>
            </a:r>
            <a:endParaRPr lang="en-US" sz="2400" dirty="0"/>
          </a:p>
        </p:txBody>
      </p:sp>
      <p:sp>
        <p:nvSpPr>
          <p:cNvPr id="3" name="Date Placeholder 2"/>
          <p:cNvSpPr>
            <a:spLocks noGrp="1"/>
          </p:cNvSpPr>
          <p:nvPr>
            <p:ph type="dt" sz="half" idx="10"/>
          </p:nvPr>
        </p:nvSpPr>
        <p:spPr/>
        <p:txBody>
          <a:bodyPr/>
          <a:lstStyle/>
          <a:p>
            <a:r>
              <a:rPr lang="en-US" smtClean="0"/>
              <a:t>4/16/12</a:t>
            </a:r>
            <a:endParaRPr lang="en-US"/>
          </a:p>
        </p:txBody>
      </p:sp>
      <p:sp>
        <p:nvSpPr>
          <p:cNvPr id="5" name="Footer Placeholder 4"/>
          <p:cNvSpPr>
            <a:spLocks noGrp="1"/>
          </p:cNvSpPr>
          <p:nvPr>
            <p:ph type="ftr" sz="quarter" idx="11"/>
          </p:nvPr>
        </p:nvSpPr>
        <p:spPr>
          <a:xfrm>
            <a:off x="2942387" y="6367691"/>
            <a:ext cx="2895600" cy="365125"/>
          </a:xfrm>
        </p:spPr>
        <p:txBody>
          <a:bodyPr/>
          <a:lstStyle/>
          <a:p>
            <a:r>
              <a:rPr lang="en-US" dirty="0" smtClean="0"/>
              <a:t>Cellular Networks and Mobile Computing (COMS 6998-8)</a:t>
            </a:r>
            <a:endParaRPr lang="en-US" dirty="0"/>
          </a:p>
        </p:txBody>
      </p:sp>
      <p:sp>
        <p:nvSpPr>
          <p:cNvPr id="20" name="TextBox 19"/>
          <p:cNvSpPr txBox="1"/>
          <p:nvPr/>
        </p:nvSpPr>
        <p:spPr>
          <a:xfrm>
            <a:off x="6360766" y="6477556"/>
            <a:ext cx="1398797" cy="261610"/>
          </a:xfrm>
          <a:prstGeom prst="rect">
            <a:avLst/>
          </a:prstGeom>
          <a:noFill/>
        </p:spPr>
        <p:txBody>
          <a:bodyPr wrap="none" rtlCol="0">
            <a:spAutoFit/>
          </a:bodyPr>
          <a:lstStyle/>
          <a:p>
            <a:r>
              <a:rPr lang="en-US" sz="1100" dirty="0" smtClean="0">
                <a:solidFill>
                  <a:schemeClr val="bg1">
                    <a:lumMod val="75000"/>
                  </a:schemeClr>
                </a:solidFill>
              </a:rPr>
              <a:t>Courtesy: </a:t>
            </a:r>
            <a:r>
              <a:rPr lang="en-US" sz="1100" dirty="0" smtClean="0">
                <a:solidFill>
                  <a:schemeClr val="bg1">
                    <a:lumMod val="75000"/>
                  </a:schemeClr>
                </a:solidFill>
                <a:latin typeface="Arial" charset="0"/>
              </a:rPr>
              <a:t>Chin et. al</a:t>
            </a:r>
            <a:endParaRPr lang="en-US" sz="1100" dirty="0">
              <a:solidFill>
                <a:schemeClr val="bg1">
                  <a:lumMod val="75000"/>
                </a:schemeClr>
              </a:solidFill>
            </a:endParaRPr>
          </a:p>
        </p:txBody>
      </p:sp>
    </p:spTree>
    <p:extLst>
      <p:ext uri="{BB962C8B-B14F-4D97-AF65-F5344CB8AC3E}">
        <p14:creationId xmlns:p14="http://schemas.microsoft.com/office/powerpoint/2010/main" val="9054118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44202 0.00185 " pathEditMode="relative" ptsTypes="AA">
                                      <p:cBhvr>
                                        <p:cTn id="6" dur="2000" fill="hold"/>
                                        <p:tgtEl>
                                          <p:spTgt spid="21"/>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2.5E-6 -1.85185E-6 L 0.42465 0.00185 " pathEditMode="relative" rAng="0" ptsTypes="AA">
                                      <p:cBhvr>
                                        <p:cTn id="8" dur="2000" fill="hold"/>
                                        <p:tgtEl>
                                          <p:spTgt spid="23"/>
                                        </p:tgtEl>
                                        <p:attrNameLst>
                                          <p:attrName>ppt_x</p:attrName>
                                          <p:attrName>ppt_y</p:attrName>
                                        </p:attrNameLst>
                                      </p:cBhvr>
                                      <p:rCtr x="21200" y="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E2751D"/>
                </a:solidFill>
              </a:rPr>
              <a:t>modern client platforms</a:t>
            </a:r>
            <a:endParaRPr lang="en-US" dirty="0">
              <a:solidFill>
                <a:srgbClr val="E2751D"/>
              </a:solidFill>
            </a:endParaRPr>
          </a:p>
        </p:txBody>
      </p:sp>
      <p:sp>
        <p:nvSpPr>
          <p:cNvPr id="3" name="Content Placeholder 2"/>
          <p:cNvSpPr>
            <a:spLocks noGrp="1"/>
          </p:cNvSpPr>
          <p:nvPr>
            <p:ph idx="1"/>
          </p:nvPr>
        </p:nvSpPr>
        <p:spPr>
          <a:xfrm>
            <a:off x="381000" y="1600200"/>
            <a:ext cx="8305800" cy="4876800"/>
          </a:xfrm>
        </p:spPr>
        <p:txBody>
          <a:bodyPr anchor="t">
            <a:normAutofit fontScale="85000" lnSpcReduction="10000"/>
          </a:bodyPr>
          <a:lstStyle/>
          <a:p>
            <a:r>
              <a:rPr lang="en-US" dirty="0" smtClean="0"/>
              <a:t>Applications are untrusted, or partially trusted</a:t>
            </a:r>
          </a:p>
          <a:p>
            <a:pPr lvl="1"/>
            <a:r>
              <a:rPr lang="en-US" dirty="0" smtClean="0"/>
              <a:t>Isolated from each other, except for IPC</a:t>
            </a:r>
          </a:p>
          <a:p>
            <a:pPr lvl="1"/>
            <a:r>
              <a:rPr lang="en-US" dirty="0" smtClean="0"/>
              <a:t>By default, denied access to private devices and data</a:t>
            </a:r>
            <a:br>
              <a:rPr lang="en-US" dirty="0" smtClean="0"/>
            </a:br>
            <a:endParaRPr lang="en-US" dirty="0"/>
          </a:p>
          <a:p>
            <a:r>
              <a:rPr lang="en-US" dirty="0" smtClean="0"/>
              <a:t>Users explicitly grant permissions for devices, data</a:t>
            </a:r>
            <a:br>
              <a:rPr lang="en-US" dirty="0" smtClean="0"/>
            </a:br>
            <a:endParaRPr lang="en-US" dirty="0" smtClean="0"/>
          </a:p>
          <a:p>
            <a:r>
              <a:rPr lang="en-US" dirty="0" smtClean="0"/>
              <a:t>Each application may have its own set of permissions</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p:txBody>
      </p:sp>
      <p:sp>
        <p:nvSpPr>
          <p:cNvPr id="4" name="Slide Number Placeholder 3"/>
          <p:cNvSpPr>
            <a:spLocks noGrp="1"/>
          </p:cNvSpPr>
          <p:nvPr>
            <p:ph type="sldNum" sz="quarter" idx="12"/>
          </p:nvPr>
        </p:nvSpPr>
        <p:spPr/>
        <p:txBody>
          <a:bodyPr/>
          <a:lstStyle/>
          <a:p>
            <a:fld id="{0CFEC368-1D7A-4F81-ABF6-AE0E36BAF64C}" type="slidenum">
              <a:rPr lang="en-US" smtClean="0"/>
              <a:pPr/>
              <a:t>4</a:t>
            </a:fld>
            <a:endParaRPr lang="en-US"/>
          </a:p>
        </p:txBody>
      </p:sp>
      <p:pic>
        <p:nvPicPr>
          <p:cNvPr id="6" name="Picture 5"/>
          <p:cNvPicPr>
            <a:picLocks noChangeAspect="1"/>
          </p:cNvPicPr>
          <p:nvPr/>
        </p:nvPicPr>
        <p:blipFill>
          <a:blip r:embed="rId3"/>
          <a:stretch>
            <a:fillRect/>
          </a:stretch>
        </p:blipFill>
        <p:spPr>
          <a:xfrm>
            <a:off x="4815058" y="4439650"/>
            <a:ext cx="1234757" cy="2037350"/>
          </a:xfrm>
          <a:prstGeom prst="rect">
            <a:avLst/>
          </a:prstGeom>
        </p:spPr>
      </p:pic>
      <p:pic>
        <p:nvPicPr>
          <p:cNvPr id="7" name="Picture 6"/>
          <p:cNvPicPr>
            <a:picLocks noChangeAspect="1"/>
          </p:cNvPicPr>
          <p:nvPr/>
        </p:nvPicPr>
        <p:blipFill>
          <a:blip r:embed="rId4"/>
          <a:stretch>
            <a:fillRect/>
          </a:stretch>
        </p:blipFill>
        <p:spPr>
          <a:xfrm>
            <a:off x="2528455" y="4609368"/>
            <a:ext cx="2095500" cy="1485477"/>
          </a:xfrm>
          <a:prstGeom prst="rect">
            <a:avLst/>
          </a:prstGeom>
        </p:spPr>
      </p:pic>
      <p:sp>
        <p:nvSpPr>
          <p:cNvPr id="5" name="Date Placeholder 4"/>
          <p:cNvSpPr>
            <a:spLocks noGrp="1"/>
          </p:cNvSpPr>
          <p:nvPr>
            <p:ph type="dt" sz="half" idx="10"/>
          </p:nvPr>
        </p:nvSpPr>
        <p:spPr/>
        <p:txBody>
          <a:bodyPr/>
          <a:lstStyle/>
          <a:p>
            <a:r>
              <a:rPr lang="en-US" smtClean="0"/>
              <a:t>4/16/12</a:t>
            </a:r>
            <a:endParaRPr lang="en-US"/>
          </a:p>
        </p:txBody>
      </p:sp>
      <p:sp>
        <p:nvSpPr>
          <p:cNvPr id="8" name="Footer Placeholder 7"/>
          <p:cNvSpPr>
            <a:spLocks noGrp="1"/>
          </p:cNvSpPr>
          <p:nvPr>
            <p:ph type="ftr" sz="quarter" idx="11"/>
          </p:nvPr>
        </p:nvSpPr>
        <p:spPr/>
        <p:txBody>
          <a:bodyPr/>
          <a:lstStyle/>
          <a:p>
            <a:r>
              <a:rPr lang="en-US" smtClean="0"/>
              <a:t>Cellular Networks and Mobile Computing (COMS 6998-8)</a:t>
            </a:r>
            <a:endParaRPr lang="en-US"/>
          </a:p>
        </p:txBody>
      </p:sp>
      <p:sp>
        <p:nvSpPr>
          <p:cNvPr id="9" name="TextBox 8"/>
          <p:cNvSpPr txBox="1"/>
          <p:nvPr/>
        </p:nvSpPr>
        <p:spPr>
          <a:xfrm>
            <a:off x="6360766" y="6477556"/>
            <a:ext cx="1343831" cy="261610"/>
          </a:xfrm>
          <a:prstGeom prst="rect">
            <a:avLst/>
          </a:prstGeom>
          <a:noFill/>
        </p:spPr>
        <p:txBody>
          <a:bodyPr wrap="none" rtlCol="0">
            <a:spAutoFit/>
          </a:bodyPr>
          <a:lstStyle/>
          <a:p>
            <a:r>
              <a:rPr lang="en-US" sz="1100" dirty="0" smtClean="0">
                <a:solidFill>
                  <a:schemeClr val="bg1">
                    <a:lumMod val="75000"/>
                  </a:schemeClr>
                </a:solidFill>
              </a:rPr>
              <a:t>Courtesy: </a:t>
            </a:r>
            <a:r>
              <a:rPr lang="en-US" sz="1100" dirty="0" smtClean="0">
                <a:solidFill>
                  <a:schemeClr val="bg1">
                    <a:lumMod val="75000"/>
                  </a:schemeClr>
                </a:solidFill>
                <a:latin typeface="Arial" charset="0"/>
              </a:rPr>
              <a:t>Felt et. al</a:t>
            </a:r>
            <a:endParaRPr lang="en-US" sz="1100" dirty="0">
              <a:solidFill>
                <a:schemeClr val="bg1">
                  <a:lumMod val="75000"/>
                </a:schemeClr>
              </a:solidFill>
            </a:endParaRPr>
          </a:p>
        </p:txBody>
      </p:sp>
    </p:spTree>
    <p:extLst>
      <p:ext uri="{BB962C8B-B14F-4D97-AF65-F5344CB8AC3E}">
        <p14:creationId xmlns:p14="http://schemas.microsoft.com/office/powerpoint/2010/main" val="167194491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451"/>
            <a:ext cx="7467600" cy="1143000"/>
          </a:xfrm>
        </p:spPr>
        <p:txBody>
          <a:bodyPr/>
          <a:lstStyle/>
          <a:p>
            <a:r>
              <a:rPr lang="en-US" dirty="0" smtClean="0"/>
              <a:t>ATTACK #2: Intent Spoofing</a:t>
            </a:r>
            <a:endParaRPr lang="en-US" dirty="0"/>
          </a:p>
        </p:txBody>
      </p:sp>
      <p:sp>
        <p:nvSpPr>
          <p:cNvPr id="4" name="Slide Number Placeholder 3"/>
          <p:cNvSpPr>
            <a:spLocks noGrp="1"/>
          </p:cNvSpPr>
          <p:nvPr>
            <p:ph type="sldNum" sz="quarter" idx="11"/>
          </p:nvPr>
        </p:nvSpPr>
        <p:spPr>
          <a:xfrm>
            <a:off x="6959600" y="6405791"/>
            <a:ext cx="2895600" cy="365125"/>
          </a:xfrm>
        </p:spPr>
        <p:txBody>
          <a:bodyPr/>
          <a:lstStyle/>
          <a:p>
            <a:fld id="{53602096-A2D2-094D-8D73-86661817F420}" type="slidenum">
              <a:rPr lang="en-US" smtClean="0"/>
              <a:pPr/>
              <a:t>40</a:t>
            </a:fld>
            <a:endParaRPr lang="en-US" dirty="0"/>
          </a:p>
        </p:txBody>
      </p:sp>
      <p:sp>
        <p:nvSpPr>
          <p:cNvPr id="8" name="Rounded Rectangle 7"/>
          <p:cNvSpPr/>
          <p:nvPr/>
        </p:nvSpPr>
        <p:spPr>
          <a:xfrm>
            <a:off x="4898170" y="1052514"/>
            <a:ext cx="3230845" cy="4837620"/>
          </a:xfrm>
          <a:prstGeom prst="roundRect">
            <a:avLst/>
          </a:prstGeom>
          <a:noFill/>
          <a:ln w="25400">
            <a:solidFill>
              <a:srgbClr val="FF66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nut 8"/>
          <p:cNvSpPr/>
          <p:nvPr/>
        </p:nvSpPr>
        <p:spPr>
          <a:xfrm>
            <a:off x="1457155" y="2859657"/>
            <a:ext cx="1916363" cy="1825444"/>
          </a:xfrm>
          <a:prstGeom prst="donut">
            <a:avLst>
              <a:gd name="adj" fmla="val 497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Donut 9"/>
          <p:cNvSpPr/>
          <p:nvPr/>
        </p:nvSpPr>
        <p:spPr>
          <a:xfrm>
            <a:off x="5446259" y="2859657"/>
            <a:ext cx="1916363" cy="1825444"/>
          </a:xfrm>
          <a:prstGeom prst="donut">
            <a:avLst>
              <a:gd name="adj" fmla="val 497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1470529" y="3217587"/>
            <a:ext cx="1916363" cy="646331"/>
          </a:xfrm>
          <a:prstGeom prst="rect">
            <a:avLst/>
          </a:prstGeom>
          <a:noFill/>
        </p:spPr>
        <p:txBody>
          <a:bodyPr wrap="square" rtlCol="0">
            <a:spAutoFit/>
          </a:bodyPr>
          <a:lstStyle/>
          <a:p>
            <a:pPr algn="ctr"/>
            <a:r>
              <a:rPr lang="en-US" dirty="0" smtClean="0"/>
              <a:t>Malicious Component</a:t>
            </a:r>
            <a:endParaRPr lang="en-US" dirty="0"/>
          </a:p>
        </p:txBody>
      </p:sp>
      <p:sp>
        <p:nvSpPr>
          <p:cNvPr id="13" name="TextBox 12"/>
          <p:cNvSpPr txBox="1"/>
          <p:nvPr/>
        </p:nvSpPr>
        <p:spPr>
          <a:xfrm>
            <a:off x="5485338" y="3232741"/>
            <a:ext cx="1916363" cy="369332"/>
          </a:xfrm>
          <a:prstGeom prst="rect">
            <a:avLst/>
          </a:prstGeom>
          <a:noFill/>
        </p:spPr>
        <p:txBody>
          <a:bodyPr wrap="square" rtlCol="0">
            <a:spAutoFit/>
          </a:bodyPr>
          <a:lstStyle/>
          <a:p>
            <a:pPr algn="ctr"/>
            <a:r>
              <a:rPr lang="en-US" dirty="0" smtClean="0"/>
              <a:t>Results UI</a:t>
            </a:r>
          </a:p>
        </p:txBody>
      </p:sp>
      <p:sp>
        <p:nvSpPr>
          <p:cNvPr id="14" name="TextBox 13"/>
          <p:cNvSpPr txBox="1"/>
          <p:nvPr/>
        </p:nvSpPr>
        <p:spPr>
          <a:xfrm>
            <a:off x="5077841" y="1259930"/>
            <a:ext cx="1711158" cy="369332"/>
          </a:xfrm>
          <a:prstGeom prst="rect">
            <a:avLst/>
          </a:prstGeom>
          <a:noFill/>
        </p:spPr>
        <p:txBody>
          <a:bodyPr wrap="square" rtlCol="0">
            <a:spAutoFit/>
          </a:bodyPr>
          <a:lstStyle/>
          <a:p>
            <a:r>
              <a:rPr lang="en-US" b="1" dirty="0" err="1" smtClean="0"/>
              <a:t>IMDb</a:t>
            </a:r>
            <a:r>
              <a:rPr lang="en-US" b="1" dirty="0" smtClean="0"/>
              <a:t> App</a:t>
            </a:r>
            <a:endParaRPr lang="en-US" b="1" dirty="0"/>
          </a:p>
        </p:txBody>
      </p:sp>
      <p:sp>
        <p:nvSpPr>
          <p:cNvPr id="16" name="TextBox 15"/>
          <p:cNvSpPr txBox="1"/>
          <p:nvPr/>
        </p:nvSpPr>
        <p:spPr>
          <a:xfrm>
            <a:off x="4898171" y="1712769"/>
            <a:ext cx="3361854" cy="923330"/>
          </a:xfrm>
          <a:prstGeom prst="rect">
            <a:avLst/>
          </a:prstGeom>
          <a:noFill/>
        </p:spPr>
        <p:txBody>
          <a:bodyPr wrap="square" rtlCol="0">
            <a:spAutoFit/>
          </a:bodyPr>
          <a:lstStyle/>
          <a:p>
            <a:r>
              <a:rPr lang="en-US" dirty="0" smtClean="0"/>
              <a:t>Handles Action: </a:t>
            </a:r>
            <a:r>
              <a:rPr lang="en-US" i="1" dirty="0" err="1" smtClean="0"/>
              <a:t>willUpdateShowtimes</a:t>
            </a:r>
            <a:r>
              <a:rPr lang="en-US" dirty="0" smtClean="0"/>
              <a:t>,</a:t>
            </a:r>
          </a:p>
          <a:p>
            <a:r>
              <a:rPr lang="en-US" i="1" dirty="0" err="1" smtClean="0"/>
              <a:t>showtimesNoLocationError</a:t>
            </a:r>
            <a:endParaRPr lang="en-US" i="1" dirty="0"/>
          </a:p>
        </p:txBody>
      </p:sp>
      <p:pic>
        <p:nvPicPr>
          <p:cNvPr id="21" name="Picture 20" descr="mail.png"/>
          <p:cNvPicPr>
            <a:picLocks noChangeAspect="1"/>
          </p:cNvPicPr>
          <p:nvPr/>
        </p:nvPicPr>
        <p:blipFill>
          <a:blip r:embed="rId3"/>
          <a:stretch>
            <a:fillRect/>
          </a:stretch>
        </p:blipFill>
        <p:spPr>
          <a:xfrm>
            <a:off x="1443787" y="3251027"/>
            <a:ext cx="1625970" cy="1625970"/>
          </a:xfrm>
          <a:prstGeom prst="rect">
            <a:avLst/>
          </a:prstGeom>
        </p:spPr>
      </p:pic>
      <p:sp>
        <p:nvSpPr>
          <p:cNvPr id="23" name="TextBox 22"/>
          <p:cNvSpPr txBox="1"/>
          <p:nvPr/>
        </p:nvSpPr>
        <p:spPr>
          <a:xfrm>
            <a:off x="1071646" y="4843890"/>
            <a:ext cx="3192883" cy="923330"/>
          </a:xfrm>
          <a:prstGeom prst="rect">
            <a:avLst/>
          </a:prstGeom>
          <a:noFill/>
        </p:spPr>
        <p:txBody>
          <a:bodyPr wrap="square" rtlCol="0">
            <a:spAutoFit/>
          </a:bodyPr>
          <a:lstStyle/>
          <a:p>
            <a:r>
              <a:rPr lang="en-US" dirty="0" smtClean="0"/>
              <a:t>Action: </a:t>
            </a:r>
            <a:r>
              <a:rPr lang="en-US" i="1" dirty="0" err="1" smtClean="0"/>
              <a:t>showtimesNoLocationError</a:t>
            </a:r>
            <a:endParaRPr lang="en-US" i="1" dirty="0" smtClean="0"/>
          </a:p>
          <a:p>
            <a:endParaRPr lang="en-US" dirty="0"/>
          </a:p>
        </p:txBody>
      </p:sp>
      <p:sp>
        <p:nvSpPr>
          <p:cNvPr id="15" name="Rounded Rectangle 14"/>
          <p:cNvSpPr/>
          <p:nvPr/>
        </p:nvSpPr>
        <p:spPr>
          <a:xfrm>
            <a:off x="895684" y="1057866"/>
            <a:ext cx="3248527" cy="4837620"/>
          </a:xfrm>
          <a:prstGeom prst="roundRect">
            <a:avLst/>
          </a:prstGeom>
          <a:noFill/>
          <a:ln w="25400">
            <a:solidFill>
              <a:srgbClr val="FF66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1071646" y="1259930"/>
            <a:ext cx="1711158" cy="923330"/>
          </a:xfrm>
          <a:prstGeom prst="rect">
            <a:avLst/>
          </a:prstGeom>
          <a:noFill/>
        </p:spPr>
        <p:txBody>
          <a:bodyPr wrap="square" rtlCol="0">
            <a:spAutoFit/>
          </a:bodyPr>
          <a:lstStyle/>
          <a:p>
            <a:r>
              <a:rPr lang="en-US" b="1" dirty="0" smtClean="0">
                <a:solidFill>
                  <a:srgbClr val="FF0000"/>
                </a:solidFill>
              </a:rPr>
              <a:t>Malicious Injection App</a:t>
            </a:r>
            <a:endParaRPr lang="en-US" b="1" dirty="0">
              <a:solidFill>
                <a:srgbClr val="FF0000"/>
              </a:solidFill>
            </a:endParaRPr>
          </a:p>
        </p:txBody>
      </p:sp>
      <p:pic>
        <p:nvPicPr>
          <p:cNvPr id="19" name="Picture 18" descr="scary-devil-emoticon.jpg"/>
          <p:cNvPicPr>
            <a:picLocks noChangeAspect="1"/>
          </p:cNvPicPr>
          <p:nvPr/>
        </p:nvPicPr>
        <p:blipFill>
          <a:blip r:embed="rId4"/>
          <a:stretch>
            <a:fillRect/>
          </a:stretch>
        </p:blipFill>
        <p:spPr>
          <a:xfrm>
            <a:off x="3526715" y="863703"/>
            <a:ext cx="1234992" cy="792453"/>
          </a:xfrm>
          <a:prstGeom prst="rect">
            <a:avLst/>
          </a:prstGeom>
        </p:spPr>
      </p:pic>
      <p:sp>
        <p:nvSpPr>
          <p:cNvPr id="17" name="TextBox 16"/>
          <p:cNvSpPr txBox="1"/>
          <p:nvPr/>
        </p:nvSpPr>
        <p:spPr>
          <a:xfrm>
            <a:off x="289719" y="5898505"/>
            <a:ext cx="8943975" cy="461665"/>
          </a:xfrm>
          <a:prstGeom prst="rect">
            <a:avLst/>
          </a:prstGeom>
          <a:noFill/>
        </p:spPr>
        <p:txBody>
          <a:bodyPr wrap="square" rtlCol="0">
            <a:spAutoFit/>
          </a:bodyPr>
          <a:lstStyle/>
          <a:p>
            <a:r>
              <a:rPr lang="en-US" sz="2400" dirty="0" smtClean="0"/>
              <a:t> Receiving Implicit Intents makes the component public</a:t>
            </a:r>
            <a:endParaRPr lang="en-US" sz="2400" dirty="0"/>
          </a:p>
        </p:txBody>
      </p:sp>
      <p:sp>
        <p:nvSpPr>
          <p:cNvPr id="3" name="Date Placeholder 2"/>
          <p:cNvSpPr>
            <a:spLocks noGrp="1"/>
          </p:cNvSpPr>
          <p:nvPr>
            <p:ph type="dt" sz="half" idx="10"/>
          </p:nvPr>
        </p:nvSpPr>
        <p:spPr/>
        <p:txBody>
          <a:bodyPr/>
          <a:lstStyle/>
          <a:p>
            <a:r>
              <a:rPr lang="en-US" smtClean="0"/>
              <a:t>4/16/12</a:t>
            </a:r>
            <a:endParaRPr lang="en-US"/>
          </a:p>
        </p:txBody>
      </p:sp>
      <p:sp>
        <p:nvSpPr>
          <p:cNvPr id="5" name="Footer Placeholder 4"/>
          <p:cNvSpPr>
            <a:spLocks noGrp="1"/>
          </p:cNvSpPr>
          <p:nvPr>
            <p:ph type="ftr" sz="quarter" idx="11"/>
          </p:nvPr>
        </p:nvSpPr>
        <p:spPr>
          <a:xfrm>
            <a:off x="2782804" y="6398779"/>
            <a:ext cx="2895600" cy="365125"/>
          </a:xfrm>
        </p:spPr>
        <p:txBody>
          <a:bodyPr/>
          <a:lstStyle/>
          <a:p>
            <a:r>
              <a:rPr lang="en-US" dirty="0" smtClean="0"/>
              <a:t>Cellular Networks and Mobile Computing (COMS 6998-8)</a:t>
            </a:r>
            <a:endParaRPr lang="en-US" dirty="0"/>
          </a:p>
        </p:txBody>
      </p:sp>
      <p:sp>
        <p:nvSpPr>
          <p:cNvPr id="20" name="TextBox 19"/>
          <p:cNvSpPr txBox="1"/>
          <p:nvPr/>
        </p:nvSpPr>
        <p:spPr>
          <a:xfrm>
            <a:off x="6360766" y="6477556"/>
            <a:ext cx="1398797" cy="261610"/>
          </a:xfrm>
          <a:prstGeom prst="rect">
            <a:avLst/>
          </a:prstGeom>
          <a:noFill/>
        </p:spPr>
        <p:txBody>
          <a:bodyPr wrap="none" rtlCol="0">
            <a:spAutoFit/>
          </a:bodyPr>
          <a:lstStyle/>
          <a:p>
            <a:r>
              <a:rPr lang="en-US" sz="1100" dirty="0" smtClean="0">
                <a:solidFill>
                  <a:schemeClr val="bg1">
                    <a:lumMod val="75000"/>
                  </a:schemeClr>
                </a:solidFill>
              </a:rPr>
              <a:t>Courtesy: </a:t>
            </a:r>
            <a:r>
              <a:rPr lang="en-US" sz="1100" dirty="0" smtClean="0">
                <a:solidFill>
                  <a:schemeClr val="bg1">
                    <a:lumMod val="75000"/>
                  </a:schemeClr>
                </a:solidFill>
                <a:latin typeface="Arial" charset="0"/>
              </a:rPr>
              <a:t>Chin et. al</a:t>
            </a:r>
            <a:endParaRPr lang="en-US" sz="1100" dirty="0">
              <a:solidFill>
                <a:schemeClr val="bg1">
                  <a:lumMod val="75000"/>
                </a:schemeClr>
              </a:solidFill>
            </a:endParaRPr>
          </a:p>
        </p:txBody>
      </p:sp>
    </p:spTree>
    <p:extLst>
      <p:ext uri="{BB962C8B-B14F-4D97-AF65-F5344CB8AC3E}">
        <p14:creationId xmlns:p14="http://schemas.microsoft.com/office/powerpoint/2010/main" val="24468891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44202 0.00185 " pathEditMode="relative" ptsTypes="AA">
                                      <p:cBhvr>
                                        <p:cTn id="6" dur="2000" fill="hold"/>
                                        <p:tgtEl>
                                          <p:spTgt spid="21"/>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44202 0.00185 " pathEditMode="relative" ptsTypes="AA">
                                      <p:cBhvr>
                                        <p:cTn id="8" dur="2000" fill="hold"/>
                                        <p:tgtEl>
                                          <p:spTgt spid="2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602096-A2D2-094D-8D73-86661817F420}" type="slidenum">
              <a:rPr lang="en-US" smtClean="0"/>
              <a:pPr/>
              <a:t>41</a:t>
            </a:fld>
            <a:endParaRPr lang="en-US"/>
          </a:p>
        </p:txBody>
      </p:sp>
      <p:pic>
        <p:nvPicPr>
          <p:cNvPr id="5" name="Picture 4" descr="imdbcorrect.png"/>
          <p:cNvPicPr>
            <a:picLocks noChangeAspect="1"/>
          </p:cNvPicPr>
          <p:nvPr/>
        </p:nvPicPr>
        <p:blipFill>
          <a:blip r:embed="rId3"/>
          <a:stretch>
            <a:fillRect/>
          </a:stretch>
        </p:blipFill>
        <p:spPr>
          <a:xfrm>
            <a:off x="837323" y="735270"/>
            <a:ext cx="2945296" cy="5240171"/>
          </a:xfrm>
          <a:prstGeom prst="rect">
            <a:avLst/>
          </a:prstGeom>
          <a:ln>
            <a:solidFill>
              <a:schemeClr val="tx1"/>
            </a:solidFill>
          </a:ln>
        </p:spPr>
      </p:pic>
      <p:pic>
        <p:nvPicPr>
          <p:cNvPr id="6" name="Picture 5" descr="imdbwrong.png"/>
          <p:cNvPicPr>
            <a:picLocks noChangeAspect="1"/>
          </p:cNvPicPr>
          <p:nvPr/>
        </p:nvPicPr>
        <p:blipFill>
          <a:blip r:embed="rId4"/>
          <a:stretch>
            <a:fillRect/>
          </a:stretch>
        </p:blipFill>
        <p:spPr>
          <a:xfrm>
            <a:off x="4794371" y="762006"/>
            <a:ext cx="2945296" cy="5240172"/>
          </a:xfrm>
          <a:prstGeom prst="rect">
            <a:avLst/>
          </a:prstGeom>
          <a:ln>
            <a:solidFill>
              <a:schemeClr val="tx1"/>
            </a:solidFill>
          </a:ln>
        </p:spPr>
      </p:pic>
      <p:sp>
        <p:nvSpPr>
          <p:cNvPr id="7" name="TextBox 6"/>
          <p:cNvSpPr txBox="1"/>
          <p:nvPr/>
        </p:nvSpPr>
        <p:spPr>
          <a:xfrm>
            <a:off x="1417053" y="6245545"/>
            <a:ext cx="1488621" cy="369332"/>
          </a:xfrm>
          <a:prstGeom prst="rect">
            <a:avLst/>
          </a:prstGeom>
          <a:noFill/>
        </p:spPr>
        <p:txBody>
          <a:bodyPr wrap="none" rtlCol="0">
            <a:spAutoFit/>
          </a:bodyPr>
          <a:lstStyle/>
          <a:p>
            <a:r>
              <a:rPr lang="en-US" dirty="0" smtClean="0"/>
              <a:t>Typical case</a:t>
            </a:r>
            <a:endParaRPr lang="en-US" dirty="0"/>
          </a:p>
        </p:txBody>
      </p:sp>
      <p:sp>
        <p:nvSpPr>
          <p:cNvPr id="9" name="TextBox 8"/>
          <p:cNvSpPr txBox="1"/>
          <p:nvPr/>
        </p:nvSpPr>
        <p:spPr>
          <a:xfrm>
            <a:off x="5845238" y="6092669"/>
            <a:ext cx="1415923" cy="369332"/>
          </a:xfrm>
          <a:prstGeom prst="rect">
            <a:avLst/>
          </a:prstGeom>
          <a:noFill/>
        </p:spPr>
        <p:txBody>
          <a:bodyPr wrap="none" rtlCol="0">
            <a:spAutoFit/>
          </a:bodyPr>
          <a:lstStyle/>
          <a:p>
            <a:r>
              <a:rPr lang="en-US" dirty="0" smtClean="0"/>
              <a:t>Attack case</a:t>
            </a:r>
            <a:endParaRPr lang="en-US" dirty="0"/>
          </a:p>
        </p:txBody>
      </p:sp>
      <p:sp>
        <p:nvSpPr>
          <p:cNvPr id="3" name="Date Placeholder 2"/>
          <p:cNvSpPr>
            <a:spLocks noGrp="1"/>
          </p:cNvSpPr>
          <p:nvPr>
            <p:ph type="dt" sz="half" idx="10"/>
          </p:nvPr>
        </p:nvSpPr>
        <p:spPr/>
        <p:txBody>
          <a:bodyPr/>
          <a:lstStyle/>
          <a:p>
            <a:r>
              <a:rPr lang="en-US" smtClean="0"/>
              <a:t>4/16/12</a:t>
            </a:r>
            <a:endParaRPr lang="en-US"/>
          </a:p>
        </p:txBody>
      </p:sp>
      <p:sp>
        <p:nvSpPr>
          <p:cNvPr id="4" name="Footer Placeholder 3"/>
          <p:cNvSpPr>
            <a:spLocks noGrp="1"/>
          </p:cNvSpPr>
          <p:nvPr>
            <p:ph type="ftr" sz="quarter" idx="11"/>
          </p:nvPr>
        </p:nvSpPr>
        <p:spPr/>
        <p:txBody>
          <a:bodyPr/>
          <a:lstStyle/>
          <a:p>
            <a:r>
              <a:rPr lang="en-US" smtClean="0"/>
              <a:t>Cellular Networks and Mobile Computing (COMS 6998-8)</a:t>
            </a:r>
            <a:endParaRPr lang="en-US"/>
          </a:p>
        </p:txBody>
      </p:sp>
      <p:sp>
        <p:nvSpPr>
          <p:cNvPr id="10" name="TextBox 9"/>
          <p:cNvSpPr txBox="1"/>
          <p:nvPr/>
        </p:nvSpPr>
        <p:spPr>
          <a:xfrm>
            <a:off x="6360766" y="6477556"/>
            <a:ext cx="1398797" cy="261610"/>
          </a:xfrm>
          <a:prstGeom prst="rect">
            <a:avLst/>
          </a:prstGeom>
          <a:noFill/>
        </p:spPr>
        <p:txBody>
          <a:bodyPr wrap="none" rtlCol="0">
            <a:spAutoFit/>
          </a:bodyPr>
          <a:lstStyle/>
          <a:p>
            <a:r>
              <a:rPr lang="en-US" sz="1100" dirty="0" smtClean="0">
                <a:solidFill>
                  <a:schemeClr val="bg1">
                    <a:lumMod val="75000"/>
                  </a:schemeClr>
                </a:solidFill>
              </a:rPr>
              <a:t>Courtesy: </a:t>
            </a:r>
            <a:r>
              <a:rPr lang="en-US" sz="1100" dirty="0" smtClean="0">
                <a:solidFill>
                  <a:schemeClr val="bg1">
                    <a:lumMod val="75000"/>
                  </a:schemeClr>
                </a:solidFill>
                <a:latin typeface="Arial" charset="0"/>
              </a:rPr>
              <a:t>Chin et. al</a:t>
            </a:r>
            <a:endParaRPr lang="en-US" sz="1100" dirty="0">
              <a:solidFill>
                <a:schemeClr val="bg1">
                  <a:lumMod val="75000"/>
                </a:schemeClr>
              </a:solidFill>
            </a:endParaRPr>
          </a:p>
        </p:txBody>
      </p:sp>
    </p:spTree>
    <p:extLst>
      <p:ext uri="{BB962C8B-B14F-4D97-AF65-F5344CB8AC3E}">
        <p14:creationId xmlns:p14="http://schemas.microsoft.com/office/powerpoint/2010/main" val="101616376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14"/>
            <a:ext cx="7467600" cy="1143000"/>
          </a:xfrm>
        </p:spPr>
        <p:txBody>
          <a:bodyPr/>
          <a:lstStyle/>
          <a:p>
            <a:r>
              <a:rPr lang="en-US" dirty="0" smtClean="0"/>
              <a:t>ATTACK #3: Man in the Middle</a:t>
            </a:r>
            <a:endParaRPr lang="en-US" dirty="0"/>
          </a:p>
        </p:txBody>
      </p:sp>
      <p:sp>
        <p:nvSpPr>
          <p:cNvPr id="8" name="Rounded Rectangle 7"/>
          <p:cNvSpPr/>
          <p:nvPr/>
        </p:nvSpPr>
        <p:spPr>
          <a:xfrm>
            <a:off x="240652" y="1417639"/>
            <a:ext cx="4955329" cy="4837620"/>
          </a:xfrm>
          <a:prstGeom prst="roundRect">
            <a:avLst/>
          </a:prstGeom>
          <a:noFill/>
          <a:ln w="25400">
            <a:solidFill>
              <a:srgbClr val="FF66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nut 8"/>
          <p:cNvSpPr/>
          <p:nvPr/>
        </p:nvSpPr>
        <p:spPr>
          <a:xfrm>
            <a:off x="548131" y="3224782"/>
            <a:ext cx="1916363" cy="1825444"/>
          </a:xfrm>
          <a:prstGeom prst="donut">
            <a:avLst>
              <a:gd name="adj" fmla="val 497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Donut 9"/>
          <p:cNvSpPr/>
          <p:nvPr/>
        </p:nvSpPr>
        <p:spPr>
          <a:xfrm>
            <a:off x="2852867" y="3224782"/>
            <a:ext cx="1916363" cy="1825444"/>
          </a:xfrm>
          <a:prstGeom prst="donut">
            <a:avLst>
              <a:gd name="adj" fmla="val 497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561505" y="3582712"/>
            <a:ext cx="1916363" cy="646331"/>
          </a:xfrm>
          <a:prstGeom prst="rect">
            <a:avLst/>
          </a:prstGeom>
          <a:noFill/>
        </p:spPr>
        <p:txBody>
          <a:bodyPr wrap="square" rtlCol="0">
            <a:spAutoFit/>
          </a:bodyPr>
          <a:lstStyle/>
          <a:p>
            <a:pPr algn="ctr"/>
            <a:r>
              <a:rPr lang="en-US" dirty="0" smtClean="0"/>
              <a:t>Showtime</a:t>
            </a:r>
          </a:p>
          <a:p>
            <a:pPr algn="ctr"/>
            <a:r>
              <a:rPr lang="en-US" dirty="0" smtClean="0"/>
              <a:t>Search</a:t>
            </a:r>
            <a:endParaRPr lang="en-US" dirty="0"/>
          </a:p>
        </p:txBody>
      </p:sp>
      <p:sp>
        <p:nvSpPr>
          <p:cNvPr id="13" name="TextBox 12"/>
          <p:cNvSpPr txBox="1"/>
          <p:nvPr/>
        </p:nvSpPr>
        <p:spPr>
          <a:xfrm>
            <a:off x="2865210" y="3597866"/>
            <a:ext cx="1916363" cy="369332"/>
          </a:xfrm>
          <a:prstGeom prst="rect">
            <a:avLst/>
          </a:prstGeom>
          <a:noFill/>
        </p:spPr>
        <p:txBody>
          <a:bodyPr wrap="square" rtlCol="0">
            <a:spAutoFit/>
          </a:bodyPr>
          <a:lstStyle/>
          <a:p>
            <a:pPr algn="ctr"/>
            <a:r>
              <a:rPr lang="en-US" dirty="0" smtClean="0"/>
              <a:t>Results UI</a:t>
            </a:r>
          </a:p>
        </p:txBody>
      </p:sp>
      <p:sp>
        <p:nvSpPr>
          <p:cNvPr id="14" name="TextBox 13"/>
          <p:cNvSpPr txBox="1"/>
          <p:nvPr/>
        </p:nvSpPr>
        <p:spPr>
          <a:xfrm>
            <a:off x="561505" y="1625055"/>
            <a:ext cx="1711158" cy="369332"/>
          </a:xfrm>
          <a:prstGeom prst="rect">
            <a:avLst/>
          </a:prstGeom>
          <a:noFill/>
        </p:spPr>
        <p:txBody>
          <a:bodyPr wrap="square" rtlCol="0">
            <a:spAutoFit/>
          </a:bodyPr>
          <a:lstStyle/>
          <a:p>
            <a:r>
              <a:rPr lang="en-US" b="1" dirty="0" err="1" smtClean="0"/>
              <a:t>IMDb</a:t>
            </a:r>
            <a:r>
              <a:rPr lang="en-US" b="1" dirty="0" smtClean="0"/>
              <a:t> App</a:t>
            </a:r>
            <a:endParaRPr lang="en-US" b="1" dirty="0"/>
          </a:p>
        </p:txBody>
      </p:sp>
      <p:sp>
        <p:nvSpPr>
          <p:cNvPr id="16" name="TextBox 15"/>
          <p:cNvSpPr txBox="1"/>
          <p:nvPr/>
        </p:nvSpPr>
        <p:spPr>
          <a:xfrm>
            <a:off x="2692451" y="2077894"/>
            <a:ext cx="2655917" cy="1200329"/>
          </a:xfrm>
          <a:prstGeom prst="rect">
            <a:avLst/>
          </a:prstGeom>
          <a:noFill/>
        </p:spPr>
        <p:txBody>
          <a:bodyPr wrap="square" rtlCol="0">
            <a:spAutoFit/>
          </a:bodyPr>
          <a:lstStyle/>
          <a:p>
            <a:r>
              <a:rPr lang="en-US" dirty="0" smtClean="0"/>
              <a:t>Handles Action: </a:t>
            </a:r>
            <a:r>
              <a:rPr lang="en-US" i="1" dirty="0" err="1" smtClean="0"/>
              <a:t>willUpdateShowtimes</a:t>
            </a:r>
            <a:r>
              <a:rPr lang="en-US" dirty="0" smtClean="0"/>
              <a:t>,</a:t>
            </a:r>
          </a:p>
          <a:p>
            <a:r>
              <a:rPr lang="en-US" i="1" dirty="0" err="1" smtClean="0"/>
              <a:t>showtimesNoLocation</a:t>
            </a:r>
            <a:r>
              <a:rPr lang="en-US" i="1" dirty="0" smtClean="0"/>
              <a:t> Error</a:t>
            </a:r>
            <a:endParaRPr lang="en-US" i="1" dirty="0"/>
          </a:p>
        </p:txBody>
      </p:sp>
      <p:sp>
        <p:nvSpPr>
          <p:cNvPr id="15" name="Donut 14"/>
          <p:cNvSpPr/>
          <p:nvPr/>
        </p:nvSpPr>
        <p:spPr>
          <a:xfrm>
            <a:off x="6061187" y="3224782"/>
            <a:ext cx="1916363" cy="1825444"/>
          </a:xfrm>
          <a:prstGeom prst="donut">
            <a:avLst>
              <a:gd name="adj" fmla="val 497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p:nvSpPr>
        <p:spPr>
          <a:xfrm>
            <a:off x="6100266" y="3597866"/>
            <a:ext cx="1916363" cy="646331"/>
          </a:xfrm>
          <a:prstGeom prst="rect">
            <a:avLst/>
          </a:prstGeom>
          <a:noFill/>
        </p:spPr>
        <p:txBody>
          <a:bodyPr wrap="square" rtlCol="0">
            <a:spAutoFit/>
          </a:bodyPr>
          <a:lstStyle/>
          <a:p>
            <a:pPr algn="ctr"/>
            <a:r>
              <a:rPr lang="en-US" dirty="0" smtClean="0"/>
              <a:t>Malicious Receiver</a:t>
            </a:r>
          </a:p>
        </p:txBody>
      </p:sp>
      <p:sp>
        <p:nvSpPr>
          <p:cNvPr id="18" name="TextBox 17"/>
          <p:cNvSpPr txBox="1"/>
          <p:nvPr/>
        </p:nvSpPr>
        <p:spPr>
          <a:xfrm>
            <a:off x="5513099" y="2077894"/>
            <a:ext cx="3361854" cy="923330"/>
          </a:xfrm>
          <a:prstGeom prst="rect">
            <a:avLst/>
          </a:prstGeom>
          <a:noFill/>
        </p:spPr>
        <p:txBody>
          <a:bodyPr wrap="square" rtlCol="0">
            <a:spAutoFit/>
          </a:bodyPr>
          <a:lstStyle/>
          <a:p>
            <a:r>
              <a:rPr lang="en-US" dirty="0" smtClean="0"/>
              <a:t>Handles Action: </a:t>
            </a:r>
            <a:r>
              <a:rPr lang="en-US" i="1" dirty="0" err="1" smtClean="0"/>
              <a:t>willUpdateShowtimes</a:t>
            </a:r>
            <a:r>
              <a:rPr lang="en-US" dirty="0" smtClean="0"/>
              <a:t>,</a:t>
            </a:r>
          </a:p>
          <a:p>
            <a:r>
              <a:rPr lang="en-US" i="1" dirty="0" err="1" smtClean="0"/>
              <a:t>showtimesNoLocationError</a:t>
            </a:r>
            <a:endParaRPr lang="en-US" i="1" dirty="0"/>
          </a:p>
        </p:txBody>
      </p:sp>
      <p:sp>
        <p:nvSpPr>
          <p:cNvPr id="19" name="Rounded Rectangle 18"/>
          <p:cNvSpPr/>
          <p:nvPr/>
        </p:nvSpPr>
        <p:spPr>
          <a:xfrm>
            <a:off x="5348368" y="1417639"/>
            <a:ext cx="3288632" cy="4837620"/>
          </a:xfrm>
          <a:prstGeom prst="roundRect">
            <a:avLst/>
          </a:prstGeom>
          <a:noFill/>
          <a:ln w="25400">
            <a:solidFill>
              <a:srgbClr val="FF66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5513098" y="1625055"/>
            <a:ext cx="3026630" cy="369332"/>
          </a:xfrm>
          <a:prstGeom prst="rect">
            <a:avLst/>
          </a:prstGeom>
          <a:noFill/>
        </p:spPr>
        <p:txBody>
          <a:bodyPr wrap="square" rtlCol="0">
            <a:spAutoFit/>
          </a:bodyPr>
          <a:lstStyle/>
          <a:p>
            <a:r>
              <a:rPr lang="en-US" b="1" dirty="0" smtClean="0">
                <a:solidFill>
                  <a:srgbClr val="FF0000"/>
                </a:solidFill>
              </a:rPr>
              <a:t>Man-in-the-Middle App</a:t>
            </a:r>
            <a:endParaRPr lang="en-US" b="1" dirty="0">
              <a:solidFill>
                <a:srgbClr val="FF0000"/>
              </a:solidFill>
            </a:endParaRPr>
          </a:p>
        </p:txBody>
      </p:sp>
      <p:pic>
        <p:nvPicPr>
          <p:cNvPr id="21" name="Picture 20" descr="mail.png"/>
          <p:cNvPicPr>
            <a:picLocks noChangeAspect="1"/>
          </p:cNvPicPr>
          <p:nvPr/>
        </p:nvPicPr>
        <p:blipFill>
          <a:blip r:embed="rId3"/>
          <a:stretch>
            <a:fillRect/>
          </a:stretch>
        </p:blipFill>
        <p:spPr>
          <a:xfrm>
            <a:off x="851898" y="3582712"/>
            <a:ext cx="1625970" cy="1625970"/>
          </a:xfrm>
          <a:prstGeom prst="rect">
            <a:avLst/>
          </a:prstGeom>
        </p:spPr>
      </p:pic>
      <p:sp>
        <p:nvSpPr>
          <p:cNvPr id="23" name="TextBox 22"/>
          <p:cNvSpPr txBox="1"/>
          <p:nvPr/>
        </p:nvSpPr>
        <p:spPr>
          <a:xfrm>
            <a:off x="456719" y="5209015"/>
            <a:ext cx="2864028" cy="646331"/>
          </a:xfrm>
          <a:prstGeom prst="rect">
            <a:avLst/>
          </a:prstGeom>
          <a:noFill/>
        </p:spPr>
        <p:txBody>
          <a:bodyPr wrap="square" rtlCol="0">
            <a:spAutoFit/>
          </a:bodyPr>
          <a:lstStyle/>
          <a:p>
            <a:r>
              <a:rPr lang="en-US" dirty="0" smtClean="0"/>
              <a:t>Action: </a:t>
            </a:r>
            <a:r>
              <a:rPr lang="en-US" i="1" dirty="0" err="1" smtClean="0"/>
              <a:t>willUpdateShowtimes</a:t>
            </a:r>
            <a:endParaRPr lang="en-US" i="1" dirty="0"/>
          </a:p>
        </p:txBody>
      </p:sp>
      <p:sp>
        <p:nvSpPr>
          <p:cNvPr id="22" name="TextBox 21"/>
          <p:cNvSpPr txBox="1"/>
          <p:nvPr/>
        </p:nvSpPr>
        <p:spPr>
          <a:xfrm>
            <a:off x="5415826" y="5222383"/>
            <a:ext cx="3123902" cy="923330"/>
          </a:xfrm>
          <a:prstGeom prst="rect">
            <a:avLst/>
          </a:prstGeom>
          <a:noFill/>
        </p:spPr>
        <p:txBody>
          <a:bodyPr wrap="square" rtlCol="0">
            <a:spAutoFit/>
          </a:bodyPr>
          <a:lstStyle/>
          <a:p>
            <a:r>
              <a:rPr lang="en-US" dirty="0" smtClean="0"/>
              <a:t>Action: </a:t>
            </a:r>
            <a:r>
              <a:rPr lang="en-US" i="1" dirty="0" err="1" smtClean="0"/>
              <a:t>showtimesNoLocation</a:t>
            </a:r>
            <a:endParaRPr lang="en-US" i="1" dirty="0" smtClean="0"/>
          </a:p>
          <a:p>
            <a:r>
              <a:rPr lang="en-US" i="1" dirty="0" smtClean="0"/>
              <a:t>Error</a:t>
            </a:r>
            <a:endParaRPr lang="en-US" i="1" dirty="0"/>
          </a:p>
        </p:txBody>
      </p:sp>
      <p:pic>
        <p:nvPicPr>
          <p:cNvPr id="24" name="Picture 23" descr="scary-devil-emoticon.jpg"/>
          <p:cNvPicPr>
            <a:picLocks noChangeAspect="1"/>
          </p:cNvPicPr>
          <p:nvPr/>
        </p:nvPicPr>
        <p:blipFill>
          <a:blip r:embed="rId4"/>
          <a:stretch>
            <a:fillRect/>
          </a:stretch>
        </p:blipFill>
        <p:spPr>
          <a:xfrm>
            <a:off x="6894024" y="912810"/>
            <a:ext cx="1234992" cy="792453"/>
          </a:xfrm>
          <a:prstGeom prst="rect">
            <a:avLst/>
          </a:prstGeom>
        </p:spPr>
      </p:pic>
      <p:sp>
        <p:nvSpPr>
          <p:cNvPr id="3" name="Date Placeholder 2"/>
          <p:cNvSpPr>
            <a:spLocks noGrp="1"/>
          </p:cNvSpPr>
          <p:nvPr>
            <p:ph type="dt" sz="half" idx="10"/>
          </p:nvPr>
        </p:nvSpPr>
        <p:spPr/>
        <p:txBody>
          <a:bodyPr/>
          <a:lstStyle/>
          <a:p>
            <a:r>
              <a:rPr lang="en-US" smtClean="0"/>
              <a:t>4/16/12</a:t>
            </a:r>
            <a:endParaRPr lang="en-US"/>
          </a:p>
        </p:txBody>
      </p:sp>
      <p:sp>
        <p:nvSpPr>
          <p:cNvPr id="25" name="TextBox 24"/>
          <p:cNvSpPr txBox="1"/>
          <p:nvPr/>
        </p:nvSpPr>
        <p:spPr>
          <a:xfrm>
            <a:off x="6360766" y="6477556"/>
            <a:ext cx="1398797" cy="261610"/>
          </a:xfrm>
          <a:prstGeom prst="rect">
            <a:avLst/>
          </a:prstGeom>
          <a:noFill/>
        </p:spPr>
        <p:txBody>
          <a:bodyPr wrap="none" rtlCol="0">
            <a:spAutoFit/>
          </a:bodyPr>
          <a:lstStyle/>
          <a:p>
            <a:r>
              <a:rPr lang="en-US" sz="1100" dirty="0" smtClean="0">
                <a:solidFill>
                  <a:schemeClr val="bg1">
                    <a:lumMod val="75000"/>
                  </a:schemeClr>
                </a:solidFill>
              </a:rPr>
              <a:t>Courtesy: </a:t>
            </a:r>
            <a:r>
              <a:rPr lang="en-US" sz="1100" dirty="0" smtClean="0">
                <a:solidFill>
                  <a:schemeClr val="bg1">
                    <a:lumMod val="75000"/>
                  </a:schemeClr>
                </a:solidFill>
                <a:latin typeface="Arial" charset="0"/>
              </a:rPr>
              <a:t>Chin et. al</a:t>
            </a:r>
            <a:endParaRPr lang="en-US" sz="1100" dirty="0">
              <a:solidFill>
                <a:schemeClr val="bg1">
                  <a:lumMod val="75000"/>
                </a:schemeClr>
              </a:solidFill>
            </a:endParaRPr>
          </a:p>
        </p:txBody>
      </p:sp>
      <p:sp>
        <p:nvSpPr>
          <p:cNvPr id="26" name="Footer Placeholder 5"/>
          <p:cNvSpPr>
            <a:spLocks noGrp="1"/>
          </p:cNvSpPr>
          <p:nvPr>
            <p:ph type="ftr" sz="quarter" idx="11"/>
          </p:nvPr>
        </p:nvSpPr>
        <p:spPr>
          <a:xfrm>
            <a:off x="3124200" y="6356350"/>
            <a:ext cx="2895600" cy="365125"/>
          </a:xfrm>
        </p:spPr>
        <p:txBody>
          <a:bodyPr/>
          <a:lstStyle/>
          <a:p>
            <a:r>
              <a:rPr lang="en-US" dirty="0" smtClean="0"/>
              <a:t>Cellular Networks and Mobile Computing (COMS 6998-8)</a:t>
            </a:r>
            <a:endParaRPr lang="en-US" dirty="0"/>
          </a:p>
        </p:txBody>
      </p:sp>
      <p:sp>
        <p:nvSpPr>
          <p:cNvPr id="6" name="Slide Number Placeholder 5"/>
          <p:cNvSpPr>
            <a:spLocks noGrp="1"/>
          </p:cNvSpPr>
          <p:nvPr>
            <p:ph type="sldNum" sz="quarter" idx="12"/>
          </p:nvPr>
        </p:nvSpPr>
        <p:spPr/>
        <p:txBody>
          <a:bodyPr/>
          <a:lstStyle/>
          <a:p>
            <a:fld id="{68C0CB8B-565C-7D45-8433-495436787A1A}" type="slidenum">
              <a:rPr lang="en-US" smtClean="0"/>
              <a:t>42</a:t>
            </a:fld>
            <a:endParaRPr lang="en-US"/>
          </a:p>
        </p:txBody>
      </p:sp>
    </p:spTree>
    <p:extLst>
      <p:ext uri="{BB962C8B-B14F-4D97-AF65-F5344CB8AC3E}">
        <p14:creationId xmlns:p14="http://schemas.microsoft.com/office/powerpoint/2010/main" val="28300202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C 0.11701 0.06875 0.2342 0.13773 0.32465 0.13843 C 0.4151 0.13912 0.50121 0.02662 0.54236 0.00394 " pathEditMode="relative" ptsTypes="aaA">
                                      <p:cBhvr>
                                        <p:cTn id="6" dur="2000" fill="hold"/>
                                        <p:tgtEl>
                                          <p:spTgt spid="21"/>
                                        </p:tgtEl>
                                        <p:attrNameLst>
                                          <p:attrName>ppt_x</p:attrName>
                                          <p:attrName>ppt_y</p:attrName>
                                        </p:attrNameLst>
                                      </p:cBhvr>
                                    </p:animMotion>
                                  </p:childTnLst>
                                </p:cTn>
                              </p:par>
                              <p:par>
                                <p:cTn id="7" presetID="0" presetClass="path" presetSubtype="0" accel="50000" decel="50000" fill="hold" grpId="1" nodeType="withEffect">
                                  <p:stCondLst>
                                    <p:cond delay="0"/>
                                  </p:stCondLst>
                                  <p:childTnLst>
                                    <p:animMotion origin="layout" path="M 0 0 C 0.11701 0.06875 0.2342 0.13773 0.32465 0.13843 C 0.4151 0.13912 0.50121 0.02662 0.54236 0.00394 " pathEditMode="relative" ptsTypes="aaA">
                                      <p:cBhvr>
                                        <p:cTn id="8" dur="2000" fill="hold"/>
                                        <p:tgtEl>
                                          <p:spTgt spid="23"/>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2000"/>
                                        <p:tgtEl>
                                          <p:spTgt spid="22"/>
                                        </p:tgtEl>
                                      </p:cBhvr>
                                    </p:animEffect>
                                  </p:childTnLst>
                                </p:cTn>
                              </p:par>
                              <p:par>
                                <p:cTn id="14" presetID="10" presetClass="exit" presetSubtype="0" fill="hold" grpId="0" nodeType="withEffect">
                                  <p:stCondLst>
                                    <p:cond delay="0"/>
                                  </p:stCondLst>
                                  <p:childTnLst>
                                    <p:animEffect transition="out" filter="fade">
                                      <p:cBhvr>
                                        <p:cTn id="15" dur="2000"/>
                                        <p:tgtEl>
                                          <p:spTgt spid="23"/>
                                        </p:tgtEl>
                                      </p:cBhvr>
                                    </p:animEffect>
                                    <p:set>
                                      <p:cBhvr>
                                        <p:cTn id="16" dur="1" fill="hold">
                                          <p:stCondLst>
                                            <p:cond delay="1999"/>
                                          </p:stCondLst>
                                        </p:cTn>
                                        <p:tgtEl>
                                          <p:spTgt spid="2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nodeType="clickEffect">
                                  <p:stCondLst>
                                    <p:cond delay="0"/>
                                  </p:stCondLst>
                                  <p:childTnLst>
                                    <p:animMotion origin="layout" path="M 0.54236 0.00393 L 0.27118 0.00393 " pathEditMode="relative" rAng="0" ptsTypes="AA">
                                      <p:cBhvr>
                                        <p:cTn id="20" dur="2000" fill="hold"/>
                                        <p:tgtEl>
                                          <p:spTgt spid="21"/>
                                        </p:tgtEl>
                                        <p:attrNameLst>
                                          <p:attrName>ppt_x</p:attrName>
                                          <p:attrName>ppt_y</p:attrName>
                                        </p:attrNameLst>
                                      </p:cBhvr>
                                      <p:rCtr x="-136" y="0"/>
                                    </p:animMotion>
                                  </p:childTnLst>
                                </p:cTn>
                              </p:par>
                              <p:par>
                                <p:cTn id="21" presetID="0" presetClass="path" presetSubtype="0" accel="50000" decel="50000" fill="hold" grpId="1" nodeType="withEffect">
                                  <p:stCondLst>
                                    <p:cond delay="0"/>
                                  </p:stCondLst>
                                  <p:childTnLst>
                                    <p:animMotion origin="layout" path="M -0.01406 0.00185 L -0.28542 0.00787 " pathEditMode="relative" rAng="0" ptsTypes="AA">
                                      <p:cBhvr>
                                        <p:cTn id="22" dur="2000" fill="hold"/>
                                        <p:tgtEl>
                                          <p:spTgt spid="22"/>
                                        </p:tgtEl>
                                        <p:attrNameLst>
                                          <p:attrName>ppt_x</p:attrName>
                                          <p:attrName>ppt_y</p:attrName>
                                        </p:attrNameLst>
                                      </p:cBhvr>
                                      <p:rCtr x="-136" y="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2" grpId="0"/>
      <p:bldP spid="22"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ATTACK #4:  System Intent Spoofing</a:t>
            </a:r>
            <a:endParaRPr lang="en-US" dirty="0"/>
          </a:p>
        </p:txBody>
      </p:sp>
      <p:sp>
        <p:nvSpPr>
          <p:cNvPr id="3" name="Content Placeholder 2"/>
          <p:cNvSpPr>
            <a:spLocks noGrp="1"/>
          </p:cNvSpPr>
          <p:nvPr>
            <p:ph sz="quarter" idx="1"/>
          </p:nvPr>
        </p:nvSpPr>
        <p:spPr/>
        <p:txBody>
          <a:bodyPr/>
          <a:lstStyle/>
          <a:p>
            <a:r>
              <a:rPr lang="en-US" dirty="0" smtClean="0"/>
              <a:t>Background – System Broadcast</a:t>
            </a:r>
          </a:p>
          <a:p>
            <a:pPr lvl="1"/>
            <a:r>
              <a:rPr lang="en-US" dirty="0" smtClean="0"/>
              <a:t>Event notifications sent by the system</a:t>
            </a:r>
          </a:p>
          <a:p>
            <a:pPr lvl="1"/>
            <a:r>
              <a:rPr lang="en-US" dirty="0" smtClean="0"/>
              <a:t>Some can only be sent by the system</a:t>
            </a:r>
          </a:p>
          <a:p>
            <a:endParaRPr lang="en-US" dirty="0" smtClean="0"/>
          </a:p>
          <a:p>
            <a:r>
              <a:rPr lang="en-US" dirty="0" smtClean="0"/>
              <a:t>Receivers become accessible to all applications when listening for system broadcast</a:t>
            </a:r>
          </a:p>
        </p:txBody>
      </p:sp>
      <p:sp>
        <p:nvSpPr>
          <p:cNvPr id="4" name="Slide Number Placeholder 3"/>
          <p:cNvSpPr>
            <a:spLocks noGrp="1"/>
          </p:cNvSpPr>
          <p:nvPr>
            <p:ph type="sldNum" sz="quarter" idx="4294967295"/>
          </p:nvPr>
        </p:nvSpPr>
        <p:spPr>
          <a:xfrm>
            <a:off x="8129016" y="6287008"/>
            <a:ext cx="609600" cy="521208"/>
          </a:xfrm>
          <a:prstGeom prst="rect">
            <a:avLst/>
          </a:prstGeom>
        </p:spPr>
        <p:txBody>
          <a:bodyPr/>
          <a:lstStyle/>
          <a:p>
            <a:fld id="{53602096-A2D2-094D-8D73-86661817F420}" type="slidenum">
              <a:rPr lang="en-US" smtClean="0"/>
              <a:pPr/>
              <a:t>43</a:t>
            </a:fld>
            <a:endParaRPr lang="en-US" dirty="0"/>
          </a:p>
        </p:txBody>
      </p:sp>
      <p:sp>
        <p:nvSpPr>
          <p:cNvPr id="5" name="Date Placeholder 4"/>
          <p:cNvSpPr>
            <a:spLocks noGrp="1"/>
          </p:cNvSpPr>
          <p:nvPr>
            <p:ph type="dt" sz="half" idx="10"/>
          </p:nvPr>
        </p:nvSpPr>
        <p:spPr/>
        <p:txBody>
          <a:bodyPr/>
          <a:lstStyle/>
          <a:p>
            <a:r>
              <a:rPr lang="en-US" smtClean="0"/>
              <a:t>4/16/12</a:t>
            </a:r>
            <a:endParaRPr lang="en-US"/>
          </a:p>
        </p:txBody>
      </p:sp>
      <p:sp>
        <p:nvSpPr>
          <p:cNvPr id="6" name="Footer Placeholder 5"/>
          <p:cNvSpPr>
            <a:spLocks noGrp="1"/>
          </p:cNvSpPr>
          <p:nvPr>
            <p:ph type="ftr" sz="quarter" idx="11"/>
          </p:nvPr>
        </p:nvSpPr>
        <p:spPr/>
        <p:txBody>
          <a:bodyPr/>
          <a:lstStyle/>
          <a:p>
            <a:r>
              <a:rPr lang="en-US" dirty="0" smtClean="0"/>
              <a:t>Cellular Networks and Mobile Computing (COMS 6998-8)</a:t>
            </a:r>
            <a:endParaRPr lang="en-US" dirty="0"/>
          </a:p>
        </p:txBody>
      </p:sp>
      <p:sp>
        <p:nvSpPr>
          <p:cNvPr id="7" name="TextBox 6"/>
          <p:cNvSpPr txBox="1"/>
          <p:nvPr/>
        </p:nvSpPr>
        <p:spPr>
          <a:xfrm>
            <a:off x="6360766" y="6477556"/>
            <a:ext cx="1398797" cy="261610"/>
          </a:xfrm>
          <a:prstGeom prst="rect">
            <a:avLst/>
          </a:prstGeom>
          <a:noFill/>
        </p:spPr>
        <p:txBody>
          <a:bodyPr wrap="none" rtlCol="0">
            <a:spAutoFit/>
          </a:bodyPr>
          <a:lstStyle/>
          <a:p>
            <a:r>
              <a:rPr lang="en-US" sz="1100" dirty="0" smtClean="0">
                <a:solidFill>
                  <a:schemeClr val="bg1">
                    <a:lumMod val="75000"/>
                  </a:schemeClr>
                </a:solidFill>
              </a:rPr>
              <a:t>Courtesy: </a:t>
            </a:r>
            <a:r>
              <a:rPr lang="en-US" sz="1100" dirty="0" smtClean="0">
                <a:solidFill>
                  <a:schemeClr val="bg1">
                    <a:lumMod val="75000"/>
                  </a:schemeClr>
                </a:solidFill>
                <a:latin typeface="Arial" charset="0"/>
              </a:rPr>
              <a:t>Chin et. al</a:t>
            </a:r>
            <a:endParaRPr lang="en-US" sz="1100" dirty="0">
              <a:solidFill>
                <a:schemeClr val="bg1">
                  <a:lumMod val="75000"/>
                </a:schemeClr>
              </a:solidFill>
            </a:endParaRPr>
          </a:p>
        </p:txBody>
      </p:sp>
    </p:spTree>
    <p:extLst>
      <p:ext uri="{BB962C8B-B14F-4D97-AF65-F5344CB8AC3E}">
        <p14:creationId xmlns:p14="http://schemas.microsoft.com/office/powerpoint/2010/main" val="175387408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00500" cy="1143000"/>
          </a:xfrm>
        </p:spPr>
        <p:txBody>
          <a:bodyPr>
            <a:normAutofit fontScale="90000"/>
          </a:bodyPr>
          <a:lstStyle/>
          <a:p>
            <a:r>
              <a:rPr lang="en-US" dirty="0" smtClean="0"/>
              <a:t>System Broadcast</a:t>
            </a:r>
            <a:endParaRPr lang="en-US" dirty="0"/>
          </a:p>
        </p:txBody>
      </p:sp>
      <p:sp>
        <p:nvSpPr>
          <p:cNvPr id="4" name="Slide Number Placeholder 3"/>
          <p:cNvSpPr>
            <a:spLocks noGrp="1"/>
          </p:cNvSpPr>
          <p:nvPr>
            <p:ph type="sldNum" sz="quarter" idx="11"/>
          </p:nvPr>
        </p:nvSpPr>
        <p:spPr>
          <a:xfrm>
            <a:off x="6820916" y="6393091"/>
            <a:ext cx="2895600" cy="365125"/>
          </a:xfrm>
        </p:spPr>
        <p:txBody>
          <a:bodyPr/>
          <a:lstStyle/>
          <a:p>
            <a:fld id="{53602096-A2D2-094D-8D73-86661817F420}" type="slidenum">
              <a:rPr lang="en-US" smtClean="0"/>
              <a:pPr/>
              <a:t>44</a:t>
            </a:fld>
            <a:endParaRPr lang="en-US" dirty="0"/>
          </a:p>
        </p:txBody>
      </p:sp>
      <p:sp>
        <p:nvSpPr>
          <p:cNvPr id="8" name="Rounded Rectangle 7"/>
          <p:cNvSpPr/>
          <p:nvPr/>
        </p:nvSpPr>
        <p:spPr>
          <a:xfrm>
            <a:off x="4572000" y="261995"/>
            <a:ext cx="3557016" cy="1901204"/>
          </a:xfrm>
          <a:prstGeom prst="roundRect">
            <a:avLst/>
          </a:prstGeom>
          <a:noFill/>
          <a:ln w="25400">
            <a:solidFill>
              <a:srgbClr val="FF66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nut 9"/>
          <p:cNvSpPr/>
          <p:nvPr/>
        </p:nvSpPr>
        <p:spPr>
          <a:xfrm>
            <a:off x="5067303" y="553614"/>
            <a:ext cx="1320135" cy="1265801"/>
          </a:xfrm>
          <a:prstGeom prst="donut">
            <a:avLst>
              <a:gd name="adj" fmla="val 497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5040567" y="1020599"/>
            <a:ext cx="1916363" cy="369332"/>
          </a:xfrm>
          <a:prstGeom prst="rect">
            <a:avLst/>
          </a:prstGeom>
          <a:noFill/>
        </p:spPr>
        <p:txBody>
          <a:bodyPr wrap="square" rtlCol="0">
            <a:spAutoFit/>
          </a:bodyPr>
          <a:lstStyle/>
          <a:p>
            <a:r>
              <a:rPr lang="en-US" dirty="0" smtClean="0"/>
              <a:t>Component</a:t>
            </a:r>
          </a:p>
        </p:txBody>
      </p:sp>
      <p:sp>
        <p:nvSpPr>
          <p:cNvPr id="14" name="TextBox 13"/>
          <p:cNvSpPr txBox="1"/>
          <p:nvPr/>
        </p:nvSpPr>
        <p:spPr>
          <a:xfrm>
            <a:off x="4676280" y="248627"/>
            <a:ext cx="1711158" cy="369332"/>
          </a:xfrm>
          <a:prstGeom prst="rect">
            <a:avLst/>
          </a:prstGeom>
          <a:noFill/>
        </p:spPr>
        <p:txBody>
          <a:bodyPr wrap="square" rtlCol="0">
            <a:spAutoFit/>
          </a:bodyPr>
          <a:lstStyle/>
          <a:p>
            <a:r>
              <a:rPr lang="en-US" dirty="0" smtClean="0"/>
              <a:t>App 1</a:t>
            </a:r>
            <a:endParaRPr lang="en-US" dirty="0"/>
          </a:p>
        </p:txBody>
      </p:sp>
      <p:sp>
        <p:nvSpPr>
          <p:cNvPr id="16" name="TextBox 15"/>
          <p:cNvSpPr txBox="1"/>
          <p:nvPr/>
        </p:nvSpPr>
        <p:spPr>
          <a:xfrm>
            <a:off x="4572000" y="1793867"/>
            <a:ext cx="3890210" cy="369332"/>
          </a:xfrm>
          <a:prstGeom prst="rect">
            <a:avLst/>
          </a:prstGeom>
          <a:noFill/>
        </p:spPr>
        <p:txBody>
          <a:bodyPr wrap="square" rtlCol="0">
            <a:spAutoFit/>
          </a:bodyPr>
          <a:lstStyle/>
          <a:p>
            <a:r>
              <a:rPr lang="en-US" dirty="0" smtClean="0"/>
              <a:t>Handles Action: </a:t>
            </a:r>
            <a:r>
              <a:rPr lang="en-US" i="1" dirty="0" err="1" smtClean="0"/>
              <a:t>BootCompleted</a:t>
            </a:r>
            <a:endParaRPr lang="en-US" i="1" dirty="0"/>
          </a:p>
        </p:txBody>
      </p:sp>
      <p:sp>
        <p:nvSpPr>
          <p:cNvPr id="24" name="Rounded Rectangle 23"/>
          <p:cNvSpPr/>
          <p:nvPr/>
        </p:nvSpPr>
        <p:spPr>
          <a:xfrm>
            <a:off x="895684" y="1979094"/>
            <a:ext cx="1831474" cy="3729204"/>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ounded Rectangle 28"/>
          <p:cNvSpPr/>
          <p:nvPr/>
        </p:nvSpPr>
        <p:spPr>
          <a:xfrm>
            <a:off x="4572000" y="2259664"/>
            <a:ext cx="3557016" cy="1901204"/>
          </a:xfrm>
          <a:prstGeom prst="roundRect">
            <a:avLst/>
          </a:prstGeom>
          <a:noFill/>
          <a:ln w="25400">
            <a:solidFill>
              <a:srgbClr val="FF66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nut 29"/>
          <p:cNvSpPr/>
          <p:nvPr/>
        </p:nvSpPr>
        <p:spPr>
          <a:xfrm>
            <a:off x="5067303" y="2551283"/>
            <a:ext cx="1320135" cy="1265801"/>
          </a:xfrm>
          <a:prstGeom prst="donut">
            <a:avLst>
              <a:gd name="adj" fmla="val 497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1" name="TextBox 30"/>
          <p:cNvSpPr txBox="1"/>
          <p:nvPr/>
        </p:nvSpPr>
        <p:spPr>
          <a:xfrm>
            <a:off x="5040567" y="3018268"/>
            <a:ext cx="1916363" cy="369332"/>
          </a:xfrm>
          <a:prstGeom prst="rect">
            <a:avLst/>
          </a:prstGeom>
          <a:noFill/>
        </p:spPr>
        <p:txBody>
          <a:bodyPr wrap="square" rtlCol="0">
            <a:spAutoFit/>
          </a:bodyPr>
          <a:lstStyle/>
          <a:p>
            <a:r>
              <a:rPr lang="en-US" dirty="0" smtClean="0"/>
              <a:t>Component</a:t>
            </a:r>
          </a:p>
        </p:txBody>
      </p:sp>
      <p:sp>
        <p:nvSpPr>
          <p:cNvPr id="32" name="TextBox 31"/>
          <p:cNvSpPr txBox="1"/>
          <p:nvPr/>
        </p:nvSpPr>
        <p:spPr>
          <a:xfrm>
            <a:off x="4676280" y="2246296"/>
            <a:ext cx="1711158" cy="369332"/>
          </a:xfrm>
          <a:prstGeom prst="rect">
            <a:avLst/>
          </a:prstGeom>
          <a:noFill/>
        </p:spPr>
        <p:txBody>
          <a:bodyPr wrap="square" rtlCol="0">
            <a:spAutoFit/>
          </a:bodyPr>
          <a:lstStyle/>
          <a:p>
            <a:r>
              <a:rPr lang="en-US" dirty="0" smtClean="0"/>
              <a:t>App 2</a:t>
            </a:r>
            <a:endParaRPr lang="en-US" dirty="0"/>
          </a:p>
        </p:txBody>
      </p:sp>
      <p:sp>
        <p:nvSpPr>
          <p:cNvPr id="33" name="TextBox 32"/>
          <p:cNvSpPr txBox="1"/>
          <p:nvPr/>
        </p:nvSpPr>
        <p:spPr>
          <a:xfrm>
            <a:off x="4572000" y="3791536"/>
            <a:ext cx="3890210" cy="646331"/>
          </a:xfrm>
          <a:prstGeom prst="rect">
            <a:avLst/>
          </a:prstGeom>
          <a:noFill/>
        </p:spPr>
        <p:txBody>
          <a:bodyPr wrap="square" rtlCol="0">
            <a:spAutoFit/>
          </a:bodyPr>
          <a:lstStyle/>
          <a:p>
            <a:r>
              <a:rPr lang="en-US" dirty="0" smtClean="0"/>
              <a:t>Handles Action: </a:t>
            </a:r>
            <a:r>
              <a:rPr lang="en-US" i="1" dirty="0" err="1" smtClean="0"/>
              <a:t>BootCompleted</a:t>
            </a:r>
            <a:endParaRPr lang="en-US" i="1" dirty="0" smtClean="0"/>
          </a:p>
          <a:p>
            <a:endParaRPr lang="en-US" dirty="0"/>
          </a:p>
        </p:txBody>
      </p:sp>
      <p:sp>
        <p:nvSpPr>
          <p:cNvPr id="34" name="Rounded Rectangle 33"/>
          <p:cNvSpPr/>
          <p:nvPr/>
        </p:nvSpPr>
        <p:spPr>
          <a:xfrm>
            <a:off x="4572000" y="4376999"/>
            <a:ext cx="3557016" cy="1901204"/>
          </a:xfrm>
          <a:prstGeom prst="roundRect">
            <a:avLst/>
          </a:prstGeom>
          <a:noFill/>
          <a:ln w="25400">
            <a:solidFill>
              <a:srgbClr val="FF66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nut 34"/>
          <p:cNvSpPr/>
          <p:nvPr/>
        </p:nvSpPr>
        <p:spPr>
          <a:xfrm>
            <a:off x="5067303" y="4585354"/>
            <a:ext cx="1320135" cy="1265801"/>
          </a:xfrm>
          <a:prstGeom prst="donut">
            <a:avLst>
              <a:gd name="adj" fmla="val 497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5040567" y="5052339"/>
            <a:ext cx="1916363" cy="369332"/>
          </a:xfrm>
          <a:prstGeom prst="rect">
            <a:avLst/>
          </a:prstGeom>
          <a:noFill/>
        </p:spPr>
        <p:txBody>
          <a:bodyPr wrap="square" rtlCol="0">
            <a:spAutoFit/>
          </a:bodyPr>
          <a:lstStyle/>
          <a:p>
            <a:r>
              <a:rPr lang="en-US" dirty="0" smtClean="0"/>
              <a:t>Component</a:t>
            </a:r>
          </a:p>
        </p:txBody>
      </p:sp>
      <p:sp>
        <p:nvSpPr>
          <p:cNvPr id="37" name="TextBox 36"/>
          <p:cNvSpPr txBox="1"/>
          <p:nvPr/>
        </p:nvSpPr>
        <p:spPr>
          <a:xfrm>
            <a:off x="4676280" y="4280367"/>
            <a:ext cx="1711158" cy="369332"/>
          </a:xfrm>
          <a:prstGeom prst="rect">
            <a:avLst/>
          </a:prstGeom>
          <a:noFill/>
        </p:spPr>
        <p:txBody>
          <a:bodyPr wrap="square" rtlCol="0">
            <a:spAutoFit/>
          </a:bodyPr>
          <a:lstStyle/>
          <a:p>
            <a:r>
              <a:rPr lang="en-US" dirty="0" smtClean="0"/>
              <a:t>App 3</a:t>
            </a:r>
            <a:endParaRPr lang="en-US" dirty="0"/>
          </a:p>
        </p:txBody>
      </p:sp>
      <p:sp>
        <p:nvSpPr>
          <p:cNvPr id="38" name="TextBox 37"/>
          <p:cNvSpPr txBox="1"/>
          <p:nvPr/>
        </p:nvSpPr>
        <p:spPr>
          <a:xfrm>
            <a:off x="4568061" y="5860364"/>
            <a:ext cx="3890210" cy="646331"/>
          </a:xfrm>
          <a:prstGeom prst="rect">
            <a:avLst/>
          </a:prstGeom>
          <a:noFill/>
        </p:spPr>
        <p:txBody>
          <a:bodyPr wrap="square" rtlCol="0">
            <a:spAutoFit/>
          </a:bodyPr>
          <a:lstStyle/>
          <a:p>
            <a:r>
              <a:rPr lang="en-US" dirty="0" smtClean="0"/>
              <a:t>Handles Action: </a:t>
            </a:r>
            <a:r>
              <a:rPr lang="en-US" i="1" dirty="0" err="1" smtClean="0"/>
              <a:t>BootCompleted</a:t>
            </a:r>
            <a:endParaRPr lang="en-US" i="1" dirty="0" smtClean="0"/>
          </a:p>
          <a:p>
            <a:endParaRPr lang="en-US" dirty="0"/>
          </a:p>
        </p:txBody>
      </p:sp>
      <p:pic>
        <p:nvPicPr>
          <p:cNvPr id="39" name="Picture 38" descr="mail.png"/>
          <p:cNvPicPr>
            <a:picLocks noChangeAspect="1"/>
          </p:cNvPicPr>
          <p:nvPr/>
        </p:nvPicPr>
        <p:blipFill>
          <a:blip r:embed="rId3"/>
          <a:stretch>
            <a:fillRect/>
          </a:stretch>
        </p:blipFill>
        <p:spPr>
          <a:xfrm>
            <a:off x="895684" y="2834362"/>
            <a:ext cx="1625970" cy="1625970"/>
          </a:xfrm>
          <a:prstGeom prst="rect">
            <a:avLst/>
          </a:prstGeom>
        </p:spPr>
      </p:pic>
      <p:pic>
        <p:nvPicPr>
          <p:cNvPr id="40" name="Picture 39" descr="mail.png"/>
          <p:cNvPicPr>
            <a:picLocks noChangeAspect="1"/>
          </p:cNvPicPr>
          <p:nvPr/>
        </p:nvPicPr>
        <p:blipFill>
          <a:blip r:embed="rId3"/>
          <a:stretch>
            <a:fillRect/>
          </a:stretch>
        </p:blipFill>
        <p:spPr>
          <a:xfrm>
            <a:off x="895684" y="2834362"/>
            <a:ext cx="1625970" cy="1625970"/>
          </a:xfrm>
          <a:prstGeom prst="rect">
            <a:avLst/>
          </a:prstGeom>
        </p:spPr>
      </p:pic>
      <p:pic>
        <p:nvPicPr>
          <p:cNvPr id="41" name="Picture 40" descr="mail.png"/>
          <p:cNvPicPr>
            <a:picLocks noChangeAspect="1"/>
          </p:cNvPicPr>
          <p:nvPr/>
        </p:nvPicPr>
        <p:blipFill>
          <a:blip r:embed="rId3"/>
          <a:stretch>
            <a:fillRect/>
          </a:stretch>
        </p:blipFill>
        <p:spPr>
          <a:xfrm>
            <a:off x="895684" y="2834362"/>
            <a:ext cx="1625970" cy="1625970"/>
          </a:xfrm>
          <a:prstGeom prst="rect">
            <a:avLst/>
          </a:prstGeom>
        </p:spPr>
      </p:pic>
      <p:sp>
        <p:nvSpPr>
          <p:cNvPr id="42" name="TextBox 41"/>
          <p:cNvSpPr txBox="1"/>
          <p:nvPr/>
        </p:nvSpPr>
        <p:spPr>
          <a:xfrm>
            <a:off x="895684" y="2163199"/>
            <a:ext cx="1056105" cy="646331"/>
          </a:xfrm>
          <a:prstGeom prst="rect">
            <a:avLst/>
          </a:prstGeom>
          <a:noFill/>
        </p:spPr>
        <p:txBody>
          <a:bodyPr wrap="square" rtlCol="0">
            <a:spAutoFit/>
          </a:bodyPr>
          <a:lstStyle/>
          <a:p>
            <a:r>
              <a:rPr lang="en-US" dirty="0" smtClean="0"/>
              <a:t>System</a:t>
            </a:r>
          </a:p>
          <a:p>
            <a:r>
              <a:rPr lang="en-US" dirty="0" err="1" smtClean="0"/>
              <a:t>Notifier</a:t>
            </a:r>
            <a:endParaRPr lang="en-US" dirty="0"/>
          </a:p>
        </p:txBody>
      </p:sp>
      <p:sp>
        <p:nvSpPr>
          <p:cNvPr id="43" name="TextBox 42"/>
          <p:cNvSpPr txBox="1"/>
          <p:nvPr/>
        </p:nvSpPr>
        <p:spPr>
          <a:xfrm>
            <a:off x="868947" y="4460332"/>
            <a:ext cx="2165684" cy="646331"/>
          </a:xfrm>
          <a:prstGeom prst="rect">
            <a:avLst/>
          </a:prstGeom>
          <a:noFill/>
        </p:spPr>
        <p:txBody>
          <a:bodyPr wrap="square" rtlCol="0">
            <a:spAutoFit/>
          </a:bodyPr>
          <a:lstStyle/>
          <a:p>
            <a:r>
              <a:rPr lang="en-US" dirty="0" smtClean="0"/>
              <a:t>Action:</a:t>
            </a:r>
          </a:p>
          <a:p>
            <a:r>
              <a:rPr lang="en-US" i="1" dirty="0" err="1" smtClean="0"/>
              <a:t>BootCompleted</a:t>
            </a:r>
            <a:endParaRPr lang="en-US" i="1" dirty="0"/>
          </a:p>
        </p:txBody>
      </p:sp>
      <p:sp>
        <p:nvSpPr>
          <p:cNvPr id="3" name="Date Placeholder 2"/>
          <p:cNvSpPr>
            <a:spLocks noGrp="1"/>
          </p:cNvSpPr>
          <p:nvPr>
            <p:ph type="dt" sz="half" idx="10"/>
          </p:nvPr>
        </p:nvSpPr>
        <p:spPr/>
        <p:txBody>
          <a:bodyPr/>
          <a:lstStyle/>
          <a:p>
            <a:r>
              <a:rPr lang="en-US" smtClean="0"/>
              <a:t>4/16/12</a:t>
            </a:r>
            <a:endParaRPr lang="en-US"/>
          </a:p>
        </p:txBody>
      </p:sp>
      <p:sp>
        <p:nvSpPr>
          <p:cNvPr id="5" name="Footer Placeholder 4"/>
          <p:cNvSpPr>
            <a:spLocks noGrp="1"/>
          </p:cNvSpPr>
          <p:nvPr>
            <p:ph type="ftr" sz="quarter" idx="11"/>
          </p:nvPr>
        </p:nvSpPr>
        <p:spPr>
          <a:xfrm>
            <a:off x="2614867" y="6393091"/>
            <a:ext cx="2895600" cy="365125"/>
          </a:xfrm>
        </p:spPr>
        <p:txBody>
          <a:bodyPr/>
          <a:lstStyle/>
          <a:p>
            <a:r>
              <a:rPr lang="en-US" dirty="0" smtClean="0"/>
              <a:t>Cellular Networks and Mobile Computing (COMS 6998-8)</a:t>
            </a:r>
            <a:endParaRPr lang="en-US" dirty="0"/>
          </a:p>
        </p:txBody>
      </p:sp>
      <p:sp>
        <p:nvSpPr>
          <p:cNvPr id="28" name="TextBox 27"/>
          <p:cNvSpPr txBox="1"/>
          <p:nvPr/>
        </p:nvSpPr>
        <p:spPr>
          <a:xfrm>
            <a:off x="6360766" y="6477556"/>
            <a:ext cx="1398797" cy="261610"/>
          </a:xfrm>
          <a:prstGeom prst="rect">
            <a:avLst/>
          </a:prstGeom>
          <a:noFill/>
        </p:spPr>
        <p:txBody>
          <a:bodyPr wrap="none" rtlCol="0">
            <a:spAutoFit/>
          </a:bodyPr>
          <a:lstStyle/>
          <a:p>
            <a:r>
              <a:rPr lang="en-US" sz="1100" dirty="0" smtClean="0">
                <a:solidFill>
                  <a:schemeClr val="bg1">
                    <a:lumMod val="75000"/>
                  </a:schemeClr>
                </a:solidFill>
              </a:rPr>
              <a:t>Courtesy: </a:t>
            </a:r>
            <a:r>
              <a:rPr lang="en-US" sz="1100" dirty="0" smtClean="0">
                <a:solidFill>
                  <a:schemeClr val="bg1">
                    <a:lumMod val="75000"/>
                  </a:schemeClr>
                </a:solidFill>
                <a:latin typeface="Arial" charset="0"/>
              </a:rPr>
              <a:t>Chin et. al</a:t>
            </a:r>
            <a:endParaRPr lang="en-US" sz="1100" dirty="0">
              <a:solidFill>
                <a:schemeClr val="bg1">
                  <a:lumMod val="75000"/>
                </a:schemeClr>
              </a:solidFill>
            </a:endParaRPr>
          </a:p>
        </p:txBody>
      </p:sp>
    </p:spTree>
    <p:extLst>
      <p:ext uri="{BB962C8B-B14F-4D97-AF65-F5344CB8AC3E}">
        <p14:creationId xmlns:p14="http://schemas.microsoft.com/office/powerpoint/2010/main" val="23715857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44444E-6 -2.96296E-6 L 0.41163 -0.35625 " pathEditMode="relative" rAng="0" ptsTypes="AA">
                                      <p:cBhvr>
                                        <p:cTn id="6" dur="2000" fill="hold"/>
                                        <p:tgtEl>
                                          <p:spTgt spid="39"/>
                                        </p:tgtEl>
                                        <p:attrNameLst>
                                          <p:attrName>ppt_x</p:attrName>
                                          <p:attrName>ppt_y</p:attrName>
                                        </p:attrNameLst>
                                      </p:cBhvr>
                                      <p:rCtr x="20600" y="-17800"/>
                                    </p:animMotion>
                                  </p:childTnLst>
                                </p:cTn>
                              </p:par>
                              <p:par>
                                <p:cTn id="7" presetID="0" presetClass="path" presetSubtype="0" accel="50000" decel="50000" fill="hold" nodeType="withEffect">
                                  <p:stCondLst>
                                    <p:cond delay="0"/>
                                  </p:stCondLst>
                                  <p:childTnLst>
                                    <p:animMotion origin="layout" path="M 4.44444E-6 -2.96296E-6 L 0.41145 0.27917 " pathEditMode="relative" rAng="0" ptsTypes="AA">
                                      <p:cBhvr>
                                        <p:cTn id="8" dur="2000" fill="hold"/>
                                        <p:tgtEl>
                                          <p:spTgt spid="40"/>
                                        </p:tgtEl>
                                        <p:attrNameLst>
                                          <p:attrName>ppt_x</p:attrName>
                                          <p:attrName>ppt_y</p:attrName>
                                        </p:attrNameLst>
                                      </p:cBhvr>
                                      <p:rCtr x="20600" y="14000"/>
                                    </p:animMotion>
                                  </p:childTnLst>
                                </p:cTn>
                              </p:par>
                              <p:par>
                                <p:cTn id="9" presetID="0" presetClass="path" presetSubtype="0" accel="50000" decel="50000" fill="hold" nodeType="withEffect">
                                  <p:stCondLst>
                                    <p:cond delay="0"/>
                                  </p:stCondLst>
                                  <p:childTnLst>
                                    <p:animMotion origin="layout" path="M 4.44444E-6 -2.96296E-6 L 0.41145 -0.03171 " pathEditMode="relative" rAng="0" ptsTypes="AA">
                                      <p:cBhvr>
                                        <p:cTn id="10" dur="2000" fill="hold"/>
                                        <p:tgtEl>
                                          <p:spTgt spid="41"/>
                                        </p:tgtEl>
                                        <p:attrNameLst>
                                          <p:attrName>ppt_x</p:attrName>
                                          <p:attrName>ppt_y</p:attrName>
                                        </p:attrNameLst>
                                      </p:cBhvr>
                                      <p:rCtr x="20600" y="-1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930"/>
            <a:ext cx="7737646" cy="1143000"/>
          </a:xfrm>
        </p:spPr>
        <p:txBody>
          <a:bodyPr>
            <a:normAutofit fontScale="90000"/>
          </a:bodyPr>
          <a:lstStyle/>
          <a:p>
            <a:r>
              <a:rPr lang="en-US" dirty="0" smtClean="0"/>
              <a:t>System Intent Spoofing: Failed Attack</a:t>
            </a:r>
            <a:endParaRPr lang="en-US" dirty="0"/>
          </a:p>
        </p:txBody>
      </p:sp>
      <p:sp>
        <p:nvSpPr>
          <p:cNvPr id="4" name="Slide Number Placeholder 3"/>
          <p:cNvSpPr>
            <a:spLocks noGrp="1"/>
          </p:cNvSpPr>
          <p:nvPr>
            <p:ph type="sldNum" sz="quarter" idx="11"/>
          </p:nvPr>
        </p:nvSpPr>
        <p:spPr>
          <a:xfrm>
            <a:off x="7090296" y="6374041"/>
            <a:ext cx="2895600" cy="365125"/>
          </a:xfrm>
        </p:spPr>
        <p:txBody>
          <a:bodyPr/>
          <a:lstStyle/>
          <a:p>
            <a:fld id="{53602096-A2D2-094D-8D73-86661817F420}" type="slidenum">
              <a:rPr lang="en-US" smtClean="0"/>
              <a:pPr/>
              <a:t>45</a:t>
            </a:fld>
            <a:endParaRPr lang="en-US"/>
          </a:p>
        </p:txBody>
      </p:sp>
      <p:sp>
        <p:nvSpPr>
          <p:cNvPr id="16" name="TextBox 15"/>
          <p:cNvSpPr txBox="1"/>
          <p:nvPr/>
        </p:nvSpPr>
        <p:spPr>
          <a:xfrm>
            <a:off x="4714734" y="2494261"/>
            <a:ext cx="3823362" cy="369332"/>
          </a:xfrm>
          <a:prstGeom prst="rect">
            <a:avLst/>
          </a:prstGeom>
          <a:noFill/>
        </p:spPr>
        <p:txBody>
          <a:bodyPr wrap="square" rtlCol="0">
            <a:spAutoFit/>
          </a:bodyPr>
          <a:lstStyle/>
          <a:p>
            <a:r>
              <a:rPr lang="en-US" dirty="0" smtClean="0"/>
              <a:t>Handles Action: </a:t>
            </a:r>
            <a:r>
              <a:rPr lang="en-US" i="1" dirty="0" err="1" smtClean="0"/>
              <a:t>BootCompleted</a:t>
            </a:r>
            <a:endParaRPr lang="en-US" i="1" dirty="0"/>
          </a:p>
        </p:txBody>
      </p:sp>
      <p:sp>
        <p:nvSpPr>
          <p:cNvPr id="45" name="Rounded Rectangle 44"/>
          <p:cNvSpPr/>
          <p:nvPr/>
        </p:nvSpPr>
        <p:spPr>
          <a:xfrm>
            <a:off x="457200" y="1671053"/>
            <a:ext cx="3352800" cy="4584205"/>
          </a:xfrm>
          <a:prstGeom prst="roundRect">
            <a:avLst/>
          </a:prstGeom>
          <a:noFill/>
          <a:ln w="25400">
            <a:solidFill>
              <a:srgbClr val="FF66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1084521" y="3237002"/>
            <a:ext cx="1916363" cy="646331"/>
          </a:xfrm>
          <a:prstGeom prst="rect">
            <a:avLst/>
          </a:prstGeom>
          <a:noFill/>
        </p:spPr>
        <p:txBody>
          <a:bodyPr wrap="square" rtlCol="0">
            <a:spAutoFit/>
          </a:bodyPr>
          <a:lstStyle/>
          <a:p>
            <a:pPr algn="ctr"/>
            <a:r>
              <a:rPr lang="en-US" dirty="0" smtClean="0"/>
              <a:t>Malicious</a:t>
            </a:r>
          </a:p>
          <a:p>
            <a:pPr algn="ctr"/>
            <a:r>
              <a:rPr lang="en-US" dirty="0" smtClean="0"/>
              <a:t>Component</a:t>
            </a:r>
          </a:p>
        </p:txBody>
      </p:sp>
      <p:sp>
        <p:nvSpPr>
          <p:cNvPr id="48" name="TextBox 47"/>
          <p:cNvSpPr txBox="1"/>
          <p:nvPr/>
        </p:nvSpPr>
        <p:spPr>
          <a:xfrm>
            <a:off x="561480" y="1903574"/>
            <a:ext cx="1711158" cy="646331"/>
          </a:xfrm>
          <a:prstGeom prst="rect">
            <a:avLst/>
          </a:prstGeom>
          <a:noFill/>
        </p:spPr>
        <p:txBody>
          <a:bodyPr wrap="square" rtlCol="0">
            <a:spAutoFit/>
          </a:bodyPr>
          <a:lstStyle/>
          <a:p>
            <a:r>
              <a:rPr lang="en-US" b="1" dirty="0" smtClean="0">
                <a:solidFill>
                  <a:srgbClr val="FF0000"/>
                </a:solidFill>
              </a:rPr>
              <a:t>Malicious App</a:t>
            </a:r>
            <a:endParaRPr lang="en-US" b="1" dirty="0">
              <a:solidFill>
                <a:srgbClr val="FF0000"/>
              </a:solidFill>
            </a:endParaRPr>
          </a:p>
        </p:txBody>
      </p:sp>
      <p:sp>
        <p:nvSpPr>
          <p:cNvPr id="51" name="TextBox 50"/>
          <p:cNvSpPr txBox="1"/>
          <p:nvPr/>
        </p:nvSpPr>
        <p:spPr>
          <a:xfrm>
            <a:off x="1084521" y="5043886"/>
            <a:ext cx="2376234" cy="646331"/>
          </a:xfrm>
          <a:prstGeom prst="rect">
            <a:avLst/>
          </a:prstGeom>
          <a:noFill/>
        </p:spPr>
        <p:txBody>
          <a:bodyPr wrap="square" rtlCol="0">
            <a:spAutoFit/>
          </a:bodyPr>
          <a:lstStyle/>
          <a:p>
            <a:r>
              <a:rPr lang="en-US" dirty="0" smtClean="0"/>
              <a:t>Action: </a:t>
            </a:r>
            <a:r>
              <a:rPr lang="en-US" i="1" dirty="0" err="1" smtClean="0"/>
              <a:t>BootCompleted</a:t>
            </a:r>
            <a:endParaRPr lang="en-US" i="1" dirty="0"/>
          </a:p>
        </p:txBody>
      </p:sp>
      <p:sp>
        <p:nvSpPr>
          <p:cNvPr id="59" name="Donut 58"/>
          <p:cNvSpPr/>
          <p:nvPr/>
        </p:nvSpPr>
        <p:spPr>
          <a:xfrm>
            <a:off x="1083552" y="2957169"/>
            <a:ext cx="1916363" cy="1825444"/>
          </a:xfrm>
          <a:prstGeom prst="donut">
            <a:avLst>
              <a:gd name="adj" fmla="val 497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0" name="Rounded Rectangle 59"/>
          <p:cNvSpPr/>
          <p:nvPr/>
        </p:nvSpPr>
        <p:spPr>
          <a:xfrm>
            <a:off x="4714734" y="1671053"/>
            <a:ext cx="3480112" cy="4584205"/>
          </a:xfrm>
          <a:prstGeom prst="roundRect">
            <a:avLst/>
          </a:prstGeom>
          <a:noFill/>
          <a:ln w="25400">
            <a:solidFill>
              <a:srgbClr val="FF66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5402568" y="3698667"/>
            <a:ext cx="1916363" cy="369332"/>
          </a:xfrm>
          <a:prstGeom prst="rect">
            <a:avLst/>
          </a:prstGeom>
          <a:noFill/>
        </p:spPr>
        <p:txBody>
          <a:bodyPr wrap="square" rtlCol="0">
            <a:spAutoFit/>
          </a:bodyPr>
          <a:lstStyle/>
          <a:p>
            <a:pPr algn="ctr"/>
            <a:r>
              <a:rPr lang="en-US" dirty="0" smtClean="0"/>
              <a:t>Component</a:t>
            </a:r>
          </a:p>
        </p:txBody>
      </p:sp>
      <p:sp>
        <p:nvSpPr>
          <p:cNvPr id="62" name="TextBox 61"/>
          <p:cNvSpPr txBox="1"/>
          <p:nvPr/>
        </p:nvSpPr>
        <p:spPr>
          <a:xfrm>
            <a:off x="4840392" y="1903574"/>
            <a:ext cx="1711158" cy="369332"/>
          </a:xfrm>
          <a:prstGeom prst="rect">
            <a:avLst/>
          </a:prstGeom>
          <a:noFill/>
        </p:spPr>
        <p:txBody>
          <a:bodyPr wrap="square" rtlCol="0">
            <a:spAutoFit/>
          </a:bodyPr>
          <a:lstStyle/>
          <a:p>
            <a:r>
              <a:rPr lang="en-US" b="1" dirty="0" smtClean="0"/>
              <a:t>App 1</a:t>
            </a:r>
            <a:endParaRPr lang="en-US" b="1" dirty="0"/>
          </a:p>
        </p:txBody>
      </p:sp>
      <p:sp>
        <p:nvSpPr>
          <p:cNvPr id="64" name="Donut 63"/>
          <p:cNvSpPr/>
          <p:nvPr/>
        </p:nvSpPr>
        <p:spPr>
          <a:xfrm>
            <a:off x="5402568" y="2957169"/>
            <a:ext cx="1916363" cy="1825444"/>
          </a:xfrm>
          <a:prstGeom prst="donut">
            <a:avLst>
              <a:gd name="adj" fmla="val 497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50" name="Picture 49" descr="mail.png"/>
          <p:cNvPicPr>
            <a:picLocks noChangeAspect="1"/>
          </p:cNvPicPr>
          <p:nvPr/>
        </p:nvPicPr>
        <p:blipFill>
          <a:blip r:embed="rId3"/>
          <a:stretch>
            <a:fillRect/>
          </a:stretch>
        </p:blipFill>
        <p:spPr>
          <a:xfrm>
            <a:off x="1373945" y="3424256"/>
            <a:ext cx="1625970" cy="1625970"/>
          </a:xfrm>
          <a:prstGeom prst="rect">
            <a:avLst/>
          </a:prstGeom>
        </p:spPr>
      </p:pic>
      <p:sp>
        <p:nvSpPr>
          <p:cNvPr id="52" name="Multiply 51"/>
          <p:cNvSpPr/>
          <p:nvPr/>
        </p:nvSpPr>
        <p:spPr>
          <a:xfrm>
            <a:off x="3460755" y="2957169"/>
            <a:ext cx="1764946" cy="2713505"/>
          </a:xfrm>
          <a:prstGeom prst="mathMultiply">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5" name="Picture 64" descr="scary-devil-emoticon.jpg"/>
          <p:cNvPicPr>
            <a:picLocks noChangeAspect="1"/>
          </p:cNvPicPr>
          <p:nvPr/>
        </p:nvPicPr>
        <p:blipFill>
          <a:blip r:embed="rId4"/>
          <a:stretch>
            <a:fillRect/>
          </a:stretch>
        </p:blipFill>
        <p:spPr>
          <a:xfrm>
            <a:off x="3192504" y="1417638"/>
            <a:ext cx="1234992" cy="792453"/>
          </a:xfrm>
          <a:prstGeom prst="rect">
            <a:avLst/>
          </a:prstGeom>
        </p:spPr>
      </p:pic>
      <p:sp>
        <p:nvSpPr>
          <p:cNvPr id="3" name="Date Placeholder 2"/>
          <p:cNvSpPr>
            <a:spLocks noGrp="1"/>
          </p:cNvSpPr>
          <p:nvPr>
            <p:ph type="dt" sz="half" idx="10"/>
          </p:nvPr>
        </p:nvSpPr>
        <p:spPr/>
        <p:txBody>
          <a:bodyPr/>
          <a:lstStyle/>
          <a:p>
            <a:r>
              <a:rPr lang="en-US" smtClean="0"/>
              <a:t>4/16/12</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6998-8)</a:t>
            </a:r>
            <a:endParaRPr lang="en-US"/>
          </a:p>
        </p:txBody>
      </p:sp>
      <p:sp>
        <p:nvSpPr>
          <p:cNvPr id="20" name="TextBox 19"/>
          <p:cNvSpPr txBox="1"/>
          <p:nvPr/>
        </p:nvSpPr>
        <p:spPr>
          <a:xfrm>
            <a:off x="6360766" y="6477556"/>
            <a:ext cx="1398797" cy="261610"/>
          </a:xfrm>
          <a:prstGeom prst="rect">
            <a:avLst/>
          </a:prstGeom>
          <a:noFill/>
        </p:spPr>
        <p:txBody>
          <a:bodyPr wrap="none" rtlCol="0">
            <a:spAutoFit/>
          </a:bodyPr>
          <a:lstStyle/>
          <a:p>
            <a:r>
              <a:rPr lang="en-US" sz="1100" dirty="0" smtClean="0">
                <a:solidFill>
                  <a:schemeClr val="bg1">
                    <a:lumMod val="75000"/>
                  </a:schemeClr>
                </a:solidFill>
              </a:rPr>
              <a:t>Courtesy: </a:t>
            </a:r>
            <a:r>
              <a:rPr lang="en-US" sz="1100" dirty="0" smtClean="0">
                <a:solidFill>
                  <a:schemeClr val="bg1">
                    <a:lumMod val="75000"/>
                  </a:schemeClr>
                </a:solidFill>
                <a:latin typeface="Arial" charset="0"/>
              </a:rPr>
              <a:t>Chin et. al</a:t>
            </a:r>
            <a:endParaRPr lang="en-US" sz="1100" dirty="0">
              <a:solidFill>
                <a:schemeClr val="bg1">
                  <a:lumMod val="75000"/>
                </a:schemeClr>
              </a:solidFill>
            </a:endParaRPr>
          </a:p>
        </p:txBody>
      </p:sp>
    </p:spTree>
    <p:extLst>
      <p:ext uri="{BB962C8B-B14F-4D97-AF65-F5344CB8AC3E}">
        <p14:creationId xmlns:p14="http://schemas.microsoft.com/office/powerpoint/2010/main" val="30666956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23629 -0.00185 " pathEditMode="relative" ptsTypes="AA">
                                      <p:cBhvr>
                                        <p:cTn id="6" dur="2000" fill="hold"/>
                                        <p:tgtEl>
                                          <p:spTgt spid="51"/>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 0 L 0.23629 -0.00185 " pathEditMode="relative" ptsTypes="AA">
                                      <p:cBhvr>
                                        <p:cTn id="8" dur="2000" fill="hold"/>
                                        <p:tgtEl>
                                          <p:spTgt spid="50"/>
                                        </p:tgtEl>
                                        <p:attrNameLst>
                                          <p:attrName>ppt_x</p:attrName>
                                          <p:attrName>ppt_y</p:attrName>
                                        </p:attrNameLst>
                                      </p:cBhvr>
                                    </p:animMotion>
                                  </p:childTnLst>
                                </p:cTn>
                              </p:par>
                            </p:childTnLst>
                          </p:cTn>
                        </p:par>
                        <p:par>
                          <p:cTn id="9" fill="hold">
                            <p:stCondLst>
                              <p:cond delay="2000"/>
                            </p:stCondLst>
                            <p:childTnLst>
                              <p:par>
                                <p:cTn id="10" presetID="1" presetClass="entr" presetSubtype="0" fill="hold" grpId="0" nodeType="afterEffect">
                                  <p:stCondLst>
                                    <p:cond delay="0"/>
                                  </p:stCondLst>
                                  <p:childTnLst>
                                    <p:set>
                                      <p:cBhvr>
                                        <p:cTn id="11"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 y="-72930"/>
            <a:ext cx="8943975" cy="1143000"/>
          </a:xfrm>
        </p:spPr>
        <p:txBody>
          <a:bodyPr>
            <a:normAutofit fontScale="90000"/>
          </a:bodyPr>
          <a:lstStyle/>
          <a:p>
            <a:r>
              <a:rPr lang="en-US" dirty="0" smtClean="0"/>
              <a:t>System Intent Spoofing: Successful Attack</a:t>
            </a:r>
            <a:endParaRPr lang="en-US" dirty="0"/>
          </a:p>
        </p:txBody>
      </p:sp>
      <p:sp>
        <p:nvSpPr>
          <p:cNvPr id="4" name="Slide Number Placeholder 3"/>
          <p:cNvSpPr>
            <a:spLocks noGrp="1"/>
          </p:cNvSpPr>
          <p:nvPr>
            <p:ph type="sldNum" sz="quarter" idx="11"/>
          </p:nvPr>
        </p:nvSpPr>
        <p:spPr>
          <a:xfrm>
            <a:off x="6934208" y="6378575"/>
            <a:ext cx="2895600" cy="365125"/>
          </a:xfrm>
        </p:spPr>
        <p:txBody>
          <a:bodyPr/>
          <a:lstStyle/>
          <a:p>
            <a:fld id="{53602096-A2D2-094D-8D73-86661817F420}" type="slidenum">
              <a:rPr lang="en-US" smtClean="0"/>
              <a:pPr/>
              <a:t>46</a:t>
            </a:fld>
            <a:endParaRPr lang="en-US" dirty="0"/>
          </a:p>
        </p:txBody>
      </p:sp>
      <p:sp>
        <p:nvSpPr>
          <p:cNvPr id="16" name="TextBox 15"/>
          <p:cNvSpPr txBox="1"/>
          <p:nvPr/>
        </p:nvSpPr>
        <p:spPr>
          <a:xfrm>
            <a:off x="4707444" y="2494261"/>
            <a:ext cx="3674564" cy="369332"/>
          </a:xfrm>
          <a:prstGeom prst="rect">
            <a:avLst/>
          </a:prstGeom>
          <a:noFill/>
        </p:spPr>
        <p:txBody>
          <a:bodyPr wrap="square" rtlCol="0">
            <a:spAutoFit/>
          </a:bodyPr>
          <a:lstStyle/>
          <a:p>
            <a:r>
              <a:rPr lang="en-US" dirty="0" smtClean="0"/>
              <a:t>Handles Action: </a:t>
            </a:r>
            <a:r>
              <a:rPr lang="en-US" i="1" dirty="0" err="1" smtClean="0"/>
              <a:t>BootCompleted</a:t>
            </a:r>
            <a:endParaRPr lang="en-US" i="1" dirty="0"/>
          </a:p>
        </p:txBody>
      </p:sp>
      <p:sp>
        <p:nvSpPr>
          <p:cNvPr id="45" name="Rounded Rectangle 44"/>
          <p:cNvSpPr/>
          <p:nvPr/>
        </p:nvSpPr>
        <p:spPr>
          <a:xfrm>
            <a:off x="457200" y="1671053"/>
            <a:ext cx="3352800" cy="4584205"/>
          </a:xfrm>
          <a:prstGeom prst="roundRect">
            <a:avLst/>
          </a:prstGeom>
          <a:noFill/>
          <a:ln w="25400">
            <a:solidFill>
              <a:srgbClr val="FF66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1084521" y="3237002"/>
            <a:ext cx="1916363" cy="646331"/>
          </a:xfrm>
          <a:prstGeom prst="rect">
            <a:avLst/>
          </a:prstGeom>
          <a:noFill/>
        </p:spPr>
        <p:txBody>
          <a:bodyPr wrap="square" rtlCol="0">
            <a:spAutoFit/>
          </a:bodyPr>
          <a:lstStyle/>
          <a:p>
            <a:pPr algn="ctr"/>
            <a:r>
              <a:rPr lang="en-US" dirty="0" smtClean="0"/>
              <a:t>Malicious</a:t>
            </a:r>
          </a:p>
          <a:p>
            <a:pPr algn="ctr"/>
            <a:r>
              <a:rPr lang="en-US" dirty="0" smtClean="0"/>
              <a:t>Component</a:t>
            </a:r>
          </a:p>
        </p:txBody>
      </p:sp>
      <p:sp>
        <p:nvSpPr>
          <p:cNvPr id="48" name="TextBox 47"/>
          <p:cNvSpPr txBox="1"/>
          <p:nvPr/>
        </p:nvSpPr>
        <p:spPr>
          <a:xfrm>
            <a:off x="561480" y="1903574"/>
            <a:ext cx="1711158" cy="646331"/>
          </a:xfrm>
          <a:prstGeom prst="rect">
            <a:avLst/>
          </a:prstGeom>
          <a:noFill/>
        </p:spPr>
        <p:txBody>
          <a:bodyPr wrap="square" rtlCol="0">
            <a:spAutoFit/>
          </a:bodyPr>
          <a:lstStyle/>
          <a:p>
            <a:r>
              <a:rPr lang="en-US" b="1" dirty="0" smtClean="0">
                <a:solidFill>
                  <a:srgbClr val="FF0000"/>
                </a:solidFill>
              </a:rPr>
              <a:t>Malicious App</a:t>
            </a:r>
            <a:endParaRPr lang="en-US" b="1" dirty="0">
              <a:solidFill>
                <a:srgbClr val="FF0000"/>
              </a:solidFill>
            </a:endParaRPr>
          </a:p>
        </p:txBody>
      </p:sp>
      <p:sp>
        <p:nvSpPr>
          <p:cNvPr id="59" name="Donut 58"/>
          <p:cNvSpPr/>
          <p:nvPr/>
        </p:nvSpPr>
        <p:spPr>
          <a:xfrm>
            <a:off x="1083552" y="2957169"/>
            <a:ext cx="1916363" cy="1825444"/>
          </a:xfrm>
          <a:prstGeom prst="donut">
            <a:avLst>
              <a:gd name="adj" fmla="val 497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0" name="Rounded Rectangle 59"/>
          <p:cNvSpPr/>
          <p:nvPr/>
        </p:nvSpPr>
        <p:spPr>
          <a:xfrm>
            <a:off x="4707444" y="1671053"/>
            <a:ext cx="3479297" cy="4584205"/>
          </a:xfrm>
          <a:prstGeom prst="roundRect">
            <a:avLst/>
          </a:prstGeom>
          <a:noFill/>
          <a:ln w="25400">
            <a:solidFill>
              <a:srgbClr val="FF66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5402568" y="3698667"/>
            <a:ext cx="1916363" cy="369332"/>
          </a:xfrm>
          <a:prstGeom prst="rect">
            <a:avLst/>
          </a:prstGeom>
          <a:noFill/>
        </p:spPr>
        <p:txBody>
          <a:bodyPr wrap="square" rtlCol="0">
            <a:spAutoFit/>
          </a:bodyPr>
          <a:lstStyle/>
          <a:p>
            <a:pPr algn="ctr"/>
            <a:r>
              <a:rPr lang="en-US" dirty="0" smtClean="0"/>
              <a:t>Component</a:t>
            </a:r>
          </a:p>
        </p:txBody>
      </p:sp>
      <p:sp>
        <p:nvSpPr>
          <p:cNvPr id="62" name="TextBox 61"/>
          <p:cNvSpPr txBox="1"/>
          <p:nvPr/>
        </p:nvSpPr>
        <p:spPr>
          <a:xfrm>
            <a:off x="4827024" y="1903574"/>
            <a:ext cx="1711158" cy="369332"/>
          </a:xfrm>
          <a:prstGeom prst="rect">
            <a:avLst/>
          </a:prstGeom>
          <a:noFill/>
        </p:spPr>
        <p:txBody>
          <a:bodyPr wrap="square" rtlCol="0">
            <a:spAutoFit/>
          </a:bodyPr>
          <a:lstStyle/>
          <a:p>
            <a:r>
              <a:rPr lang="en-US" b="1" dirty="0" smtClean="0"/>
              <a:t>App 1</a:t>
            </a:r>
            <a:endParaRPr lang="en-US" b="1" dirty="0"/>
          </a:p>
        </p:txBody>
      </p:sp>
      <p:sp>
        <p:nvSpPr>
          <p:cNvPr id="64" name="Donut 63"/>
          <p:cNvSpPr/>
          <p:nvPr/>
        </p:nvSpPr>
        <p:spPr>
          <a:xfrm>
            <a:off x="5402568" y="2957169"/>
            <a:ext cx="1916363" cy="1825444"/>
          </a:xfrm>
          <a:prstGeom prst="donut">
            <a:avLst>
              <a:gd name="adj" fmla="val 497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50" name="Picture 49" descr="mail.png"/>
          <p:cNvPicPr>
            <a:picLocks noChangeAspect="1"/>
          </p:cNvPicPr>
          <p:nvPr/>
        </p:nvPicPr>
        <p:blipFill>
          <a:blip r:embed="rId3"/>
          <a:stretch>
            <a:fillRect/>
          </a:stretch>
        </p:blipFill>
        <p:spPr>
          <a:xfrm>
            <a:off x="1373945" y="3424256"/>
            <a:ext cx="1625970" cy="1625970"/>
          </a:xfrm>
          <a:prstGeom prst="rect">
            <a:avLst/>
          </a:prstGeom>
        </p:spPr>
      </p:pic>
      <p:sp>
        <p:nvSpPr>
          <p:cNvPr id="17" name="TextBox 16"/>
          <p:cNvSpPr txBox="1"/>
          <p:nvPr/>
        </p:nvSpPr>
        <p:spPr>
          <a:xfrm>
            <a:off x="830521" y="5050226"/>
            <a:ext cx="2979479" cy="369332"/>
          </a:xfrm>
          <a:prstGeom prst="rect">
            <a:avLst/>
          </a:prstGeom>
          <a:noFill/>
        </p:spPr>
        <p:txBody>
          <a:bodyPr wrap="square" rtlCol="0">
            <a:spAutoFit/>
          </a:bodyPr>
          <a:lstStyle/>
          <a:p>
            <a:r>
              <a:rPr lang="en-US" dirty="0" smtClean="0"/>
              <a:t>To: App1.Component</a:t>
            </a:r>
            <a:endParaRPr lang="en-US" dirty="0"/>
          </a:p>
        </p:txBody>
      </p:sp>
      <p:pic>
        <p:nvPicPr>
          <p:cNvPr id="18" name="Picture 17" descr="scary-devil-emoticon.jpg"/>
          <p:cNvPicPr>
            <a:picLocks noChangeAspect="1"/>
          </p:cNvPicPr>
          <p:nvPr/>
        </p:nvPicPr>
        <p:blipFill>
          <a:blip r:embed="rId4"/>
          <a:stretch>
            <a:fillRect/>
          </a:stretch>
        </p:blipFill>
        <p:spPr>
          <a:xfrm>
            <a:off x="3192504" y="1417638"/>
            <a:ext cx="1234992" cy="792453"/>
          </a:xfrm>
          <a:prstGeom prst="rect">
            <a:avLst/>
          </a:prstGeom>
        </p:spPr>
      </p:pic>
      <p:sp>
        <p:nvSpPr>
          <p:cNvPr id="3" name="Date Placeholder 2"/>
          <p:cNvSpPr>
            <a:spLocks noGrp="1"/>
          </p:cNvSpPr>
          <p:nvPr>
            <p:ph type="dt" sz="half" idx="10"/>
          </p:nvPr>
        </p:nvSpPr>
        <p:spPr/>
        <p:txBody>
          <a:bodyPr/>
          <a:lstStyle/>
          <a:p>
            <a:r>
              <a:rPr lang="en-US" smtClean="0"/>
              <a:t>4/16/12</a:t>
            </a:r>
            <a:endParaRPr lang="en-US"/>
          </a:p>
        </p:txBody>
      </p:sp>
      <p:sp>
        <p:nvSpPr>
          <p:cNvPr id="5" name="Footer Placeholder 4"/>
          <p:cNvSpPr>
            <a:spLocks noGrp="1"/>
          </p:cNvSpPr>
          <p:nvPr>
            <p:ph type="ftr" sz="quarter" idx="11"/>
          </p:nvPr>
        </p:nvSpPr>
        <p:spPr/>
        <p:txBody>
          <a:bodyPr/>
          <a:lstStyle/>
          <a:p>
            <a:r>
              <a:rPr lang="en-US" dirty="0" smtClean="0"/>
              <a:t>Cellular Networks and Mobile Computing (COMS 6998-8)</a:t>
            </a:r>
            <a:endParaRPr lang="en-US" dirty="0"/>
          </a:p>
        </p:txBody>
      </p:sp>
      <p:sp>
        <p:nvSpPr>
          <p:cNvPr id="20" name="TextBox 19"/>
          <p:cNvSpPr txBox="1"/>
          <p:nvPr/>
        </p:nvSpPr>
        <p:spPr>
          <a:xfrm>
            <a:off x="6360766" y="6477556"/>
            <a:ext cx="1398797" cy="261610"/>
          </a:xfrm>
          <a:prstGeom prst="rect">
            <a:avLst/>
          </a:prstGeom>
          <a:noFill/>
        </p:spPr>
        <p:txBody>
          <a:bodyPr wrap="none" rtlCol="0">
            <a:spAutoFit/>
          </a:bodyPr>
          <a:lstStyle/>
          <a:p>
            <a:r>
              <a:rPr lang="en-US" sz="1100" dirty="0" smtClean="0">
                <a:solidFill>
                  <a:schemeClr val="bg1">
                    <a:lumMod val="75000"/>
                  </a:schemeClr>
                </a:solidFill>
              </a:rPr>
              <a:t>Courtesy: </a:t>
            </a:r>
            <a:r>
              <a:rPr lang="en-US" sz="1100" dirty="0" smtClean="0">
                <a:solidFill>
                  <a:schemeClr val="bg1">
                    <a:lumMod val="75000"/>
                  </a:schemeClr>
                </a:solidFill>
                <a:latin typeface="Arial" charset="0"/>
              </a:rPr>
              <a:t>Chin et. al</a:t>
            </a:r>
            <a:endParaRPr lang="en-US" sz="1100" dirty="0">
              <a:solidFill>
                <a:schemeClr val="bg1">
                  <a:lumMod val="75000"/>
                </a:schemeClr>
              </a:solidFill>
            </a:endParaRPr>
          </a:p>
        </p:txBody>
      </p:sp>
    </p:spTree>
    <p:extLst>
      <p:ext uri="{BB962C8B-B14F-4D97-AF65-F5344CB8AC3E}">
        <p14:creationId xmlns:p14="http://schemas.microsoft.com/office/powerpoint/2010/main" val="39898235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45902 -0.00186 " pathEditMode="relative" ptsTypes="AA">
                                      <p:cBhvr>
                                        <p:cTn id="6" dur="2000" fill="hold"/>
                                        <p:tgtEl>
                                          <p:spTgt spid="17"/>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 0 L 0.45902 -0.00186 " pathEditMode="relative" ptsTypes="AA">
                                      <p:cBhvr>
                                        <p:cTn id="8" dur="2000" fill="hold"/>
                                        <p:tgtEl>
                                          <p:spTgt spid="5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06610"/>
            <a:ext cx="7467600" cy="1143000"/>
          </a:xfrm>
        </p:spPr>
        <p:txBody>
          <a:bodyPr/>
          <a:lstStyle/>
          <a:p>
            <a:r>
              <a:rPr lang="en-US" dirty="0" smtClean="0"/>
              <a:t>Real World Example: ICE App</a:t>
            </a:r>
            <a:endParaRPr lang="en-US" dirty="0"/>
          </a:p>
        </p:txBody>
      </p:sp>
      <p:sp>
        <p:nvSpPr>
          <p:cNvPr id="8" name="Content Placeholder 7"/>
          <p:cNvSpPr>
            <a:spLocks noGrp="1"/>
          </p:cNvSpPr>
          <p:nvPr>
            <p:ph sz="quarter" idx="1"/>
          </p:nvPr>
        </p:nvSpPr>
        <p:spPr>
          <a:xfrm>
            <a:off x="457200" y="1203158"/>
            <a:ext cx="7467600" cy="5270794"/>
          </a:xfrm>
        </p:spPr>
        <p:txBody>
          <a:bodyPr/>
          <a:lstStyle/>
          <a:p>
            <a:r>
              <a:rPr lang="en-US" dirty="0" smtClean="0"/>
              <a:t>ICE App: Allows doctors access to medical information on phones</a:t>
            </a:r>
          </a:p>
          <a:p>
            <a:endParaRPr lang="en-US" dirty="0" smtClean="0"/>
          </a:p>
          <a:p>
            <a:r>
              <a:rPr lang="en-US" dirty="0" smtClean="0"/>
              <a:t>Contains a component that listens for the </a:t>
            </a:r>
            <a:r>
              <a:rPr lang="en-US" i="1" dirty="0" err="1" smtClean="0"/>
              <a:t>BootCompleted</a:t>
            </a:r>
            <a:r>
              <a:rPr lang="en-US" dirty="0" smtClean="0"/>
              <a:t> system broadcast</a:t>
            </a:r>
          </a:p>
          <a:p>
            <a:endParaRPr lang="en-US" dirty="0" smtClean="0"/>
          </a:p>
          <a:p>
            <a:r>
              <a:rPr lang="en-US" dirty="0" smtClean="0"/>
              <a:t>On receipt of the Intent, it exits the application and locks the screen</a:t>
            </a:r>
            <a:endParaRPr lang="en-US" dirty="0"/>
          </a:p>
        </p:txBody>
      </p:sp>
      <p:sp>
        <p:nvSpPr>
          <p:cNvPr id="2" name="Slide Number Placeholder 1"/>
          <p:cNvSpPr>
            <a:spLocks noGrp="1"/>
          </p:cNvSpPr>
          <p:nvPr>
            <p:ph type="sldNum" sz="quarter" idx="4294967295"/>
          </p:nvPr>
        </p:nvSpPr>
        <p:spPr>
          <a:xfrm>
            <a:off x="8230616" y="6255258"/>
            <a:ext cx="609600" cy="521208"/>
          </a:xfrm>
          <a:prstGeom prst="rect">
            <a:avLst/>
          </a:prstGeom>
        </p:spPr>
        <p:txBody>
          <a:bodyPr/>
          <a:lstStyle/>
          <a:p>
            <a:fld id="{53602096-A2D2-094D-8D73-86661817F420}" type="slidenum">
              <a:rPr lang="en-US" smtClean="0"/>
              <a:pPr/>
              <a:t>47</a:t>
            </a:fld>
            <a:endParaRPr lang="en-US"/>
          </a:p>
        </p:txBody>
      </p:sp>
      <p:sp>
        <p:nvSpPr>
          <p:cNvPr id="3" name="Date Placeholder 2"/>
          <p:cNvSpPr>
            <a:spLocks noGrp="1"/>
          </p:cNvSpPr>
          <p:nvPr>
            <p:ph type="dt" sz="half" idx="10"/>
          </p:nvPr>
        </p:nvSpPr>
        <p:spPr/>
        <p:txBody>
          <a:bodyPr/>
          <a:lstStyle/>
          <a:p>
            <a:r>
              <a:rPr lang="en-US" smtClean="0"/>
              <a:t>4/16/12</a:t>
            </a:r>
            <a:endParaRPr lang="en-US"/>
          </a:p>
        </p:txBody>
      </p:sp>
      <p:sp>
        <p:nvSpPr>
          <p:cNvPr id="4" name="Footer Placeholder 3"/>
          <p:cNvSpPr>
            <a:spLocks noGrp="1"/>
          </p:cNvSpPr>
          <p:nvPr>
            <p:ph type="ftr" sz="quarter" idx="11"/>
          </p:nvPr>
        </p:nvSpPr>
        <p:spPr/>
        <p:txBody>
          <a:bodyPr/>
          <a:lstStyle/>
          <a:p>
            <a:r>
              <a:rPr lang="en-US" smtClean="0"/>
              <a:t>Cellular Networks and Mobile Computing (COMS 6998-8)</a:t>
            </a:r>
            <a:endParaRPr lang="en-US"/>
          </a:p>
        </p:txBody>
      </p:sp>
      <p:sp>
        <p:nvSpPr>
          <p:cNvPr id="11" name="TextBox 10"/>
          <p:cNvSpPr txBox="1"/>
          <p:nvPr/>
        </p:nvSpPr>
        <p:spPr>
          <a:xfrm>
            <a:off x="6360766" y="6477556"/>
            <a:ext cx="1398797" cy="261610"/>
          </a:xfrm>
          <a:prstGeom prst="rect">
            <a:avLst/>
          </a:prstGeom>
          <a:noFill/>
        </p:spPr>
        <p:txBody>
          <a:bodyPr wrap="none" rtlCol="0">
            <a:spAutoFit/>
          </a:bodyPr>
          <a:lstStyle/>
          <a:p>
            <a:r>
              <a:rPr lang="en-US" sz="1100" dirty="0" smtClean="0">
                <a:solidFill>
                  <a:schemeClr val="bg1">
                    <a:lumMod val="75000"/>
                  </a:schemeClr>
                </a:solidFill>
              </a:rPr>
              <a:t>Courtesy: </a:t>
            </a:r>
            <a:r>
              <a:rPr lang="en-US" sz="1100" dirty="0" smtClean="0">
                <a:solidFill>
                  <a:schemeClr val="bg1">
                    <a:lumMod val="75000"/>
                  </a:schemeClr>
                </a:solidFill>
                <a:latin typeface="Arial" charset="0"/>
              </a:rPr>
              <a:t>Chin et. al</a:t>
            </a:r>
            <a:endParaRPr lang="en-US" sz="1100" dirty="0">
              <a:solidFill>
                <a:schemeClr val="bg1">
                  <a:lumMod val="75000"/>
                </a:schemeClr>
              </a:solidFill>
            </a:endParaRPr>
          </a:p>
        </p:txBody>
      </p:sp>
    </p:spTree>
    <p:extLst>
      <p:ext uri="{BB962C8B-B14F-4D97-AF65-F5344CB8AC3E}">
        <p14:creationId xmlns:p14="http://schemas.microsoft.com/office/powerpoint/2010/main" val="167734189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enormal.png"/>
          <p:cNvPicPr>
            <a:picLocks noChangeAspect="1"/>
          </p:cNvPicPr>
          <p:nvPr/>
        </p:nvPicPr>
        <p:blipFill>
          <a:blip r:embed="rId3"/>
          <a:stretch>
            <a:fillRect/>
          </a:stretch>
        </p:blipFill>
        <p:spPr>
          <a:xfrm>
            <a:off x="991570" y="2264260"/>
            <a:ext cx="2243184" cy="3990998"/>
          </a:xfrm>
          <a:prstGeom prst="rect">
            <a:avLst/>
          </a:prstGeom>
          <a:ln>
            <a:solidFill>
              <a:schemeClr val="tx1"/>
            </a:solidFill>
          </a:ln>
        </p:spPr>
      </p:pic>
      <p:sp>
        <p:nvSpPr>
          <p:cNvPr id="7" name="Title 6"/>
          <p:cNvSpPr>
            <a:spLocks noGrp="1"/>
          </p:cNvSpPr>
          <p:nvPr>
            <p:ph type="title"/>
          </p:nvPr>
        </p:nvSpPr>
        <p:spPr>
          <a:xfrm>
            <a:off x="457200" y="-206610"/>
            <a:ext cx="7467600" cy="1143000"/>
          </a:xfrm>
        </p:spPr>
        <p:txBody>
          <a:bodyPr/>
          <a:lstStyle/>
          <a:p>
            <a:r>
              <a:rPr lang="en-US" dirty="0" smtClean="0"/>
              <a:t>Real World Example: ICE</a:t>
            </a:r>
            <a:endParaRPr lang="en-US" dirty="0"/>
          </a:p>
        </p:txBody>
      </p:sp>
      <p:sp>
        <p:nvSpPr>
          <p:cNvPr id="2" name="Slide Number Placeholder 1"/>
          <p:cNvSpPr>
            <a:spLocks noGrp="1"/>
          </p:cNvSpPr>
          <p:nvPr>
            <p:ph type="sldNum" sz="quarter" idx="4294967295"/>
          </p:nvPr>
        </p:nvSpPr>
        <p:spPr>
          <a:xfrm>
            <a:off x="8243316" y="6356350"/>
            <a:ext cx="609600" cy="521208"/>
          </a:xfrm>
          <a:prstGeom prst="rect">
            <a:avLst/>
          </a:prstGeom>
        </p:spPr>
        <p:txBody>
          <a:bodyPr/>
          <a:lstStyle/>
          <a:p>
            <a:fld id="{53602096-A2D2-094D-8D73-86661817F420}" type="slidenum">
              <a:rPr lang="en-US" smtClean="0"/>
              <a:pPr/>
              <a:t>48</a:t>
            </a:fld>
            <a:endParaRPr lang="en-US"/>
          </a:p>
        </p:txBody>
      </p:sp>
      <p:pic>
        <p:nvPicPr>
          <p:cNvPr id="5" name="Picture 4" descr="icelock.png"/>
          <p:cNvPicPr>
            <a:picLocks noChangeAspect="1"/>
          </p:cNvPicPr>
          <p:nvPr/>
        </p:nvPicPr>
        <p:blipFill>
          <a:blip r:embed="rId4"/>
          <a:stretch>
            <a:fillRect/>
          </a:stretch>
        </p:blipFill>
        <p:spPr>
          <a:xfrm>
            <a:off x="4992873" y="2264260"/>
            <a:ext cx="2243184" cy="3990998"/>
          </a:xfrm>
          <a:prstGeom prst="rect">
            <a:avLst/>
          </a:prstGeom>
          <a:ln>
            <a:solidFill>
              <a:schemeClr val="tx1"/>
            </a:solidFill>
          </a:ln>
        </p:spPr>
      </p:pic>
      <p:pic>
        <p:nvPicPr>
          <p:cNvPr id="10" name="Picture 9" descr="lock.png"/>
          <p:cNvPicPr>
            <a:picLocks noChangeAspect="1"/>
          </p:cNvPicPr>
          <p:nvPr/>
        </p:nvPicPr>
        <p:blipFill>
          <a:blip r:embed="rId5"/>
          <a:stretch>
            <a:fillRect/>
          </a:stretch>
        </p:blipFill>
        <p:spPr>
          <a:xfrm>
            <a:off x="6670573" y="1712575"/>
            <a:ext cx="909322" cy="909322"/>
          </a:xfrm>
          <a:prstGeom prst="rect">
            <a:avLst/>
          </a:prstGeom>
        </p:spPr>
      </p:pic>
      <p:sp>
        <p:nvSpPr>
          <p:cNvPr id="4" name="Date Placeholder 3"/>
          <p:cNvSpPr>
            <a:spLocks noGrp="1"/>
          </p:cNvSpPr>
          <p:nvPr>
            <p:ph type="dt" sz="half" idx="10"/>
          </p:nvPr>
        </p:nvSpPr>
        <p:spPr/>
        <p:txBody>
          <a:bodyPr/>
          <a:lstStyle/>
          <a:p>
            <a:r>
              <a:rPr lang="en-US" smtClean="0"/>
              <a:t>4/16/12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6998-8)</a:t>
            </a:r>
            <a:endParaRPr lang="en-US"/>
          </a:p>
        </p:txBody>
      </p:sp>
      <p:sp>
        <p:nvSpPr>
          <p:cNvPr id="11" name="TextBox 10"/>
          <p:cNvSpPr txBox="1"/>
          <p:nvPr/>
        </p:nvSpPr>
        <p:spPr>
          <a:xfrm>
            <a:off x="6360766" y="6477556"/>
            <a:ext cx="1398797" cy="261610"/>
          </a:xfrm>
          <a:prstGeom prst="rect">
            <a:avLst/>
          </a:prstGeom>
          <a:noFill/>
        </p:spPr>
        <p:txBody>
          <a:bodyPr wrap="none" rtlCol="0">
            <a:spAutoFit/>
          </a:bodyPr>
          <a:lstStyle/>
          <a:p>
            <a:r>
              <a:rPr lang="en-US" sz="1100" dirty="0" smtClean="0">
                <a:solidFill>
                  <a:schemeClr val="bg1">
                    <a:lumMod val="75000"/>
                  </a:schemeClr>
                </a:solidFill>
              </a:rPr>
              <a:t>Courtesy: </a:t>
            </a:r>
            <a:r>
              <a:rPr lang="en-US" sz="1100" dirty="0" smtClean="0">
                <a:solidFill>
                  <a:schemeClr val="bg1">
                    <a:lumMod val="75000"/>
                  </a:schemeClr>
                </a:solidFill>
                <a:latin typeface="Arial" charset="0"/>
              </a:rPr>
              <a:t>Chin et. al</a:t>
            </a:r>
            <a:endParaRPr lang="en-US" sz="1100" dirty="0">
              <a:solidFill>
                <a:schemeClr val="bg1">
                  <a:lumMod val="75000"/>
                </a:schemeClr>
              </a:solidFill>
            </a:endParaRPr>
          </a:p>
        </p:txBody>
      </p:sp>
    </p:spTree>
    <p:extLst>
      <p:ext uri="{BB962C8B-B14F-4D97-AF65-F5344CB8AC3E}">
        <p14:creationId xmlns:p14="http://schemas.microsoft.com/office/powerpoint/2010/main" val="126991579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ComDroid</a:t>
            </a:r>
            <a:endParaRPr lang="en-US" dirty="0"/>
          </a:p>
        </p:txBody>
      </p:sp>
      <p:sp>
        <p:nvSpPr>
          <p:cNvPr id="3" name="Slide Number Placeholder 2"/>
          <p:cNvSpPr>
            <a:spLocks noGrp="1"/>
          </p:cNvSpPr>
          <p:nvPr>
            <p:ph type="sldNum" sz="quarter" idx="11"/>
          </p:nvPr>
        </p:nvSpPr>
        <p:spPr>
          <a:xfrm>
            <a:off x="7010400" y="6356350"/>
            <a:ext cx="2895600" cy="365125"/>
          </a:xfrm>
        </p:spPr>
        <p:txBody>
          <a:bodyPr/>
          <a:lstStyle/>
          <a:p>
            <a:fld id="{53602096-A2D2-094D-8D73-86661817F420}" type="slidenum">
              <a:rPr lang="en-US" smtClean="0"/>
              <a:pPr/>
              <a:t>49</a:t>
            </a:fld>
            <a:endParaRPr lang="en-US"/>
          </a:p>
        </p:txBody>
      </p:sp>
      <p:sp>
        <p:nvSpPr>
          <p:cNvPr id="4" name="Rounded Rectangle 3"/>
          <p:cNvSpPr/>
          <p:nvPr/>
        </p:nvSpPr>
        <p:spPr>
          <a:xfrm>
            <a:off x="3108778" y="2080459"/>
            <a:ext cx="2406316" cy="233178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603410" y="2996356"/>
            <a:ext cx="2713789" cy="369332"/>
          </a:xfrm>
          <a:prstGeom prst="rect">
            <a:avLst/>
          </a:prstGeom>
          <a:noFill/>
        </p:spPr>
        <p:txBody>
          <a:bodyPr wrap="square" rtlCol="0">
            <a:spAutoFit/>
          </a:bodyPr>
          <a:lstStyle/>
          <a:p>
            <a:r>
              <a:rPr lang="en-US" dirty="0" err="1" smtClean="0"/>
              <a:t>ComDroid</a:t>
            </a:r>
            <a:endParaRPr lang="en-US" dirty="0"/>
          </a:p>
        </p:txBody>
      </p:sp>
      <p:sp>
        <p:nvSpPr>
          <p:cNvPr id="9" name="Right Arrow 8"/>
          <p:cNvSpPr/>
          <p:nvPr/>
        </p:nvSpPr>
        <p:spPr>
          <a:xfrm>
            <a:off x="2306673" y="2845300"/>
            <a:ext cx="802105" cy="66173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96042" y="2721247"/>
            <a:ext cx="1510631" cy="923330"/>
          </a:xfrm>
          <a:prstGeom prst="rect">
            <a:avLst/>
          </a:prstGeom>
          <a:noFill/>
          <a:ln>
            <a:solidFill>
              <a:schemeClr val="tx1"/>
            </a:solidFill>
          </a:ln>
          <a:effectLst/>
        </p:spPr>
        <p:txBody>
          <a:bodyPr wrap="square" rtlCol="0">
            <a:spAutoFit/>
          </a:bodyPr>
          <a:lstStyle/>
          <a:p>
            <a:r>
              <a:rPr lang="en-US" dirty="0" smtClean="0"/>
              <a:t>Android Executable File</a:t>
            </a:r>
            <a:endParaRPr lang="en-US" dirty="0"/>
          </a:p>
        </p:txBody>
      </p:sp>
      <p:sp>
        <p:nvSpPr>
          <p:cNvPr id="11" name="Right Arrow 10"/>
          <p:cNvSpPr/>
          <p:nvPr/>
        </p:nvSpPr>
        <p:spPr>
          <a:xfrm>
            <a:off x="5515094" y="2857853"/>
            <a:ext cx="802105" cy="66173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6317199" y="2571162"/>
            <a:ext cx="1957918" cy="1200329"/>
          </a:xfrm>
          <a:prstGeom prst="rect">
            <a:avLst/>
          </a:prstGeom>
          <a:noFill/>
          <a:ln>
            <a:solidFill>
              <a:schemeClr val="tx1"/>
            </a:solidFill>
          </a:ln>
        </p:spPr>
        <p:txBody>
          <a:bodyPr wrap="square" rtlCol="0">
            <a:spAutoFit/>
          </a:bodyPr>
          <a:lstStyle/>
          <a:p>
            <a:r>
              <a:rPr lang="en-US" dirty="0" smtClean="0"/>
              <a:t>Security Warnings for Exposed Communication</a:t>
            </a:r>
            <a:endParaRPr lang="en-US" dirty="0"/>
          </a:p>
        </p:txBody>
      </p:sp>
      <p:sp>
        <p:nvSpPr>
          <p:cNvPr id="13" name="TextBox 12"/>
          <p:cNvSpPr txBox="1"/>
          <p:nvPr/>
        </p:nvSpPr>
        <p:spPr>
          <a:xfrm>
            <a:off x="389572" y="5056909"/>
            <a:ext cx="7885545" cy="830997"/>
          </a:xfrm>
          <a:prstGeom prst="rect">
            <a:avLst/>
          </a:prstGeom>
          <a:noFill/>
        </p:spPr>
        <p:txBody>
          <a:bodyPr wrap="square" rtlCol="0">
            <a:spAutoFit/>
          </a:bodyPr>
          <a:lstStyle/>
          <a:p>
            <a:r>
              <a:rPr lang="en-US" sz="2400" dirty="0" err="1" smtClean="0"/>
              <a:t>ComDroid</a:t>
            </a:r>
            <a:r>
              <a:rPr lang="en-US" sz="2400" dirty="0" smtClean="0"/>
              <a:t> analyzes applications to detect Intent-based attack surfaces</a:t>
            </a:r>
            <a:endParaRPr lang="en-US" sz="2400" dirty="0"/>
          </a:p>
        </p:txBody>
      </p:sp>
      <p:sp>
        <p:nvSpPr>
          <p:cNvPr id="6" name="Date Placeholder 5"/>
          <p:cNvSpPr>
            <a:spLocks noGrp="1"/>
          </p:cNvSpPr>
          <p:nvPr>
            <p:ph type="dt" sz="half" idx="10"/>
          </p:nvPr>
        </p:nvSpPr>
        <p:spPr/>
        <p:txBody>
          <a:bodyPr/>
          <a:lstStyle/>
          <a:p>
            <a:r>
              <a:rPr lang="en-US" smtClean="0"/>
              <a:t>4/16/12</a:t>
            </a:r>
            <a:endParaRPr lang="en-US"/>
          </a:p>
        </p:txBody>
      </p:sp>
      <p:sp>
        <p:nvSpPr>
          <p:cNvPr id="7" name="Footer Placeholder 6"/>
          <p:cNvSpPr>
            <a:spLocks noGrp="1"/>
          </p:cNvSpPr>
          <p:nvPr>
            <p:ph type="ftr" sz="quarter" idx="11"/>
          </p:nvPr>
        </p:nvSpPr>
        <p:spPr/>
        <p:txBody>
          <a:bodyPr/>
          <a:lstStyle/>
          <a:p>
            <a:r>
              <a:rPr lang="en-US" smtClean="0"/>
              <a:t>Cellular Networks and Mobile Computing (COMS 6998-8)</a:t>
            </a:r>
            <a:endParaRPr lang="en-US"/>
          </a:p>
        </p:txBody>
      </p:sp>
      <p:sp>
        <p:nvSpPr>
          <p:cNvPr id="14" name="TextBox 13"/>
          <p:cNvSpPr txBox="1"/>
          <p:nvPr/>
        </p:nvSpPr>
        <p:spPr>
          <a:xfrm>
            <a:off x="6360766" y="6477556"/>
            <a:ext cx="1398797" cy="261610"/>
          </a:xfrm>
          <a:prstGeom prst="rect">
            <a:avLst/>
          </a:prstGeom>
          <a:noFill/>
        </p:spPr>
        <p:txBody>
          <a:bodyPr wrap="none" rtlCol="0">
            <a:spAutoFit/>
          </a:bodyPr>
          <a:lstStyle/>
          <a:p>
            <a:r>
              <a:rPr lang="en-US" sz="1100" dirty="0" smtClean="0">
                <a:solidFill>
                  <a:schemeClr val="bg1">
                    <a:lumMod val="75000"/>
                  </a:schemeClr>
                </a:solidFill>
              </a:rPr>
              <a:t>Courtesy: </a:t>
            </a:r>
            <a:r>
              <a:rPr lang="en-US" sz="1100" dirty="0" smtClean="0">
                <a:solidFill>
                  <a:schemeClr val="bg1">
                    <a:lumMod val="75000"/>
                  </a:schemeClr>
                </a:solidFill>
                <a:latin typeface="Arial" charset="0"/>
              </a:rPr>
              <a:t>Chin et. al</a:t>
            </a:r>
            <a:endParaRPr lang="en-US" sz="1100" dirty="0">
              <a:solidFill>
                <a:schemeClr val="bg1">
                  <a:lumMod val="75000"/>
                </a:schemeClr>
              </a:solidFill>
            </a:endParaRPr>
          </a:p>
        </p:txBody>
      </p:sp>
    </p:spTree>
    <p:extLst>
      <p:ext uri="{BB962C8B-B14F-4D97-AF65-F5344CB8AC3E}">
        <p14:creationId xmlns:p14="http://schemas.microsoft.com/office/powerpoint/2010/main" val="399321234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E2751D"/>
                </a:solidFill>
              </a:rPr>
              <a:t>permissions</a:t>
            </a:r>
            <a:endParaRPr lang="en-US" dirty="0">
              <a:solidFill>
                <a:srgbClr val="E2751D"/>
              </a:solidFill>
            </a:endParaRPr>
          </a:p>
        </p:txBody>
      </p:sp>
      <p:sp>
        <p:nvSpPr>
          <p:cNvPr id="3" name="Content Placeholder 2"/>
          <p:cNvSpPr>
            <a:spLocks noGrp="1"/>
          </p:cNvSpPr>
          <p:nvPr>
            <p:ph idx="1"/>
          </p:nvPr>
        </p:nvSpPr>
        <p:spPr/>
        <p:txBody>
          <a:bodyPr/>
          <a:lstStyle/>
          <a:p>
            <a:pPr marL="0" indent="0" algn="ctr">
              <a:buNone/>
            </a:pPr>
            <a:r>
              <a:rPr lang="en-US" dirty="0" smtClean="0"/>
              <a:t>Android, </a:t>
            </a:r>
            <a:r>
              <a:rPr lang="en-US" dirty="0" err="1" smtClean="0"/>
              <a:t>iOS</a:t>
            </a:r>
            <a:r>
              <a:rPr lang="en-US" dirty="0" smtClean="0"/>
              <a:t>, HTML5, browser extensions…</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5</a:t>
            </a:fld>
            <a:endParaRPr 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3734" y="2344612"/>
            <a:ext cx="2387642" cy="3952875"/>
          </a:xfrm>
          <a:prstGeom prst="rect">
            <a:avLst/>
          </a:prstGeom>
          <a:noFill/>
          <a:ln w="95250">
            <a:solidFill>
              <a:schemeClr val="bg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6" name="Picture 5" descr="geoloca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9399" y="3395230"/>
            <a:ext cx="3918625" cy="1419102"/>
          </a:xfrm>
          <a:prstGeom prst="rect">
            <a:avLst/>
          </a:prstGeom>
          <a:ln>
            <a:solidFill>
              <a:schemeClr val="tx1"/>
            </a:solidFill>
          </a:ln>
        </p:spPr>
      </p:pic>
      <p:sp>
        <p:nvSpPr>
          <p:cNvPr id="7" name="Date Placeholder 6"/>
          <p:cNvSpPr>
            <a:spLocks noGrp="1"/>
          </p:cNvSpPr>
          <p:nvPr>
            <p:ph type="dt" sz="half" idx="10"/>
          </p:nvPr>
        </p:nvSpPr>
        <p:spPr/>
        <p:txBody>
          <a:bodyPr/>
          <a:lstStyle/>
          <a:p>
            <a:r>
              <a:rPr lang="en-US" smtClean="0"/>
              <a:t>4/16/12</a:t>
            </a:r>
            <a:endParaRPr lang="en-US"/>
          </a:p>
        </p:txBody>
      </p:sp>
      <p:sp>
        <p:nvSpPr>
          <p:cNvPr id="8" name="Footer Placeholder 7"/>
          <p:cNvSpPr>
            <a:spLocks noGrp="1"/>
          </p:cNvSpPr>
          <p:nvPr>
            <p:ph type="ftr" sz="quarter" idx="11"/>
          </p:nvPr>
        </p:nvSpPr>
        <p:spPr/>
        <p:txBody>
          <a:bodyPr/>
          <a:lstStyle/>
          <a:p>
            <a:r>
              <a:rPr lang="en-US" smtClean="0"/>
              <a:t>Cellular Networks and Mobile Computing (COMS 6998-8)</a:t>
            </a:r>
            <a:endParaRPr lang="en-US"/>
          </a:p>
        </p:txBody>
      </p:sp>
      <p:sp>
        <p:nvSpPr>
          <p:cNvPr id="9" name="TextBox 8"/>
          <p:cNvSpPr txBox="1"/>
          <p:nvPr/>
        </p:nvSpPr>
        <p:spPr>
          <a:xfrm>
            <a:off x="6360766" y="6477556"/>
            <a:ext cx="1343831" cy="261610"/>
          </a:xfrm>
          <a:prstGeom prst="rect">
            <a:avLst/>
          </a:prstGeom>
          <a:noFill/>
        </p:spPr>
        <p:txBody>
          <a:bodyPr wrap="none" rtlCol="0">
            <a:spAutoFit/>
          </a:bodyPr>
          <a:lstStyle/>
          <a:p>
            <a:r>
              <a:rPr lang="en-US" sz="1100" dirty="0" smtClean="0">
                <a:solidFill>
                  <a:schemeClr val="bg1">
                    <a:lumMod val="75000"/>
                  </a:schemeClr>
                </a:solidFill>
              </a:rPr>
              <a:t>Courtesy: </a:t>
            </a:r>
            <a:r>
              <a:rPr lang="en-US" sz="1100" dirty="0" smtClean="0">
                <a:solidFill>
                  <a:schemeClr val="bg1">
                    <a:lumMod val="75000"/>
                  </a:schemeClr>
                </a:solidFill>
                <a:latin typeface="Arial" charset="0"/>
              </a:rPr>
              <a:t>Felt et. al</a:t>
            </a:r>
            <a:endParaRPr lang="en-US" sz="1100" dirty="0">
              <a:solidFill>
                <a:schemeClr val="bg1">
                  <a:lumMod val="75000"/>
                </a:schemeClr>
              </a:solidFill>
            </a:endParaRPr>
          </a:p>
        </p:txBody>
      </p:sp>
    </p:spTree>
    <p:extLst>
      <p:ext uri="{BB962C8B-B14F-4D97-AF65-F5344CB8AC3E}">
        <p14:creationId xmlns:p14="http://schemas.microsoft.com/office/powerpoint/2010/main" val="281861077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sz="quarter" idx="1"/>
          </p:nvPr>
        </p:nvSpPr>
        <p:spPr/>
        <p:txBody>
          <a:bodyPr/>
          <a:lstStyle/>
          <a:p>
            <a:r>
              <a:rPr lang="en-US" dirty="0" smtClean="0">
                <a:latin typeface="Book Antiqua" pitchFamily="-106" charset="0"/>
                <a:ea typeface="Book Antiqua" pitchFamily="-106" charset="0"/>
                <a:cs typeface="Book Antiqua" pitchFamily="-106" charset="0"/>
              </a:rPr>
              <a:t>Manually verified </a:t>
            </a:r>
            <a:r>
              <a:rPr lang="en-US" dirty="0" err="1" smtClean="0">
                <a:latin typeface="Book Antiqua" pitchFamily="-106" charset="0"/>
                <a:ea typeface="Book Antiqua" pitchFamily="-106" charset="0"/>
                <a:cs typeface="Book Antiqua" pitchFamily="-106" charset="0"/>
              </a:rPr>
              <a:t>ComDroid’s</a:t>
            </a:r>
            <a:r>
              <a:rPr lang="en-US" dirty="0" smtClean="0">
                <a:latin typeface="Book Antiqua" pitchFamily="-106" charset="0"/>
                <a:ea typeface="Book Antiqua" pitchFamily="-106" charset="0"/>
                <a:cs typeface="Book Antiqua" pitchFamily="-106" charset="0"/>
              </a:rPr>
              <a:t> warnings for 20 applications</a:t>
            </a:r>
          </a:p>
          <a:p>
            <a:endParaRPr lang="en-US" dirty="0" smtClean="0">
              <a:latin typeface="Book Antiqua" pitchFamily="-106" charset="0"/>
              <a:ea typeface="Book Antiqua" pitchFamily="-106" charset="0"/>
              <a:cs typeface="Book Antiqua" pitchFamily="-106" charset="0"/>
            </a:endParaRPr>
          </a:p>
          <a:p>
            <a:r>
              <a:rPr lang="en-US" b="1" dirty="0" smtClean="0">
                <a:latin typeface="Book Antiqua" pitchFamily="-106" charset="0"/>
                <a:ea typeface="Book Antiqua" pitchFamily="-106" charset="0"/>
                <a:cs typeface="Book Antiqua" pitchFamily="-106" charset="0"/>
              </a:rPr>
              <a:t>60% </a:t>
            </a:r>
            <a:r>
              <a:rPr lang="en-US" dirty="0" smtClean="0">
                <a:latin typeface="Book Antiqua" pitchFamily="-106" charset="0"/>
                <a:ea typeface="Book Antiqua" pitchFamily="-106" charset="0"/>
                <a:cs typeface="Book Antiqua" pitchFamily="-106" charset="0"/>
              </a:rPr>
              <a:t>of applications examined have at least 1  exploitable IPC vulnerability</a:t>
            </a:r>
          </a:p>
          <a:p>
            <a:pPr lvl="1"/>
            <a:endParaRPr lang="en-US" dirty="0" smtClean="0">
              <a:latin typeface="Book Antiqua" pitchFamily="-106" charset="0"/>
              <a:ea typeface="Book Antiqua" pitchFamily="-106" charset="0"/>
              <a:cs typeface="Book Antiqua" pitchFamily="-106" charset="0"/>
            </a:endParaRPr>
          </a:p>
          <a:p>
            <a:endParaRPr lang="en-US" dirty="0" smtClean="0">
              <a:latin typeface="Book Antiqua" pitchFamily="-106" charset="0"/>
              <a:ea typeface="Book Antiqua" pitchFamily="-106" charset="0"/>
              <a:cs typeface="Book Antiqua" pitchFamily="-106" charset="0"/>
            </a:endParaRPr>
          </a:p>
          <a:p>
            <a:pPr>
              <a:buNone/>
            </a:pPr>
            <a:endParaRPr lang="en-US" dirty="0" smtClean="0">
              <a:latin typeface="Book Antiqua" pitchFamily="-106" charset="0"/>
              <a:ea typeface="Book Antiqua" pitchFamily="-106" charset="0"/>
              <a:cs typeface="Book Antiqua" pitchFamily="-106" charset="0"/>
            </a:endParaRPr>
          </a:p>
          <a:p>
            <a:endParaRPr lang="en-US" dirty="0" smtClean="0">
              <a:latin typeface="Book Antiqua" pitchFamily="-106" charset="0"/>
              <a:ea typeface="Book Antiqua" pitchFamily="-106" charset="0"/>
              <a:cs typeface="Book Antiqua" pitchFamily="-106" charset="0"/>
            </a:endParaRPr>
          </a:p>
        </p:txBody>
      </p:sp>
      <p:sp>
        <p:nvSpPr>
          <p:cNvPr id="4" name="Slide Number Placeholder 3"/>
          <p:cNvSpPr>
            <a:spLocks noGrp="1"/>
          </p:cNvSpPr>
          <p:nvPr>
            <p:ph type="sldNum" sz="quarter" idx="4294967295"/>
          </p:nvPr>
        </p:nvSpPr>
        <p:spPr>
          <a:xfrm>
            <a:off x="8217916" y="6336792"/>
            <a:ext cx="609600" cy="521208"/>
          </a:xfrm>
          <a:prstGeom prst="rect">
            <a:avLst/>
          </a:prstGeom>
        </p:spPr>
        <p:txBody>
          <a:bodyPr/>
          <a:lstStyle/>
          <a:p>
            <a:fld id="{53602096-A2D2-094D-8D73-86661817F420}" type="slidenum">
              <a:rPr lang="en-US" smtClean="0"/>
              <a:pPr/>
              <a:t>50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64831530"/>
              </p:ext>
            </p:extLst>
          </p:nvPr>
        </p:nvGraphicFramePr>
        <p:xfrm>
          <a:off x="1042736" y="4647883"/>
          <a:ext cx="6096000" cy="1478280"/>
        </p:xfrm>
        <a:graphic>
          <a:graphicData uri="http://schemas.openxmlformats.org/drawingml/2006/table">
            <a:tbl>
              <a:tblPr firstRow="1" bandRow="1">
                <a:tableStyleId>{5C22544A-7EE6-4342-B048-85BDC9FD1C3A}</a:tableStyleId>
              </a:tblPr>
              <a:tblGrid>
                <a:gridCol w="2700422"/>
                <a:gridCol w="1764631"/>
                <a:gridCol w="1630947"/>
              </a:tblGrid>
              <a:tr h="0">
                <a:tc>
                  <a:txBody>
                    <a:bodyPr/>
                    <a:lstStyle/>
                    <a:p>
                      <a:r>
                        <a:rPr lang="en-US" dirty="0" smtClean="0"/>
                        <a:t>Type</a:t>
                      </a:r>
                      <a:endParaRPr lang="en-US" dirty="0"/>
                    </a:p>
                  </a:txBody>
                  <a:tcPr/>
                </a:tc>
                <a:tc>
                  <a:txBody>
                    <a:bodyPr/>
                    <a:lstStyle/>
                    <a:p>
                      <a:pPr algn="ctr"/>
                      <a:r>
                        <a:rPr lang="en-US" dirty="0" smtClean="0"/>
                        <a:t># of Warnings</a:t>
                      </a:r>
                      <a:endParaRPr lang="en-US" dirty="0"/>
                    </a:p>
                  </a:txBody>
                  <a:tcPr/>
                </a:tc>
                <a:tc>
                  <a:txBody>
                    <a:bodyPr/>
                    <a:lstStyle/>
                    <a:p>
                      <a:r>
                        <a:rPr lang="en-US" dirty="0" smtClean="0"/>
                        <a:t>#</a:t>
                      </a:r>
                      <a:r>
                        <a:rPr lang="en-US" baseline="0" dirty="0" smtClean="0"/>
                        <a:t> of Apps</a:t>
                      </a:r>
                      <a:endParaRPr lang="en-US" dirty="0"/>
                    </a:p>
                  </a:txBody>
                  <a:tcPr/>
                </a:tc>
              </a:tr>
              <a:tr h="370840">
                <a:tc>
                  <a:txBody>
                    <a:bodyPr/>
                    <a:lstStyle/>
                    <a:p>
                      <a:r>
                        <a:rPr lang="en-US" dirty="0" smtClean="0"/>
                        <a:t>Severe Vulnerability</a:t>
                      </a:r>
                      <a:endParaRPr lang="en-US" dirty="0"/>
                    </a:p>
                  </a:txBody>
                  <a:tcPr/>
                </a:tc>
                <a:tc>
                  <a:txBody>
                    <a:bodyPr/>
                    <a:lstStyle/>
                    <a:p>
                      <a:pPr algn="ctr"/>
                      <a:r>
                        <a:rPr lang="en-US" dirty="0" smtClean="0"/>
                        <a:t>34</a:t>
                      </a:r>
                      <a:endParaRPr lang="en-US" dirty="0"/>
                    </a:p>
                  </a:txBody>
                  <a:tcPr/>
                </a:tc>
                <a:tc>
                  <a:txBody>
                    <a:bodyPr/>
                    <a:lstStyle/>
                    <a:p>
                      <a:pPr algn="ctr"/>
                      <a:r>
                        <a:rPr lang="en-US" dirty="0" smtClean="0"/>
                        <a:t>12</a:t>
                      </a:r>
                      <a:endParaRPr lang="en-US" dirty="0"/>
                    </a:p>
                  </a:txBody>
                  <a:tcPr/>
                </a:tc>
              </a:tr>
              <a:tr h="370840">
                <a:tc>
                  <a:txBody>
                    <a:bodyPr/>
                    <a:lstStyle/>
                    <a:p>
                      <a:r>
                        <a:rPr lang="en-US" dirty="0" smtClean="0"/>
                        <a:t>Bad Practice</a:t>
                      </a:r>
                      <a:endParaRPr lang="en-US" dirty="0"/>
                    </a:p>
                  </a:txBody>
                  <a:tcPr/>
                </a:tc>
                <a:tc>
                  <a:txBody>
                    <a:bodyPr/>
                    <a:lstStyle/>
                    <a:p>
                      <a:pPr algn="ctr"/>
                      <a:r>
                        <a:rPr lang="en-US" dirty="0" smtClean="0"/>
                        <a:t>16</a:t>
                      </a:r>
                      <a:endParaRPr lang="en-US" dirty="0"/>
                    </a:p>
                  </a:txBody>
                  <a:tcPr/>
                </a:tc>
                <a:tc>
                  <a:txBody>
                    <a:bodyPr/>
                    <a:lstStyle/>
                    <a:p>
                      <a:pPr algn="ctr"/>
                      <a:r>
                        <a:rPr lang="en-US" dirty="0" smtClean="0"/>
                        <a:t>6</a:t>
                      </a:r>
                      <a:endParaRPr lang="en-US" dirty="0"/>
                    </a:p>
                  </a:txBody>
                  <a:tcPr/>
                </a:tc>
              </a:tr>
              <a:tr h="370840">
                <a:tc>
                  <a:txBody>
                    <a:bodyPr/>
                    <a:lstStyle/>
                    <a:p>
                      <a:r>
                        <a:rPr lang="en-US" dirty="0" smtClean="0"/>
                        <a:t>Spurious</a:t>
                      </a:r>
                      <a:r>
                        <a:rPr lang="en-US" baseline="0" dirty="0" smtClean="0"/>
                        <a:t> Warning</a:t>
                      </a:r>
                      <a:endParaRPr lang="en-US" dirty="0"/>
                    </a:p>
                  </a:txBody>
                  <a:tcPr/>
                </a:tc>
                <a:tc>
                  <a:txBody>
                    <a:bodyPr/>
                    <a:lstStyle/>
                    <a:p>
                      <a:pPr algn="ctr"/>
                      <a:r>
                        <a:rPr lang="en-US" dirty="0" smtClean="0"/>
                        <a:t>6</a:t>
                      </a:r>
                      <a:endParaRPr lang="en-US" dirty="0"/>
                    </a:p>
                  </a:txBody>
                  <a:tcPr/>
                </a:tc>
                <a:tc>
                  <a:txBody>
                    <a:bodyPr/>
                    <a:lstStyle/>
                    <a:p>
                      <a:pPr algn="ctr"/>
                      <a:r>
                        <a:rPr lang="en-US" dirty="0" smtClean="0"/>
                        <a:t>6</a:t>
                      </a:r>
                      <a:endParaRPr lang="en-US" dirty="0"/>
                    </a:p>
                  </a:txBody>
                  <a:tcPr/>
                </a:tc>
              </a:tr>
            </a:tbl>
          </a:graphicData>
        </a:graphic>
      </p:graphicFrame>
      <p:sp>
        <p:nvSpPr>
          <p:cNvPr id="6" name="Date Placeholder 5"/>
          <p:cNvSpPr>
            <a:spLocks noGrp="1"/>
          </p:cNvSpPr>
          <p:nvPr>
            <p:ph type="dt" sz="half" idx="10"/>
          </p:nvPr>
        </p:nvSpPr>
        <p:spPr/>
        <p:txBody>
          <a:bodyPr/>
          <a:lstStyle/>
          <a:p>
            <a:r>
              <a:rPr lang="en-US" smtClean="0"/>
              <a:t>4/16/12</a:t>
            </a:r>
            <a:endParaRPr lang="en-US"/>
          </a:p>
        </p:txBody>
      </p:sp>
      <p:sp>
        <p:nvSpPr>
          <p:cNvPr id="7" name="Footer Placeholder 6"/>
          <p:cNvSpPr>
            <a:spLocks noGrp="1"/>
          </p:cNvSpPr>
          <p:nvPr>
            <p:ph type="ftr" sz="quarter" idx="11"/>
          </p:nvPr>
        </p:nvSpPr>
        <p:spPr/>
        <p:txBody>
          <a:bodyPr/>
          <a:lstStyle/>
          <a:p>
            <a:r>
              <a:rPr lang="en-US" smtClean="0"/>
              <a:t>Cellular Networks and Mobile Computing (COMS 6998-8)</a:t>
            </a:r>
            <a:endParaRPr lang="en-US"/>
          </a:p>
        </p:txBody>
      </p:sp>
      <p:sp>
        <p:nvSpPr>
          <p:cNvPr id="8" name="TextBox 7"/>
          <p:cNvSpPr txBox="1"/>
          <p:nvPr/>
        </p:nvSpPr>
        <p:spPr>
          <a:xfrm>
            <a:off x="6360766" y="6477556"/>
            <a:ext cx="1398797" cy="261610"/>
          </a:xfrm>
          <a:prstGeom prst="rect">
            <a:avLst/>
          </a:prstGeom>
          <a:noFill/>
        </p:spPr>
        <p:txBody>
          <a:bodyPr wrap="none" rtlCol="0">
            <a:spAutoFit/>
          </a:bodyPr>
          <a:lstStyle/>
          <a:p>
            <a:r>
              <a:rPr lang="en-US" sz="1100" dirty="0" smtClean="0">
                <a:solidFill>
                  <a:schemeClr val="bg1">
                    <a:lumMod val="75000"/>
                  </a:schemeClr>
                </a:solidFill>
              </a:rPr>
              <a:t>Courtesy: </a:t>
            </a:r>
            <a:r>
              <a:rPr lang="en-US" sz="1100" dirty="0" smtClean="0">
                <a:solidFill>
                  <a:schemeClr val="bg1">
                    <a:lumMod val="75000"/>
                  </a:schemeClr>
                </a:solidFill>
                <a:latin typeface="Arial" charset="0"/>
              </a:rPr>
              <a:t>Chin et. al</a:t>
            </a:r>
            <a:endParaRPr lang="en-US" sz="1100" dirty="0">
              <a:solidFill>
                <a:schemeClr val="bg1">
                  <a:lumMod val="75000"/>
                </a:schemeClr>
              </a:solidFill>
            </a:endParaRPr>
          </a:p>
        </p:txBody>
      </p:sp>
    </p:spTree>
    <p:extLst>
      <p:ext uri="{BB962C8B-B14F-4D97-AF65-F5344CB8AC3E}">
        <p14:creationId xmlns:p14="http://schemas.microsoft.com/office/powerpoint/2010/main" val="244087908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7467600" cy="1143000"/>
          </a:xfrm>
        </p:spPr>
        <p:txBody>
          <a:bodyPr/>
          <a:lstStyle/>
          <a:p>
            <a:r>
              <a:rPr lang="en-US" dirty="0" smtClean="0"/>
              <a:t>Recommendations</a:t>
            </a:r>
            <a:endParaRPr lang="en-US" dirty="0"/>
          </a:p>
        </p:txBody>
      </p:sp>
      <p:sp>
        <p:nvSpPr>
          <p:cNvPr id="3" name="Content Placeholder 2"/>
          <p:cNvSpPr>
            <a:spLocks noGrp="1"/>
          </p:cNvSpPr>
          <p:nvPr>
            <p:ph sz="quarter" idx="1"/>
          </p:nvPr>
        </p:nvSpPr>
        <p:spPr>
          <a:xfrm>
            <a:off x="457200" y="1143000"/>
            <a:ext cx="7467600" cy="5330952"/>
          </a:xfrm>
        </p:spPr>
        <p:txBody>
          <a:bodyPr>
            <a:normAutofit fontScale="85000" lnSpcReduction="10000"/>
          </a:bodyPr>
          <a:lstStyle/>
          <a:p>
            <a:r>
              <a:rPr lang="en-US" dirty="0" smtClean="0"/>
              <a:t>Treat inter- and intra-application communication as different cases</a:t>
            </a:r>
          </a:p>
          <a:p>
            <a:endParaRPr lang="en-US" dirty="0" smtClean="0"/>
          </a:p>
          <a:p>
            <a:r>
              <a:rPr lang="en-US" dirty="0" smtClean="0"/>
              <a:t>Prevent public internal communication</a:t>
            </a:r>
          </a:p>
          <a:p>
            <a:pPr lvl="1"/>
            <a:r>
              <a:rPr lang="en-US" dirty="0" smtClean="0"/>
              <a:t>21% of severe vulnerabilities</a:t>
            </a:r>
          </a:p>
          <a:p>
            <a:pPr lvl="1"/>
            <a:r>
              <a:rPr lang="en-US" dirty="0" smtClean="0"/>
              <a:t>63% of bugs due to bad practice</a:t>
            </a:r>
          </a:p>
          <a:p>
            <a:pPr>
              <a:buNone/>
            </a:pPr>
            <a:endParaRPr lang="en-US" dirty="0" smtClean="0"/>
          </a:p>
          <a:p>
            <a:r>
              <a:rPr lang="en-US" dirty="0" smtClean="0"/>
              <a:t>Verify system broadcasts</a:t>
            </a:r>
          </a:p>
          <a:p>
            <a:pPr lvl="1"/>
            <a:r>
              <a:rPr lang="en-US" dirty="0" smtClean="0"/>
              <a:t>6% of severe vulnerabilities</a:t>
            </a:r>
          </a:p>
          <a:p>
            <a:pPr lvl="1"/>
            <a:r>
              <a:rPr lang="en-US" dirty="0" smtClean="0"/>
              <a:t>13% of bugs due to bad practice</a:t>
            </a:r>
          </a:p>
          <a:p>
            <a:endParaRPr lang="en-US" dirty="0" smtClean="0"/>
          </a:p>
          <a:p>
            <a:r>
              <a:rPr lang="en-US" dirty="0" smtClean="0"/>
              <a:t>Can be fixed by either developers or platform</a:t>
            </a:r>
          </a:p>
          <a:p>
            <a:endParaRPr lang="en-US" dirty="0" smtClean="0"/>
          </a:p>
        </p:txBody>
      </p:sp>
      <p:sp>
        <p:nvSpPr>
          <p:cNvPr id="4" name="Slide Number Placeholder 3"/>
          <p:cNvSpPr>
            <a:spLocks noGrp="1"/>
          </p:cNvSpPr>
          <p:nvPr>
            <p:ph type="sldNum" sz="quarter" idx="4294967295"/>
          </p:nvPr>
        </p:nvSpPr>
        <p:spPr>
          <a:xfrm>
            <a:off x="8256016" y="6336792"/>
            <a:ext cx="609600" cy="521208"/>
          </a:xfrm>
          <a:prstGeom prst="rect">
            <a:avLst/>
          </a:prstGeom>
        </p:spPr>
        <p:txBody>
          <a:bodyPr/>
          <a:lstStyle/>
          <a:p>
            <a:fld id="{53602096-A2D2-094D-8D73-86661817F420}" type="slidenum">
              <a:rPr lang="en-US" smtClean="0"/>
              <a:pPr/>
              <a:t>51</a:t>
            </a:fld>
            <a:endParaRPr lang="en-US"/>
          </a:p>
        </p:txBody>
      </p:sp>
      <p:sp>
        <p:nvSpPr>
          <p:cNvPr id="5" name="Date Placeholder 4"/>
          <p:cNvSpPr>
            <a:spLocks noGrp="1"/>
          </p:cNvSpPr>
          <p:nvPr>
            <p:ph type="dt" sz="half" idx="10"/>
          </p:nvPr>
        </p:nvSpPr>
        <p:spPr/>
        <p:txBody>
          <a:bodyPr/>
          <a:lstStyle/>
          <a:p>
            <a:r>
              <a:rPr lang="en-US" smtClean="0"/>
              <a:t>4/16/12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6998-8)</a:t>
            </a:r>
            <a:endParaRPr lang="en-US"/>
          </a:p>
        </p:txBody>
      </p:sp>
      <p:sp>
        <p:nvSpPr>
          <p:cNvPr id="7" name="TextBox 6"/>
          <p:cNvSpPr txBox="1"/>
          <p:nvPr/>
        </p:nvSpPr>
        <p:spPr>
          <a:xfrm>
            <a:off x="6360766" y="6477556"/>
            <a:ext cx="1398797" cy="261610"/>
          </a:xfrm>
          <a:prstGeom prst="rect">
            <a:avLst/>
          </a:prstGeom>
          <a:noFill/>
        </p:spPr>
        <p:txBody>
          <a:bodyPr wrap="none" rtlCol="0">
            <a:spAutoFit/>
          </a:bodyPr>
          <a:lstStyle/>
          <a:p>
            <a:r>
              <a:rPr lang="en-US" sz="1100" dirty="0" smtClean="0">
                <a:solidFill>
                  <a:schemeClr val="bg1">
                    <a:lumMod val="75000"/>
                  </a:schemeClr>
                </a:solidFill>
              </a:rPr>
              <a:t>Courtesy: </a:t>
            </a:r>
            <a:r>
              <a:rPr lang="en-US" sz="1100" dirty="0" smtClean="0">
                <a:solidFill>
                  <a:schemeClr val="bg1">
                    <a:lumMod val="75000"/>
                  </a:schemeClr>
                </a:solidFill>
                <a:latin typeface="Arial" charset="0"/>
              </a:rPr>
              <a:t>Chin et. al</a:t>
            </a:r>
            <a:endParaRPr lang="en-US" sz="1100" dirty="0">
              <a:solidFill>
                <a:schemeClr val="bg1">
                  <a:lumMod val="75000"/>
                </a:schemeClr>
              </a:solidFill>
            </a:endParaRPr>
          </a:p>
        </p:txBody>
      </p:sp>
    </p:spTree>
    <p:extLst>
      <p:ext uri="{BB962C8B-B14F-4D97-AF65-F5344CB8AC3E}">
        <p14:creationId xmlns:p14="http://schemas.microsoft.com/office/powerpoint/2010/main" val="394894034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dirty="0" smtClean="0"/>
              <a:t>Conclusion</a:t>
            </a:r>
            <a:endParaRPr lang="en-US" dirty="0"/>
          </a:p>
        </p:txBody>
      </p:sp>
      <p:sp>
        <p:nvSpPr>
          <p:cNvPr id="3" name="Content Placeholder 2"/>
          <p:cNvSpPr>
            <a:spLocks noGrp="1"/>
          </p:cNvSpPr>
          <p:nvPr>
            <p:ph sz="quarter" idx="1"/>
          </p:nvPr>
        </p:nvSpPr>
        <p:spPr>
          <a:xfrm>
            <a:off x="457200" y="1349375"/>
            <a:ext cx="7467600" cy="5124577"/>
          </a:xfrm>
        </p:spPr>
        <p:txBody>
          <a:bodyPr>
            <a:normAutofit fontScale="77500" lnSpcReduction="20000"/>
          </a:bodyPr>
          <a:lstStyle/>
          <a:p>
            <a:r>
              <a:rPr lang="en-US" dirty="0" smtClean="0">
                <a:latin typeface="Book Antiqua" pitchFamily="-106" charset="0"/>
                <a:ea typeface="Book Antiqua" pitchFamily="-106" charset="0"/>
                <a:cs typeface="Book Antiqua" pitchFamily="-106" charset="0"/>
              </a:rPr>
              <a:t>Applications may be vulnerable to other applications through Android Intent communication</a:t>
            </a:r>
          </a:p>
          <a:p>
            <a:endParaRPr lang="en-US" dirty="0" smtClean="0">
              <a:latin typeface="Book Antiqua" pitchFamily="-106" charset="0"/>
              <a:ea typeface="Book Antiqua" pitchFamily="-106" charset="0"/>
              <a:cs typeface="Book Antiqua" pitchFamily="-106" charset="0"/>
            </a:endParaRPr>
          </a:p>
          <a:p>
            <a:r>
              <a:rPr lang="en-US" dirty="0" smtClean="0">
                <a:latin typeface="Book Antiqua" pitchFamily="-106" charset="0"/>
                <a:ea typeface="Book Antiqua" pitchFamily="-106" charset="0"/>
                <a:cs typeface="Book Antiqua" pitchFamily="-106" charset="0"/>
              </a:rPr>
              <a:t>Many developers misuse Intents or do not realize the consequences of their program design</a:t>
            </a:r>
          </a:p>
          <a:p>
            <a:endParaRPr lang="en-US" dirty="0" smtClean="0">
              <a:latin typeface="Book Antiqua" pitchFamily="-106" charset="0"/>
              <a:ea typeface="Book Antiqua" pitchFamily="-106" charset="0"/>
              <a:cs typeface="Book Antiqua" pitchFamily="-106" charset="0"/>
            </a:endParaRPr>
          </a:p>
          <a:p>
            <a:r>
              <a:rPr lang="en-US" dirty="0" smtClean="0">
                <a:latin typeface="Book Antiqua" pitchFamily="-106" charset="0"/>
                <a:ea typeface="Book Antiqua" pitchFamily="-106" charset="0"/>
                <a:cs typeface="Book Antiqua" pitchFamily="-106" charset="0"/>
              </a:rPr>
              <a:t>60% of applications examined had at least 1 vulnerability</a:t>
            </a:r>
          </a:p>
          <a:p>
            <a:endParaRPr lang="en-US" dirty="0" smtClean="0">
              <a:latin typeface="Book Antiqua" pitchFamily="-106" charset="0"/>
              <a:ea typeface="Book Antiqua" pitchFamily="-106" charset="0"/>
              <a:cs typeface="Book Antiqua" pitchFamily="-106" charset="0"/>
            </a:endParaRPr>
          </a:p>
          <a:p>
            <a:r>
              <a:rPr lang="en-US" dirty="0" err="1" smtClean="0">
                <a:latin typeface="Book Antiqua" pitchFamily="-106" charset="0"/>
                <a:ea typeface="Book Antiqua" pitchFamily="-106" charset="0"/>
                <a:cs typeface="Book Antiqua" pitchFamily="-106" charset="0"/>
              </a:rPr>
              <a:t>ComDroid</a:t>
            </a:r>
            <a:r>
              <a:rPr lang="en-US" dirty="0" smtClean="0">
                <a:latin typeface="Book Antiqua" pitchFamily="-106" charset="0"/>
                <a:ea typeface="Book Antiqua" pitchFamily="-106" charset="0"/>
                <a:cs typeface="Book Antiqua" pitchFamily="-106" charset="0"/>
              </a:rPr>
              <a:t> tool to be publically accessible soon at</a:t>
            </a:r>
          </a:p>
          <a:p>
            <a:pPr marL="0" indent="0" algn="ctr">
              <a:buNone/>
            </a:pPr>
            <a:r>
              <a:rPr lang="en-US" dirty="0" err="1" smtClean="0">
                <a:solidFill>
                  <a:srgbClr val="0000FF"/>
                </a:solidFill>
                <a:latin typeface="Book Antiqua" pitchFamily="-106" charset="0"/>
                <a:ea typeface="Book Antiqua" pitchFamily="-106" charset="0"/>
                <a:cs typeface="Book Antiqua" pitchFamily="-106" charset="0"/>
              </a:rPr>
              <a:t>www.comdroid.org</a:t>
            </a:r>
            <a:endParaRPr lang="en-US" dirty="0" smtClean="0">
              <a:solidFill>
                <a:srgbClr val="0000FF"/>
              </a:solidFill>
              <a:latin typeface="Book Antiqua" pitchFamily="-106" charset="0"/>
              <a:ea typeface="Book Antiqua" pitchFamily="-106" charset="0"/>
              <a:cs typeface="Book Antiqua" pitchFamily="-106" charset="0"/>
            </a:endParaRPr>
          </a:p>
        </p:txBody>
      </p:sp>
      <p:sp>
        <p:nvSpPr>
          <p:cNvPr id="4" name="Slide Number Placeholder 3"/>
          <p:cNvSpPr>
            <a:spLocks noGrp="1"/>
          </p:cNvSpPr>
          <p:nvPr>
            <p:ph type="sldNum" sz="quarter" idx="4294967295"/>
          </p:nvPr>
        </p:nvSpPr>
        <p:spPr>
          <a:xfrm>
            <a:off x="8256016" y="6336792"/>
            <a:ext cx="609600" cy="521208"/>
          </a:xfrm>
          <a:prstGeom prst="rect">
            <a:avLst/>
          </a:prstGeom>
        </p:spPr>
        <p:txBody>
          <a:bodyPr/>
          <a:lstStyle/>
          <a:p>
            <a:fld id="{53602096-A2D2-094D-8D73-86661817F420}" type="slidenum">
              <a:rPr lang="en-US" smtClean="0"/>
              <a:pPr/>
              <a:t>52</a:t>
            </a:fld>
            <a:endParaRPr lang="en-US" dirty="0"/>
          </a:p>
        </p:txBody>
      </p:sp>
      <p:sp>
        <p:nvSpPr>
          <p:cNvPr id="5" name="Date Placeholder 4"/>
          <p:cNvSpPr>
            <a:spLocks noGrp="1"/>
          </p:cNvSpPr>
          <p:nvPr>
            <p:ph type="dt" sz="half" idx="10"/>
          </p:nvPr>
        </p:nvSpPr>
        <p:spPr/>
        <p:txBody>
          <a:bodyPr/>
          <a:lstStyle/>
          <a:p>
            <a:r>
              <a:rPr lang="en-US" smtClean="0"/>
              <a:t>4/16/12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6998-8)</a:t>
            </a:r>
            <a:endParaRPr lang="en-US"/>
          </a:p>
        </p:txBody>
      </p:sp>
      <p:sp>
        <p:nvSpPr>
          <p:cNvPr id="7" name="TextBox 6"/>
          <p:cNvSpPr txBox="1"/>
          <p:nvPr/>
        </p:nvSpPr>
        <p:spPr>
          <a:xfrm>
            <a:off x="6360766" y="6477556"/>
            <a:ext cx="1398797" cy="261610"/>
          </a:xfrm>
          <a:prstGeom prst="rect">
            <a:avLst/>
          </a:prstGeom>
          <a:noFill/>
        </p:spPr>
        <p:txBody>
          <a:bodyPr wrap="none" rtlCol="0">
            <a:spAutoFit/>
          </a:bodyPr>
          <a:lstStyle/>
          <a:p>
            <a:r>
              <a:rPr lang="en-US" sz="1100" dirty="0" smtClean="0">
                <a:solidFill>
                  <a:schemeClr val="bg1">
                    <a:lumMod val="75000"/>
                  </a:schemeClr>
                </a:solidFill>
              </a:rPr>
              <a:t>Courtesy: </a:t>
            </a:r>
            <a:r>
              <a:rPr lang="en-US" sz="1100" dirty="0" smtClean="0">
                <a:solidFill>
                  <a:schemeClr val="bg1">
                    <a:lumMod val="75000"/>
                  </a:schemeClr>
                </a:solidFill>
                <a:latin typeface="Arial" charset="0"/>
              </a:rPr>
              <a:t>Chin et. al</a:t>
            </a:r>
            <a:endParaRPr lang="en-US" sz="1100" dirty="0">
              <a:solidFill>
                <a:schemeClr val="bg1">
                  <a:lumMod val="75000"/>
                </a:schemeClr>
              </a:solidFill>
            </a:endParaRPr>
          </a:p>
        </p:txBody>
      </p:sp>
    </p:spTree>
    <p:extLst>
      <p:ext uri="{BB962C8B-B14F-4D97-AF65-F5344CB8AC3E}">
        <p14:creationId xmlns:p14="http://schemas.microsoft.com/office/powerpoint/2010/main" val="335639490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9600"/>
            <a:ext cx="9144000" cy="1323975"/>
          </a:xfrm>
          <a:prstGeom prst="rect">
            <a:avLst/>
          </a:prstGeom>
        </p:spPr>
        <p:txBody>
          <a:bodyPr>
            <a:prstTxWarp prst="textNoShape">
              <a:avLst/>
            </a:prstTxWarp>
            <a:spAutoFit/>
          </a:bodyPr>
          <a:lstStyle/>
          <a:p>
            <a:pPr algn="ctr"/>
            <a:r>
              <a:rPr lang="en-US" sz="4000" b="1">
                <a:solidFill>
                  <a:srgbClr val="800000"/>
                </a:solidFill>
                <a:latin typeface="Calibri" pitchFamily="-106" charset="0"/>
              </a:rPr>
              <a:t>Rootkits on Smart Phones:</a:t>
            </a:r>
          </a:p>
          <a:p>
            <a:pPr algn="ctr"/>
            <a:r>
              <a:rPr lang="en-US" sz="4000" b="1">
                <a:solidFill>
                  <a:srgbClr val="800000"/>
                </a:solidFill>
                <a:latin typeface="Calibri" pitchFamily="-106" charset="0"/>
              </a:rPr>
              <a:t>Attacks, Implications and Opportunities</a:t>
            </a:r>
            <a:endParaRPr lang="en-US" sz="4000" b="1">
              <a:solidFill>
                <a:srgbClr val="800000"/>
              </a:solidFill>
              <a:effectLst>
                <a:outerShdw blurRad="38100" dist="38100" dir="2700000" algn="tl">
                  <a:srgbClr val="DDDDDD"/>
                </a:outerShdw>
              </a:effectLst>
              <a:latin typeface="Calibri" pitchFamily="-106" charset="0"/>
            </a:endParaRPr>
          </a:p>
        </p:txBody>
      </p:sp>
      <p:sp>
        <p:nvSpPr>
          <p:cNvPr id="3075" name="TextBox 7"/>
          <p:cNvSpPr txBox="1">
            <a:spLocks noChangeArrowheads="1"/>
          </p:cNvSpPr>
          <p:nvPr/>
        </p:nvSpPr>
        <p:spPr bwMode="auto">
          <a:xfrm>
            <a:off x="0" y="2743200"/>
            <a:ext cx="9144000" cy="708025"/>
          </a:xfrm>
          <a:prstGeom prst="rect">
            <a:avLst/>
          </a:prstGeom>
          <a:noFill/>
          <a:ln w="9525">
            <a:noFill/>
            <a:miter lim="800000"/>
            <a:headEnd/>
            <a:tailEnd/>
          </a:ln>
        </p:spPr>
        <p:txBody>
          <a:bodyPr>
            <a:prstTxWarp prst="textNoShape">
              <a:avLst/>
            </a:prstTxWarp>
            <a:spAutoFit/>
          </a:bodyPr>
          <a:lstStyle/>
          <a:p>
            <a:pPr algn="ctr"/>
            <a:r>
              <a:rPr lang="en-US" sz="2000" b="1">
                <a:latin typeface="Calibri" pitchFamily="-106" charset="0"/>
              </a:rPr>
              <a:t>Jeffrey Bickford, </a:t>
            </a:r>
            <a:r>
              <a:rPr lang="en-US" sz="2000">
                <a:latin typeface="Calibri" pitchFamily="-106" charset="0"/>
              </a:rPr>
              <a:t>Ryan O’Hare, Arati Baliga, Vinod Ganapathy, </a:t>
            </a:r>
            <a:br>
              <a:rPr lang="en-US" sz="2000">
                <a:latin typeface="Calibri" pitchFamily="-106" charset="0"/>
              </a:rPr>
            </a:br>
            <a:r>
              <a:rPr lang="en-US" sz="2000">
                <a:latin typeface="Calibri" pitchFamily="-106" charset="0"/>
              </a:rPr>
              <a:t>and Liviu Iftode</a:t>
            </a:r>
          </a:p>
        </p:txBody>
      </p:sp>
      <p:pic>
        <p:nvPicPr>
          <p:cNvPr id="3076" name="Picture 2707" descr="logo"/>
          <p:cNvPicPr>
            <a:picLocks noChangeAspect="1" noChangeArrowheads="1"/>
          </p:cNvPicPr>
          <p:nvPr/>
        </p:nvPicPr>
        <p:blipFill>
          <a:blip r:embed="rId3"/>
          <a:srcRect/>
          <a:stretch>
            <a:fillRect/>
          </a:stretch>
        </p:blipFill>
        <p:spPr bwMode="auto">
          <a:xfrm>
            <a:off x="3505200" y="4267200"/>
            <a:ext cx="2228850" cy="1752600"/>
          </a:xfrm>
          <a:prstGeom prst="rect">
            <a:avLst/>
          </a:prstGeom>
          <a:noFill/>
          <a:ln w="9525">
            <a:noFill/>
            <a:miter lim="800000"/>
            <a:headEnd/>
            <a:tailEnd/>
          </a:ln>
        </p:spPr>
      </p:pic>
      <p:sp>
        <p:nvSpPr>
          <p:cNvPr id="3077" name="Text Box 2719"/>
          <p:cNvSpPr txBox="1">
            <a:spLocks noChangeAspect="1" noChangeArrowheads="1"/>
          </p:cNvSpPr>
          <p:nvPr/>
        </p:nvSpPr>
        <p:spPr bwMode="auto">
          <a:xfrm>
            <a:off x="0" y="3657600"/>
            <a:ext cx="9144000" cy="430213"/>
          </a:xfrm>
          <a:prstGeom prst="rect">
            <a:avLst/>
          </a:prstGeom>
          <a:noFill/>
          <a:ln w="9525">
            <a:noFill/>
            <a:miter lim="800000"/>
            <a:headEnd/>
            <a:tailEnd/>
          </a:ln>
        </p:spPr>
        <p:txBody>
          <a:bodyPr lIns="121917" tIns="60958" rIns="121917" bIns="60958">
            <a:prstTxWarp prst="textNoShape">
              <a:avLst/>
            </a:prstTxWarp>
            <a:spAutoFit/>
          </a:bodyPr>
          <a:lstStyle/>
          <a:p>
            <a:pPr algn="ctr" defTabSz="1219200"/>
            <a:r>
              <a:rPr lang="en-US" sz="2000">
                <a:solidFill>
                  <a:srgbClr val="000099"/>
                </a:solidFill>
                <a:latin typeface="Calibri" pitchFamily="-106" charset="0"/>
              </a:rPr>
              <a:t>Department of Computer Science, Rutgers University</a:t>
            </a:r>
          </a:p>
        </p:txBody>
      </p:sp>
      <p:sp>
        <p:nvSpPr>
          <p:cNvPr id="11" name="Rectangle 10"/>
          <p:cNvSpPr/>
          <p:nvPr/>
        </p:nvSpPr>
        <p:spPr>
          <a:xfrm>
            <a:off x="609600" y="2209800"/>
            <a:ext cx="7772400" cy="1524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Date Placeholder 1"/>
          <p:cNvSpPr>
            <a:spLocks noGrp="1"/>
          </p:cNvSpPr>
          <p:nvPr>
            <p:ph type="dt" sz="half" idx="10"/>
          </p:nvPr>
        </p:nvSpPr>
        <p:spPr/>
        <p:txBody>
          <a:bodyPr/>
          <a:lstStyle/>
          <a:p>
            <a:r>
              <a:rPr lang="en-US" smtClean="0"/>
              <a:t>4/16/12</a:t>
            </a:r>
            <a:endParaRPr lang="en-US"/>
          </a:p>
        </p:txBody>
      </p:sp>
      <p:sp>
        <p:nvSpPr>
          <p:cNvPr id="3" name="Footer Placeholder 2"/>
          <p:cNvSpPr>
            <a:spLocks noGrp="1"/>
          </p:cNvSpPr>
          <p:nvPr>
            <p:ph type="ftr" sz="quarter" idx="11"/>
          </p:nvPr>
        </p:nvSpPr>
        <p:spPr/>
        <p:txBody>
          <a:bodyPr/>
          <a:lstStyle/>
          <a:p>
            <a:r>
              <a:rPr lang="en-US" dirty="0" smtClean="0"/>
              <a:t>Cellular Networks and Mobile Computing (COMS 6998-8)</a:t>
            </a:r>
            <a:endParaRPr lang="en-US" dirty="0"/>
          </a:p>
        </p:txBody>
      </p:sp>
      <p:sp>
        <p:nvSpPr>
          <p:cNvPr id="4" name="Slide Number Placeholder 3"/>
          <p:cNvSpPr>
            <a:spLocks noGrp="1"/>
          </p:cNvSpPr>
          <p:nvPr>
            <p:ph type="sldNum" sz="quarter" idx="12"/>
          </p:nvPr>
        </p:nvSpPr>
        <p:spPr/>
        <p:txBody>
          <a:bodyPr/>
          <a:lstStyle/>
          <a:p>
            <a:fld id="{68C0CB8B-565C-7D45-8433-495436787A1A}" type="slidenum">
              <a:rPr lang="en-US" smtClean="0"/>
              <a:t>53</a:t>
            </a:fld>
            <a:endParaRPr lang="en-US"/>
          </a:p>
        </p:txBody>
      </p:sp>
    </p:spTree>
    <p:extLst>
      <p:ext uri="{BB962C8B-B14F-4D97-AF65-F5344CB8AC3E}">
        <p14:creationId xmlns:p14="http://schemas.microsoft.com/office/powerpoint/2010/main" val="261382211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143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dirty="0">
                <a:solidFill>
                  <a:srgbClr val="FFFF66"/>
                </a:solidFill>
              </a:rPr>
              <a:t>Smart Phone Operating Systems</a:t>
            </a:r>
          </a:p>
        </p:txBody>
      </p:sp>
      <p:graphicFrame>
        <p:nvGraphicFramePr>
          <p:cNvPr id="7" name="Table 6"/>
          <p:cNvGraphicFramePr>
            <a:graphicFrameLocks noGrp="1"/>
          </p:cNvGraphicFramePr>
          <p:nvPr/>
        </p:nvGraphicFramePr>
        <p:xfrm>
          <a:off x="1524000" y="2209800"/>
          <a:ext cx="6096000" cy="2072639"/>
        </p:xfrm>
        <a:graphic>
          <a:graphicData uri="http://schemas.openxmlformats.org/drawingml/2006/table">
            <a:tbl>
              <a:tblPr firstRow="1" bandRow="1">
                <a:tableStyleId>{5C22544A-7EE6-4342-B048-85BDC9FD1C3A}</a:tableStyleId>
              </a:tblPr>
              <a:tblGrid>
                <a:gridCol w="3048000"/>
                <a:gridCol w="3048000"/>
              </a:tblGrid>
              <a:tr h="289560">
                <a:tc>
                  <a:txBody>
                    <a:bodyPr/>
                    <a:lstStyle/>
                    <a:p>
                      <a:pPr algn="ctr"/>
                      <a:r>
                        <a:rPr lang="en-US" sz="2800" dirty="0" smtClean="0"/>
                        <a:t>OS</a:t>
                      </a:r>
                      <a:endParaRPr lang="en-US" sz="2800" dirty="0"/>
                    </a:p>
                  </a:txBody>
                  <a:tcPr/>
                </a:tc>
                <a:tc>
                  <a:txBody>
                    <a:bodyPr/>
                    <a:lstStyle/>
                    <a:p>
                      <a:pPr algn="ctr"/>
                      <a:r>
                        <a:rPr lang="en-US" sz="2800" dirty="0" smtClean="0"/>
                        <a:t>Lines of Code</a:t>
                      </a:r>
                      <a:endParaRPr lang="en-US" sz="2800" dirty="0"/>
                    </a:p>
                  </a:txBody>
                  <a:tcPr/>
                </a:tc>
              </a:tr>
              <a:tr h="370840">
                <a:tc>
                  <a:txBody>
                    <a:bodyPr/>
                    <a:lstStyle/>
                    <a:p>
                      <a:pPr algn="ctr"/>
                      <a:r>
                        <a:rPr lang="en-US" sz="2800" dirty="0" smtClean="0"/>
                        <a:t>Linux 2.6</a:t>
                      </a:r>
                      <a:r>
                        <a:rPr lang="en-US" sz="2800" baseline="0" dirty="0" smtClean="0"/>
                        <a:t> Kernel</a:t>
                      </a:r>
                      <a:endParaRPr lang="en-US" sz="2800" dirty="0"/>
                    </a:p>
                  </a:txBody>
                  <a:tcPr/>
                </a:tc>
                <a:tc>
                  <a:txBody>
                    <a:bodyPr/>
                    <a:lstStyle/>
                    <a:p>
                      <a:pPr algn="ctr"/>
                      <a:r>
                        <a:rPr lang="en-US" sz="2800" dirty="0" smtClean="0"/>
                        <a:t>10</a:t>
                      </a:r>
                      <a:r>
                        <a:rPr lang="en-US" sz="2800" baseline="0" dirty="0" smtClean="0"/>
                        <a:t> million</a:t>
                      </a:r>
                      <a:endParaRPr lang="en-US" sz="2800" dirty="0"/>
                    </a:p>
                  </a:txBody>
                  <a:tcPr/>
                </a:tc>
              </a:tr>
              <a:tr h="370840">
                <a:tc>
                  <a:txBody>
                    <a:bodyPr/>
                    <a:lstStyle/>
                    <a:p>
                      <a:pPr algn="ctr"/>
                      <a:r>
                        <a:rPr lang="en-US" sz="2800" dirty="0" smtClean="0"/>
                        <a:t>Android</a:t>
                      </a:r>
                      <a:endParaRPr lang="en-US" sz="2800" dirty="0"/>
                    </a:p>
                  </a:txBody>
                  <a:tcPr/>
                </a:tc>
                <a:tc>
                  <a:txBody>
                    <a:bodyPr/>
                    <a:lstStyle/>
                    <a:p>
                      <a:pPr algn="ctr"/>
                      <a:r>
                        <a:rPr lang="en-US" sz="2800" dirty="0" smtClean="0"/>
                        <a:t>20 million</a:t>
                      </a:r>
                    </a:p>
                  </a:txBody>
                  <a:tcPr/>
                </a:tc>
              </a:tr>
              <a:tr h="370840">
                <a:tc>
                  <a:txBody>
                    <a:bodyPr/>
                    <a:lstStyle/>
                    <a:p>
                      <a:pPr algn="ctr"/>
                      <a:r>
                        <a:rPr lang="en-US" sz="2800" dirty="0" err="1" smtClean="0"/>
                        <a:t>Symbian</a:t>
                      </a:r>
                      <a:endParaRPr lang="en-US" sz="2800" dirty="0"/>
                    </a:p>
                  </a:txBody>
                  <a:tcPr/>
                </a:tc>
                <a:tc>
                  <a:txBody>
                    <a:bodyPr/>
                    <a:lstStyle/>
                    <a:p>
                      <a:pPr algn="ctr"/>
                      <a:r>
                        <a:rPr lang="en-US" sz="2800" dirty="0" smtClean="0"/>
                        <a:t>20 million</a:t>
                      </a:r>
                    </a:p>
                  </a:txBody>
                  <a:tcPr/>
                </a:tc>
              </a:tr>
            </a:tbl>
          </a:graphicData>
        </a:graphic>
      </p:graphicFrame>
      <p:sp>
        <p:nvSpPr>
          <p:cNvPr id="13332" name="TextBox 7"/>
          <p:cNvSpPr txBox="1">
            <a:spLocks noChangeArrowheads="1"/>
          </p:cNvSpPr>
          <p:nvPr/>
        </p:nvSpPr>
        <p:spPr bwMode="auto">
          <a:xfrm>
            <a:off x="0" y="1371600"/>
            <a:ext cx="9144000" cy="646113"/>
          </a:xfrm>
          <a:prstGeom prst="rect">
            <a:avLst/>
          </a:prstGeom>
          <a:noFill/>
          <a:ln w="9525">
            <a:noFill/>
            <a:miter lim="800000"/>
            <a:headEnd/>
            <a:tailEnd/>
          </a:ln>
        </p:spPr>
        <p:txBody>
          <a:bodyPr>
            <a:prstTxWarp prst="textNoShape">
              <a:avLst/>
            </a:prstTxWarp>
            <a:spAutoFit/>
          </a:bodyPr>
          <a:lstStyle/>
          <a:p>
            <a:pPr algn="ctr"/>
            <a:r>
              <a:rPr lang="en-US" sz="3600">
                <a:latin typeface="Calibri" pitchFamily="-106" charset="0"/>
              </a:rPr>
              <a:t>Complexity comparable to desktops</a:t>
            </a:r>
          </a:p>
        </p:txBody>
      </p:sp>
      <p:sp>
        <p:nvSpPr>
          <p:cNvPr id="8" name="Date Placeholder 7"/>
          <p:cNvSpPr>
            <a:spLocks noGrp="1"/>
          </p:cNvSpPr>
          <p:nvPr>
            <p:ph type="dt" sz="quarter" idx="10"/>
          </p:nvPr>
        </p:nvSpPr>
        <p:spPr/>
        <p:txBody>
          <a:bodyPr/>
          <a:lstStyle/>
          <a:p>
            <a:pPr>
              <a:defRPr/>
            </a:pPr>
            <a:r>
              <a:rPr lang="en-US" smtClean="0"/>
              <a:t>4/16/12</a:t>
            </a:r>
            <a:endParaRPr lang="en-US"/>
          </a:p>
        </p:txBody>
      </p:sp>
      <p:sp>
        <p:nvSpPr>
          <p:cNvPr id="9" name="Slide Number Placeholder 8"/>
          <p:cNvSpPr>
            <a:spLocks noGrp="1"/>
          </p:cNvSpPr>
          <p:nvPr>
            <p:ph type="sldNum" sz="quarter" idx="12"/>
          </p:nvPr>
        </p:nvSpPr>
        <p:spPr/>
        <p:txBody>
          <a:bodyPr rtlCol="0"/>
          <a:lstStyle/>
          <a:p>
            <a:pPr fontAlgn="auto">
              <a:spcBef>
                <a:spcPts val="0"/>
              </a:spcBef>
              <a:spcAft>
                <a:spcPts val="0"/>
              </a:spcAft>
              <a:defRPr/>
            </a:pPr>
            <a:r>
              <a:rPr lang="en-US" dirty="0" smtClean="0"/>
              <a:t>54</a:t>
            </a:r>
            <a:endParaRPr lang="en-US" dirty="0">
              <a:solidFill>
                <a:schemeClr val="tx1">
                  <a:tint val="75000"/>
                </a:schemeClr>
              </a:solidFill>
              <a:latin typeface="+mn-lt"/>
              <a:ea typeface="+mn-ea"/>
              <a:cs typeface="+mn-cs"/>
            </a:endParaRPr>
          </a:p>
        </p:txBody>
      </p:sp>
      <p:pic>
        <p:nvPicPr>
          <p:cNvPr id="13335" name="Picture 2"/>
          <p:cNvPicPr>
            <a:picLocks noChangeAspect="1" noChangeArrowheads="1"/>
          </p:cNvPicPr>
          <p:nvPr/>
        </p:nvPicPr>
        <p:blipFill>
          <a:blip r:embed="rId3"/>
          <a:srcRect/>
          <a:stretch>
            <a:fillRect/>
          </a:stretch>
        </p:blipFill>
        <p:spPr bwMode="auto">
          <a:xfrm>
            <a:off x="1676400" y="4724400"/>
            <a:ext cx="1219200" cy="1219200"/>
          </a:xfrm>
          <a:prstGeom prst="rect">
            <a:avLst/>
          </a:prstGeom>
          <a:noFill/>
          <a:ln w="9525">
            <a:noFill/>
            <a:miter lim="800000"/>
            <a:headEnd/>
            <a:tailEnd/>
          </a:ln>
        </p:spPr>
      </p:pic>
      <p:pic>
        <p:nvPicPr>
          <p:cNvPr id="13336" name="Picture 2"/>
          <p:cNvPicPr>
            <a:picLocks noChangeAspect="1" noChangeArrowheads="1"/>
          </p:cNvPicPr>
          <p:nvPr/>
        </p:nvPicPr>
        <p:blipFill>
          <a:blip r:embed="rId4"/>
          <a:srcRect/>
          <a:stretch>
            <a:fillRect/>
          </a:stretch>
        </p:blipFill>
        <p:spPr bwMode="auto">
          <a:xfrm>
            <a:off x="2971800" y="5029200"/>
            <a:ext cx="1452563" cy="609600"/>
          </a:xfrm>
          <a:prstGeom prst="rect">
            <a:avLst/>
          </a:prstGeom>
          <a:noFill/>
          <a:ln w="9525">
            <a:noFill/>
            <a:miter lim="800000"/>
            <a:headEnd/>
            <a:tailEnd/>
          </a:ln>
        </p:spPr>
      </p:pic>
      <p:pic>
        <p:nvPicPr>
          <p:cNvPr id="13337" name="Picture 3"/>
          <p:cNvPicPr>
            <a:picLocks noChangeAspect="1" noChangeArrowheads="1"/>
          </p:cNvPicPr>
          <p:nvPr/>
        </p:nvPicPr>
        <p:blipFill>
          <a:blip r:embed="rId5"/>
          <a:srcRect/>
          <a:stretch>
            <a:fillRect/>
          </a:stretch>
        </p:blipFill>
        <p:spPr bwMode="auto">
          <a:xfrm>
            <a:off x="228600" y="4572000"/>
            <a:ext cx="1295400" cy="1536700"/>
          </a:xfrm>
          <a:prstGeom prst="rect">
            <a:avLst/>
          </a:prstGeom>
          <a:noFill/>
          <a:ln w="9525">
            <a:noFill/>
            <a:miter lim="800000"/>
            <a:headEnd/>
            <a:tailEnd/>
          </a:ln>
        </p:spPr>
      </p:pic>
      <p:pic>
        <p:nvPicPr>
          <p:cNvPr id="13338" name="Picture 4"/>
          <p:cNvPicPr>
            <a:picLocks noChangeAspect="1" noChangeArrowheads="1"/>
          </p:cNvPicPr>
          <p:nvPr/>
        </p:nvPicPr>
        <p:blipFill>
          <a:blip r:embed="rId6"/>
          <a:srcRect/>
          <a:stretch>
            <a:fillRect/>
          </a:stretch>
        </p:blipFill>
        <p:spPr bwMode="auto">
          <a:xfrm>
            <a:off x="4572000" y="4724400"/>
            <a:ext cx="1314450" cy="1371600"/>
          </a:xfrm>
          <a:prstGeom prst="rect">
            <a:avLst/>
          </a:prstGeom>
          <a:noFill/>
          <a:ln w="9525">
            <a:noFill/>
            <a:miter lim="800000"/>
            <a:headEnd/>
            <a:tailEnd/>
          </a:ln>
        </p:spPr>
      </p:pic>
      <p:pic>
        <p:nvPicPr>
          <p:cNvPr id="13339" name="Picture 5"/>
          <p:cNvPicPr>
            <a:picLocks noChangeAspect="1" noChangeArrowheads="1"/>
          </p:cNvPicPr>
          <p:nvPr/>
        </p:nvPicPr>
        <p:blipFill>
          <a:blip r:embed="rId7"/>
          <a:srcRect/>
          <a:stretch>
            <a:fillRect/>
          </a:stretch>
        </p:blipFill>
        <p:spPr bwMode="auto">
          <a:xfrm>
            <a:off x="5943600" y="4800600"/>
            <a:ext cx="1690688" cy="1138238"/>
          </a:xfrm>
          <a:prstGeom prst="rect">
            <a:avLst/>
          </a:prstGeom>
          <a:noFill/>
          <a:ln w="9525">
            <a:noFill/>
            <a:miter lim="800000"/>
            <a:headEnd/>
            <a:tailEnd/>
          </a:ln>
        </p:spPr>
      </p:pic>
      <p:pic>
        <p:nvPicPr>
          <p:cNvPr id="13340" name="Picture 6"/>
          <p:cNvPicPr>
            <a:picLocks noChangeAspect="1" noChangeArrowheads="1"/>
          </p:cNvPicPr>
          <p:nvPr/>
        </p:nvPicPr>
        <p:blipFill>
          <a:blip r:embed="rId8"/>
          <a:srcRect/>
          <a:stretch>
            <a:fillRect/>
          </a:stretch>
        </p:blipFill>
        <p:spPr bwMode="auto">
          <a:xfrm>
            <a:off x="7543800" y="4495800"/>
            <a:ext cx="1260475" cy="15240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Cellular Networks and Mobile Computing (COMS 6998-8)</a:t>
            </a:r>
            <a:endParaRPr lang="en-US"/>
          </a:p>
        </p:txBody>
      </p:sp>
      <p:sp>
        <p:nvSpPr>
          <p:cNvPr id="14" name="TextBox 13"/>
          <p:cNvSpPr txBox="1"/>
          <p:nvPr/>
        </p:nvSpPr>
        <p:spPr>
          <a:xfrm>
            <a:off x="6360766" y="6477556"/>
            <a:ext cx="1618245" cy="261610"/>
          </a:xfrm>
          <a:prstGeom prst="rect">
            <a:avLst/>
          </a:prstGeom>
          <a:noFill/>
        </p:spPr>
        <p:txBody>
          <a:bodyPr wrap="none" rtlCol="0">
            <a:spAutoFit/>
          </a:bodyPr>
          <a:lstStyle/>
          <a:p>
            <a:r>
              <a:rPr lang="en-US" sz="1100" dirty="0" smtClean="0">
                <a:solidFill>
                  <a:schemeClr val="bg1">
                    <a:lumMod val="75000"/>
                  </a:schemeClr>
                </a:solidFill>
              </a:rPr>
              <a:t>Courtesy: </a:t>
            </a:r>
            <a:r>
              <a:rPr lang="en-US" sz="1100" dirty="0" smtClean="0">
                <a:solidFill>
                  <a:schemeClr val="bg1">
                    <a:lumMod val="75000"/>
                  </a:schemeClr>
                </a:solidFill>
                <a:latin typeface="Arial" charset="0"/>
              </a:rPr>
              <a:t>Bickford et. al</a:t>
            </a:r>
            <a:endParaRPr lang="en-US" sz="1100" dirty="0">
              <a:solidFill>
                <a:schemeClr val="bg1">
                  <a:lumMod val="75000"/>
                </a:schemeClr>
              </a:solidFill>
            </a:endParaRPr>
          </a:p>
        </p:txBody>
      </p:sp>
    </p:spTree>
    <p:extLst>
      <p:ext uri="{BB962C8B-B14F-4D97-AF65-F5344CB8AC3E}">
        <p14:creationId xmlns:p14="http://schemas.microsoft.com/office/powerpoint/2010/main" val="711323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4/16/12</a:t>
            </a:r>
            <a:endParaRPr lang="en-US"/>
          </a:p>
        </p:txBody>
      </p:sp>
      <p:sp>
        <p:nvSpPr>
          <p:cNvPr id="5" name="Slide Number Placeholder 4"/>
          <p:cNvSpPr>
            <a:spLocks noGrp="1"/>
          </p:cNvSpPr>
          <p:nvPr>
            <p:ph type="sldNum" sz="quarter" idx="12"/>
          </p:nvPr>
        </p:nvSpPr>
        <p:spPr/>
        <p:txBody>
          <a:bodyPr rtlCol="0"/>
          <a:lstStyle/>
          <a:p>
            <a:pPr fontAlgn="auto">
              <a:spcBef>
                <a:spcPts val="0"/>
              </a:spcBef>
              <a:spcAft>
                <a:spcPts val="0"/>
              </a:spcAft>
              <a:defRPr/>
            </a:pPr>
            <a:r>
              <a:rPr lang="en-US" dirty="0" smtClean="0"/>
              <a:t>55</a:t>
            </a:r>
            <a:endParaRPr lang="en-US" dirty="0">
              <a:solidFill>
                <a:schemeClr val="tx1">
                  <a:tint val="75000"/>
                </a:schemeClr>
              </a:solidFill>
              <a:latin typeface="+mn-lt"/>
              <a:ea typeface="+mn-ea"/>
              <a:cs typeface="+mn-cs"/>
            </a:endParaRPr>
          </a:p>
        </p:txBody>
      </p:sp>
      <p:sp>
        <p:nvSpPr>
          <p:cNvPr id="6" name="Rectangle 5"/>
          <p:cNvSpPr/>
          <p:nvPr/>
        </p:nvSpPr>
        <p:spPr>
          <a:xfrm>
            <a:off x="0" y="0"/>
            <a:ext cx="9144000" cy="1143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dirty="0">
                <a:solidFill>
                  <a:srgbClr val="FFFF66"/>
                </a:solidFill>
              </a:rPr>
              <a:t>The Rise of Mobile Malware</a:t>
            </a:r>
          </a:p>
        </p:txBody>
      </p:sp>
      <p:cxnSp>
        <p:nvCxnSpPr>
          <p:cNvPr id="7" name="Straight Arrow Connector 6"/>
          <p:cNvCxnSpPr/>
          <p:nvPr/>
        </p:nvCxnSpPr>
        <p:spPr>
          <a:xfrm>
            <a:off x="1066800" y="6019800"/>
            <a:ext cx="7543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flipH="1" flipV="1">
            <a:off x="-1142206" y="3809206"/>
            <a:ext cx="4419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343" name="TextBox 8"/>
          <p:cNvSpPr txBox="1">
            <a:spLocks noChangeArrowheads="1"/>
          </p:cNvSpPr>
          <p:nvPr/>
        </p:nvSpPr>
        <p:spPr bwMode="auto">
          <a:xfrm>
            <a:off x="2286000" y="6248400"/>
            <a:ext cx="914400" cy="400050"/>
          </a:xfrm>
          <a:prstGeom prst="rect">
            <a:avLst/>
          </a:prstGeom>
          <a:noFill/>
          <a:ln w="9525">
            <a:noFill/>
            <a:miter lim="800000"/>
            <a:headEnd/>
            <a:tailEnd/>
          </a:ln>
        </p:spPr>
        <p:txBody>
          <a:bodyPr>
            <a:prstTxWarp prst="textNoShape">
              <a:avLst/>
            </a:prstTxWarp>
            <a:spAutoFit/>
          </a:bodyPr>
          <a:lstStyle/>
          <a:p>
            <a:pPr algn="ctr"/>
            <a:r>
              <a:rPr lang="en-US" sz="2000"/>
              <a:t>2004</a:t>
            </a:r>
          </a:p>
        </p:txBody>
      </p:sp>
      <p:cxnSp>
        <p:nvCxnSpPr>
          <p:cNvPr id="10" name="Straight Connector 9"/>
          <p:cNvCxnSpPr/>
          <p:nvPr/>
        </p:nvCxnSpPr>
        <p:spPr>
          <a:xfrm rot="5400000">
            <a:off x="2629694" y="6133306"/>
            <a:ext cx="228600" cy="158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4345" name="Picture 21"/>
          <p:cNvPicPr>
            <a:picLocks noChangeAspect="1"/>
          </p:cNvPicPr>
          <p:nvPr/>
        </p:nvPicPr>
        <p:blipFill>
          <a:blip r:embed="rId3"/>
          <a:srcRect/>
          <a:stretch>
            <a:fillRect/>
          </a:stretch>
        </p:blipFill>
        <p:spPr bwMode="auto">
          <a:xfrm>
            <a:off x="152400" y="4648200"/>
            <a:ext cx="1476375" cy="1677988"/>
          </a:xfrm>
          <a:prstGeom prst="rect">
            <a:avLst/>
          </a:prstGeom>
          <a:noFill/>
          <a:ln w="9525">
            <a:noFill/>
            <a:miter lim="800000"/>
            <a:headEnd/>
            <a:tailEnd/>
          </a:ln>
        </p:spPr>
      </p:pic>
      <p:sp>
        <p:nvSpPr>
          <p:cNvPr id="23" name="Arc 22"/>
          <p:cNvSpPr/>
          <p:nvPr/>
        </p:nvSpPr>
        <p:spPr>
          <a:xfrm rot="5400000">
            <a:off x="-952500" y="-3009900"/>
            <a:ext cx="6934200" cy="11125200"/>
          </a:xfrm>
          <a:prstGeom prst="arc">
            <a:avLst>
              <a:gd name="adj1" fmla="val 20978369"/>
              <a:gd name="adj2" fmla="val 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4" name="TextBox 23"/>
          <p:cNvSpPr txBox="1"/>
          <p:nvPr/>
        </p:nvSpPr>
        <p:spPr>
          <a:xfrm>
            <a:off x="2057400" y="5181600"/>
            <a:ext cx="1160463" cy="646113"/>
          </a:xfrm>
          <a:prstGeom prst="rect">
            <a:avLst/>
          </a:prstGeom>
          <a:noFill/>
        </p:spPr>
        <p:txBody>
          <a:bodyPr wrap="none">
            <a:spAutoFit/>
          </a:bodyPr>
          <a:lstStyle/>
          <a:p>
            <a:pPr>
              <a:defRPr/>
            </a:pPr>
            <a:r>
              <a:rPr lang="en-US" sz="3600" dirty="0" err="1">
                <a:latin typeface="+mn-lt"/>
                <a:ea typeface="+mn-ea"/>
                <a:cs typeface="Arial" charset="0"/>
              </a:rPr>
              <a:t>Cabir</a:t>
            </a:r>
            <a:endParaRPr lang="en-US" sz="3600" dirty="0">
              <a:latin typeface="+mn-lt"/>
              <a:ea typeface="+mn-ea"/>
              <a:cs typeface="Arial" charset="0"/>
            </a:endParaRPr>
          </a:p>
        </p:txBody>
      </p:sp>
      <p:sp>
        <p:nvSpPr>
          <p:cNvPr id="25" name="TextBox 24"/>
          <p:cNvSpPr txBox="1"/>
          <p:nvPr/>
        </p:nvSpPr>
        <p:spPr>
          <a:xfrm>
            <a:off x="1676400" y="1676400"/>
            <a:ext cx="4495800" cy="1077913"/>
          </a:xfrm>
          <a:prstGeom prst="rect">
            <a:avLst/>
          </a:prstGeom>
          <a:noFill/>
        </p:spPr>
        <p:txBody>
          <a:bodyPr>
            <a:spAutoFit/>
          </a:bodyPr>
          <a:lstStyle/>
          <a:p>
            <a:pPr>
              <a:buFont typeface="Arial" pitchFamily="34" charset="0"/>
              <a:buChar char="•"/>
              <a:defRPr/>
            </a:pPr>
            <a:r>
              <a:rPr lang="en-US" sz="3200" dirty="0">
                <a:latin typeface="+mn-lt"/>
                <a:ea typeface="+mn-ea"/>
                <a:cs typeface="Arial" charset="0"/>
              </a:rPr>
              <a:t> spreads via Bluetooth</a:t>
            </a:r>
          </a:p>
          <a:p>
            <a:pPr>
              <a:buFont typeface="Arial" pitchFamily="34" charset="0"/>
              <a:buChar char="•"/>
              <a:defRPr/>
            </a:pPr>
            <a:r>
              <a:rPr lang="en-US" sz="3200" dirty="0">
                <a:latin typeface="+mn-lt"/>
                <a:ea typeface="+mn-ea"/>
                <a:cs typeface="Arial" charset="0"/>
              </a:rPr>
              <a:t> drains battery</a:t>
            </a:r>
          </a:p>
        </p:txBody>
      </p:sp>
      <p:sp>
        <p:nvSpPr>
          <p:cNvPr id="26" name="Rectangle 25"/>
          <p:cNvSpPr/>
          <p:nvPr/>
        </p:nvSpPr>
        <p:spPr>
          <a:xfrm>
            <a:off x="1905000" y="3276600"/>
            <a:ext cx="1524000" cy="19050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350" name="TextBox 26"/>
          <p:cNvSpPr txBox="1">
            <a:spLocks noChangeArrowheads="1"/>
          </p:cNvSpPr>
          <p:nvPr/>
        </p:nvSpPr>
        <p:spPr bwMode="auto">
          <a:xfrm>
            <a:off x="1905000" y="3276600"/>
            <a:ext cx="1524000" cy="1323975"/>
          </a:xfrm>
          <a:prstGeom prst="rect">
            <a:avLst/>
          </a:prstGeom>
          <a:noFill/>
          <a:ln w="9525">
            <a:noFill/>
            <a:miter lim="800000"/>
            <a:headEnd/>
            <a:tailEnd/>
          </a:ln>
        </p:spPr>
        <p:txBody>
          <a:bodyPr>
            <a:prstTxWarp prst="textNoShape">
              <a:avLst/>
            </a:prstTxWarp>
            <a:spAutoFit/>
          </a:bodyPr>
          <a:lstStyle/>
          <a:p>
            <a:r>
              <a:rPr lang="en-US" sz="2000"/>
              <a:t>Receive message via Bluetooth?</a:t>
            </a:r>
          </a:p>
        </p:txBody>
      </p:sp>
      <p:sp>
        <p:nvSpPr>
          <p:cNvPr id="28" name="Rectangle 27"/>
          <p:cNvSpPr/>
          <p:nvPr/>
        </p:nvSpPr>
        <p:spPr>
          <a:xfrm>
            <a:off x="1905000" y="4800600"/>
            <a:ext cx="1524000" cy="3810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Yes              No</a:t>
            </a:r>
          </a:p>
        </p:txBody>
      </p:sp>
      <p:sp>
        <p:nvSpPr>
          <p:cNvPr id="2" name="Footer Placeholder 1"/>
          <p:cNvSpPr>
            <a:spLocks noGrp="1"/>
          </p:cNvSpPr>
          <p:nvPr>
            <p:ph type="ftr" sz="quarter" idx="11"/>
          </p:nvPr>
        </p:nvSpPr>
        <p:spPr/>
        <p:txBody>
          <a:bodyPr/>
          <a:lstStyle/>
          <a:p>
            <a:r>
              <a:rPr lang="en-US" smtClean="0"/>
              <a:t>Cellular Networks and Mobile Computing (COMS 6998-8)</a:t>
            </a:r>
            <a:endParaRPr lang="en-US"/>
          </a:p>
        </p:txBody>
      </p:sp>
      <p:sp>
        <p:nvSpPr>
          <p:cNvPr id="17" name="TextBox 16"/>
          <p:cNvSpPr txBox="1"/>
          <p:nvPr/>
        </p:nvSpPr>
        <p:spPr>
          <a:xfrm>
            <a:off x="6360766" y="6477556"/>
            <a:ext cx="1618245" cy="261610"/>
          </a:xfrm>
          <a:prstGeom prst="rect">
            <a:avLst/>
          </a:prstGeom>
          <a:noFill/>
        </p:spPr>
        <p:txBody>
          <a:bodyPr wrap="none" rtlCol="0">
            <a:spAutoFit/>
          </a:bodyPr>
          <a:lstStyle/>
          <a:p>
            <a:r>
              <a:rPr lang="en-US" sz="1100" dirty="0" smtClean="0">
                <a:solidFill>
                  <a:schemeClr val="bg1">
                    <a:lumMod val="75000"/>
                  </a:schemeClr>
                </a:solidFill>
              </a:rPr>
              <a:t>Courtesy: </a:t>
            </a:r>
            <a:r>
              <a:rPr lang="en-US" sz="1100" dirty="0" smtClean="0">
                <a:solidFill>
                  <a:schemeClr val="bg1">
                    <a:lumMod val="75000"/>
                  </a:schemeClr>
                </a:solidFill>
                <a:latin typeface="Arial" charset="0"/>
              </a:rPr>
              <a:t>Bickford et. al</a:t>
            </a:r>
            <a:endParaRPr lang="en-US" sz="1100" dirty="0">
              <a:solidFill>
                <a:schemeClr val="bg1">
                  <a:lumMod val="75000"/>
                </a:schemeClr>
              </a:solidFill>
            </a:endParaRPr>
          </a:p>
        </p:txBody>
      </p:sp>
    </p:spTree>
    <p:extLst>
      <p:ext uri="{BB962C8B-B14F-4D97-AF65-F5344CB8AC3E}">
        <p14:creationId xmlns:p14="http://schemas.microsoft.com/office/powerpoint/2010/main" val="77009845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rtlCol="0"/>
          <a:lstStyle/>
          <a:p>
            <a:pPr fontAlgn="auto">
              <a:spcBef>
                <a:spcPts val="0"/>
              </a:spcBef>
              <a:spcAft>
                <a:spcPts val="0"/>
              </a:spcAft>
              <a:defRPr/>
            </a:pPr>
            <a:r>
              <a:rPr lang="en-US" dirty="0" smtClean="0">
                <a:solidFill>
                  <a:schemeClr val="tx1">
                    <a:tint val="75000"/>
                  </a:schemeClr>
                </a:solidFill>
                <a:latin typeface="+mn-lt"/>
                <a:ea typeface="+mn-ea"/>
                <a:cs typeface="+mn-cs"/>
              </a:rPr>
              <a:t>56</a:t>
            </a:r>
            <a:endParaRPr lang="en-US" dirty="0">
              <a:solidFill>
                <a:schemeClr val="tx1">
                  <a:tint val="75000"/>
                </a:schemeClr>
              </a:solidFill>
              <a:latin typeface="+mn-lt"/>
              <a:ea typeface="+mn-ea"/>
              <a:cs typeface="+mn-cs"/>
            </a:endParaRPr>
          </a:p>
        </p:txBody>
      </p:sp>
      <p:sp>
        <p:nvSpPr>
          <p:cNvPr id="7" name="Slide Number Placeholder 4"/>
          <p:cNvSpPr txBox="1">
            <a:spLocks/>
          </p:cNvSpPr>
          <p:nvPr/>
        </p:nvSpPr>
        <p:spPr>
          <a:xfrm>
            <a:off x="6553200" y="6356350"/>
            <a:ext cx="2133600" cy="365125"/>
          </a:xfrm>
          <a:prstGeom prst="rect">
            <a:avLst/>
          </a:prstGeom>
        </p:spPr>
        <p:txBody>
          <a:bodyPr anchor="ctr"/>
          <a:lstStyle/>
          <a:p>
            <a:pPr algn="r" fontAlgn="auto">
              <a:spcBef>
                <a:spcPts val="0"/>
              </a:spcBef>
              <a:spcAft>
                <a:spcPts val="0"/>
              </a:spcAft>
              <a:defRPr/>
            </a:pPr>
            <a:endParaRPr lang="en-US" sz="1200" dirty="0">
              <a:solidFill>
                <a:schemeClr val="tx1">
                  <a:tint val="75000"/>
                </a:schemeClr>
              </a:solidFill>
              <a:latin typeface="+mn-lt"/>
              <a:ea typeface="+mn-ea"/>
              <a:cs typeface="+mn-cs"/>
            </a:endParaRPr>
          </a:p>
        </p:txBody>
      </p:sp>
      <p:sp>
        <p:nvSpPr>
          <p:cNvPr id="9" name="Slide Number Placeholder 4"/>
          <p:cNvSpPr txBox="1">
            <a:spLocks/>
          </p:cNvSpPr>
          <p:nvPr/>
        </p:nvSpPr>
        <p:spPr>
          <a:xfrm>
            <a:off x="6553200" y="6356350"/>
            <a:ext cx="2133600" cy="365125"/>
          </a:xfrm>
          <a:prstGeom prst="rect">
            <a:avLst/>
          </a:prstGeom>
        </p:spPr>
        <p:txBody>
          <a:bodyPr anchor="ctr"/>
          <a:lstStyle/>
          <a:p>
            <a:pPr algn="r" fontAlgn="auto">
              <a:spcBef>
                <a:spcPts val="0"/>
              </a:spcBef>
              <a:spcAft>
                <a:spcPts val="0"/>
              </a:spcAft>
              <a:defRPr/>
            </a:pPr>
            <a:endParaRPr lang="en-US" sz="1200" dirty="0">
              <a:solidFill>
                <a:schemeClr val="tx1">
                  <a:tint val="75000"/>
                </a:schemeClr>
              </a:solidFill>
              <a:latin typeface="+mn-lt"/>
              <a:ea typeface="+mn-ea"/>
              <a:cs typeface="+mn-cs"/>
            </a:endParaRPr>
          </a:p>
        </p:txBody>
      </p:sp>
      <p:sp>
        <p:nvSpPr>
          <p:cNvPr id="10" name="Rectangle 9"/>
          <p:cNvSpPr/>
          <p:nvPr/>
        </p:nvSpPr>
        <p:spPr>
          <a:xfrm>
            <a:off x="0" y="0"/>
            <a:ext cx="9144000" cy="1143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dirty="0">
                <a:solidFill>
                  <a:srgbClr val="FFFF66"/>
                </a:solidFill>
              </a:rPr>
              <a:t>The Rise of Mobile Malware</a:t>
            </a:r>
          </a:p>
        </p:txBody>
      </p:sp>
      <p:cxnSp>
        <p:nvCxnSpPr>
          <p:cNvPr id="11" name="Straight Arrow Connector 10"/>
          <p:cNvCxnSpPr/>
          <p:nvPr/>
        </p:nvCxnSpPr>
        <p:spPr>
          <a:xfrm>
            <a:off x="1066800" y="5791200"/>
            <a:ext cx="7543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1142206" y="3580606"/>
            <a:ext cx="4419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371" name="TextBox 12"/>
          <p:cNvSpPr txBox="1">
            <a:spLocks noChangeArrowheads="1"/>
          </p:cNvSpPr>
          <p:nvPr/>
        </p:nvSpPr>
        <p:spPr bwMode="auto">
          <a:xfrm>
            <a:off x="2286000" y="5956300"/>
            <a:ext cx="914400" cy="400050"/>
          </a:xfrm>
          <a:prstGeom prst="rect">
            <a:avLst/>
          </a:prstGeom>
          <a:noFill/>
          <a:ln w="9525">
            <a:noFill/>
            <a:miter lim="800000"/>
            <a:headEnd/>
            <a:tailEnd/>
          </a:ln>
        </p:spPr>
        <p:txBody>
          <a:bodyPr>
            <a:prstTxWarp prst="textNoShape">
              <a:avLst/>
            </a:prstTxWarp>
            <a:spAutoFit/>
          </a:bodyPr>
          <a:lstStyle/>
          <a:p>
            <a:pPr algn="ctr"/>
            <a:r>
              <a:rPr lang="en-US" sz="2000" dirty="0"/>
              <a:t>2004</a:t>
            </a:r>
          </a:p>
        </p:txBody>
      </p:sp>
      <p:cxnSp>
        <p:nvCxnSpPr>
          <p:cNvPr id="14" name="Straight Connector 13"/>
          <p:cNvCxnSpPr/>
          <p:nvPr/>
        </p:nvCxnSpPr>
        <p:spPr>
          <a:xfrm rot="5400000">
            <a:off x="2629694" y="5904706"/>
            <a:ext cx="228600" cy="158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5373" name="Picture 14"/>
          <p:cNvPicPr>
            <a:picLocks noChangeAspect="1"/>
          </p:cNvPicPr>
          <p:nvPr/>
        </p:nvPicPr>
        <p:blipFill>
          <a:blip r:embed="rId3"/>
          <a:srcRect/>
          <a:stretch>
            <a:fillRect/>
          </a:stretch>
        </p:blipFill>
        <p:spPr bwMode="auto">
          <a:xfrm>
            <a:off x="152400" y="4419600"/>
            <a:ext cx="1476375" cy="1677988"/>
          </a:xfrm>
          <a:prstGeom prst="rect">
            <a:avLst/>
          </a:prstGeom>
          <a:noFill/>
          <a:ln w="9525">
            <a:noFill/>
            <a:miter lim="800000"/>
            <a:headEnd/>
            <a:tailEnd/>
          </a:ln>
        </p:spPr>
      </p:pic>
      <p:sp>
        <p:nvSpPr>
          <p:cNvPr id="16" name="Arc 15"/>
          <p:cNvSpPr/>
          <p:nvPr/>
        </p:nvSpPr>
        <p:spPr>
          <a:xfrm rot="5400000">
            <a:off x="-952500" y="-3009900"/>
            <a:ext cx="6934200" cy="11125200"/>
          </a:xfrm>
          <a:prstGeom prst="arc">
            <a:avLst>
              <a:gd name="adj1" fmla="val 19748346"/>
              <a:gd name="adj2" fmla="val 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 name="TextBox 16"/>
          <p:cNvSpPr txBox="1"/>
          <p:nvPr/>
        </p:nvSpPr>
        <p:spPr>
          <a:xfrm>
            <a:off x="1676400" y="1447800"/>
            <a:ext cx="6477000" cy="1570038"/>
          </a:xfrm>
          <a:prstGeom prst="rect">
            <a:avLst/>
          </a:prstGeom>
          <a:noFill/>
        </p:spPr>
        <p:txBody>
          <a:bodyPr>
            <a:prstTxWarp prst="textNoShape">
              <a:avLst/>
            </a:prstTxWarp>
            <a:spAutoFit/>
          </a:bodyPr>
          <a:lstStyle/>
          <a:p>
            <a:pPr>
              <a:buFont typeface="Arial" pitchFamily="-106" charset="0"/>
              <a:buChar char="•"/>
            </a:pPr>
            <a:r>
              <a:rPr lang="en-US" sz="3200">
                <a:latin typeface="Calibri" pitchFamily="-106" charset="0"/>
              </a:rPr>
              <a:t> first J2ME malware</a:t>
            </a:r>
          </a:p>
          <a:p>
            <a:pPr>
              <a:buFont typeface="Arial" pitchFamily="-106" charset="0"/>
              <a:buChar char="•"/>
            </a:pPr>
            <a:r>
              <a:rPr lang="en-US" sz="3200">
                <a:latin typeface="Calibri" pitchFamily="-106" charset="0"/>
              </a:rPr>
              <a:t> sends texts to premium numbers</a:t>
            </a:r>
          </a:p>
          <a:p>
            <a:pPr>
              <a:buFont typeface="Arial" pitchFamily="-106" charset="0"/>
              <a:buChar char="•"/>
            </a:pPr>
            <a:endParaRPr lang="en-US" sz="3200">
              <a:latin typeface="Calibri" pitchFamily="-106" charset="0"/>
            </a:endParaRPr>
          </a:p>
        </p:txBody>
      </p:sp>
      <p:sp>
        <p:nvSpPr>
          <p:cNvPr id="20" name="TextBox 19"/>
          <p:cNvSpPr txBox="1"/>
          <p:nvPr/>
        </p:nvSpPr>
        <p:spPr>
          <a:xfrm>
            <a:off x="3429000" y="4953000"/>
            <a:ext cx="2441575" cy="646113"/>
          </a:xfrm>
          <a:prstGeom prst="rect">
            <a:avLst/>
          </a:prstGeom>
          <a:noFill/>
        </p:spPr>
        <p:txBody>
          <a:bodyPr wrap="none">
            <a:spAutoFit/>
          </a:bodyPr>
          <a:lstStyle/>
          <a:p>
            <a:pPr>
              <a:defRPr/>
            </a:pPr>
            <a:r>
              <a:rPr lang="en-US" sz="3600" dirty="0" err="1">
                <a:latin typeface="+mn-lt"/>
                <a:ea typeface="+mn-ea"/>
                <a:cs typeface="Arial" charset="0"/>
              </a:rPr>
              <a:t>RedBrowser</a:t>
            </a:r>
            <a:endParaRPr lang="en-US" sz="3600" dirty="0">
              <a:latin typeface="+mn-lt"/>
              <a:ea typeface="+mn-ea"/>
              <a:cs typeface="Arial" charset="0"/>
            </a:endParaRPr>
          </a:p>
        </p:txBody>
      </p:sp>
      <p:sp>
        <p:nvSpPr>
          <p:cNvPr id="15377" name="TextBox 23"/>
          <p:cNvSpPr txBox="1">
            <a:spLocks noChangeArrowheads="1"/>
          </p:cNvSpPr>
          <p:nvPr/>
        </p:nvSpPr>
        <p:spPr bwMode="auto">
          <a:xfrm>
            <a:off x="3962400" y="5956300"/>
            <a:ext cx="914400" cy="400050"/>
          </a:xfrm>
          <a:prstGeom prst="rect">
            <a:avLst/>
          </a:prstGeom>
          <a:noFill/>
          <a:ln w="9525">
            <a:noFill/>
            <a:miter lim="800000"/>
            <a:headEnd/>
            <a:tailEnd/>
          </a:ln>
        </p:spPr>
        <p:txBody>
          <a:bodyPr>
            <a:prstTxWarp prst="textNoShape">
              <a:avLst/>
            </a:prstTxWarp>
            <a:spAutoFit/>
          </a:bodyPr>
          <a:lstStyle/>
          <a:p>
            <a:pPr algn="ctr"/>
            <a:r>
              <a:rPr lang="en-US" sz="2000"/>
              <a:t>2006</a:t>
            </a:r>
          </a:p>
        </p:txBody>
      </p:sp>
      <p:cxnSp>
        <p:nvCxnSpPr>
          <p:cNvPr id="25" name="Straight Connector 24"/>
          <p:cNvCxnSpPr/>
          <p:nvPr/>
        </p:nvCxnSpPr>
        <p:spPr>
          <a:xfrm rot="5400000">
            <a:off x="4306094" y="5904706"/>
            <a:ext cx="228600" cy="158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5379" name="Picture 2"/>
          <p:cNvPicPr>
            <a:picLocks noChangeAspect="1" noChangeArrowheads="1"/>
          </p:cNvPicPr>
          <p:nvPr/>
        </p:nvPicPr>
        <p:blipFill>
          <a:blip r:embed="rId4"/>
          <a:srcRect/>
          <a:stretch>
            <a:fillRect/>
          </a:stretch>
        </p:blipFill>
        <p:spPr bwMode="auto">
          <a:xfrm>
            <a:off x="3886200" y="3276600"/>
            <a:ext cx="1543050" cy="1543050"/>
          </a:xfrm>
          <a:prstGeom prst="rect">
            <a:avLst/>
          </a:prstGeom>
          <a:noFill/>
          <a:ln w="9525">
            <a:noFill/>
            <a:miter lim="800000"/>
            <a:headEnd/>
            <a:tailEnd/>
          </a:ln>
        </p:spPr>
      </p:pic>
      <p:sp>
        <p:nvSpPr>
          <p:cNvPr id="21" name="TextBox 20"/>
          <p:cNvSpPr txBox="1"/>
          <p:nvPr/>
        </p:nvSpPr>
        <p:spPr>
          <a:xfrm>
            <a:off x="6360766" y="6477556"/>
            <a:ext cx="1618245" cy="261610"/>
          </a:xfrm>
          <a:prstGeom prst="rect">
            <a:avLst/>
          </a:prstGeom>
          <a:noFill/>
        </p:spPr>
        <p:txBody>
          <a:bodyPr wrap="none" rtlCol="0">
            <a:spAutoFit/>
          </a:bodyPr>
          <a:lstStyle/>
          <a:p>
            <a:r>
              <a:rPr lang="en-US" sz="1100" dirty="0" smtClean="0">
                <a:solidFill>
                  <a:schemeClr val="bg1">
                    <a:lumMod val="75000"/>
                  </a:schemeClr>
                </a:solidFill>
              </a:rPr>
              <a:t>Courtesy: </a:t>
            </a:r>
            <a:r>
              <a:rPr lang="en-US" sz="1100" dirty="0" smtClean="0">
                <a:solidFill>
                  <a:schemeClr val="bg1">
                    <a:lumMod val="75000"/>
                  </a:schemeClr>
                </a:solidFill>
                <a:latin typeface="Arial" charset="0"/>
              </a:rPr>
              <a:t>Bickford et. al</a:t>
            </a:r>
            <a:endParaRPr lang="en-US" sz="1100" dirty="0">
              <a:solidFill>
                <a:schemeClr val="bg1">
                  <a:lumMod val="75000"/>
                </a:schemeClr>
              </a:solidFill>
            </a:endParaRPr>
          </a:p>
        </p:txBody>
      </p:sp>
      <p:sp>
        <p:nvSpPr>
          <p:cNvPr id="22" name="Footer Placeholder 2"/>
          <p:cNvSpPr>
            <a:spLocks noGrp="1"/>
          </p:cNvSpPr>
          <p:nvPr>
            <p:ph type="ftr" sz="quarter" idx="11"/>
          </p:nvPr>
        </p:nvSpPr>
        <p:spPr>
          <a:xfrm>
            <a:off x="3124200" y="6356350"/>
            <a:ext cx="2895600" cy="365125"/>
          </a:xfrm>
        </p:spPr>
        <p:txBody>
          <a:bodyPr/>
          <a:lstStyle/>
          <a:p>
            <a:r>
              <a:rPr lang="en-US" dirty="0" smtClean="0"/>
              <a:t>Cellular Networks and Mobile Computing (COMS 6998-8)</a:t>
            </a:r>
            <a:endParaRPr lang="en-US" dirty="0"/>
          </a:p>
        </p:txBody>
      </p:sp>
      <p:sp>
        <p:nvSpPr>
          <p:cNvPr id="23" name="Date Placeholder 3"/>
          <p:cNvSpPr>
            <a:spLocks noGrp="1"/>
          </p:cNvSpPr>
          <p:nvPr>
            <p:ph type="dt" sz="quarter" idx="10"/>
          </p:nvPr>
        </p:nvSpPr>
        <p:spPr>
          <a:xfrm>
            <a:off x="457200" y="6356350"/>
            <a:ext cx="2133600" cy="365125"/>
          </a:xfrm>
        </p:spPr>
        <p:txBody>
          <a:bodyPr/>
          <a:lstStyle/>
          <a:p>
            <a:pPr>
              <a:defRPr/>
            </a:pPr>
            <a:r>
              <a:rPr lang="en-US" smtClean="0"/>
              <a:t>4/16/12</a:t>
            </a:r>
            <a:endParaRPr lang="en-US" dirty="0"/>
          </a:p>
        </p:txBody>
      </p:sp>
    </p:spTree>
    <p:extLst>
      <p:ext uri="{BB962C8B-B14F-4D97-AF65-F5344CB8AC3E}">
        <p14:creationId xmlns:p14="http://schemas.microsoft.com/office/powerpoint/2010/main" val="361655343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292850"/>
            <a:ext cx="2133600" cy="365125"/>
          </a:xfrm>
        </p:spPr>
        <p:txBody>
          <a:bodyPr rtlCol="0"/>
          <a:lstStyle/>
          <a:p>
            <a:pPr fontAlgn="auto">
              <a:spcBef>
                <a:spcPts val="0"/>
              </a:spcBef>
              <a:spcAft>
                <a:spcPts val="0"/>
              </a:spcAft>
              <a:defRPr/>
            </a:pPr>
            <a:r>
              <a:rPr lang="en-US" dirty="0" smtClean="0">
                <a:solidFill>
                  <a:schemeClr val="tx1">
                    <a:tint val="75000"/>
                  </a:schemeClr>
                </a:solidFill>
                <a:latin typeface="+mn-lt"/>
                <a:ea typeface="+mn-ea"/>
                <a:cs typeface="+mn-cs"/>
              </a:rPr>
              <a:t>57</a:t>
            </a:r>
            <a:endParaRPr lang="en-US" dirty="0">
              <a:solidFill>
                <a:schemeClr val="tx1">
                  <a:tint val="75000"/>
                </a:schemeClr>
              </a:solidFill>
              <a:latin typeface="+mn-lt"/>
              <a:ea typeface="+mn-ea"/>
              <a:cs typeface="+mn-cs"/>
            </a:endParaRPr>
          </a:p>
        </p:txBody>
      </p:sp>
      <p:sp>
        <p:nvSpPr>
          <p:cNvPr id="7" name="Slide Number Placeholder 4"/>
          <p:cNvSpPr txBox="1">
            <a:spLocks/>
          </p:cNvSpPr>
          <p:nvPr/>
        </p:nvSpPr>
        <p:spPr>
          <a:xfrm>
            <a:off x="6553200" y="5899150"/>
            <a:ext cx="2133600" cy="365125"/>
          </a:xfrm>
          <a:prstGeom prst="rect">
            <a:avLst/>
          </a:prstGeom>
        </p:spPr>
        <p:txBody>
          <a:bodyPr anchor="ctr"/>
          <a:lstStyle/>
          <a:p>
            <a:pPr algn="r" fontAlgn="auto">
              <a:spcBef>
                <a:spcPts val="0"/>
              </a:spcBef>
              <a:spcAft>
                <a:spcPts val="0"/>
              </a:spcAft>
              <a:defRPr/>
            </a:pPr>
            <a:endParaRPr lang="en-US" sz="1200" dirty="0">
              <a:solidFill>
                <a:schemeClr val="tx1">
                  <a:tint val="75000"/>
                </a:schemeClr>
              </a:solidFill>
              <a:latin typeface="+mn-lt"/>
              <a:ea typeface="+mn-ea"/>
              <a:cs typeface="+mn-cs"/>
            </a:endParaRPr>
          </a:p>
        </p:txBody>
      </p:sp>
      <p:sp>
        <p:nvSpPr>
          <p:cNvPr id="9" name="Slide Number Placeholder 4"/>
          <p:cNvSpPr txBox="1">
            <a:spLocks/>
          </p:cNvSpPr>
          <p:nvPr/>
        </p:nvSpPr>
        <p:spPr>
          <a:xfrm>
            <a:off x="6553200" y="5899150"/>
            <a:ext cx="2133600" cy="365125"/>
          </a:xfrm>
          <a:prstGeom prst="rect">
            <a:avLst/>
          </a:prstGeom>
        </p:spPr>
        <p:txBody>
          <a:bodyPr anchor="ctr"/>
          <a:lstStyle/>
          <a:p>
            <a:pPr algn="r" fontAlgn="auto">
              <a:spcBef>
                <a:spcPts val="0"/>
              </a:spcBef>
              <a:spcAft>
                <a:spcPts val="0"/>
              </a:spcAft>
              <a:defRPr/>
            </a:pPr>
            <a:endParaRPr lang="en-US" sz="1200" dirty="0">
              <a:solidFill>
                <a:schemeClr val="tx1">
                  <a:tint val="75000"/>
                </a:schemeClr>
              </a:solidFill>
              <a:latin typeface="+mn-lt"/>
              <a:ea typeface="+mn-ea"/>
              <a:cs typeface="+mn-cs"/>
            </a:endParaRPr>
          </a:p>
        </p:txBody>
      </p:sp>
      <p:sp>
        <p:nvSpPr>
          <p:cNvPr id="11" name="Slide Number Placeholder 4"/>
          <p:cNvSpPr txBox="1">
            <a:spLocks/>
          </p:cNvSpPr>
          <p:nvPr/>
        </p:nvSpPr>
        <p:spPr>
          <a:xfrm>
            <a:off x="6553200" y="5899150"/>
            <a:ext cx="2133600" cy="365125"/>
          </a:xfrm>
          <a:prstGeom prst="rect">
            <a:avLst/>
          </a:prstGeom>
        </p:spPr>
        <p:txBody>
          <a:bodyPr anchor="ctr"/>
          <a:lstStyle/>
          <a:p>
            <a:pPr algn="r" fontAlgn="auto">
              <a:spcBef>
                <a:spcPts val="0"/>
              </a:spcBef>
              <a:spcAft>
                <a:spcPts val="0"/>
              </a:spcAft>
              <a:defRPr/>
            </a:pPr>
            <a:endParaRPr lang="en-US" sz="1200" dirty="0">
              <a:solidFill>
                <a:schemeClr val="tx1">
                  <a:tint val="75000"/>
                </a:schemeClr>
              </a:solidFill>
              <a:latin typeface="+mn-lt"/>
              <a:ea typeface="+mn-ea"/>
              <a:cs typeface="+mn-cs"/>
            </a:endParaRPr>
          </a:p>
        </p:txBody>
      </p:sp>
      <p:sp>
        <p:nvSpPr>
          <p:cNvPr id="12" name="Rectangle 11"/>
          <p:cNvSpPr/>
          <p:nvPr/>
        </p:nvSpPr>
        <p:spPr>
          <a:xfrm>
            <a:off x="0" y="0"/>
            <a:ext cx="9144000" cy="1143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dirty="0">
                <a:solidFill>
                  <a:srgbClr val="FFFF66"/>
                </a:solidFill>
              </a:rPr>
              <a:t>The Rise of Mobile Malware</a:t>
            </a:r>
          </a:p>
        </p:txBody>
      </p:sp>
      <p:cxnSp>
        <p:nvCxnSpPr>
          <p:cNvPr id="13" name="Straight Arrow Connector 12"/>
          <p:cNvCxnSpPr/>
          <p:nvPr/>
        </p:nvCxnSpPr>
        <p:spPr>
          <a:xfrm>
            <a:off x="1066800" y="5562600"/>
            <a:ext cx="7543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flipV="1">
            <a:off x="-1142206" y="3352006"/>
            <a:ext cx="4419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397" name="TextBox 14"/>
          <p:cNvSpPr txBox="1">
            <a:spLocks noChangeArrowheads="1"/>
          </p:cNvSpPr>
          <p:nvPr/>
        </p:nvSpPr>
        <p:spPr bwMode="auto">
          <a:xfrm>
            <a:off x="2286000" y="5791200"/>
            <a:ext cx="914400" cy="400050"/>
          </a:xfrm>
          <a:prstGeom prst="rect">
            <a:avLst/>
          </a:prstGeom>
          <a:noFill/>
          <a:ln w="9525">
            <a:noFill/>
            <a:miter lim="800000"/>
            <a:headEnd/>
            <a:tailEnd/>
          </a:ln>
        </p:spPr>
        <p:txBody>
          <a:bodyPr>
            <a:prstTxWarp prst="textNoShape">
              <a:avLst/>
            </a:prstTxWarp>
            <a:spAutoFit/>
          </a:bodyPr>
          <a:lstStyle/>
          <a:p>
            <a:pPr algn="ctr"/>
            <a:r>
              <a:rPr lang="en-US" sz="2000"/>
              <a:t>2004</a:t>
            </a:r>
          </a:p>
        </p:txBody>
      </p:sp>
      <p:cxnSp>
        <p:nvCxnSpPr>
          <p:cNvPr id="16" name="Straight Connector 15"/>
          <p:cNvCxnSpPr/>
          <p:nvPr/>
        </p:nvCxnSpPr>
        <p:spPr>
          <a:xfrm rot="5400000">
            <a:off x="2629694" y="5676106"/>
            <a:ext cx="228600" cy="158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6399" name="Picture 16"/>
          <p:cNvPicPr>
            <a:picLocks noChangeAspect="1"/>
          </p:cNvPicPr>
          <p:nvPr/>
        </p:nvPicPr>
        <p:blipFill>
          <a:blip r:embed="rId3"/>
          <a:srcRect/>
          <a:stretch>
            <a:fillRect/>
          </a:stretch>
        </p:blipFill>
        <p:spPr bwMode="auto">
          <a:xfrm>
            <a:off x="152400" y="4191000"/>
            <a:ext cx="1476375" cy="1677988"/>
          </a:xfrm>
          <a:prstGeom prst="rect">
            <a:avLst/>
          </a:prstGeom>
          <a:noFill/>
          <a:ln w="9525">
            <a:noFill/>
            <a:miter lim="800000"/>
            <a:headEnd/>
            <a:tailEnd/>
          </a:ln>
        </p:spPr>
      </p:pic>
      <p:sp>
        <p:nvSpPr>
          <p:cNvPr id="18" name="Arc 17"/>
          <p:cNvSpPr/>
          <p:nvPr/>
        </p:nvSpPr>
        <p:spPr>
          <a:xfrm rot="5400000">
            <a:off x="-952500" y="-3009900"/>
            <a:ext cx="6934200" cy="11125200"/>
          </a:xfrm>
          <a:prstGeom prst="arc">
            <a:avLst>
              <a:gd name="adj1" fmla="val 17421174"/>
              <a:gd name="adj2" fmla="val 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 name="TextBox 18"/>
          <p:cNvSpPr txBox="1"/>
          <p:nvPr/>
        </p:nvSpPr>
        <p:spPr>
          <a:xfrm>
            <a:off x="1676400" y="1219200"/>
            <a:ext cx="6477000" cy="1570038"/>
          </a:xfrm>
          <a:prstGeom prst="rect">
            <a:avLst/>
          </a:prstGeom>
          <a:noFill/>
        </p:spPr>
        <p:txBody>
          <a:bodyPr>
            <a:spAutoFit/>
          </a:bodyPr>
          <a:lstStyle/>
          <a:p>
            <a:pPr>
              <a:buFont typeface="Arial" pitchFamily="34" charset="0"/>
              <a:buChar char="•"/>
              <a:defRPr/>
            </a:pPr>
            <a:r>
              <a:rPr lang="en-US" sz="3200" dirty="0">
                <a:latin typeface="+mn-lt"/>
                <a:ea typeface="+mn-ea"/>
                <a:cs typeface="Arial" charset="0"/>
              </a:rPr>
              <a:t> </a:t>
            </a:r>
            <a:r>
              <a:rPr lang="en-US" sz="3200" dirty="0" err="1">
                <a:latin typeface="+mn-lt"/>
                <a:ea typeface="+mn-ea"/>
                <a:cs typeface="Arial" charset="0"/>
              </a:rPr>
              <a:t>Kaspersky</a:t>
            </a:r>
            <a:r>
              <a:rPr lang="en-US" sz="3200" dirty="0">
                <a:latin typeface="+mn-lt"/>
                <a:ea typeface="+mn-ea"/>
                <a:cs typeface="Arial" charset="0"/>
              </a:rPr>
              <a:t> Labs report:</a:t>
            </a:r>
          </a:p>
          <a:p>
            <a:pPr lvl="1">
              <a:defRPr/>
            </a:pPr>
            <a:r>
              <a:rPr lang="en-US" sz="3200" dirty="0">
                <a:latin typeface="+mn-lt"/>
                <a:ea typeface="+mn-ea"/>
                <a:cs typeface="Arial" charset="0"/>
              </a:rPr>
              <a:t>106 types of mobile malware</a:t>
            </a:r>
          </a:p>
          <a:p>
            <a:pPr lvl="1">
              <a:defRPr/>
            </a:pPr>
            <a:r>
              <a:rPr lang="en-US" sz="3200" dirty="0">
                <a:latin typeface="+mn-lt"/>
                <a:ea typeface="+mn-ea"/>
                <a:cs typeface="Arial" charset="0"/>
              </a:rPr>
              <a:t>514 modifications</a:t>
            </a:r>
          </a:p>
        </p:txBody>
      </p:sp>
      <p:sp>
        <p:nvSpPr>
          <p:cNvPr id="16402" name="TextBox 22"/>
          <p:cNvSpPr txBox="1">
            <a:spLocks noChangeArrowheads="1"/>
          </p:cNvSpPr>
          <p:nvPr/>
        </p:nvSpPr>
        <p:spPr bwMode="auto">
          <a:xfrm>
            <a:off x="3962400" y="5791200"/>
            <a:ext cx="914400" cy="400050"/>
          </a:xfrm>
          <a:prstGeom prst="rect">
            <a:avLst/>
          </a:prstGeom>
          <a:noFill/>
          <a:ln w="9525">
            <a:noFill/>
            <a:miter lim="800000"/>
            <a:headEnd/>
            <a:tailEnd/>
          </a:ln>
        </p:spPr>
        <p:txBody>
          <a:bodyPr>
            <a:prstTxWarp prst="textNoShape">
              <a:avLst/>
            </a:prstTxWarp>
            <a:spAutoFit/>
          </a:bodyPr>
          <a:lstStyle/>
          <a:p>
            <a:pPr algn="ctr"/>
            <a:r>
              <a:rPr lang="en-US" sz="2000"/>
              <a:t>2006</a:t>
            </a:r>
          </a:p>
        </p:txBody>
      </p:sp>
      <p:cxnSp>
        <p:nvCxnSpPr>
          <p:cNvPr id="24" name="Straight Connector 23"/>
          <p:cNvCxnSpPr/>
          <p:nvPr/>
        </p:nvCxnSpPr>
        <p:spPr>
          <a:xfrm rot="5400000">
            <a:off x="4306094" y="5676106"/>
            <a:ext cx="228600"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404" name="TextBox 25"/>
          <p:cNvSpPr txBox="1">
            <a:spLocks noChangeArrowheads="1"/>
          </p:cNvSpPr>
          <p:nvPr/>
        </p:nvSpPr>
        <p:spPr bwMode="auto">
          <a:xfrm>
            <a:off x="6934200" y="5791200"/>
            <a:ext cx="914400" cy="400050"/>
          </a:xfrm>
          <a:prstGeom prst="rect">
            <a:avLst/>
          </a:prstGeom>
          <a:noFill/>
          <a:ln w="9525">
            <a:noFill/>
            <a:miter lim="800000"/>
            <a:headEnd/>
            <a:tailEnd/>
          </a:ln>
        </p:spPr>
        <p:txBody>
          <a:bodyPr>
            <a:prstTxWarp prst="textNoShape">
              <a:avLst/>
            </a:prstTxWarp>
            <a:spAutoFit/>
          </a:bodyPr>
          <a:lstStyle/>
          <a:p>
            <a:pPr algn="ctr"/>
            <a:r>
              <a:rPr lang="en-US" sz="2000"/>
              <a:t>2009</a:t>
            </a:r>
          </a:p>
        </p:txBody>
      </p:sp>
      <p:cxnSp>
        <p:nvCxnSpPr>
          <p:cNvPr id="27" name="Straight Connector 26"/>
          <p:cNvCxnSpPr/>
          <p:nvPr/>
        </p:nvCxnSpPr>
        <p:spPr>
          <a:xfrm rot="5400000">
            <a:off x="7277894" y="5676106"/>
            <a:ext cx="228600" cy="158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6406" name="Picture 1" descr="C:\Users\Jeff\Pictures\Microsoft Clip Organizer\j0434729.png"/>
          <p:cNvPicPr>
            <a:picLocks noChangeAspect="1" noChangeArrowheads="1"/>
          </p:cNvPicPr>
          <p:nvPr/>
        </p:nvPicPr>
        <p:blipFill>
          <a:blip r:embed="rId4"/>
          <a:srcRect/>
          <a:stretch>
            <a:fillRect/>
          </a:stretch>
        </p:blipFill>
        <p:spPr bwMode="auto">
          <a:xfrm>
            <a:off x="6553200" y="2286000"/>
            <a:ext cx="1981200" cy="1981200"/>
          </a:xfrm>
          <a:prstGeom prst="rect">
            <a:avLst/>
          </a:prstGeom>
          <a:noFill/>
          <a:ln w="9525">
            <a:noFill/>
            <a:miter lim="800000"/>
            <a:headEnd/>
            <a:tailEnd/>
          </a:ln>
        </p:spPr>
      </p:pic>
      <p:sp>
        <p:nvSpPr>
          <p:cNvPr id="25" name="Date Placeholder 3"/>
          <p:cNvSpPr>
            <a:spLocks noGrp="1"/>
          </p:cNvSpPr>
          <p:nvPr>
            <p:ph type="dt" sz="quarter" idx="10"/>
          </p:nvPr>
        </p:nvSpPr>
        <p:spPr>
          <a:xfrm>
            <a:off x="457200" y="6356350"/>
            <a:ext cx="2133600" cy="365125"/>
          </a:xfrm>
        </p:spPr>
        <p:txBody>
          <a:bodyPr/>
          <a:lstStyle/>
          <a:p>
            <a:pPr>
              <a:defRPr/>
            </a:pPr>
            <a:r>
              <a:rPr lang="en-US" smtClean="0"/>
              <a:t>4/16/12</a:t>
            </a:r>
            <a:endParaRPr lang="en-US" dirty="0"/>
          </a:p>
        </p:txBody>
      </p:sp>
      <p:sp>
        <p:nvSpPr>
          <p:cNvPr id="26" name="Footer Placeholder 1"/>
          <p:cNvSpPr>
            <a:spLocks noGrp="1"/>
          </p:cNvSpPr>
          <p:nvPr>
            <p:ph type="ftr" sz="quarter" idx="11"/>
          </p:nvPr>
        </p:nvSpPr>
        <p:spPr>
          <a:xfrm>
            <a:off x="3124200" y="6356350"/>
            <a:ext cx="2895600" cy="365125"/>
          </a:xfrm>
        </p:spPr>
        <p:txBody>
          <a:bodyPr/>
          <a:lstStyle/>
          <a:p>
            <a:r>
              <a:rPr lang="en-US" smtClean="0"/>
              <a:t>Cellular Networks and Mobile Computing (COMS 6998-8)</a:t>
            </a:r>
            <a:endParaRPr lang="en-US"/>
          </a:p>
        </p:txBody>
      </p:sp>
    </p:spTree>
    <p:extLst>
      <p:ext uri="{BB962C8B-B14F-4D97-AF65-F5344CB8AC3E}">
        <p14:creationId xmlns:p14="http://schemas.microsoft.com/office/powerpoint/2010/main" val="22387653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4/16/12</a:t>
            </a:r>
            <a:endParaRPr lang="en-US" dirty="0"/>
          </a:p>
        </p:txBody>
      </p:sp>
      <p:sp>
        <p:nvSpPr>
          <p:cNvPr id="5" name="Slide Number Placeholder 4"/>
          <p:cNvSpPr>
            <a:spLocks noGrp="1"/>
          </p:cNvSpPr>
          <p:nvPr>
            <p:ph type="sldNum" sz="quarter" idx="12"/>
          </p:nvPr>
        </p:nvSpPr>
        <p:spPr/>
        <p:txBody>
          <a:bodyPr rtlCol="0"/>
          <a:lstStyle/>
          <a:p>
            <a:pPr fontAlgn="auto">
              <a:spcBef>
                <a:spcPts val="0"/>
              </a:spcBef>
              <a:spcAft>
                <a:spcPts val="0"/>
              </a:spcAft>
              <a:defRPr/>
            </a:pPr>
            <a:r>
              <a:rPr lang="en-US" dirty="0" smtClean="0">
                <a:solidFill>
                  <a:schemeClr val="tx1">
                    <a:tint val="75000"/>
                  </a:schemeClr>
                </a:solidFill>
                <a:latin typeface="+mn-lt"/>
                <a:ea typeface="+mn-ea"/>
                <a:cs typeface="+mn-cs"/>
              </a:rPr>
              <a:t>58</a:t>
            </a:r>
            <a:endParaRPr lang="en-US" dirty="0">
              <a:solidFill>
                <a:schemeClr val="tx1">
                  <a:tint val="75000"/>
                </a:schemeClr>
              </a:solidFill>
              <a:latin typeface="+mn-lt"/>
              <a:ea typeface="+mn-ea"/>
              <a:cs typeface="+mn-cs"/>
            </a:endParaRPr>
          </a:p>
        </p:txBody>
      </p:sp>
      <p:sp>
        <p:nvSpPr>
          <p:cNvPr id="6" name="Rectangle 5"/>
          <p:cNvSpPr/>
          <p:nvPr/>
        </p:nvSpPr>
        <p:spPr>
          <a:xfrm>
            <a:off x="0" y="0"/>
            <a:ext cx="9144000" cy="1143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dirty="0">
                <a:solidFill>
                  <a:srgbClr val="FFFF66"/>
                </a:solidFill>
              </a:rPr>
              <a:t>Contributions</a:t>
            </a:r>
          </a:p>
        </p:txBody>
      </p:sp>
      <p:sp>
        <p:nvSpPr>
          <p:cNvPr id="8" name="TextBox 7"/>
          <p:cNvSpPr txBox="1"/>
          <p:nvPr/>
        </p:nvSpPr>
        <p:spPr>
          <a:xfrm>
            <a:off x="381000" y="1600200"/>
            <a:ext cx="8382000" cy="3970338"/>
          </a:xfrm>
          <a:prstGeom prst="rect">
            <a:avLst/>
          </a:prstGeom>
          <a:noFill/>
        </p:spPr>
        <p:txBody>
          <a:bodyPr>
            <a:spAutoFit/>
          </a:bodyPr>
          <a:lstStyle/>
          <a:p>
            <a:pPr>
              <a:buFont typeface="Arial" pitchFamily="34" charset="0"/>
              <a:buChar char="•"/>
              <a:defRPr/>
            </a:pPr>
            <a:r>
              <a:rPr lang="en-US" sz="3600" dirty="0">
                <a:latin typeface="+mn-lt"/>
                <a:ea typeface="+mn-ea"/>
                <a:cs typeface="Arial" charset="0"/>
              </a:rPr>
              <a:t> Introduce </a:t>
            </a:r>
            <a:r>
              <a:rPr lang="en-US" sz="3600" dirty="0" err="1">
                <a:latin typeface="+mn-lt"/>
                <a:ea typeface="+mn-ea"/>
                <a:cs typeface="Arial" charset="0"/>
              </a:rPr>
              <a:t>rootkits</a:t>
            </a:r>
            <a:r>
              <a:rPr lang="en-US" sz="3600" dirty="0">
                <a:latin typeface="+mn-lt"/>
                <a:ea typeface="+mn-ea"/>
                <a:cs typeface="Arial" charset="0"/>
              </a:rPr>
              <a:t> into the space of</a:t>
            </a:r>
          </a:p>
          <a:p>
            <a:pPr>
              <a:defRPr/>
            </a:pPr>
            <a:r>
              <a:rPr lang="en-US" sz="3600" dirty="0">
                <a:latin typeface="+mn-lt"/>
                <a:ea typeface="+mn-ea"/>
                <a:cs typeface="Arial" charset="0"/>
              </a:rPr>
              <a:t>   mobile malware</a:t>
            </a:r>
          </a:p>
          <a:p>
            <a:pPr>
              <a:defRPr/>
            </a:pPr>
            <a:endParaRPr lang="en-US" sz="3600" dirty="0">
              <a:latin typeface="+mn-lt"/>
              <a:ea typeface="+mn-ea"/>
              <a:cs typeface="Arial" charset="0"/>
            </a:endParaRPr>
          </a:p>
          <a:p>
            <a:pPr>
              <a:buFont typeface="Arial" pitchFamily="34" charset="0"/>
              <a:buChar char="•"/>
              <a:defRPr/>
            </a:pPr>
            <a:r>
              <a:rPr lang="en-US" sz="3600" dirty="0">
                <a:latin typeface="+mn-lt"/>
                <a:ea typeface="+mn-ea"/>
                <a:cs typeface="Arial" charset="0"/>
              </a:rPr>
              <a:t> Demonstrate with three proof-of concept</a:t>
            </a:r>
          </a:p>
          <a:p>
            <a:pPr>
              <a:defRPr/>
            </a:pPr>
            <a:r>
              <a:rPr lang="en-US" sz="3600" dirty="0">
                <a:latin typeface="+mn-lt"/>
                <a:ea typeface="+mn-ea"/>
                <a:cs typeface="Arial" charset="0"/>
              </a:rPr>
              <a:t>   </a:t>
            </a:r>
            <a:r>
              <a:rPr lang="en-US" sz="3600" dirty="0" err="1">
                <a:latin typeface="+mn-lt"/>
                <a:ea typeface="+mn-ea"/>
                <a:cs typeface="Arial" charset="0"/>
              </a:rPr>
              <a:t>rootkits</a:t>
            </a:r>
            <a:endParaRPr lang="en-US" sz="3600" dirty="0">
              <a:latin typeface="+mn-lt"/>
              <a:ea typeface="+mn-ea"/>
              <a:cs typeface="Arial" charset="0"/>
            </a:endParaRPr>
          </a:p>
          <a:p>
            <a:pPr>
              <a:defRPr/>
            </a:pPr>
            <a:endParaRPr lang="en-US" sz="3600" dirty="0">
              <a:latin typeface="+mn-lt"/>
              <a:ea typeface="+mn-ea"/>
              <a:cs typeface="Arial" charset="0"/>
            </a:endParaRPr>
          </a:p>
          <a:p>
            <a:pPr>
              <a:buFont typeface="Arial" pitchFamily="34" charset="0"/>
              <a:buChar char="•"/>
              <a:defRPr/>
            </a:pPr>
            <a:r>
              <a:rPr lang="en-US" sz="3600" dirty="0">
                <a:latin typeface="+mn-lt"/>
                <a:ea typeface="+mn-ea"/>
                <a:cs typeface="Arial" charset="0"/>
              </a:rPr>
              <a:t> Explore the design space for detection</a:t>
            </a:r>
          </a:p>
        </p:txBody>
      </p:sp>
      <p:sp>
        <p:nvSpPr>
          <p:cNvPr id="2" name="Footer Placeholder 1"/>
          <p:cNvSpPr>
            <a:spLocks noGrp="1"/>
          </p:cNvSpPr>
          <p:nvPr>
            <p:ph type="ftr" sz="quarter" idx="11"/>
          </p:nvPr>
        </p:nvSpPr>
        <p:spPr/>
        <p:txBody>
          <a:bodyPr/>
          <a:lstStyle/>
          <a:p>
            <a:r>
              <a:rPr lang="en-US" smtClean="0"/>
              <a:t>Cellular Networks and Mobile Computing (COMS 6998-8)</a:t>
            </a:r>
            <a:endParaRPr lang="en-US"/>
          </a:p>
        </p:txBody>
      </p:sp>
    </p:spTree>
    <p:extLst>
      <p:ext uri="{BB962C8B-B14F-4D97-AF65-F5344CB8AC3E}">
        <p14:creationId xmlns:p14="http://schemas.microsoft.com/office/powerpoint/2010/main" val="232112443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4/16/12</a:t>
            </a:r>
            <a:endParaRPr lang="en-US"/>
          </a:p>
        </p:txBody>
      </p:sp>
      <p:sp>
        <p:nvSpPr>
          <p:cNvPr id="5" name="Slide Number Placeholder 4"/>
          <p:cNvSpPr>
            <a:spLocks noGrp="1"/>
          </p:cNvSpPr>
          <p:nvPr>
            <p:ph type="sldNum" sz="quarter" idx="12"/>
          </p:nvPr>
        </p:nvSpPr>
        <p:spPr/>
        <p:txBody>
          <a:bodyPr rtlCol="0"/>
          <a:lstStyle/>
          <a:p>
            <a:pPr fontAlgn="auto">
              <a:spcBef>
                <a:spcPts val="0"/>
              </a:spcBef>
              <a:spcAft>
                <a:spcPts val="0"/>
              </a:spcAft>
              <a:defRPr/>
            </a:pPr>
            <a:r>
              <a:rPr lang="en-US" dirty="0" smtClean="0">
                <a:solidFill>
                  <a:schemeClr val="tx1">
                    <a:tint val="75000"/>
                  </a:schemeClr>
                </a:solidFill>
                <a:latin typeface="+mn-lt"/>
                <a:ea typeface="+mn-ea"/>
                <a:cs typeface="+mn-cs"/>
              </a:rPr>
              <a:t>59</a:t>
            </a:r>
            <a:endParaRPr lang="en-US" dirty="0">
              <a:solidFill>
                <a:schemeClr val="tx1">
                  <a:tint val="75000"/>
                </a:schemeClr>
              </a:solidFill>
              <a:latin typeface="+mn-lt"/>
              <a:ea typeface="+mn-ea"/>
              <a:cs typeface="+mn-cs"/>
            </a:endParaRPr>
          </a:p>
        </p:txBody>
      </p:sp>
      <p:sp>
        <p:nvSpPr>
          <p:cNvPr id="6" name="Rectangle 5"/>
          <p:cNvSpPr/>
          <p:nvPr/>
        </p:nvSpPr>
        <p:spPr>
          <a:xfrm>
            <a:off x="0" y="0"/>
            <a:ext cx="9144000" cy="1143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dirty="0" err="1">
                <a:solidFill>
                  <a:srgbClr val="FFFF66"/>
                </a:solidFill>
              </a:rPr>
              <a:t>Rootkits</a:t>
            </a:r>
            <a:endParaRPr lang="en-US" sz="4800" dirty="0">
              <a:solidFill>
                <a:srgbClr val="FFFF66"/>
              </a:solidFill>
            </a:endParaRPr>
          </a:p>
        </p:txBody>
      </p:sp>
      <p:sp>
        <p:nvSpPr>
          <p:cNvPr id="10" name="Flowchart: Process 9"/>
          <p:cNvSpPr/>
          <p:nvPr/>
        </p:nvSpPr>
        <p:spPr>
          <a:xfrm>
            <a:off x="1219200" y="4038600"/>
            <a:ext cx="6629400" cy="1524000"/>
          </a:xfrm>
          <a:prstGeom prst="flowChartProces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p:cNvCxnSpPr/>
          <p:nvPr/>
        </p:nvCxnSpPr>
        <p:spPr>
          <a:xfrm>
            <a:off x="228600" y="3581400"/>
            <a:ext cx="8763000" cy="1588"/>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219200" y="1752600"/>
            <a:ext cx="6629400" cy="13716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Flowchart: Process 14"/>
          <p:cNvSpPr/>
          <p:nvPr/>
        </p:nvSpPr>
        <p:spPr>
          <a:xfrm>
            <a:off x="1600200" y="1981200"/>
            <a:ext cx="914400" cy="838200"/>
          </a:xfrm>
          <a:prstGeom prst="flowChartProcess">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App</a:t>
            </a:r>
          </a:p>
        </p:txBody>
      </p:sp>
      <p:sp>
        <p:nvSpPr>
          <p:cNvPr id="16" name="Flowchart: Process 15"/>
          <p:cNvSpPr/>
          <p:nvPr/>
        </p:nvSpPr>
        <p:spPr>
          <a:xfrm>
            <a:off x="2743200" y="1981200"/>
            <a:ext cx="914400" cy="838200"/>
          </a:xfrm>
          <a:prstGeom prst="flowChartProcess">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App</a:t>
            </a:r>
          </a:p>
        </p:txBody>
      </p:sp>
      <p:sp>
        <p:nvSpPr>
          <p:cNvPr id="17" name="Flowchart: Process 16"/>
          <p:cNvSpPr/>
          <p:nvPr/>
        </p:nvSpPr>
        <p:spPr>
          <a:xfrm>
            <a:off x="3962400" y="1981200"/>
            <a:ext cx="914400" cy="838200"/>
          </a:xfrm>
          <a:prstGeom prst="flowChartProcess">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App</a:t>
            </a:r>
          </a:p>
        </p:txBody>
      </p:sp>
      <p:sp>
        <p:nvSpPr>
          <p:cNvPr id="18" name="TextBox 17"/>
          <p:cNvSpPr txBox="1"/>
          <p:nvPr/>
        </p:nvSpPr>
        <p:spPr>
          <a:xfrm>
            <a:off x="0" y="1143000"/>
            <a:ext cx="9144000" cy="646113"/>
          </a:xfrm>
          <a:prstGeom prst="rect">
            <a:avLst/>
          </a:prstGeom>
          <a:noFill/>
        </p:spPr>
        <p:txBody>
          <a:bodyPr>
            <a:spAutoFit/>
          </a:bodyPr>
          <a:lstStyle/>
          <a:p>
            <a:pPr algn="ctr">
              <a:defRPr/>
            </a:pPr>
            <a:r>
              <a:rPr lang="en-US" sz="3600" dirty="0">
                <a:latin typeface="+mn-lt"/>
                <a:ea typeface="+mn-ea"/>
                <a:cs typeface="Arial" charset="0"/>
              </a:rPr>
              <a:t>User Space</a:t>
            </a:r>
          </a:p>
        </p:txBody>
      </p:sp>
      <p:sp>
        <p:nvSpPr>
          <p:cNvPr id="20" name="TextBox 19"/>
          <p:cNvSpPr txBox="1"/>
          <p:nvPr/>
        </p:nvSpPr>
        <p:spPr>
          <a:xfrm>
            <a:off x="0" y="5638800"/>
            <a:ext cx="9144000" cy="646113"/>
          </a:xfrm>
          <a:prstGeom prst="rect">
            <a:avLst/>
          </a:prstGeom>
          <a:noFill/>
        </p:spPr>
        <p:txBody>
          <a:bodyPr>
            <a:spAutoFit/>
          </a:bodyPr>
          <a:lstStyle/>
          <a:p>
            <a:pPr algn="ctr">
              <a:defRPr/>
            </a:pPr>
            <a:r>
              <a:rPr lang="en-US" sz="3600" dirty="0">
                <a:latin typeface="+mn-lt"/>
                <a:ea typeface="+mn-ea"/>
                <a:cs typeface="Arial" charset="0"/>
              </a:rPr>
              <a:t>Kernel Space</a:t>
            </a:r>
          </a:p>
        </p:txBody>
      </p:sp>
      <p:sp>
        <p:nvSpPr>
          <p:cNvPr id="21" name="Flowchart: Process 20"/>
          <p:cNvSpPr/>
          <p:nvPr/>
        </p:nvSpPr>
        <p:spPr>
          <a:xfrm>
            <a:off x="5334000" y="1981200"/>
            <a:ext cx="2057400" cy="838200"/>
          </a:xfrm>
          <a:prstGeom prst="flowChartProcess">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Libraries</a:t>
            </a:r>
          </a:p>
        </p:txBody>
      </p:sp>
      <p:sp>
        <p:nvSpPr>
          <p:cNvPr id="22" name="Flowchart: Process 21"/>
          <p:cNvSpPr/>
          <p:nvPr/>
        </p:nvSpPr>
        <p:spPr>
          <a:xfrm>
            <a:off x="6019800" y="4267200"/>
            <a:ext cx="1600200" cy="1066800"/>
          </a:xfrm>
          <a:prstGeom prst="flowChartProcess">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Kernel Code</a:t>
            </a:r>
          </a:p>
        </p:txBody>
      </p:sp>
      <p:sp>
        <p:nvSpPr>
          <p:cNvPr id="23" name="Flowchart: Process 22"/>
          <p:cNvSpPr/>
          <p:nvPr/>
        </p:nvSpPr>
        <p:spPr>
          <a:xfrm>
            <a:off x="1447800" y="4267200"/>
            <a:ext cx="1295400" cy="1066800"/>
          </a:xfrm>
          <a:prstGeom prst="flowChartProcess">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System</a:t>
            </a:r>
          </a:p>
          <a:p>
            <a:pPr algn="ctr">
              <a:defRPr/>
            </a:pPr>
            <a:r>
              <a:rPr lang="en-US" sz="2400" dirty="0"/>
              <a:t>Call</a:t>
            </a:r>
          </a:p>
          <a:p>
            <a:pPr algn="ctr">
              <a:defRPr/>
            </a:pPr>
            <a:r>
              <a:rPr lang="en-US" sz="2400" dirty="0"/>
              <a:t>Table</a:t>
            </a:r>
          </a:p>
        </p:txBody>
      </p:sp>
      <p:sp>
        <p:nvSpPr>
          <p:cNvPr id="25" name="Flowchart: Process 24"/>
          <p:cNvSpPr/>
          <p:nvPr/>
        </p:nvSpPr>
        <p:spPr>
          <a:xfrm>
            <a:off x="2971800" y="4267200"/>
            <a:ext cx="1295400" cy="1066800"/>
          </a:xfrm>
          <a:prstGeom prst="flowChartProcess">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Drivers</a:t>
            </a:r>
          </a:p>
        </p:txBody>
      </p:sp>
      <p:sp>
        <p:nvSpPr>
          <p:cNvPr id="26" name="Flowchart: Process 25"/>
          <p:cNvSpPr/>
          <p:nvPr/>
        </p:nvSpPr>
        <p:spPr>
          <a:xfrm>
            <a:off x="4495800" y="4267200"/>
            <a:ext cx="1295400" cy="1066800"/>
          </a:xfrm>
          <a:prstGeom prst="flowChartProcess">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Process</a:t>
            </a:r>
          </a:p>
          <a:p>
            <a:pPr algn="ctr">
              <a:defRPr/>
            </a:pPr>
            <a:r>
              <a:rPr lang="en-US" sz="2800" dirty="0"/>
              <a:t>Lists</a:t>
            </a:r>
          </a:p>
        </p:txBody>
      </p:sp>
      <p:sp>
        <p:nvSpPr>
          <p:cNvPr id="19" name="Flowchart: Process 18"/>
          <p:cNvSpPr/>
          <p:nvPr/>
        </p:nvSpPr>
        <p:spPr>
          <a:xfrm>
            <a:off x="3962400" y="1981200"/>
            <a:ext cx="914400" cy="838200"/>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700" dirty="0"/>
              <a:t>Virus</a:t>
            </a:r>
          </a:p>
        </p:txBody>
      </p:sp>
      <p:sp>
        <p:nvSpPr>
          <p:cNvPr id="24" name="Flowchart: Process 23"/>
          <p:cNvSpPr/>
          <p:nvPr/>
        </p:nvSpPr>
        <p:spPr>
          <a:xfrm>
            <a:off x="2743200" y="1981200"/>
            <a:ext cx="914400" cy="838200"/>
          </a:xfrm>
          <a:prstGeom prst="flowChartProcess">
            <a:avLst/>
          </a:prstGeom>
          <a:solidFill>
            <a:srgbClr val="9BBB5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700" dirty="0" err="1"/>
              <a:t>AntiVirus</a:t>
            </a:r>
            <a:endParaRPr lang="en-US" sz="2700" dirty="0"/>
          </a:p>
        </p:txBody>
      </p:sp>
      <p:cxnSp>
        <p:nvCxnSpPr>
          <p:cNvPr id="28" name="Straight Arrow Connector 27"/>
          <p:cNvCxnSpPr>
            <a:stCxn id="24" idx="3"/>
            <a:endCxn id="19" idx="1"/>
          </p:cNvCxnSpPr>
          <p:nvPr/>
        </p:nvCxnSpPr>
        <p:spPr>
          <a:xfrm>
            <a:off x="3657600" y="2400300"/>
            <a:ext cx="3048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r>
              <a:rPr lang="en-US" smtClean="0"/>
              <a:t>Cellular Networks and Mobile Computing (COMS 6998-8)</a:t>
            </a:r>
            <a:endParaRPr lang="en-US"/>
          </a:p>
        </p:txBody>
      </p:sp>
    </p:spTree>
    <p:custDataLst>
      <p:tags r:id="rId1"/>
    </p:custDataLst>
    <p:extLst>
      <p:ext uri="{BB962C8B-B14F-4D97-AF65-F5344CB8AC3E}">
        <p14:creationId xmlns:p14="http://schemas.microsoft.com/office/powerpoint/2010/main" val="3966794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E2751D"/>
                </a:solidFill>
              </a:rPr>
              <a:t>permission re-delegation</a:t>
            </a:r>
            <a:endParaRPr lang="en-US" dirty="0">
              <a:solidFill>
                <a:srgbClr val="E2751D"/>
              </a:solidFill>
            </a:endParaRPr>
          </a:p>
        </p:txBody>
      </p:sp>
      <p:sp>
        <p:nvSpPr>
          <p:cNvPr id="3" name="Content Placeholder 2"/>
          <p:cNvSpPr>
            <a:spLocks noGrp="1"/>
          </p:cNvSpPr>
          <p:nvPr>
            <p:ph idx="1"/>
          </p:nvPr>
        </p:nvSpPr>
        <p:spPr>
          <a:xfrm>
            <a:off x="381000" y="1600200"/>
            <a:ext cx="8305800" cy="4876800"/>
          </a:xfrm>
        </p:spPr>
        <p:txBody>
          <a:bodyPr anchor="ctr"/>
          <a:lstStyle/>
          <a:p>
            <a:r>
              <a:rPr lang="en-US" b="1" dirty="0" smtClean="0"/>
              <a:t>Permission re-delegation</a:t>
            </a:r>
            <a:r>
              <a:rPr lang="en-US" dirty="0" smtClean="0"/>
              <a:t> occurs when an application without a permission gains additional privileges through another application</a:t>
            </a:r>
          </a:p>
          <a:p>
            <a:endParaRPr lang="en-US" b="1" dirty="0">
              <a:sym typeface="Wingdings"/>
            </a:endParaRPr>
          </a:p>
          <a:p>
            <a:r>
              <a:rPr lang="en-US" dirty="0" smtClean="0">
                <a:sym typeface="Wingdings"/>
              </a:rPr>
              <a:t>A special case of the confused deputy problem</a:t>
            </a:r>
          </a:p>
          <a:p>
            <a:pPr lvl="1"/>
            <a:r>
              <a:rPr lang="en-US" dirty="0" smtClean="0">
                <a:sym typeface="Wingdings"/>
              </a:rPr>
              <a:t>Privilege obtained through user permissions</a:t>
            </a:r>
            <a:r>
              <a:rPr lang="en-US" dirty="0">
                <a:sym typeface="Wingdings"/>
              </a:rPr>
              <a:t/>
            </a:r>
            <a:br>
              <a:rPr lang="en-US" dirty="0">
                <a:sym typeface="Wingdings"/>
              </a:rPr>
            </a:br>
            <a:r>
              <a:rPr lang="en-US" dirty="0" smtClean="0">
                <a:sym typeface="Wingdings"/>
              </a:rPr>
              <a:t/>
            </a:r>
            <a:br>
              <a:rPr lang="en-US" dirty="0" smtClean="0">
                <a:sym typeface="Wingdings"/>
              </a:rPr>
            </a:br>
            <a:endParaRPr lang="en-US" dirty="0" smtClean="0">
              <a:sym typeface="Wingdings"/>
            </a:endParaRPr>
          </a:p>
        </p:txBody>
      </p:sp>
      <p:sp>
        <p:nvSpPr>
          <p:cNvPr id="4" name="Slide Number Placeholder 3"/>
          <p:cNvSpPr>
            <a:spLocks noGrp="1"/>
          </p:cNvSpPr>
          <p:nvPr>
            <p:ph type="sldNum" sz="quarter" idx="12"/>
          </p:nvPr>
        </p:nvSpPr>
        <p:spPr/>
        <p:txBody>
          <a:bodyPr/>
          <a:lstStyle/>
          <a:p>
            <a:fld id="{0CFEC368-1D7A-4F81-ABF6-AE0E36BAF64C}" type="slidenum">
              <a:rPr lang="en-US" smtClean="0"/>
              <a:pPr/>
              <a:t>6</a:t>
            </a:fld>
            <a:endParaRPr lang="en-US"/>
          </a:p>
        </p:txBody>
      </p:sp>
      <p:sp>
        <p:nvSpPr>
          <p:cNvPr id="5" name="Date Placeholder 4"/>
          <p:cNvSpPr>
            <a:spLocks noGrp="1"/>
          </p:cNvSpPr>
          <p:nvPr>
            <p:ph type="dt" sz="half" idx="10"/>
          </p:nvPr>
        </p:nvSpPr>
        <p:spPr/>
        <p:txBody>
          <a:bodyPr/>
          <a:lstStyle/>
          <a:p>
            <a:r>
              <a:rPr lang="en-US" smtClean="0"/>
              <a:t>4/16/12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6998-8)</a:t>
            </a:r>
            <a:endParaRPr lang="en-US"/>
          </a:p>
        </p:txBody>
      </p:sp>
      <p:sp>
        <p:nvSpPr>
          <p:cNvPr id="7" name="TextBox 6"/>
          <p:cNvSpPr txBox="1"/>
          <p:nvPr/>
        </p:nvSpPr>
        <p:spPr>
          <a:xfrm>
            <a:off x="6360766" y="6477556"/>
            <a:ext cx="1343831" cy="261610"/>
          </a:xfrm>
          <a:prstGeom prst="rect">
            <a:avLst/>
          </a:prstGeom>
          <a:noFill/>
        </p:spPr>
        <p:txBody>
          <a:bodyPr wrap="none" rtlCol="0">
            <a:spAutoFit/>
          </a:bodyPr>
          <a:lstStyle/>
          <a:p>
            <a:r>
              <a:rPr lang="en-US" sz="1100" dirty="0" smtClean="0">
                <a:solidFill>
                  <a:schemeClr val="bg1">
                    <a:lumMod val="75000"/>
                  </a:schemeClr>
                </a:solidFill>
              </a:rPr>
              <a:t>Courtesy: </a:t>
            </a:r>
            <a:r>
              <a:rPr lang="en-US" sz="1100" dirty="0" smtClean="0">
                <a:solidFill>
                  <a:schemeClr val="bg1">
                    <a:lumMod val="75000"/>
                  </a:schemeClr>
                </a:solidFill>
                <a:latin typeface="Arial" charset="0"/>
              </a:rPr>
              <a:t>Felt et. al</a:t>
            </a:r>
            <a:endParaRPr lang="en-US" sz="1100" dirty="0">
              <a:solidFill>
                <a:schemeClr val="bg1">
                  <a:lumMod val="75000"/>
                </a:schemeClr>
              </a:solidFill>
            </a:endParaRPr>
          </a:p>
        </p:txBody>
      </p:sp>
    </p:spTree>
    <p:extLst>
      <p:ext uri="{BB962C8B-B14F-4D97-AF65-F5344CB8AC3E}">
        <p14:creationId xmlns:p14="http://schemas.microsoft.com/office/powerpoint/2010/main" val="3219299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ate Placeholder 3"/>
          <p:cNvSpPr>
            <a:spLocks noGrp="1"/>
          </p:cNvSpPr>
          <p:nvPr>
            <p:ph type="dt" sz="quarter" idx="10"/>
          </p:nvPr>
        </p:nvSpPr>
        <p:spPr/>
        <p:txBody>
          <a:bodyPr/>
          <a:lstStyle/>
          <a:p>
            <a:pPr>
              <a:defRPr/>
            </a:pPr>
            <a:r>
              <a:rPr lang="en-US" smtClean="0"/>
              <a:t>4/16/12</a:t>
            </a:r>
            <a:endParaRPr lang="en-US"/>
          </a:p>
        </p:txBody>
      </p:sp>
      <p:sp>
        <p:nvSpPr>
          <p:cNvPr id="34" name="Slide Number Placeholder 4"/>
          <p:cNvSpPr>
            <a:spLocks noGrp="1"/>
          </p:cNvSpPr>
          <p:nvPr>
            <p:ph type="sldNum" sz="quarter" idx="12"/>
          </p:nvPr>
        </p:nvSpPr>
        <p:spPr/>
        <p:txBody>
          <a:bodyPr rtlCol="0"/>
          <a:lstStyle/>
          <a:p>
            <a:pPr fontAlgn="auto">
              <a:spcBef>
                <a:spcPts val="0"/>
              </a:spcBef>
              <a:spcAft>
                <a:spcPts val="0"/>
              </a:spcAft>
              <a:defRPr/>
            </a:pPr>
            <a:r>
              <a:rPr lang="en-US" dirty="0" smtClean="0">
                <a:solidFill>
                  <a:schemeClr val="tx1">
                    <a:tint val="75000"/>
                  </a:schemeClr>
                </a:solidFill>
                <a:latin typeface="+mn-lt"/>
                <a:ea typeface="+mn-ea"/>
                <a:cs typeface="+mn-cs"/>
              </a:rPr>
              <a:t>60</a:t>
            </a:r>
            <a:endParaRPr lang="en-US" dirty="0">
              <a:solidFill>
                <a:schemeClr val="tx1">
                  <a:tint val="75000"/>
                </a:schemeClr>
              </a:solidFill>
              <a:latin typeface="+mn-lt"/>
              <a:ea typeface="+mn-ea"/>
              <a:cs typeface="+mn-cs"/>
            </a:endParaRPr>
          </a:p>
        </p:txBody>
      </p:sp>
      <p:sp>
        <p:nvSpPr>
          <p:cNvPr id="35" name="Rectangle 34"/>
          <p:cNvSpPr/>
          <p:nvPr/>
        </p:nvSpPr>
        <p:spPr>
          <a:xfrm>
            <a:off x="0" y="0"/>
            <a:ext cx="9144000" cy="1143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dirty="0" err="1">
                <a:solidFill>
                  <a:srgbClr val="FFFF66"/>
                </a:solidFill>
              </a:rPr>
              <a:t>Rootkits</a:t>
            </a:r>
            <a:endParaRPr lang="en-US" sz="4800" dirty="0">
              <a:solidFill>
                <a:srgbClr val="FFFF66"/>
              </a:solidFill>
            </a:endParaRPr>
          </a:p>
        </p:txBody>
      </p:sp>
      <p:sp>
        <p:nvSpPr>
          <p:cNvPr id="36" name="Flowchart: Process 35"/>
          <p:cNvSpPr/>
          <p:nvPr/>
        </p:nvSpPr>
        <p:spPr>
          <a:xfrm>
            <a:off x="1219200" y="4038600"/>
            <a:ext cx="6629400" cy="1524000"/>
          </a:xfrm>
          <a:prstGeom prst="flowChartProces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7" name="Straight Connector 36"/>
          <p:cNvCxnSpPr/>
          <p:nvPr/>
        </p:nvCxnSpPr>
        <p:spPr>
          <a:xfrm>
            <a:off x="228600" y="3581400"/>
            <a:ext cx="8763000" cy="1588"/>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1219200" y="1752600"/>
            <a:ext cx="6629400" cy="13716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Flowchart: Process 38"/>
          <p:cNvSpPr/>
          <p:nvPr/>
        </p:nvSpPr>
        <p:spPr>
          <a:xfrm>
            <a:off x="1600200" y="1981200"/>
            <a:ext cx="914400" cy="838200"/>
          </a:xfrm>
          <a:prstGeom prst="flowChartProcess">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App</a:t>
            </a:r>
          </a:p>
        </p:txBody>
      </p:sp>
      <p:sp>
        <p:nvSpPr>
          <p:cNvPr id="40" name="Flowchart: Process 39"/>
          <p:cNvSpPr/>
          <p:nvPr/>
        </p:nvSpPr>
        <p:spPr>
          <a:xfrm>
            <a:off x="2743200" y="1981200"/>
            <a:ext cx="914400" cy="838200"/>
          </a:xfrm>
          <a:prstGeom prst="flowChartProcess">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App</a:t>
            </a:r>
          </a:p>
        </p:txBody>
      </p:sp>
      <p:sp>
        <p:nvSpPr>
          <p:cNvPr id="41" name="Flowchart: Process 40"/>
          <p:cNvSpPr/>
          <p:nvPr/>
        </p:nvSpPr>
        <p:spPr>
          <a:xfrm>
            <a:off x="3962400" y="1981200"/>
            <a:ext cx="914400" cy="838200"/>
          </a:xfrm>
          <a:prstGeom prst="flowChartProcess">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App</a:t>
            </a:r>
          </a:p>
        </p:txBody>
      </p:sp>
      <p:sp>
        <p:nvSpPr>
          <p:cNvPr id="42" name="TextBox 41"/>
          <p:cNvSpPr txBox="1"/>
          <p:nvPr/>
        </p:nvSpPr>
        <p:spPr>
          <a:xfrm>
            <a:off x="0" y="1143000"/>
            <a:ext cx="9144000" cy="646113"/>
          </a:xfrm>
          <a:prstGeom prst="rect">
            <a:avLst/>
          </a:prstGeom>
          <a:noFill/>
        </p:spPr>
        <p:txBody>
          <a:bodyPr>
            <a:spAutoFit/>
          </a:bodyPr>
          <a:lstStyle/>
          <a:p>
            <a:pPr algn="ctr">
              <a:defRPr/>
            </a:pPr>
            <a:r>
              <a:rPr lang="en-US" sz="3600" dirty="0">
                <a:latin typeface="+mn-lt"/>
                <a:ea typeface="+mn-ea"/>
                <a:cs typeface="Arial" charset="0"/>
              </a:rPr>
              <a:t>User Space</a:t>
            </a:r>
          </a:p>
        </p:txBody>
      </p:sp>
      <p:sp>
        <p:nvSpPr>
          <p:cNvPr id="43" name="TextBox 42"/>
          <p:cNvSpPr txBox="1"/>
          <p:nvPr/>
        </p:nvSpPr>
        <p:spPr>
          <a:xfrm>
            <a:off x="0" y="5638800"/>
            <a:ext cx="9144000" cy="646113"/>
          </a:xfrm>
          <a:prstGeom prst="rect">
            <a:avLst/>
          </a:prstGeom>
          <a:noFill/>
        </p:spPr>
        <p:txBody>
          <a:bodyPr>
            <a:spAutoFit/>
          </a:bodyPr>
          <a:lstStyle/>
          <a:p>
            <a:pPr algn="ctr">
              <a:defRPr/>
            </a:pPr>
            <a:r>
              <a:rPr lang="en-US" sz="3600" dirty="0">
                <a:latin typeface="+mn-lt"/>
                <a:ea typeface="+mn-ea"/>
                <a:cs typeface="Arial" charset="0"/>
              </a:rPr>
              <a:t>Kernel Space</a:t>
            </a:r>
          </a:p>
        </p:txBody>
      </p:sp>
      <p:sp>
        <p:nvSpPr>
          <p:cNvPr id="44" name="Flowchart: Process 43"/>
          <p:cNvSpPr/>
          <p:nvPr/>
        </p:nvSpPr>
        <p:spPr>
          <a:xfrm>
            <a:off x="5334000" y="1981200"/>
            <a:ext cx="2057400" cy="838200"/>
          </a:xfrm>
          <a:prstGeom prst="flowChartProcess">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Libraries</a:t>
            </a:r>
          </a:p>
        </p:txBody>
      </p:sp>
      <p:sp>
        <p:nvSpPr>
          <p:cNvPr id="45" name="Flowchart: Process 44"/>
          <p:cNvSpPr/>
          <p:nvPr/>
        </p:nvSpPr>
        <p:spPr>
          <a:xfrm>
            <a:off x="6019800" y="4267200"/>
            <a:ext cx="1600200" cy="1066800"/>
          </a:xfrm>
          <a:prstGeom prst="flowChartProcess">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Kernel Code</a:t>
            </a:r>
          </a:p>
        </p:txBody>
      </p:sp>
      <p:sp>
        <p:nvSpPr>
          <p:cNvPr id="46" name="Flowchart: Process 45"/>
          <p:cNvSpPr/>
          <p:nvPr/>
        </p:nvSpPr>
        <p:spPr>
          <a:xfrm>
            <a:off x="1447800" y="4267200"/>
            <a:ext cx="1295400" cy="1066800"/>
          </a:xfrm>
          <a:prstGeom prst="flowChartProcess">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System</a:t>
            </a:r>
          </a:p>
          <a:p>
            <a:pPr algn="ctr">
              <a:defRPr/>
            </a:pPr>
            <a:r>
              <a:rPr lang="en-US" sz="2400" dirty="0"/>
              <a:t>Call</a:t>
            </a:r>
          </a:p>
          <a:p>
            <a:pPr algn="ctr">
              <a:defRPr/>
            </a:pPr>
            <a:r>
              <a:rPr lang="en-US" sz="2400" dirty="0"/>
              <a:t>Table</a:t>
            </a:r>
          </a:p>
        </p:txBody>
      </p:sp>
      <p:sp>
        <p:nvSpPr>
          <p:cNvPr id="47" name="Flowchart: Process 46"/>
          <p:cNvSpPr/>
          <p:nvPr/>
        </p:nvSpPr>
        <p:spPr>
          <a:xfrm>
            <a:off x="2971800" y="4267200"/>
            <a:ext cx="1295400" cy="1066800"/>
          </a:xfrm>
          <a:prstGeom prst="flowChartProcess">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Drivers</a:t>
            </a:r>
          </a:p>
        </p:txBody>
      </p:sp>
      <p:sp>
        <p:nvSpPr>
          <p:cNvPr id="48" name="Flowchart: Process 47"/>
          <p:cNvSpPr/>
          <p:nvPr/>
        </p:nvSpPr>
        <p:spPr>
          <a:xfrm>
            <a:off x="4495800" y="4267200"/>
            <a:ext cx="1295400" cy="1066800"/>
          </a:xfrm>
          <a:prstGeom prst="flowChartProcess">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Process</a:t>
            </a:r>
          </a:p>
          <a:p>
            <a:pPr algn="ctr">
              <a:defRPr/>
            </a:pPr>
            <a:r>
              <a:rPr lang="en-US" sz="2800" dirty="0"/>
              <a:t>Lists</a:t>
            </a:r>
          </a:p>
        </p:txBody>
      </p:sp>
      <p:sp>
        <p:nvSpPr>
          <p:cNvPr id="50" name="Flowchart: Process 49"/>
          <p:cNvSpPr/>
          <p:nvPr/>
        </p:nvSpPr>
        <p:spPr>
          <a:xfrm>
            <a:off x="2743200" y="1981200"/>
            <a:ext cx="914400" cy="838200"/>
          </a:xfrm>
          <a:prstGeom prst="flowChartProcess">
            <a:avLst/>
          </a:prstGeom>
          <a:solidFill>
            <a:srgbClr val="9BBB5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700" dirty="0" err="1"/>
              <a:t>AntiVirus</a:t>
            </a:r>
            <a:endParaRPr lang="en-US" sz="2700" dirty="0"/>
          </a:p>
        </p:txBody>
      </p:sp>
      <p:sp>
        <p:nvSpPr>
          <p:cNvPr id="52" name="Rectangle 51"/>
          <p:cNvSpPr/>
          <p:nvPr/>
        </p:nvSpPr>
        <p:spPr>
          <a:xfrm>
            <a:off x="1219200" y="3657600"/>
            <a:ext cx="6629400" cy="381000"/>
          </a:xfrm>
          <a:prstGeom prst="rect">
            <a:avLst/>
          </a:prstGeom>
          <a:solidFill>
            <a:srgbClr val="D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t>Rootkit</a:t>
            </a:r>
            <a:endParaRPr lang="en-US" sz="2800" dirty="0"/>
          </a:p>
        </p:txBody>
      </p:sp>
      <p:cxnSp>
        <p:nvCxnSpPr>
          <p:cNvPr id="54" name="Straight Arrow Connector 53"/>
          <p:cNvCxnSpPr>
            <a:stCxn id="39" idx="2"/>
            <a:endCxn id="52" idx="0"/>
          </p:cNvCxnSpPr>
          <p:nvPr/>
        </p:nvCxnSpPr>
        <p:spPr>
          <a:xfrm rot="16200000" flipH="1">
            <a:off x="2876550" y="2000250"/>
            <a:ext cx="838200" cy="24765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endCxn id="52" idx="0"/>
          </p:cNvCxnSpPr>
          <p:nvPr/>
        </p:nvCxnSpPr>
        <p:spPr>
          <a:xfrm>
            <a:off x="3200400" y="2819400"/>
            <a:ext cx="13335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endCxn id="52" idx="0"/>
          </p:cNvCxnSpPr>
          <p:nvPr/>
        </p:nvCxnSpPr>
        <p:spPr>
          <a:xfrm rot="16200000" flipH="1">
            <a:off x="4019550" y="3143250"/>
            <a:ext cx="838200" cy="1905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Flowchart: Process 22"/>
          <p:cNvSpPr/>
          <p:nvPr/>
        </p:nvSpPr>
        <p:spPr>
          <a:xfrm>
            <a:off x="3962400" y="1981200"/>
            <a:ext cx="914400" cy="838200"/>
          </a:xfrm>
          <a:prstGeom prst="flowChartProces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700" dirty="0"/>
              <a:t>Virus</a:t>
            </a:r>
          </a:p>
        </p:txBody>
      </p:sp>
      <p:sp>
        <p:nvSpPr>
          <p:cNvPr id="2" name="Footer Placeholder 1"/>
          <p:cNvSpPr>
            <a:spLocks noGrp="1"/>
          </p:cNvSpPr>
          <p:nvPr>
            <p:ph type="ftr" sz="quarter" idx="11"/>
          </p:nvPr>
        </p:nvSpPr>
        <p:spPr/>
        <p:txBody>
          <a:bodyPr/>
          <a:lstStyle/>
          <a:p>
            <a:r>
              <a:rPr lang="en-US" smtClean="0"/>
              <a:t>Cellular Networks and Mobile Computing (COMS 6998-8)</a:t>
            </a:r>
            <a:endParaRPr lang="en-US"/>
          </a:p>
        </p:txBody>
      </p:sp>
    </p:spTree>
    <p:custDataLst>
      <p:tags r:id="rId1"/>
    </p:custDataLst>
    <p:extLst>
      <p:ext uri="{BB962C8B-B14F-4D97-AF65-F5344CB8AC3E}">
        <p14:creationId xmlns:p14="http://schemas.microsoft.com/office/powerpoint/2010/main" val="31530929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0"/>
          <p:cNvPicPr>
            <a:picLocks noChangeAspect="1" noChangeArrowheads="1"/>
          </p:cNvPicPr>
          <p:nvPr/>
        </p:nvPicPr>
        <p:blipFill>
          <a:blip r:embed="rId3"/>
          <a:srcRect/>
          <a:stretch>
            <a:fillRect/>
          </a:stretch>
        </p:blipFill>
        <p:spPr bwMode="auto">
          <a:xfrm>
            <a:off x="6248400" y="1828800"/>
            <a:ext cx="2286000" cy="3419475"/>
          </a:xfrm>
          <a:prstGeom prst="rect">
            <a:avLst/>
          </a:prstGeom>
          <a:noFill/>
          <a:ln w="9525">
            <a:noFill/>
            <a:miter lim="800000"/>
            <a:headEnd/>
            <a:tailEnd/>
          </a:ln>
        </p:spPr>
      </p:pic>
      <p:sp>
        <p:nvSpPr>
          <p:cNvPr id="4" name="Rectangle 3"/>
          <p:cNvSpPr/>
          <p:nvPr/>
        </p:nvSpPr>
        <p:spPr>
          <a:xfrm>
            <a:off x="0" y="0"/>
            <a:ext cx="9144000" cy="1143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dirty="0">
                <a:solidFill>
                  <a:srgbClr val="FFFF66"/>
                </a:solidFill>
              </a:rPr>
              <a:t>Proof of Concept </a:t>
            </a:r>
            <a:r>
              <a:rPr lang="en-US" sz="4800" dirty="0" err="1">
                <a:solidFill>
                  <a:srgbClr val="FFFF66"/>
                </a:solidFill>
              </a:rPr>
              <a:t>Rootkits</a:t>
            </a:r>
            <a:endParaRPr lang="en-US" sz="4800" dirty="0">
              <a:solidFill>
                <a:srgbClr val="FFFF66"/>
              </a:solidFill>
            </a:endParaRPr>
          </a:p>
        </p:txBody>
      </p:sp>
      <p:sp>
        <p:nvSpPr>
          <p:cNvPr id="5" name="Date Placeholder 4"/>
          <p:cNvSpPr>
            <a:spLocks noGrp="1"/>
          </p:cNvSpPr>
          <p:nvPr>
            <p:ph type="dt" sz="quarter" idx="10"/>
          </p:nvPr>
        </p:nvSpPr>
        <p:spPr/>
        <p:txBody>
          <a:bodyPr/>
          <a:lstStyle/>
          <a:p>
            <a:pPr>
              <a:defRPr/>
            </a:pPr>
            <a:r>
              <a:rPr lang="en-US" smtClean="0"/>
              <a:t>4/16/12</a:t>
            </a:r>
            <a:endParaRPr lang="en-US"/>
          </a:p>
        </p:txBody>
      </p:sp>
      <p:sp>
        <p:nvSpPr>
          <p:cNvPr id="6" name="Slide Number Placeholder 5"/>
          <p:cNvSpPr>
            <a:spLocks noGrp="1"/>
          </p:cNvSpPr>
          <p:nvPr>
            <p:ph type="sldNum" sz="quarter" idx="12"/>
          </p:nvPr>
        </p:nvSpPr>
        <p:spPr/>
        <p:txBody>
          <a:bodyPr rtlCol="0"/>
          <a:lstStyle/>
          <a:p>
            <a:pPr fontAlgn="auto">
              <a:spcBef>
                <a:spcPts val="0"/>
              </a:spcBef>
              <a:spcAft>
                <a:spcPts val="0"/>
              </a:spcAft>
              <a:defRPr/>
            </a:pPr>
            <a:r>
              <a:rPr lang="en-US" dirty="0" smtClean="0">
                <a:solidFill>
                  <a:schemeClr val="tx1">
                    <a:tint val="75000"/>
                  </a:schemeClr>
                </a:solidFill>
                <a:latin typeface="+mn-lt"/>
                <a:ea typeface="+mn-ea"/>
                <a:cs typeface="+mn-cs"/>
              </a:rPr>
              <a:t>61</a:t>
            </a:r>
            <a:endParaRPr lang="en-US" dirty="0">
              <a:solidFill>
                <a:schemeClr val="tx1">
                  <a:tint val="75000"/>
                </a:schemeClr>
              </a:solidFill>
              <a:latin typeface="+mn-lt"/>
              <a:ea typeface="+mn-ea"/>
              <a:cs typeface="+mn-cs"/>
            </a:endParaRPr>
          </a:p>
        </p:txBody>
      </p:sp>
      <p:sp>
        <p:nvSpPr>
          <p:cNvPr id="21510" name="Rectangle 4"/>
          <p:cNvSpPr>
            <a:spLocks noChangeArrowheads="1"/>
          </p:cNvSpPr>
          <p:nvPr/>
        </p:nvSpPr>
        <p:spPr bwMode="auto">
          <a:xfrm>
            <a:off x="381000" y="5867400"/>
            <a:ext cx="5257800" cy="461963"/>
          </a:xfrm>
          <a:prstGeom prst="rect">
            <a:avLst/>
          </a:prstGeom>
          <a:noFill/>
          <a:ln w="9525">
            <a:noFill/>
            <a:miter lim="800000"/>
            <a:headEnd/>
            <a:tailEnd/>
          </a:ln>
        </p:spPr>
        <p:txBody>
          <a:bodyPr>
            <a:prstTxWarp prst="textNoShape">
              <a:avLst/>
            </a:prstTxWarp>
            <a:spAutoFit/>
          </a:bodyPr>
          <a:lstStyle/>
          <a:p>
            <a:r>
              <a:rPr lang="en-US" sz="2400">
                <a:latin typeface="Calibri" pitchFamily="-106" charset="0"/>
              </a:rPr>
              <a:t>Note: We did not exploit vulnerabilities</a:t>
            </a:r>
          </a:p>
        </p:txBody>
      </p:sp>
      <p:sp>
        <p:nvSpPr>
          <p:cNvPr id="21511" name="Rectangle 4"/>
          <p:cNvSpPr>
            <a:spLocks noChangeArrowheads="1"/>
          </p:cNvSpPr>
          <p:nvPr/>
        </p:nvSpPr>
        <p:spPr bwMode="auto">
          <a:xfrm>
            <a:off x="228600" y="1524000"/>
            <a:ext cx="6705600" cy="2862263"/>
          </a:xfrm>
          <a:prstGeom prst="rect">
            <a:avLst/>
          </a:prstGeom>
          <a:noFill/>
          <a:ln w="9525">
            <a:noFill/>
            <a:miter lim="800000"/>
            <a:headEnd/>
            <a:tailEnd/>
          </a:ln>
        </p:spPr>
        <p:txBody>
          <a:bodyPr>
            <a:prstTxWarp prst="textNoShape">
              <a:avLst/>
            </a:prstTxWarp>
            <a:spAutoFit/>
          </a:bodyPr>
          <a:lstStyle/>
          <a:p>
            <a:pPr>
              <a:buFont typeface="Arial" pitchFamily="-106" charset="0"/>
              <a:buChar char="•"/>
            </a:pPr>
            <a:r>
              <a:rPr lang="en-US" sz="3600">
                <a:latin typeface="Calibri" pitchFamily="-106" charset="0"/>
              </a:rPr>
              <a:t> 1. Conversation Snooping Attack</a:t>
            </a:r>
          </a:p>
          <a:p>
            <a:pPr>
              <a:buFont typeface="Arial" pitchFamily="-106" charset="0"/>
              <a:buChar char="•"/>
            </a:pPr>
            <a:endParaRPr lang="en-US" sz="3600">
              <a:latin typeface="Calibri" pitchFamily="-106" charset="0"/>
            </a:endParaRPr>
          </a:p>
          <a:p>
            <a:pPr>
              <a:buFont typeface="Arial" pitchFamily="-106" charset="0"/>
              <a:buChar char="•"/>
            </a:pPr>
            <a:r>
              <a:rPr lang="en-US" sz="3600">
                <a:latin typeface="Calibri" pitchFamily="-106" charset="0"/>
              </a:rPr>
              <a:t> 2. Location Attack</a:t>
            </a:r>
          </a:p>
          <a:p>
            <a:pPr>
              <a:buFont typeface="Arial" pitchFamily="-106" charset="0"/>
              <a:buChar char="•"/>
            </a:pPr>
            <a:endParaRPr lang="en-US" sz="3600">
              <a:latin typeface="Calibri" pitchFamily="-106" charset="0"/>
            </a:endParaRPr>
          </a:p>
          <a:p>
            <a:pPr>
              <a:buFont typeface="Arial" pitchFamily="-106" charset="0"/>
              <a:buChar char="•"/>
            </a:pPr>
            <a:r>
              <a:rPr lang="en-US" sz="3600">
                <a:latin typeface="Calibri" pitchFamily="-106" charset="0"/>
              </a:rPr>
              <a:t> 3. Battery Depletion Attack</a:t>
            </a:r>
          </a:p>
        </p:txBody>
      </p:sp>
      <p:sp>
        <p:nvSpPr>
          <p:cNvPr id="21512" name="Rectangle 4"/>
          <p:cNvSpPr>
            <a:spLocks noChangeArrowheads="1"/>
          </p:cNvSpPr>
          <p:nvPr/>
        </p:nvSpPr>
        <p:spPr bwMode="auto">
          <a:xfrm>
            <a:off x="5715000" y="5105400"/>
            <a:ext cx="3429000" cy="461963"/>
          </a:xfrm>
          <a:prstGeom prst="rect">
            <a:avLst/>
          </a:prstGeom>
          <a:noFill/>
          <a:ln w="9525">
            <a:noFill/>
            <a:miter lim="800000"/>
            <a:headEnd/>
            <a:tailEnd/>
          </a:ln>
        </p:spPr>
        <p:txBody>
          <a:bodyPr>
            <a:prstTxWarp prst="textNoShape">
              <a:avLst/>
            </a:prstTxWarp>
            <a:spAutoFit/>
          </a:bodyPr>
          <a:lstStyle/>
          <a:p>
            <a:pPr algn="ctr"/>
            <a:r>
              <a:rPr lang="en-US" sz="2400">
                <a:latin typeface="Calibri" pitchFamily="-106" charset="0"/>
              </a:rPr>
              <a:t>Openmoko Freerunner</a:t>
            </a:r>
          </a:p>
        </p:txBody>
      </p:sp>
      <p:sp>
        <p:nvSpPr>
          <p:cNvPr id="2" name="Footer Placeholder 1"/>
          <p:cNvSpPr>
            <a:spLocks noGrp="1"/>
          </p:cNvSpPr>
          <p:nvPr>
            <p:ph type="ftr" sz="quarter" idx="11"/>
          </p:nvPr>
        </p:nvSpPr>
        <p:spPr/>
        <p:txBody>
          <a:bodyPr/>
          <a:lstStyle/>
          <a:p>
            <a:r>
              <a:rPr lang="en-US" smtClean="0"/>
              <a:t>Cellular Networks and Mobile Computing (COMS 6998-8)</a:t>
            </a:r>
            <a:endParaRPr lang="en-US"/>
          </a:p>
        </p:txBody>
      </p:sp>
    </p:spTree>
    <p:extLst>
      <p:ext uri="{BB962C8B-B14F-4D97-AF65-F5344CB8AC3E}">
        <p14:creationId xmlns:p14="http://schemas.microsoft.com/office/powerpoint/2010/main" val="1534631676"/>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4/16/12</a:t>
            </a:r>
            <a:endParaRPr lang="en-US" dirty="0"/>
          </a:p>
        </p:txBody>
      </p:sp>
      <p:sp>
        <p:nvSpPr>
          <p:cNvPr id="5" name="Slide Number Placeholder 4"/>
          <p:cNvSpPr>
            <a:spLocks noGrp="1"/>
          </p:cNvSpPr>
          <p:nvPr>
            <p:ph type="sldNum" sz="quarter" idx="12"/>
          </p:nvPr>
        </p:nvSpPr>
        <p:spPr/>
        <p:txBody>
          <a:bodyPr rtlCol="0"/>
          <a:lstStyle/>
          <a:p>
            <a:pPr fontAlgn="auto">
              <a:spcBef>
                <a:spcPts val="0"/>
              </a:spcBef>
              <a:spcAft>
                <a:spcPts val="0"/>
              </a:spcAft>
              <a:defRPr/>
            </a:pPr>
            <a:r>
              <a:rPr lang="en-US" dirty="0" smtClean="0">
                <a:solidFill>
                  <a:schemeClr val="tx1">
                    <a:tint val="75000"/>
                  </a:schemeClr>
                </a:solidFill>
                <a:latin typeface="+mn-lt"/>
                <a:ea typeface="+mn-ea"/>
                <a:cs typeface="+mn-cs"/>
              </a:rPr>
              <a:t>62</a:t>
            </a:r>
            <a:endParaRPr lang="en-US" dirty="0">
              <a:solidFill>
                <a:schemeClr val="tx1">
                  <a:tint val="75000"/>
                </a:schemeClr>
              </a:solidFill>
              <a:latin typeface="+mn-lt"/>
              <a:ea typeface="+mn-ea"/>
              <a:cs typeface="+mn-cs"/>
            </a:endParaRPr>
          </a:p>
        </p:txBody>
      </p:sp>
      <p:sp>
        <p:nvSpPr>
          <p:cNvPr id="6" name="Rectangle 5"/>
          <p:cNvSpPr/>
          <p:nvPr/>
        </p:nvSpPr>
        <p:spPr>
          <a:xfrm>
            <a:off x="0" y="0"/>
            <a:ext cx="9144000" cy="1143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dirty="0">
                <a:solidFill>
                  <a:srgbClr val="FFFF66"/>
                </a:solidFill>
              </a:rPr>
              <a:t>1. Conversation Snooping Attack</a:t>
            </a:r>
          </a:p>
        </p:txBody>
      </p:sp>
      <p:sp>
        <p:nvSpPr>
          <p:cNvPr id="10" name="TextBox 9"/>
          <p:cNvSpPr txBox="1"/>
          <p:nvPr/>
        </p:nvSpPr>
        <p:spPr>
          <a:xfrm>
            <a:off x="762000" y="2133600"/>
            <a:ext cx="1981200" cy="646113"/>
          </a:xfrm>
          <a:prstGeom prst="rect">
            <a:avLst/>
          </a:prstGeom>
          <a:noFill/>
        </p:spPr>
        <p:txBody>
          <a:bodyPr>
            <a:spAutoFit/>
          </a:bodyPr>
          <a:lstStyle/>
          <a:p>
            <a:pPr algn="ctr">
              <a:defRPr/>
            </a:pPr>
            <a:r>
              <a:rPr lang="en-US" sz="3600" dirty="0">
                <a:latin typeface="+mn-lt"/>
                <a:ea typeface="+mn-ea"/>
                <a:cs typeface="Arial" charset="0"/>
              </a:rPr>
              <a:t>Attacker</a:t>
            </a:r>
          </a:p>
        </p:txBody>
      </p:sp>
      <p:pic>
        <p:nvPicPr>
          <p:cNvPr id="22534" name="Picture 2" descr="C:\Users\Jeff\Pictures\Microsoft Clip Organizer\j0440259.wmf"/>
          <p:cNvPicPr>
            <a:picLocks noChangeAspect="1" noChangeArrowheads="1"/>
          </p:cNvPicPr>
          <p:nvPr/>
        </p:nvPicPr>
        <p:blipFill>
          <a:blip r:embed="rId4"/>
          <a:srcRect/>
          <a:stretch>
            <a:fillRect/>
          </a:stretch>
        </p:blipFill>
        <p:spPr bwMode="auto">
          <a:xfrm>
            <a:off x="762000" y="2743200"/>
            <a:ext cx="1981200" cy="2008188"/>
          </a:xfrm>
          <a:prstGeom prst="rect">
            <a:avLst/>
          </a:prstGeom>
          <a:noFill/>
          <a:ln w="9525">
            <a:noFill/>
            <a:miter lim="800000"/>
            <a:headEnd/>
            <a:tailEnd/>
          </a:ln>
        </p:spPr>
      </p:pic>
      <p:sp>
        <p:nvSpPr>
          <p:cNvPr id="34" name="TextBox 33"/>
          <p:cNvSpPr txBox="1"/>
          <p:nvPr/>
        </p:nvSpPr>
        <p:spPr>
          <a:xfrm>
            <a:off x="3657600" y="2362200"/>
            <a:ext cx="1831975" cy="584200"/>
          </a:xfrm>
          <a:prstGeom prst="rect">
            <a:avLst/>
          </a:prstGeom>
          <a:noFill/>
        </p:spPr>
        <p:txBody>
          <a:bodyPr wrap="none">
            <a:spAutoFit/>
          </a:bodyPr>
          <a:lstStyle/>
          <a:p>
            <a:pPr>
              <a:defRPr/>
            </a:pPr>
            <a:r>
              <a:rPr lang="en-US" sz="3200" dirty="0">
                <a:latin typeface="+mn-lt"/>
                <a:ea typeface="+mn-ea"/>
                <a:cs typeface="Arial" charset="0"/>
              </a:rPr>
              <a:t>Send SMS</a:t>
            </a:r>
          </a:p>
        </p:txBody>
      </p:sp>
      <p:pic>
        <p:nvPicPr>
          <p:cNvPr id="22536" name="Picture 3" descr="C:\Users\Jeff\Pictures\Microsoft Clip Organizer\j0433826.png"/>
          <p:cNvPicPr>
            <a:picLocks noChangeAspect="1" noChangeArrowheads="1"/>
          </p:cNvPicPr>
          <p:nvPr/>
        </p:nvPicPr>
        <p:blipFill>
          <a:blip r:embed="rId5"/>
          <a:srcRect/>
          <a:stretch>
            <a:fillRect/>
          </a:stretch>
        </p:blipFill>
        <p:spPr bwMode="auto">
          <a:xfrm>
            <a:off x="5867400" y="2667000"/>
            <a:ext cx="2286000" cy="2286000"/>
          </a:xfrm>
          <a:prstGeom prst="rect">
            <a:avLst/>
          </a:prstGeom>
          <a:noFill/>
          <a:ln w="9525">
            <a:noFill/>
            <a:miter lim="800000"/>
            <a:headEnd/>
            <a:tailEnd/>
          </a:ln>
        </p:spPr>
      </p:pic>
      <p:sp>
        <p:nvSpPr>
          <p:cNvPr id="26" name="TextBox 25"/>
          <p:cNvSpPr txBox="1"/>
          <p:nvPr/>
        </p:nvSpPr>
        <p:spPr>
          <a:xfrm>
            <a:off x="5486400" y="1981200"/>
            <a:ext cx="3171825" cy="646113"/>
          </a:xfrm>
          <a:prstGeom prst="rect">
            <a:avLst/>
          </a:prstGeom>
          <a:noFill/>
        </p:spPr>
        <p:txBody>
          <a:bodyPr wrap="none">
            <a:spAutoFit/>
          </a:bodyPr>
          <a:lstStyle/>
          <a:p>
            <a:pPr>
              <a:defRPr/>
            </a:pPr>
            <a:r>
              <a:rPr lang="en-US" sz="3600" dirty="0">
                <a:solidFill>
                  <a:srgbClr val="FF0000"/>
                </a:solidFill>
                <a:latin typeface="+mn-lt"/>
                <a:ea typeface="+mn-ea"/>
                <a:cs typeface="Arial" charset="0"/>
              </a:rPr>
              <a:t>Rootkit Infected</a:t>
            </a:r>
          </a:p>
        </p:txBody>
      </p:sp>
      <p:sp>
        <p:nvSpPr>
          <p:cNvPr id="29" name="Freeform 28"/>
          <p:cNvSpPr/>
          <p:nvPr/>
        </p:nvSpPr>
        <p:spPr>
          <a:xfrm>
            <a:off x="2733675" y="2852738"/>
            <a:ext cx="3587750" cy="382587"/>
          </a:xfrm>
          <a:custGeom>
            <a:avLst/>
            <a:gdLst>
              <a:gd name="connsiteX0" fmla="*/ 0 w 3588774"/>
              <a:gd name="connsiteY0" fmla="*/ 381819 h 381819"/>
              <a:gd name="connsiteX1" fmla="*/ 1927122 w 3588774"/>
              <a:gd name="connsiteY1" fmla="*/ 8193 h 381819"/>
              <a:gd name="connsiteX2" fmla="*/ 3588774 w 3588774"/>
              <a:gd name="connsiteY2" fmla="*/ 332658 h 381819"/>
            </a:gdLst>
            <a:ahLst/>
            <a:cxnLst>
              <a:cxn ang="0">
                <a:pos x="connsiteX0" y="connsiteY0"/>
              </a:cxn>
              <a:cxn ang="0">
                <a:pos x="connsiteX1" y="connsiteY1"/>
              </a:cxn>
              <a:cxn ang="0">
                <a:pos x="connsiteX2" y="connsiteY2"/>
              </a:cxn>
            </a:cxnLst>
            <a:rect l="l" t="t" r="r" b="b"/>
            <a:pathLst>
              <a:path w="3588774" h="381819">
                <a:moveTo>
                  <a:pt x="0" y="381819"/>
                </a:moveTo>
                <a:cubicBezTo>
                  <a:pt x="664496" y="199103"/>
                  <a:pt x="1328993" y="16387"/>
                  <a:pt x="1927122" y="8193"/>
                </a:cubicBezTo>
                <a:cubicBezTo>
                  <a:pt x="2525251" y="0"/>
                  <a:pt x="3385574" y="276942"/>
                  <a:pt x="3588774" y="332658"/>
                </a:cubicBezTo>
              </a:path>
            </a:pathLst>
          </a:cu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 name="Rectangle 29"/>
          <p:cNvSpPr/>
          <p:nvPr/>
        </p:nvSpPr>
        <p:spPr>
          <a:xfrm>
            <a:off x="3581400" y="3124200"/>
            <a:ext cx="2057400" cy="762000"/>
          </a:xfrm>
          <a:prstGeom prst="rect">
            <a:avLst/>
          </a:prstGeom>
          <a:solidFill>
            <a:srgbClr val="D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n-US" sz="2800">
                <a:solidFill>
                  <a:schemeClr val="bg1"/>
                </a:solidFill>
                <a:ea typeface="Arial" pitchFamily="-106" charset="0"/>
                <a:cs typeface="Arial" pitchFamily="-106" charset="0"/>
              </a:rPr>
              <a:t>Dial me “666-6666”</a:t>
            </a:r>
          </a:p>
        </p:txBody>
      </p:sp>
      <p:sp>
        <p:nvSpPr>
          <p:cNvPr id="33" name="Freeform 32"/>
          <p:cNvSpPr/>
          <p:nvPr/>
        </p:nvSpPr>
        <p:spPr>
          <a:xfrm>
            <a:off x="2743200" y="4038600"/>
            <a:ext cx="3613150" cy="498475"/>
          </a:xfrm>
          <a:custGeom>
            <a:avLst/>
            <a:gdLst>
              <a:gd name="connsiteX0" fmla="*/ 3460954 w 3460954"/>
              <a:gd name="connsiteY0" fmla="*/ 98322 h 498168"/>
              <a:gd name="connsiteX1" fmla="*/ 1651819 w 3460954"/>
              <a:gd name="connsiteY1" fmla="*/ 481781 h 498168"/>
              <a:gd name="connsiteX2" fmla="*/ 0 w 3460954"/>
              <a:gd name="connsiteY2" fmla="*/ 0 h 498168"/>
            </a:gdLst>
            <a:ahLst/>
            <a:cxnLst>
              <a:cxn ang="0">
                <a:pos x="connsiteX0" y="connsiteY0"/>
              </a:cxn>
              <a:cxn ang="0">
                <a:pos x="connsiteX1" y="connsiteY1"/>
              </a:cxn>
              <a:cxn ang="0">
                <a:pos x="connsiteX2" y="connsiteY2"/>
              </a:cxn>
            </a:cxnLst>
            <a:rect l="l" t="t" r="r" b="b"/>
            <a:pathLst>
              <a:path w="3460954" h="498168">
                <a:moveTo>
                  <a:pt x="3460954" y="98322"/>
                </a:moveTo>
                <a:cubicBezTo>
                  <a:pt x="2844799" y="298245"/>
                  <a:pt x="2228645" y="498168"/>
                  <a:pt x="1651819" y="481781"/>
                </a:cubicBezTo>
                <a:cubicBezTo>
                  <a:pt x="1074993" y="465394"/>
                  <a:pt x="245807" y="77020"/>
                  <a:pt x="0" y="0"/>
                </a:cubicBezTo>
              </a:path>
            </a:pathLst>
          </a:cu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5" name="TextBox 34"/>
          <p:cNvSpPr txBox="1"/>
          <p:nvPr/>
        </p:nvSpPr>
        <p:spPr>
          <a:xfrm>
            <a:off x="3581400" y="4495800"/>
            <a:ext cx="2263775" cy="584200"/>
          </a:xfrm>
          <a:prstGeom prst="rect">
            <a:avLst/>
          </a:prstGeom>
          <a:noFill/>
        </p:spPr>
        <p:txBody>
          <a:bodyPr wrap="none">
            <a:spAutoFit/>
          </a:bodyPr>
          <a:lstStyle/>
          <a:p>
            <a:pPr>
              <a:defRPr/>
            </a:pPr>
            <a:r>
              <a:rPr lang="en-US" sz="3200" dirty="0">
                <a:latin typeface="+mn-lt"/>
                <a:ea typeface="+mn-ea"/>
                <a:cs typeface="Arial" charset="0"/>
              </a:rPr>
              <a:t>Call Attacker</a:t>
            </a:r>
          </a:p>
        </p:txBody>
      </p:sp>
      <p:pic>
        <p:nvPicPr>
          <p:cNvPr id="37" name="Picture 2" descr="C:\Users\Jeff\Pictures\Microsoft Clip Organizer\j0440388.png"/>
          <p:cNvPicPr>
            <a:picLocks noChangeAspect="1" noChangeArrowheads="1"/>
          </p:cNvPicPr>
          <p:nvPr/>
        </p:nvPicPr>
        <p:blipFill>
          <a:blip r:embed="rId6"/>
          <a:srcRect/>
          <a:stretch>
            <a:fillRect/>
          </a:stretch>
        </p:blipFill>
        <p:spPr bwMode="auto">
          <a:xfrm>
            <a:off x="6629400" y="3429000"/>
            <a:ext cx="1371600" cy="1371600"/>
          </a:xfrm>
          <a:prstGeom prst="rect">
            <a:avLst/>
          </a:prstGeom>
          <a:noFill/>
          <a:ln w="9525">
            <a:noFill/>
            <a:miter lim="800000"/>
            <a:headEnd/>
            <a:tailEnd/>
          </a:ln>
        </p:spPr>
      </p:pic>
      <p:sp>
        <p:nvSpPr>
          <p:cNvPr id="43" name="TextBox 42"/>
          <p:cNvSpPr txBox="1"/>
          <p:nvPr/>
        </p:nvSpPr>
        <p:spPr>
          <a:xfrm>
            <a:off x="5943600" y="4800600"/>
            <a:ext cx="2173288" cy="584200"/>
          </a:xfrm>
          <a:prstGeom prst="rect">
            <a:avLst/>
          </a:prstGeom>
          <a:noFill/>
        </p:spPr>
        <p:txBody>
          <a:bodyPr wrap="none">
            <a:spAutoFit/>
          </a:bodyPr>
          <a:lstStyle/>
          <a:p>
            <a:pPr>
              <a:defRPr/>
            </a:pPr>
            <a:r>
              <a:rPr lang="en-US" sz="3200" dirty="0">
                <a:latin typeface="+mn-lt"/>
                <a:ea typeface="+mn-ea"/>
                <a:cs typeface="Arial" charset="0"/>
              </a:rPr>
              <a:t>Turn on </a:t>
            </a:r>
            <a:r>
              <a:rPr lang="en-US" sz="3200" dirty="0" err="1">
                <a:latin typeface="+mn-lt"/>
                <a:ea typeface="+mn-ea"/>
                <a:cs typeface="Arial" charset="0"/>
              </a:rPr>
              <a:t>Mic</a:t>
            </a:r>
            <a:endParaRPr lang="en-US" sz="3200" dirty="0">
              <a:latin typeface="+mn-lt"/>
              <a:ea typeface="+mn-ea"/>
              <a:cs typeface="Arial" charset="0"/>
            </a:endParaRPr>
          </a:p>
        </p:txBody>
      </p:sp>
      <p:sp>
        <p:nvSpPr>
          <p:cNvPr id="44" name="Rounded Rectangular Callout 43"/>
          <p:cNvSpPr/>
          <p:nvPr/>
        </p:nvSpPr>
        <p:spPr>
          <a:xfrm>
            <a:off x="7620000" y="2667000"/>
            <a:ext cx="1371600" cy="762000"/>
          </a:xfrm>
          <a:prstGeom prst="wedgeRoundRectCallout">
            <a:avLst>
              <a:gd name="adj1" fmla="val -113383"/>
              <a:gd name="adj2" fmla="val 79703"/>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tx1"/>
                </a:solidFill>
              </a:rPr>
              <a:t>Delete SMS</a:t>
            </a:r>
          </a:p>
        </p:txBody>
      </p:sp>
      <p:sp>
        <p:nvSpPr>
          <p:cNvPr id="45" name="TextBox 44"/>
          <p:cNvSpPr txBox="1"/>
          <p:nvPr/>
        </p:nvSpPr>
        <p:spPr>
          <a:xfrm>
            <a:off x="0" y="5715000"/>
            <a:ext cx="9144000" cy="584200"/>
          </a:xfrm>
          <a:prstGeom prst="rect">
            <a:avLst/>
          </a:prstGeom>
          <a:noFill/>
        </p:spPr>
        <p:txBody>
          <a:bodyPr>
            <a:spAutoFit/>
          </a:bodyPr>
          <a:lstStyle/>
          <a:p>
            <a:pPr algn="ctr">
              <a:defRPr/>
            </a:pPr>
            <a:r>
              <a:rPr lang="en-US" sz="3200" dirty="0" err="1">
                <a:latin typeface="+mn-lt"/>
                <a:ea typeface="+mn-ea"/>
                <a:cs typeface="Arial" charset="0"/>
              </a:rPr>
              <a:t>Rootkit</a:t>
            </a:r>
            <a:r>
              <a:rPr lang="en-US" sz="3200" dirty="0">
                <a:latin typeface="+mn-lt"/>
                <a:ea typeface="+mn-ea"/>
                <a:cs typeface="Arial" charset="0"/>
              </a:rPr>
              <a:t> stops if user tries to dial </a:t>
            </a:r>
          </a:p>
        </p:txBody>
      </p:sp>
      <p:sp>
        <p:nvSpPr>
          <p:cNvPr id="2" name="Footer Placeholder 1"/>
          <p:cNvSpPr>
            <a:spLocks noGrp="1"/>
          </p:cNvSpPr>
          <p:nvPr>
            <p:ph type="ftr" sz="quarter" idx="11"/>
          </p:nvPr>
        </p:nvSpPr>
        <p:spPr/>
        <p:txBody>
          <a:bodyPr/>
          <a:lstStyle/>
          <a:p>
            <a:r>
              <a:rPr lang="en-US" smtClean="0"/>
              <a:t>Cellular Networks and Mobile Computing (COMS 6998-8)</a:t>
            </a:r>
            <a:endParaRPr lang="en-US"/>
          </a:p>
        </p:txBody>
      </p:sp>
    </p:spTree>
    <p:custDataLst>
      <p:tags r:id="rId1"/>
    </p:custDataLst>
    <p:extLst>
      <p:ext uri="{BB962C8B-B14F-4D97-AF65-F5344CB8AC3E}">
        <p14:creationId xmlns:p14="http://schemas.microsoft.com/office/powerpoint/2010/main" val="9179989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9" grpId="0" animBg="1"/>
      <p:bldP spid="30" grpId="0" animBg="1"/>
      <p:bldP spid="33" grpId="0" animBg="1"/>
      <p:bldP spid="35" grpId="0"/>
      <p:bldP spid="43" grpId="0"/>
      <p:bldP spid="44" grpId="0" animBg="1"/>
      <p:bldP spid="4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4/16/12</a:t>
            </a:r>
            <a:endParaRPr lang="en-US"/>
          </a:p>
        </p:txBody>
      </p:sp>
      <p:sp>
        <p:nvSpPr>
          <p:cNvPr id="7" name="Slide Number Placeholder 4"/>
          <p:cNvSpPr>
            <a:spLocks noGrp="1"/>
          </p:cNvSpPr>
          <p:nvPr>
            <p:ph type="sldNum" sz="quarter" idx="12"/>
          </p:nvPr>
        </p:nvSpPr>
        <p:spPr/>
        <p:txBody>
          <a:bodyPr rtlCol="0"/>
          <a:lstStyle/>
          <a:p>
            <a:pPr fontAlgn="auto">
              <a:spcBef>
                <a:spcPts val="0"/>
              </a:spcBef>
              <a:spcAft>
                <a:spcPts val="0"/>
              </a:spcAft>
              <a:defRPr/>
            </a:pPr>
            <a:r>
              <a:rPr lang="en-US" dirty="0" smtClean="0">
                <a:solidFill>
                  <a:schemeClr val="tx1">
                    <a:tint val="75000"/>
                  </a:schemeClr>
                </a:solidFill>
                <a:latin typeface="+mn-lt"/>
                <a:ea typeface="+mn-ea"/>
                <a:cs typeface="+mn-cs"/>
              </a:rPr>
              <a:t>63</a:t>
            </a:r>
            <a:endParaRPr lang="en-US" dirty="0">
              <a:solidFill>
                <a:schemeClr val="tx1">
                  <a:tint val="75000"/>
                </a:schemeClr>
              </a:solidFill>
              <a:latin typeface="+mn-lt"/>
              <a:ea typeface="+mn-ea"/>
              <a:cs typeface="+mn-cs"/>
            </a:endParaRPr>
          </a:p>
        </p:txBody>
      </p:sp>
      <p:sp>
        <p:nvSpPr>
          <p:cNvPr id="8" name="Rectangle 7"/>
          <p:cNvSpPr/>
          <p:nvPr/>
        </p:nvSpPr>
        <p:spPr>
          <a:xfrm>
            <a:off x="0" y="0"/>
            <a:ext cx="9144000" cy="1143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dirty="0">
                <a:solidFill>
                  <a:srgbClr val="FFFF66"/>
                </a:solidFill>
              </a:rPr>
              <a:t>1. Conversation Snooping Attack</a:t>
            </a:r>
          </a:p>
        </p:txBody>
      </p:sp>
      <p:sp>
        <p:nvSpPr>
          <p:cNvPr id="9" name="TextBox 8"/>
          <p:cNvSpPr txBox="1"/>
          <p:nvPr/>
        </p:nvSpPr>
        <p:spPr>
          <a:xfrm>
            <a:off x="762000" y="2133600"/>
            <a:ext cx="1981200" cy="646113"/>
          </a:xfrm>
          <a:prstGeom prst="rect">
            <a:avLst/>
          </a:prstGeom>
          <a:noFill/>
        </p:spPr>
        <p:txBody>
          <a:bodyPr>
            <a:spAutoFit/>
          </a:bodyPr>
          <a:lstStyle/>
          <a:p>
            <a:pPr algn="ctr">
              <a:defRPr/>
            </a:pPr>
            <a:r>
              <a:rPr lang="en-US" sz="3600" dirty="0">
                <a:latin typeface="+mn-lt"/>
                <a:ea typeface="+mn-ea"/>
                <a:cs typeface="Arial" charset="0"/>
              </a:rPr>
              <a:t>Attacker</a:t>
            </a:r>
          </a:p>
        </p:txBody>
      </p:sp>
      <p:pic>
        <p:nvPicPr>
          <p:cNvPr id="23558" name="Picture 2" descr="C:\Users\Jeff\Pictures\Microsoft Clip Organizer\j0440259.wmf"/>
          <p:cNvPicPr>
            <a:picLocks noChangeAspect="1" noChangeArrowheads="1"/>
          </p:cNvPicPr>
          <p:nvPr/>
        </p:nvPicPr>
        <p:blipFill>
          <a:blip r:embed="rId3"/>
          <a:srcRect/>
          <a:stretch>
            <a:fillRect/>
          </a:stretch>
        </p:blipFill>
        <p:spPr bwMode="auto">
          <a:xfrm>
            <a:off x="762000" y="2743200"/>
            <a:ext cx="1981200" cy="2008188"/>
          </a:xfrm>
          <a:prstGeom prst="rect">
            <a:avLst/>
          </a:prstGeom>
          <a:noFill/>
          <a:ln w="9525">
            <a:noFill/>
            <a:miter lim="800000"/>
            <a:headEnd/>
            <a:tailEnd/>
          </a:ln>
        </p:spPr>
      </p:pic>
      <p:pic>
        <p:nvPicPr>
          <p:cNvPr id="23559" name="Picture 3" descr="C:\Users\Jeff\Pictures\Microsoft Clip Organizer\j0433826.png"/>
          <p:cNvPicPr>
            <a:picLocks noChangeAspect="1" noChangeArrowheads="1"/>
          </p:cNvPicPr>
          <p:nvPr/>
        </p:nvPicPr>
        <p:blipFill>
          <a:blip r:embed="rId4"/>
          <a:srcRect/>
          <a:stretch>
            <a:fillRect/>
          </a:stretch>
        </p:blipFill>
        <p:spPr bwMode="auto">
          <a:xfrm>
            <a:off x="5867400" y="2667000"/>
            <a:ext cx="2286000" cy="2286000"/>
          </a:xfrm>
          <a:prstGeom prst="rect">
            <a:avLst/>
          </a:prstGeom>
          <a:noFill/>
          <a:ln w="9525">
            <a:noFill/>
            <a:miter lim="800000"/>
            <a:headEnd/>
            <a:tailEnd/>
          </a:ln>
        </p:spPr>
      </p:pic>
      <p:sp>
        <p:nvSpPr>
          <p:cNvPr id="13" name="TextBox 12"/>
          <p:cNvSpPr txBox="1"/>
          <p:nvPr/>
        </p:nvSpPr>
        <p:spPr>
          <a:xfrm>
            <a:off x="5486400" y="1981200"/>
            <a:ext cx="3171825" cy="646113"/>
          </a:xfrm>
          <a:prstGeom prst="rect">
            <a:avLst/>
          </a:prstGeom>
          <a:noFill/>
        </p:spPr>
        <p:txBody>
          <a:bodyPr wrap="none">
            <a:spAutoFit/>
          </a:bodyPr>
          <a:lstStyle/>
          <a:p>
            <a:pPr>
              <a:defRPr/>
            </a:pPr>
            <a:r>
              <a:rPr lang="en-US" sz="3600" dirty="0">
                <a:solidFill>
                  <a:srgbClr val="FF0000"/>
                </a:solidFill>
                <a:latin typeface="+mn-lt"/>
                <a:ea typeface="+mn-ea"/>
                <a:cs typeface="Arial" charset="0"/>
              </a:rPr>
              <a:t>Rootkit Infected</a:t>
            </a:r>
          </a:p>
        </p:txBody>
      </p:sp>
      <p:sp>
        <p:nvSpPr>
          <p:cNvPr id="16" name="Freeform 15"/>
          <p:cNvSpPr/>
          <p:nvPr/>
        </p:nvSpPr>
        <p:spPr>
          <a:xfrm>
            <a:off x="2743200" y="4038600"/>
            <a:ext cx="3613150" cy="498475"/>
          </a:xfrm>
          <a:custGeom>
            <a:avLst/>
            <a:gdLst>
              <a:gd name="connsiteX0" fmla="*/ 3460954 w 3460954"/>
              <a:gd name="connsiteY0" fmla="*/ 98322 h 498168"/>
              <a:gd name="connsiteX1" fmla="*/ 1651819 w 3460954"/>
              <a:gd name="connsiteY1" fmla="*/ 481781 h 498168"/>
              <a:gd name="connsiteX2" fmla="*/ 0 w 3460954"/>
              <a:gd name="connsiteY2" fmla="*/ 0 h 498168"/>
            </a:gdLst>
            <a:ahLst/>
            <a:cxnLst>
              <a:cxn ang="0">
                <a:pos x="connsiteX0" y="connsiteY0"/>
              </a:cxn>
              <a:cxn ang="0">
                <a:pos x="connsiteX1" y="connsiteY1"/>
              </a:cxn>
              <a:cxn ang="0">
                <a:pos x="connsiteX2" y="connsiteY2"/>
              </a:cxn>
            </a:cxnLst>
            <a:rect l="l" t="t" r="r" b="b"/>
            <a:pathLst>
              <a:path w="3460954" h="498168">
                <a:moveTo>
                  <a:pt x="3460954" y="98322"/>
                </a:moveTo>
                <a:cubicBezTo>
                  <a:pt x="2844799" y="298245"/>
                  <a:pt x="2228645" y="498168"/>
                  <a:pt x="1651819" y="481781"/>
                </a:cubicBezTo>
                <a:cubicBezTo>
                  <a:pt x="1074993" y="465394"/>
                  <a:pt x="245807" y="77020"/>
                  <a:pt x="0" y="0"/>
                </a:cubicBezTo>
              </a:path>
            </a:pathLst>
          </a:cu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 name="TextBox 16"/>
          <p:cNvSpPr txBox="1"/>
          <p:nvPr/>
        </p:nvSpPr>
        <p:spPr>
          <a:xfrm>
            <a:off x="3581400" y="4495800"/>
            <a:ext cx="2263775" cy="584200"/>
          </a:xfrm>
          <a:prstGeom prst="rect">
            <a:avLst/>
          </a:prstGeom>
          <a:noFill/>
        </p:spPr>
        <p:txBody>
          <a:bodyPr wrap="none">
            <a:spAutoFit/>
          </a:bodyPr>
          <a:lstStyle/>
          <a:p>
            <a:pPr>
              <a:defRPr/>
            </a:pPr>
            <a:r>
              <a:rPr lang="en-US" sz="3200" dirty="0">
                <a:latin typeface="+mn-lt"/>
                <a:ea typeface="+mn-ea"/>
                <a:cs typeface="Arial" charset="0"/>
              </a:rPr>
              <a:t>Call Attacker</a:t>
            </a:r>
          </a:p>
        </p:txBody>
      </p:sp>
      <p:pic>
        <p:nvPicPr>
          <p:cNvPr id="18" name="Picture 2" descr="C:\Users\Jeff\Pictures\Microsoft Clip Organizer\j0440388.png"/>
          <p:cNvPicPr>
            <a:picLocks noChangeAspect="1" noChangeArrowheads="1"/>
          </p:cNvPicPr>
          <p:nvPr/>
        </p:nvPicPr>
        <p:blipFill>
          <a:blip r:embed="rId5"/>
          <a:srcRect/>
          <a:stretch>
            <a:fillRect/>
          </a:stretch>
        </p:blipFill>
        <p:spPr bwMode="auto">
          <a:xfrm>
            <a:off x="6629400" y="3429000"/>
            <a:ext cx="1371600" cy="1371600"/>
          </a:xfrm>
          <a:prstGeom prst="rect">
            <a:avLst/>
          </a:prstGeom>
          <a:noFill/>
          <a:ln w="9525">
            <a:noFill/>
            <a:miter lim="800000"/>
            <a:headEnd/>
            <a:tailEnd/>
          </a:ln>
        </p:spPr>
      </p:pic>
      <p:sp>
        <p:nvSpPr>
          <p:cNvPr id="19" name="TextBox 18"/>
          <p:cNvSpPr txBox="1"/>
          <p:nvPr/>
        </p:nvSpPr>
        <p:spPr>
          <a:xfrm>
            <a:off x="5943600" y="4800600"/>
            <a:ext cx="2173288" cy="584200"/>
          </a:xfrm>
          <a:prstGeom prst="rect">
            <a:avLst/>
          </a:prstGeom>
          <a:noFill/>
        </p:spPr>
        <p:txBody>
          <a:bodyPr wrap="none">
            <a:spAutoFit/>
          </a:bodyPr>
          <a:lstStyle/>
          <a:p>
            <a:pPr>
              <a:defRPr/>
            </a:pPr>
            <a:r>
              <a:rPr lang="en-US" sz="3200" dirty="0">
                <a:latin typeface="+mn-lt"/>
                <a:ea typeface="+mn-ea"/>
                <a:cs typeface="Arial" charset="0"/>
              </a:rPr>
              <a:t>Turn on </a:t>
            </a:r>
            <a:r>
              <a:rPr lang="en-US" sz="3200" dirty="0" err="1">
                <a:latin typeface="+mn-lt"/>
                <a:ea typeface="+mn-ea"/>
                <a:cs typeface="Arial" charset="0"/>
              </a:rPr>
              <a:t>Mic</a:t>
            </a:r>
            <a:endParaRPr lang="en-US" sz="3200" dirty="0">
              <a:latin typeface="+mn-lt"/>
              <a:ea typeface="+mn-ea"/>
              <a:cs typeface="Arial" charset="0"/>
            </a:endParaRPr>
          </a:p>
        </p:txBody>
      </p:sp>
      <p:sp>
        <p:nvSpPr>
          <p:cNvPr id="20" name="Rounded Rectangular Callout 19"/>
          <p:cNvSpPr/>
          <p:nvPr/>
        </p:nvSpPr>
        <p:spPr>
          <a:xfrm>
            <a:off x="3200400" y="2590800"/>
            <a:ext cx="2362200" cy="990600"/>
          </a:xfrm>
          <a:prstGeom prst="wedgeRoundRectCallout">
            <a:avLst>
              <a:gd name="adj1" fmla="val 111855"/>
              <a:gd name="adj2" fmla="val 58249"/>
              <a:gd name="adj3" fmla="val 16667"/>
            </a:avLst>
          </a:prstGeom>
          <a:solidFill>
            <a:srgbClr val="D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bg1"/>
                </a:solidFill>
              </a:rPr>
              <a:t>Calendar Notification</a:t>
            </a:r>
          </a:p>
        </p:txBody>
      </p:sp>
      <p:sp>
        <p:nvSpPr>
          <p:cNvPr id="2" name="Footer Placeholder 1"/>
          <p:cNvSpPr>
            <a:spLocks noGrp="1"/>
          </p:cNvSpPr>
          <p:nvPr>
            <p:ph type="ftr" sz="quarter" idx="11"/>
          </p:nvPr>
        </p:nvSpPr>
        <p:spPr/>
        <p:txBody>
          <a:bodyPr/>
          <a:lstStyle/>
          <a:p>
            <a:r>
              <a:rPr lang="en-US" smtClean="0"/>
              <a:t>Cellular Networks and Mobile Computing (COMS 6998-8)</a:t>
            </a:r>
            <a:endParaRPr lang="en-US"/>
          </a:p>
        </p:txBody>
      </p:sp>
    </p:spTree>
    <p:custDataLst>
      <p:tags r:id="rId1"/>
    </p:custDataLst>
    <p:extLst>
      <p:ext uri="{BB962C8B-B14F-4D97-AF65-F5344CB8AC3E}">
        <p14:creationId xmlns:p14="http://schemas.microsoft.com/office/powerpoint/2010/main" val="13374869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9" grpId="0"/>
      <p:bldP spid="2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62000" y="2133600"/>
            <a:ext cx="1981200" cy="646113"/>
          </a:xfrm>
          <a:prstGeom prst="rect">
            <a:avLst/>
          </a:prstGeom>
          <a:noFill/>
        </p:spPr>
        <p:txBody>
          <a:bodyPr>
            <a:spAutoFit/>
          </a:bodyPr>
          <a:lstStyle/>
          <a:p>
            <a:pPr algn="ctr">
              <a:defRPr/>
            </a:pPr>
            <a:r>
              <a:rPr lang="en-US" sz="3600" dirty="0">
                <a:latin typeface="+mn-lt"/>
                <a:ea typeface="+mn-ea"/>
                <a:cs typeface="Arial" charset="0"/>
              </a:rPr>
              <a:t>Attacker</a:t>
            </a:r>
          </a:p>
        </p:txBody>
      </p:sp>
      <p:pic>
        <p:nvPicPr>
          <p:cNvPr id="24579" name="Picture 2" descr="C:\Users\Jeff\Pictures\Microsoft Clip Organizer\j0440259.wmf"/>
          <p:cNvPicPr>
            <a:picLocks noChangeAspect="1" noChangeArrowheads="1"/>
          </p:cNvPicPr>
          <p:nvPr/>
        </p:nvPicPr>
        <p:blipFill>
          <a:blip r:embed="rId4"/>
          <a:srcRect/>
          <a:stretch>
            <a:fillRect/>
          </a:stretch>
        </p:blipFill>
        <p:spPr bwMode="auto">
          <a:xfrm>
            <a:off x="762000" y="2743200"/>
            <a:ext cx="1981200" cy="2008188"/>
          </a:xfrm>
          <a:prstGeom prst="rect">
            <a:avLst/>
          </a:prstGeom>
          <a:noFill/>
          <a:ln w="9525">
            <a:noFill/>
            <a:miter lim="800000"/>
            <a:headEnd/>
            <a:tailEnd/>
          </a:ln>
        </p:spPr>
      </p:pic>
      <p:sp>
        <p:nvSpPr>
          <p:cNvPr id="23" name="TextBox 22"/>
          <p:cNvSpPr txBox="1"/>
          <p:nvPr/>
        </p:nvSpPr>
        <p:spPr>
          <a:xfrm>
            <a:off x="3657600" y="2362200"/>
            <a:ext cx="1831975" cy="584200"/>
          </a:xfrm>
          <a:prstGeom prst="rect">
            <a:avLst/>
          </a:prstGeom>
          <a:noFill/>
        </p:spPr>
        <p:txBody>
          <a:bodyPr wrap="none">
            <a:spAutoFit/>
          </a:bodyPr>
          <a:lstStyle/>
          <a:p>
            <a:pPr>
              <a:defRPr/>
            </a:pPr>
            <a:r>
              <a:rPr lang="en-US" sz="3200" dirty="0">
                <a:latin typeface="+mn-lt"/>
                <a:ea typeface="+mn-ea"/>
                <a:cs typeface="Arial" charset="0"/>
              </a:rPr>
              <a:t>Send SMS</a:t>
            </a:r>
          </a:p>
        </p:txBody>
      </p:sp>
      <p:pic>
        <p:nvPicPr>
          <p:cNvPr id="24581" name="Picture 3" descr="C:\Users\Jeff\Pictures\Microsoft Clip Organizer\j0433826.png"/>
          <p:cNvPicPr>
            <a:picLocks noChangeAspect="1" noChangeArrowheads="1"/>
          </p:cNvPicPr>
          <p:nvPr/>
        </p:nvPicPr>
        <p:blipFill>
          <a:blip r:embed="rId5"/>
          <a:srcRect/>
          <a:stretch>
            <a:fillRect/>
          </a:stretch>
        </p:blipFill>
        <p:spPr bwMode="auto">
          <a:xfrm>
            <a:off x="5867400" y="2667000"/>
            <a:ext cx="2286000" cy="2286000"/>
          </a:xfrm>
          <a:prstGeom prst="rect">
            <a:avLst/>
          </a:prstGeom>
          <a:noFill/>
          <a:ln w="9525">
            <a:noFill/>
            <a:miter lim="800000"/>
            <a:headEnd/>
            <a:tailEnd/>
          </a:ln>
        </p:spPr>
      </p:pic>
      <p:sp>
        <p:nvSpPr>
          <p:cNvPr id="25" name="TextBox 24"/>
          <p:cNvSpPr txBox="1"/>
          <p:nvPr/>
        </p:nvSpPr>
        <p:spPr>
          <a:xfrm>
            <a:off x="5486400" y="1981200"/>
            <a:ext cx="3171825" cy="646113"/>
          </a:xfrm>
          <a:prstGeom prst="rect">
            <a:avLst/>
          </a:prstGeom>
          <a:noFill/>
        </p:spPr>
        <p:txBody>
          <a:bodyPr wrap="none">
            <a:spAutoFit/>
          </a:bodyPr>
          <a:lstStyle/>
          <a:p>
            <a:pPr>
              <a:defRPr/>
            </a:pPr>
            <a:r>
              <a:rPr lang="en-US" sz="3600" dirty="0">
                <a:solidFill>
                  <a:srgbClr val="FF0000"/>
                </a:solidFill>
                <a:latin typeface="+mn-lt"/>
                <a:ea typeface="+mn-ea"/>
                <a:cs typeface="Arial" charset="0"/>
              </a:rPr>
              <a:t>Rootkit Infected</a:t>
            </a:r>
          </a:p>
        </p:txBody>
      </p:sp>
      <p:sp>
        <p:nvSpPr>
          <p:cNvPr id="26" name="Freeform 25"/>
          <p:cNvSpPr/>
          <p:nvPr/>
        </p:nvSpPr>
        <p:spPr>
          <a:xfrm>
            <a:off x="2733675" y="2852738"/>
            <a:ext cx="3587750" cy="382587"/>
          </a:xfrm>
          <a:custGeom>
            <a:avLst/>
            <a:gdLst>
              <a:gd name="connsiteX0" fmla="*/ 0 w 3588774"/>
              <a:gd name="connsiteY0" fmla="*/ 381819 h 381819"/>
              <a:gd name="connsiteX1" fmla="*/ 1927122 w 3588774"/>
              <a:gd name="connsiteY1" fmla="*/ 8193 h 381819"/>
              <a:gd name="connsiteX2" fmla="*/ 3588774 w 3588774"/>
              <a:gd name="connsiteY2" fmla="*/ 332658 h 381819"/>
            </a:gdLst>
            <a:ahLst/>
            <a:cxnLst>
              <a:cxn ang="0">
                <a:pos x="connsiteX0" y="connsiteY0"/>
              </a:cxn>
              <a:cxn ang="0">
                <a:pos x="connsiteX1" y="connsiteY1"/>
              </a:cxn>
              <a:cxn ang="0">
                <a:pos x="connsiteX2" y="connsiteY2"/>
              </a:cxn>
            </a:cxnLst>
            <a:rect l="l" t="t" r="r" b="b"/>
            <a:pathLst>
              <a:path w="3588774" h="381819">
                <a:moveTo>
                  <a:pt x="0" y="381819"/>
                </a:moveTo>
                <a:cubicBezTo>
                  <a:pt x="664496" y="199103"/>
                  <a:pt x="1328993" y="16387"/>
                  <a:pt x="1927122" y="8193"/>
                </a:cubicBezTo>
                <a:cubicBezTo>
                  <a:pt x="2525251" y="0"/>
                  <a:pt x="3385574" y="276942"/>
                  <a:pt x="3588774" y="332658"/>
                </a:cubicBezTo>
              </a:path>
            </a:pathLst>
          </a:cu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7" name="Rectangle 26"/>
          <p:cNvSpPr/>
          <p:nvPr/>
        </p:nvSpPr>
        <p:spPr>
          <a:xfrm>
            <a:off x="3505200" y="3124200"/>
            <a:ext cx="2209800" cy="762000"/>
          </a:xfrm>
          <a:prstGeom prst="rect">
            <a:avLst/>
          </a:prstGeom>
          <a:solidFill>
            <a:srgbClr val="D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n-US" sz="2800">
                <a:solidFill>
                  <a:schemeClr val="bg1"/>
                </a:solidFill>
                <a:ea typeface="Arial" pitchFamily="-106" charset="0"/>
                <a:cs typeface="Arial" pitchFamily="-106" charset="0"/>
              </a:rPr>
              <a:t>Send Location “666-6666”</a:t>
            </a:r>
          </a:p>
        </p:txBody>
      </p:sp>
      <p:sp>
        <p:nvSpPr>
          <p:cNvPr id="28" name="Freeform 27"/>
          <p:cNvSpPr/>
          <p:nvPr/>
        </p:nvSpPr>
        <p:spPr>
          <a:xfrm>
            <a:off x="2743200" y="4038600"/>
            <a:ext cx="3613150" cy="498475"/>
          </a:xfrm>
          <a:custGeom>
            <a:avLst/>
            <a:gdLst>
              <a:gd name="connsiteX0" fmla="*/ 3460954 w 3460954"/>
              <a:gd name="connsiteY0" fmla="*/ 98322 h 498168"/>
              <a:gd name="connsiteX1" fmla="*/ 1651819 w 3460954"/>
              <a:gd name="connsiteY1" fmla="*/ 481781 h 498168"/>
              <a:gd name="connsiteX2" fmla="*/ 0 w 3460954"/>
              <a:gd name="connsiteY2" fmla="*/ 0 h 498168"/>
            </a:gdLst>
            <a:ahLst/>
            <a:cxnLst>
              <a:cxn ang="0">
                <a:pos x="connsiteX0" y="connsiteY0"/>
              </a:cxn>
              <a:cxn ang="0">
                <a:pos x="connsiteX1" y="connsiteY1"/>
              </a:cxn>
              <a:cxn ang="0">
                <a:pos x="connsiteX2" y="connsiteY2"/>
              </a:cxn>
            </a:cxnLst>
            <a:rect l="l" t="t" r="r" b="b"/>
            <a:pathLst>
              <a:path w="3460954" h="498168">
                <a:moveTo>
                  <a:pt x="3460954" y="98322"/>
                </a:moveTo>
                <a:cubicBezTo>
                  <a:pt x="2844799" y="298245"/>
                  <a:pt x="2228645" y="498168"/>
                  <a:pt x="1651819" y="481781"/>
                </a:cubicBezTo>
                <a:cubicBezTo>
                  <a:pt x="1074993" y="465394"/>
                  <a:pt x="245807" y="77020"/>
                  <a:pt x="0" y="0"/>
                </a:cubicBezTo>
              </a:path>
            </a:pathLst>
          </a:cu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2" name="Rectangle 31"/>
          <p:cNvSpPr/>
          <p:nvPr/>
        </p:nvSpPr>
        <p:spPr>
          <a:xfrm>
            <a:off x="0" y="0"/>
            <a:ext cx="9144000" cy="1143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dirty="0">
                <a:solidFill>
                  <a:srgbClr val="FFFF66"/>
                </a:solidFill>
              </a:rPr>
              <a:t>2. Location Attack</a:t>
            </a:r>
          </a:p>
        </p:txBody>
      </p:sp>
      <p:sp>
        <p:nvSpPr>
          <p:cNvPr id="33" name="Rounded Rectangular Callout 32"/>
          <p:cNvSpPr/>
          <p:nvPr/>
        </p:nvSpPr>
        <p:spPr>
          <a:xfrm>
            <a:off x="6705600" y="5029200"/>
            <a:ext cx="2209800" cy="685800"/>
          </a:xfrm>
          <a:prstGeom prst="wedgeRoundRectCallout">
            <a:avLst>
              <a:gd name="adj1" fmla="val -29266"/>
              <a:gd name="adj2" fmla="val -294712"/>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tx1"/>
                </a:solidFill>
              </a:rPr>
              <a:t>Query GPS</a:t>
            </a:r>
          </a:p>
        </p:txBody>
      </p:sp>
      <p:sp>
        <p:nvSpPr>
          <p:cNvPr id="35" name="Date Placeholder 3"/>
          <p:cNvSpPr>
            <a:spLocks noGrp="1"/>
          </p:cNvSpPr>
          <p:nvPr>
            <p:ph type="dt" sz="quarter" idx="10"/>
          </p:nvPr>
        </p:nvSpPr>
        <p:spPr/>
        <p:txBody>
          <a:bodyPr/>
          <a:lstStyle/>
          <a:p>
            <a:pPr>
              <a:defRPr/>
            </a:pPr>
            <a:r>
              <a:rPr lang="en-US" smtClean="0"/>
              <a:t>4/16/12</a:t>
            </a:r>
            <a:endParaRPr lang="en-US" dirty="0"/>
          </a:p>
        </p:txBody>
      </p:sp>
      <p:sp>
        <p:nvSpPr>
          <p:cNvPr id="36" name="Slide Number Placeholder 4"/>
          <p:cNvSpPr>
            <a:spLocks noGrp="1"/>
          </p:cNvSpPr>
          <p:nvPr>
            <p:ph type="sldNum" sz="quarter" idx="12"/>
          </p:nvPr>
        </p:nvSpPr>
        <p:spPr/>
        <p:txBody>
          <a:bodyPr rtlCol="0"/>
          <a:lstStyle/>
          <a:p>
            <a:pPr fontAlgn="auto">
              <a:spcBef>
                <a:spcPts val="0"/>
              </a:spcBef>
              <a:spcAft>
                <a:spcPts val="0"/>
              </a:spcAft>
              <a:defRPr/>
            </a:pPr>
            <a:r>
              <a:rPr lang="en-US" dirty="0" smtClean="0">
                <a:solidFill>
                  <a:schemeClr val="tx1">
                    <a:tint val="75000"/>
                  </a:schemeClr>
                </a:solidFill>
                <a:latin typeface="+mn-lt"/>
                <a:ea typeface="+mn-ea"/>
                <a:cs typeface="+mn-cs"/>
              </a:rPr>
              <a:t>64</a:t>
            </a:r>
            <a:endParaRPr lang="en-US" dirty="0">
              <a:solidFill>
                <a:schemeClr val="tx1">
                  <a:tint val="75000"/>
                </a:schemeClr>
              </a:solidFill>
              <a:latin typeface="+mn-lt"/>
              <a:ea typeface="+mn-ea"/>
              <a:cs typeface="+mn-cs"/>
            </a:endParaRPr>
          </a:p>
        </p:txBody>
      </p:sp>
      <p:sp>
        <p:nvSpPr>
          <p:cNvPr id="15" name="Rectangle 14"/>
          <p:cNvSpPr/>
          <p:nvPr/>
        </p:nvSpPr>
        <p:spPr>
          <a:xfrm>
            <a:off x="3048000" y="4953000"/>
            <a:ext cx="3200400" cy="4572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n-US" sz="2800">
                <a:solidFill>
                  <a:schemeClr val="tx1"/>
                </a:solidFill>
                <a:ea typeface="Arial" pitchFamily="-106" charset="0"/>
                <a:cs typeface="Arial" pitchFamily="-106" charset="0"/>
              </a:rPr>
              <a:t>N40°28', W074°26</a:t>
            </a:r>
          </a:p>
        </p:txBody>
      </p:sp>
      <p:sp>
        <p:nvSpPr>
          <p:cNvPr id="16" name="TextBox 15"/>
          <p:cNvSpPr txBox="1"/>
          <p:nvPr/>
        </p:nvSpPr>
        <p:spPr>
          <a:xfrm>
            <a:off x="3352800" y="4419600"/>
            <a:ext cx="2600325" cy="584200"/>
          </a:xfrm>
          <a:prstGeom prst="rect">
            <a:avLst/>
          </a:prstGeom>
          <a:noFill/>
        </p:spPr>
        <p:txBody>
          <a:bodyPr wrap="none">
            <a:spAutoFit/>
          </a:bodyPr>
          <a:lstStyle/>
          <a:p>
            <a:pPr>
              <a:defRPr/>
            </a:pPr>
            <a:r>
              <a:rPr lang="en-US" sz="3200" dirty="0">
                <a:latin typeface="+mn-lt"/>
                <a:ea typeface="+mn-ea"/>
                <a:cs typeface="Arial" charset="0"/>
              </a:rPr>
              <a:t>SMS Response</a:t>
            </a:r>
          </a:p>
        </p:txBody>
      </p:sp>
      <p:sp>
        <p:nvSpPr>
          <p:cNvPr id="17" name="Rounded Rectangular Callout 16"/>
          <p:cNvSpPr/>
          <p:nvPr/>
        </p:nvSpPr>
        <p:spPr>
          <a:xfrm>
            <a:off x="7620000" y="2667000"/>
            <a:ext cx="1371600" cy="762000"/>
          </a:xfrm>
          <a:prstGeom prst="wedgeRoundRectCallout">
            <a:avLst>
              <a:gd name="adj1" fmla="val -113383"/>
              <a:gd name="adj2" fmla="val 79703"/>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tx1"/>
                </a:solidFill>
              </a:rPr>
              <a:t>Delete SMS</a:t>
            </a:r>
          </a:p>
        </p:txBody>
      </p:sp>
      <p:sp>
        <p:nvSpPr>
          <p:cNvPr id="2" name="Footer Placeholder 1"/>
          <p:cNvSpPr>
            <a:spLocks noGrp="1"/>
          </p:cNvSpPr>
          <p:nvPr>
            <p:ph type="ftr" sz="quarter" idx="11"/>
          </p:nvPr>
        </p:nvSpPr>
        <p:spPr/>
        <p:txBody>
          <a:bodyPr/>
          <a:lstStyle/>
          <a:p>
            <a:r>
              <a:rPr lang="en-US" smtClean="0"/>
              <a:t>Cellular Networks and Mobile Computing (COMS 6998-8)</a:t>
            </a:r>
            <a:endParaRPr lang="en-US"/>
          </a:p>
        </p:txBody>
      </p:sp>
    </p:spTree>
    <p:custDataLst>
      <p:tags r:id="rId1"/>
    </p:custDataLst>
    <p:extLst>
      <p:ext uri="{BB962C8B-B14F-4D97-AF65-F5344CB8AC3E}">
        <p14:creationId xmlns:p14="http://schemas.microsoft.com/office/powerpoint/2010/main" val="10235555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animBg="1"/>
      <p:bldP spid="27" grpId="0" animBg="1"/>
      <p:bldP spid="28" grpId="0" animBg="1"/>
      <p:bldP spid="33" grpId="0" animBg="1"/>
      <p:bldP spid="15" grpId="0" animBg="1"/>
      <p:bldP spid="16" grpId="0"/>
      <p:bldP spid="1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143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dirty="0">
                <a:solidFill>
                  <a:srgbClr val="FFFF66"/>
                </a:solidFill>
              </a:rPr>
              <a:t>3. Battery Depletion Attack</a:t>
            </a:r>
          </a:p>
        </p:txBody>
      </p:sp>
      <p:sp>
        <p:nvSpPr>
          <p:cNvPr id="1028" name="Rectangle 2750"/>
          <p:cNvSpPr>
            <a:spLocks noChangeArrowheads="1"/>
          </p:cNvSpPr>
          <p:nvPr/>
        </p:nvSpPr>
        <p:spPr bwMode="auto">
          <a:xfrm>
            <a:off x="1828800" y="1371600"/>
            <a:ext cx="7315200" cy="1416050"/>
          </a:xfrm>
          <a:prstGeom prst="rect">
            <a:avLst/>
          </a:prstGeom>
          <a:noFill/>
          <a:ln w="9525">
            <a:noFill/>
            <a:miter lim="800000"/>
            <a:headEnd/>
            <a:tailEnd/>
          </a:ln>
        </p:spPr>
        <p:txBody>
          <a:bodyPr lIns="0" tIns="0" rIns="0" bIns="0">
            <a:prstTxWarp prst="textNoShape">
              <a:avLst/>
            </a:prstTxWarp>
            <a:spAutoFit/>
          </a:bodyPr>
          <a:lstStyle/>
          <a:p>
            <a:pPr>
              <a:buFont typeface="Arial" pitchFamily="-106" charset="0"/>
              <a:buChar char="•"/>
            </a:pPr>
            <a:r>
              <a:rPr lang="en-US" sz="3200">
                <a:solidFill>
                  <a:srgbClr val="000099"/>
                </a:solidFill>
                <a:latin typeface="Calibri" pitchFamily="-106" charset="0"/>
                <a:ea typeface="Times New Roman" pitchFamily="-106" charset="0"/>
                <a:cs typeface="Times New Roman" pitchFamily="-106" charset="0"/>
              </a:rPr>
              <a:t> Rootkit turns on high powered devices</a:t>
            </a:r>
          </a:p>
          <a:p>
            <a:pPr>
              <a:buFont typeface="Arial" pitchFamily="-106" charset="0"/>
              <a:buChar char="•"/>
            </a:pPr>
            <a:r>
              <a:rPr lang="en-US" sz="3200">
                <a:solidFill>
                  <a:srgbClr val="000099"/>
                </a:solidFill>
                <a:latin typeface="Calibri" pitchFamily="-106" charset="0"/>
                <a:ea typeface="Times New Roman" pitchFamily="-106" charset="0"/>
                <a:cs typeface="Times New Roman" pitchFamily="-106" charset="0"/>
              </a:rPr>
              <a:t> Rootkit shows original device status</a:t>
            </a:r>
          </a:p>
          <a:p>
            <a:endParaRPr lang="en-US" sz="2800">
              <a:solidFill>
                <a:srgbClr val="990000"/>
              </a:solidFill>
              <a:latin typeface="Calibri" pitchFamily="-106" charset="0"/>
              <a:ea typeface="Times New Roman" pitchFamily="-106" charset="0"/>
              <a:cs typeface="Times New Roman" pitchFamily="-106" charset="0"/>
            </a:endParaRPr>
          </a:p>
        </p:txBody>
      </p:sp>
      <p:graphicFrame>
        <p:nvGraphicFramePr>
          <p:cNvPr id="1026" name="Object 2"/>
          <p:cNvGraphicFramePr>
            <a:graphicFrameLocks noChangeAspect="1"/>
          </p:cNvGraphicFramePr>
          <p:nvPr/>
        </p:nvGraphicFramePr>
        <p:xfrm>
          <a:off x="1371600" y="2438400"/>
          <a:ext cx="6303963" cy="3971925"/>
        </p:xfrm>
        <a:graphic>
          <a:graphicData uri="http://schemas.openxmlformats.org/presentationml/2006/ole">
            <mc:AlternateContent xmlns:mc="http://schemas.openxmlformats.org/markup-compatibility/2006">
              <mc:Choice xmlns:v="urn:schemas-microsoft-com:vml" Requires="v">
                <p:oleObj spid="_x0000_s2073" name="Worksheet" r:id="rId4" imgW="6181776" imgH="3895766" progId="Excel.Sheet.8">
                  <p:embed/>
                </p:oleObj>
              </mc:Choice>
              <mc:Fallback>
                <p:oleObj name="Worksheet" r:id="rId4" imgW="6181776" imgH="3895766"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438400"/>
                        <a:ext cx="6303963"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 name="Date Placeholder 5"/>
          <p:cNvSpPr>
            <a:spLocks noGrp="1"/>
          </p:cNvSpPr>
          <p:nvPr>
            <p:ph type="dt" sz="quarter" idx="10"/>
          </p:nvPr>
        </p:nvSpPr>
        <p:spPr/>
        <p:txBody>
          <a:bodyPr/>
          <a:lstStyle/>
          <a:p>
            <a:pPr>
              <a:defRPr/>
            </a:pPr>
            <a:r>
              <a:rPr lang="en-US" smtClean="0"/>
              <a:t>4/16/12</a:t>
            </a:r>
            <a:endParaRPr lang="en-US"/>
          </a:p>
        </p:txBody>
      </p:sp>
      <p:sp>
        <p:nvSpPr>
          <p:cNvPr id="7" name="Slide Number Placeholder 6"/>
          <p:cNvSpPr>
            <a:spLocks noGrp="1"/>
          </p:cNvSpPr>
          <p:nvPr>
            <p:ph type="sldNum" sz="quarter" idx="12"/>
          </p:nvPr>
        </p:nvSpPr>
        <p:spPr/>
        <p:txBody>
          <a:bodyPr rtlCol="0"/>
          <a:lstStyle/>
          <a:p>
            <a:pPr fontAlgn="auto">
              <a:spcBef>
                <a:spcPts val="0"/>
              </a:spcBef>
              <a:spcAft>
                <a:spcPts val="0"/>
              </a:spcAft>
              <a:defRPr/>
            </a:pPr>
            <a:r>
              <a:rPr lang="en-US" dirty="0" smtClean="0">
                <a:solidFill>
                  <a:schemeClr val="tx1">
                    <a:tint val="75000"/>
                  </a:schemeClr>
                </a:solidFill>
                <a:latin typeface="+mn-lt"/>
                <a:ea typeface="+mn-ea"/>
                <a:cs typeface="+mn-cs"/>
              </a:rPr>
              <a:t>65</a:t>
            </a:r>
            <a:endParaRPr lang="en-US" dirty="0">
              <a:solidFill>
                <a:schemeClr val="tx1">
                  <a:tint val="75000"/>
                </a:schemeClr>
              </a:solidFill>
              <a:latin typeface="+mn-lt"/>
              <a:ea typeface="+mn-ea"/>
              <a:cs typeface="+mn-cs"/>
            </a:endParaRPr>
          </a:p>
        </p:txBody>
      </p:sp>
      <p:sp>
        <p:nvSpPr>
          <p:cNvPr id="1031" name="Rectangle 7"/>
          <p:cNvSpPr>
            <a:spLocks noChangeArrowheads="1"/>
          </p:cNvSpPr>
          <p:nvPr/>
        </p:nvSpPr>
        <p:spPr bwMode="auto">
          <a:xfrm>
            <a:off x="381000" y="1295400"/>
            <a:ext cx="1528763" cy="584200"/>
          </a:xfrm>
          <a:prstGeom prst="rect">
            <a:avLst/>
          </a:prstGeom>
          <a:noFill/>
          <a:ln w="9525">
            <a:noFill/>
            <a:miter lim="800000"/>
            <a:headEnd/>
            <a:tailEnd/>
          </a:ln>
        </p:spPr>
        <p:txBody>
          <a:bodyPr wrap="none">
            <a:prstTxWarp prst="textNoShape">
              <a:avLst/>
            </a:prstTxWarp>
            <a:spAutoFit/>
          </a:bodyPr>
          <a:lstStyle/>
          <a:p>
            <a:r>
              <a:rPr lang="en-US" sz="3200" u="sng">
                <a:solidFill>
                  <a:srgbClr val="990000"/>
                </a:solidFill>
                <a:latin typeface="Calibri" pitchFamily="-106" charset="0"/>
                <a:ea typeface="Times New Roman" pitchFamily="-106" charset="0"/>
                <a:cs typeface="Times New Roman" pitchFamily="-106" charset="0"/>
              </a:rPr>
              <a:t>Attack</a:t>
            </a:r>
            <a:r>
              <a:rPr lang="en-US" sz="3200">
                <a:solidFill>
                  <a:srgbClr val="990000"/>
                </a:solidFill>
                <a:latin typeface="Calibri" pitchFamily="-106" charset="0"/>
                <a:ea typeface="Times New Roman" pitchFamily="-106" charset="0"/>
                <a:cs typeface="Times New Roman" pitchFamily="-106" charset="0"/>
              </a:rPr>
              <a:t> : </a:t>
            </a:r>
            <a:endParaRPr lang="en-US" sz="3200"/>
          </a:p>
        </p:txBody>
      </p:sp>
      <p:sp>
        <p:nvSpPr>
          <p:cNvPr id="2" name="Footer Placeholder 1"/>
          <p:cNvSpPr>
            <a:spLocks noGrp="1"/>
          </p:cNvSpPr>
          <p:nvPr>
            <p:ph type="ftr" sz="quarter" idx="11"/>
          </p:nvPr>
        </p:nvSpPr>
        <p:spPr/>
        <p:txBody>
          <a:bodyPr/>
          <a:lstStyle/>
          <a:p>
            <a:r>
              <a:rPr lang="en-US" smtClean="0"/>
              <a:t>Cellular Networks and Mobile Computing (COMS 6998-8)</a:t>
            </a:r>
            <a:endParaRPr lang="en-US"/>
          </a:p>
        </p:txBody>
      </p:sp>
    </p:spTree>
    <p:extLst>
      <p:ext uri="{BB962C8B-B14F-4D97-AF65-F5344CB8AC3E}">
        <p14:creationId xmlns:p14="http://schemas.microsoft.com/office/powerpoint/2010/main" val="2945014085"/>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ate Placeholder 3"/>
          <p:cNvSpPr>
            <a:spLocks noGrp="1"/>
          </p:cNvSpPr>
          <p:nvPr>
            <p:ph type="dt" sz="quarter" idx="10"/>
          </p:nvPr>
        </p:nvSpPr>
        <p:spPr/>
        <p:txBody>
          <a:bodyPr/>
          <a:lstStyle/>
          <a:p>
            <a:pPr>
              <a:defRPr/>
            </a:pPr>
            <a:r>
              <a:rPr lang="en-US" smtClean="0"/>
              <a:t>4/16/12</a:t>
            </a:r>
            <a:endParaRPr lang="en-US"/>
          </a:p>
        </p:txBody>
      </p:sp>
      <p:sp>
        <p:nvSpPr>
          <p:cNvPr id="24" name="Slide Number Placeholder 4"/>
          <p:cNvSpPr>
            <a:spLocks noGrp="1"/>
          </p:cNvSpPr>
          <p:nvPr>
            <p:ph type="sldNum" sz="quarter" idx="12"/>
          </p:nvPr>
        </p:nvSpPr>
        <p:spPr/>
        <p:txBody>
          <a:bodyPr rtlCol="0"/>
          <a:lstStyle/>
          <a:p>
            <a:pPr fontAlgn="auto">
              <a:spcBef>
                <a:spcPts val="0"/>
              </a:spcBef>
              <a:spcAft>
                <a:spcPts val="0"/>
              </a:spcAft>
              <a:defRPr/>
            </a:pPr>
            <a:r>
              <a:rPr lang="en-US" dirty="0" smtClean="0">
                <a:solidFill>
                  <a:schemeClr val="tx1">
                    <a:tint val="75000"/>
                  </a:schemeClr>
                </a:solidFill>
                <a:latin typeface="+mn-lt"/>
                <a:ea typeface="+mn-ea"/>
                <a:cs typeface="+mn-cs"/>
              </a:rPr>
              <a:t>66</a:t>
            </a:r>
            <a:endParaRPr lang="en-US" dirty="0">
              <a:solidFill>
                <a:schemeClr val="tx1">
                  <a:tint val="75000"/>
                </a:schemeClr>
              </a:solidFill>
              <a:latin typeface="+mn-lt"/>
              <a:ea typeface="+mn-ea"/>
              <a:cs typeface="+mn-cs"/>
            </a:endParaRPr>
          </a:p>
        </p:txBody>
      </p:sp>
      <p:sp>
        <p:nvSpPr>
          <p:cNvPr id="25" name="Rectangle 24"/>
          <p:cNvSpPr/>
          <p:nvPr/>
        </p:nvSpPr>
        <p:spPr>
          <a:xfrm>
            <a:off x="0" y="0"/>
            <a:ext cx="9144000" cy="1143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dirty="0" err="1">
                <a:solidFill>
                  <a:srgbClr val="FFFF66"/>
                </a:solidFill>
              </a:rPr>
              <a:t>Rootkit</a:t>
            </a:r>
            <a:r>
              <a:rPr lang="en-US" sz="4800" dirty="0">
                <a:solidFill>
                  <a:srgbClr val="FFFF66"/>
                </a:solidFill>
              </a:rPr>
              <a:t> Detection</a:t>
            </a:r>
          </a:p>
        </p:txBody>
      </p:sp>
      <p:sp>
        <p:nvSpPr>
          <p:cNvPr id="26" name="Flowchart: Process 25"/>
          <p:cNvSpPr/>
          <p:nvPr/>
        </p:nvSpPr>
        <p:spPr>
          <a:xfrm>
            <a:off x="1219200" y="4038600"/>
            <a:ext cx="6629400" cy="1524000"/>
          </a:xfrm>
          <a:prstGeom prst="flowChartProces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7" name="Straight Connector 26"/>
          <p:cNvCxnSpPr/>
          <p:nvPr/>
        </p:nvCxnSpPr>
        <p:spPr>
          <a:xfrm>
            <a:off x="228600" y="3581400"/>
            <a:ext cx="8763000" cy="1588"/>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219200" y="1752600"/>
            <a:ext cx="6629400" cy="13716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Flowchart: Process 28"/>
          <p:cNvSpPr/>
          <p:nvPr/>
        </p:nvSpPr>
        <p:spPr>
          <a:xfrm>
            <a:off x="1600200" y="1981200"/>
            <a:ext cx="914400" cy="838200"/>
          </a:xfrm>
          <a:prstGeom prst="flowChartProcess">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App</a:t>
            </a:r>
          </a:p>
        </p:txBody>
      </p:sp>
      <p:sp>
        <p:nvSpPr>
          <p:cNvPr id="30" name="Flowchart: Process 29"/>
          <p:cNvSpPr/>
          <p:nvPr/>
        </p:nvSpPr>
        <p:spPr>
          <a:xfrm>
            <a:off x="2743200" y="1981200"/>
            <a:ext cx="914400" cy="838200"/>
          </a:xfrm>
          <a:prstGeom prst="flowChartProcess">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App</a:t>
            </a:r>
          </a:p>
        </p:txBody>
      </p:sp>
      <p:sp>
        <p:nvSpPr>
          <p:cNvPr id="31" name="Flowchart: Process 30"/>
          <p:cNvSpPr/>
          <p:nvPr/>
        </p:nvSpPr>
        <p:spPr>
          <a:xfrm>
            <a:off x="3962400" y="1981200"/>
            <a:ext cx="914400" cy="838200"/>
          </a:xfrm>
          <a:prstGeom prst="flowChartProcess">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App</a:t>
            </a:r>
          </a:p>
        </p:txBody>
      </p:sp>
      <p:sp>
        <p:nvSpPr>
          <p:cNvPr id="32" name="TextBox 31"/>
          <p:cNvSpPr txBox="1"/>
          <p:nvPr/>
        </p:nvSpPr>
        <p:spPr>
          <a:xfrm>
            <a:off x="0" y="1143000"/>
            <a:ext cx="9144000" cy="646113"/>
          </a:xfrm>
          <a:prstGeom prst="rect">
            <a:avLst/>
          </a:prstGeom>
          <a:noFill/>
        </p:spPr>
        <p:txBody>
          <a:bodyPr>
            <a:spAutoFit/>
          </a:bodyPr>
          <a:lstStyle/>
          <a:p>
            <a:pPr algn="ctr">
              <a:defRPr/>
            </a:pPr>
            <a:r>
              <a:rPr lang="en-US" sz="3600" dirty="0">
                <a:latin typeface="+mn-lt"/>
                <a:ea typeface="+mn-ea"/>
                <a:cs typeface="Arial" charset="0"/>
              </a:rPr>
              <a:t>User Space</a:t>
            </a:r>
          </a:p>
        </p:txBody>
      </p:sp>
      <p:sp>
        <p:nvSpPr>
          <p:cNvPr id="49" name="TextBox 48"/>
          <p:cNvSpPr txBox="1"/>
          <p:nvPr/>
        </p:nvSpPr>
        <p:spPr>
          <a:xfrm>
            <a:off x="0" y="5638800"/>
            <a:ext cx="9144000" cy="646113"/>
          </a:xfrm>
          <a:prstGeom prst="rect">
            <a:avLst/>
          </a:prstGeom>
          <a:noFill/>
        </p:spPr>
        <p:txBody>
          <a:bodyPr>
            <a:spAutoFit/>
          </a:bodyPr>
          <a:lstStyle/>
          <a:p>
            <a:pPr algn="ctr">
              <a:defRPr/>
            </a:pPr>
            <a:r>
              <a:rPr lang="en-US" sz="3600" dirty="0">
                <a:latin typeface="+mn-lt"/>
                <a:ea typeface="+mn-ea"/>
                <a:cs typeface="Arial" charset="0"/>
              </a:rPr>
              <a:t>Kernel Space</a:t>
            </a:r>
          </a:p>
        </p:txBody>
      </p:sp>
      <p:sp>
        <p:nvSpPr>
          <p:cNvPr id="51" name="Flowchart: Process 50"/>
          <p:cNvSpPr/>
          <p:nvPr/>
        </p:nvSpPr>
        <p:spPr>
          <a:xfrm>
            <a:off x="5334000" y="1981200"/>
            <a:ext cx="2057400" cy="838200"/>
          </a:xfrm>
          <a:prstGeom prst="flowChartProcess">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Libraries</a:t>
            </a:r>
          </a:p>
        </p:txBody>
      </p:sp>
      <p:sp>
        <p:nvSpPr>
          <p:cNvPr id="53" name="Flowchart: Process 52"/>
          <p:cNvSpPr/>
          <p:nvPr/>
        </p:nvSpPr>
        <p:spPr>
          <a:xfrm>
            <a:off x="6019800" y="4267200"/>
            <a:ext cx="1600200" cy="1066800"/>
          </a:xfrm>
          <a:prstGeom prst="flowChartProcess">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Kernel Code</a:t>
            </a:r>
          </a:p>
        </p:txBody>
      </p:sp>
      <p:sp>
        <p:nvSpPr>
          <p:cNvPr id="55" name="Flowchart: Process 54"/>
          <p:cNvSpPr/>
          <p:nvPr/>
        </p:nvSpPr>
        <p:spPr>
          <a:xfrm>
            <a:off x="1447800" y="4267200"/>
            <a:ext cx="1295400" cy="1066800"/>
          </a:xfrm>
          <a:prstGeom prst="flowChartProcess">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System</a:t>
            </a:r>
          </a:p>
          <a:p>
            <a:pPr algn="ctr">
              <a:defRPr/>
            </a:pPr>
            <a:r>
              <a:rPr lang="en-US" sz="2400" dirty="0"/>
              <a:t>Call</a:t>
            </a:r>
          </a:p>
          <a:p>
            <a:pPr algn="ctr">
              <a:defRPr/>
            </a:pPr>
            <a:r>
              <a:rPr lang="en-US" sz="2400" dirty="0"/>
              <a:t>Table</a:t>
            </a:r>
          </a:p>
        </p:txBody>
      </p:sp>
      <p:sp>
        <p:nvSpPr>
          <p:cNvPr id="57" name="Flowchart: Process 56"/>
          <p:cNvSpPr/>
          <p:nvPr/>
        </p:nvSpPr>
        <p:spPr>
          <a:xfrm>
            <a:off x="2971800" y="4267200"/>
            <a:ext cx="1295400" cy="1066800"/>
          </a:xfrm>
          <a:prstGeom prst="flowChartProcess">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Drivers</a:t>
            </a:r>
          </a:p>
        </p:txBody>
      </p:sp>
      <p:sp>
        <p:nvSpPr>
          <p:cNvPr id="59" name="Flowchart: Process 58"/>
          <p:cNvSpPr/>
          <p:nvPr/>
        </p:nvSpPr>
        <p:spPr>
          <a:xfrm>
            <a:off x="4495800" y="4267200"/>
            <a:ext cx="1295400" cy="1066800"/>
          </a:xfrm>
          <a:prstGeom prst="flowChartProcess">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t>Process</a:t>
            </a:r>
          </a:p>
          <a:p>
            <a:pPr algn="ctr">
              <a:defRPr/>
            </a:pPr>
            <a:r>
              <a:rPr lang="en-US" sz="2800" dirty="0"/>
              <a:t>Lists</a:t>
            </a:r>
          </a:p>
        </p:txBody>
      </p:sp>
      <p:sp>
        <p:nvSpPr>
          <p:cNvPr id="60" name="Flowchart: Process 59"/>
          <p:cNvSpPr/>
          <p:nvPr/>
        </p:nvSpPr>
        <p:spPr>
          <a:xfrm>
            <a:off x="2743200" y="1981200"/>
            <a:ext cx="2286000" cy="838200"/>
          </a:xfrm>
          <a:prstGeom prst="flowChartProcess">
            <a:avLst/>
          </a:prstGeom>
          <a:solidFill>
            <a:srgbClr val="9BBB5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700" dirty="0" err="1"/>
              <a:t>Rootkit</a:t>
            </a:r>
            <a:r>
              <a:rPr lang="en-US" sz="2700" dirty="0"/>
              <a:t> Detector</a:t>
            </a:r>
          </a:p>
        </p:txBody>
      </p:sp>
      <p:sp>
        <p:nvSpPr>
          <p:cNvPr id="61" name="Rectangle 60"/>
          <p:cNvSpPr/>
          <p:nvPr/>
        </p:nvSpPr>
        <p:spPr>
          <a:xfrm>
            <a:off x="1219200" y="3657600"/>
            <a:ext cx="6629400" cy="381000"/>
          </a:xfrm>
          <a:prstGeom prst="rect">
            <a:avLst/>
          </a:prstGeom>
          <a:solidFill>
            <a:srgbClr val="D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t>Rootkit</a:t>
            </a:r>
            <a:endParaRPr lang="en-US" sz="2800" dirty="0"/>
          </a:p>
        </p:txBody>
      </p:sp>
      <p:cxnSp>
        <p:nvCxnSpPr>
          <p:cNvPr id="62" name="Straight Arrow Connector 61"/>
          <p:cNvCxnSpPr>
            <a:stCxn id="29" idx="2"/>
            <a:endCxn id="61" idx="0"/>
          </p:cNvCxnSpPr>
          <p:nvPr/>
        </p:nvCxnSpPr>
        <p:spPr>
          <a:xfrm rot="16200000" flipH="1">
            <a:off x="2876550" y="2000250"/>
            <a:ext cx="838200" cy="24765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60" idx="2"/>
            <a:endCxn id="61" idx="0"/>
          </p:cNvCxnSpPr>
          <p:nvPr/>
        </p:nvCxnSpPr>
        <p:spPr>
          <a:xfrm rot="16200000" flipH="1">
            <a:off x="3790950" y="2914650"/>
            <a:ext cx="838200" cy="6477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110"/>
          <p:cNvGrpSpPr>
            <a:grpSpLocks/>
          </p:cNvGrpSpPr>
          <p:nvPr/>
        </p:nvGrpSpPr>
        <p:grpSpPr bwMode="auto">
          <a:xfrm>
            <a:off x="2232025" y="2260600"/>
            <a:ext cx="3494088" cy="412750"/>
            <a:chOff x="2228016" y="2408426"/>
            <a:chExt cx="3493136" cy="411978"/>
          </a:xfrm>
        </p:grpSpPr>
        <p:sp>
          <p:nvSpPr>
            <p:cNvPr id="104" name="Rectangle 103"/>
            <p:cNvSpPr/>
            <p:nvPr/>
          </p:nvSpPr>
          <p:spPr>
            <a:xfrm rot="1833907">
              <a:off x="2240713" y="2408426"/>
              <a:ext cx="3480439" cy="388211"/>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 name="Rectangle 104"/>
            <p:cNvSpPr/>
            <p:nvPr/>
          </p:nvSpPr>
          <p:spPr>
            <a:xfrm rot="8983192">
              <a:off x="2228016" y="2432194"/>
              <a:ext cx="3404260" cy="38821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 name="Rectangle 106"/>
            <p:cNvSpPr/>
            <p:nvPr/>
          </p:nvSpPr>
          <p:spPr>
            <a:xfrm rot="1833907">
              <a:off x="3581785" y="2519343"/>
              <a:ext cx="993504" cy="274124"/>
            </a:xfrm>
            <a:prstGeom prst="rect">
              <a:avLst/>
            </a:prstGeom>
            <a:solidFill>
              <a:srgbClr val="C00000"/>
            </a:solidFill>
            <a:ln w="825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3" name="Flowchart: Process 102"/>
          <p:cNvSpPr/>
          <p:nvPr/>
        </p:nvSpPr>
        <p:spPr>
          <a:xfrm>
            <a:off x="1981200" y="3352800"/>
            <a:ext cx="4038600" cy="1143000"/>
          </a:xfrm>
          <a:prstGeom prst="flowChartProcess">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chemeClr val="tx1"/>
                </a:solidFill>
              </a:rPr>
              <a:t>DOES NOT WORK!</a:t>
            </a:r>
          </a:p>
        </p:txBody>
      </p:sp>
      <p:sp>
        <p:nvSpPr>
          <p:cNvPr id="3" name="Footer Placeholder 2"/>
          <p:cNvSpPr>
            <a:spLocks noGrp="1"/>
          </p:cNvSpPr>
          <p:nvPr>
            <p:ph type="ftr" sz="quarter" idx="11"/>
          </p:nvPr>
        </p:nvSpPr>
        <p:spPr/>
        <p:txBody>
          <a:bodyPr/>
          <a:lstStyle/>
          <a:p>
            <a:r>
              <a:rPr lang="en-US" smtClean="0"/>
              <a:t>Cellular Networks and Mobile Computing (COMS 6998-8)</a:t>
            </a:r>
            <a:endParaRPr lang="en-US"/>
          </a:p>
        </p:txBody>
      </p:sp>
    </p:spTree>
    <p:extLst>
      <p:ext uri="{BB962C8B-B14F-4D97-AF65-F5344CB8AC3E}">
        <p14:creationId xmlns:p14="http://schemas.microsoft.com/office/powerpoint/2010/main" val="25067464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4/16/12</a:t>
            </a:r>
            <a:endParaRPr lang="en-US"/>
          </a:p>
        </p:txBody>
      </p:sp>
      <p:sp>
        <p:nvSpPr>
          <p:cNvPr id="5" name="Slide Number Placeholder 4"/>
          <p:cNvSpPr>
            <a:spLocks noGrp="1"/>
          </p:cNvSpPr>
          <p:nvPr>
            <p:ph type="sldNum" sz="quarter" idx="12"/>
          </p:nvPr>
        </p:nvSpPr>
        <p:spPr/>
        <p:txBody>
          <a:bodyPr rtlCol="0"/>
          <a:lstStyle/>
          <a:p>
            <a:pPr fontAlgn="auto">
              <a:spcBef>
                <a:spcPts val="0"/>
              </a:spcBef>
              <a:spcAft>
                <a:spcPts val="0"/>
              </a:spcAft>
              <a:defRPr/>
            </a:pPr>
            <a:r>
              <a:rPr lang="en-US" dirty="0" smtClean="0">
                <a:solidFill>
                  <a:schemeClr val="tx1">
                    <a:tint val="75000"/>
                  </a:schemeClr>
                </a:solidFill>
                <a:latin typeface="+mn-lt"/>
                <a:ea typeface="+mn-ea"/>
                <a:cs typeface="+mn-cs"/>
              </a:rPr>
              <a:t>67</a:t>
            </a:r>
            <a:endParaRPr lang="en-US" dirty="0">
              <a:solidFill>
                <a:schemeClr val="tx1">
                  <a:tint val="75000"/>
                </a:schemeClr>
              </a:solidFill>
              <a:latin typeface="+mn-lt"/>
              <a:ea typeface="+mn-ea"/>
              <a:cs typeface="+mn-cs"/>
            </a:endParaRPr>
          </a:p>
        </p:txBody>
      </p:sp>
      <p:sp>
        <p:nvSpPr>
          <p:cNvPr id="6" name="Rectangle 5"/>
          <p:cNvSpPr/>
          <p:nvPr/>
        </p:nvSpPr>
        <p:spPr>
          <a:xfrm>
            <a:off x="0" y="0"/>
            <a:ext cx="9144000" cy="1143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dirty="0">
                <a:solidFill>
                  <a:srgbClr val="FFFF66"/>
                </a:solidFill>
              </a:rPr>
              <a:t>Memory Introspection</a:t>
            </a:r>
          </a:p>
        </p:txBody>
      </p:sp>
      <p:sp>
        <p:nvSpPr>
          <p:cNvPr id="8" name="Rectangle 7"/>
          <p:cNvSpPr/>
          <p:nvPr/>
        </p:nvSpPr>
        <p:spPr>
          <a:xfrm>
            <a:off x="5257800" y="2743200"/>
            <a:ext cx="2133600" cy="266700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9" name="TextBox 8"/>
          <p:cNvSpPr txBox="1">
            <a:spLocks noChangeArrowheads="1"/>
          </p:cNvSpPr>
          <p:nvPr/>
        </p:nvSpPr>
        <p:spPr bwMode="auto">
          <a:xfrm>
            <a:off x="5257800" y="2819400"/>
            <a:ext cx="2133600" cy="461963"/>
          </a:xfrm>
          <a:prstGeom prst="rect">
            <a:avLst/>
          </a:prstGeom>
          <a:noFill/>
          <a:ln w="9525">
            <a:noFill/>
            <a:miter lim="800000"/>
            <a:headEnd/>
            <a:tailEnd/>
          </a:ln>
        </p:spPr>
        <p:txBody>
          <a:bodyPr>
            <a:spAutoFit/>
          </a:bodyPr>
          <a:lstStyle/>
          <a:p>
            <a:pPr algn="ctr">
              <a:defRPr/>
            </a:pPr>
            <a:r>
              <a:rPr lang="en-US" sz="2400" dirty="0">
                <a:latin typeface="+mn-lt"/>
                <a:ea typeface="+mn-ea"/>
                <a:cs typeface="Arial" charset="0"/>
              </a:rPr>
              <a:t>Kernel</a:t>
            </a:r>
          </a:p>
        </p:txBody>
      </p:sp>
      <p:sp>
        <p:nvSpPr>
          <p:cNvPr id="10" name="Rectangle 9"/>
          <p:cNvSpPr/>
          <p:nvPr/>
        </p:nvSpPr>
        <p:spPr>
          <a:xfrm>
            <a:off x="5943600" y="3429000"/>
            <a:ext cx="762000" cy="228600"/>
          </a:xfrm>
          <a:prstGeom prst="rect">
            <a:avLst/>
          </a:prstGeom>
          <a:solidFill>
            <a:schemeClr val="tx1">
              <a:lumMod val="50000"/>
              <a:lumOff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11" name="Rectangle 10"/>
          <p:cNvSpPr/>
          <p:nvPr/>
        </p:nvSpPr>
        <p:spPr>
          <a:xfrm>
            <a:off x="5943600" y="3657600"/>
            <a:ext cx="762000" cy="228600"/>
          </a:xfrm>
          <a:prstGeom prst="rect">
            <a:avLst/>
          </a:prstGeom>
          <a:solidFill>
            <a:schemeClr val="tx1">
              <a:lumMod val="50000"/>
              <a:lumOff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12" name="Rectangle 11"/>
          <p:cNvSpPr/>
          <p:nvPr/>
        </p:nvSpPr>
        <p:spPr>
          <a:xfrm>
            <a:off x="5943600" y="3886200"/>
            <a:ext cx="762000" cy="228600"/>
          </a:xfrm>
          <a:prstGeom prst="rect">
            <a:avLst/>
          </a:prstGeom>
          <a:solidFill>
            <a:schemeClr val="tx1">
              <a:lumMod val="50000"/>
              <a:lumOff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13" name="Rectangle 12"/>
          <p:cNvSpPr/>
          <p:nvPr/>
        </p:nvSpPr>
        <p:spPr>
          <a:xfrm>
            <a:off x="5943600" y="4114800"/>
            <a:ext cx="762000" cy="228600"/>
          </a:xfrm>
          <a:prstGeom prst="rect">
            <a:avLst/>
          </a:prstGeom>
          <a:solidFill>
            <a:schemeClr val="tx1">
              <a:lumMod val="50000"/>
              <a:lumOff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14" name="Rectangle 13"/>
          <p:cNvSpPr/>
          <p:nvPr/>
        </p:nvSpPr>
        <p:spPr>
          <a:xfrm>
            <a:off x="5943600" y="4343400"/>
            <a:ext cx="762000" cy="228600"/>
          </a:xfrm>
          <a:prstGeom prst="rect">
            <a:avLst/>
          </a:prstGeom>
          <a:solidFill>
            <a:schemeClr val="tx1">
              <a:lumMod val="50000"/>
              <a:lumOff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15" name="Rectangle 14"/>
          <p:cNvSpPr/>
          <p:nvPr/>
        </p:nvSpPr>
        <p:spPr>
          <a:xfrm>
            <a:off x="5943600" y="4572000"/>
            <a:ext cx="762000" cy="228600"/>
          </a:xfrm>
          <a:prstGeom prst="rect">
            <a:avLst/>
          </a:prstGeom>
          <a:solidFill>
            <a:schemeClr val="tx1">
              <a:lumMod val="50000"/>
              <a:lumOff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16" name="Rectangle 15"/>
          <p:cNvSpPr/>
          <p:nvPr/>
        </p:nvSpPr>
        <p:spPr>
          <a:xfrm>
            <a:off x="5943600" y="4800600"/>
            <a:ext cx="762000" cy="228600"/>
          </a:xfrm>
          <a:prstGeom prst="rect">
            <a:avLst/>
          </a:prstGeom>
          <a:solidFill>
            <a:schemeClr val="tx1">
              <a:lumMod val="50000"/>
              <a:lumOff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17" name="TextBox 14"/>
          <p:cNvSpPr txBox="1">
            <a:spLocks noChangeArrowheads="1"/>
          </p:cNvSpPr>
          <p:nvPr/>
        </p:nvSpPr>
        <p:spPr bwMode="auto">
          <a:xfrm>
            <a:off x="7467600" y="3657600"/>
            <a:ext cx="1252538" cy="954088"/>
          </a:xfrm>
          <a:prstGeom prst="rect">
            <a:avLst/>
          </a:prstGeom>
          <a:noFill/>
          <a:ln w="9525">
            <a:noFill/>
            <a:miter lim="800000"/>
            <a:headEnd/>
            <a:tailEnd/>
          </a:ln>
        </p:spPr>
        <p:txBody>
          <a:bodyPr wrap="none">
            <a:spAutoFit/>
          </a:bodyPr>
          <a:lstStyle/>
          <a:p>
            <a:pPr algn="ctr">
              <a:defRPr/>
            </a:pPr>
            <a:r>
              <a:rPr lang="en-US" sz="2800" dirty="0">
                <a:latin typeface="+mn-lt"/>
                <a:ea typeface="+mn-ea"/>
                <a:cs typeface="Arial" charset="0"/>
              </a:rPr>
              <a:t>Sys Call</a:t>
            </a:r>
          </a:p>
          <a:p>
            <a:pPr algn="ctr">
              <a:defRPr/>
            </a:pPr>
            <a:r>
              <a:rPr lang="en-US" sz="2800" dirty="0">
                <a:latin typeface="+mn-lt"/>
                <a:ea typeface="+mn-ea"/>
                <a:cs typeface="Arial" charset="0"/>
              </a:rPr>
              <a:t>Table</a:t>
            </a:r>
          </a:p>
        </p:txBody>
      </p:sp>
      <p:cxnSp>
        <p:nvCxnSpPr>
          <p:cNvPr id="18" name="Straight Arrow Connector 17"/>
          <p:cNvCxnSpPr/>
          <p:nvPr/>
        </p:nvCxnSpPr>
        <p:spPr>
          <a:xfrm rot="10800000">
            <a:off x="6781800" y="4114800"/>
            <a:ext cx="762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600200" y="2743200"/>
            <a:ext cx="2133600" cy="266700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20" name="TextBox 18"/>
          <p:cNvSpPr txBox="1">
            <a:spLocks noChangeArrowheads="1"/>
          </p:cNvSpPr>
          <p:nvPr/>
        </p:nvSpPr>
        <p:spPr bwMode="auto">
          <a:xfrm>
            <a:off x="1600200" y="2819400"/>
            <a:ext cx="2133600" cy="461963"/>
          </a:xfrm>
          <a:prstGeom prst="rect">
            <a:avLst/>
          </a:prstGeom>
          <a:noFill/>
          <a:ln w="9525">
            <a:noFill/>
            <a:miter lim="800000"/>
            <a:headEnd/>
            <a:tailEnd/>
          </a:ln>
        </p:spPr>
        <p:txBody>
          <a:bodyPr>
            <a:spAutoFit/>
          </a:bodyPr>
          <a:lstStyle/>
          <a:p>
            <a:pPr algn="ctr">
              <a:defRPr/>
            </a:pPr>
            <a:r>
              <a:rPr lang="en-US" sz="2400" dirty="0">
                <a:latin typeface="+mn-lt"/>
                <a:ea typeface="+mn-ea"/>
                <a:cs typeface="Arial" charset="0"/>
              </a:rPr>
              <a:t>Monitor</a:t>
            </a:r>
          </a:p>
        </p:txBody>
      </p:sp>
      <p:cxnSp>
        <p:nvCxnSpPr>
          <p:cNvPr id="21" name="Straight Arrow Connector 20"/>
          <p:cNvCxnSpPr/>
          <p:nvPr/>
        </p:nvCxnSpPr>
        <p:spPr>
          <a:xfrm rot="10800000">
            <a:off x="2667000" y="4114800"/>
            <a:ext cx="32004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4"/>
          <p:cNvSpPr txBox="1">
            <a:spLocks noChangeArrowheads="1"/>
          </p:cNvSpPr>
          <p:nvPr/>
        </p:nvSpPr>
        <p:spPr bwMode="auto">
          <a:xfrm>
            <a:off x="3962400" y="4114800"/>
            <a:ext cx="863600" cy="1200150"/>
          </a:xfrm>
          <a:prstGeom prst="rect">
            <a:avLst/>
          </a:prstGeom>
          <a:noFill/>
          <a:ln w="9525">
            <a:noFill/>
            <a:miter lim="800000"/>
            <a:headEnd/>
            <a:tailEnd/>
          </a:ln>
        </p:spPr>
        <p:txBody>
          <a:bodyPr wrap="none">
            <a:spAutoFit/>
          </a:bodyPr>
          <a:lstStyle/>
          <a:p>
            <a:pPr algn="ctr">
              <a:defRPr/>
            </a:pPr>
            <a:r>
              <a:rPr lang="en-US" sz="2400" dirty="0">
                <a:latin typeface="+mn-lt"/>
                <a:ea typeface="+mn-ea"/>
                <a:cs typeface="Arial" charset="0"/>
              </a:rPr>
              <a:t>Fetch</a:t>
            </a:r>
          </a:p>
          <a:p>
            <a:pPr algn="ctr">
              <a:defRPr/>
            </a:pPr>
            <a:r>
              <a:rPr lang="en-US" sz="2400" dirty="0">
                <a:latin typeface="+mn-lt"/>
                <a:ea typeface="+mn-ea"/>
                <a:cs typeface="Arial" charset="0"/>
              </a:rPr>
              <a:t>and</a:t>
            </a:r>
          </a:p>
          <a:p>
            <a:pPr algn="ctr">
              <a:defRPr/>
            </a:pPr>
            <a:r>
              <a:rPr lang="en-US" sz="2400" dirty="0">
                <a:latin typeface="+mn-lt"/>
                <a:ea typeface="+mn-ea"/>
                <a:cs typeface="Arial" charset="0"/>
              </a:rPr>
              <a:t>Copy</a:t>
            </a:r>
          </a:p>
        </p:txBody>
      </p:sp>
      <p:grpSp>
        <p:nvGrpSpPr>
          <p:cNvPr id="2" name="Group 22"/>
          <p:cNvGrpSpPr/>
          <p:nvPr/>
        </p:nvGrpSpPr>
        <p:grpSpPr>
          <a:xfrm>
            <a:off x="1828800" y="3352800"/>
            <a:ext cx="762000" cy="1905000"/>
            <a:chOff x="1524000" y="4572000"/>
            <a:chExt cx="609600" cy="1219200"/>
          </a:xfrm>
          <a:solidFill>
            <a:schemeClr val="tx1">
              <a:lumMod val="50000"/>
              <a:lumOff val="50000"/>
            </a:schemeClr>
          </a:solidFill>
        </p:grpSpPr>
        <p:sp>
          <p:nvSpPr>
            <p:cNvPr id="24" name="Rectangle 23"/>
            <p:cNvSpPr/>
            <p:nvPr/>
          </p:nvSpPr>
          <p:spPr>
            <a:xfrm>
              <a:off x="1524000" y="4572000"/>
              <a:ext cx="609600" cy="152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25" name="Rectangle 24"/>
            <p:cNvSpPr/>
            <p:nvPr/>
          </p:nvSpPr>
          <p:spPr>
            <a:xfrm>
              <a:off x="1524000" y="4724400"/>
              <a:ext cx="609600" cy="152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26" name="Rectangle 25"/>
            <p:cNvSpPr/>
            <p:nvPr/>
          </p:nvSpPr>
          <p:spPr>
            <a:xfrm>
              <a:off x="1524000" y="4876800"/>
              <a:ext cx="609600" cy="152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27" name="Rectangle 26"/>
            <p:cNvSpPr/>
            <p:nvPr/>
          </p:nvSpPr>
          <p:spPr>
            <a:xfrm>
              <a:off x="1524000" y="5029200"/>
              <a:ext cx="609600" cy="152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28" name="Rectangle 27"/>
            <p:cNvSpPr/>
            <p:nvPr/>
          </p:nvSpPr>
          <p:spPr>
            <a:xfrm>
              <a:off x="1524000" y="5181600"/>
              <a:ext cx="609600" cy="152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29" name="Rectangle 28"/>
            <p:cNvSpPr/>
            <p:nvPr/>
          </p:nvSpPr>
          <p:spPr>
            <a:xfrm>
              <a:off x="1524000" y="5334000"/>
              <a:ext cx="609600" cy="152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30" name="Rectangle 29"/>
            <p:cNvSpPr/>
            <p:nvPr/>
          </p:nvSpPr>
          <p:spPr>
            <a:xfrm>
              <a:off x="1524000" y="5486400"/>
              <a:ext cx="609600" cy="152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31" name="Rectangle 30"/>
            <p:cNvSpPr/>
            <p:nvPr/>
          </p:nvSpPr>
          <p:spPr>
            <a:xfrm>
              <a:off x="1524000" y="5638800"/>
              <a:ext cx="609600" cy="152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grpSp>
      <p:sp>
        <p:nvSpPr>
          <p:cNvPr id="32" name="TextBox 18"/>
          <p:cNvSpPr txBox="1">
            <a:spLocks noChangeArrowheads="1"/>
          </p:cNvSpPr>
          <p:nvPr/>
        </p:nvSpPr>
        <p:spPr bwMode="auto">
          <a:xfrm>
            <a:off x="1143000" y="2133600"/>
            <a:ext cx="3200400" cy="584200"/>
          </a:xfrm>
          <a:prstGeom prst="rect">
            <a:avLst/>
          </a:prstGeom>
          <a:noFill/>
          <a:ln w="9525">
            <a:noFill/>
            <a:miter lim="800000"/>
            <a:headEnd/>
            <a:tailEnd/>
          </a:ln>
        </p:spPr>
        <p:txBody>
          <a:bodyPr>
            <a:spAutoFit/>
          </a:bodyPr>
          <a:lstStyle/>
          <a:p>
            <a:pPr algn="ctr">
              <a:defRPr/>
            </a:pPr>
            <a:r>
              <a:rPr lang="en-US" sz="3200" dirty="0">
                <a:latin typeface="+mn-lt"/>
                <a:ea typeface="+mn-ea"/>
                <a:cs typeface="Arial" charset="0"/>
              </a:rPr>
              <a:t>Monitor Machine</a:t>
            </a:r>
          </a:p>
        </p:txBody>
      </p:sp>
      <p:sp>
        <p:nvSpPr>
          <p:cNvPr id="33" name="TextBox 18"/>
          <p:cNvSpPr txBox="1">
            <a:spLocks noChangeArrowheads="1"/>
          </p:cNvSpPr>
          <p:nvPr/>
        </p:nvSpPr>
        <p:spPr bwMode="auto">
          <a:xfrm>
            <a:off x="5029200" y="2133600"/>
            <a:ext cx="2762250" cy="584200"/>
          </a:xfrm>
          <a:prstGeom prst="rect">
            <a:avLst/>
          </a:prstGeom>
          <a:noFill/>
          <a:ln w="9525">
            <a:noFill/>
            <a:miter lim="800000"/>
            <a:headEnd/>
            <a:tailEnd/>
          </a:ln>
        </p:spPr>
        <p:txBody>
          <a:bodyPr wrap="none">
            <a:spAutoFit/>
          </a:bodyPr>
          <a:lstStyle/>
          <a:p>
            <a:pPr>
              <a:defRPr/>
            </a:pPr>
            <a:r>
              <a:rPr lang="en-US" sz="3200" dirty="0">
                <a:latin typeface="+mn-lt"/>
                <a:ea typeface="+mn-ea"/>
                <a:cs typeface="Arial" charset="0"/>
              </a:rPr>
              <a:t>Target Machine</a:t>
            </a:r>
          </a:p>
        </p:txBody>
      </p:sp>
      <p:sp>
        <p:nvSpPr>
          <p:cNvPr id="34" name="Rectangle 33"/>
          <p:cNvSpPr/>
          <p:nvPr/>
        </p:nvSpPr>
        <p:spPr>
          <a:xfrm>
            <a:off x="0" y="1295400"/>
            <a:ext cx="9144000" cy="646113"/>
          </a:xfrm>
          <a:prstGeom prst="rect">
            <a:avLst/>
          </a:prstGeom>
        </p:spPr>
        <p:txBody>
          <a:bodyPr>
            <a:spAutoFit/>
          </a:bodyPr>
          <a:lstStyle/>
          <a:p>
            <a:pPr algn="ctr">
              <a:defRPr/>
            </a:pPr>
            <a:r>
              <a:rPr lang="en-US" sz="3600" b="1" dirty="0">
                <a:latin typeface="+mn-lt"/>
                <a:ea typeface="+mn-ea"/>
                <a:cs typeface="Arial" charset="0"/>
              </a:rPr>
              <a:t>Training Phase</a:t>
            </a:r>
          </a:p>
        </p:txBody>
      </p:sp>
      <p:sp>
        <p:nvSpPr>
          <p:cNvPr id="3" name="Footer Placeholder 2"/>
          <p:cNvSpPr>
            <a:spLocks noGrp="1"/>
          </p:cNvSpPr>
          <p:nvPr>
            <p:ph type="ftr" sz="quarter" idx="11"/>
          </p:nvPr>
        </p:nvSpPr>
        <p:spPr/>
        <p:txBody>
          <a:bodyPr/>
          <a:lstStyle/>
          <a:p>
            <a:r>
              <a:rPr lang="en-US" smtClean="0"/>
              <a:t>Cellular Networks and Mobile Computing (COMS 6998-8)</a:t>
            </a:r>
            <a:endParaRPr lang="en-US"/>
          </a:p>
        </p:txBody>
      </p:sp>
    </p:spTree>
    <p:extLst>
      <p:ext uri="{BB962C8B-B14F-4D97-AF65-F5344CB8AC3E}">
        <p14:creationId xmlns:p14="http://schemas.microsoft.com/office/powerpoint/2010/main" val="713752346"/>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4/16/12</a:t>
            </a:r>
            <a:endParaRPr lang="en-US"/>
          </a:p>
        </p:txBody>
      </p:sp>
      <p:sp>
        <p:nvSpPr>
          <p:cNvPr id="7" name="Slide Number Placeholder 4"/>
          <p:cNvSpPr>
            <a:spLocks noGrp="1"/>
          </p:cNvSpPr>
          <p:nvPr>
            <p:ph type="sldNum" sz="quarter" idx="12"/>
          </p:nvPr>
        </p:nvSpPr>
        <p:spPr/>
        <p:txBody>
          <a:bodyPr rtlCol="0"/>
          <a:lstStyle/>
          <a:p>
            <a:pPr fontAlgn="auto">
              <a:spcBef>
                <a:spcPts val="0"/>
              </a:spcBef>
              <a:spcAft>
                <a:spcPts val="0"/>
              </a:spcAft>
              <a:defRPr/>
            </a:pPr>
            <a:r>
              <a:rPr lang="en-US" dirty="0" smtClean="0"/>
              <a:t>68</a:t>
            </a:r>
            <a:endParaRPr lang="en-US" dirty="0">
              <a:solidFill>
                <a:schemeClr val="tx1">
                  <a:tint val="75000"/>
                </a:schemeClr>
              </a:solidFill>
              <a:latin typeface="+mn-lt"/>
              <a:ea typeface="+mn-ea"/>
              <a:cs typeface="+mn-cs"/>
            </a:endParaRPr>
          </a:p>
        </p:txBody>
      </p:sp>
      <p:sp>
        <p:nvSpPr>
          <p:cNvPr id="8" name="Rectangle 7"/>
          <p:cNvSpPr/>
          <p:nvPr/>
        </p:nvSpPr>
        <p:spPr>
          <a:xfrm>
            <a:off x="0" y="0"/>
            <a:ext cx="9144000" cy="1143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dirty="0">
                <a:solidFill>
                  <a:srgbClr val="FFFF66"/>
                </a:solidFill>
              </a:rPr>
              <a:t>Memory Introspection</a:t>
            </a:r>
          </a:p>
        </p:txBody>
      </p:sp>
      <p:sp>
        <p:nvSpPr>
          <p:cNvPr id="10" name="Rectangle 9"/>
          <p:cNvSpPr/>
          <p:nvPr/>
        </p:nvSpPr>
        <p:spPr>
          <a:xfrm>
            <a:off x="5257800" y="2743200"/>
            <a:ext cx="2133600" cy="266700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11" name="TextBox 10"/>
          <p:cNvSpPr txBox="1">
            <a:spLocks noChangeArrowheads="1"/>
          </p:cNvSpPr>
          <p:nvPr/>
        </p:nvSpPr>
        <p:spPr bwMode="auto">
          <a:xfrm>
            <a:off x="5257800" y="2819400"/>
            <a:ext cx="2133600" cy="461963"/>
          </a:xfrm>
          <a:prstGeom prst="rect">
            <a:avLst/>
          </a:prstGeom>
          <a:noFill/>
          <a:ln w="9525">
            <a:noFill/>
            <a:miter lim="800000"/>
            <a:headEnd/>
            <a:tailEnd/>
          </a:ln>
        </p:spPr>
        <p:txBody>
          <a:bodyPr>
            <a:spAutoFit/>
          </a:bodyPr>
          <a:lstStyle/>
          <a:p>
            <a:pPr algn="ctr">
              <a:defRPr/>
            </a:pPr>
            <a:r>
              <a:rPr lang="en-US" sz="2400" dirty="0">
                <a:latin typeface="+mn-lt"/>
                <a:ea typeface="+mn-ea"/>
                <a:cs typeface="Arial" charset="0"/>
              </a:rPr>
              <a:t>Kernel</a:t>
            </a:r>
          </a:p>
        </p:txBody>
      </p:sp>
      <p:sp>
        <p:nvSpPr>
          <p:cNvPr id="12" name="Rectangle 11"/>
          <p:cNvSpPr/>
          <p:nvPr/>
        </p:nvSpPr>
        <p:spPr>
          <a:xfrm>
            <a:off x="5943600" y="3429000"/>
            <a:ext cx="762000" cy="228600"/>
          </a:xfrm>
          <a:prstGeom prst="rect">
            <a:avLst/>
          </a:prstGeom>
          <a:solidFill>
            <a:schemeClr val="tx1">
              <a:lumMod val="50000"/>
              <a:lumOff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13" name="Rectangle 12"/>
          <p:cNvSpPr/>
          <p:nvPr/>
        </p:nvSpPr>
        <p:spPr>
          <a:xfrm>
            <a:off x="5943600" y="3657600"/>
            <a:ext cx="762000" cy="228600"/>
          </a:xfrm>
          <a:prstGeom prst="rect">
            <a:avLst/>
          </a:prstGeom>
          <a:solidFill>
            <a:schemeClr val="tx1">
              <a:lumMod val="50000"/>
              <a:lumOff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14" name="Rectangle 13"/>
          <p:cNvSpPr/>
          <p:nvPr/>
        </p:nvSpPr>
        <p:spPr>
          <a:xfrm>
            <a:off x="5943600" y="3886200"/>
            <a:ext cx="762000" cy="228600"/>
          </a:xfrm>
          <a:prstGeom prst="rect">
            <a:avLst/>
          </a:prstGeom>
          <a:solidFill>
            <a:schemeClr val="tx1">
              <a:lumMod val="50000"/>
              <a:lumOff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15" name="Rectangle 14"/>
          <p:cNvSpPr/>
          <p:nvPr/>
        </p:nvSpPr>
        <p:spPr>
          <a:xfrm>
            <a:off x="5943600" y="4114800"/>
            <a:ext cx="762000" cy="228600"/>
          </a:xfrm>
          <a:prstGeom prst="rect">
            <a:avLst/>
          </a:prstGeom>
          <a:solidFill>
            <a:schemeClr val="tx1">
              <a:lumMod val="50000"/>
              <a:lumOff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16" name="Rectangle 15"/>
          <p:cNvSpPr/>
          <p:nvPr/>
        </p:nvSpPr>
        <p:spPr>
          <a:xfrm>
            <a:off x="5943600" y="4343400"/>
            <a:ext cx="762000" cy="228600"/>
          </a:xfrm>
          <a:prstGeom prst="rect">
            <a:avLst/>
          </a:prstGeom>
          <a:solidFill>
            <a:schemeClr val="tx1">
              <a:lumMod val="50000"/>
              <a:lumOff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17" name="Rectangle 16"/>
          <p:cNvSpPr/>
          <p:nvPr/>
        </p:nvSpPr>
        <p:spPr>
          <a:xfrm>
            <a:off x="5943600" y="4572000"/>
            <a:ext cx="762000" cy="228600"/>
          </a:xfrm>
          <a:prstGeom prst="rect">
            <a:avLst/>
          </a:prstGeom>
          <a:solidFill>
            <a:schemeClr val="tx1">
              <a:lumMod val="50000"/>
              <a:lumOff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18" name="Rectangle 17"/>
          <p:cNvSpPr/>
          <p:nvPr/>
        </p:nvSpPr>
        <p:spPr>
          <a:xfrm>
            <a:off x="5943600" y="4800600"/>
            <a:ext cx="762000" cy="228600"/>
          </a:xfrm>
          <a:prstGeom prst="rect">
            <a:avLst/>
          </a:prstGeom>
          <a:solidFill>
            <a:schemeClr val="tx1">
              <a:lumMod val="50000"/>
              <a:lumOff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21" name="Rectangle 20"/>
          <p:cNvSpPr/>
          <p:nvPr/>
        </p:nvSpPr>
        <p:spPr>
          <a:xfrm>
            <a:off x="1600200" y="2743200"/>
            <a:ext cx="2133600" cy="266700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22" name="TextBox 18"/>
          <p:cNvSpPr txBox="1">
            <a:spLocks noChangeArrowheads="1"/>
          </p:cNvSpPr>
          <p:nvPr/>
        </p:nvSpPr>
        <p:spPr bwMode="auto">
          <a:xfrm>
            <a:off x="1600200" y="2819400"/>
            <a:ext cx="2133600" cy="461963"/>
          </a:xfrm>
          <a:prstGeom prst="rect">
            <a:avLst/>
          </a:prstGeom>
          <a:noFill/>
          <a:ln w="9525">
            <a:noFill/>
            <a:miter lim="800000"/>
            <a:headEnd/>
            <a:tailEnd/>
          </a:ln>
        </p:spPr>
        <p:txBody>
          <a:bodyPr>
            <a:spAutoFit/>
          </a:bodyPr>
          <a:lstStyle/>
          <a:p>
            <a:pPr algn="ctr">
              <a:defRPr/>
            </a:pPr>
            <a:r>
              <a:rPr lang="en-US" sz="2400" dirty="0">
                <a:latin typeface="+mn-lt"/>
                <a:ea typeface="+mn-ea"/>
                <a:cs typeface="Arial" charset="0"/>
              </a:rPr>
              <a:t>Monitor</a:t>
            </a:r>
          </a:p>
        </p:txBody>
      </p:sp>
      <p:cxnSp>
        <p:nvCxnSpPr>
          <p:cNvPr id="23" name="Straight Arrow Connector 22"/>
          <p:cNvCxnSpPr/>
          <p:nvPr/>
        </p:nvCxnSpPr>
        <p:spPr>
          <a:xfrm rot="10800000">
            <a:off x="3581400" y="4114800"/>
            <a:ext cx="2286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4"/>
          <p:cNvSpPr txBox="1">
            <a:spLocks noChangeArrowheads="1"/>
          </p:cNvSpPr>
          <p:nvPr/>
        </p:nvSpPr>
        <p:spPr bwMode="auto">
          <a:xfrm>
            <a:off x="3962400" y="4114800"/>
            <a:ext cx="863600" cy="461963"/>
          </a:xfrm>
          <a:prstGeom prst="rect">
            <a:avLst/>
          </a:prstGeom>
          <a:noFill/>
          <a:ln w="9525">
            <a:noFill/>
            <a:miter lim="800000"/>
            <a:headEnd/>
            <a:tailEnd/>
          </a:ln>
        </p:spPr>
        <p:txBody>
          <a:bodyPr wrap="none">
            <a:spAutoFit/>
          </a:bodyPr>
          <a:lstStyle/>
          <a:p>
            <a:pPr algn="ctr">
              <a:defRPr/>
            </a:pPr>
            <a:r>
              <a:rPr lang="en-US" sz="2400" dirty="0">
                <a:latin typeface="+mn-lt"/>
                <a:ea typeface="+mn-ea"/>
                <a:cs typeface="Arial" charset="0"/>
              </a:rPr>
              <a:t>Fetch</a:t>
            </a:r>
          </a:p>
        </p:txBody>
      </p:sp>
      <p:grpSp>
        <p:nvGrpSpPr>
          <p:cNvPr id="2" name="Group 24"/>
          <p:cNvGrpSpPr/>
          <p:nvPr/>
        </p:nvGrpSpPr>
        <p:grpSpPr>
          <a:xfrm>
            <a:off x="1828800" y="3352800"/>
            <a:ext cx="762000" cy="1905000"/>
            <a:chOff x="1524000" y="4572000"/>
            <a:chExt cx="609600" cy="1219200"/>
          </a:xfrm>
          <a:solidFill>
            <a:schemeClr val="tx1">
              <a:lumMod val="50000"/>
              <a:lumOff val="50000"/>
            </a:schemeClr>
          </a:solidFill>
        </p:grpSpPr>
        <p:sp>
          <p:nvSpPr>
            <p:cNvPr id="26" name="Rectangle 25"/>
            <p:cNvSpPr/>
            <p:nvPr/>
          </p:nvSpPr>
          <p:spPr>
            <a:xfrm>
              <a:off x="1524000" y="4572000"/>
              <a:ext cx="609600" cy="152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27" name="Rectangle 26"/>
            <p:cNvSpPr/>
            <p:nvPr/>
          </p:nvSpPr>
          <p:spPr>
            <a:xfrm>
              <a:off x="1524000" y="4724400"/>
              <a:ext cx="609600" cy="152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28" name="Rectangle 27"/>
            <p:cNvSpPr/>
            <p:nvPr/>
          </p:nvSpPr>
          <p:spPr>
            <a:xfrm>
              <a:off x="1524000" y="4876800"/>
              <a:ext cx="609600" cy="152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29" name="Rectangle 28"/>
            <p:cNvSpPr/>
            <p:nvPr/>
          </p:nvSpPr>
          <p:spPr>
            <a:xfrm>
              <a:off x="1524000" y="5029200"/>
              <a:ext cx="609600" cy="152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30" name="Rectangle 29"/>
            <p:cNvSpPr/>
            <p:nvPr/>
          </p:nvSpPr>
          <p:spPr>
            <a:xfrm>
              <a:off x="1524000" y="5181600"/>
              <a:ext cx="609600" cy="152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31" name="Rectangle 30"/>
            <p:cNvSpPr/>
            <p:nvPr/>
          </p:nvSpPr>
          <p:spPr>
            <a:xfrm>
              <a:off x="1524000" y="5334000"/>
              <a:ext cx="609600" cy="152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32" name="Rectangle 31"/>
            <p:cNvSpPr/>
            <p:nvPr/>
          </p:nvSpPr>
          <p:spPr>
            <a:xfrm>
              <a:off x="1524000" y="5486400"/>
              <a:ext cx="609600" cy="152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33" name="Rectangle 32"/>
            <p:cNvSpPr/>
            <p:nvPr/>
          </p:nvSpPr>
          <p:spPr>
            <a:xfrm>
              <a:off x="1524000" y="5638800"/>
              <a:ext cx="609600" cy="152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grpSp>
      <p:sp>
        <p:nvSpPr>
          <p:cNvPr id="34" name="TextBox 18"/>
          <p:cNvSpPr txBox="1">
            <a:spLocks noChangeArrowheads="1"/>
          </p:cNvSpPr>
          <p:nvPr/>
        </p:nvSpPr>
        <p:spPr bwMode="auto">
          <a:xfrm>
            <a:off x="1143000" y="2133600"/>
            <a:ext cx="3200400" cy="584200"/>
          </a:xfrm>
          <a:prstGeom prst="rect">
            <a:avLst/>
          </a:prstGeom>
          <a:noFill/>
          <a:ln w="9525">
            <a:noFill/>
            <a:miter lim="800000"/>
            <a:headEnd/>
            <a:tailEnd/>
          </a:ln>
        </p:spPr>
        <p:txBody>
          <a:bodyPr>
            <a:spAutoFit/>
          </a:bodyPr>
          <a:lstStyle/>
          <a:p>
            <a:pPr algn="ctr">
              <a:defRPr/>
            </a:pPr>
            <a:r>
              <a:rPr lang="en-US" sz="3200" dirty="0">
                <a:latin typeface="+mn-lt"/>
                <a:ea typeface="+mn-ea"/>
                <a:cs typeface="Arial" charset="0"/>
              </a:rPr>
              <a:t>Monitor Machine</a:t>
            </a:r>
          </a:p>
        </p:txBody>
      </p:sp>
      <p:sp>
        <p:nvSpPr>
          <p:cNvPr id="35" name="TextBox 18"/>
          <p:cNvSpPr txBox="1">
            <a:spLocks noChangeArrowheads="1"/>
          </p:cNvSpPr>
          <p:nvPr/>
        </p:nvSpPr>
        <p:spPr bwMode="auto">
          <a:xfrm>
            <a:off x="5029200" y="2133600"/>
            <a:ext cx="2762250" cy="584200"/>
          </a:xfrm>
          <a:prstGeom prst="rect">
            <a:avLst/>
          </a:prstGeom>
          <a:noFill/>
          <a:ln w="9525">
            <a:noFill/>
            <a:miter lim="800000"/>
            <a:headEnd/>
            <a:tailEnd/>
          </a:ln>
        </p:spPr>
        <p:txBody>
          <a:bodyPr wrap="none">
            <a:spAutoFit/>
          </a:bodyPr>
          <a:lstStyle/>
          <a:p>
            <a:pPr>
              <a:defRPr/>
            </a:pPr>
            <a:r>
              <a:rPr lang="en-US" sz="3200" dirty="0">
                <a:latin typeface="+mn-lt"/>
                <a:ea typeface="+mn-ea"/>
                <a:cs typeface="Arial" charset="0"/>
              </a:rPr>
              <a:t>Target Machine</a:t>
            </a:r>
          </a:p>
        </p:txBody>
      </p:sp>
      <p:grpSp>
        <p:nvGrpSpPr>
          <p:cNvPr id="3" name="Group 36"/>
          <p:cNvGrpSpPr/>
          <p:nvPr/>
        </p:nvGrpSpPr>
        <p:grpSpPr>
          <a:xfrm>
            <a:off x="2743200" y="3352800"/>
            <a:ext cx="762000" cy="1905000"/>
            <a:chOff x="1524000" y="4572000"/>
            <a:chExt cx="609600" cy="1219200"/>
          </a:xfrm>
          <a:solidFill>
            <a:schemeClr val="tx1">
              <a:lumMod val="50000"/>
              <a:lumOff val="50000"/>
            </a:schemeClr>
          </a:solidFill>
        </p:grpSpPr>
        <p:sp>
          <p:nvSpPr>
            <p:cNvPr id="38" name="Rectangle 37"/>
            <p:cNvSpPr/>
            <p:nvPr/>
          </p:nvSpPr>
          <p:spPr>
            <a:xfrm>
              <a:off x="1524000" y="4572000"/>
              <a:ext cx="609600" cy="152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39" name="Rectangle 38"/>
            <p:cNvSpPr/>
            <p:nvPr/>
          </p:nvSpPr>
          <p:spPr>
            <a:xfrm>
              <a:off x="1524000" y="4724400"/>
              <a:ext cx="609600" cy="152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40" name="Rectangle 39"/>
            <p:cNvSpPr/>
            <p:nvPr/>
          </p:nvSpPr>
          <p:spPr>
            <a:xfrm>
              <a:off x="1524000" y="4876800"/>
              <a:ext cx="609600" cy="152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41" name="Rectangle 40"/>
            <p:cNvSpPr/>
            <p:nvPr/>
          </p:nvSpPr>
          <p:spPr>
            <a:xfrm>
              <a:off x="1524000" y="5029200"/>
              <a:ext cx="609600" cy="152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42" name="Rectangle 41"/>
            <p:cNvSpPr/>
            <p:nvPr/>
          </p:nvSpPr>
          <p:spPr>
            <a:xfrm>
              <a:off x="1524000" y="5181600"/>
              <a:ext cx="609600" cy="152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43" name="Rectangle 42"/>
            <p:cNvSpPr/>
            <p:nvPr/>
          </p:nvSpPr>
          <p:spPr>
            <a:xfrm>
              <a:off x="1524000" y="5334000"/>
              <a:ext cx="609600" cy="152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44" name="Rectangle 43"/>
            <p:cNvSpPr/>
            <p:nvPr/>
          </p:nvSpPr>
          <p:spPr>
            <a:xfrm>
              <a:off x="1524000" y="5486400"/>
              <a:ext cx="609600" cy="152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45" name="Rectangle 44"/>
            <p:cNvSpPr/>
            <p:nvPr/>
          </p:nvSpPr>
          <p:spPr>
            <a:xfrm>
              <a:off x="1524000" y="5638800"/>
              <a:ext cx="609600" cy="152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grpSp>
      <p:cxnSp>
        <p:nvCxnSpPr>
          <p:cNvPr id="46" name="Straight Arrow Connector 45"/>
          <p:cNvCxnSpPr/>
          <p:nvPr/>
        </p:nvCxnSpPr>
        <p:spPr>
          <a:xfrm rot="10800000">
            <a:off x="2133600" y="5257800"/>
            <a:ext cx="1406525"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45" idx="2"/>
          </p:cNvCxnSpPr>
          <p:nvPr/>
        </p:nvCxnSpPr>
        <p:spPr>
          <a:xfrm rot="16200000" flipV="1">
            <a:off x="2933700" y="5448300"/>
            <a:ext cx="7620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xtBox 24"/>
          <p:cNvSpPr txBox="1">
            <a:spLocks noChangeArrowheads="1"/>
          </p:cNvSpPr>
          <p:nvPr/>
        </p:nvSpPr>
        <p:spPr bwMode="auto">
          <a:xfrm>
            <a:off x="3048000" y="6019800"/>
            <a:ext cx="1322388" cy="461963"/>
          </a:xfrm>
          <a:prstGeom prst="rect">
            <a:avLst/>
          </a:prstGeom>
          <a:noFill/>
          <a:ln w="9525">
            <a:noFill/>
            <a:miter lim="800000"/>
            <a:headEnd/>
            <a:tailEnd/>
          </a:ln>
        </p:spPr>
        <p:txBody>
          <a:bodyPr wrap="none">
            <a:spAutoFit/>
          </a:bodyPr>
          <a:lstStyle/>
          <a:p>
            <a:pPr algn="ctr">
              <a:defRPr/>
            </a:pPr>
            <a:r>
              <a:rPr lang="en-US" sz="2400" dirty="0">
                <a:latin typeface="+mn-lt"/>
                <a:ea typeface="+mn-ea"/>
                <a:cs typeface="Arial" charset="0"/>
              </a:rPr>
              <a:t>Compare</a:t>
            </a:r>
          </a:p>
        </p:txBody>
      </p:sp>
      <p:sp>
        <p:nvSpPr>
          <p:cNvPr id="51" name="Rounded Rectangular Callout 50"/>
          <p:cNvSpPr/>
          <p:nvPr/>
        </p:nvSpPr>
        <p:spPr>
          <a:xfrm>
            <a:off x="304800" y="2590800"/>
            <a:ext cx="1676400" cy="457200"/>
          </a:xfrm>
          <a:prstGeom prst="wedgeRoundRectCallout">
            <a:avLst>
              <a:gd name="adj1" fmla="val 48353"/>
              <a:gd name="adj2" fmla="val 96184"/>
              <a:gd name="adj3" fmla="val 16667"/>
            </a:avLst>
          </a:prstGeom>
          <a:solidFill>
            <a:schemeClr val="bg2"/>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2400" dirty="0">
                <a:solidFill>
                  <a:schemeClr val="tx1"/>
                </a:solidFill>
              </a:rPr>
              <a:t>System OK</a:t>
            </a:r>
          </a:p>
        </p:txBody>
      </p:sp>
      <p:sp>
        <p:nvSpPr>
          <p:cNvPr id="48" name="Rectangle 47"/>
          <p:cNvSpPr/>
          <p:nvPr/>
        </p:nvSpPr>
        <p:spPr>
          <a:xfrm>
            <a:off x="0" y="1295400"/>
            <a:ext cx="9144000" cy="646113"/>
          </a:xfrm>
          <a:prstGeom prst="rect">
            <a:avLst/>
          </a:prstGeom>
        </p:spPr>
        <p:txBody>
          <a:bodyPr>
            <a:spAutoFit/>
          </a:bodyPr>
          <a:lstStyle/>
          <a:p>
            <a:pPr algn="ctr">
              <a:defRPr/>
            </a:pPr>
            <a:r>
              <a:rPr lang="en-US" sz="3600" b="1" dirty="0">
                <a:latin typeface="+mn-lt"/>
                <a:ea typeface="+mn-ea"/>
                <a:cs typeface="Arial" charset="0"/>
              </a:rPr>
              <a:t>Detection Phase</a:t>
            </a:r>
          </a:p>
        </p:txBody>
      </p:sp>
      <p:sp>
        <p:nvSpPr>
          <p:cNvPr id="4" name="Footer Placeholder 3"/>
          <p:cNvSpPr>
            <a:spLocks noGrp="1"/>
          </p:cNvSpPr>
          <p:nvPr>
            <p:ph type="ftr" sz="quarter" idx="11"/>
          </p:nvPr>
        </p:nvSpPr>
        <p:spPr/>
        <p:txBody>
          <a:bodyPr/>
          <a:lstStyle/>
          <a:p>
            <a:r>
              <a:rPr lang="en-US" smtClean="0"/>
              <a:t>Cellular Networks and Mobile Computing (COMS 6998-8)</a:t>
            </a:r>
            <a:endParaRPr lang="en-US"/>
          </a:p>
        </p:txBody>
      </p:sp>
    </p:spTree>
    <p:extLst>
      <p:ext uri="{BB962C8B-B14F-4D97-AF65-F5344CB8AC3E}">
        <p14:creationId xmlns:p14="http://schemas.microsoft.com/office/powerpoint/2010/main" val="2991990655"/>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4/16/12</a:t>
            </a:r>
            <a:endParaRPr lang="en-US"/>
          </a:p>
        </p:txBody>
      </p:sp>
      <p:sp>
        <p:nvSpPr>
          <p:cNvPr id="7" name="Slide Number Placeholder 4"/>
          <p:cNvSpPr>
            <a:spLocks noGrp="1"/>
          </p:cNvSpPr>
          <p:nvPr>
            <p:ph type="sldNum" sz="quarter" idx="12"/>
          </p:nvPr>
        </p:nvSpPr>
        <p:spPr/>
        <p:txBody>
          <a:bodyPr rtlCol="0"/>
          <a:lstStyle/>
          <a:p>
            <a:pPr fontAlgn="auto">
              <a:spcBef>
                <a:spcPts val="0"/>
              </a:spcBef>
              <a:spcAft>
                <a:spcPts val="0"/>
              </a:spcAft>
              <a:defRPr/>
            </a:pPr>
            <a:r>
              <a:rPr lang="en-US" dirty="0" smtClean="0">
                <a:solidFill>
                  <a:schemeClr val="tx1">
                    <a:tint val="75000"/>
                  </a:schemeClr>
                </a:solidFill>
                <a:latin typeface="+mn-lt"/>
                <a:ea typeface="+mn-ea"/>
                <a:cs typeface="+mn-cs"/>
              </a:rPr>
              <a:t>69</a:t>
            </a:r>
            <a:endParaRPr lang="en-US" dirty="0">
              <a:solidFill>
                <a:schemeClr val="tx1">
                  <a:tint val="75000"/>
                </a:schemeClr>
              </a:solidFill>
              <a:latin typeface="+mn-lt"/>
              <a:ea typeface="+mn-ea"/>
              <a:cs typeface="+mn-cs"/>
            </a:endParaRPr>
          </a:p>
        </p:txBody>
      </p:sp>
      <p:sp>
        <p:nvSpPr>
          <p:cNvPr id="8" name="Rectangle 7"/>
          <p:cNvSpPr/>
          <p:nvPr/>
        </p:nvSpPr>
        <p:spPr>
          <a:xfrm>
            <a:off x="0" y="0"/>
            <a:ext cx="9144000" cy="1143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dirty="0">
                <a:solidFill>
                  <a:srgbClr val="FFFF66"/>
                </a:solidFill>
              </a:rPr>
              <a:t>Memory Introspection</a:t>
            </a:r>
          </a:p>
        </p:txBody>
      </p:sp>
      <p:sp>
        <p:nvSpPr>
          <p:cNvPr id="9" name="Rectangle 8"/>
          <p:cNvSpPr/>
          <p:nvPr/>
        </p:nvSpPr>
        <p:spPr>
          <a:xfrm>
            <a:off x="5029200" y="2743200"/>
            <a:ext cx="3581400" cy="2667000"/>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10" name="TextBox 9"/>
          <p:cNvSpPr txBox="1">
            <a:spLocks noChangeArrowheads="1"/>
          </p:cNvSpPr>
          <p:nvPr/>
        </p:nvSpPr>
        <p:spPr bwMode="auto">
          <a:xfrm>
            <a:off x="5029200" y="2819400"/>
            <a:ext cx="3581400" cy="461963"/>
          </a:xfrm>
          <a:prstGeom prst="rect">
            <a:avLst/>
          </a:prstGeom>
          <a:noFill/>
          <a:ln w="9525">
            <a:noFill/>
            <a:miter lim="800000"/>
            <a:headEnd/>
            <a:tailEnd/>
          </a:ln>
        </p:spPr>
        <p:txBody>
          <a:bodyPr>
            <a:spAutoFit/>
          </a:bodyPr>
          <a:lstStyle/>
          <a:p>
            <a:pPr algn="ctr">
              <a:defRPr/>
            </a:pPr>
            <a:r>
              <a:rPr lang="en-US" sz="2400" dirty="0">
                <a:solidFill>
                  <a:schemeClr val="bg1"/>
                </a:solidFill>
                <a:latin typeface="+mn-lt"/>
                <a:ea typeface="+mn-ea"/>
                <a:cs typeface="Arial" charset="0"/>
              </a:rPr>
              <a:t>Kernel</a:t>
            </a:r>
          </a:p>
        </p:txBody>
      </p:sp>
      <p:sp>
        <p:nvSpPr>
          <p:cNvPr id="11" name="Rectangle 10"/>
          <p:cNvSpPr/>
          <p:nvPr/>
        </p:nvSpPr>
        <p:spPr>
          <a:xfrm>
            <a:off x="5486400" y="3429000"/>
            <a:ext cx="762000" cy="228600"/>
          </a:xfrm>
          <a:prstGeom prst="rect">
            <a:avLst/>
          </a:prstGeom>
          <a:solidFill>
            <a:schemeClr val="tx1">
              <a:lumMod val="50000"/>
              <a:lumOff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12" name="Rectangle 11"/>
          <p:cNvSpPr/>
          <p:nvPr/>
        </p:nvSpPr>
        <p:spPr>
          <a:xfrm>
            <a:off x="5486400" y="3657600"/>
            <a:ext cx="762000" cy="228600"/>
          </a:xfrm>
          <a:prstGeom prst="rect">
            <a:avLst/>
          </a:prstGeom>
          <a:solidFill>
            <a:schemeClr val="tx1">
              <a:lumMod val="50000"/>
              <a:lumOff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13" name="Rectangle 12"/>
          <p:cNvSpPr/>
          <p:nvPr/>
        </p:nvSpPr>
        <p:spPr>
          <a:xfrm>
            <a:off x="5486400" y="3886200"/>
            <a:ext cx="762000" cy="228600"/>
          </a:xfrm>
          <a:prstGeom prst="rect">
            <a:avLst/>
          </a:prstGeom>
          <a:solidFill>
            <a:schemeClr val="tx1">
              <a:lumMod val="50000"/>
              <a:lumOff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14" name="Rectangle 13"/>
          <p:cNvSpPr/>
          <p:nvPr/>
        </p:nvSpPr>
        <p:spPr>
          <a:xfrm>
            <a:off x="5486400" y="4114800"/>
            <a:ext cx="762000" cy="228600"/>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15" name="Rectangle 14"/>
          <p:cNvSpPr/>
          <p:nvPr/>
        </p:nvSpPr>
        <p:spPr>
          <a:xfrm>
            <a:off x="5486400" y="4343400"/>
            <a:ext cx="762000" cy="228600"/>
          </a:xfrm>
          <a:prstGeom prst="rect">
            <a:avLst/>
          </a:prstGeom>
          <a:solidFill>
            <a:schemeClr val="tx1">
              <a:lumMod val="50000"/>
              <a:lumOff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16" name="Rectangle 15"/>
          <p:cNvSpPr/>
          <p:nvPr/>
        </p:nvSpPr>
        <p:spPr>
          <a:xfrm>
            <a:off x="5486400" y="4572000"/>
            <a:ext cx="762000" cy="228600"/>
          </a:xfrm>
          <a:prstGeom prst="rect">
            <a:avLst/>
          </a:prstGeom>
          <a:solidFill>
            <a:schemeClr val="tx1">
              <a:lumMod val="50000"/>
              <a:lumOff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17" name="Rectangle 16"/>
          <p:cNvSpPr/>
          <p:nvPr/>
        </p:nvSpPr>
        <p:spPr>
          <a:xfrm>
            <a:off x="5486400" y="4800600"/>
            <a:ext cx="762000" cy="228600"/>
          </a:xfrm>
          <a:prstGeom prst="rect">
            <a:avLst/>
          </a:prstGeom>
          <a:solidFill>
            <a:schemeClr val="tx1">
              <a:lumMod val="50000"/>
              <a:lumOff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18" name="Rectangle 17"/>
          <p:cNvSpPr/>
          <p:nvPr/>
        </p:nvSpPr>
        <p:spPr>
          <a:xfrm>
            <a:off x="1600200" y="2743200"/>
            <a:ext cx="2133600" cy="266700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19" name="TextBox 18"/>
          <p:cNvSpPr txBox="1">
            <a:spLocks noChangeArrowheads="1"/>
          </p:cNvSpPr>
          <p:nvPr/>
        </p:nvSpPr>
        <p:spPr bwMode="auto">
          <a:xfrm>
            <a:off x="1600200" y="2819400"/>
            <a:ext cx="2133600" cy="461963"/>
          </a:xfrm>
          <a:prstGeom prst="rect">
            <a:avLst/>
          </a:prstGeom>
          <a:noFill/>
          <a:ln w="9525">
            <a:noFill/>
            <a:miter lim="800000"/>
            <a:headEnd/>
            <a:tailEnd/>
          </a:ln>
        </p:spPr>
        <p:txBody>
          <a:bodyPr>
            <a:spAutoFit/>
          </a:bodyPr>
          <a:lstStyle/>
          <a:p>
            <a:pPr algn="ctr">
              <a:defRPr/>
            </a:pPr>
            <a:r>
              <a:rPr lang="en-US" sz="2400" dirty="0">
                <a:latin typeface="+mn-lt"/>
                <a:ea typeface="+mn-ea"/>
                <a:cs typeface="Arial" charset="0"/>
              </a:rPr>
              <a:t>Monitor</a:t>
            </a:r>
          </a:p>
        </p:txBody>
      </p:sp>
      <p:cxnSp>
        <p:nvCxnSpPr>
          <p:cNvPr id="20" name="Straight Arrow Connector 19"/>
          <p:cNvCxnSpPr/>
          <p:nvPr/>
        </p:nvCxnSpPr>
        <p:spPr>
          <a:xfrm rot="10800000">
            <a:off x="3581400" y="4114800"/>
            <a:ext cx="16764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4"/>
          <p:cNvSpPr txBox="1">
            <a:spLocks noChangeArrowheads="1"/>
          </p:cNvSpPr>
          <p:nvPr/>
        </p:nvSpPr>
        <p:spPr bwMode="auto">
          <a:xfrm>
            <a:off x="3962400" y="4114800"/>
            <a:ext cx="863600" cy="461963"/>
          </a:xfrm>
          <a:prstGeom prst="rect">
            <a:avLst/>
          </a:prstGeom>
          <a:noFill/>
          <a:ln w="9525">
            <a:noFill/>
            <a:miter lim="800000"/>
            <a:headEnd/>
            <a:tailEnd/>
          </a:ln>
        </p:spPr>
        <p:txBody>
          <a:bodyPr wrap="none">
            <a:spAutoFit/>
          </a:bodyPr>
          <a:lstStyle/>
          <a:p>
            <a:pPr algn="ctr">
              <a:defRPr/>
            </a:pPr>
            <a:r>
              <a:rPr lang="en-US" sz="2400" dirty="0">
                <a:latin typeface="+mn-lt"/>
                <a:ea typeface="+mn-ea"/>
                <a:cs typeface="Arial" charset="0"/>
              </a:rPr>
              <a:t>Fetch</a:t>
            </a:r>
          </a:p>
        </p:txBody>
      </p:sp>
      <p:grpSp>
        <p:nvGrpSpPr>
          <p:cNvPr id="2" name="Group 21"/>
          <p:cNvGrpSpPr/>
          <p:nvPr/>
        </p:nvGrpSpPr>
        <p:grpSpPr>
          <a:xfrm>
            <a:off x="1828800" y="3352800"/>
            <a:ext cx="762000" cy="1905000"/>
            <a:chOff x="1524000" y="4572000"/>
            <a:chExt cx="609600" cy="1219200"/>
          </a:xfrm>
          <a:solidFill>
            <a:schemeClr val="tx1">
              <a:lumMod val="50000"/>
              <a:lumOff val="50000"/>
            </a:schemeClr>
          </a:solidFill>
        </p:grpSpPr>
        <p:sp>
          <p:nvSpPr>
            <p:cNvPr id="23" name="Rectangle 22"/>
            <p:cNvSpPr/>
            <p:nvPr/>
          </p:nvSpPr>
          <p:spPr>
            <a:xfrm>
              <a:off x="1524000" y="4572000"/>
              <a:ext cx="609600" cy="152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24" name="Rectangle 23"/>
            <p:cNvSpPr/>
            <p:nvPr/>
          </p:nvSpPr>
          <p:spPr>
            <a:xfrm>
              <a:off x="1524000" y="4724400"/>
              <a:ext cx="609600" cy="152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25" name="Rectangle 24"/>
            <p:cNvSpPr/>
            <p:nvPr/>
          </p:nvSpPr>
          <p:spPr>
            <a:xfrm>
              <a:off x="1524000" y="4876800"/>
              <a:ext cx="609600" cy="152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26" name="Rectangle 25"/>
            <p:cNvSpPr/>
            <p:nvPr/>
          </p:nvSpPr>
          <p:spPr>
            <a:xfrm>
              <a:off x="1524000" y="5029200"/>
              <a:ext cx="609600" cy="152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27" name="Rectangle 26"/>
            <p:cNvSpPr/>
            <p:nvPr/>
          </p:nvSpPr>
          <p:spPr>
            <a:xfrm>
              <a:off x="1524000" y="5181600"/>
              <a:ext cx="609600" cy="152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28" name="Rectangle 27"/>
            <p:cNvSpPr/>
            <p:nvPr/>
          </p:nvSpPr>
          <p:spPr>
            <a:xfrm>
              <a:off x="1524000" y="5334000"/>
              <a:ext cx="609600" cy="152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29" name="Rectangle 28"/>
            <p:cNvSpPr/>
            <p:nvPr/>
          </p:nvSpPr>
          <p:spPr>
            <a:xfrm>
              <a:off x="1524000" y="5486400"/>
              <a:ext cx="609600" cy="152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30" name="Rectangle 29"/>
            <p:cNvSpPr/>
            <p:nvPr/>
          </p:nvSpPr>
          <p:spPr>
            <a:xfrm>
              <a:off x="1524000" y="5638800"/>
              <a:ext cx="609600" cy="152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grpSp>
      <p:sp>
        <p:nvSpPr>
          <p:cNvPr id="31" name="TextBox 18"/>
          <p:cNvSpPr txBox="1">
            <a:spLocks noChangeArrowheads="1"/>
          </p:cNvSpPr>
          <p:nvPr/>
        </p:nvSpPr>
        <p:spPr bwMode="auto">
          <a:xfrm>
            <a:off x="1143000" y="2133600"/>
            <a:ext cx="3200400" cy="584200"/>
          </a:xfrm>
          <a:prstGeom prst="rect">
            <a:avLst/>
          </a:prstGeom>
          <a:noFill/>
          <a:ln w="9525">
            <a:noFill/>
            <a:miter lim="800000"/>
            <a:headEnd/>
            <a:tailEnd/>
          </a:ln>
        </p:spPr>
        <p:txBody>
          <a:bodyPr>
            <a:spAutoFit/>
          </a:bodyPr>
          <a:lstStyle/>
          <a:p>
            <a:pPr algn="ctr">
              <a:defRPr/>
            </a:pPr>
            <a:r>
              <a:rPr lang="en-US" sz="3200" dirty="0">
                <a:latin typeface="+mn-lt"/>
                <a:ea typeface="+mn-ea"/>
                <a:cs typeface="Arial" charset="0"/>
              </a:rPr>
              <a:t>Monitor Machine</a:t>
            </a:r>
          </a:p>
        </p:txBody>
      </p:sp>
      <p:sp>
        <p:nvSpPr>
          <p:cNvPr id="32" name="TextBox 18"/>
          <p:cNvSpPr txBox="1">
            <a:spLocks noChangeArrowheads="1"/>
          </p:cNvSpPr>
          <p:nvPr/>
        </p:nvSpPr>
        <p:spPr bwMode="auto">
          <a:xfrm>
            <a:off x="5029200" y="2133600"/>
            <a:ext cx="3581400" cy="584200"/>
          </a:xfrm>
          <a:prstGeom prst="rect">
            <a:avLst/>
          </a:prstGeom>
          <a:noFill/>
          <a:ln w="9525">
            <a:noFill/>
            <a:miter lim="800000"/>
            <a:headEnd/>
            <a:tailEnd/>
          </a:ln>
        </p:spPr>
        <p:txBody>
          <a:bodyPr>
            <a:spAutoFit/>
          </a:bodyPr>
          <a:lstStyle/>
          <a:p>
            <a:pPr algn="ctr">
              <a:defRPr/>
            </a:pPr>
            <a:r>
              <a:rPr lang="en-US" sz="3200" dirty="0">
                <a:latin typeface="+mn-lt"/>
                <a:ea typeface="+mn-ea"/>
                <a:cs typeface="Arial" charset="0"/>
              </a:rPr>
              <a:t>Target Machine</a:t>
            </a:r>
          </a:p>
        </p:txBody>
      </p:sp>
      <p:grpSp>
        <p:nvGrpSpPr>
          <p:cNvPr id="3" name="Group 32"/>
          <p:cNvGrpSpPr/>
          <p:nvPr/>
        </p:nvGrpSpPr>
        <p:grpSpPr>
          <a:xfrm>
            <a:off x="2743200" y="3352800"/>
            <a:ext cx="762000" cy="1905000"/>
            <a:chOff x="1524000" y="4572000"/>
            <a:chExt cx="609600" cy="1219200"/>
          </a:xfrm>
          <a:solidFill>
            <a:schemeClr val="tx1">
              <a:lumMod val="50000"/>
              <a:lumOff val="50000"/>
            </a:schemeClr>
          </a:solidFill>
        </p:grpSpPr>
        <p:sp>
          <p:nvSpPr>
            <p:cNvPr id="34" name="Rectangle 33"/>
            <p:cNvSpPr/>
            <p:nvPr/>
          </p:nvSpPr>
          <p:spPr>
            <a:xfrm>
              <a:off x="1524000" y="4572000"/>
              <a:ext cx="609600" cy="152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35" name="Rectangle 34"/>
            <p:cNvSpPr/>
            <p:nvPr/>
          </p:nvSpPr>
          <p:spPr>
            <a:xfrm>
              <a:off x="1524000" y="4724400"/>
              <a:ext cx="609600" cy="152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36" name="Rectangle 35"/>
            <p:cNvSpPr/>
            <p:nvPr/>
          </p:nvSpPr>
          <p:spPr>
            <a:xfrm>
              <a:off x="1524000" y="4876800"/>
              <a:ext cx="609600" cy="152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37" name="Rectangle 36"/>
            <p:cNvSpPr/>
            <p:nvPr/>
          </p:nvSpPr>
          <p:spPr>
            <a:xfrm>
              <a:off x="1524000" y="5029200"/>
              <a:ext cx="609600" cy="152400"/>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38" name="Rectangle 37"/>
            <p:cNvSpPr/>
            <p:nvPr/>
          </p:nvSpPr>
          <p:spPr>
            <a:xfrm>
              <a:off x="1524000" y="5181600"/>
              <a:ext cx="609600" cy="152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39" name="Rectangle 38"/>
            <p:cNvSpPr/>
            <p:nvPr/>
          </p:nvSpPr>
          <p:spPr>
            <a:xfrm>
              <a:off x="1524000" y="5334000"/>
              <a:ext cx="609600" cy="152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40" name="Rectangle 39"/>
            <p:cNvSpPr/>
            <p:nvPr/>
          </p:nvSpPr>
          <p:spPr>
            <a:xfrm>
              <a:off x="1524000" y="5486400"/>
              <a:ext cx="609600" cy="152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41" name="Rectangle 40"/>
            <p:cNvSpPr/>
            <p:nvPr/>
          </p:nvSpPr>
          <p:spPr>
            <a:xfrm>
              <a:off x="1524000" y="5638800"/>
              <a:ext cx="609600" cy="152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grpSp>
      <p:cxnSp>
        <p:nvCxnSpPr>
          <p:cNvPr id="42" name="Straight Arrow Connector 41"/>
          <p:cNvCxnSpPr/>
          <p:nvPr/>
        </p:nvCxnSpPr>
        <p:spPr>
          <a:xfrm rot="10800000">
            <a:off x="2133600" y="5257800"/>
            <a:ext cx="1406525"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41" idx="2"/>
          </p:cNvCxnSpPr>
          <p:nvPr/>
        </p:nvCxnSpPr>
        <p:spPr>
          <a:xfrm rot="16200000" flipV="1">
            <a:off x="2933700" y="5448300"/>
            <a:ext cx="7620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24"/>
          <p:cNvSpPr txBox="1">
            <a:spLocks noChangeArrowheads="1"/>
          </p:cNvSpPr>
          <p:nvPr/>
        </p:nvSpPr>
        <p:spPr bwMode="auto">
          <a:xfrm>
            <a:off x="3048000" y="6019800"/>
            <a:ext cx="1322388" cy="461963"/>
          </a:xfrm>
          <a:prstGeom prst="rect">
            <a:avLst/>
          </a:prstGeom>
          <a:noFill/>
          <a:ln w="9525">
            <a:noFill/>
            <a:miter lim="800000"/>
            <a:headEnd/>
            <a:tailEnd/>
          </a:ln>
        </p:spPr>
        <p:txBody>
          <a:bodyPr wrap="none">
            <a:spAutoFit/>
          </a:bodyPr>
          <a:lstStyle/>
          <a:p>
            <a:pPr algn="ctr">
              <a:defRPr/>
            </a:pPr>
            <a:r>
              <a:rPr lang="en-US" sz="2400" dirty="0">
                <a:latin typeface="+mn-lt"/>
                <a:ea typeface="+mn-ea"/>
                <a:cs typeface="Arial" charset="0"/>
              </a:rPr>
              <a:t>Compare</a:t>
            </a:r>
          </a:p>
        </p:txBody>
      </p:sp>
      <p:sp>
        <p:nvSpPr>
          <p:cNvPr id="45" name="Rounded Rectangular Callout 44"/>
          <p:cNvSpPr/>
          <p:nvPr/>
        </p:nvSpPr>
        <p:spPr>
          <a:xfrm>
            <a:off x="152400" y="1447800"/>
            <a:ext cx="2438400" cy="457200"/>
          </a:xfrm>
          <a:prstGeom prst="wedgeRoundRectCallout">
            <a:avLst>
              <a:gd name="adj1" fmla="val 80327"/>
              <a:gd name="adj2" fmla="val 260394"/>
              <a:gd name="adj3" fmla="val 16667"/>
            </a:avLst>
          </a:prstGeom>
          <a:solidFill>
            <a:srgbClr val="C0000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2400" dirty="0"/>
              <a:t>Rootkit Detected</a:t>
            </a:r>
          </a:p>
        </p:txBody>
      </p:sp>
      <p:cxnSp>
        <p:nvCxnSpPr>
          <p:cNvPr id="48" name="Straight Arrow Connector 47"/>
          <p:cNvCxnSpPr/>
          <p:nvPr/>
        </p:nvCxnSpPr>
        <p:spPr>
          <a:xfrm flipV="1">
            <a:off x="5943600" y="3886200"/>
            <a:ext cx="9906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29"/>
          <p:cNvSpPr txBox="1">
            <a:spLocks noChangeArrowheads="1"/>
          </p:cNvSpPr>
          <p:nvPr/>
        </p:nvSpPr>
        <p:spPr bwMode="auto">
          <a:xfrm>
            <a:off x="7010400" y="4953000"/>
            <a:ext cx="1219200" cy="461963"/>
          </a:xfrm>
          <a:prstGeom prst="rect">
            <a:avLst/>
          </a:prstGeom>
          <a:noFill/>
          <a:ln w="9525">
            <a:noFill/>
            <a:miter lim="800000"/>
            <a:headEnd/>
            <a:tailEnd/>
          </a:ln>
        </p:spPr>
        <p:txBody>
          <a:bodyPr>
            <a:spAutoFit/>
          </a:bodyPr>
          <a:lstStyle/>
          <a:p>
            <a:pPr algn="ctr">
              <a:defRPr/>
            </a:pPr>
            <a:r>
              <a:rPr lang="en-US" sz="2400" dirty="0">
                <a:solidFill>
                  <a:schemeClr val="bg1"/>
                </a:solidFill>
                <a:latin typeface="+mn-lt"/>
                <a:ea typeface="+mn-ea"/>
                <a:cs typeface="Arial" charset="0"/>
              </a:rPr>
              <a:t>Rootkit</a:t>
            </a:r>
          </a:p>
        </p:txBody>
      </p:sp>
      <p:pic>
        <p:nvPicPr>
          <p:cNvPr id="28700" name="Picture 54"/>
          <p:cNvPicPr>
            <a:picLocks noChangeAspect="1"/>
          </p:cNvPicPr>
          <p:nvPr/>
        </p:nvPicPr>
        <p:blipFill>
          <a:blip r:embed="rId2"/>
          <a:srcRect/>
          <a:stretch>
            <a:fillRect/>
          </a:stretch>
        </p:blipFill>
        <p:spPr bwMode="auto">
          <a:xfrm>
            <a:off x="7010400" y="3581400"/>
            <a:ext cx="1219200" cy="1385888"/>
          </a:xfrm>
          <a:prstGeom prst="rect">
            <a:avLst/>
          </a:prstGeom>
          <a:noFill/>
          <a:ln w="9525">
            <a:noFill/>
            <a:miter lim="800000"/>
            <a:headEnd/>
            <a:tailEnd/>
          </a:ln>
        </p:spPr>
      </p:pic>
      <p:sp>
        <p:nvSpPr>
          <p:cNvPr id="50" name="Rectangle 49"/>
          <p:cNvSpPr/>
          <p:nvPr/>
        </p:nvSpPr>
        <p:spPr>
          <a:xfrm>
            <a:off x="6400800" y="3429000"/>
            <a:ext cx="1371600" cy="457200"/>
          </a:xfrm>
          <a:prstGeom prst="rect">
            <a:avLst/>
          </a:prstGeom>
          <a:solidFill>
            <a:srgbClr val="FFAFA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dirty="0">
                <a:solidFill>
                  <a:schemeClr val="tx1"/>
                </a:solidFill>
              </a:rPr>
              <a:t>mal_write()</a:t>
            </a:r>
          </a:p>
        </p:txBody>
      </p:sp>
      <p:sp>
        <p:nvSpPr>
          <p:cNvPr id="46" name="Rectangle 45"/>
          <p:cNvSpPr/>
          <p:nvPr/>
        </p:nvSpPr>
        <p:spPr>
          <a:xfrm>
            <a:off x="0" y="1295400"/>
            <a:ext cx="9144000" cy="646113"/>
          </a:xfrm>
          <a:prstGeom prst="rect">
            <a:avLst/>
          </a:prstGeom>
        </p:spPr>
        <p:txBody>
          <a:bodyPr>
            <a:spAutoFit/>
          </a:bodyPr>
          <a:lstStyle/>
          <a:p>
            <a:pPr algn="ctr">
              <a:defRPr/>
            </a:pPr>
            <a:r>
              <a:rPr lang="en-US" sz="3600" b="1" dirty="0">
                <a:latin typeface="+mn-lt"/>
                <a:ea typeface="+mn-ea"/>
                <a:cs typeface="Arial" charset="0"/>
              </a:rPr>
              <a:t>Detection Phase</a:t>
            </a:r>
          </a:p>
        </p:txBody>
      </p:sp>
      <p:sp>
        <p:nvSpPr>
          <p:cNvPr id="4" name="Footer Placeholder 3"/>
          <p:cNvSpPr>
            <a:spLocks noGrp="1"/>
          </p:cNvSpPr>
          <p:nvPr>
            <p:ph type="ftr" sz="quarter" idx="11"/>
          </p:nvPr>
        </p:nvSpPr>
        <p:spPr/>
        <p:txBody>
          <a:bodyPr/>
          <a:lstStyle/>
          <a:p>
            <a:r>
              <a:rPr lang="en-US" smtClean="0"/>
              <a:t>Cellular Networks and Mobile Computing (COMS 6998-8)</a:t>
            </a:r>
            <a:endParaRPr lang="en-US"/>
          </a:p>
        </p:txBody>
      </p:sp>
    </p:spTree>
    <p:extLst>
      <p:ext uri="{BB962C8B-B14F-4D97-AF65-F5344CB8AC3E}">
        <p14:creationId xmlns:p14="http://schemas.microsoft.com/office/powerpoint/2010/main" val="232596076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FEC368-1D7A-4F81-ABF6-AE0E36BAF64C}" type="slidenum">
              <a:rPr lang="en-US" smtClean="0"/>
              <a:pPr/>
              <a:t>7</a:t>
            </a:fld>
            <a:endParaRPr lang="en-US"/>
          </a:p>
        </p:txBody>
      </p:sp>
      <p:sp>
        <p:nvSpPr>
          <p:cNvPr id="6" name="Rectangle 5"/>
          <p:cNvSpPr/>
          <p:nvPr/>
        </p:nvSpPr>
        <p:spPr>
          <a:xfrm>
            <a:off x="2866778" y="4924997"/>
            <a:ext cx="3549055" cy="362863"/>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Verdana" pitchFamily="34" charset="0"/>
                <a:ea typeface="Verdana" pitchFamily="34" charset="0"/>
                <a:cs typeface="Verdana" pitchFamily="34" charset="0"/>
              </a:rPr>
              <a:t>API</a:t>
            </a:r>
            <a:endParaRPr lang="en-US" dirty="0">
              <a:latin typeface="Verdana" pitchFamily="34" charset="0"/>
              <a:ea typeface="Verdana" pitchFamily="34" charset="0"/>
              <a:cs typeface="Verdana" pitchFamily="34" charset="0"/>
            </a:endParaRPr>
          </a:p>
        </p:txBody>
      </p:sp>
      <p:sp>
        <p:nvSpPr>
          <p:cNvPr id="7" name="Rectangle 6"/>
          <p:cNvSpPr/>
          <p:nvPr/>
        </p:nvSpPr>
        <p:spPr>
          <a:xfrm>
            <a:off x="4815634" y="2840220"/>
            <a:ext cx="1600199" cy="762000"/>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5">
                    <a:lumMod val="50000"/>
                  </a:schemeClr>
                </a:solidFill>
                <a:latin typeface="Verdana" pitchFamily="34" charset="0"/>
                <a:ea typeface="Verdana" pitchFamily="34" charset="0"/>
                <a:cs typeface="Verdana" pitchFamily="34" charset="0"/>
              </a:rPr>
              <a:t>Settings</a:t>
            </a:r>
            <a:endParaRPr lang="en-US" dirty="0">
              <a:solidFill>
                <a:schemeClr val="accent5">
                  <a:lumMod val="50000"/>
                </a:schemeClr>
              </a:solidFill>
              <a:latin typeface="Verdana" pitchFamily="34" charset="0"/>
              <a:ea typeface="Verdana" pitchFamily="34" charset="0"/>
              <a:cs typeface="Verdana" pitchFamily="34" charset="0"/>
            </a:endParaRPr>
          </a:p>
        </p:txBody>
      </p:sp>
      <p:cxnSp>
        <p:nvCxnSpPr>
          <p:cNvPr id="8" name="Straight Arrow Connector 7"/>
          <p:cNvCxnSpPr>
            <a:stCxn id="10" idx="3"/>
            <a:endCxn id="7" idx="0"/>
          </p:cNvCxnSpPr>
          <p:nvPr/>
        </p:nvCxnSpPr>
        <p:spPr>
          <a:xfrm>
            <a:off x="4137265" y="2260509"/>
            <a:ext cx="1478469" cy="579711"/>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a:stCxn id="7" idx="2"/>
            <a:endCxn id="13" idx="0"/>
          </p:cNvCxnSpPr>
          <p:nvPr/>
        </p:nvCxnSpPr>
        <p:spPr>
          <a:xfrm flipH="1">
            <a:off x="4641307" y="3602220"/>
            <a:ext cx="974427" cy="895612"/>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sp>
        <p:nvSpPr>
          <p:cNvPr id="10" name="Rectangle 9"/>
          <p:cNvSpPr/>
          <p:nvPr/>
        </p:nvSpPr>
        <p:spPr>
          <a:xfrm>
            <a:off x="2866778" y="1935056"/>
            <a:ext cx="1270487" cy="650906"/>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bg1"/>
                </a:solidFill>
                <a:latin typeface="Verdana" pitchFamily="34" charset="0"/>
                <a:ea typeface="Verdana" pitchFamily="34" charset="0"/>
                <a:cs typeface="Verdana" pitchFamily="34" charset="0"/>
              </a:rPr>
              <a:t>Demo malware</a:t>
            </a:r>
            <a:endParaRPr lang="en-US" dirty="0">
              <a:solidFill>
                <a:schemeClr val="bg1"/>
              </a:solidFill>
              <a:latin typeface="Verdana" pitchFamily="34" charset="0"/>
              <a:ea typeface="Verdana" pitchFamily="34" charset="0"/>
              <a:cs typeface="Verdana" pitchFamily="34" charset="0"/>
            </a:endParaRPr>
          </a:p>
        </p:txBody>
      </p:sp>
      <p:sp>
        <p:nvSpPr>
          <p:cNvPr id="11" name="TextBox 10"/>
          <p:cNvSpPr txBox="1"/>
          <p:nvPr/>
        </p:nvSpPr>
        <p:spPr>
          <a:xfrm>
            <a:off x="3582569" y="3748035"/>
            <a:ext cx="1451765" cy="369332"/>
          </a:xfrm>
          <a:prstGeom prst="rect">
            <a:avLst/>
          </a:prstGeom>
          <a:noFill/>
        </p:spPr>
        <p:txBody>
          <a:bodyPr wrap="none" rtlCol="0">
            <a:spAutoFit/>
          </a:bodyPr>
          <a:lstStyle/>
          <a:p>
            <a:r>
              <a:rPr lang="en-US" b="1" dirty="0" err="1" smtClean="0"/>
              <a:t>toggleWifi</a:t>
            </a:r>
            <a:r>
              <a:rPr lang="en-US" b="1" dirty="0" smtClean="0"/>
              <a:t>()</a:t>
            </a:r>
            <a:endParaRPr lang="en-US" b="1" dirty="0"/>
          </a:p>
        </p:txBody>
      </p:sp>
      <p:sp>
        <p:nvSpPr>
          <p:cNvPr id="12" name="TextBox 11"/>
          <p:cNvSpPr txBox="1"/>
          <p:nvPr/>
        </p:nvSpPr>
        <p:spPr>
          <a:xfrm>
            <a:off x="4589643" y="2075843"/>
            <a:ext cx="1826191" cy="369332"/>
          </a:xfrm>
          <a:prstGeom prst="rect">
            <a:avLst/>
          </a:prstGeom>
          <a:noFill/>
        </p:spPr>
        <p:txBody>
          <a:bodyPr wrap="none" rtlCol="0">
            <a:spAutoFit/>
          </a:bodyPr>
          <a:lstStyle/>
          <a:p>
            <a:r>
              <a:rPr lang="en-US" b="1" dirty="0" err="1" smtClean="0"/>
              <a:t>pressButton</a:t>
            </a:r>
            <a:r>
              <a:rPr lang="en-US" b="1" dirty="0" smtClean="0"/>
              <a:t>(0)</a:t>
            </a:r>
            <a:endParaRPr lang="en-US" b="1" dirty="0"/>
          </a:p>
        </p:txBody>
      </p:sp>
      <p:sp>
        <p:nvSpPr>
          <p:cNvPr id="13" name="Rectangle 12"/>
          <p:cNvSpPr/>
          <p:nvPr/>
        </p:nvSpPr>
        <p:spPr>
          <a:xfrm>
            <a:off x="2866779" y="4497832"/>
            <a:ext cx="3549055" cy="4271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latin typeface="Verdana"/>
                <a:cs typeface="Verdana"/>
              </a:rPr>
              <a:t>Permission System</a:t>
            </a:r>
            <a:endParaRPr lang="en-US" b="1" dirty="0">
              <a:latin typeface="Verdana"/>
              <a:cs typeface="Verdana"/>
            </a:endParaRPr>
          </a:p>
        </p:txBody>
      </p:sp>
      <p:sp>
        <p:nvSpPr>
          <p:cNvPr id="2" name="Date Placeholder 1"/>
          <p:cNvSpPr>
            <a:spLocks noGrp="1"/>
          </p:cNvSpPr>
          <p:nvPr>
            <p:ph type="dt" sz="half" idx="10"/>
          </p:nvPr>
        </p:nvSpPr>
        <p:spPr/>
        <p:txBody>
          <a:bodyPr/>
          <a:lstStyle/>
          <a:p>
            <a:r>
              <a:rPr lang="en-US" smtClean="0"/>
              <a:t>4/16/12</a:t>
            </a:r>
            <a:endParaRPr lang="en-US"/>
          </a:p>
        </p:txBody>
      </p:sp>
      <p:sp>
        <p:nvSpPr>
          <p:cNvPr id="3" name="Footer Placeholder 2"/>
          <p:cNvSpPr>
            <a:spLocks noGrp="1"/>
          </p:cNvSpPr>
          <p:nvPr>
            <p:ph type="ftr" sz="quarter" idx="11"/>
          </p:nvPr>
        </p:nvSpPr>
        <p:spPr/>
        <p:txBody>
          <a:bodyPr/>
          <a:lstStyle/>
          <a:p>
            <a:r>
              <a:rPr lang="en-US" smtClean="0"/>
              <a:t>Cellular Networks and Mobile Computing (COMS 6998-8)</a:t>
            </a:r>
            <a:endParaRPr lang="en-US"/>
          </a:p>
        </p:txBody>
      </p:sp>
      <p:sp>
        <p:nvSpPr>
          <p:cNvPr id="14" name="TextBox 13"/>
          <p:cNvSpPr txBox="1"/>
          <p:nvPr/>
        </p:nvSpPr>
        <p:spPr>
          <a:xfrm>
            <a:off x="6360766" y="6477556"/>
            <a:ext cx="1343831" cy="261610"/>
          </a:xfrm>
          <a:prstGeom prst="rect">
            <a:avLst/>
          </a:prstGeom>
          <a:noFill/>
        </p:spPr>
        <p:txBody>
          <a:bodyPr wrap="none" rtlCol="0">
            <a:spAutoFit/>
          </a:bodyPr>
          <a:lstStyle/>
          <a:p>
            <a:r>
              <a:rPr lang="en-US" sz="1100" dirty="0" smtClean="0">
                <a:solidFill>
                  <a:schemeClr val="bg1">
                    <a:lumMod val="75000"/>
                  </a:schemeClr>
                </a:solidFill>
              </a:rPr>
              <a:t>Courtesy: </a:t>
            </a:r>
            <a:r>
              <a:rPr lang="en-US" sz="1100" dirty="0" smtClean="0">
                <a:solidFill>
                  <a:schemeClr val="bg1">
                    <a:lumMod val="75000"/>
                  </a:schemeClr>
                </a:solidFill>
                <a:latin typeface="Arial" charset="0"/>
              </a:rPr>
              <a:t>Felt et. al</a:t>
            </a:r>
            <a:endParaRPr lang="en-US" sz="1100" dirty="0">
              <a:solidFill>
                <a:schemeClr val="bg1">
                  <a:lumMod val="75000"/>
                </a:schemeClr>
              </a:solidFill>
            </a:endParaRPr>
          </a:p>
        </p:txBody>
      </p:sp>
    </p:spTree>
    <p:extLst>
      <p:ext uri="{BB962C8B-B14F-4D97-AF65-F5344CB8AC3E}">
        <p14:creationId xmlns:p14="http://schemas.microsoft.com/office/powerpoint/2010/main" val="1937819680"/>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4/16/12</a:t>
            </a:r>
            <a:endParaRPr lang="en-US"/>
          </a:p>
        </p:txBody>
      </p:sp>
      <p:sp>
        <p:nvSpPr>
          <p:cNvPr id="5" name="Slide Number Placeholder 4"/>
          <p:cNvSpPr>
            <a:spLocks noGrp="1"/>
          </p:cNvSpPr>
          <p:nvPr>
            <p:ph type="sldNum" sz="quarter" idx="12"/>
          </p:nvPr>
        </p:nvSpPr>
        <p:spPr/>
        <p:txBody>
          <a:bodyPr rtlCol="0"/>
          <a:lstStyle/>
          <a:p>
            <a:pPr fontAlgn="auto">
              <a:spcBef>
                <a:spcPts val="0"/>
              </a:spcBef>
              <a:spcAft>
                <a:spcPts val="0"/>
              </a:spcAft>
              <a:defRPr/>
            </a:pPr>
            <a:r>
              <a:rPr lang="en-US" dirty="0" smtClean="0">
                <a:solidFill>
                  <a:schemeClr val="tx1">
                    <a:tint val="75000"/>
                  </a:schemeClr>
                </a:solidFill>
                <a:latin typeface="+mn-lt"/>
                <a:ea typeface="+mn-ea"/>
                <a:cs typeface="+mn-cs"/>
              </a:rPr>
              <a:t>70</a:t>
            </a:r>
            <a:endParaRPr lang="en-US" dirty="0">
              <a:solidFill>
                <a:schemeClr val="tx1">
                  <a:tint val="75000"/>
                </a:schemeClr>
              </a:solidFill>
              <a:latin typeface="+mn-lt"/>
              <a:ea typeface="+mn-ea"/>
              <a:cs typeface="+mn-cs"/>
            </a:endParaRPr>
          </a:p>
        </p:txBody>
      </p:sp>
      <p:sp>
        <p:nvSpPr>
          <p:cNvPr id="6" name="Rectangle 5"/>
          <p:cNvSpPr/>
          <p:nvPr/>
        </p:nvSpPr>
        <p:spPr>
          <a:xfrm>
            <a:off x="0" y="0"/>
            <a:ext cx="9144000" cy="1143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dirty="0">
                <a:solidFill>
                  <a:srgbClr val="FFFF66"/>
                </a:solidFill>
              </a:rPr>
              <a:t>Monitoring Approaches</a:t>
            </a:r>
          </a:p>
        </p:txBody>
      </p:sp>
      <p:sp>
        <p:nvSpPr>
          <p:cNvPr id="13" name="Rectangle 12"/>
          <p:cNvSpPr/>
          <p:nvPr/>
        </p:nvSpPr>
        <p:spPr>
          <a:xfrm>
            <a:off x="0" y="1295400"/>
            <a:ext cx="9144000" cy="646113"/>
          </a:xfrm>
          <a:prstGeom prst="rect">
            <a:avLst/>
          </a:prstGeom>
        </p:spPr>
        <p:txBody>
          <a:bodyPr>
            <a:spAutoFit/>
          </a:bodyPr>
          <a:lstStyle/>
          <a:p>
            <a:pPr algn="ctr">
              <a:defRPr/>
            </a:pPr>
            <a:r>
              <a:rPr lang="en-US" sz="3600" b="1" dirty="0">
                <a:latin typeface="+mn-lt"/>
                <a:ea typeface="+mn-ea"/>
                <a:cs typeface="Arial" charset="0"/>
              </a:rPr>
              <a:t>1. Hardware Approach</a:t>
            </a:r>
          </a:p>
        </p:txBody>
      </p:sp>
      <p:pic>
        <p:nvPicPr>
          <p:cNvPr id="29702" name="Picture 4" descr="C:\Users\Jeff\Pictures\Microsoft Clip Organizer\j0432646.png"/>
          <p:cNvPicPr>
            <a:picLocks noChangeAspect="1" noChangeArrowheads="1"/>
          </p:cNvPicPr>
          <p:nvPr/>
        </p:nvPicPr>
        <p:blipFill>
          <a:blip r:embed="rId3"/>
          <a:srcRect/>
          <a:stretch>
            <a:fillRect/>
          </a:stretch>
        </p:blipFill>
        <p:spPr bwMode="auto">
          <a:xfrm>
            <a:off x="1752600" y="2895600"/>
            <a:ext cx="1676400" cy="1676400"/>
          </a:xfrm>
          <a:prstGeom prst="rect">
            <a:avLst/>
          </a:prstGeom>
          <a:noFill/>
          <a:ln w="9525">
            <a:noFill/>
            <a:miter lim="800000"/>
            <a:headEnd/>
            <a:tailEnd/>
          </a:ln>
        </p:spPr>
      </p:pic>
      <p:pic>
        <p:nvPicPr>
          <p:cNvPr id="29703" name="Picture 6"/>
          <p:cNvPicPr>
            <a:picLocks noChangeAspect="1" noChangeArrowheads="1"/>
          </p:cNvPicPr>
          <p:nvPr/>
        </p:nvPicPr>
        <p:blipFill>
          <a:blip r:embed="rId4"/>
          <a:srcRect/>
          <a:stretch>
            <a:fillRect/>
          </a:stretch>
        </p:blipFill>
        <p:spPr bwMode="auto">
          <a:xfrm>
            <a:off x="4648200" y="3505200"/>
            <a:ext cx="1016000" cy="762000"/>
          </a:xfrm>
          <a:prstGeom prst="rect">
            <a:avLst/>
          </a:prstGeom>
          <a:noFill/>
          <a:ln w="9525">
            <a:noFill/>
            <a:miter lim="800000"/>
            <a:headEnd/>
            <a:tailEnd/>
          </a:ln>
        </p:spPr>
      </p:pic>
      <p:pic>
        <p:nvPicPr>
          <p:cNvPr id="29704" name="Picture 5" descr="C:\Users\Jeff\Pictures\Microsoft Clip Organizer\j0431616.png"/>
          <p:cNvPicPr>
            <a:picLocks noChangeAspect="1" noChangeArrowheads="1"/>
          </p:cNvPicPr>
          <p:nvPr/>
        </p:nvPicPr>
        <p:blipFill>
          <a:blip r:embed="rId5"/>
          <a:srcRect/>
          <a:stretch>
            <a:fillRect/>
          </a:stretch>
        </p:blipFill>
        <p:spPr bwMode="auto">
          <a:xfrm>
            <a:off x="4953000" y="2819400"/>
            <a:ext cx="1828800" cy="1828800"/>
          </a:xfrm>
          <a:prstGeom prst="rect">
            <a:avLst/>
          </a:prstGeom>
          <a:noFill/>
          <a:ln w="9525">
            <a:noFill/>
            <a:miter lim="800000"/>
            <a:headEnd/>
            <a:tailEnd/>
          </a:ln>
        </p:spPr>
      </p:pic>
      <p:sp>
        <p:nvSpPr>
          <p:cNvPr id="33" name="TextBox 32"/>
          <p:cNvSpPr txBox="1"/>
          <p:nvPr/>
        </p:nvSpPr>
        <p:spPr>
          <a:xfrm>
            <a:off x="1066800" y="2209800"/>
            <a:ext cx="3101975" cy="584200"/>
          </a:xfrm>
          <a:prstGeom prst="rect">
            <a:avLst/>
          </a:prstGeom>
          <a:noFill/>
        </p:spPr>
        <p:txBody>
          <a:bodyPr wrap="none">
            <a:spAutoFit/>
          </a:bodyPr>
          <a:lstStyle/>
          <a:p>
            <a:pPr>
              <a:defRPr/>
            </a:pPr>
            <a:r>
              <a:rPr lang="en-US" sz="3200" dirty="0">
                <a:latin typeface="+mn-lt"/>
                <a:ea typeface="+mn-ea"/>
                <a:cs typeface="Arial" charset="0"/>
              </a:rPr>
              <a:t>Monitor Machine</a:t>
            </a:r>
          </a:p>
        </p:txBody>
      </p:sp>
      <p:sp>
        <p:nvSpPr>
          <p:cNvPr id="34" name="TextBox 33"/>
          <p:cNvSpPr txBox="1"/>
          <p:nvPr/>
        </p:nvSpPr>
        <p:spPr>
          <a:xfrm>
            <a:off x="4572000" y="2209800"/>
            <a:ext cx="2762250" cy="584200"/>
          </a:xfrm>
          <a:prstGeom prst="rect">
            <a:avLst/>
          </a:prstGeom>
          <a:noFill/>
        </p:spPr>
        <p:txBody>
          <a:bodyPr wrap="none">
            <a:spAutoFit/>
          </a:bodyPr>
          <a:lstStyle/>
          <a:p>
            <a:pPr algn="ctr">
              <a:defRPr/>
            </a:pPr>
            <a:r>
              <a:rPr lang="en-US" sz="3200" dirty="0">
                <a:latin typeface="+mn-lt"/>
                <a:ea typeface="+mn-ea"/>
                <a:cs typeface="Arial" charset="0"/>
              </a:rPr>
              <a:t>Target Machine</a:t>
            </a:r>
          </a:p>
        </p:txBody>
      </p:sp>
      <p:sp>
        <p:nvSpPr>
          <p:cNvPr id="35" name="TextBox 34"/>
          <p:cNvSpPr txBox="1"/>
          <p:nvPr/>
        </p:nvSpPr>
        <p:spPr>
          <a:xfrm>
            <a:off x="4648200" y="4495800"/>
            <a:ext cx="2844800" cy="584200"/>
          </a:xfrm>
          <a:prstGeom prst="rect">
            <a:avLst/>
          </a:prstGeom>
          <a:noFill/>
        </p:spPr>
        <p:txBody>
          <a:bodyPr wrap="none">
            <a:spAutoFit/>
          </a:bodyPr>
          <a:lstStyle/>
          <a:p>
            <a:pPr>
              <a:defRPr/>
            </a:pPr>
            <a:r>
              <a:rPr lang="en-US" sz="3200" dirty="0">
                <a:solidFill>
                  <a:srgbClr val="FF0000"/>
                </a:solidFill>
                <a:latin typeface="+mn-lt"/>
                <a:ea typeface="+mn-ea"/>
                <a:cs typeface="Arial" charset="0"/>
              </a:rPr>
              <a:t>Rootkit Infected</a:t>
            </a:r>
          </a:p>
        </p:txBody>
      </p:sp>
      <p:cxnSp>
        <p:nvCxnSpPr>
          <p:cNvPr id="36" name="Straight Connector 11"/>
          <p:cNvCxnSpPr/>
          <p:nvPr/>
        </p:nvCxnSpPr>
        <p:spPr>
          <a:xfrm rot="10800000">
            <a:off x="2590800" y="3200400"/>
            <a:ext cx="2057400" cy="685800"/>
          </a:xfrm>
          <a:prstGeom prst="curvedConnector3">
            <a:avLst>
              <a:gd name="adj1" fmla="val 50000"/>
            </a:avLst>
          </a:prstGeom>
          <a:ln w="38100">
            <a:solidFill>
              <a:srgbClr val="777777"/>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752600" y="5105400"/>
            <a:ext cx="2749550" cy="954088"/>
          </a:xfrm>
          <a:prstGeom prst="rect">
            <a:avLst/>
          </a:prstGeom>
          <a:noFill/>
        </p:spPr>
        <p:txBody>
          <a:bodyPr wrap="none">
            <a:spAutoFit/>
          </a:bodyPr>
          <a:lstStyle/>
          <a:p>
            <a:pPr algn="ctr">
              <a:defRPr/>
            </a:pPr>
            <a:r>
              <a:rPr lang="en-US" sz="2800" dirty="0">
                <a:latin typeface="+mn-lt"/>
                <a:ea typeface="+mn-ea"/>
                <a:cs typeface="Arial" charset="0"/>
              </a:rPr>
              <a:t>NIC with remote </a:t>
            </a:r>
          </a:p>
          <a:p>
            <a:pPr algn="ctr">
              <a:defRPr/>
            </a:pPr>
            <a:r>
              <a:rPr lang="en-US" sz="2800" dirty="0">
                <a:latin typeface="+mn-lt"/>
                <a:ea typeface="+mn-ea"/>
                <a:cs typeface="Arial" charset="0"/>
              </a:rPr>
              <a:t>DMA support</a:t>
            </a:r>
          </a:p>
        </p:txBody>
      </p:sp>
      <p:cxnSp>
        <p:nvCxnSpPr>
          <p:cNvPr id="16" name="Straight Arrow Connector 15"/>
          <p:cNvCxnSpPr/>
          <p:nvPr/>
        </p:nvCxnSpPr>
        <p:spPr>
          <a:xfrm rot="5400000" flipH="1" flipV="1">
            <a:off x="3430588" y="3735387"/>
            <a:ext cx="1066800" cy="16732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r>
              <a:rPr lang="en-US" smtClean="0"/>
              <a:t>Cellular Networks and Mobile Computing (COMS 6998-8)</a:t>
            </a:r>
            <a:endParaRPr lang="en-US"/>
          </a:p>
        </p:txBody>
      </p:sp>
    </p:spTree>
    <p:extLst>
      <p:ext uri="{BB962C8B-B14F-4D97-AF65-F5344CB8AC3E}">
        <p14:creationId xmlns:p14="http://schemas.microsoft.com/office/powerpoint/2010/main" val="2656795503"/>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143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dirty="0">
                <a:solidFill>
                  <a:srgbClr val="FFFF66"/>
                </a:solidFill>
              </a:rPr>
              <a:t>Smart Phone Challenge</a:t>
            </a:r>
          </a:p>
        </p:txBody>
      </p:sp>
      <p:pic>
        <p:nvPicPr>
          <p:cNvPr id="30723" name="Picture 4" descr="C:\Users\Jeff\Pictures\Microsoft Clip Organizer\j0432646.png"/>
          <p:cNvPicPr>
            <a:picLocks noChangeAspect="1" noChangeArrowheads="1"/>
          </p:cNvPicPr>
          <p:nvPr/>
        </p:nvPicPr>
        <p:blipFill>
          <a:blip r:embed="rId3"/>
          <a:srcRect/>
          <a:stretch>
            <a:fillRect/>
          </a:stretch>
        </p:blipFill>
        <p:spPr bwMode="auto">
          <a:xfrm>
            <a:off x="1905000" y="2209800"/>
            <a:ext cx="1676400" cy="1676400"/>
          </a:xfrm>
          <a:prstGeom prst="rect">
            <a:avLst/>
          </a:prstGeom>
          <a:noFill/>
          <a:ln w="9525">
            <a:noFill/>
            <a:miter lim="800000"/>
            <a:headEnd/>
            <a:tailEnd/>
          </a:ln>
        </p:spPr>
      </p:pic>
      <p:sp>
        <p:nvSpPr>
          <p:cNvPr id="11" name="TextBox 10"/>
          <p:cNvSpPr txBox="1"/>
          <p:nvPr/>
        </p:nvSpPr>
        <p:spPr>
          <a:xfrm>
            <a:off x="1219200" y="1676400"/>
            <a:ext cx="3101975" cy="584200"/>
          </a:xfrm>
          <a:prstGeom prst="rect">
            <a:avLst/>
          </a:prstGeom>
          <a:noFill/>
        </p:spPr>
        <p:txBody>
          <a:bodyPr wrap="none">
            <a:spAutoFit/>
          </a:bodyPr>
          <a:lstStyle/>
          <a:p>
            <a:pPr>
              <a:defRPr/>
            </a:pPr>
            <a:r>
              <a:rPr lang="en-US" sz="3200" dirty="0">
                <a:latin typeface="+mn-lt"/>
                <a:ea typeface="+mn-ea"/>
                <a:cs typeface="Arial" charset="0"/>
              </a:rPr>
              <a:t>Monitor Machine</a:t>
            </a:r>
          </a:p>
        </p:txBody>
      </p:sp>
      <p:sp>
        <p:nvSpPr>
          <p:cNvPr id="13" name="TextBox 12"/>
          <p:cNvSpPr txBox="1"/>
          <p:nvPr/>
        </p:nvSpPr>
        <p:spPr>
          <a:xfrm>
            <a:off x="4572000" y="1676400"/>
            <a:ext cx="2844800" cy="584200"/>
          </a:xfrm>
          <a:prstGeom prst="rect">
            <a:avLst/>
          </a:prstGeom>
          <a:noFill/>
        </p:spPr>
        <p:txBody>
          <a:bodyPr wrap="none">
            <a:spAutoFit/>
          </a:bodyPr>
          <a:lstStyle/>
          <a:p>
            <a:pPr>
              <a:defRPr/>
            </a:pPr>
            <a:r>
              <a:rPr lang="en-US" sz="3200" dirty="0">
                <a:solidFill>
                  <a:srgbClr val="FF0000"/>
                </a:solidFill>
                <a:latin typeface="+mn-lt"/>
                <a:ea typeface="+mn-ea"/>
                <a:cs typeface="Arial" charset="0"/>
              </a:rPr>
              <a:t>Rootkit Infected</a:t>
            </a:r>
          </a:p>
        </p:txBody>
      </p:sp>
      <p:cxnSp>
        <p:nvCxnSpPr>
          <p:cNvPr id="14" name="Straight Connector 11"/>
          <p:cNvCxnSpPr/>
          <p:nvPr/>
        </p:nvCxnSpPr>
        <p:spPr>
          <a:xfrm rot="10800000">
            <a:off x="2743200" y="2514600"/>
            <a:ext cx="2743200" cy="609600"/>
          </a:xfrm>
          <a:prstGeom prst="curvedConnector3">
            <a:avLst>
              <a:gd name="adj1" fmla="val 50000"/>
            </a:avLst>
          </a:prstGeom>
          <a:ln w="38100">
            <a:solidFill>
              <a:srgbClr val="777777"/>
            </a:solidFill>
          </a:ln>
        </p:spPr>
        <p:style>
          <a:lnRef idx="1">
            <a:schemeClr val="accent1"/>
          </a:lnRef>
          <a:fillRef idx="0">
            <a:schemeClr val="accent1"/>
          </a:fillRef>
          <a:effectRef idx="0">
            <a:schemeClr val="accent1"/>
          </a:effectRef>
          <a:fontRef idx="minor">
            <a:schemeClr val="tx1"/>
          </a:fontRef>
        </p:style>
      </p:cxnSp>
      <p:sp>
        <p:nvSpPr>
          <p:cNvPr id="15" name="Date Placeholder 19"/>
          <p:cNvSpPr>
            <a:spLocks noGrp="1"/>
          </p:cNvSpPr>
          <p:nvPr>
            <p:ph type="dt" sz="quarter" idx="10"/>
          </p:nvPr>
        </p:nvSpPr>
        <p:spPr/>
        <p:txBody>
          <a:bodyPr/>
          <a:lstStyle/>
          <a:p>
            <a:pPr>
              <a:defRPr/>
            </a:pPr>
            <a:r>
              <a:rPr lang="en-US" smtClean="0"/>
              <a:t>4/16/12</a:t>
            </a:r>
            <a:endParaRPr lang="en-US" dirty="0"/>
          </a:p>
        </p:txBody>
      </p:sp>
      <p:sp>
        <p:nvSpPr>
          <p:cNvPr id="16" name="Slide Number Placeholder 20"/>
          <p:cNvSpPr>
            <a:spLocks noGrp="1"/>
          </p:cNvSpPr>
          <p:nvPr>
            <p:ph type="sldNum" sz="quarter" idx="12"/>
          </p:nvPr>
        </p:nvSpPr>
        <p:spPr/>
        <p:txBody>
          <a:bodyPr rtlCol="0"/>
          <a:lstStyle/>
          <a:p>
            <a:pPr fontAlgn="auto">
              <a:spcBef>
                <a:spcPts val="0"/>
              </a:spcBef>
              <a:spcAft>
                <a:spcPts val="0"/>
              </a:spcAft>
              <a:defRPr/>
            </a:pPr>
            <a:r>
              <a:rPr lang="en-US" dirty="0" smtClean="0">
                <a:solidFill>
                  <a:schemeClr val="tx1">
                    <a:tint val="75000"/>
                  </a:schemeClr>
                </a:solidFill>
                <a:latin typeface="+mn-lt"/>
                <a:ea typeface="+mn-ea"/>
                <a:cs typeface="+mn-cs"/>
              </a:rPr>
              <a:t>71</a:t>
            </a:r>
            <a:endParaRPr lang="en-US" dirty="0">
              <a:solidFill>
                <a:schemeClr val="tx1">
                  <a:tint val="75000"/>
                </a:schemeClr>
              </a:solidFill>
              <a:latin typeface="+mn-lt"/>
              <a:ea typeface="+mn-ea"/>
              <a:cs typeface="+mn-cs"/>
            </a:endParaRPr>
          </a:p>
        </p:txBody>
      </p:sp>
      <p:pic>
        <p:nvPicPr>
          <p:cNvPr id="30729" name="Picture 2" descr="C:\Users\Jeff\Pictures\Microsoft Clip Organizer\j0433826.png"/>
          <p:cNvPicPr>
            <a:picLocks noChangeAspect="1" noChangeArrowheads="1"/>
          </p:cNvPicPr>
          <p:nvPr/>
        </p:nvPicPr>
        <p:blipFill>
          <a:blip r:embed="rId4"/>
          <a:srcRect/>
          <a:stretch>
            <a:fillRect/>
          </a:stretch>
        </p:blipFill>
        <p:spPr bwMode="auto">
          <a:xfrm>
            <a:off x="5105400" y="2286000"/>
            <a:ext cx="1828800" cy="1828800"/>
          </a:xfrm>
          <a:prstGeom prst="rect">
            <a:avLst/>
          </a:prstGeom>
          <a:noFill/>
          <a:ln w="9525">
            <a:noFill/>
            <a:miter lim="800000"/>
            <a:headEnd/>
            <a:tailEnd/>
          </a:ln>
        </p:spPr>
      </p:pic>
      <p:sp>
        <p:nvSpPr>
          <p:cNvPr id="30730" name="Rectangle 20"/>
          <p:cNvSpPr>
            <a:spLocks noChangeArrowheads="1"/>
          </p:cNvSpPr>
          <p:nvPr/>
        </p:nvSpPr>
        <p:spPr bwMode="auto">
          <a:xfrm>
            <a:off x="533400" y="4038600"/>
            <a:ext cx="8458200" cy="1754188"/>
          </a:xfrm>
          <a:prstGeom prst="rect">
            <a:avLst/>
          </a:prstGeom>
          <a:noFill/>
          <a:ln w="9525">
            <a:noFill/>
            <a:miter lim="800000"/>
            <a:headEnd/>
            <a:tailEnd/>
          </a:ln>
        </p:spPr>
        <p:txBody>
          <a:bodyPr>
            <a:prstTxWarp prst="textNoShape">
              <a:avLst/>
            </a:prstTxWarp>
            <a:spAutoFit/>
          </a:bodyPr>
          <a:lstStyle/>
          <a:p>
            <a:r>
              <a:rPr lang="en-US" sz="3600">
                <a:latin typeface="Calibri" pitchFamily="-106" charset="0"/>
              </a:rPr>
              <a:t>Problem:</a:t>
            </a:r>
          </a:p>
          <a:p>
            <a:pPr lvl="1">
              <a:buFont typeface="Arial" pitchFamily="-106" charset="0"/>
              <a:buChar char="•"/>
            </a:pPr>
            <a:r>
              <a:rPr lang="en-US" sz="3600">
                <a:latin typeface="Calibri" pitchFamily="-106" charset="0"/>
              </a:rPr>
              <a:t> Need interface allowing memory access</a:t>
            </a:r>
          </a:p>
          <a:p>
            <a:pPr lvl="1"/>
            <a:r>
              <a:rPr lang="en-US" sz="3600">
                <a:latin typeface="Calibri" pitchFamily="-106" charset="0"/>
              </a:rPr>
              <a:t>   without OS intervention (FireWire?)</a:t>
            </a:r>
          </a:p>
        </p:txBody>
      </p:sp>
      <p:sp>
        <p:nvSpPr>
          <p:cNvPr id="2" name="Footer Placeholder 1"/>
          <p:cNvSpPr>
            <a:spLocks noGrp="1"/>
          </p:cNvSpPr>
          <p:nvPr>
            <p:ph type="ftr" sz="quarter" idx="11"/>
          </p:nvPr>
        </p:nvSpPr>
        <p:spPr/>
        <p:txBody>
          <a:bodyPr/>
          <a:lstStyle/>
          <a:p>
            <a:r>
              <a:rPr lang="en-US" smtClean="0"/>
              <a:t>Cellular Networks and Mobile Computing (COMS 6998-8)</a:t>
            </a:r>
            <a:endParaRPr lang="en-US"/>
          </a:p>
        </p:txBody>
      </p:sp>
    </p:spTree>
    <p:extLst>
      <p:ext uri="{BB962C8B-B14F-4D97-AF65-F5344CB8AC3E}">
        <p14:creationId xmlns:p14="http://schemas.microsoft.com/office/powerpoint/2010/main" val="1945237509"/>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4/16/12</a:t>
            </a:r>
            <a:endParaRPr lang="en-US"/>
          </a:p>
        </p:txBody>
      </p:sp>
      <p:sp>
        <p:nvSpPr>
          <p:cNvPr id="5" name="Slide Number Placeholder 4"/>
          <p:cNvSpPr>
            <a:spLocks noGrp="1"/>
          </p:cNvSpPr>
          <p:nvPr>
            <p:ph type="sldNum" sz="quarter" idx="12"/>
          </p:nvPr>
        </p:nvSpPr>
        <p:spPr/>
        <p:txBody>
          <a:bodyPr rtlCol="0"/>
          <a:lstStyle/>
          <a:p>
            <a:pPr fontAlgn="auto">
              <a:spcBef>
                <a:spcPts val="0"/>
              </a:spcBef>
              <a:spcAft>
                <a:spcPts val="0"/>
              </a:spcAft>
              <a:defRPr/>
            </a:pPr>
            <a:r>
              <a:rPr lang="en-US" dirty="0" smtClean="0">
                <a:solidFill>
                  <a:schemeClr val="tx1">
                    <a:tint val="75000"/>
                  </a:schemeClr>
                </a:solidFill>
                <a:latin typeface="+mn-lt"/>
                <a:ea typeface="+mn-ea"/>
                <a:cs typeface="+mn-cs"/>
              </a:rPr>
              <a:t>72</a:t>
            </a:r>
            <a:endParaRPr lang="en-US" dirty="0">
              <a:solidFill>
                <a:schemeClr val="tx1">
                  <a:tint val="75000"/>
                </a:schemeClr>
              </a:solidFill>
              <a:latin typeface="+mn-lt"/>
              <a:ea typeface="+mn-ea"/>
              <a:cs typeface="+mn-cs"/>
            </a:endParaRPr>
          </a:p>
        </p:txBody>
      </p:sp>
      <p:sp>
        <p:nvSpPr>
          <p:cNvPr id="6" name="Rectangle 5"/>
          <p:cNvSpPr/>
          <p:nvPr/>
        </p:nvSpPr>
        <p:spPr>
          <a:xfrm>
            <a:off x="0" y="0"/>
            <a:ext cx="9144000" cy="1143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dirty="0">
                <a:solidFill>
                  <a:srgbClr val="FFFF66"/>
                </a:solidFill>
              </a:rPr>
              <a:t>Monitoring Approaches</a:t>
            </a:r>
          </a:p>
        </p:txBody>
      </p:sp>
      <p:sp>
        <p:nvSpPr>
          <p:cNvPr id="7" name="Rectangle 6"/>
          <p:cNvSpPr/>
          <p:nvPr/>
        </p:nvSpPr>
        <p:spPr>
          <a:xfrm>
            <a:off x="2438400" y="2133600"/>
            <a:ext cx="1905000" cy="22098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2438400" y="5334000"/>
            <a:ext cx="4038600" cy="6858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tx1"/>
                </a:solidFill>
              </a:rPr>
              <a:t>Host Machine</a:t>
            </a:r>
          </a:p>
        </p:txBody>
      </p:sp>
      <p:sp>
        <p:nvSpPr>
          <p:cNvPr id="9" name="Rectangle 8"/>
          <p:cNvSpPr/>
          <p:nvPr/>
        </p:nvSpPr>
        <p:spPr>
          <a:xfrm>
            <a:off x="2438400" y="4495800"/>
            <a:ext cx="4038600" cy="6858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tx1"/>
                </a:solidFill>
              </a:rPr>
              <a:t>Hypervisor</a:t>
            </a:r>
          </a:p>
        </p:txBody>
      </p:sp>
      <p:sp>
        <p:nvSpPr>
          <p:cNvPr id="10" name="Rectangle 9"/>
          <p:cNvSpPr/>
          <p:nvPr/>
        </p:nvSpPr>
        <p:spPr>
          <a:xfrm>
            <a:off x="4572000" y="2133600"/>
            <a:ext cx="1905000" cy="22098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2590800" y="2286000"/>
            <a:ext cx="1600200" cy="19050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2800" dirty="0">
                <a:solidFill>
                  <a:schemeClr val="tx1"/>
                </a:solidFill>
              </a:rPr>
              <a:t>Dom0</a:t>
            </a:r>
          </a:p>
        </p:txBody>
      </p:sp>
      <p:sp>
        <p:nvSpPr>
          <p:cNvPr id="13" name="Rectangle 12"/>
          <p:cNvSpPr/>
          <p:nvPr/>
        </p:nvSpPr>
        <p:spPr>
          <a:xfrm>
            <a:off x="4724400" y="2286000"/>
            <a:ext cx="1600200" cy="1905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2800" dirty="0"/>
              <a:t>OS</a:t>
            </a:r>
          </a:p>
        </p:txBody>
      </p:sp>
      <p:pic>
        <p:nvPicPr>
          <p:cNvPr id="31755" name="Picture 28"/>
          <p:cNvPicPr>
            <a:picLocks noChangeAspect="1"/>
          </p:cNvPicPr>
          <p:nvPr/>
        </p:nvPicPr>
        <p:blipFill>
          <a:blip r:embed="rId2"/>
          <a:srcRect/>
          <a:stretch>
            <a:fillRect/>
          </a:stretch>
        </p:blipFill>
        <p:spPr bwMode="auto">
          <a:xfrm>
            <a:off x="5029200" y="2819400"/>
            <a:ext cx="950913" cy="1081088"/>
          </a:xfrm>
          <a:prstGeom prst="rect">
            <a:avLst/>
          </a:prstGeom>
          <a:noFill/>
          <a:ln w="9525">
            <a:noFill/>
            <a:miter lim="800000"/>
            <a:headEnd/>
            <a:tailEnd/>
          </a:ln>
        </p:spPr>
      </p:pic>
      <p:sp>
        <p:nvSpPr>
          <p:cNvPr id="16" name="Rectangle 15"/>
          <p:cNvSpPr/>
          <p:nvPr/>
        </p:nvSpPr>
        <p:spPr>
          <a:xfrm>
            <a:off x="0" y="1295400"/>
            <a:ext cx="9144000" cy="646113"/>
          </a:xfrm>
          <a:prstGeom prst="rect">
            <a:avLst/>
          </a:prstGeom>
        </p:spPr>
        <p:txBody>
          <a:bodyPr>
            <a:spAutoFit/>
          </a:bodyPr>
          <a:lstStyle/>
          <a:p>
            <a:pPr algn="ctr">
              <a:defRPr/>
            </a:pPr>
            <a:r>
              <a:rPr lang="en-US" sz="3600" b="1" dirty="0">
                <a:latin typeface="+mn-lt"/>
                <a:ea typeface="+mn-ea"/>
                <a:cs typeface="Arial" charset="0"/>
              </a:rPr>
              <a:t>2. VMM-based Approach</a:t>
            </a:r>
          </a:p>
        </p:txBody>
      </p:sp>
      <p:sp>
        <p:nvSpPr>
          <p:cNvPr id="15" name="Rectangle 14"/>
          <p:cNvSpPr/>
          <p:nvPr/>
        </p:nvSpPr>
        <p:spPr>
          <a:xfrm>
            <a:off x="2743200" y="3124200"/>
            <a:ext cx="1295400" cy="381000"/>
          </a:xfrm>
          <a:prstGeom prst="rect">
            <a:avLst/>
          </a:prstGeom>
          <a:solidFill>
            <a:srgbClr val="9BBB5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Detector</a:t>
            </a:r>
          </a:p>
        </p:txBody>
      </p:sp>
      <p:cxnSp>
        <p:nvCxnSpPr>
          <p:cNvPr id="17" name="Straight Arrow Connector 16"/>
          <p:cNvCxnSpPr/>
          <p:nvPr/>
        </p:nvCxnSpPr>
        <p:spPr>
          <a:xfrm>
            <a:off x="4038600" y="3276600"/>
            <a:ext cx="9144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r>
              <a:rPr lang="en-US" smtClean="0"/>
              <a:t>Cellular Networks and Mobile Computing (COMS 6998-8)</a:t>
            </a:r>
            <a:endParaRPr lang="en-US"/>
          </a:p>
        </p:txBody>
      </p:sp>
    </p:spTree>
    <p:extLst>
      <p:ext uri="{BB962C8B-B14F-4D97-AF65-F5344CB8AC3E}">
        <p14:creationId xmlns:p14="http://schemas.microsoft.com/office/powerpoint/2010/main" val="1350204481"/>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143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dirty="0">
                <a:solidFill>
                  <a:srgbClr val="FFFF66"/>
                </a:solidFill>
              </a:rPr>
              <a:t>Smart Phone Challenge</a:t>
            </a:r>
          </a:p>
        </p:txBody>
      </p:sp>
      <p:sp>
        <p:nvSpPr>
          <p:cNvPr id="4" name="Date Placeholder 3"/>
          <p:cNvSpPr>
            <a:spLocks noGrp="1"/>
          </p:cNvSpPr>
          <p:nvPr>
            <p:ph type="dt" sz="quarter" idx="10"/>
          </p:nvPr>
        </p:nvSpPr>
        <p:spPr/>
        <p:txBody>
          <a:bodyPr/>
          <a:lstStyle/>
          <a:p>
            <a:pPr>
              <a:defRPr/>
            </a:pPr>
            <a:r>
              <a:rPr lang="en-US" smtClean="0"/>
              <a:t>4/16/12</a:t>
            </a:r>
            <a:endParaRPr lang="en-US"/>
          </a:p>
        </p:txBody>
      </p:sp>
      <p:sp>
        <p:nvSpPr>
          <p:cNvPr id="6" name="Slide Number Placeholder 5"/>
          <p:cNvSpPr>
            <a:spLocks noGrp="1"/>
          </p:cNvSpPr>
          <p:nvPr>
            <p:ph type="sldNum" sz="quarter" idx="12"/>
          </p:nvPr>
        </p:nvSpPr>
        <p:spPr/>
        <p:txBody>
          <a:bodyPr rtlCol="0"/>
          <a:lstStyle/>
          <a:p>
            <a:pPr fontAlgn="auto">
              <a:spcBef>
                <a:spcPts val="0"/>
              </a:spcBef>
              <a:spcAft>
                <a:spcPts val="0"/>
              </a:spcAft>
              <a:defRPr/>
            </a:pPr>
            <a:r>
              <a:rPr lang="en-US" dirty="0" smtClean="0">
                <a:solidFill>
                  <a:schemeClr val="tx1">
                    <a:tint val="75000"/>
                  </a:schemeClr>
                </a:solidFill>
                <a:latin typeface="+mn-lt"/>
                <a:ea typeface="+mn-ea"/>
                <a:cs typeface="+mn-cs"/>
              </a:rPr>
              <a:t>73</a:t>
            </a:r>
            <a:endParaRPr lang="en-US" dirty="0">
              <a:solidFill>
                <a:schemeClr val="tx1">
                  <a:tint val="75000"/>
                </a:schemeClr>
              </a:solidFill>
              <a:latin typeface="+mn-lt"/>
              <a:ea typeface="+mn-ea"/>
              <a:cs typeface="+mn-cs"/>
            </a:endParaRPr>
          </a:p>
        </p:txBody>
      </p:sp>
      <p:sp>
        <p:nvSpPr>
          <p:cNvPr id="15" name="Rectangle 14"/>
          <p:cNvSpPr/>
          <p:nvPr/>
        </p:nvSpPr>
        <p:spPr>
          <a:xfrm>
            <a:off x="381000" y="1371600"/>
            <a:ext cx="8458200" cy="1200150"/>
          </a:xfrm>
          <a:prstGeom prst="rect">
            <a:avLst/>
          </a:prstGeom>
        </p:spPr>
        <p:txBody>
          <a:bodyPr>
            <a:prstTxWarp prst="textNoShape">
              <a:avLst/>
            </a:prstTxWarp>
            <a:spAutoFit/>
          </a:bodyPr>
          <a:lstStyle/>
          <a:p>
            <a:r>
              <a:rPr lang="en-US" sz="3600" b="1">
                <a:latin typeface="Calibri" pitchFamily="-106" charset="0"/>
              </a:rPr>
              <a:t>Problem: </a:t>
            </a:r>
            <a:r>
              <a:rPr lang="en-US" sz="3600">
                <a:latin typeface="Calibri" pitchFamily="-106" charset="0"/>
              </a:rPr>
              <a:t>CPU-intensive detection</a:t>
            </a:r>
          </a:p>
          <a:p>
            <a:r>
              <a:rPr lang="en-US" sz="3600">
                <a:latin typeface="Calibri" pitchFamily="-106" charset="0"/>
              </a:rPr>
              <a:t>                  algorithms exhaust phone battery</a:t>
            </a:r>
            <a:endParaRPr lang="en-US" sz="3600" b="1">
              <a:latin typeface="Calibri" pitchFamily="-106" charset="0"/>
            </a:endParaRPr>
          </a:p>
        </p:txBody>
      </p:sp>
      <p:sp>
        <p:nvSpPr>
          <p:cNvPr id="16" name="Rectangle 5"/>
          <p:cNvSpPr>
            <a:spLocks noChangeArrowheads="1"/>
          </p:cNvSpPr>
          <p:nvPr/>
        </p:nvSpPr>
        <p:spPr bwMode="auto">
          <a:xfrm>
            <a:off x="457200" y="2667000"/>
            <a:ext cx="8686800" cy="1200150"/>
          </a:xfrm>
          <a:prstGeom prst="rect">
            <a:avLst/>
          </a:prstGeom>
          <a:noFill/>
          <a:ln w="9525">
            <a:noFill/>
            <a:miter lim="800000"/>
            <a:headEnd/>
            <a:tailEnd/>
          </a:ln>
        </p:spPr>
        <p:txBody>
          <a:bodyPr>
            <a:spAutoFit/>
          </a:bodyPr>
          <a:lstStyle/>
          <a:p>
            <a:pPr>
              <a:defRPr/>
            </a:pPr>
            <a:r>
              <a:rPr lang="en-US" sz="3600" b="1" dirty="0">
                <a:latin typeface="+mn-lt"/>
                <a:ea typeface="+mn-ea"/>
                <a:cs typeface="Arial" charset="0"/>
              </a:rPr>
              <a:t>Solution: </a:t>
            </a:r>
            <a:r>
              <a:rPr lang="en-US" sz="3600" dirty="0">
                <a:latin typeface="Calibri" pitchFamily="34" charset="0"/>
                <a:ea typeface="+mn-ea"/>
                <a:cs typeface="Arial" charset="0"/>
              </a:rPr>
              <a:t>Offload detection work to the </a:t>
            </a:r>
          </a:p>
          <a:p>
            <a:pPr>
              <a:defRPr/>
            </a:pPr>
            <a:r>
              <a:rPr lang="en-US" sz="3600" dirty="0">
                <a:latin typeface="Calibri" pitchFamily="34" charset="0"/>
                <a:ea typeface="+mn-ea"/>
                <a:cs typeface="Arial" charset="0"/>
              </a:rPr>
              <a:t>                  service provider</a:t>
            </a:r>
          </a:p>
        </p:txBody>
      </p:sp>
      <p:cxnSp>
        <p:nvCxnSpPr>
          <p:cNvPr id="17" name="Straight Arrow Connector 16"/>
          <p:cNvCxnSpPr/>
          <p:nvPr/>
        </p:nvCxnSpPr>
        <p:spPr>
          <a:xfrm rot="10800000">
            <a:off x="3124200" y="4572000"/>
            <a:ext cx="4038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9"/>
          <p:cNvSpPr txBox="1">
            <a:spLocks noChangeArrowheads="1"/>
          </p:cNvSpPr>
          <p:nvPr/>
        </p:nvSpPr>
        <p:spPr bwMode="auto">
          <a:xfrm>
            <a:off x="3200400" y="3962400"/>
            <a:ext cx="3962400" cy="584200"/>
          </a:xfrm>
          <a:prstGeom prst="rect">
            <a:avLst/>
          </a:prstGeom>
          <a:noFill/>
          <a:ln w="9525">
            <a:noFill/>
            <a:miter lim="800000"/>
            <a:headEnd/>
            <a:tailEnd/>
          </a:ln>
        </p:spPr>
        <p:txBody>
          <a:bodyPr>
            <a:prstTxWarp prst="textNoShape">
              <a:avLst/>
            </a:prstTxWarp>
            <a:spAutoFit/>
          </a:bodyPr>
          <a:lstStyle/>
          <a:p>
            <a:pPr algn="ctr"/>
            <a:r>
              <a:rPr lang="en-US" sz="3200">
                <a:latin typeface="Calibri" pitchFamily="-106" charset="0"/>
              </a:rPr>
              <a:t>Send Pages</a:t>
            </a:r>
          </a:p>
        </p:txBody>
      </p:sp>
      <p:sp>
        <p:nvSpPr>
          <p:cNvPr id="20" name="TextBox 12"/>
          <p:cNvSpPr txBox="1">
            <a:spLocks noChangeArrowheads="1"/>
          </p:cNvSpPr>
          <p:nvPr/>
        </p:nvSpPr>
        <p:spPr bwMode="auto">
          <a:xfrm>
            <a:off x="3200400" y="4953000"/>
            <a:ext cx="3886200" cy="584200"/>
          </a:xfrm>
          <a:prstGeom prst="rect">
            <a:avLst/>
          </a:prstGeom>
          <a:noFill/>
          <a:ln w="9525">
            <a:noFill/>
            <a:miter lim="800000"/>
            <a:headEnd/>
            <a:tailEnd/>
          </a:ln>
        </p:spPr>
        <p:txBody>
          <a:bodyPr>
            <a:prstTxWarp prst="textNoShape">
              <a:avLst/>
            </a:prstTxWarp>
            <a:spAutoFit/>
          </a:bodyPr>
          <a:lstStyle/>
          <a:p>
            <a:pPr algn="ctr"/>
            <a:r>
              <a:rPr lang="en-US" sz="3200">
                <a:latin typeface="Calibri" pitchFamily="-106" charset="0"/>
              </a:rPr>
              <a:t>Response</a:t>
            </a:r>
          </a:p>
        </p:txBody>
      </p:sp>
      <p:sp>
        <p:nvSpPr>
          <p:cNvPr id="22" name="Cloud 21"/>
          <p:cNvSpPr/>
          <p:nvPr/>
        </p:nvSpPr>
        <p:spPr>
          <a:xfrm>
            <a:off x="533400" y="3962400"/>
            <a:ext cx="2362200" cy="167640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3" name="Picture 2" descr="C:\Users\Jeff\Pictures\Microsoft Clip Organizer\j0431616.png"/>
          <p:cNvPicPr>
            <a:picLocks noChangeAspect="1" noChangeArrowheads="1"/>
          </p:cNvPicPr>
          <p:nvPr/>
        </p:nvPicPr>
        <p:blipFill>
          <a:blip r:embed="rId3"/>
          <a:srcRect/>
          <a:stretch>
            <a:fillRect/>
          </a:stretch>
        </p:blipFill>
        <p:spPr bwMode="auto">
          <a:xfrm>
            <a:off x="838200" y="4191000"/>
            <a:ext cx="717550" cy="717550"/>
          </a:xfrm>
          <a:prstGeom prst="rect">
            <a:avLst/>
          </a:prstGeom>
          <a:noFill/>
          <a:ln w="9525">
            <a:noFill/>
            <a:miter lim="800000"/>
            <a:headEnd/>
            <a:tailEnd/>
          </a:ln>
        </p:spPr>
      </p:pic>
      <p:pic>
        <p:nvPicPr>
          <p:cNvPr id="25" name="Picture 2" descr="C:\Users\Jeff\Pictures\Microsoft Clip Organizer\j0431616.png"/>
          <p:cNvPicPr>
            <a:picLocks noChangeAspect="1" noChangeArrowheads="1"/>
          </p:cNvPicPr>
          <p:nvPr/>
        </p:nvPicPr>
        <p:blipFill>
          <a:blip r:embed="rId3"/>
          <a:srcRect/>
          <a:stretch>
            <a:fillRect/>
          </a:stretch>
        </p:blipFill>
        <p:spPr bwMode="auto">
          <a:xfrm>
            <a:off x="1676400" y="4191000"/>
            <a:ext cx="717550" cy="717550"/>
          </a:xfrm>
          <a:prstGeom prst="rect">
            <a:avLst/>
          </a:prstGeom>
          <a:noFill/>
          <a:ln w="9525">
            <a:noFill/>
            <a:miter lim="800000"/>
            <a:headEnd/>
            <a:tailEnd/>
          </a:ln>
        </p:spPr>
      </p:pic>
      <p:pic>
        <p:nvPicPr>
          <p:cNvPr id="26" name="Picture 2" descr="C:\Users\Jeff\Pictures\Microsoft Clip Organizer\j0431616.png"/>
          <p:cNvPicPr>
            <a:picLocks noChangeAspect="1" noChangeArrowheads="1"/>
          </p:cNvPicPr>
          <p:nvPr/>
        </p:nvPicPr>
        <p:blipFill>
          <a:blip r:embed="rId3"/>
          <a:srcRect/>
          <a:stretch>
            <a:fillRect/>
          </a:stretch>
        </p:blipFill>
        <p:spPr bwMode="auto">
          <a:xfrm>
            <a:off x="1143000" y="4572000"/>
            <a:ext cx="717550" cy="717550"/>
          </a:xfrm>
          <a:prstGeom prst="rect">
            <a:avLst/>
          </a:prstGeom>
          <a:noFill/>
          <a:ln w="9525">
            <a:noFill/>
            <a:miter lim="800000"/>
            <a:headEnd/>
            <a:tailEnd/>
          </a:ln>
        </p:spPr>
      </p:pic>
      <p:pic>
        <p:nvPicPr>
          <p:cNvPr id="27" name="Picture 2" descr="C:\Users\Jeff\Pictures\Microsoft Clip Organizer\j0431616.png"/>
          <p:cNvPicPr>
            <a:picLocks noChangeAspect="1" noChangeArrowheads="1"/>
          </p:cNvPicPr>
          <p:nvPr/>
        </p:nvPicPr>
        <p:blipFill>
          <a:blip r:embed="rId3"/>
          <a:srcRect/>
          <a:stretch>
            <a:fillRect/>
          </a:stretch>
        </p:blipFill>
        <p:spPr bwMode="auto">
          <a:xfrm>
            <a:off x="1905000" y="4495800"/>
            <a:ext cx="717550" cy="717550"/>
          </a:xfrm>
          <a:prstGeom prst="rect">
            <a:avLst/>
          </a:prstGeom>
          <a:noFill/>
          <a:ln w="9525">
            <a:noFill/>
            <a:miter lim="800000"/>
            <a:headEnd/>
            <a:tailEnd/>
          </a:ln>
        </p:spPr>
      </p:pic>
      <p:pic>
        <p:nvPicPr>
          <p:cNvPr id="28" name="Picture 3" descr="C:\Users\Jeff\Pictures\Microsoft Clip Organizer\j0433826.png"/>
          <p:cNvPicPr>
            <a:picLocks noChangeAspect="1" noChangeArrowheads="1"/>
          </p:cNvPicPr>
          <p:nvPr/>
        </p:nvPicPr>
        <p:blipFill>
          <a:blip r:embed="rId4"/>
          <a:srcRect/>
          <a:stretch>
            <a:fillRect/>
          </a:stretch>
        </p:blipFill>
        <p:spPr bwMode="auto">
          <a:xfrm>
            <a:off x="7162800" y="3962400"/>
            <a:ext cx="1752600" cy="1752600"/>
          </a:xfrm>
          <a:prstGeom prst="rect">
            <a:avLst/>
          </a:prstGeom>
          <a:noFill/>
          <a:ln w="9525">
            <a:noFill/>
            <a:miter lim="800000"/>
            <a:headEnd/>
            <a:tailEnd/>
          </a:ln>
        </p:spPr>
      </p:pic>
      <p:cxnSp>
        <p:nvCxnSpPr>
          <p:cNvPr id="29" name="Straight Arrow Connector 28"/>
          <p:cNvCxnSpPr/>
          <p:nvPr/>
        </p:nvCxnSpPr>
        <p:spPr>
          <a:xfrm>
            <a:off x="3200400" y="4953000"/>
            <a:ext cx="39624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9"/>
          <p:cNvSpPr txBox="1">
            <a:spLocks noChangeArrowheads="1"/>
          </p:cNvSpPr>
          <p:nvPr/>
        </p:nvSpPr>
        <p:spPr bwMode="auto">
          <a:xfrm>
            <a:off x="228600" y="5638800"/>
            <a:ext cx="3400425" cy="584200"/>
          </a:xfrm>
          <a:prstGeom prst="rect">
            <a:avLst/>
          </a:prstGeom>
          <a:noFill/>
          <a:ln w="9525">
            <a:noFill/>
            <a:miter lim="800000"/>
            <a:headEnd/>
            <a:tailEnd/>
          </a:ln>
        </p:spPr>
        <p:txBody>
          <a:bodyPr wrap="none">
            <a:prstTxWarp prst="textNoShape">
              <a:avLst/>
            </a:prstTxWarp>
            <a:spAutoFit/>
          </a:bodyPr>
          <a:lstStyle/>
          <a:p>
            <a:r>
              <a:rPr lang="en-US" sz="3200">
                <a:latin typeface="Calibri" pitchFamily="-106" charset="0"/>
              </a:rPr>
              <a:t>CPU intensive work</a:t>
            </a:r>
          </a:p>
        </p:txBody>
      </p:sp>
      <p:sp>
        <p:nvSpPr>
          <p:cNvPr id="2" name="Footer Placeholder 1"/>
          <p:cNvSpPr>
            <a:spLocks noGrp="1"/>
          </p:cNvSpPr>
          <p:nvPr>
            <p:ph type="ftr" sz="quarter" idx="11"/>
          </p:nvPr>
        </p:nvSpPr>
        <p:spPr/>
        <p:txBody>
          <a:bodyPr/>
          <a:lstStyle/>
          <a:p>
            <a:r>
              <a:rPr lang="en-US" smtClean="0"/>
              <a:t>Cellular Networks and Mobile Computing (COMS 6998-8)</a:t>
            </a:r>
            <a:endParaRPr lang="en-US"/>
          </a:p>
        </p:txBody>
      </p:sp>
    </p:spTree>
    <p:custDataLst>
      <p:tags r:id="rId1"/>
    </p:custDataLst>
    <p:extLst>
      <p:ext uri="{BB962C8B-B14F-4D97-AF65-F5344CB8AC3E}">
        <p14:creationId xmlns:p14="http://schemas.microsoft.com/office/powerpoint/2010/main" val="13244478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P spid="22" grpId="0" animBg="1"/>
      <p:bldP spid="30"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143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dirty="0">
                <a:solidFill>
                  <a:srgbClr val="FFFF66"/>
                </a:solidFill>
              </a:rPr>
              <a:t>Optimizations for Energy-Efficiency</a:t>
            </a:r>
          </a:p>
        </p:txBody>
      </p:sp>
      <p:sp>
        <p:nvSpPr>
          <p:cNvPr id="6" name="Date Placeholder 5"/>
          <p:cNvSpPr>
            <a:spLocks noGrp="1"/>
          </p:cNvSpPr>
          <p:nvPr>
            <p:ph type="dt" sz="quarter" idx="10"/>
          </p:nvPr>
        </p:nvSpPr>
        <p:spPr/>
        <p:txBody>
          <a:bodyPr/>
          <a:lstStyle/>
          <a:p>
            <a:pPr>
              <a:defRPr/>
            </a:pPr>
            <a:r>
              <a:rPr lang="en-US" smtClean="0"/>
              <a:t>4/16/12</a:t>
            </a:r>
            <a:endParaRPr lang="en-US"/>
          </a:p>
        </p:txBody>
      </p:sp>
      <p:sp>
        <p:nvSpPr>
          <p:cNvPr id="7" name="Slide Number Placeholder 6"/>
          <p:cNvSpPr>
            <a:spLocks noGrp="1"/>
          </p:cNvSpPr>
          <p:nvPr>
            <p:ph type="sldNum" sz="quarter" idx="12"/>
          </p:nvPr>
        </p:nvSpPr>
        <p:spPr/>
        <p:txBody>
          <a:bodyPr rtlCol="0"/>
          <a:lstStyle/>
          <a:p>
            <a:pPr fontAlgn="auto">
              <a:spcBef>
                <a:spcPts val="0"/>
              </a:spcBef>
              <a:spcAft>
                <a:spcPts val="0"/>
              </a:spcAft>
              <a:defRPr/>
            </a:pPr>
            <a:r>
              <a:rPr lang="en-US" dirty="0" smtClean="0">
                <a:solidFill>
                  <a:schemeClr val="tx1">
                    <a:tint val="75000"/>
                  </a:schemeClr>
                </a:solidFill>
                <a:latin typeface="+mn-lt"/>
                <a:ea typeface="+mn-ea"/>
                <a:cs typeface="+mn-cs"/>
              </a:rPr>
              <a:t>74</a:t>
            </a:r>
            <a:endParaRPr lang="en-US" dirty="0">
              <a:solidFill>
                <a:schemeClr val="tx1">
                  <a:tint val="75000"/>
                </a:schemeClr>
              </a:solidFill>
              <a:latin typeface="+mn-lt"/>
              <a:ea typeface="+mn-ea"/>
              <a:cs typeface="+mn-cs"/>
            </a:endParaRPr>
          </a:p>
        </p:txBody>
      </p:sp>
      <p:sp>
        <p:nvSpPr>
          <p:cNvPr id="31" name="Rectangle 30"/>
          <p:cNvSpPr/>
          <p:nvPr/>
        </p:nvSpPr>
        <p:spPr>
          <a:xfrm>
            <a:off x="5410200" y="3048000"/>
            <a:ext cx="2057400" cy="4572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p:nvPr/>
        </p:nvSpPr>
        <p:spPr>
          <a:xfrm>
            <a:off x="5410200" y="3505200"/>
            <a:ext cx="2057400" cy="4572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5410200" y="3962400"/>
            <a:ext cx="2057400" cy="4572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p:cNvSpPr/>
          <p:nvPr/>
        </p:nvSpPr>
        <p:spPr>
          <a:xfrm>
            <a:off x="5410200" y="4419600"/>
            <a:ext cx="2057400" cy="4572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p:cNvSpPr/>
          <p:nvPr/>
        </p:nvSpPr>
        <p:spPr>
          <a:xfrm>
            <a:off x="5410200" y="4876800"/>
            <a:ext cx="2057400" cy="4572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5410200" y="5334000"/>
            <a:ext cx="2057400" cy="4572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TextBox 38"/>
          <p:cNvSpPr txBox="1"/>
          <p:nvPr/>
        </p:nvSpPr>
        <p:spPr>
          <a:xfrm>
            <a:off x="5410200" y="2438400"/>
            <a:ext cx="2057400" cy="584200"/>
          </a:xfrm>
          <a:prstGeom prst="rect">
            <a:avLst/>
          </a:prstGeom>
          <a:noFill/>
        </p:spPr>
        <p:txBody>
          <a:bodyPr>
            <a:spAutoFit/>
          </a:bodyPr>
          <a:lstStyle/>
          <a:p>
            <a:pPr algn="ctr">
              <a:defRPr/>
            </a:pPr>
            <a:r>
              <a:rPr lang="en-US" sz="3200" dirty="0">
                <a:latin typeface="+mn-lt"/>
                <a:ea typeface="+mn-ea"/>
                <a:cs typeface="Arial" charset="0"/>
              </a:rPr>
              <a:t>Page Table</a:t>
            </a:r>
          </a:p>
        </p:txBody>
      </p:sp>
      <p:sp>
        <p:nvSpPr>
          <p:cNvPr id="47" name="Rectangle 46"/>
          <p:cNvSpPr/>
          <p:nvPr/>
        </p:nvSpPr>
        <p:spPr>
          <a:xfrm>
            <a:off x="1371600" y="3048000"/>
            <a:ext cx="2209800" cy="27432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3200" dirty="0">
                <a:solidFill>
                  <a:schemeClr val="tx1"/>
                </a:solidFill>
              </a:rPr>
              <a:t>Monitor</a:t>
            </a:r>
          </a:p>
        </p:txBody>
      </p:sp>
      <p:cxnSp>
        <p:nvCxnSpPr>
          <p:cNvPr id="54" name="Straight Arrow Connector 53"/>
          <p:cNvCxnSpPr/>
          <p:nvPr/>
        </p:nvCxnSpPr>
        <p:spPr>
          <a:xfrm rot="10800000">
            <a:off x="3276600" y="3733800"/>
            <a:ext cx="2133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10800000">
            <a:off x="3276600" y="4648200"/>
            <a:ext cx="2133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10800000">
            <a:off x="3276600" y="3352800"/>
            <a:ext cx="2133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10800000">
            <a:off x="3276600" y="4191000"/>
            <a:ext cx="2133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10800000">
            <a:off x="3276600" y="5105400"/>
            <a:ext cx="2133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10800000">
            <a:off x="3276600" y="5562600"/>
            <a:ext cx="2133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3581400" y="2743200"/>
            <a:ext cx="1752600" cy="584200"/>
          </a:xfrm>
          <a:prstGeom prst="rect">
            <a:avLst/>
          </a:prstGeom>
          <a:noFill/>
        </p:spPr>
        <p:txBody>
          <a:bodyPr>
            <a:spAutoFit/>
          </a:bodyPr>
          <a:lstStyle/>
          <a:p>
            <a:pPr algn="ctr">
              <a:defRPr/>
            </a:pPr>
            <a:r>
              <a:rPr lang="en-US" sz="3200" dirty="0">
                <a:latin typeface="+mn-lt"/>
                <a:ea typeface="+mn-ea"/>
                <a:cs typeface="Arial" charset="0"/>
              </a:rPr>
              <a:t>Fetch</a:t>
            </a:r>
          </a:p>
        </p:txBody>
      </p:sp>
      <p:sp>
        <p:nvSpPr>
          <p:cNvPr id="37" name="Rectangle 5"/>
          <p:cNvSpPr>
            <a:spLocks noChangeArrowheads="1"/>
          </p:cNvSpPr>
          <p:nvPr/>
        </p:nvSpPr>
        <p:spPr bwMode="auto">
          <a:xfrm>
            <a:off x="457200" y="1295400"/>
            <a:ext cx="8686800" cy="1200150"/>
          </a:xfrm>
          <a:prstGeom prst="rect">
            <a:avLst/>
          </a:prstGeom>
          <a:noFill/>
          <a:ln w="9525">
            <a:noFill/>
            <a:miter lim="800000"/>
            <a:headEnd/>
            <a:tailEnd/>
          </a:ln>
        </p:spPr>
        <p:txBody>
          <a:bodyPr>
            <a:spAutoFit/>
          </a:bodyPr>
          <a:lstStyle/>
          <a:p>
            <a:pPr>
              <a:defRPr/>
            </a:pPr>
            <a:r>
              <a:rPr lang="en-US" sz="3600" b="1" dirty="0">
                <a:latin typeface="+mn-lt"/>
                <a:ea typeface="+mn-ea"/>
                <a:cs typeface="Arial" charset="0"/>
              </a:rPr>
              <a:t>Problem: </a:t>
            </a:r>
            <a:r>
              <a:rPr lang="en-US" sz="3600" dirty="0">
                <a:latin typeface="Calibri" pitchFamily="34" charset="0"/>
                <a:ea typeface="+mn-ea"/>
                <a:cs typeface="Arial" charset="0"/>
              </a:rPr>
              <a:t>Too many memory pages may have</a:t>
            </a:r>
          </a:p>
          <a:p>
            <a:pPr>
              <a:defRPr/>
            </a:pPr>
            <a:r>
              <a:rPr lang="en-US" sz="3600" dirty="0">
                <a:latin typeface="Calibri" pitchFamily="34" charset="0"/>
                <a:ea typeface="+mn-ea"/>
                <a:cs typeface="Arial" charset="0"/>
              </a:rPr>
              <a:t>                  to be transferred</a:t>
            </a:r>
          </a:p>
        </p:txBody>
      </p:sp>
      <p:sp>
        <p:nvSpPr>
          <p:cNvPr id="2" name="Footer Placeholder 1"/>
          <p:cNvSpPr>
            <a:spLocks noGrp="1"/>
          </p:cNvSpPr>
          <p:nvPr>
            <p:ph type="ftr" sz="quarter" idx="11"/>
          </p:nvPr>
        </p:nvSpPr>
        <p:spPr/>
        <p:txBody>
          <a:bodyPr/>
          <a:lstStyle/>
          <a:p>
            <a:r>
              <a:rPr lang="en-US" smtClean="0"/>
              <a:t>Cellular Networks and Mobile Computing (COMS 6998-8)</a:t>
            </a:r>
            <a:endParaRPr lang="en-US"/>
          </a:p>
        </p:txBody>
      </p:sp>
    </p:spTree>
    <p:extLst>
      <p:ext uri="{BB962C8B-B14F-4D97-AF65-F5344CB8AC3E}">
        <p14:creationId xmlns:p14="http://schemas.microsoft.com/office/powerpoint/2010/main" val="241379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0" y="0"/>
            <a:ext cx="9144000" cy="1143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dirty="0">
                <a:solidFill>
                  <a:srgbClr val="FFFF66"/>
                </a:solidFill>
              </a:rPr>
              <a:t>Optimizations for Energy-Efficiency</a:t>
            </a:r>
          </a:p>
        </p:txBody>
      </p:sp>
      <p:sp>
        <p:nvSpPr>
          <p:cNvPr id="38" name="Date Placeholder 5"/>
          <p:cNvSpPr>
            <a:spLocks noGrp="1"/>
          </p:cNvSpPr>
          <p:nvPr>
            <p:ph type="dt" sz="quarter" idx="10"/>
          </p:nvPr>
        </p:nvSpPr>
        <p:spPr/>
        <p:txBody>
          <a:bodyPr/>
          <a:lstStyle/>
          <a:p>
            <a:pPr>
              <a:defRPr/>
            </a:pPr>
            <a:r>
              <a:rPr lang="en-US" smtClean="0"/>
              <a:t>4/16/12</a:t>
            </a:r>
            <a:endParaRPr lang="en-US"/>
          </a:p>
        </p:txBody>
      </p:sp>
      <p:sp>
        <p:nvSpPr>
          <p:cNvPr id="39" name="Slide Number Placeholder 6"/>
          <p:cNvSpPr>
            <a:spLocks noGrp="1"/>
          </p:cNvSpPr>
          <p:nvPr>
            <p:ph type="sldNum" sz="quarter" idx="12"/>
          </p:nvPr>
        </p:nvSpPr>
        <p:spPr/>
        <p:txBody>
          <a:bodyPr rtlCol="0"/>
          <a:lstStyle/>
          <a:p>
            <a:pPr fontAlgn="auto">
              <a:spcBef>
                <a:spcPts val="0"/>
              </a:spcBef>
              <a:spcAft>
                <a:spcPts val="0"/>
              </a:spcAft>
              <a:defRPr/>
            </a:pPr>
            <a:r>
              <a:rPr lang="en-US" dirty="0" smtClean="0">
                <a:solidFill>
                  <a:schemeClr val="tx1">
                    <a:tint val="75000"/>
                  </a:schemeClr>
                </a:solidFill>
                <a:latin typeface="+mn-lt"/>
                <a:ea typeface="+mn-ea"/>
                <a:cs typeface="+mn-cs"/>
              </a:rPr>
              <a:t>75</a:t>
            </a:r>
            <a:endParaRPr lang="en-US" dirty="0">
              <a:solidFill>
                <a:schemeClr val="tx1">
                  <a:tint val="75000"/>
                </a:schemeClr>
              </a:solidFill>
              <a:latin typeface="+mn-lt"/>
              <a:ea typeface="+mn-ea"/>
              <a:cs typeface="+mn-cs"/>
            </a:endParaRPr>
          </a:p>
        </p:txBody>
      </p:sp>
      <p:sp>
        <p:nvSpPr>
          <p:cNvPr id="40" name="Rectangle 39"/>
          <p:cNvSpPr/>
          <p:nvPr/>
        </p:nvSpPr>
        <p:spPr>
          <a:xfrm>
            <a:off x="5410200" y="3048000"/>
            <a:ext cx="2057400" cy="4572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40"/>
          <p:cNvSpPr/>
          <p:nvPr/>
        </p:nvSpPr>
        <p:spPr>
          <a:xfrm>
            <a:off x="5410200" y="3505200"/>
            <a:ext cx="2057400" cy="4572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41"/>
          <p:cNvSpPr/>
          <p:nvPr/>
        </p:nvSpPr>
        <p:spPr>
          <a:xfrm>
            <a:off x="5410200" y="3962400"/>
            <a:ext cx="2057400" cy="4572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p:cNvSpPr/>
          <p:nvPr/>
        </p:nvSpPr>
        <p:spPr>
          <a:xfrm>
            <a:off x="5410200" y="4419600"/>
            <a:ext cx="2057400" cy="4572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Rectangle 43"/>
          <p:cNvSpPr/>
          <p:nvPr/>
        </p:nvSpPr>
        <p:spPr>
          <a:xfrm>
            <a:off x="5410200" y="4876800"/>
            <a:ext cx="2057400" cy="4572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44"/>
          <p:cNvSpPr/>
          <p:nvPr/>
        </p:nvSpPr>
        <p:spPr>
          <a:xfrm>
            <a:off x="5410200" y="5334000"/>
            <a:ext cx="2057400" cy="4572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TextBox 45"/>
          <p:cNvSpPr txBox="1"/>
          <p:nvPr/>
        </p:nvSpPr>
        <p:spPr>
          <a:xfrm>
            <a:off x="5410200" y="2438400"/>
            <a:ext cx="2057400" cy="584200"/>
          </a:xfrm>
          <a:prstGeom prst="rect">
            <a:avLst/>
          </a:prstGeom>
          <a:noFill/>
        </p:spPr>
        <p:txBody>
          <a:bodyPr>
            <a:spAutoFit/>
          </a:bodyPr>
          <a:lstStyle/>
          <a:p>
            <a:pPr algn="ctr">
              <a:defRPr/>
            </a:pPr>
            <a:r>
              <a:rPr lang="en-US" sz="3200" dirty="0">
                <a:latin typeface="+mn-lt"/>
                <a:ea typeface="+mn-ea"/>
                <a:cs typeface="Arial" charset="0"/>
              </a:rPr>
              <a:t>Page Table</a:t>
            </a:r>
          </a:p>
        </p:txBody>
      </p:sp>
      <p:sp>
        <p:nvSpPr>
          <p:cNvPr id="47" name="Rectangle 46"/>
          <p:cNvSpPr/>
          <p:nvPr/>
        </p:nvSpPr>
        <p:spPr>
          <a:xfrm>
            <a:off x="5410200" y="3048000"/>
            <a:ext cx="457200" cy="4572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tx1"/>
                </a:solidFill>
              </a:rPr>
              <a:t>0</a:t>
            </a:r>
          </a:p>
        </p:txBody>
      </p:sp>
      <p:sp>
        <p:nvSpPr>
          <p:cNvPr id="48" name="Rectangle 47"/>
          <p:cNvSpPr/>
          <p:nvPr/>
        </p:nvSpPr>
        <p:spPr>
          <a:xfrm>
            <a:off x="5410200" y="3505200"/>
            <a:ext cx="457200" cy="4572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tx1"/>
                </a:solidFill>
              </a:rPr>
              <a:t>0</a:t>
            </a:r>
          </a:p>
        </p:txBody>
      </p:sp>
      <p:sp>
        <p:nvSpPr>
          <p:cNvPr id="49" name="Rectangle 48"/>
          <p:cNvSpPr/>
          <p:nvPr/>
        </p:nvSpPr>
        <p:spPr>
          <a:xfrm>
            <a:off x="5410200" y="3962400"/>
            <a:ext cx="457200" cy="4572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tx1"/>
                </a:solidFill>
              </a:rPr>
              <a:t>0</a:t>
            </a:r>
          </a:p>
        </p:txBody>
      </p:sp>
      <p:sp>
        <p:nvSpPr>
          <p:cNvPr id="50" name="Rectangle 49"/>
          <p:cNvSpPr/>
          <p:nvPr/>
        </p:nvSpPr>
        <p:spPr>
          <a:xfrm>
            <a:off x="5410200" y="4419600"/>
            <a:ext cx="457200" cy="4572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tx1"/>
                </a:solidFill>
              </a:rPr>
              <a:t>0</a:t>
            </a:r>
          </a:p>
        </p:txBody>
      </p:sp>
      <p:sp>
        <p:nvSpPr>
          <p:cNvPr id="51" name="Rectangle 50"/>
          <p:cNvSpPr/>
          <p:nvPr/>
        </p:nvSpPr>
        <p:spPr>
          <a:xfrm>
            <a:off x="5410200" y="4876800"/>
            <a:ext cx="457200" cy="4572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tx1"/>
                </a:solidFill>
              </a:rPr>
              <a:t>0</a:t>
            </a:r>
          </a:p>
        </p:txBody>
      </p:sp>
      <p:sp>
        <p:nvSpPr>
          <p:cNvPr id="52" name="Rectangle 51"/>
          <p:cNvSpPr/>
          <p:nvPr/>
        </p:nvSpPr>
        <p:spPr>
          <a:xfrm>
            <a:off x="5410200" y="5334000"/>
            <a:ext cx="457200" cy="4572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tx1"/>
                </a:solidFill>
              </a:rPr>
              <a:t>0</a:t>
            </a:r>
          </a:p>
        </p:txBody>
      </p:sp>
      <p:sp>
        <p:nvSpPr>
          <p:cNvPr id="53" name="Rectangle 52"/>
          <p:cNvSpPr/>
          <p:nvPr/>
        </p:nvSpPr>
        <p:spPr>
          <a:xfrm>
            <a:off x="1371600" y="3048000"/>
            <a:ext cx="2209800" cy="27432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3200" dirty="0">
                <a:solidFill>
                  <a:schemeClr val="tx1"/>
                </a:solidFill>
              </a:rPr>
              <a:t>Monitor</a:t>
            </a:r>
          </a:p>
        </p:txBody>
      </p:sp>
      <p:sp>
        <p:nvSpPr>
          <p:cNvPr id="54" name="Rectangle 53"/>
          <p:cNvSpPr/>
          <p:nvPr/>
        </p:nvSpPr>
        <p:spPr>
          <a:xfrm>
            <a:off x="5410200" y="3505200"/>
            <a:ext cx="2057400" cy="4572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Rectangle 54"/>
          <p:cNvSpPr/>
          <p:nvPr/>
        </p:nvSpPr>
        <p:spPr>
          <a:xfrm>
            <a:off x="5410200" y="4419600"/>
            <a:ext cx="2057400" cy="4572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p:cNvSpPr/>
          <p:nvPr/>
        </p:nvSpPr>
        <p:spPr>
          <a:xfrm>
            <a:off x="5410200" y="3505200"/>
            <a:ext cx="457200" cy="4572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tx1"/>
                </a:solidFill>
              </a:rPr>
              <a:t>1</a:t>
            </a:r>
          </a:p>
        </p:txBody>
      </p:sp>
      <p:sp>
        <p:nvSpPr>
          <p:cNvPr id="57" name="Rectangle 56"/>
          <p:cNvSpPr/>
          <p:nvPr/>
        </p:nvSpPr>
        <p:spPr>
          <a:xfrm>
            <a:off x="5410200" y="4419600"/>
            <a:ext cx="457200" cy="4572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tx1"/>
                </a:solidFill>
              </a:rPr>
              <a:t>1</a:t>
            </a:r>
          </a:p>
        </p:txBody>
      </p:sp>
      <p:cxnSp>
        <p:nvCxnSpPr>
          <p:cNvPr id="58" name="Straight Arrow Connector 57"/>
          <p:cNvCxnSpPr/>
          <p:nvPr/>
        </p:nvCxnSpPr>
        <p:spPr>
          <a:xfrm rot="10800000">
            <a:off x="3276600" y="3733800"/>
            <a:ext cx="2133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10800000">
            <a:off x="3276600" y="4648200"/>
            <a:ext cx="2133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505200" y="3886200"/>
            <a:ext cx="1752600" cy="584200"/>
          </a:xfrm>
          <a:prstGeom prst="rect">
            <a:avLst/>
          </a:prstGeom>
          <a:noFill/>
        </p:spPr>
        <p:txBody>
          <a:bodyPr>
            <a:spAutoFit/>
          </a:bodyPr>
          <a:lstStyle/>
          <a:p>
            <a:pPr algn="ctr">
              <a:defRPr/>
            </a:pPr>
            <a:r>
              <a:rPr lang="en-US" sz="3200" dirty="0">
                <a:latin typeface="+mn-lt"/>
                <a:ea typeface="+mn-ea"/>
                <a:cs typeface="Arial" charset="0"/>
              </a:rPr>
              <a:t>Fetch</a:t>
            </a:r>
          </a:p>
        </p:txBody>
      </p:sp>
      <p:sp>
        <p:nvSpPr>
          <p:cNvPr id="66" name="Rectangle 5"/>
          <p:cNvSpPr>
            <a:spLocks noChangeArrowheads="1"/>
          </p:cNvSpPr>
          <p:nvPr/>
        </p:nvSpPr>
        <p:spPr bwMode="auto">
          <a:xfrm>
            <a:off x="457200" y="1295400"/>
            <a:ext cx="8686800" cy="1200150"/>
          </a:xfrm>
          <a:prstGeom prst="rect">
            <a:avLst/>
          </a:prstGeom>
          <a:noFill/>
          <a:ln w="9525">
            <a:noFill/>
            <a:miter lim="800000"/>
            <a:headEnd/>
            <a:tailEnd/>
          </a:ln>
        </p:spPr>
        <p:txBody>
          <a:bodyPr>
            <a:spAutoFit/>
          </a:bodyPr>
          <a:lstStyle/>
          <a:p>
            <a:pPr>
              <a:defRPr/>
            </a:pPr>
            <a:r>
              <a:rPr lang="en-US" sz="3600" b="1" dirty="0">
                <a:latin typeface="+mn-lt"/>
                <a:ea typeface="+mn-ea"/>
                <a:cs typeface="Arial" charset="0"/>
              </a:rPr>
              <a:t>Solution:  </a:t>
            </a:r>
            <a:r>
              <a:rPr lang="en-US" sz="3600" dirty="0">
                <a:latin typeface="+mn-lt"/>
                <a:ea typeface="+mn-ea"/>
                <a:cs typeface="Arial" charset="0"/>
              </a:rPr>
              <a:t>Only fetch and scan pages that 		          have been recently modified </a:t>
            </a:r>
            <a:endParaRPr lang="en-US" sz="3600" dirty="0">
              <a:latin typeface="Calibri" pitchFamily="34" charset="0"/>
              <a:ea typeface="+mn-ea"/>
              <a:cs typeface="Arial" charset="0"/>
            </a:endParaRPr>
          </a:p>
        </p:txBody>
      </p:sp>
      <p:sp>
        <p:nvSpPr>
          <p:cNvPr id="2" name="Footer Placeholder 1"/>
          <p:cNvSpPr>
            <a:spLocks noGrp="1"/>
          </p:cNvSpPr>
          <p:nvPr>
            <p:ph type="ftr" sz="quarter" idx="11"/>
          </p:nvPr>
        </p:nvSpPr>
        <p:spPr/>
        <p:txBody>
          <a:bodyPr/>
          <a:lstStyle/>
          <a:p>
            <a:r>
              <a:rPr lang="en-US" smtClean="0"/>
              <a:t>Cellular Networks and Mobile Computing (COMS 6998-8)</a:t>
            </a:r>
            <a:endParaRPr lang="en-US"/>
          </a:p>
        </p:txBody>
      </p:sp>
    </p:spTree>
    <p:extLst>
      <p:ext uri="{BB962C8B-B14F-4D97-AF65-F5344CB8AC3E}">
        <p14:creationId xmlns:p14="http://schemas.microsoft.com/office/powerpoint/2010/main" val="4493991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60"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4/16/12</a:t>
            </a:r>
            <a:endParaRPr lang="en-US"/>
          </a:p>
        </p:txBody>
      </p:sp>
      <p:sp>
        <p:nvSpPr>
          <p:cNvPr id="5" name="Slide Number Placeholder 4"/>
          <p:cNvSpPr>
            <a:spLocks noGrp="1"/>
          </p:cNvSpPr>
          <p:nvPr>
            <p:ph type="sldNum" sz="quarter" idx="12"/>
          </p:nvPr>
        </p:nvSpPr>
        <p:spPr/>
        <p:txBody>
          <a:bodyPr rtlCol="0"/>
          <a:lstStyle/>
          <a:p>
            <a:pPr fontAlgn="auto">
              <a:spcBef>
                <a:spcPts val="0"/>
              </a:spcBef>
              <a:spcAft>
                <a:spcPts val="0"/>
              </a:spcAft>
              <a:defRPr/>
            </a:pPr>
            <a:r>
              <a:rPr lang="en-US" dirty="0" smtClean="0">
                <a:solidFill>
                  <a:schemeClr val="tx1">
                    <a:tint val="75000"/>
                  </a:schemeClr>
                </a:solidFill>
                <a:latin typeface="+mn-lt"/>
                <a:ea typeface="+mn-ea"/>
                <a:cs typeface="+mn-cs"/>
              </a:rPr>
              <a:t>76</a:t>
            </a:r>
            <a:endParaRPr lang="en-US" dirty="0">
              <a:solidFill>
                <a:schemeClr val="tx1">
                  <a:tint val="75000"/>
                </a:schemeClr>
              </a:solidFill>
              <a:latin typeface="+mn-lt"/>
              <a:ea typeface="+mn-ea"/>
              <a:cs typeface="+mn-cs"/>
            </a:endParaRPr>
          </a:p>
        </p:txBody>
      </p:sp>
      <p:sp>
        <p:nvSpPr>
          <p:cNvPr id="6" name="Rectangle 5"/>
          <p:cNvSpPr/>
          <p:nvPr/>
        </p:nvSpPr>
        <p:spPr>
          <a:xfrm>
            <a:off x="0" y="0"/>
            <a:ext cx="9144000" cy="1143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dirty="0">
                <a:solidFill>
                  <a:srgbClr val="FFFF66"/>
                </a:solidFill>
              </a:rPr>
              <a:t>Related Work (1/2)</a:t>
            </a:r>
          </a:p>
        </p:txBody>
      </p:sp>
      <p:sp>
        <p:nvSpPr>
          <p:cNvPr id="9" name="Rectangle 8"/>
          <p:cNvSpPr/>
          <p:nvPr/>
        </p:nvSpPr>
        <p:spPr>
          <a:xfrm>
            <a:off x="381000" y="1371600"/>
            <a:ext cx="8763000" cy="5016500"/>
          </a:xfrm>
          <a:prstGeom prst="rect">
            <a:avLst/>
          </a:prstGeom>
        </p:spPr>
        <p:txBody>
          <a:bodyPr>
            <a:prstTxWarp prst="textNoShape">
              <a:avLst/>
            </a:prstTxWarp>
            <a:spAutoFit/>
          </a:bodyPr>
          <a:lstStyle/>
          <a:p>
            <a:r>
              <a:rPr lang="en-US" sz="3200" b="1">
                <a:latin typeface="Calibri" pitchFamily="-106" charset="0"/>
              </a:rPr>
              <a:t>Rootkit Detection </a:t>
            </a:r>
            <a:endParaRPr lang="en-US" sz="3200">
              <a:latin typeface="Calibri" pitchFamily="-106" charset="0"/>
            </a:endParaRPr>
          </a:p>
          <a:p>
            <a:pPr>
              <a:buFont typeface="Arial" pitchFamily="-106" charset="0"/>
              <a:buChar char="•"/>
            </a:pPr>
            <a:r>
              <a:rPr lang="en-US" sz="2800">
                <a:latin typeface="Calibri" pitchFamily="-106" charset="0"/>
              </a:rPr>
              <a:t> Enforcement of Kernel Data Structure Invariants </a:t>
            </a:r>
          </a:p>
          <a:p>
            <a:r>
              <a:rPr lang="en-US" sz="2800">
                <a:solidFill>
                  <a:srgbClr val="D60000"/>
                </a:solidFill>
                <a:latin typeface="Calibri" pitchFamily="-106" charset="0"/>
              </a:rPr>
              <a:t>   [</a:t>
            </a:r>
            <a:r>
              <a:rPr lang="en-US" sz="2800">
                <a:solidFill>
                  <a:srgbClr val="C00000"/>
                </a:solidFill>
                <a:latin typeface="Calibri" pitchFamily="-106" charset="0"/>
              </a:rPr>
              <a:t>Baliga, et al., </a:t>
            </a:r>
            <a:r>
              <a:rPr lang="en-US" sz="2800">
                <a:solidFill>
                  <a:srgbClr val="D60000"/>
                </a:solidFill>
                <a:latin typeface="Calibri" pitchFamily="-106" charset="0"/>
              </a:rPr>
              <a:t>ACSAC 2008]</a:t>
            </a:r>
          </a:p>
          <a:p>
            <a:pPr>
              <a:buFont typeface="Arial" pitchFamily="-106" charset="0"/>
              <a:buChar char="•"/>
            </a:pPr>
            <a:r>
              <a:rPr lang="en-US" sz="2800">
                <a:latin typeface="Calibri" pitchFamily="-106" charset="0"/>
              </a:rPr>
              <a:t> Virtual Machine Introspection </a:t>
            </a:r>
          </a:p>
          <a:p>
            <a:r>
              <a:rPr lang="en-US" sz="2000">
                <a:solidFill>
                  <a:srgbClr val="D60000"/>
                </a:solidFill>
              </a:rPr>
              <a:t> </a:t>
            </a:r>
            <a:r>
              <a:rPr lang="en-US" sz="2800">
                <a:solidFill>
                  <a:srgbClr val="D60000"/>
                </a:solidFill>
                <a:latin typeface="Calibri" pitchFamily="-106" charset="0"/>
              </a:rPr>
              <a:t>  [Garfinkel and Rosenblum, NDSS 2003]</a:t>
            </a:r>
          </a:p>
          <a:p>
            <a:r>
              <a:rPr lang="en-US" sz="2800">
                <a:solidFill>
                  <a:srgbClr val="D60000"/>
                </a:solidFill>
                <a:latin typeface="Calibri" pitchFamily="-106" charset="0"/>
              </a:rPr>
              <a:t> </a:t>
            </a:r>
          </a:p>
          <a:p>
            <a:r>
              <a:rPr lang="en-US" sz="3200" b="1">
                <a:latin typeface="Calibri" pitchFamily="-106" charset="0"/>
              </a:rPr>
              <a:t>Mobile Security and Detection</a:t>
            </a:r>
          </a:p>
          <a:p>
            <a:pPr>
              <a:buFont typeface="Arial" pitchFamily="-106" charset="0"/>
              <a:buChar char="•"/>
            </a:pPr>
            <a:r>
              <a:rPr lang="en-US" sz="3200" b="1">
                <a:latin typeface="Calibri" pitchFamily="-106" charset="0"/>
              </a:rPr>
              <a:t> </a:t>
            </a:r>
            <a:r>
              <a:rPr lang="en-US" sz="2800">
                <a:latin typeface="Calibri" pitchFamily="-106" charset="0"/>
              </a:rPr>
              <a:t>Semantically Rich Application-Centric Security in Android</a:t>
            </a:r>
          </a:p>
          <a:p>
            <a:r>
              <a:rPr lang="en-US" sz="2800">
                <a:solidFill>
                  <a:srgbClr val="D60000"/>
                </a:solidFill>
              </a:rPr>
              <a:t>  [Ongtang</a:t>
            </a:r>
            <a:r>
              <a:rPr lang="en-US" sz="2800">
                <a:solidFill>
                  <a:srgbClr val="C00000"/>
                </a:solidFill>
              </a:rPr>
              <a:t>, et al., </a:t>
            </a:r>
            <a:r>
              <a:rPr lang="en-US" sz="2800">
                <a:solidFill>
                  <a:srgbClr val="D60000"/>
                </a:solidFill>
              </a:rPr>
              <a:t>ACSAC 2009]</a:t>
            </a:r>
            <a:endParaRPr lang="en-US" sz="2800">
              <a:latin typeface="Calibri" pitchFamily="-106" charset="0"/>
            </a:endParaRPr>
          </a:p>
          <a:p>
            <a:pPr>
              <a:buFont typeface="Arial" pitchFamily="-106" charset="0"/>
              <a:buChar char="•"/>
            </a:pPr>
            <a:r>
              <a:rPr lang="en-US" sz="2800">
                <a:latin typeface="Calibri" pitchFamily="-106" charset="0"/>
              </a:rPr>
              <a:t> Detecting Energy-Greedy Anomalies</a:t>
            </a:r>
          </a:p>
          <a:p>
            <a:r>
              <a:rPr lang="en-US" sz="2800">
                <a:solidFill>
                  <a:srgbClr val="D60000"/>
                </a:solidFill>
                <a:latin typeface="Calibri" pitchFamily="-106" charset="0"/>
              </a:rPr>
              <a:t>   [</a:t>
            </a:r>
            <a:r>
              <a:rPr lang="en-US" sz="2800">
                <a:solidFill>
                  <a:srgbClr val="C00000"/>
                </a:solidFill>
                <a:latin typeface="Calibri" pitchFamily="-106" charset="0"/>
              </a:rPr>
              <a:t>Kim, et al., </a:t>
            </a:r>
            <a:r>
              <a:rPr lang="en-US" sz="2800">
                <a:solidFill>
                  <a:srgbClr val="D60000"/>
                </a:solidFill>
                <a:latin typeface="Calibri" pitchFamily="-106" charset="0"/>
              </a:rPr>
              <a:t>MobiSys 2008]</a:t>
            </a:r>
            <a:endParaRPr lang="en-US" sz="2800">
              <a:latin typeface="Calibri" pitchFamily="-106" charset="0"/>
            </a:endParaRPr>
          </a:p>
        </p:txBody>
      </p:sp>
      <p:sp>
        <p:nvSpPr>
          <p:cNvPr id="2" name="Footer Placeholder 1"/>
          <p:cNvSpPr>
            <a:spLocks noGrp="1"/>
          </p:cNvSpPr>
          <p:nvPr>
            <p:ph type="ftr" sz="quarter" idx="11"/>
          </p:nvPr>
        </p:nvSpPr>
        <p:spPr/>
        <p:txBody>
          <a:bodyPr/>
          <a:lstStyle/>
          <a:p>
            <a:r>
              <a:rPr lang="en-US" smtClean="0"/>
              <a:t>Cellular Networks and Mobile Computing (COMS 6998-8)</a:t>
            </a:r>
            <a:endParaRPr lang="en-US"/>
          </a:p>
        </p:txBody>
      </p:sp>
    </p:spTree>
    <p:extLst>
      <p:ext uri="{BB962C8B-B14F-4D97-AF65-F5344CB8AC3E}">
        <p14:creationId xmlns:p14="http://schemas.microsoft.com/office/powerpoint/2010/main" val="3147989035"/>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143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dirty="0">
                <a:solidFill>
                  <a:srgbClr val="FFFF66"/>
                </a:solidFill>
              </a:rPr>
              <a:t>Related Work (2/2)</a:t>
            </a:r>
          </a:p>
        </p:txBody>
      </p:sp>
      <p:sp>
        <p:nvSpPr>
          <p:cNvPr id="7" name="Rectangle 6"/>
          <p:cNvSpPr/>
          <p:nvPr/>
        </p:nvSpPr>
        <p:spPr>
          <a:xfrm>
            <a:off x="381000" y="1371600"/>
            <a:ext cx="8763000" cy="4216400"/>
          </a:xfrm>
          <a:prstGeom prst="rect">
            <a:avLst/>
          </a:prstGeom>
        </p:spPr>
        <p:txBody>
          <a:bodyPr>
            <a:prstTxWarp prst="textNoShape">
              <a:avLst/>
            </a:prstTxWarp>
            <a:spAutoFit/>
          </a:bodyPr>
          <a:lstStyle/>
          <a:p>
            <a:r>
              <a:rPr lang="en-US" sz="3200" b="1">
                <a:latin typeface="Calibri" pitchFamily="-106" charset="0"/>
              </a:rPr>
              <a:t>Mobile Malware</a:t>
            </a:r>
          </a:p>
          <a:p>
            <a:pPr>
              <a:buFont typeface="Arial" pitchFamily="-106" charset="0"/>
              <a:buChar char="•"/>
            </a:pPr>
            <a:r>
              <a:rPr lang="en-US" sz="2800">
                <a:latin typeface="Calibri" pitchFamily="-106" charset="0"/>
              </a:rPr>
              <a:t> Cellular Botnets: Impact on Network Core</a:t>
            </a:r>
          </a:p>
          <a:p>
            <a:r>
              <a:rPr lang="en-US" sz="2800">
                <a:solidFill>
                  <a:srgbClr val="D60000"/>
                </a:solidFill>
                <a:latin typeface="Calibri" pitchFamily="-106" charset="0"/>
              </a:rPr>
              <a:t>   [</a:t>
            </a:r>
            <a:r>
              <a:rPr lang="en-US" sz="2800">
                <a:solidFill>
                  <a:srgbClr val="C00000"/>
                </a:solidFill>
                <a:latin typeface="Calibri" pitchFamily="-106" charset="0"/>
              </a:rPr>
              <a:t>Traynor, et al., </a:t>
            </a:r>
            <a:r>
              <a:rPr lang="en-US" sz="2800">
                <a:solidFill>
                  <a:srgbClr val="D60000"/>
                </a:solidFill>
                <a:latin typeface="Calibri" pitchFamily="-106" charset="0"/>
              </a:rPr>
              <a:t>CCS 2009]</a:t>
            </a:r>
            <a:endParaRPr lang="en-US" sz="2800" b="1">
              <a:latin typeface="Calibri" pitchFamily="-106" charset="0"/>
            </a:endParaRPr>
          </a:p>
          <a:p>
            <a:pPr>
              <a:buFont typeface="Arial" pitchFamily="-106" charset="0"/>
              <a:buChar char="•"/>
            </a:pPr>
            <a:r>
              <a:rPr lang="en-US" sz="3200" b="1">
                <a:latin typeface="Calibri" pitchFamily="-106" charset="0"/>
              </a:rPr>
              <a:t> </a:t>
            </a:r>
            <a:r>
              <a:rPr lang="en-US" sz="2800">
                <a:latin typeface="Calibri" pitchFamily="-106" charset="0"/>
              </a:rPr>
              <a:t>Exploiting MMS Vulnerabilities to Exhaust Battery</a:t>
            </a:r>
          </a:p>
          <a:p>
            <a:r>
              <a:rPr lang="en-US" sz="2800">
                <a:latin typeface="Calibri" pitchFamily="-106" charset="0"/>
              </a:rPr>
              <a:t>   </a:t>
            </a:r>
            <a:r>
              <a:rPr lang="en-US" sz="2800">
                <a:solidFill>
                  <a:srgbClr val="D60000"/>
                </a:solidFill>
                <a:latin typeface="Calibri" pitchFamily="-106" charset="0"/>
              </a:rPr>
              <a:t>[Racic, et al., SecureComm 2006]</a:t>
            </a:r>
            <a:endParaRPr lang="en-US" sz="2800">
              <a:latin typeface="Calibri" pitchFamily="-106" charset="0"/>
            </a:endParaRPr>
          </a:p>
          <a:p>
            <a:pPr>
              <a:buFont typeface="Arial" pitchFamily="-106" charset="0"/>
              <a:buChar char="•"/>
            </a:pPr>
            <a:r>
              <a:rPr lang="en-US" sz="2800">
                <a:latin typeface="Calibri" pitchFamily="-106" charset="0"/>
              </a:rPr>
              <a:t> Exploiting SMS-Capable Cellular Network </a:t>
            </a:r>
          </a:p>
          <a:p>
            <a:r>
              <a:rPr lang="en-US" sz="2800">
                <a:solidFill>
                  <a:srgbClr val="D60000"/>
                </a:solidFill>
                <a:latin typeface="Calibri" pitchFamily="-106" charset="0"/>
              </a:rPr>
              <a:t>   [Enck, et al., CCS 2005]</a:t>
            </a:r>
          </a:p>
          <a:p>
            <a:endParaRPr lang="en-US" sz="2800">
              <a:solidFill>
                <a:srgbClr val="D60000"/>
              </a:solidFill>
              <a:latin typeface="Calibri" pitchFamily="-106" charset="0"/>
            </a:endParaRPr>
          </a:p>
          <a:p>
            <a:endParaRPr lang="en-US" sz="2800">
              <a:solidFill>
                <a:srgbClr val="D60000"/>
              </a:solidFill>
              <a:latin typeface="Calibri" pitchFamily="-106" charset="0"/>
            </a:endParaRPr>
          </a:p>
        </p:txBody>
      </p:sp>
      <p:sp>
        <p:nvSpPr>
          <p:cNvPr id="10" name="Date Placeholder 4"/>
          <p:cNvSpPr>
            <a:spLocks noGrp="1"/>
          </p:cNvSpPr>
          <p:nvPr>
            <p:ph type="dt" sz="quarter" idx="10"/>
          </p:nvPr>
        </p:nvSpPr>
        <p:spPr/>
        <p:txBody>
          <a:bodyPr/>
          <a:lstStyle/>
          <a:p>
            <a:pPr>
              <a:defRPr/>
            </a:pPr>
            <a:r>
              <a:rPr lang="en-US" smtClean="0"/>
              <a:t>4/16/12</a:t>
            </a:r>
            <a:endParaRPr lang="en-US"/>
          </a:p>
        </p:txBody>
      </p:sp>
      <p:sp>
        <p:nvSpPr>
          <p:cNvPr id="11" name="Slide Number Placeholder 5"/>
          <p:cNvSpPr>
            <a:spLocks noGrp="1"/>
          </p:cNvSpPr>
          <p:nvPr>
            <p:ph type="sldNum" sz="quarter" idx="12"/>
          </p:nvPr>
        </p:nvSpPr>
        <p:spPr/>
        <p:txBody>
          <a:bodyPr rtlCol="0"/>
          <a:lstStyle/>
          <a:p>
            <a:pPr fontAlgn="auto">
              <a:spcBef>
                <a:spcPts val="0"/>
              </a:spcBef>
              <a:spcAft>
                <a:spcPts val="0"/>
              </a:spcAft>
              <a:defRPr/>
            </a:pPr>
            <a:r>
              <a:rPr lang="en-US" dirty="0" smtClean="0">
                <a:solidFill>
                  <a:schemeClr val="tx1">
                    <a:tint val="75000"/>
                  </a:schemeClr>
                </a:solidFill>
                <a:latin typeface="+mn-lt"/>
                <a:ea typeface="+mn-ea"/>
                <a:cs typeface="+mn-cs"/>
              </a:rPr>
              <a:t>77</a:t>
            </a:r>
            <a:endParaRPr lang="en-US" dirty="0">
              <a:solidFill>
                <a:schemeClr val="tx1">
                  <a:tint val="75000"/>
                </a:schemeClr>
              </a:solidFill>
              <a:latin typeface="+mn-lt"/>
              <a:ea typeface="+mn-ea"/>
              <a:cs typeface="+mn-cs"/>
            </a:endParaRPr>
          </a:p>
        </p:txBody>
      </p:sp>
      <p:sp>
        <p:nvSpPr>
          <p:cNvPr id="2" name="Footer Placeholder 1"/>
          <p:cNvSpPr>
            <a:spLocks noGrp="1"/>
          </p:cNvSpPr>
          <p:nvPr>
            <p:ph type="ftr" sz="quarter" idx="11"/>
          </p:nvPr>
        </p:nvSpPr>
        <p:spPr/>
        <p:txBody>
          <a:bodyPr/>
          <a:lstStyle/>
          <a:p>
            <a:r>
              <a:rPr lang="en-US" smtClean="0"/>
              <a:t>Cellular Networks and Mobile Computing (COMS 6998-8)</a:t>
            </a:r>
            <a:endParaRPr lang="en-US"/>
          </a:p>
        </p:txBody>
      </p:sp>
    </p:spTree>
    <p:extLst>
      <p:ext uri="{BB962C8B-B14F-4D97-AF65-F5344CB8AC3E}">
        <p14:creationId xmlns:p14="http://schemas.microsoft.com/office/powerpoint/2010/main" val="1858728471"/>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143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dirty="0">
                <a:solidFill>
                  <a:srgbClr val="FFFF66"/>
                </a:solidFill>
              </a:rPr>
              <a:t>Conclusion and Future Work</a:t>
            </a:r>
          </a:p>
        </p:txBody>
      </p:sp>
      <p:sp>
        <p:nvSpPr>
          <p:cNvPr id="37891" name="Rectangle 5"/>
          <p:cNvSpPr>
            <a:spLocks noChangeArrowheads="1"/>
          </p:cNvSpPr>
          <p:nvPr/>
        </p:nvSpPr>
        <p:spPr bwMode="auto">
          <a:xfrm>
            <a:off x="381000" y="1447800"/>
            <a:ext cx="8458200" cy="5140325"/>
          </a:xfrm>
          <a:prstGeom prst="rect">
            <a:avLst/>
          </a:prstGeom>
          <a:noFill/>
          <a:ln w="9525">
            <a:noFill/>
            <a:miter lim="800000"/>
            <a:headEnd/>
            <a:tailEnd/>
          </a:ln>
        </p:spPr>
        <p:txBody>
          <a:bodyPr>
            <a:prstTxWarp prst="textNoShape">
              <a:avLst/>
            </a:prstTxWarp>
            <a:spAutoFit/>
          </a:bodyPr>
          <a:lstStyle/>
          <a:p>
            <a:r>
              <a:rPr lang="en-US" sz="3600">
                <a:latin typeface="Calibri" pitchFamily="-106" charset="0"/>
              </a:rPr>
              <a:t>Conclusions:</a:t>
            </a:r>
            <a:endParaRPr lang="en-US" sz="3200">
              <a:latin typeface="Calibri" pitchFamily="-106" charset="0"/>
            </a:endParaRPr>
          </a:p>
          <a:p>
            <a:pPr lvl="1">
              <a:buFont typeface="Arial" pitchFamily="-106" charset="0"/>
              <a:buChar char="•"/>
            </a:pPr>
            <a:r>
              <a:rPr lang="en-US" sz="3200">
                <a:latin typeface="Calibri" pitchFamily="-106" charset="0"/>
              </a:rPr>
              <a:t> Rootkits are now a threat to smart phones</a:t>
            </a:r>
          </a:p>
          <a:p>
            <a:pPr lvl="1">
              <a:buFont typeface="Arial" pitchFamily="-106" charset="0"/>
              <a:buChar char="•"/>
            </a:pPr>
            <a:endParaRPr lang="en-US" sz="3200">
              <a:latin typeface="Calibri" pitchFamily="-106" charset="0"/>
            </a:endParaRPr>
          </a:p>
          <a:p>
            <a:r>
              <a:rPr lang="en-US" sz="3600">
                <a:latin typeface="Calibri" pitchFamily="-106" charset="0"/>
              </a:rPr>
              <a:t>Future Work:</a:t>
            </a:r>
            <a:endParaRPr lang="en-US" sz="3200">
              <a:latin typeface="Calibri" pitchFamily="-106" charset="0"/>
            </a:endParaRPr>
          </a:p>
          <a:p>
            <a:pPr lvl="1">
              <a:buFont typeface="Arial" pitchFamily="-106" charset="0"/>
              <a:buChar char="•"/>
            </a:pPr>
            <a:r>
              <a:rPr lang="en-US" sz="3200">
                <a:latin typeface="Calibri" pitchFamily="-106" charset="0"/>
              </a:rPr>
              <a:t> Energy efficient rootkit detection techniques</a:t>
            </a:r>
          </a:p>
          <a:p>
            <a:pPr lvl="1">
              <a:buFont typeface="Arial" pitchFamily="-106" charset="0"/>
              <a:buChar char="•"/>
            </a:pPr>
            <a:endParaRPr lang="en-US" sz="3200">
              <a:latin typeface="Calibri" pitchFamily="-106" charset="0"/>
            </a:endParaRPr>
          </a:p>
          <a:p>
            <a:pPr lvl="1">
              <a:buFont typeface="Arial" pitchFamily="-106" charset="0"/>
              <a:buChar char="•"/>
            </a:pPr>
            <a:r>
              <a:rPr lang="en-US" sz="3200">
                <a:latin typeface="Calibri" pitchFamily="-106" charset="0"/>
              </a:rPr>
              <a:t> Develop a rootkit detector for smart phone</a:t>
            </a:r>
            <a:endParaRPr lang="en-US" sz="2400">
              <a:latin typeface="Calibri" pitchFamily="-106" charset="0"/>
            </a:endParaRPr>
          </a:p>
          <a:p>
            <a:pPr>
              <a:buFont typeface="Arial" pitchFamily="-106" charset="0"/>
              <a:buChar char="•"/>
            </a:pPr>
            <a:endParaRPr lang="en-US" sz="2400">
              <a:latin typeface="Calibri" pitchFamily="-106" charset="0"/>
            </a:endParaRPr>
          </a:p>
          <a:p>
            <a:endParaRPr lang="en-US" sz="2400">
              <a:latin typeface="Calibri" pitchFamily="-106" charset="0"/>
            </a:endParaRPr>
          </a:p>
          <a:p>
            <a:pPr>
              <a:buFont typeface="Arial" pitchFamily="-106" charset="0"/>
              <a:buChar char="•"/>
            </a:pPr>
            <a:endParaRPr lang="en-US" sz="2400">
              <a:latin typeface="Calibri" pitchFamily="-106" charset="0"/>
            </a:endParaRPr>
          </a:p>
          <a:p>
            <a:endParaRPr lang="en-US" sz="2400">
              <a:latin typeface="Calibri" pitchFamily="-106" charset="0"/>
            </a:endParaRPr>
          </a:p>
        </p:txBody>
      </p:sp>
      <p:sp>
        <p:nvSpPr>
          <p:cNvPr id="6" name="Date Placeholder 5"/>
          <p:cNvSpPr>
            <a:spLocks noGrp="1"/>
          </p:cNvSpPr>
          <p:nvPr>
            <p:ph type="dt" sz="quarter" idx="10"/>
          </p:nvPr>
        </p:nvSpPr>
        <p:spPr/>
        <p:txBody>
          <a:bodyPr/>
          <a:lstStyle/>
          <a:p>
            <a:pPr>
              <a:defRPr/>
            </a:pPr>
            <a:r>
              <a:rPr lang="en-US" smtClean="0"/>
              <a:t>4/16/12</a:t>
            </a:r>
            <a:endParaRPr lang="en-US"/>
          </a:p>
        </p:txBody>
      </p:sp>
      <p:sp>
        <p:nvSpPr>
          <p:cNvPr id="7" name="Slide Number Placeholder 6"/>
          <p:cNvSpPr>
            <a:spLocks noGrp="1"/>
          </p:cNvSpPr>
          <p:nvPr>
            <p:ph type="sldNum" sz="quarter" idx="12"/>
          </p:nvPr>
        </p:nvSpPr>
        <p:spPr/>
        <p:txBody>
          <a:bodyPr rtlCol="0"/>
          <a:lstStyle/>
          <a:p>
            <a:pPr fontAlgn="auto">
              <a:spcBef>
                <a:spcPts val="0"/>
              </a:spcBef>
              <a:spcAft>
                <a:spcPts val="0"/>
              </a:spcAft>
              <a:defRPr/>
            </a:pPr>
            <a:r>
              <a:rPr lang="en-US" dirty="0" smtClean="0">
                <a:solidFill>
                  <a:schemeClr val="tx1">
                    <a:tint val="75000"/>
                  </a:schemeClr>
                </a:solidFill>
                <a:latin typeface="+mn-lt"/>
                <a:ea typeface="+mn-ea"/>
                <a:cs typeface="+mn-cs"/>
              </a:rPr>
              <a:t>78</a:t>
            </a:r>
            <a:endParaRPr lang="en-US" dirty="0">
              <a:solidFill>
                <a:schemeClr val="tx1">
                  <a:tint val="75000"/>
                </a:schemeClr>
              </a:solidFill>
              <a:latin typeface="+mn-lt"/>
              <a:ea typeface="+mn-ea"/>
              <a:cs typeface="+mn-cs"/>
            </a:endParaRPr>
          </a:p>
        </p:txBody>
      </p:sp>
      <p:sp>
        <p:nvSpPr>
          <p:cNvPr id="2" name="Footer Placeholder 1"/>
          <p:cNvSpPr>
            <a:spLocks noGrp="1"/>
          </p:cNvSpPr>
          <p:nvPr>
            <p:ph type="ftr" sz="quarter" idx="11"/>
          </p:nvPr>
        </p:nvSpPr>
        <p:spPr/>
        <p:txBody>
          <a:bodyPr/>
          <a:lstStyle/>
          <a:p>
            <a:r>
              <a:rPr lang="en-US" smtClean="0"/>
              <a:t>Cellular Networks and Mobile Computing (COMS 6998-8)</a:t>
            </a:r>
            <a:endParaRPr lang="en-US"/>
          </a:p>
        </p:txBody>
      </p:sp>
    </p:spTree>
    <p:extLst>
      <p:ext uri="{BB962C8B-B14F-4D97-AF65-F5344CB8AC3E}">
        <p14:creationId xmlns:p14="http://schemas.microsoft.com/office/powerpoint/2010/main" val="30711123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2751D"/>
                </a:solidFill>
              </a:rPr>
              <a:t>Outline</a:t>
            </a:r>
            <a:endParaRPr lang="en-US" dirty="0">
              <a:solidFill>
                <a:srgbClr val="E2751D"/>
              </a:solidFill>
            </a:endParaRPr>
          </a:p>
        </p:txBody>
      </p:sp>
      <p:sp>
        <p:nvSpPr>
          <p:cNvPr id="3" name="Content Placeholder 2"/>
          <p:cNvSpPr>
            <a:spLocks noGrp="1"/>
          </p:cNvSpPr>
          <p:nvPr>
            <p:ph idx="1"/>
          </p:nvPr>
        </p:nvSpPr>
        <p:spPr/>
        <p:txBody>
          <a:bodyPr anchor="ctr">
            <a:normAutofit lnSpcReduction="10000"/>
          </a:bodyPr>
          <a:lstStyle/>
          <a:p>
            <a:r>
              <a:rPr lang="en-US" dirty="0"/>
              <a:t>T</a:t>
            </a:r>
            <a:r>
              <a:rPr lang="en-US" dirty="0" smtClean="0"/>
              <a:t>hreat model</a:t>
            </a:r>
            <a:endParaRPr lang="en-US" dirty="0"/>
          </a:p>
          <a:p>
            <a:endParaRPr lang="en-US" dirty="0" smtClean="0"/>
          </a:p>
          <a:p>
            <a:r>
              <a:rPr lang="en-US" dirty="0" smtClean="0"/>
              <a:t>Permission re-delegation is a real problem, and</a:t>
            </a:r>
            <a:br>
              <a:rPr lang="en-US" dirty="0" smtClean="0"/>
            </a:br>
            <a:r>
              <a:rPr lang="en-US" dirty="0"/>
              <a:t>s</a:t>
            </a:r>
            <a:r>
              <a:rPr lang="en-US" dirty="0" smtClean="0"/>
              <a:t>ystems should not permit permission re-delegation</a:t>
            </a:r>
            <a:br>
              <a:rPr lang="en-US" dirty="0" smtClean="0"/>
            </a:br>
            <a:endParaRPr lang="en-US" dirty="0" smtClean="0"/>
          </a:p>
          <a:p>
            <a:r>
              <a:rPr lang="en-US" dirty="0" smtClean="0"/>
              <a:t>We propose IPC Inspection as a defense mechanism</a:t>
            </a:r>
          </a:p>
          <a:p>
            <a:pPr marL="0" indent="0" algn="ctr">
              <a:buNone/>
            </a:pPr>
            <a:endParaRPr lang="en-US" dirty="0" smtClean="0"/>
          </a:p>
          <a:p>
            <a:pPr marL="0" indent="0" algn="ctr">
              <a:buNone/>
            </a:pP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8</a:t>
            </a:fld>
            <a:endParaRPr lang="en-US"/>
          </a:p>
        </p:txBody>
      </p:sp>
      <p:sp>
        <p:nvSpPr>
          <p:cNvPr id="5" name="Date Placeholder 4"/>
          <p:cNvSpPr>
            <a:spLocks noGrp="1"/>
          </p:cNvSpPr>
          <p:nvPr>
            <p:ph type="dt" sz="half" idx="10"/>
          </p:nvPr>
        </p:nvSpPr>
        <p:spPr/>
        <p:txBody>
          <a:bodyPr/>
          <a:lstStyle/>
          <a:p>
            <a:r>
              <a:rPr lang="en-US" smtClean="0"/>
              <a:t>4/16/12</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6998-8)</a:t>
            </a:r>
            <a:endParaRPr lang="en-US"/>
          </a:p>
        </p:txBody>
      </p:sp>
      <p:sp>
        <p:nvSpPr>
          <p:cNvPr id="7" name="TextBox 6"/>
          <p:cNvSpPr txBox="1"/>
          <p:nvPr/>
        </p:nvSpPr>
        <p:spPr>
          <a:xfrm>
            <a:off x="6360766" y="6477556"/>
            <a:ext cx="1343831" cy="261610"/>
          </a:xfrm>
          <a:prstGeom prst="rect">
            <a:avLst/>
          </a:prstGeom>
          <a:noFill/>
        </p:spPr>
        <p:txBody>
          <a:bodyPr wrap="none" rtlCol="0">
            <a:spAutoFit/>
          </a:bodyPr>
          <a:lstStyle/>
          <a:p>
            <a:r>
              <a:rPr lang="en-US" sz="1100" dirty="0" smtClean="0">
                <a:solidFill>
                  <a:schemeClr val="bg1">
                    <a:lumMod val="75000"/>
                  </a:schemeClr>
                </a:solidFill>
              </a:rPr>
              <a:t>Courtesy: </a:t>
            </a:r>
            <a:r>
              <a:rPr lang="en-US" sz="1100" dirty="0" smtClean="0">
                <a:solidFill>
                  <a:schemeClr val="bg1">
                    <a:lumMod val="75000"/>
                  </a:schemeClr>
                </a:solidFill>
                <a:latin typeface="Arial" charset="0"/>
              </a:rPr>
              <a:t>Felt et. al</a:t>
            </a:r>
            <a:endParaRPr lang="en-US" sz="1100" dirty="0">
              <a:solidFill>
                <a:schemeClr val="bg1">
                  <a:lumMod val="75000"/>
                </a:schemeClr>
              </a:solidFill>
            </a:endParaRPr>
          </a:p>
        </p:txBody>
      </p:sp>
    </p:spTree>
    <p:extLst>
      <p:ext uri="{BB962C8B-B14F-4D97-AF65-F5344CB8AC3E}">
        <p14:creationId xmlns:p14="http://schemas.microsoft.com/office/powerpoint/2010/main" val="15949225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953876" y="5516873"/>
            <a:ext cx="3549055" cy="362863"/>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Verdana" pitchFamily="34" charset="0"/>
                <a:ea typeface="Verdana" pitchFamily="34" charset="0"/>
                <a:cs typeface="Verdana" pitchFamily="34" charset="0"/>
              </a:rPr>
              <a:t>API</a:t>
            </a:r>
            <a:endParaRPr lang="en-US" dirty="0">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solidFill>
                  <a:schemeClr val="accent3"/>
                </a:solidFill>
              </a:rPr>
              <a:t>The permission system</a:t>
            </a:r>
            <a:endParaRPr lang="en-US" dirty="0">
              <a:solidFill>
                <a:schemeClr val="accent3"/>
              </a:solidFill>
            </a:endParaRPr>
          </a:p>
        </p:txBody>
      </p:sp>
      <p:sp>
        <p:nvSpPr>
          <p:cNvPr id="3" name="Content Placeholder 2"/>
          <p:cNvSpPr>
            <a:spLocks noGrp="1"/>
          </p:cNvSpPr>
          <p:nvPr>
            <p:ph idx="1"/>
          </p:nvPr>
        </p:nvSpPr>
        <p:spPr>
          <a:xfrm>
            <a:off x="457200" y="1600200"/>
            <a:ext cx="4348198" cy="4876800"/>
          </a:xfrm>
        </p:spPr>
        <p:txBody>
          <a:bodyPr anchor="ctr"/>
          <a:lstStyle/>
          <a:p>
            <a:r>
              <a:rPr lang="en-US" dirty="0" smtClean="0"/>
              <a:t>Permission system enforces user’s permission policy</a:t>
            </a:r>
          </a:p>
        </p:txBody>
      </p:sp>
      <p:sp>
        <p:nvSpPr>
          <p:cNvPr id="4" name="Rectangle 3"/>
          <p:cNvSpPr/>
          <p:nvPr/>
        </p:nvSpPr>
        <p:spPr>
          <a:xfrm>
            <a:off x="4805398" y="4938827"/>
            <a:ext cx="3805201" cy="77617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105401" y="1981200"/>
            <a:ext cx="1270487" cy="650906"/>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bg1"/>
                </a:solidFill>
                <a:latin typeface="Verdana" pitchFamily="34" charset="0"/>
                <a:ea typeface="Verdana" pitchFamily="34" charset="0"/>
                <a:cs typeface="Verdana" pitchFamily="34" charset="0"/>
              </a:rPr>
              <a:t>Malware</a:t>
            </a:r>
            <a:endParaRPr lang="en-US" dirty="0">
              <a:solidFill>
                <a:schemeClr val="bg1"/>
              </a:solidFill>
              <a:latin typeface="Verdana" pitchFamily="34" charset="0"/>
              <a:ea typeface="Verdana" pitchFamily="34" charset="0"/>
              <a:cs typeface="Verdana" pitchFamily="34" charset="0"/>
            </a:endParaRPr>
          </a:p>
        </p:txBody>
      </p:sp>
      <p:sp>
        <p:nvSpPr>
          <p:cNvPr id="7" name="Rectangle 6"/>
          <p:cNvSpPr/>
          <p:nvPr/>
        </p:nvSpPr>
        <p:spPr>
          <a:xfrm>
            <a:off x="6858002" y="2978745"/>
            <a:ext cx="1600199" cy="762000"/>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5">
                    <a:lumMod val="50000"/>
                  </a:schemeClr>
                </a:solidFill>
                <a:latin typeface="Verdana" pitchFamily="34" charset="0"/>
                <a:ea typeface="Verdana" pitchFamily="34" charset="0"/>
                <a:cs typeface="Verdana" pitchFamily="34" charset="0"/>
              </a:rPr>
              <a:t>Deputy</a:t>
            </a:r>
            <a:endParaRPr lang="en-US" dirty="0">
              <a:solidFill>
                <a:schemeClr val="accent5">
                  <a:lumMod val="50000"/>
                </a:schemeClr>
              </a:solidFill>
              <a:latin typeface="Verdana" pitchFamily="34" charset="0"/>
              <a:ea typeface="Verdana" pitchFamily="34" charset="0"/>
              <a:cs typeface="Verdana" pitchFamily="34" charset="0"/>
            </a:endParaRPr>
          </a:p>
        </p:txBody>
      </p:sp>
      <p:sp>
        <p:nvSpPr>
          <p:cNvPr id="11" name="TextBox 10"/>
          <p:cNvSpPr txBox="1"/>
          <p:nvPr/>
        </p:nvSpPr>
        <p:spPr>
          <a:xfrm>
            <a:off x="5060942" y="3821560"/>
            <a:ext cx="1451765" cy="369332"/>
          </a:xfrm>
          <a:prstGeom prst="rect">
            <a:avLst/>
          </a:prstGeom>
          <a:noFill/>
        </p:spPr>
        <p:txBody>
          <a:bodyPr wrap="none" rtlCol="0">
            <a:spAutoFit/>
          </a:bodyPr>
          <a:lstStyle/>
          <a:p>
            <a:r>
              <a:rPr lang="en-US" b="1" dirty="0" err="1"/>
              <a:t>toggleWifi</a:t>
            </a:r>
            <a:r>
              <a:rPr lang="en-US" b="1" dirty="0"/>
              <a:t>()</a:t>
            </a:r>
          </a:p>
        </p:txBody>
      </p:sp>
      <p:sp>
        <p:nvSpPr>
          <p:cNvPr id="12" name="Slide Number Placeholder 11"/>
          <p:cNvSpPr>
            <a:spLocks noGrp="1"/>
          </p:cNvSpPr>
          <p:nvPr>
            <p:ph type="sldNum" sz="quarter" idx="12"/>
          </p:nvPr>
        </p:nvSpPr>
        <p:spPr/>
        <p:txBody>
          <a:bodyPr/>
          <a:lstStyle/>
          <a:p>
            <a:fld id="{0CFEC368-1D7A-4F81-ABF6-AE0E36BAF64C}" type="slidenum">
              <a:rPr lang="en-US" smtClean="0"/>
              <a:pPr/>
              <a:t>9</a:t>
            </a:fld>
            <a:endParaRPr lang="en-US"/>
          </a:p>
        </p:txBody>
      </p:sp>
      <p:sp>
        <p:nvSpPr>
          <p:cNvPr id="16" name="Rectangle 15"/>
          <p:cNvSpPr/>
          <p:nvPr/>
        </p:nvSpPr>
        <p:spPr>
          <a:xfrm>
            <a:off x="4953877" y="5089708"/>
            <a:ext cx="3549055" cy="4271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latin typeface="Verdana"/>
                <a:cs typeface="Verdana"/>
              </a:rPr>
              <a:t>Permission System</a:t>
            </a:r>
            <a:endParaRPr lang="en-US" b="1" dirty="0">
              <a:latin typeface="Verdana"/>
              <a:cs typeface="Verdana"/>
            </a:endParaRPr>
          </a:p>
        </p:txBody>
      </p:sp>
      <p:cxnSp>
        <p:nvCxnSpPr>
          <p:cNvPr id="9" name="Straight Arrow Connector 8"/>
          <p:cNvCxnSpPr>
            <a:stCxn id="5" idx="2"/>
          </p:cNvCxnSpPr>
          <p:nvPr/>
        </p:nvCxnSpPr>
        <p:spPr>
          <a:xfrm>
            <a:off x="5740645" y="2632106"/>
            <a:ext cx="0" cy="2487384"/>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pic>
        <p:nvPicPr>
          <p:cNvPr id="17" name="Picture 2" descr="C:\Users\t-adfelt\AppData\Local\Microsoft\Windows\Temporary Internet Files\Content.IE5\LLAHIH9T\MC90043253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5062" y="4248481"/>
            <a:ext cx="951166" cy="93738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a:stCxn id="7" idx="2"/>
          </p:cNvCxnSpPr>
          <p:nvPr/>
        </p:nvCxnSpPr>
        <p:spPr>
          <a:xfrm>
            <a:off x="7658102" y="3740745"/>
            <a:ext cx="0" cy="987972"/>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pic>
        <p:nvPicPr>
          <p:cNvPr id="14" name="Picture 2" descr="C:\Users\t-adfelt\AppData\Local\Microsoft\Windows\Temporary Internet Files\Content.IE5\PUWR91ZH\MC90043260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1192" y="4272138"/>
            <a:ext cx="973819" cy="97381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932219" y="3821506"/>
            <a:ext cx="1451765" cy="369332"/>
          </a:xfrm>
          <a:prstGeom prst="rect">
            <a:avLst/>
          </a:prstGeom>
          <a:noFill/>
        </p:spPr>
        <p:txBody>
          <a:bodyPr wrap="none" rtlCol="0">
            <a:spAutoFit/>
          </a:bodyPr>
          <a:lstStyle/>
          <a:p>
            <a:r>
              <a:rPr lang="en-US" b="1" dirty="0" err="1"/>
              <a:t>toggleWifi</a:t>
            </a:r>
            <a:r>
              <a:rPr lang="en-US" b="1" dirty="0"/>
              <a:t>()</a:t>
            </a:r>
          </a:p>
        </p:txBody>
      </p:sp>
      <p:sp>
        <p:nvSpPr>
          <p:cNvPr id="6" name="Date Placeholder 5"/>
          <p:cNvSpPr>
            <a:spLocks noGrp="1"/>
          </p:cNvSpPr>
          <p:nvPr>
            <p:ph type="dt" sz="half" idx="10"/>
          </p:nvPr>
        </p:nvSpPr>
        <p:spPr/>
        <p:txBody>
          <a:bodyPr/>
          <a:lstStyle/>
          <a:p>
            <a:r>
              <a:rPr lang="en-US" smtClean="0"/>
              <a:t>4/16/12</a:t>
            </a:r>
            <a:endParaRPr lang="en-US"/>
          </a:p>
        </p:txBody>
      </p:sp>
      <p:sp>
        <p:nvSpPr>
          <p:cNvPr id="8" name="Footer Placeholder 7"/>
          <p:cNvSpPr>
            <a:spLocks noGrp="1"/>
          </p:cNvSpPr>
          <p:nvPr>
            <p:ph type="ftr" sz="quarter" idx="11"/>
          </p:nvPr>
        </p:nvSpPr>
        <p:spPr/>
        <p:txBody>
          <a:bodyPr/>
          <a:lstStyle/>
          <a:p>
            <a:r>
              <a:rPr lang="en-US" smtClean="0"/>
              <a:t>Cellular Networks and Mobile Computing (COMS 6998-8)</a:t>
            </a:r>
            <a:endParaRPr lang="en-US"/>
          </a:p>
        </p:txBody>
      </p:sp>
      <p:sp>
        <p:nvSpPr>
          <p:cNvPr id="19" name="TextBox 18"/>
          <p:cNvSpPr txBox="1"/>
          <p:nvPr/>
        </p:nvSpPr>
        <p:spPr>
          <a:xfrm>
            <a:off x="6360766" y="6477556"/>
            <a:ext cx="1343831" cy="261610"/>
          </a:xfrm>
          <a:prstGeom prst="rect">
            <a:avLst/>
          </a:prstGeom>
          <a:noFill/>
        </p:spPr>
        <p:txBody>
          <a:bodyPr wrap="none" rtlCol="0">
            <a:spAutoFit/>
          </a:bodyPr>
          <a:lstStyle/>
          <a:p>
            <a:r>
              <a:rPr lang="en-US" sz="1100" dirty="0" smtClean="0">
                <a:solidFill>
                  <a:schemeClr val="bg1">
                    <a:lumMod val="75000"/>
                  </a:schemeClr>
                </a:solidFill>
              </a:rPr>
              <a:t>Courtesy: </a:t>
            </a:r>
            <a:r>
              <a:rPr lang="en-US" sz="1100" dirty="0" smtClean="0">
                <a:solidFill>
                  <a:schemeClr val="bg1">
                    <a:lumMod val="75000"/>
                  </a:schemeClr>
                </a:solidFill>
                <a:latin typeface="Arial" charset="0"/>
              </a:rPr>
              <a:t>Felt et. al</a:t>
            </a:r>
            <a:endParaRPr lang="en-US" sz="1100" dirty="0">
              <a:solidFill>
                <a:schemeClr val="bg1">
                  <a:lumMod val="75000"/>
                </a:schemeClr>
              </a:solidFill>
            </a:endParaRPr>
          </a:p>
        </p:txBody>
      </p:sp>
    </p:spTree>
    <p:extLst>
      <p:ext uri="{BB962C8B-B14F-4D97-AF65-F5344CB8AC3E}">
        <p14:creationId xmlns:p14="http://schemas.microsoft.com/office/powerpoint/2010/main" val="22939435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1|5.4"/>
</p:tagLst>
</file>

<file path=ppt/tags/tag2.xml><?xml version="1.0" encoding="utf-8"?>
<p:tagLst xmlns:a="http://schemas.openxmlformats.org/drawingml/2006/main" xmlns:r="http://schemas.openxmlformats.org/officeDocument/2006/relationships" xmlns:p="http://schemas.openxmlformats.org/presentationml/2006/main">
  <p:tag name="TIMING" val="|2.6|7.2"/>
</p:tagLst>
</file>

<file path=ppt/tags/tag3.xml><?xml version="1.0" encoding="utf-8"?>
<p:tagLst xmlns:a="http://schemas.openxmlformats.org/drawingml/2006/main" xmlns:r="http://schemas.openxmlformats.org/officeDocument/2006/relationships" xmlns:p="http://schemas.openxmlformats.org/presentationml/2006/main">
  <p:tag name="TIMING" val="|7.5|6.9|2.8|11.2|3.2"/>
</p:tagLst>
</file>

<file path=ppt/tags/tag4.xml><?xml version="1.0" encoding="utf-8"?>
<p:tagLst xmlns:a="http://schemas.openxmlformats.org/drawingml/2006/main" xmlns:r="http://schemas.openxmlformats.org/officeDocument/2006/relationships" xmlns:p="http://schemas.openxmlformats.org/presentationml/2006/main">
  <p:tag name="TIMING" val="|7.1|11.2|1.7"/>
</p:tagLst>
</file>

<file path=ppt/tags/tag5.xml><?xml version="1.0" encoding="utf-8"?>
<p:tagLst xmlns:a="http://schemas.openxmlformats.org/drawingml/2006/main" xmlns:r="http://schemas.openxmlformats.org/officeDocument/2006/relationships" xmlns:p="http://schemas.openxmlformats.org/presentationml/2006/main">
  <p:tag name="TIMING" val="|2.5|7|2.4|4.6"/>
</p:tagLst>
</file>

<file path=ppt/tags/tag6.xml><?xml version="1.0" encoding="utf-8"?>
<p:tagLst xmlns:a="http://schemas.openxmlformats.org/drawingml/2006/main" xmlns:r="http://schemas.openxmlformats.org/officeDocument/2006/relationships" xmlns:p="http://schemas.openxmlformats.org/presentationml/2006/main">
  <p:tag name="TIMING" val="|10.8|2.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1862</TotalTime>
  <Words>6565</Words>
  <Application>Microsoft Macintosh PowerPoint</Application>
  <PresentationFormat>On-screen Show (4:3)</PresentationFormat>
  <Paragraphs>1119</Paragraphs>
  <Slides>78</Slides>
  <Notes>65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78</vt:i4>
      </vt:variant>
    </vt:vector>
  </HeadingPairs>
  <TitlesOfParts>
    <vt:vector size="81" baseType="lpstr">
      <vt:lpstr>Office Theme</vt:lpstr>
      <vt:lpstr>Equation</vt:lpstr>
      <vt:lpstr>Worksheet</vt:lpstr>
      <vt:lpstr>Cellular Networks and Mobile Computing COMS 6998-8, Spring 2012</vt:lpstr>
      <vt:lpstr>Mobile Security</vt:lpstr>
      <vt:lpstr>Permission Re-delegation:  Attacks and Defenses</vt:lpstr>
      <vt:lpstr>modern client platforms</vt:lpstr>
      <vt:lpstr>permissions</vt:lpstr>
      <vt:lpstr>permission re-delegation</vt:lpstr>
      <vt:lpstr>PowerPoint Presentation</vt:lpstr>
      <vt:lpstr>Outline</vt:lpstr>
      <vt:lpstr>The permission system</vt:lpstr>
      <vt:lpstr>The deputy </vt:lpstr>
      <vt:lpstr>The attacker</vt:lpstr>
      <vt:lpstr>Real world  permission re-delegation  attacks</vt:lpstr>
      <vt:lpstr>Identifying candidates</vt:lpstr>
      <vt:lpstr>Finding exploits</vt:lpstr>
      <vt:lpstr>attacks</vt:lpstr>
      <vt:lpstr>Attack on the settings app</vt:lpstr>
      <vt:lpstr>More example attacks</vt:lpstr>
      <vt:lpstr>Preventing  permission re-delegation</vt:lpstr>
      <vt:lpstr>Our goals</vt:lpstr>
      <vt:lpstr>IPC Inspection</vt:lpstr>
      <vt:lpstr>Handling a potential attack</vt:lpstr>
      <vt:lpstr>Application instances</vt:lpstr>
      <vt:lpstr>implementation</vt:lpstr>
      <vt:lpstr>evaluation</vt:lpstr>
      <vt:lpstr>Broken applications</vt:lpstr>
      <vt:lpstr>Effectiveness at Attack prevention</vt:lpstr>
      <vt:lpstr>Conclusion</vt:lpstr>
      <vt:lpstr>Analyzing Inter-Application Communication in Android</vt:lpstr>
      <vt:lpstr>Inter-Application Communication</vt:lpstr>
      <vt:lpstr>Organization</vt:lpstr>
      <vt:lpstr>Android Overview</vt:lpstr>
      <vt:lpstr>Explicit Intents</vt:lpstr>
      <vt:lpstr>Implicit Intents </vt:lpstr>
      <vt:lpstr>Implicit Intents </vt:lpstr>
      <vt:lpstr>Security Analysis Of Android</vt:lpstr>
      <vt:lpstr>Common Developer Pattern: Unique Action Strings</vt:lpstr>
      <vt:lpstr>PowerPoint Presentation</vt:lpstr>
      <vt:lpstr>Common Developer Pattern: Unique Action Strings</vt:lpstr>
      <vt:lpstr>ATTACK #1:  Eavesdropping</vt:lpstr>
      <vt:lpstr>ATTACK #2: Intent Spoofing</vt:lpstr>
      <vt:lpstr>PowerPoint Presentation</vt:lpstr>
      <vt:lpstr>ATTACK #3: Man in the Middle</vt:lpstr>
      <vt:lpstr>ATTACK #4:  System Intent Spoofing</vt:lpstr>
      <vt:lpstr>System Broadcast</vt:lpstr>
      <vt:lpstr>System Intent Spoofing: Failed Attack</vt:lpstr>
      <vt:lpstr>System Intent Spoofing: Successful Attack</vt:lpstr>
      <vt:lpstr>Real World Example: ICE App</vt:lpstr>
      <vt:lpstr>Real World Example: ICE</vt:lpstr>
      <vt:lpstr>ComDroid</vt:lpstr>
      <vt:lpstr>Evaluation</vt:lpstr>
      <vt:lpstr>Recommendations</vt:lpstr>
      <vt:lpstr>Conclusion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SaraLee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Cellular Networks and Mobile Computing COMS 6998-8, Spring 2012</dc:title>
  <dc:creator>Robert Lee</dc:creator>
  <cp:lastModifiedBy>Robert Lee</cp:lastModifiedBy>
  <cp:revision>95</cp:revision>
  <dcterms:created xsi:type="dcterms:W3CDTF">2012-01-02T06:16:13Z</dcterms:created>
  <dcterms:modified xsi:type="dcterms:W3CDTF">2012-04-24T04:07:13Z</dcterms:modified>
</cp:coreProperties>
</file>