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4" r:id="rId1"/>
  </p:sldMasterIdLst>
  <p:notesMasterIdLst>
    <p:notesMasterId r:id="rId28"/>
  </p:notesMasterIdLst>
  <p:sldIdLst>
    <p:sldId id="256" r:id="rId2"/>
    <p:sldId id="340" r:id="rId3"/>
    <p:sldId id="341" r:id="rId4"/>
    <p:sldId id="339" r:id="rId5"/>
    <p:sldId id="370" r:id="rId6"/>
    <p:sldId id="344" r:id="rId7"/>
    <p:sldId id="362" r:id="rId8"/>
    <p:sldId id="356" r:id="rId9"/>
    <p:sldId id="357" r:id="rId10"/>
    <p:sldId id="358" r:id="rId11"/>
    <p:sldId id="348" r:id="rId12"/>
    <p:sldId id="325" r:id="rId13"/>
    <p:sldId id="326" r:id="rId14"/>
    <p:sldId id="332" r:id="rId15"/>
    <p:sldId id="333" r:id="rId16"/>
    <p:sldId id="334" r:id="rId17"/>
    <p:sldId id="351" r:id="rId18"/>
    <p:sldId id="346" r:id="rId19"/>
    <p:sldId id="368" r:id="rId20"/>
    <p:sldId id="366" r:id="rId21"/>
    <p:sldId id="367" r:id="rId22"/>
    <p:sldId id="372" r:id="rId23"/>
    <p:sldId id="371" r:id="rId24"/>
    <p:sldId id="369" r:id="rId25"/>
    <p:sldId id="324" r:id="rId26"/>
    <p:sldId id="355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96081" autoAdjust="0"/>
  </p:normalViewPr>
  <p:slideViewPr>
    <p:cSldViewPr snapToGrid="0" snapToObjects="1">
      <p:cViewPr varScale="1">
        <p:scale>
          <a:sx n="101" d="100"/>
          <a:sy n="101" d="100"/>
        </p:scale>
        <p:origin x="920" y="200"/>
      </p:cViewPr>
      <p:guideLst>
        <p:guide orient="horz" pos="2160"/>
        <p:guide pos="3840"/>
      </p:guideLst>
    </p:cSldViewPr>
  </p:slideViewPr>
  <p:notesTextViewPr>
    <p:cViewPr>
      <p:scale>
        <a:sx n="170" d="100"/>
        <a:sy n="17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832D6-E731-8E43-B389-8298CAF6C11A}" type="datetimeFigureOut">
              <a:rPr lang="en-US" smtClean="0"/>
              <a:t>11/9/19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F7C8-4CA8-444D-8112-76319DFC2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86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/>
              <a:t>Let’s see a </a:t>
            </a:r>
            <a:r>
              <a:rPr lang="en-US" b="1" baseline="0" dirty="0"/>
              <a:t>more interesting application </a:t>
            </a:r>
            <a:r>
              <a:rPr lang="en-US" baseline="0" dirty="0"/>
              <a:t>of the cell-sampling method, where we need to use the </a:t>
            </a:r>
            <a:r>
              <a:rPr lang="en-US" b="1" baseline="0" dirty="0"/>
              <a:t>geometry </a:t>
            </a:r>
            <a:r>
              <a:rPr lang="en-US" baseline="0" dirty="0"/>
              <a:t>of the problem to reason about the information of the surviving queries</a:t>
            </a:r>
            <a:r>
              <a:rPr lang="is-IS" baseline="0" dirty="0"/>
              <a:t>…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So turns out this relaxation of the problem changes dramatically the complexity of the problem (through so-called LSH techniques, </a:t>
            </a:r>
          </a:p>
          <a:p>
            <a:r>
              <a:rPr lang="en-US" b="0" i="0" baseline="0" dirty="0"/>
              <a:t>The intuition being that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So what are DS?  as we all know, DS are a </a:t>
            </a:r>
            <a:r>
              <a:rPr lang="en-US" b="1" i="0" baseline="0" dirty="0"/>
              <a:t>“compact” </a:t>
            </a:r>
            <a:r>
              <a:rPr lang="en-US" b="0" i="0" baseline="0" dirty="0"/>
              <a:t>way of representing a DB of info, in a way that allows to </a:t>
            </a:r>
          </a:p>
          <a:p>
            <a:r>
              <a:rPr lang="en-US" b="0" i="0" baseline="0" dirty="0"/>
              <a:t>Quickly/efficiently  answer QUERIES about the DB.</a:t>
            </a:r>
          </a:p>
          <a:p>
            <a:endParaRPr lang="en-US" b="0" i="0" baseline="0" dirty="0"/>
          </a:p>
          <a:p>
            <a:r>
              <a:rPr lang="en-US" b="0" i="0" baseline="0" dirty="0"/>
              <a:t>In the simplest static model, we’re given </a:t>
            </a:r>
            <a:r>
              <a:rPr lang="en-US" b="1" i="0" baseline="0" dirty="0"/>
              <a:t>a DB of size n in advance</a:t>
            </a:r>
            <a:r>
              <a:rPr lang="en-US" b="0" i="0" baseline="0" dirty="0"/>
              <a:t> say a road network on n destinations --   </a:t>
            </a:r>
          </a:p>
          <a:p>
            <a:r>
              <a:rPr lang="en-US" b="0" i="0" baseline="0" dirty="0"/>
              <a:t>(so, we’re given data for once and for all), and we want to </a:t>
            </a:r>
            <a:r>
              <a:rPr lang="en-US" b="1" i="0" baseline="0" dirty="0"/>
              <a:t>preprocess </a:t>
            </a:r>
            <a:r>
              <a:rPr lang="en-US" b="0" i="0" baseline="0" dirty="0"/>
              <a:t>this graph and store it in our memory, </a:t>
            </a:r>
          </a:p>
          <a:p>
            <a:r>
              <a:rPr lang="en-US" b="0" i="0" baseline="0" dirty="0"/>
              <a:t>so that, given a </a:t>
            </a:r>
            <a:r>
              <a:rPr lang="en-US" b="0" i="0" baseline="0" dirty="0" err="1"/>
              <a:t>qury</a:t>
            </a:r>
            <a:r>
              <a:rPr lang="en-US" b="0" i="0" baseline="0" dirty="0"/>
              <a:t> (pair of destinations), we can quickly return the distance b/w cities. </a:t>
            </a:r>
          </a:p>
          <a:p>
            <a:endParaRPr lang="en-US" b="0" i="0" baseline="0" dirty="0"/>
          </a:p>
          <a:p>
            <a:r>
              <a:rPr lang="en-US" b="0" i="0" baseline="0" dirty="0"/>
              <a:t>So for any such problem, there are always 2 extreme solutions, kind of “</a:t>
            </a:r>
            <a:r>
              <a:rPr lang="en-US" b="0" i="0" baseline="0" dirty="0" err="1"/>
              <a:t>naiive</a:t>
            </a:r>
            <a:r>
              <a:rPr lang="en-US" b="0" i="0" baseline="0" dirty="0"/>
              <a:t>” ones: We can cheat by storing all answers (note that this is </a:t>
            </a:r>
            <a:r>
              <a:rPr lang="en-US" b="0" i="0" baseline="0" dirty="0" err="1"/>
              <a:t>adv</a:t>
            </a:r>
            <a:r>
              <a:rPr lang="en-US" b="0" i="0" baseline="0" dirty="0"/>
              <a:t> of </a:t>
            </a:r>
            <a:r>
              <a:rPr lang="en-US" b="0" i="1" baseline="0" dirty="0"/>
              <a:t>preprocessing</a:t>
            </a:r>
            <a:r>
              <a:rPr lang="en-US" b="0" i="0" baseline="0" dirty="0"/>
              <a:t>), </a:t>
            </a:r>
          </a:p>
          <a:p>
            <a:r>
              <a:rPr lang="en-US" b="0" i="0" baseline="0" dirty="0"/>
              <a:t>or we can store the graph as is (no clever), in which case space is optimal, and given a query we can run our favorite </a:t>
            </a:r>
            <a:r>
              <a:rPr lang="en-US" b="0" i="0" baseline="0" dirty="0" err="1"/>
              <a:t>alg</a:t>
            </a:r>
            <a:r>
              <a:rPr lang="en-US" b="0" i="0" baseline="0" dirty="0"/>
              <a:t> (</a:t>
            </a:r>
            <a:r>
              <a:rPr lang="en-US" b="0" i="0" baseline="0" dirty="0" err="1"/>
              <a:t>Dijkstra</a:t>
            </a:r>
            <a:r>
              <a:rPr lang="en-US" b="0" i="0" baseline="0" dirty="0"/>
              <a:t>), but of course, </a:t>
            </a:r>
          </a:p>
          <a:p>
            <a:r>
              <a:rPr lang="en-US" b="0" i="0" baseline="0" dirty="0"/>
              <a:t>Query Time can then be n as well since scan entire memory.</a:t>
            </a:r>
          </a:p>
          <a:p>
            <a:endParaRPr lang="en-US" b="0" i="0" baseline="0" dirty="0"/>
          </a:p>
          <a:p>
            <a:r>
              <a:rPr lang="en-US" b="0" i="0" baseline="0" dirty="0"/>
              <a:t>|Q| = poly(n)  (</a:t>
            </a:r>
            <a:r>
              <a:rPr lang="en-US" b="0" i="0" baseline="0" dirty="0" err="1"/>
              <a:t>eg</a:t>
            </a:r>
            <a:r>
              <a:rPr lang="en-US" b="0" i="0" baseline="0" dirty="0"/>
              <a:t> m=n^2 in our case).</a:t>
            </a:r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So what are DS?  as we all know, DS are a </a:t>
            </a:r>
            <a:r>
              <a:rPr lang="en-US" b="1" i="0" baseline="0" dirty="0"/>
              <a:t>“compact” </a:t>
            </a:r>
            <a:r>
              <a:rPr lang="en-US" b="0" i="0" baseline="0" dirty="0"/>
              <a:t>way of representing a DB of info, in a way that allows to </a:t>
            </a:r>
          </a:p>
          <a:p>
            <a:r>
              <a:rPr lang="en-US" b="0" i="0" baseline="0" dirty="0"/>
              <a:t>Quickly/efficiently  answer QUERIES about the DB.</a:t>
            </a:r>
          </a:p>
          <a:p>
            <a:endParaRPr lang="en-US" b="0" i="0" baseline="0" dirty="0"/>
          </a:p>
          <a:p>
            <a:r>
              <a:rPr lang="en-US" b="0" i="0" baseline="0" dirty="0"/>
              <a:t>In the simplest static model, we’re given </a:t>
            </a:r>
            <a:r>
              <a:rPr lang="en-US" b="1" i="0" baseline="0" dirty="0"/>
              <a:t>a DB of size n in advance</a:t>
            </a:r>
            <a:r>
              <a:rPr lang="en-US" b="0" i="0" baseline="0" dirty="0"/>
              <a:t> say a road network on n destinations --   </a:t>
            </a:r>
          </a:p>
          <a:p>
            <a:r>
              <a:rPr lang="en-US" b="0" i="0" baseline="0" dirty="0"/>
              <a:t>(so, we’re given data for once and for all), and we want to </a:t>
            </a:r>
            <a:r>
              <a:rPr lang="en-US" b="1" i="0" baseline="0" dirty="0"/>
              <a:t>preprocess </a:t>
            </a:r>
            <a:r>
              <a:rPr lang="en-US" b="0" i="0" baseline="0" dirty="0"/>
              <a:t>this graph and store it in our memory, </a:t>
            </a:r>
          </a:p>
          <a:p>
            <a:r>
              <a:rPr lang="en-US" b="0" i="0" baseline="0" dirty="0"/>
              <a:t>so that, given a </a:t>
            </a:r>
            <a:r>
              <a:rPr lang="en-US" b="0" i="0" baseline="0" dirty="0" err="1"/>
              <a:t>qury</a:t>
            </a:r>
            <a:r>
              <a:rPr lang="en-US" b="0" i="0" baseline="0" dirty="0"/>
              <a:t> (pair of destinations), we can quickly return the distance b/w cities. </a:t>
            </a:r>
          </a:p>
          <a:p>
            <a:endParaRPr lang="en-US" b="0" i="0" baseline="0" dirty="0"/>
          </a:p>
          <a:p>
            <a:r>
              <a:rPr lang="en-US" b="0" i="0" baseline="0" dirty="0"/>
              <a:t>So for any such problem, there are always 2 extreme solutions, kind of “</a:t>
            </a:r>
            <a:r>
              <a:rPr lang="en-US" b="0" i="0" baseline="0" dirty="0" err="1"/>
              <a:t>naiive</a:t>
            </a:r>
            <a:r>
              <a:rPr lang="en-US" b="0" i="0" baseline="0" dirty="0"/>
              <a:t>” ones: We can cheat by storing all answers (note that this is </a:t>
            </a:r>
            <a:r>
              <a:rPr lang="en-US" b="0" i="0" baseline="0" dirty="0" err="1"/>
              <a:t>adv</a:t>
            </a:r>
            <a:r>
              <a:rPr lang="en-US" b="0" i="0" baseline="0" dirty="0"/>
              <a:t> of </a:t>
            </a:r>
            <a:r>
              <a:rPr lang="en-US" b="0" i="1" baseline="0" dirty="0"/>
              <a:t>preprocessing</a:t>
            </a:r>
            <a:r>
              <a:rPr lang="en-US" b="0" i="0" baseline="0" dirty="0"/>
              <a:t>), </a:t>
            </a:r>
          </a:p>
          <a:p>
            <a:r>
              <a:rPr lang="en-US" b="0" i="0" baseline="0" dirty="0"/>
              <a:t>or we can store the graph as is (no clever), in which case space is optimal, and given a query we can run our favorite </a:t>
            </a:r>
            <a:r>
              <a:rPr lang="en-US" b="0" i="0" baseline="0" dirty="0" err="1"/>
              <a:t>alg</a:t>
            </a:r>
            <a:r>
              <a:rPr lang="en-US" b="0" i="0" baseline="0" dirty="0"/>
              <a:t> (</a:t>
            </a:r>
            <a:r>
              <a:rPr lang="en-US" b="0" i="0" baseline="0" dirty="0" err="1"/>
              <a:t>Dijkstra</a:t>
            </a:r>
            <a:r>
              <a:rPr lang="en-US" b="0" i="0" baseline="0" dirty="0"/>
              <a:t>), but of course, </a:t>
            </a:r>
          </a:p>
          <a:p>
            <a:r>
              <a:rPr lang="en-US" b="0" i="0" baseline="0" dirty="0"/>
              <a:t>Query Time can then be n as well since scan entire memory.</a:t>
            </a:r>
          </a:p>
          <a:p>
            <a:endParaRPr lang="en-US" b="0" i="0" baseline="0" dirty="0"/>
          </a:p>
          <a:p>
            <a:r>
              <a:rPr lang="en-US" b="0" i="0" baseline="0" dirty="0"/>
              <a:t>|Q| = poly(n)  (</a:t>
            </a:r>
            <a:r>
              <a:rPr lang="en-US" b="0" i="0" baseline="0" dirty="0" err="1"/>
              <a:t>eg</a:t>
            </a:r>
            <a:r>
              <a:rPr lang="en-US" b="0" i="0" baseline="0" dirty="0"/>
              <a:t> m=n^2 in our case).</a:t>
            </a:r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Fortunately, the main observation here is that the correlation between X and Q cannot be </a:t>
            </a:r>
            <a:r>
              <a:rPr lang="en-US" b="1" i="0" baseline="0" dirty="0"/>
              <a:t>TOO </a:t>
            </a:r>
            <a:r>
              <a:rPr lang="en-US" b="0" i="0" baseline="0" dirty="0"/>
              <a:t>large. </a:t>
            </a:r>
          </a:p>
          <a:p>
            <a:r>
              <a:rPr lang="en-US" b="0" i="0" baseline="0" dirty="0"/>
              <a:t>This is because Q is determined by only C*w = n/100 bits (say). </a:t>
            </a:r>
            <a:r>
              <a:rPr lang="en-US" b="0" i="0" baseline="0" dirty="0">
                <a:sym typeface="Wingdings"/>
              </a:rPr>
              <a:t> Intuitively, the entropy of X is still </a:t>
            </a:r>
          </a:p>
          <a:p>
            <a:r>
              <a:rPr lang="en-US" b="0" i="0" baseline="0" dirty="0">
                <a:sym typeface="Wingdings"/>
              </a:rPr>
              <a:t>High even conditioned on Q  this means that X is “close” to uniform and hence many </a:t>
            </a:r>
            <a:r>
              <a:rPr lang="en-US" b="0" i="0" baseline="0" dirty="0" err="1">
                <a:sym typeface="Wingdings"/>
              </a:rPr>
              <a:t>pts</a:t>
            </a:r>
            <a:r>
              <a:rPr lang="en-US" b="0" i="0" baseline="0" dirty="0">
                <a:sym typeface="Wingdings"/>
              </a:rPr>
              <a:t> will fall into </a:t>
            </a:r>
            <a:r>
              <a:rPr lang="en-US" b="0" i="0" baseline="0" dirty="0" err="1">
                <a:sym typeface="Wingdings"/>
              </a:rPr>
              <a:t>G_eps</a:t>
            </a:r>
            <a:r>
              <a:rPr lang="en-US" b="0" i="0" baseline="0" dirty="0">
                <a:sym typeface="Wingdings"/>
              </a:rPr>
              <a:t>(Q)! </a:t>
            </a:r>
            <a:r>
              <a:rPr lang="en-US" b="0" i="0" baseline="0">
                <a:sym typeface="Wingdings"/>
              </a:rPr>
              <a:t> </a:t>
            </a:r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Recurring theme in TCS is that LOCALITY of algorithms is a very useful tool.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 all know, ECCs are a way to map an n-bit input messages into </a:t>
            </a:r>
            <a:r>
              <a:rPr lang="en-US" baseline="0" dirty="0"/>
              <a:t>larger m-bit space, so that in the mapped space, </a:t>
            </a:r>
            <a:r>
              <a:rPr lang="en-US" b="1" baseline="0" dirty="0"/>
              <a:t>any </a:t>
            </a:r>
            <a:r>
              <a:rPr lang="en-US" baseline="0" dirty="0"/>
              <a:t>2 codewords are far away (even if very close in the original space). </a:t>
            </a:r>
          </a:p>
          <a:p>
            <a:endParaRPr lang="en-US" baseline="0" dirty="0"/>
          </a:p>
          <a:p>
            <a:r>
              <a:rPr lang="en-US" baseline="0" dirty="0"/>
              <a:t>Can we hope to read just a few bits from the </a:t>
            </a:r>
            <a:r>
              <a:rPr lang="en-US" b="1" baseline="0" dirty="0"/>
              <a:t>corrupted codeword y </a:t>
            </a:r>
            <a:r>
              <a:rPr lang="en-US" baseline="0" dirty="0"/>
              <a:t>in order to recover </a:t>
            </a:r>
            <a:r>
              <a:rPr lang="en-US" baseline="0" dirty="0" err="1"/>
              <a:t>X_i</a:t>
            </a:r>
            <a:r>
              <a:rPr lang="en-US" baseline="0" dirty="0"/>
              <a:t>?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9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= rank parameter. </a:t>
            </a:r>
          </a:p>
          <a:p>
            <a:r>
              <a:rPr lang="en-US" dirty="0"/>
              <a:t>t = </a:t>
            </a:r>
            <a:r>
              <a:rPr lang="en-US" dirty="0" err="1"/>
              <a:t>sparsity</a:t>
            </a:r>
            <a:r>
              <a:rPr lang="en-US" dirty="0"/>
              <a:t> parameter. 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baseline="0" dirty="0"/>
              <a:t> is t-rigid </a:t>
            </a:r>
            <a:r>
              <a:rPr lang="en-US" baseline="0" dirty="0">
                <a:sym typeface="Wingdings"/>
              </a:rPr>
              <a:t>&gt; Cannot write as t-ROW-sparse matrix  i.e., need to change at least t entries from SOME ROW of M to decrease its rank below n/10.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9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</a:t>
            </a:r>
            <a:r>
              <a:rPr lang="en-US" baseline="0" dirty="0"/>
              <a:t> tuples are the “good edges” for coordinate </a:t>
            </a:r>
            <a:r>
              <a:rPr lang="en-US" baseline="0" dirty="0" err="1"/>
              <a:t>i</a:t>
            </a:r>
            <a:r>
              <a:rPr lang="en-US" baseline="0" dirty="0"/>
              <a:t> = the support of the distribution of C when recovering </a:t>
            </a:r>
            <a:r>
              <a:rPr lang="en-US" baseline="0" dirty="0" err="1"/>
              <a:t>x_i</a:t>
            </a:r>
            <a:r>
              <a:rPr lang="en-US" baseline="0" dirty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Average </a:t>
            </a:r>
            <a:r>
              <a:rPr lang="en-US" b="1" dirty="0"/>
              <a:t>marginal</a:t>
            </a:r>
            <a:r>
              <a:rPr lang="en-US" dirty="0"/>
              <a:t> </a:t>
            </a:r>
            <a:r>
              <a:rPr lang="en-US" dirty="0" err="1"/>
              <a:t>deg</a:t>
            </a:r>
            <a:r>
              <a:rPr lang="en-US" dirty="0"/>
              <a:t> = q/m</a:t>
            </a:r>
            <a:r>
              <a:rPr lang="en-US" dirty="0">
                <a:sym typeface="Wingdings"/>
              </a:rPr>
              <a:t> by </a:t>
            </a:r>
            <a:r>
              <a:rPr lang="en-US" dirty="0" err="1">
                <a:sym typeface="Wingdings"/>
              </a:rPr>
              <a:t>markov</a:t>
            </a:r>
            <a:r>
              <a:rPr lang="en-US" dirty="0">
                <a:sym typeface="Wingdings"/>
              </a:rPr>
              <a:t>, no more than \delta </a:t>
            </a:r>
            <a:r>
              <a:rPr lang="en-US" dirty="0" err="1">
                <a:sym typeface="Wingdings"/>
              </a:rPr>
              <a:t>frac</a:t>
            </a:r>
            <a:r>
              <a:rPr lang="en-US" dirty="0">
                <a:sym typeface="Wingdings"/>
              </a:rPr>
              <a:t> of vertices have </a:t>
            </a:r>
            <a:r>
              <a:rPr lang="en-US" dirty="0" err="1">
                <a:sym typeface="Wingdings"/>
              </a:rPr>
              <a:t>deg</a:t>
            </a:r>
            <a:r>
              <a:rPr lang="en-US" dirty="0">
                <a:sym typeface="Wingdings"/>
              </a:rPr>
              <a:t> &gt; q/(del*m)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The important </a:t>
            </a:r>
            <a:r>
              <a:rPr lang="en-US" dirty="0" err="1">
                <a:sym typeface="Wingdings"/>
              </a:rPr>
              <a:t>corolarry</a:t>
            </a:r>
            <a:r>
              <a:rPr lang="en-US" dirty="0">
                <a:sym typeface="Wingdings"/>
              </a:rPr>
              <a:t> of smoothness is that the </a:t>
            </a:r>
            <a:r>
              <a:rPr lang="en-US" b="1" dirty="0">
                <a:sym typeface="Wingdings"/>
              </a:rPr>
              <a:t>query graph </a:t>
            </a:r>
            <a:r>
              <a:rPr lang="en-US" dirty="0">
                <a:sym typeface="Wingdings"/>
              </a:rPr>
              <a:t>of any LDC must contain a </a:t>
            </a:r>
            <a:r>
              <a:rPr lang="en-US" b="1" dirty="0">
                <a:sym typeface="Wingdings"/>
              </a:rPr>
              <a:t>large matching</a:t>
            </a:r>
            <a:r>
              <a:rPr lang="en-US" dirty="0">
                <a:sym typeface="Wingdings"/>
              </a:rPr>
              <a:t>. </a:t>
            </a:r>
          </a:p>
          <a:p>
            <a:endParaRPr lang="en-US" dirty="0"/>
          </a:p>
          <a:p>
            <a:r>
              <a:rPr lang="en-US" dirty="0"/>
              <a:t>By smoothness, every vertex can cover at most (q/del*m)</a:t>
            </a:r>
            <a:r>
              <a:rPr lang="en-US" baseline="0" dirty="0"/>
              <a:t> mass of total mass, so in order to cover </a:t>
            </a:r>
          </a:p>
          <a:p>
            <a:r>
              <a:rPr lang="en-US" baseline="0" dirty="0"/>
              <a:t>a constant </a:t>
            </a:r>
            <a:r>
              <a:rPr lang="en-US" baseline="0" dirty="0" err="1"/>
              <a:t>frac</a:t>
            </a:r>
            <a:r>
              <a:rPr lang="en-US" baseline="0" dirty="0"/>
              <a:t> or all the mass </a:t>
            </a:r>
            <a:r>
              <a:rPr lang="en-US" baseline="0" dirty="0">
                <a:sym typeface="Wingdings"/>
              </a:rPr>
              <a:t> </a:t>
            </a:r>
            <a:r>
              <a:rPr lang="en-US" baseline="0" dirty="0"/>
              <a:t> &gt;~ 1/(q/del*m) = del*m/q vertices must be added.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The goal of this tutorial is to introduce a </a:t>
            </a:r>
            <a:r>
              <a:rPr lang="en-US" b="0" i="0" baseline="0" dirty="0" err="1"/>
              <a:t>simple&amp;unified</a:t>
            </a:r>
            <a:r>
              <a:rPr lang="en-US" b="0" i="0" baseline="0" dirty="0"/>
              <a:t> technique for proving UNCONDITIONAL LBs on “local” algorithms. </a:t>
            </a:r>
          </a:p>
          <a:p>
            <a:endParaRPr lang="en-US" b="0" i="0" baseline="0" dirty="0"/>
          </a:p>
          <a:p>
            <a:r>
              <a:rPr lang="en-US" b="0" i="0" baseline="0" dirty="0"/>
              <a:t>Local algorithms and structures play a central role in TCS and Math  -- </a:t>
            </a:r>
          </a:p>
          <a:p>
            <a:r>
              <a:rPr lang="en-US" b="0" i="0" baseline="0" dirty="0"/>
              <a:t>Many results and computational </a:t>
            </a:r>
            <a:r>
              <a:rPr lang="en-US" b="0" i="0" baseline="0" dirty="0" err="1"/>
              <a:t>phenomenons</a:t>
            </a:r>
            <a:r>
              <a:rPr lang="en-US" b="0" i="0" baseline="0" dirty="0"/>
              <a:t> like PCP theorems, ECCs </a:t>
            </a:r>
          </a:p>
          <a:p>
            <a:r>
              <a:rPr lang="en-US" b="0" i="0" baseline="0" dirty="0" err="1"/>
              <a:t>derandomization</a:t>
            </a:r>
            <a:r>
              <a:rPr lang="en-US" b="0" i="0" baseline="0" dirty="0"/>
              <a:t>, rely on some type of local objects/gadgets/computation</a:t>
            </a:r>
            <a:r>
              <a:rPr lang="mr-IN" b="0" i="0" baseline="0" dirty="0"/>
              <a:t>…</a:t>
            </a:r>
            <a:r>
              <a:rPr lang="en-US" b="0" i="0" baseline="0" dirty="0"/>
              <a:t> </a:t>
            </a:r>
          </a:p>
          <a:p>
            <a:endParaRPr lang="en-US" b="0" i="0" baseline="0" dirty="0"/>
          </a:p>
          <a:p>
            <a:r>
              <a:rPr lang="en-US" b="0" i="0" baseline="0" dirty="0"/>
              <a:t>Many of the cornerstone results in TCS rely on the ability to represent/encode an input with </a:t>
            </a:r>
            <a:r>
              <a:rPr lang="en-US" b="1" i="0" baseline="0" dirty="0"/>
              <a:t>global</a:t>
            </a:r>
            <a:r>
              <a:rPr lang="en-US" b="0" i="0" baseline="0" dirty="0"/>
              <a:t> structure (graph / polynomial/ proof) in a way that enables local retrieval/testing/computation of certain information. Also plays a role in concrete complexity models (data structures, distributed computation etc.)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  <a:r>
              <a:rPr lang="en-US" baseline="0" dirty="0"/>
              <a:t> that, in contrast to DS application, we want to ensure that </a:t>
            </a:r>
            <a:r>
              <a:rPr lang="en-US" b="1" baseline="0" dirty="0"/>
              <a:t>at least 1</a:t>
            </a:r>
            <a:r>
              <a:rPr lang="en-US" baseline="0" dirty="0"/>
              <a:t> edge survives</a:t>
            </a:r>
            <a:r>
              <a:rPr lang="en-US" baseline="0" dirty="0">
                <a:sym typeface="Wingdings"/>
              </a:rPr>
              <a:t> </a:t>
            </a:r>
          </a:p>
          <a:p>
            <a:r>
              <a:rPr lang="en-US" baseline="0" dirty="0">
                <a:sym typeface="Wingdings"/>
              </a:rPr>
              <a:t>Expectation is not enough  need to use a more fine-grained argument</a:t>
            </a:r>
            <a:r>
              <a:rPr lang="mr-IN" baseline="0" dirty="0">
                <a:sym typeface="Wingdings"/>
              </a:rPr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92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Recurring theme in TCS is that LOCALITY of algorithms is a very useful tool.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= rank parameter. </a:t>
            </a:r>
          </a:p>
          <a:p>
            <a:r>
              <a:rPr lang="en-US" dirty="0"/>
              <a:t>t = </a:t>
            </a:r>
            <a:r>
              <a:rPr lang="en-US" dirty="0" err="1"/>
              <a:t>sparsity</a:t>
            </a:r>
            <a:r>
              <a:rPr lang="en-US" dirty="0"/>
              <a:t> parameter. 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baseline="0" dirty="0"/>
              <a:t> is t-rigid </a:t>
            </a:r>
            <a:r>
              <a:rPr lang="en-US" baseline="0" dirty="0">
                <a:sym typeface="Wingdings"/>
              </a:rPr>
              <a:t>&gt; Cannot write as t-ROW-sparse matrix  i.e., need to change at least t entries from SOME ROW of M to decrease its rank below n/10.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50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= rank parameter. </a:t>
            </a:r>
          </a:p>
          <a:p>
            <a:r>
              <a:rPr lang="en-US" dirty="0"/>
              <a:t>t = </a:t>
            </a:r>
            <a:r>
              <a:rPr lang="en-US" dirty="0" err="1"/>
              <a:t>sparsity</a:t>
            </a:r>
            <a:r>
              <a:rPr lang="en-US" dirty="0"/>
              <a:t> parameter. 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baseline="0" dirty="0"/>
              <a:t> is t-rigid </a:t>
            </a:r>
            <a:r>
              <a:rPr lang="en-US" baseline="0" dirty="0">
                <a:sym typeface="Wingdings"/>
              </a:rPr>
              <a:t>&gt; Cannot write as t-ROW-sparse matrix  i.e., need to change at least t entries from SOME ROW of M to decrease its rank below n/10.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9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366713"/>
            <a:ext cx="2943225" cy="1655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Overlay poly, </a:t>
            </a:r>
            <a:r>
              <a:rPr lang="en-US" dirty="0" err="1"/>
              <a:t>telefon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D8B0-ACA7-4CD8-A9E3-2121B2DE4EA8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8524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As such, it is important to understand the </a:t>
            </a:r>
            <a:r>
              <a:rPr lang="en-US" b="1" i="0" baseline="0" dirty="0"/>
              <a:t>limits </a:t>
            </a:r>
            <a:r>
              <a:rPr lang="en-US" b="0" i="0" baseline="0" dirty="0"/>
              <a:t>of local computation / this tradeoff</a:t>
            </a:r>
            <a:r>
              <a:rPr lang="mr-IN" b="0" i="0" baseline="0" dirty="0"/>
              <a:t>…</a:t>
            </a:r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So what are DS?  as we all know, DS are a </a:t>
            </a:r>
            <a:r>
              <a:rPr lang="en-US" b="1" i="0" baseline="0" dirty="0"/>
              <a:t>“compact” </a:t>
            </a:r>
            <a:r>
              <a:rPr lang="en-US" b="0" i="0" baseline="0" dirty="0"/>
              <a:t>way of representing a DB of info, in a way that allows to </a:t>
            </a:r>
          </a:p>
          <a:p>
            <a:r>
              <a:rPr lang="en-US" b="0" i="0" baseline="0" dirty="0"/>
              <a:t>Quickly/efficiently  answer QUERIES about the DB.</a:t>
            </a:r>
          </a:p>
          <a:p>
            <a:endParaRPr lang="en-US" b="0" i="0" baseline="0" dirty="0"/>
          </a:p>
          <a:p>
            <a:r>
              <a:rPr lang="en-US" b="0" i="0" baseline="0" dirty="0"/>
              <a:t>In the simplest static model, we’re given </a:t>
            </a:r>
            <a:r>
              <a:rPr lang="en-US" b="1" i="0" baseline="0" dirty="0"/>
              <a:t>a DB of size n in advance</a:t>
            </a:r>
            <a:r>
              <a:rPr lang="en-US" b="0" i="0" baseline="0" dirty="0"/>
              <a:t> say a road network on n destinations --   </a:t>
            </a:r>
          </a:p>
          <a:p>
            <a:r>
              <a:rPr lang="en-US" b="0" i="0" baseline="0" dirty="0"/>
              <a:t>(so, we’re given data for once and for all), and we want to </a:t>
            </a:r>
            <a:r>
              <a:rPr lang="en-US" b="1" i="0" baseline="0" dirty="0"/>
              <a:t>preprocess </a:t>
            </a:r>
            <a:r>
              <a:rPr lang="en-US" b="0" i="0" baseline="0" dirty="0"/>
              <a:t>this graph and store it in our memory, </a:t>
            </a:r>
          </a:p>
          <a:p>
            <a:r>
              <a:rPr lang="en-US" b="0" i="0" baseline="0" dirty="0"/>
              <a:t>so that, given a </a:t>
            </a:r>
            <a:r>
              <a:rPr lang="en-US" b="0" i="0" baseline="0" dirty="0" err="1"/>
              <a:t>qury</a:t>
            </a:r>
            <a:r>
              <a:rPr lang="en-US" b="0" i="0" baseline="0" dirty="0"/>
              <a:t> (pair of destinations), we can quickly return the distance b/w cities. </a:t>
            </a:r>
          </a:p>
          <a:p>
            <a:endParaRPr lang="en-US" b="0" i="0" baseline="0" dirty="0"/>
          </a:p>
          <a:p>
            <a:r>
              <a:rPr lang="en-US" b="0" i="0" baseline="0" dirty="0"/>
              <a:t>So for any such problem, there are always 2 extreme solutions, kind of “</a:t>
            </a:r>
            <a:r>
              <a:rPr lang="en-US" b="0" i="0" baseline="0" dirty="0" err="1"/>
              <a:t>naiive</a:t>
            </a:r>
            <a:r>
              <a:rPr lang="en-US" b="0" i="0" baseline="0" dirty="0"/>
              <a:t>” ones: We can cheat by storing all answers (note that this is </a:t>
            </a:r>
            <a:r>
              <a:rPr lang="en-US" b="0" i="0" baseline="0" dirty="0" err="1"/>
              <a:t>adv</a:t>
            </a:r>
            <a:r>
              <a:rPr lang="en-US" b="0" i="0" baseline="0" dirty="0"/>
              <a:t> of </a:t>
            </a:r>
            <a:r>
              <a:rPr lang="en-US" b="0" i="1" baseline="0" dirty="0"/>
              <a:t>preprocessing</a:t>
            </a:r>
            <a:r>
              <a:rPr lang="en-US" b="0" i="0" baseline="0" dirty="0"/>
              <a:t>), </a:t>
            </a:r>
          </a:p>
          <a:p>
            <a:r>
              <a:rPr lang="en-US" b="0" i="0" baseline="0" dirty="0"/>
              <a:t>or we can store the graph as is (no clever), in which case space is optimal, and given a query we can run our favorite </a:t>
            </a:r>
            <a:r>
              <a:rPr lang="en-US" b="0" i="0" baseline="0" dirty="0" err="1"/>
              <a:t>alg</a:t>
            </a:r>
            <a:r>
              <a:rPr lang="en-US" b="0" i="0" baseline="0" dirty="0"/>
              <a:t> (</a:t>
            </a:r>
            <a:r>
              <a:rPr lang="en-US" b="0" i="0" baseline="0" dirty="0" err="1"/>
              <a:t>Dijkstra</a:t>
            </a:r>
            <a:r>
              <a:rPr lang="en-US" b="0" i="0" baseline="0" dirty="0"/>
              <a:t>), but of course, </a:t>
            </a:r>
          </a:p>
          <a:p>
            <a:r>
              <a:rPr lang="en-US" b="0" i="0" baseline="0" dirty="0"/>
              <a:t>Query Time can then be n as well since scan entire memory.</a:t>
            </a:r>
          </a:p>
          <a:p>
            <a:endParaRPr lang="en-US" b="0" i="0" baseline="0" dirty="0"/>
          </a:p>
          <a:p>
            <a:r>
              <a:rPr lang="en-US" b="0" i="0" baseline="0" dirty="0"/>
              <a:t>|Q| = poly(n)  (</a:t>
            </a:r>
            <a:r>
              <a:rPr lang="en-US" b="0" i="0" baseline="0" dirty="0" err="1"/>
              <a:t>eg</a:t>
            </a:r>
            <a:r>
              <a:rPr lang="en-US" b="0" i="0" baseline="0" dirty="0"/>
              <a:t> m=n^2 in our case).</a:t>
            </a:r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CS = Technique to prove LBs via compression argument: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baseline="0" dirty="0"/>
              <a:t>The computational model only charges for the number of accesses/probes to memory – all computations free of charge! </a:t>
            </a:r>
          </a:p>
          <a:p>
            <a:r>
              <a:rPr lang="en-US" b="0" i="0" baseline="0" dirty="0" err="1"/>
              <a:t>Strongst</a:t>
            </a:r>
            <a:r>
              <a:rPr lang="en-US" b="0" i="0" baseline="0" dirty="0"/>
              <a:t> abstraction of word-RAM</a:t>
            </a:r>
            <a:r>
              <a:rPr lang="is-IS" b="0" i="0" baseline="0" dirty="0"/>
              <a:t>…</a:t>
            </a:r>
          </a:p>
          <a:p>
            <a:endParaRPr lang="is-IS" b="0" i="0" baseline="0" dirty="0"/>
          </a:p>
          <a:p>
            <a:r>
              <a:rPr lang="is-IS" b="0" i="0" baseline="0" dirty="0"/>
              <a:t>Study the power of </a:t>
            </a:r>
            <a:r>
              <a:rPr lang="is-IS" b="1" i="0" baseline="0" dirty="0"/>
              <a:t>preprocessing </a:t>
            </a:r>
            <a:r>
              <a:rPr lang="is-IS" b="0" i="0" baseline="0" dirty="0"/>
              <a:t>information.</a:t>
            </a:r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  <a:p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4F7C8-4CA8-444D-8112-76319DFC2D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11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366713"/>
            <a:ext cx="2943225" cy="1655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Overlay poly, </a:t>
            </a:r>
            <a:r>
              <a:rPr lang="en-US" dirty="0" err="1"/>
              <a:t>telefon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D8B0-ACA7-4CD8-A9E3-2121B2DE4EA8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481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366713"/>
            <a:ext cx="2943225" cy="1655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Overlay poly, </a:t>
            </a:r>
            <a:r>
              <a:rPr lang="en-US" dirty="0" err="1"/>
              <a:t>telefon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D8B0-ACA7-4CD8-A9E3-2121B2DE4EA8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1380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366713"/>
            <a:ext cx="2943225" cy="1655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general we don’t have </a:t>
            </a:r>
            <a:r>
              <a:rPr lang="en-US" b="1" dirty="0"/>
              <a:t>control</a:t>
            </a:r>
            <a:r>
              <a:rPr lang="en-US" dirty="0"/>
              <a:t> over set of surviving queries (since DS can arbitrarily correlate them) – </a:t>
            </a:r>
            <a:r>
              <a:rPr lang="en-US" dirty="0" err="1"/>
              <a:t>PolyEval</a:t>
            </a:r>
            <a:r>
              <a:rPr lang="en-US" dirty="0"/>
              <a:t> is nice since it’s agnostic to the structure of the surviving set – any large enough</a:t>
            </a:r>
            <a:r>
              <a:rPr lang="en-US" baseline="0" dirty="0"/>
              <a:t> set SUFFICES!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DD8B0-ACA7-4CD8-A9E3-2121B2DE4EA8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087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78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88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113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72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7613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1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78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026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0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14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48080" y="1539202"/>
            <a:ext cx="13377341" cy="3566160"/>
          </a:xfrm>
        </p:spPr>
        <p:txBody>
          <a:bodyPr>
            <a:normAutofit fontScale="90000"/>
          </a:bodyPr>
          <a:lstStyle/>
          <a:p>
            <a:r>
              <a:rPr lang="en-US" sz="4700" dirty="0">
                <a:latin typeface="Gill Sans"/>
                <a:cs typeface="Gill Sans"/>
              </a:rPr>
              <a:t>       Lower Bounds via the Cell-Sampling Method</a:t>
            </a:r>
            <a:br>
              <a:rPr lang="en-US" sz="2700" dirty="0">
                <a:latin typeface="Gill Sans"/>
                <a:cs typeface="Gill Sans"/>
              </a:rPr>
            </a:br>
            <a:r>
              <a:rPr lang="en-US" sz="2700" dirty="0">
                <a:latin typeface="Gill Sans"/>
                <a:cs typeface="Gill Sans"/>
              </a:rPr>
              <a:t>	</a:t>
            </a:r>
            <a:br>
              <a:rPr lang="en-US" sz="2700" dirty="0">
                <a:latin typeface="Gill Sans"/>
                <a:cs typeface="Gill Sans"/>
              </a:rPr>
            </a:br>
            <a:r>
              <a:rPr lang="en-US" sz="2700" dirty="0">
                <a:latin typeface="Gill Sans"/>
                <a:cs typeface="Gill Sans"/>
              </a:rPr>
              <a:t> </a:t>
            </a:r>
            <a:br>
              <a:rPr lang="en-US" sz="2700" dirty="0">
                <a:latin typeface="Gill Sans"/>
                <a:cs typeface="Gill Sans"/>
              </a:rPr>
            </a:br>
            <a:r>
              <a:rPr lang="en-US" sz="2900" dirty="0">
                <a:latin typeface="Gill Sans"/>
                <a:cs typeface="Gill Sans"/>
              </a:rPr>
              <a:t>				        </a:t>
            </a:r>
            <a:r>
              <a:rPr lang="en-US" sz="2900" dirty="0" err="1">
                <a:latin typeface="Gill Sans"/>
                <a:cs typeface="Gill Sans"/>
              </a:rPr>
              <a:t>Omri</a:t>
            </a:r>
            <a:r>
              <a:rPr lang="en-US" sz="2900" dirty="0">
                <a:latin typeface="Gill Sans"/>
                <a:cs typeface="Gill Sans"/>
              </a:rPr>
              <a:t> Weinstein</a:t>
            </a:r>
            <a:br>
              <a:rPr lang="en-US" sz="2900" dirty="0">
                <a:latin typeface="Gill Sans"/>
                <a:cs typeface="Gill Sans"/>
              </a:rPr>
            </a:br>
            <a:r>
              <a:rPr lang="en-US" sz="2900" dirty="0">
                <a:latin typeface="Gill Sans"/>
                <a:cs typeface="Gill Sans"/>
              </a:rPr>
              <a:t>				             </a:t>
            </a:r>
            <a:r>
              <a:rPr lang="en-US" sz="290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Columbia </a:t>
            </a:r>
            <a:r>
              <a:rPr lang="en-US" sz="2900" dirty="0">
                <a:latin typeface="Gill Sans"/>
                <a:cs typeface="Gill Sans"/>
              </a:rPr>
              <a:t>		</a:t>
            </a:r>
            <a:br>
              <a:rPr lang="en-US" sz="290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0623" y="3582889"/>
            <a:ext cx="1271953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8452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09600" y="446859"/>
            <a:ext cx="1167179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Expected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cost</a:t>
            </a:r>
            <a:r>
              <a:rPr lang="da-DK" sz="2400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&lt; H(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) bits.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da-DK" sz="2400" kern="0" dirty="0">
              <a:latin typeface="Gill Sans"/>
              <a:cs typeface="Gill Sans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da-DK" sz="2400" kern="0" dirty="0" err="1">
                <a:solidFill>
                  <a:srgbClr val="37A76F"/>
                </a:solidFill>
                <a:latin typeface="Gill Sans"/>
                <a:cs typeface="Gill Sans"/>
              </a:rPr>
              <a:t>Decoding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 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: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da-DK" sz="2400" kern="0" dirty="0">
                <a:latin typeface="Gill Sans"/>
                <a:cs typeface="Gill Sans"/>
              </a:rPr>
              <a:t>Bob </a:t>
            </a:r>
            <a:r>
              <a:rPr lang="da-DK" sz="2400" kern="0" dirty="0" err="1">
                <a:latin typeface="Gill Sans"/>
                <a:cs typeface="Gill Sans"/>
              </a:rPr>
              <a:t>iterates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through</a:t>
            </a:r>
            <a:r>
              <a:rPr lang="da-DK" sz="2400" kern="0" dirty="0">
                <a:latin typeface="Gill Sans"/>
                <a:cs typeface="Gill Sans"/>
              </a:rPr>
              <a:t> all 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en-US" sz="2400" b="1" kern="0" dirty="0" err="1">
                <a:latin typeface="Gill Sans"/>
                <a:cs typeface="Gill Sans"/>
              </a:rPr>
              <a:t>F</a:t>
            </a:r>
            <a:r>
              <a:rPr lang="en-US" sz="2400" i="1" kern="0" baseline="-25000" dirty="0" err="1">
                <a:latin typeface="Gill Sans"/>
                <a:cs typeface="Gill Sans"/>
              </a:rPr>
              <a:t>m</a:t>
            </a:r>
            <a:r>
              <a:rPr lang="da-DK" sz="2400" kern="0" dirty="0">
                <a:latin typeface="Gill Sans"/>
                <a:cs typeface="Gill Sans"/>
              </a:rPr>
              <a:t>: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da-DK" sz="2400" kern="0" dirty="0">
                <a:latin typeface="Gill Sans"/>
                <a:cs typeface="Gill Sans"/>
              </a:rPr>
              <a:t>Run </a:t>
            </a:r>
            <a:r>
              <a:rPr lang="da-DK" sz="2400" kern="0" dirty="0" err="1">
                <a:latin typeface="Gill Sans"/>
                <a:cs typeface="Gill Sans"/>
              </a:rPr>
              <a:t>query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algorithm</a:t>
            </a:r>
            <a:r>
              <a:rPr lang="da-DK" sz="2400" kern="0" dirty="0">
                <a:latin typeface="Gill Sans"/>
                <a:cs typeface="Gill Sans"/>
              </a:rPr>
              <a:t> of DS on 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:</a:t>
            </a:r>
          </a:p>
          <a:p>
            <a:pPr marL="1714500" lvl="3" indent="-342900">
              <a:buFont typeface="Wingdings" pitchFamily="2" charset="2"/>
              <a:buChar char="§"/>
            </a:pPr>
            <a:r>
              <a:rPr lang="da-DK" sz="2400" kern="0" dirty="0">
                <a:latin typeface="Gill Sans"/>
                <a:cs typeface="Gill Sans"/>
              </a:rPr>
              <a:t>If </a:t>
            </a:r>
            <a:r>
              <a:rPr lang="da-DK" sz="2400" kern="0" dirty="0" err="1">
                <a:latin typeface="Gill Sans"/>
                <a:cs typeface="Gill Sans"/>
              </a:rPr>
              <a:t>read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rgbClr val="FF0000"/>
                </a:solidFill>
                <a:latin typeface="Gill Sans"/>
                <a:cs typeface="Gill Sans"/>
              </a:rPr>
              <a:t>outside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i="1" kern="0" dirty="0">
                <a:solidFill>
                  <a:srgbClr val="37A76F"/>
                </a:solidFill>
                <a:latin typeface="Gill Sans"/>
                <a:cs typeface="Gill Sans"/>
              </a:rPr>
              <a:t>C</a:t>
            </a:r>
            <a:r>
              <a:rPr lang="da-DK" sz="2400" kern="0" dirty="0">
                <a:latin typeface="Gill Sans"/>
                <a:cs typeface="Gill Sans"/>
              </a:rPr>
              <a:t>, discard 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da-DK" sz="2400" kern="0" dirty="0" err="1">
                <a:latin typeface="Gill Sans"/>
                <a:cs typeface="Gill Sans"/>
              </a:rPr>
              <a:t>Probability</a:t>
            </a:r>
            <a:r>
              <a:rPr lang="da-DK" sz="2400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recover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answer</a:t>
            </a:r>
            <a:r>
              <a:rPr lang="da-DK" sz="2400" kern="0" dirty="0">
                <a:latin typeface="Gill Sans"/>
                <a:cs typeface="Gill Sans"/>
              </a:rPr>
              <a:t> to </a:t>
            </a:r>
            <a:r>
              <a:rPr lang="da-DK" sz="2400" kern="0" dirty="0" err="1">
                <a:latin typeface="Gill Sans"/>
                <a:cs typeface="Gill Sans"/>
              </a:rPr>
              <a:t>fixed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 = </a:t>
            </a:r>
            <a:r>
              <a:rPr lang="da-DK" sz="2600" kern="0" dirty="0">
                <a:solidFill>
                  <a:schemeClr val="accent3"/>
                </a:solidFill>
                <a:latin typeface="Gill Sans"/>
                <a:cs typeface="Gill Sans"/>
              </a:rPr>
              <a:t>p</a:t>
            </a:r>
            <a:r>
              <a:rPr lang="da-DK" sz="2600" i="1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da-DK" sz="2400" kern="0" dirty="0">
                <a:latin typeface="Gill Sans"/>
                <a:cs typeface="Gill Sans"/>
              </a:rPr>
              <a:t> = (1/100)</a:t>
            </a:r>
            <a:r>
              <a:rPr lang="da-DK" sz="2400" i="1" kern="0" baseline="30000" dirty="0">
                <a:latin typeface="Gill Sans"/>
                <a:cs typeface="Gill Sans"/>
              </a:rPr>
              <a:t>t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da-DK" sz="2400" kern="0" dirty="0">
                <a:latin typeface="Gill Sans"/>
                <a:cs typeface="Gill Sans"/>
              </a:rPr>
              <a:t>E</a:t>
            </a:r>
            <a:r>
              <a:rPr lang="da-DK" sz="2400" kern="0" baseline="-25000" dirty="0">
                <a:latin typeface="Gill Sans"/>
                <a:cs typeface="Gill Sans"/>
              </a:rPr>
              <a:t>C</a:t>
            </a:r>
            <a:r>
              <a:rPr lang="da-DK" sz="2400" kern="0" dirty="0">
                <a:latin typeface="Gill Sans"/>
                <a:cs typeface="Gill Sans"/>
              </a:rPr>
              <a:t>[# </a:t>
            </a:r>
            <a:r>
              <a:rPr lang="da-DK" sz="2400" kern="0" dirty="0" err="1">
                <a:solidFill>
                  <a:srgbClr val="37A76F"/>
                </a:solidFill>
                <a:latin typeface="Gill Sans"/>
                <a:cs typeface="Gill Sans"/>
              </a:rPr>
              <a:t>surviving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queries</a:t>
            </a:r>
            <a:r>
              <a:rPr lang="da-DK" sz="2400" kern="0" dirty="0">
                <a:latin typeface="Gill Sans"/>
                <a:cs typeface="Gill Sans"/>
              </a:rPr>
              <a:t> x] = </a:t>
            </a:r>
            <a:r>
              <a:rPr lang="da-DK" sz="2400" i="1" kern="0" dirty="0">
                <a:latin typeface="Gill Sans"/>
                <a:cs typeface="Gill Sans"/>
              </a:rPr>
              <a:t>m</a:t>
            </a:r>
            <a:r>
              <a:rPr lang="da-DK" sz="2400" i="1" kern="0" dirty="0">
                <a:latin typeface="cmsy10"/>
                <a:ea typeface="cmsy10"/>
                <a:cs typeface="cmsy10"/>
              </a:rPr>
              <a:t>¢</a:t>
            </a:r>
            <a:r>
              <a:rPr lang="da-DK" sz="2400" i="1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(</a:t>
            </a:r>
            <a:r>
              <a:rPr lang="da-DK" sz="2400" i="1" kern="0" dirty="0">
                <a:latin typeface="Gill Sans"/>
                <a:cs typeface="Gill Sans"/>
              </a:rPr>
              <a:t>1</a:t>
            </a:r>
            <a:r>
              <a:rPr lang="da-DK" sz="2400" kern="0" dirty="0">
                <a:latin typeface="Gill Sans"/>
                <a:cs typeface="Gill Sans"/>
              </a:rPr>
              <a:t>/100)</a:t>
            </a:r>
            <a:r>
              <a:rPr lang="da-DK" sz="2400" i="1" kern="0" baseline="30000" dirty="0">
                <a:latin typeface="Gill Sans"/>
                <a:cs typeface="Gill Sans"/>
              </a:rPr>
              <a:t>t</a:t>
            </a:r>
            <a:r>
              <a:rPr lang="da-DK" sz="2400" kern="0" dirty="0">
                <a:latin typeface="Gill Sans"/>
                <a:cs typeface="Gill Sans"/>
              </a:rPr>
              <a:t>= </a:t>
            </a:r>
            <a:r>
              <a:rPr lang="da-DK" sz="2400" kern="0" dirty="0">
                <a:latin typeface="cmmi10"/>
                <a:ea typeface="cmmi10"/>
                <a:cs typeface="cmmi10"/>
              </a:rPr>
              <a:t>£</a:t>
            </a:r>
            <a:r>
              <a:rPr lang="da-DK" sz="2400" kern="0" dirty="0">
                <a:latin typeface="Gill Sans"/>
                <a:cs typeface="Gill Sans"/>
              </a:rPr>
              <a:t>(</a:t>
            </a:r>
            <a:r>
              <a:rPr lang="da-DK" sz="2400" i="1" kern="0" dirty="0">
                <a:latin typeface="Gill Sans"/>
                <a:cs typeface="Gill Sans"/>
              </a:rPr>
              <a:t>n</a:t>
            </a:r>
            <a:r>
              <a:rPr lang="da-DK" sz="2400" kern="0" baseline="30000" dirty="0">
                <a:latin typeface="Gill Sans"/>
                <a:cs typeface="Gill Sans"/>
              </a:rPr>
              <a:t>2 </a:t>
            </a:r>
            <a:r>
              <a:rPr lang="da-DK" sz="2400" kern="0" dirty="0">
                <a:latin typeface="cmsy10"/>
                <a:ea typeface="cmsy10"/>
                <a:cs typeface="cmsy10"/>
              </a:rPr>
              <a:t>¢ </a:t>
            </a:r>
            <a:r>
              <a:rPr lang="da-DK" sz="2400" i="1" kern="0" dirty="0">
                <a:latin typeface="Gill Sans"/>
                <a:cs typeface="Gill Sans"/>
              </a:rPr>
              <a:t>2</a:t>
            </a:r>
            <a:r>
              <a:rPr lang="da-DK" sz="2400" i="1" kern="0" baseline="30000" dirty="0">
                <a:latin typeface="Gill Sans"/>
                <a:cs typeface="Gill Sans"/>
              </a:rPr>
              <a:t>-t</a:t>
            </a:r>
            <a:r>
              <a:rPr lang="da-DK" sz="2400" kern="0" dirty="0">
                <a:latin typeface="Gill Sans"/>
                <a:cs typeface="Gill Sans"/>
              </a:rPr>
              <a:t>) = n</a:t>
            </a:r>
            <a:r>
              <a:rPr lang="da-DK" sz="2400" kern="0" baseline="30000" dirty="0">
                <a:latin typeface="Gill Sans"/>
                <a:cs typeface="Gill Sans"/>
              </a:rPr>
              <a:t>2-o(1) </a:t>
            </a:r>
          </a:p>
          <a:p>
            <a:pPr lvl="2"/>
            <a:r>
              <a:rPr lang="da-DK" sz="2400" kern="0" dirty="0">
                <a:latin typeface="Gill Sans"/>
                <a:cs typeface="Gill Sans"/>
              </a:rPr>
              <a:t>But </a:t>
            </a:r>
            <a:r>
              <a:rPr lang="da-DK" sz="2400" kern="0" dirty="0" err="1">
                <a:solidFill>
                  <a:srgbClr val="37A76F"/>
                </a:solidFill>
                <a:latin typeface="Gill Sans"/>
                <a:cs typeface="Gill Sans"/>
              </a:rPr>
              <a:t>every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n+1 </a:t>
            </a:r>
            <a:r>
              <a:rPr lang="da-DK" sz="2400" kern="0" dirty="0" err="1">
                <a:latin typeface="Gill Sans"/>
                <a:cs typeface="Gill Sans"/>
              </a:rPr>
              <a:t>queries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determine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, </a:t>
            </a:r>
            <a:r>
              <a:rPr lang="da-DK" sz="2400" kern="0" dirty="0" err="1">
                <a:latin typeface="Gill Sans"/>
                <a:cs typeface="Gill Sans"/>
              </a:rPr>
              <a:t>hence</a:t>
            </a:r>
            <a:r>
              <a:rPr lang="da-DK" sz="2400" kern="0" dirty="0">
                <a:latin typeface="Gill Sans"/>
                <a:cs typeface="Gill Sans"/>
              </a:rPr>
              <a:t> Bob </a:t>
            </a:r>
            <a:r>
              <a:rPr lang="da-DK" sz="2400" kern="0" dirty="0" err="1">
                <a:latin typeface="Gill Sans"/>
                <a:cs typeface="Gill Sans"/>
              </a:rPr>
              <a:t>learns</a:t>
            </a:r>
            <a:r>
              <a:rPr lang="da-DK" sz="2400" kern="0" dirty="0">
                <a:latin typeface="Gill Sans"/>
                <a:cs typeface="Gill Sans"/>
              </a:rPr>
              <a:t> H(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) ~</a:t>
            </a:r>
            <a:r>
              <a:rPr lang="da-DK" sz="2400" kern="0" dirty="0" err="1">
                <a:latin typeface="Gill Sans"/>
                <a:cs typeface="Gill Sans"/>
              </a:rPr>
              <a:t>n</a:t>
            </a:r>
            <a:r>
              <a:rPr lang="da-DK" sz="2400" kern="0" dirty="0" err="1">
                <a:latin typeface="cmsy10"/>
                <a:ea typeface="cmsy10"/>
                <a:cs typeface="cmsy10"/>
              </a:rPr>
              <a:t>¢</a:t>
            </a:r>
            <a:r>
              <a:rPr lang="da-DK" sz="2400" kern="0" dirty="0" err="1">
                <a:latin typeface="Gill Sans"/>
                <a:cs typeface="Gill Sans"/>
              </a:rPr>
              <a:t>lg</a:t>
            </a:r>
            <a:r>
              <a:rPr lang="da-DK" sz="2400" i="1" kern="0" dirty="0" err="1">
                <a:latin typeface="Gill Sans"/>
                <a:cs typeface="Gill Sans"/>
              </a:rPr>
              <a:t>m</a:t>
            </a:r>
            <a:r>
              <a:rPr lang="da-DK" sz="2400" kern="0" dirty="0">
                <a:latin typeface="Gill Sans"/>
                <a:cs typeface="Gill Sans"/>
              </a:rPr>
              <a:t> bits of info </a:t>
            </a:r>
          </a:p>
          <a:p>
            <a:pPr lvl="2"/>
            <a:r>
              <a:rPr lang="da-DK" sz="2400" kern="0" dirty="0">
                <a:latin typeface="Gill Sans"/>
                <a:cs typeface="Gill Sans"/>
              </a:rPr>
              <a:t>from &lt;</a:t>
            </a:r>
            <a:r>
              <a:rPr lang="da-DK" sz="2400" kern="0" dirty="0" err="1">
                <a:latin typeface="Gill Sans"/>
                <a:cs typeface="Gill Sans"/>
              </a:rPr>
              <a:t>n</a:t>
            </a:r>
            <a:r>
              <a:rPr lang="da-DK" sz="2400" kern="0" dirty="0" err="1">
                <a:latin typeface="cmsy10"/>
                <a:ea typeface="cmsy10"/>
                <a:cs typeface="cmsy10"/>
              </a:rPr>
              <a:t>¢</a:t>
            </a:r>
            <a:r>
              <a:rPr lang="da-DK" sz="2400" kern="0" dirty="0" err="1">
                <a:latin typeface="Gill Sans"/>
                <a:cs typeface="Gill Sans"/>
              </a:rPr>
              <a:t>lg</a:t>
            </a:r>
            <a:r>
              <a:rPr lang="da-DK" sz="2400" i="1" kern="0" dirty="0" err="1">
                <a:latin typeface="Gill Sans"/>
                <a:cs typeface="Gill Sans"/>
              </a:rPr>
              <a:t>m</a:t>
            </a:r>
            <a:r>
              <a:rPr lang="da-DK" sz="2400" kern="0" dirty="0">
                <a:latin typeface="Gill Sans"/>
                <a:cs typeface="Gill Sans"/>
              </a:rPr>
              <a:t> bits of CC (</a:t>
            </a:r>
            <a:r>
              <a:rPr lang="da-DK" sz="2400" kern="0" dirty="0">
                <a:solidFill>
                  <a:srgbClr val="FF0000"/>
                </a:solidFill>
                <a:latin typeface="Gill Sans"/>
                <a:cs typeface="Gill Sans"/>
              </a:rPr>
              <a:t>!</a:t>
            </a:r>
            <a:r>
              <a:rPr lang="da-DK" sz="2400" kern="0" dirty="0">
                <a:latin typeface="Gill Sans"/>
                <a:cs typeface="Gill Sans"/>
              </a:rPr>
              <a:t>)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da-DK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lvl="1"/>
            <a:endParaRPr lang="en-US" sz="2400" kern="0" dirty="0">
              <a:latin typeface="Gill Sans"/>
              <a:cs typeface="Gill Sans"/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9066137" y="2533472"/>
            <a:ext cx="3125863" cy="573433"/>
          </a:xfrm>
          <a:prstGeom prst="wedgeRoundRectCallout">
            <a:avLst>
              <a:gd name="adj1" fmla="val -83177"/>
              <a:gd name="adj2" fmla="val 49941"/>
              <a:gd name="adj3" fmla="val 16667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a-DK" i="1" dirty="0"/>
              <a:t>       t</a:t>
            </a:r>
            <a:r>
              <a:rPr lang="da-DK" dirty="0"/>
              <a:t>=</a:t>
            </a:r>
            <a:r>
              <a:rPr lang="en-US" dirty="0"/>
              <a:t>o</a:t>
            </a:r>
            <a:r>
              <a:rPr lang="da-DK" dirty="0"/>
              <a:t>(</a:t>
            </a:r>
            <a:r>
              <a:rPr lang="da-DK" dirty="0" err="1"/>
              <a:t>lg</a:t>
            </a:r>
            <a:r>
              <a:rPr lang="da-DK" dirty="0"/>
              <a:t> </a:t>
            </a:r>
            <a:r>
              <a:rPr lang="da-DK" i="1" dirty="0"/>
              <a:t>n</a:t>
            </a:r>
            <a:r>
              <a:rPr lang="da-DK" dirty="0"/>
              <a:t>).</a:t>
            </a:r>
            <a:endParaRPr lang="da-DK" kern="0" dirty="0"/>
          </a:p>
        </p:txBody>
      </p:sp>
      <p:sp>
        <p:nvSpPr>
          <p:cNvPr id="33" name="TextBox 32"/>
          <p:cNvSpPr txBox="1"/>
          <p:nvPr/>
        </p:nvSpPr>
        <p:spPr>
          <a:xfrm>
            <a:off x="5304599" y="4032184"/>
            <a:ext cx="31865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600" i="1" dirty="0">
                <a:latin typeface="cmsy10"/>
                <a:ea typeface="cmsy10"/>
                <a:cs typeface="cmsy10"/>
              </a:rPr>
              <a:t>)</a:t>
            </a:r>
            <a:r>
              <a:rPr lang="da-DK" sz="2600" i="1" dirty="0"/>
              <a:t> t</a:t>
            </a:r>
            <a:r>
              <a:rPr lang="da-DK" sz="2600" dirty="0"/>
              <a:t>=</a:t>
            </a:r>
            <a:r>
              <a:rPr lang="da-DK" sz="2600" dirty="0">
                <a:latin typeface="Symbol"/>
                <a:sym typeface="Symbol"/>
              </a:rPr>
              <a:t></a:t>
            </a:r>
            <a:r>
              <a:rPr lang="da-DK" sz="2600" dirty="0"/>
              <a:t>(</a:t>
            </a:r>
            <a:r>
              <a:rPr lang="da-DK" sz="2600" dirty="0" err="1"/>
              <a:t>lg</a:t>
            </a:r>
            <a:r>
              <a:rPr lang="da-DK" sz="2600" dirty="0"/>
              <a:t> </a:t>
            </a:r>
            <a:r>
              <a:rPr lang="da-DK" sz="2600" i="1" dirty="0"/>
              <a:t>n</a:t>
            </a:r>
            <a:r>
              <a:rPr lang="da-DK" sz="2600" dirty="0"/>
              <a:t>).</a:t>
            </a:r>
            <a:endParaRPr lang="da-DK" sz="2600" kern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7560431" y="2039764"/>
            <a:ext cx="2810872" cy="374953"/>
            <a:chOff x="7699717" y="6011334"/>
            <a:chExt cx="2810872" cy="374953"/>
          </a:xfrm>
        </p:grpSpPr>
        <p:sp>
          <p:nvSpPr>
            <p:cNvPr id="11" name="Rectangle 10"/>
            <p:cNvSpPr/>
            <p:nvPr/>
          </p:nvSpPr>
          <p:spPr>
            <a:xfrm>
              <a:off x="7699717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630444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553609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049759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095368" y="2027469"/>
            <a:ext cx="4764845" cy="391237"/>
            <a:chOff x="7152222" y="4459884"/>
            <a:chExt cx="4764845" cy="391237"/>
          </a:xfrm>
        </p:grpSpPr>
        <p:grpSp>
          <p:nvGrpSpPr>
            <p:cNvPr id="17" name="Group 16"/>
            <p:cNvGrpSpPr/>
            <p:nvPr/>
          </p:nvGrpSpPr>
          <p:grpSpPr>
            <a:xfrm>
              <a:off x="7152222" y="4459884"/>
              <a:ext cx="4691741" cy="391237"/>
              <a:chOff x="5818414" y="1818331"/>
              <a:chExt cx="4691741" cy="475336"/>
            </a:xfrm>
          </p:grpSpPr>
          <p:sp>
            <p:nvSpPr>
              <p:cNvPr id="19" name="Frame 18"/>
              <p:cNvSpPr/>
              <p:nvPr/>
            </p:nvSpPr>
            <p:spPr>
              <a:xfrm>
                <a:off x="5818414" y="1818331"/>
                <a:ext cx="4691741" cy="471712"/>
              </a:xfrm>
              <a:prstGeom prst="frame">
                <a:avLst>
                  <a:gd name="adj1" fmla="val 7328"/>
                </a:avLst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6295571" y="1818332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6756402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7209971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7681695" y="1825585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8142526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8596095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9122248" y="1832840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9583079" y="1840098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0036648" y="1840096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7245665" y="4465471"/>
              <a:ext cx="4671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??</a:t>
              </a:r>
              <a:r>
                <a:rPr lang="en-US" dirty="0"/>
                <a:t>   222  </a:t>
              </a:r>
              <a:r>
                <a:rPr lang="en-US" dirty="0">
                  <a:solidFill>
                    <a:srgbClr val="FF0000"/>
                  </a:solidFill>
                </a:rPr>
                <a:t>??</a:t>
              </a:r>
              <a:r>
                <a:rPr lang="en-US" dirty="0"/>
                <a:t>    If...    </a:t>
              </a:r>
              <a:r>
                <a:rPr lang="en-US" dirty="0">
                  <a:solidFill>
                    <a:srgbClr val="FF0000"/>
                  </a:solidFill>
                </a:rPr>
                <a:t>??</a:t>
              </a:r>
              <a:r>
                <a:rPr lang="en-US" dirty="0"/>
                <a:t>    389    j4#     </a:t>
              </a:r>
              <a:r>
                <a:rPr lang="en-US" dirty="0">
                  <a:solidFill>
                    <a:srgbClr val="FF0000"/>
                  </a:solidFill>
                </a:rPr>
                <a:t>??</a:t>
              </a:r>
              <a:r>
                <a:rPr lang="en-US" dirty="0"/>
                <a:t>    </a:t>
              </a:r>
              <a:r>
                <a:rPr lang="en-US" dirty="0">
                  <a:solidFill>
                    <a:srgbClr val="FF0000"/>
                  </a:solidFill>
                </a:rPr>
                <a:t>??</a:t>
              </a:r>
              <a:r>
                <a:rPr lang="en-US" dirty="0"/>
                <a:t>    </a:t>
              </a:r>
              <a:r>
                <a:rPr lang="en-US" dirty="0">
                  <a:solidFill>
                    <a:srgbClr val="FF0000"/>
                  </a:solidFill>
                </a:rPr>
                <a:t>??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862811" y="788729"/>
            <a:ext cx="4162115" cy="1255150"/>
            <a:chOff x="6585857" y="432197"/>
            <a:chExt cx="4162115" cy="1524953"/>
          </a:xfrm>
        </p:grpSpPr>
        <p:sp>
          <p:nvSpPr>
            <p:cNvPr id="35" name="Oval 34"/>
            <p:cNvSpPr/>
            <p:nvPr/>
          </p:nvSpPr>
          <p:spPr>
            <a:xfrm>
              <a:off x="7982858" y="432197"/>
              <a:ext cx="199570" cy="1483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35"/>
            <p:cNvCxnSpPr>
              <a:stCxn id="35" idx="7"/>
            </p:cNvCxnSpPr>
            <p:nvPr/>
          </p:nvCxnSpPr>
          <p:spPr>
            <a:xfrm flipH="1">
              <a:off x="6585857" y="453926"/>
              <a:ext cx="1567345" cy="13067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5" idx="4"/>
            </p:cNvCxnSpPr>
            <p:nvPr/>
          </p:nvCxnSpPr>
          <p:spPr>
            <a:xfrm flipH="1">
              <a:off x="7837715" y="580573"/>
              <a:ext cx="244928" cy="11800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5" idx="5"/>
            </p:cNvCxnSpPr>
            <p:nvPr/>
          </p:nvCxnSpPr>
          <p:spPr>
            <a:xfrm>
              <a:off x="8153202" y="558843"/>
              <a:ext cx="1625798" cy="12018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Block Arc 38"/>
            <p:cNvSpPr/>
            <p:nvPr/>
          </p:nvSpPr>
          <p:spPr>
            <a:xfrm flipV="1">
              <a:off x="7456714" y="888997"/>
              <a:ext cx="1306286" cy="246222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125439" y="498804"/>
              <a:ext cx="2622533" cy="145834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kern="0" dirty="0">
                  <a:solidFill>
                    <a:schemeClr val="accent3"/>
                  </a:solidFill>
                  <a:latin typeface="Gill Sans"/>
                  <a:cs typeface="Gill Sans"/>
                </a:rPr>
                <a:t>t           </a:t>
              </a:r>
            </a:p>
            <a:p>
              <a:endParaRPr lang="en-US" sz="2400" kern="0" dirty="0">
                <a:solidFill>
                  <a:schemeClr val="accent3"/>
                </a:solidFill>
                <a:latin typeface="Gill Sans"/>
                <a:cs typeface="Gill Sans"/>
              </a:endParaRPr>
            </a:p>
            <a:p>
              <a:r>
                <a:rPr lang="en-US" sz="2400" kern="0" dirty="0">
                  <a:solidFill>
                    <a:schemeClr val="accent3"/>
                  </a:solidFill>
                  <a:latin typeface="Gill Sans"/>
                  <a:cs typeface="Gill Sans"/>
                </a:rPr>
                <a:t>                    </a:t>
              </a:r>
              <a:r>
                <a:rPr lang="en-US" sz="2400" kern="0" dirty="0">
                  <a:latin typeface="Gill Sans"/>
                  <a:cs typeface="Gill Sans"/>
                </a:rPr>
                <a:t>DS(P)</a:t>
              </a:r>
              <a:endParaRPr lang="en-US" sz="24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559726" y="493206"/>
            <a:ext cx="1199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kern="0" dirty="0">
                <a:latin typeface="cmmi10"/>
                <a:ea typeface="cmmi10"/>
                <a:cs typeface="cmmi10"/>
              </a:rPr>
              <a:t>x </a:t>
            </a:r>
            <a:r>
              <a:rPr lang="is-IS" sz="2600" kern="0" dirty="0">
                <a:latin typeface="cmsy10"/>
                <a:ea typeface="cmsy10"/>
                <a:cs typeface="cmsy10"/>
              </a:rPr>
              <a:t>2</a:t>
            </a:r>
            <a:r>
              <a:rPr lang="da-DK" sz="2800" kern="0" dirty="0">
                <a:latin typeface="Gill Sans"/>
                <a:cs typeface="Gill Sans"/>
              </a:rPr>
              <a:t> </a:t>
            </a:r>
            <a:r>
              <a:rPr lang="en-US" sz="2800" b="1" kern="0" dirty="0" err="1">
                <a:latin typeface="Gill Sans"/>
                <a:cs typeface="Gill Sans"/>
              </a:rPr>
              <a:t>F</a:t>
            </a:r>
            <a:r>
              <a:rPr lang="en-US" sz="2800" i="1" kern="0" baseline="-25000" dirty="0" err="1">
                <a:latin typeface="Gill Sans"/>
                <a:cs typeface="Gill Sans"/>
              </a:rPr>
              <a:t>m</a:t>
            </a:r>
            <a:endParaRPr lang="en-US" sz="2600" dirty="0"/>
          </a:p>
        </p:txBody>
      </p:sp>
      <p:sp>
        <p:nvSpPr>
          <p:cNvPr id="41" name="Rectangle 40"/>
          <p:cNvSpPr/>
          <p:nvPr/>
        </p:nvSpPr>
        <p:spPr>
          <a:xfrm>
            <a:off x="274400" y="4923708"/>
            <a:ext cx="113106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Special property of polynomials: 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Any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2400" i="1" kern="0" dirty="0">
                <a:latin typeface="Gill Sans"/>
                <a:cs typeface="Gill Sans"/>
              </a:rPr>
              <a:t>large enough </a:t>
            </a:r>
            <a:r>
              <a:rPr lang="en-US" sz="2400" kern="0" dirty="0">
                <a:latin typeface="Gill Sans"/>
                <a:cs typeface="Gill Sans"/>
              </a:rPr>
              <a:t>set of answers recovers entire input (“n-wise independence”).  Most natural problems don’t have this feature..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F171DF-A946-9948-B774-06765A2091F9}"/>
              </a:ext>
            </a:extLst>
          </p:cNvPr>
          <p:cNvSpPr/>
          <p:nvPr/>
        </p:nvSpPr>
        <p:spPr>
          <a:xfrm>
            <a:off x="7371515" y="4044222"/>
            <a:ext cx="31742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da-DK" sz="2400" kern="0" dirty="0">
                <a:latin typeface="Gill Sans"/>
                <a:cs typeface="Gill Sans"/>
              </a:rPr>
              <a:t>[ More generally :  </a:t>
            </a:r>
          </a:p>
          <a:p>
            <a:pPr lvl="1"/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cmsy10"/>
                <a:ea typeface="cmsy10"/>
                <a:cs typeface="cmsy10"/>
              </a:rPr>
              <a:t>¸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Symbol"/>
                <a:cs typeface="Gill Sans"/>
                <a:sym typeface="Symbol"/>
              </a:rPr>
              <a:t></a:t>
            </a:r>
            <a:r>
              <a:rPr lang="da-DK" sz="2400" kern="0" dirty="0">
                <a:latin typeface="Gill Sans"/>
                <a:cs typeface="Gill Sans"/>
              </a:rPr>
              <a:t>(lg(n)/lg(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s</a:t>
            </a:r>
            <a:r>
              <a:rPr lang="da-DK" sz="2400" kern="0" dirty="0">
                <a:latin typeface="Gill Sans"/>
                <a:cs typeface="Gill Sans"/>
              </a:rPr>
              <a:t>/n)) ]</a:t>
            </a:r>
          </a:p>
        </p:txBody>
      </p:sp>
    </p:spTree>
    <p:extLst>
      <p:ext uri="{BB962C8B-B14F-4D97-AF65-F5344CB8AC3E}">
        <p14:creationId xmlns:p14="http://schemas.microsoft.com/office/powerpoint/2010/main" val="3372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3" grpId="0"/>
      <p:bldP spid="43" grpId="0"/>
      <p:bldP spid="41" grpId="0"/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2743515" y="2068405"/>
            <a:ext cx="656185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       Time-Space Lower Bounds </a:t>
            </a:r>
          </a:p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       for Near-Neighbor Search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66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268012" y="102225"/>
            <a:ext cx="47134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Nearest-Neighbor Search 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78" name="Rounded Rectangle 177"/>
          <p:cNvSpPr/>
          <p:nvPr/>
        </p:nvSpPr>
        <p:spPr bwMode="auto">
          <a:xfrm>
            <a:off x="7962172" y="2575441"/>
            <a:ext cx="3614621" cy="177413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a-DK" b="1" dirty="0">
                <a:latin typeface="Gill Sans"/>
                <a:cs typeface="Gill Sans"/>
              </a:rPr>
              <a:t>Data </a:t>
            </a:r>
            <a:r>
              <a:rPr lang="da-DK" b="1" dirty="0" err="1">
                <a:latin typeface="Gill Sans"/>
                <a:cs typeface="Gill Sans"/>
              </a:rPr>
              <a:t>Structure</a:t>
            </a:r>
            <a:r>
              <a:rPr lang="da-DK" b="1" dirty="0">
                <a:latin typeface="Gill Sans"/>
                <a:cs typeface="Gill Sans"/>
              </a:rPr>
              <a:t> 2:</a:t>
            </a:r>
          </a:p>
          <a:p>
            <a:r>
              <a:rPr lang="da-DK" dirty="0">
                <a:latin typeface="Gill Sans"/>
                <a:cs typeface="Gill Sans"/>
              </a:rPr>
              <a:t>Store DB (</a:t>
            </a:r>
            <a:r>
              <a:rPr lang="da-DK" dirty="0" err="1">
                <a:latin typeface="Gill Sans"/>
                <a:cs typeface="Gill Sans"/>
              </a:rPr>
              <a:t>graph</a:t>
            </a:r>
            <a:r>
              <a:rPr lang="da-DK" dirty="0">
                <a:latin typeface="Gill Sans"/>
                <a:cs typeface="Gill Sans"/>
              </a:rPr>
              <a:t>) as is. Read </a:t>
            </a:r>
            <a:r>
              <a:rPr lang="da-DK" dirty="0" err="1">
                <a:latin typeface="Gill Sans"/>
                <a:cs typeface="Gill Sans"/>
              </a:rPr>
              <a:t>entire</a:t>
            </a:r>
            <a:r>
              <a:rPr lang="da-DK" dirty="0">
                <a:latin typeface="Gill Sans"/>
                <a:cs typeface="Gill Sans"/>
              </a:rPr>
              <a:t> DB </a:t>
            </a:r>
            <a:r>
              <a:rPr lang="da-DK" dirty="0" err="1">
                <a:latin typeface="Gill Sans"/>
                <a:cs typeface="Gill Sans"/>
              </a:rPr>
              <a:t>when</a:t>
            </a:r>
            <a:r>
              <a:rPr lang="da-DK" dirty="0">
                <a:latin typeface="Gill Sans"/>
                <a:cs typeface="Gill Sans"/>
              </a:rPr>
              <a:t> given </a:t>
            </a:r>
            <a:r>
              <a:rPr lang="da-DK" dirty="0" err="1">
                <a:latin typeface="Gill Sans"/>
                <a:cs typeface="Gill Sans"/>
              </a:rPr>
              <a:t>query</a:t>
            </a:r>
            <a:r>
              <a:rPr lang="da-DK" dirty="0">
                <a:latin typeface="Gill Sans"/>
                <a:cs typeface="Gill Sans"/>
              </a:rPr>
              <a:t> (linear scan). </a:t>
            </a:r>
          </a:p>
          <a:p>
            <a:endParaRPr lang="da-DK" sz="2000" dirty="0">
              <a:latin typeface="Gill Sans"/>
              <a:cs typeface="Gill Sans"/>
            </a:endParaRPr>
          </a:p>
          <a:p>
            <a:r>
              <a:rPr lang="da-DK" sz="2000" dirty="0">
                <a:latin typeface="Gill Sans"/>
                <a:cs typeface="Gill Sans"/>
              </a:rPr>
              <a:t>(</a:t>
            </a:r>
            <a:r>
              <a:rPr lang="da-DK" sz="2000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da-DK" sz="2000" dirty="0">
                <a:latin typeface="Gill Sans"/>
                <a:cs typeface="Gill Sans"/>
              </a:rPr>
              <a:t> = </a:t>
            </a:r>
            <a:r>
              <a:rPr lang="da-DK" sz="2000" dirty="0">
                <a:solidFill>
                  <a:srgbClr val="FF0000"/>
                </a:solidFill>
                <a:latin typeface="Gill Sans"/>
                <a:cs typeface="Gill Sans"/>
              </a:rPr>
              <a:t>n</a:t>
            </a:r>
            <a:r>
              <a:rPr lang="da-DK" sz="2000" dirty="0">
                <a:latin typeface="Gill Sans"/>
                <a:cs typeface="Gill Sans"/>
              </a:rPr>
              <a:t>  ,    </a:t>
            </a:r>
            <a:r>
              <a:rPr lang="da-DK" sz="2000" dirty="0">
                <a:solidFill>
                  <a:srgbClr val="37A76F"/>
                </a:solidFill>
                <a:latin typeface="Gill Sans"/>
                <a:cs typeface="Gill Sans"/>
              </a:rPr>
              <a:t>s</a:t>
            </a:r>
            <a:r>
              <a:rPr lang="da-DK" sz="2000" dirty="0">
                <a:latin typeface="Gill Sans"/>
                <a:cs typeface="Gill Sans"/>
              </a:rPr>
              <a:t> = n)</a:t>
            </a:r>
          </a:p>
          <a:p>
            <a:endParaRPr lang="da-DK" dirty="0">
              <a:latin typeface="Gill Sans"/>
              <a:cs typeface="Gill Sans"/>
            </a:endParaRPr>
          </a:p>
        </p:txBody>
      </p:sp>
      <p:grpSp>
        <p:nvGrpSpPr>
          <p:cNvPr id="180" name="Group 179"/>
          <p:cNvGrpSpPr/>
          <p:nvPr/>
        </p:nvGrpSpPr>
        <p:grpSpPr>
          <a:xfrm>
            <a:off x="428726" y="2604519"/>
            <a:ext cx="3412383" cy="1867177"/>
            <a:chOff x="7386320" y="2733572"/>
            <a:chExt cx="1803914" cy="1318126"/>
          </a:xfrm>
        </p:grpSpPr>
        <p:sp>
          <p:nvSpPr>
            <p:cNvPr id="181" name="Rounded Rectangle 180"/>
            <p:cNvSpPr/>
            <p:nvPr/>
          </p:nvSpPr>
          <p:spPr bwMode="auto">
            <a:xfrm>
              <a:off x="7386320" y="2733572"/>
              <a:ext cx="1757680" cy="125244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7487920" y="2834965"/>
              <a:ext cx="1702314" cy="1216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b="1" dirty="0">
                  <a:latin typeface="Gill Sans"/>
                  <a:cs typeface="Gill Sans"/>
                </a:rPr>
                <a:t>Data </a:t>
              </a:r>
              <a:r>
                <a:rPr lang="da-DK" b="1" dirty="0" err="1">
                  <a:latin typeface="Gill Sans"/>
                  <a:cs typeface="Gill Sans"/>
                </a:rPr>
                <a:t>Structure</a:t>
              </a:r>
              <a:r>
                <a:rPr lang="da-DK" b="1" dirty="0">
                  <a:latin typeface="Gill Sans"/>
                  <a:cs typeface="Gill Sans"/>
                </a:rPr>
                <a:t> 1</a:t>
              </a:r>
              <a:r>
                <a:rPr lang="da-DK" dirty="0">
                  <a:latin typeface="Gill Sans"/>
                  <a:cs typeface="Gill Sans"/>
                </a:rPr>
                <a:t>:</a:t>
              </a:r>
            </a:p>
            <a:p>
              <a:r>
                <a:rPr lang="da-DK" dirty="0" err="1">
                  <a:latin typeface="Gill Sans"/>
                  <a:cs typeface="Gill Sans"/>
                </a:rPr>
                <a:t>Precompute</a:t>
              </a:r>
              <a:r>
                <a:rPr lang="da-DK" dirty="0">
                  <a:latin typeface="Gill Sans"/>
                  <a:cs typeface="Gill Sans"/>
                </a:rPr>
                <a:t> and store  all </a:t>
              </a:r>
              <a:r>
                <a:rPr lang="da-DK" dirty="0" err="1">
                  <a:latin typeface="Gill Sans"/>
                  <a:cs typeface="Gill Sans"/>
                </a:rPr>
                <a:t>answers</a:t>
              </a:r>
              <a:r>
                <a:rPr lang="da-DK" dirty="0">
                  <a:latin typeface="Gill Sans"/>
                  <a:cs typeface="Gill Sans"/>
                </a:rPr>
                <a:t> in </a:t>
              </a:r>
              <a:r>
                <a:rPr lang="da-DK" dirty="0" err="1">
                  <a:latin typeface="Gill Sans"/>
                  <a:cs typeface="Gill Sans"/>
                </a:rPr>
                <a:t>lookup</a:t>
              </a:r>
              <a:r>
                <a:rPr lang="da-DK" dirty="0">
                  <a:latin typeface="Gill Sans"/>
                  <a:cs typeface="Gill Sans"/>
                </a:rPr>
                <a:t> </a:t>
              </a:r>
              <a:r>
                <a:rPr lang="da-DK" dirty="0" err="1">
                  <a:latin typeface="Gill Sans"/>
                  <a:cs typeface="Gill Sans"/>
                </a:rPr>
                <a:t>table</a:t>
              </a:r>
              <a:r>
                <a:rPr lang="da-DK" dirty="0">
                  <a:latin typeface="Gill Sans"/>
                  <a:cs typeface="Gill Sans"/>
                </a:rPr>
                <a:t>. </a:t>
              </a:r>
            </a:p>
            <a:p>
              <a:r>
                <a:rPr lang="da-DK" dirty="0">
                  <a:latin typeface="Gill Sans"/>
                  <a:cs typeface="Gill Sans"/>
                </a:rPr>
                <a:t> </a:t>
              </a:r>
            </a:p>
            <a:p>
              <a:r>
                <a:rPr lang="da-DK" dirty="0">
                  <a:latin typeface="Gill Sans"/>
                  <a:cs typeface="Gill Sans"/>
                </a:rPr>
                <a:t> </a:t>
              </a:r>
              <a:r>
                <a:rPr lang="da-DK" sz="2000" dirty="0">
                  <a:latin typeface="Gill Sans"/>
                  <a:cs typeface="Gill Sans"/>
                </a:rPr>
                <a:t>(</a:t>
              </a:r>
              <a:r>
                <a:rPr lang="da-DK" sz="2000" dirty="0">
                  <a:solidFill>
                    <a:srgbClr val="37A76F"/>
                  </a:solidFill>
                  <a:latin typeface="Gill Sans"/>
                  <a:cs typeface="Gill Sans"/>
                </a:rPr>
                <a:t>t</a:t>
              </a:r>
              <a:r>
                <a:rPr lang="da-DK" sz="2000" dirty="0">
                  <a:latin typeface="Gill Sans"/>
                  <a:cs typeface="Gill Sans"/>
                </a:rPr>
                <a:t> = 1  ,    </a:t>
              </a:r>
              <a:r>
                <a:rPr lang="da-DK" sz="2000" dirty="0">
                  <a:solidFill>
                    <a:srgbClr val="37A76F"/>
                  </a:solidFill>
                  <a:latin typeface="Gill Sans"/>
                  <a:cs typeface="Gill Sans"/>
                </a:rPr>
                <a:t>s</a:t>
              </a:r>
              <a:r>
                <a:rPr lang="da-DK" sz="2000" dirty="0">
                  <a:latin typeface="Gill Sans"/>
                  <a:cs typeface="Gill Sans"/>
                </a:rPr>
                <a:t> = 2</a:t>
              </a:r>
              <a:r>
                <a:rPr lang="da-DK" sz="2000" baseline="30000" dirty="0">
                  <a:latin typeface="Gill Sans"/>
                  <a:cs typeface="Gill Sans"/>
                </a:rPr>
                <a:t>d</a:t>
              </a:r>
              <a:r>
                <a:rPr lang="da-DK" sz="2000" dirty="0">
                  <a:latin typeface="Gill Sans"/>
                  <a:cs typeface="Gill Sans"/>
                </a:rPr>
                <a:t> = </a:t>
              </a:r>
              <a:r>
                <a:rPr lang="da-DK" sz="2000" dirty="0">
                  <a:solidFill>
                    <a:srgbClr val="FF0000"/>
                  </a:solidFill>
                  <a:latin typeface="Gill Sans"/>
                  <a:cs typeface="Gill Sans"/>
                </a:rPr>
                <a:t>n</a:t>
              </a:r>
              <a:r>
                <a:rPr lang="da-DK" sz="2000" baseline="30000" dirty="0">
                  <a:solidFill>
                    <a:srgbClr val="FF0000"/>
                  </a:solidFill>
                  <a:latin typeface="Gill Sans"/>
                  <a:cs typeface="Gill Sans"/>
                </a:rPr>
                <a:t>100</a:t>
              </a:r>
              <a:r>
                <a:rPr lang="da-DK" sz="2000" dirty="0">
                  <a:latin typeface="Gill Sans"/>
                  <a:cs typeface="Gill Sans"/>
                </a:rPr>
                <a:t>)</a:t>
              </a:r>
            </a:p>
            <a:p>
              <a:endParaRPr lang="da-DK" sz="1400" dirty="0">
                <a:latin typeface="Gill Sans"/>
                <a:cs typeface="Gill Sans"/>
              </a:endParaRPr>
            </a:p>
          </p:txBody>
        </p:sp>
      </p:grpSp>
      <p:sp>
        <p:nvSpPr>
          <p:cNvPr id="183" name="Rectangle 182"/>
          <p:cNvSpPr/>
          <p:nvPr/>
        </p:nvSpPr>
        <p:spPr>
          <a:xfrm>
            <a:off x="428726" y="4934387"/>
            <a:ext cx="9945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Better time-space tradeoffs (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 vs.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en-US" sz="2400" kern="0" dirty="0">
                <a:latin typeface="Gill Sans"/>
                <a:cs typeface="Gill Sans"/>
              </a:rPr>
              <a:t>) ? 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903538" y="2306268"/>
            <a:ext cx="2224390" cy="1880931"/>
            <a:chOff x="3990435" y="2327319"/>
            <a:chExt cx="2671293" cy="2597973"/>
          </a:xfrm>
        </p:grpSpPr>
        <p:sp>
          <p:nvSpPr>
            <p:cNvPr id="41" name="Oval 40"/>
            <p:cNvSpPr/>
            <p:nvPr/>
          </p:nvSpPr>
          <p:spPr>
            <a:xfrm>
              <a:off x="5343237" y="3805381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990435" y="2678793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6546273" y="4763655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070927" y="3967018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4249145" y="4670879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6407728" y="2327319"/>
              <a:ext cx="115456" cy="1616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670597" y="2522395"/>
            <a:ext cx="359422" cy="495197"/>
            <a:chOff x="1446944" y="3027531"/>
            <a:chExt cx="440955" cy="453205"/>
          </a:xfrm>
        </p:grpSpPr>
        <p:sp>
          <p:nvSpPr>
            <p:cNvPr id="59" name="Rectangle 58"/>
            <p:cNvSpPr/>
            <p:nvPr/>
          </p:nvSpPr>
          <p:spPr>
            <a:xfrm>
              <a:off x="1446944" y="302753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latin typeface="Gill Sans"/>
                  <a:cs typeface="Gill Sans"/>
                </a:rPr>
                <a:t>q</a:t>
              </a:r>
              <a:endParaRPr lang="en-US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1699109" y="3311853"/>
              <a:ext cx="188790" cy="16888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31" name="Frame 30"/>
          <p:cNvSpPr/>
          <p:nvPr/>
        </p:nvSpPr>
        <p:spPr>
          <a:xfrm>
            <a:off x="4233885" y="2109322"/>
            <a:ext cx="3126723" cy="2491931"/>
          </a:xfrm>
          <a:prstGeom prst="frame">
            <a:avLst>
              <a:gd name="adj1" fmla="val 98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8048" y="800365"/>
            <a:ext cx="11320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b="1" kern="0" dirty="0">
                <a:latin typeface="Gill Sans"/>
                <a:cs typeface="Gill Sans"/>
              </a:rPr>
              <a:t>NNS</a:t>
            </a:r>
            <a:r>
              <a:rPr lang="en-US" sz="2400" kern="0" dirty="0">
                <a:latin typeface="Gill Sans"/>
                <a:cs typeface="Gill Sans"/>
              </a:rPr>
              <a:t>: Preprocess dataset X = </a:t>
            </a:r>
            <a:r>
              <a:rPr lang="en-US" sz="2400" kern="0" dirty="0">
                <a:latin typeface="Calibri Light"/>
                <a:cs typeface="Gill Sans"/>
              </a:rPr>
              <a:t>x</a:t>
            </a:r>
            <a:r>
              <a:rPr lang="en-US" sz="2400" kern="0" baseline="-25000" dirty="0">
                <a:latin typeface="Gill Sans"/>
                <a:cs typeface="Gill Sans"/>
              </a:rPr>
              <a:t>1</a:t>
            </a:r>
            <a:r>
              <a:rPr lang="en-US" sz="2400" kern="0" dirty="0">
                <a:latin typeface="Gill Sans"/>
                <a:cs typeface="Gill Sans"/>
              </a:rPr>
              <a:t>,</a:t>
            </a:r>
            <a:r>
              <a:rPr lang="mr-IN" sz="2400" kern="0" dirty="0">
                <a:latin typeface="Gill Sans"/>
                <a:cs typeface="Gill Sans"/>
              </a:rPr>
              <a:t>…</a:t>
            </a:r>
            <a:r>
              <a:rPr lang="en-US" sz="2400" kern="0" dirty="0">
                <a:latin typeface="Gill Sans"/>
                <a:cs typeface="Gill Sans"/>
              </a:rPr>
              <a:t>, </a:t>
            </a:r>
            <a:r>
              <a:rPr lang="en-US" sz="2400" kern="0" dirty="0" err="1">
                <a:latin typeface="Calibri Light"/>
                <a:cs typeface="Gill Sans"/>
              </a:rPr>
              <a:t>x</a:t>
            </a:r>
            <a:r>
              <a:rPr lang="en-US" sz="2400" kern="0" baseline="-25000" dirty="0" err="1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in metric space (say </a:t>
            </a:r>
            <a:r>
              <a:rPr lang="en-US" sz="2400" kern="0" dirty="0">
                <a:latin typeface="Calibri Light"/>
                <a:cs typeface="Gill Sans"/>
              </a:rPr>
              <a:t>R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with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l</a:t>
            </a:r>
            <a:r>
              <a:rPr lang="en-US" sz="2400" kern="0" baseline="-25000" dirty="0">
                <a:latin typeface="Gill Sans"/>
                <a:cs typeface="Gill Sans"/>
              </a:rPr>
              <a:t>1</a:t>
            </a:r>
            <a:r>
              <a:rPr lang="en-US" sz="2400" kern="0" dirty="0">
                <a:latin typeface="Gill Sans"/>
                <a:cs typeface="Gill Sans"/>
              </a:rPr>
              <a:t> norm),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given a query q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alibri Light"/>
                <a:cs typeface="Gill Sans"/>
              </a:rPr>
              <a:t>R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, closest point in X to q can be retrieved as fast as possible.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38688" y="1878489"/>
            <a:ext cx="3629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{0,1}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        (d = 100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lg(n) )</a:t>
            </a:r>
            <a:endParaRPr lang="en-US" sz="2400" dirty="0"/>
          </a:p>
        </p:txBody>
      </p:sp>
      <p:sp>
        <p:nvSpPr>
          <p:cNvPr id="3" name="Donut 2"/>
          <p:cNvSpPr/>
          <p:nvPr/>
        </p:nvSpPr>
        <p:spPr>
          <a:xfrm>
            <a:off x="5846486" y="3208784"/>
            <a:ext cx="442970" cy="447547"/>
          </a:xfrm>
          <a:prstGeom prst="donut">
            <a:avLst>
              <a:gd name="adj" fmla="val 6782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0818" y="5564886"/>
            <a:ext cx="11012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Probably not</a:t>
            </a:r>
            <a:r>
              <a:rPr lang="mr-IN" sz="2400" kern="0" dirty="0">
                <a:latin typeface="Gill Sans"/>
                <a:cs typeface="Gill Sans"/>
              </a:rPr>
              <a:t>…</a:t>
            </a:r>
            <a:r>
              <a:rPr lang="en-US" sz="2400" kern="0" dirty="0">
                <a:latin typeface="Gill Sans"/>
                <a:cs typeface="Gill Sans"/>
              </a:rPr>
              <a:t> (“Curse of dimensionality”) </a:t>
            </a:r>
          </a:p>
        </p:txBody>
      </p:sp>
    </p:spTree>
    <p:extLst>
      <p:ext uri="{BB962C8B-B14F-4D97-AF65-F5344CB8AC3E}">
        <p14:creationId xmlns:p14="http://schemas.microsoft.com/office/powerpoint/2010/main" val="225400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  <p:bldP spid="183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268012" y="102225"/>
            <a:ext cx="349886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Approximate NNS  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201775" y="1755690"/>
            <a:ext cx="878231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300" kern="0" dirty="0">
                <a:latin typeface="Gill Sans"/>
                <a:cs typeface="Gill Sans"/>
              </a:rPr>
              <a:t>“Robust” version </a:t>
            </a:r>
            <a:r>
              <a:rPr lang="en-US" sz="2300" kern="0" dirty="0">
                <a:latin typeface="Gill Sans"/>
                <a:cs typeface="Gill Sans"/>
                <a:sym typeface="Wingdings"/>
              </a:rPr>
              <a:t>has </a:t>
            </a:r>
            <a:r>
              <a:rPr lang="en-US" sz="2300" kern="0" dirty="0">
                <a:latin typeface="Gill Sans"/>
                <a:cs typeface="Gill Sans"/>
              </a:rPr>
              <a:t>dramatic consequences (LSH) :</a:t>
            </a:r>
          </a:p>
          <a:p>
            <a:r>
              <a:rPr lang="en-US" sz="2300" kern="0" dirty="0">
                <a:latin typeface="Gill Sans"/>
                <a:cs typeface="Gill Sans"/>
              </a:rPr>
              <a:t>      </a:t>
            </a:r>
            <a:r>
              <a:rPr lang="en-US" sz="2300" kern="0" dirty="0">
                <a:solidFill>
                  <a:schemeClr val="accent3"/>
                </a:solidFill>
                <a:latin typeface="Gill Sans"/>
                <a:cs typeface="Gill Sans"/>
              </a:rPr>
              <a:t> s</a:t>
            </a:r>
            <a:r>
              <a:rPr lang="en-US" sz="2300" kern="0" dirty="0">
                <a:latin typeface="Gill Sans"/>
                <a:cs typeface="Gill Sans"/>
              </a:rPr>
              <a:t> = n</a:t>
            </a:r>
            <a:r>
              <a:rPr lang="en-US" sz="2300" kern="0" baseline="30000" dirty="0">
                <a:latin typeface="Gill Sans"/>
                <a:cs typeface="Gill Sans"/>
              </a:rPr>
              <a:t>1+</a:t>
            </a:r>
            <a:r>
              <a:rPr lang="en-US" sz="2300" kern="0" baseline="30000" dirty="0">
                <a:latin typeface="cmmi10"/>
                <a:ea typeface="cmmi10"/>
                <a:cs typeface="cmmi10"/>
              </a:rPr>
              <a:t>²</a:t>
            </a:r>
            <a:r>
              <a:rPr lang="en-US" sz="2300" kern="0" dirty="0">
                <a:latin typeface="Gill Sans"/>
                <a:cs typeface="Gill Sans"/>
              </a:rPr>
              <a:t>,  </a:t>
            </a:r>
            <a:r>
              <a:rPr lang="en-US" sz="2300" kern="0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en-US" sz="2300" kern="0" dirty="0">
                <a:latin typeface="Gill Sans"/>
                <a:cs typeface="Gill Sans"/>
              </a:rPr>
              <a:t> = O(n</a:t>
            </a:r>
            <a:r>
              <a:rPr lang="en-US" sz="2300" kern="0" baseline="30000" dirty="0">
                <a:latin typeface="cmmi10"/>
                <a:ea typeface="cmmi10"/>
                <a:cs typeface="cmmi10"/>
              </a:rPr>
              <a:t>²</a:t>
            </a:r>
            <a:r>
              <a:rPr lang="en-US" sz="2300" kern="0" dirty="0">
                <a:latin typeface="Gill Sans"/>
                <a:cs typeface="Gill Sans"/>
              </a:rPr>
              <a:t>)</a:t>
            </a:r>
            <a:r>
              <a:rPr lang="en-US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   </a:t>
            </a:r>
            <a:r>
              <a:rPr lang="en-US" sz="2300" kern="0" dirty="0">
                <a:latin typeface="Gill Sans"/>
                <a:cs typeface="Gill Sans"/>
              </a:rPr>
              <a:t>for c=(1/</a:t>
            </a:r>
            <a:r>
              <a:rPr lang="en-US" sz="2300" kern="0" dirty="0">
                <a:latin typeface="cmmi10"/>
                <a:ea typeface="cmmi10"/>
                <a:cs typeface="cmmi10"/>
              </a:rPr>
              <a:t>²</a:t>
            </a:r>
            <a:r>
              <a:rPr lang="en-US" sz="2300" kern="0" dirty="0">
                <a:latin typeface="Gill Sans"/>
                <a:cs typeface="Gill Sans"/>
              </a:rPr>
              <a:t>)-</a:t>
            </a:r>
            <a:r>
              <a:rPr lang="en-US" sz="2300" kern="0" dirty="0" err="1">
                <a:latin typeface="Gill Sans"/>
                <a:cs typeface="Gill Sans"/>
              </a:rPr>
              <a:t>apx</a:t>
            </a:r>
            <a:r>
              <a:rPr lang="en-US" sz="2300" kern="0" dirty="0">
                <a:latin typeface="Gill Sans"/>
                <a:cs typeface="Gill Sans"/>
              </a:rPr>
              <a:t>. (</a:t>
            </a:r>
            <a:r>
              <a:rPr lang="en-US" sz="2300" kern="0" dirty="0">
                <a:latin typeface="cmmi10"/>
                <a:ea typeface="cmmi10"/>
                <a:cs typeface="cmmi10"/>
              </a:rPr>
              <a:t>l</a:t>
            </a:r>
            <a:r>
              <a:rPr lang="en-US" sz="2300" kern="0" baseline="-25000" dirty="0">
                <a:latin typeface="Gill Sans"/>
                <a:cs typeface="Gill Sans"/>
              </a:rPr>
              <a:t>1</a:t>
            </a:r>
            <a:r>
              <a:rPr lang="en-US" sz="2300" kern="0" dirty="0">
                <a:latin typeface="Gill Sans"/>
                <a:cs typeface="Gill Sans"/>
              </a:rPr>
              <a:t>, </a:t>
            </a:r>
            <a:r>
              <a:rPr lang="en-US" sz="2300" kern="0" dirty="0">
                <a:latin typeface="cmmi10"/>
                <a:ea typeface="cmmi10"/>
                <a:cs typeface="cmmi10"/>
              </a:rPr>
              <a:t>l</a:t>
            </a:r>
            <a:r>
              <a:rPr lang="en-US" sz="2300" kern="0" baseline="-25000" dirty="0">
                <a:latin typeface="Gill Sans"/>
                <a:cs typeface="Gill Sans"/>
              </a:rPr>
              <a:t>2 </a:t>
            </a:r>
            <a:r>
              <a:rPr lang="mr-IN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[IM98,</a:t>
            </a:r>
            <a:r>
              <a:rPr lang="en-US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 </a:t>
            </a:r>
            <a:r>
              <a:rPr lang="mr-IN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Pan06</a:t>
            </a:r>
            <a:r>
              <a:rPr lang="en-US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, AR15..</a:t>
            </a:r>
            <a:r>
              <a:rPr lang="mr-IN" sz="23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]</a:t>
            </a:r>
            <a:r>
              <a:rPr lang="en-US" sz="2300" kern="0" dirty="0">
                <a:latin typeface="Gill Sans"/>
                <a:cs typeface="Gill Sans"/>
              </a:rPr>
              <a:t>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122" y="800365"/>
            <a:ext cx="11012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b="1" kern="0" dirty="0">
                <a:latin typeface="Gill Sans"/>
                <a:cs typeface="Gill Sans"/>
              </a:rPr>
              <a:t>(</a:t>
            </a:r>
            <a:r>
              <a:rPr lang="en-US" sz="2400" b="1" kern="0" dirty="0" err="1">
                <a:latin typeface="Gill Sans"/>
                <a:cs typeface="Gill Sans"/>
              </a:rPr>
              <a:t>c,r</a:t>
            </a:r>
            <a:r>
              <a:rPr lang="en-US" sz="2400" b="1" kern="0" dirty="0">
                <a:latin typeface="Gill Sans"/>
                <a:cs typeface="Gill Sans"/>
              </a:rPr>
              <a:t>)-ANN</a:t>
            </a:r>
            <a:r>
              <a:rPr lang="en-US" sz="2400" kern="0" dirty="0">
                <a:latin typeface="Gill Sans"/>
                <a:cs typeface="Gill Sans"/>
              </a:rPr>
              <a:t>: Relaxed requirement: Given </a:t>
            </a:r>
            <a:r>
              <a:rPr lang="en-US" sz="2400" i="1" kern="0" dirty="0">
                <a:latin typeface="Gill Sans"/>
                <a:cs typeface="Gill Sans"/>
              </a:rPr>
              <a:t>radius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r</a:t>
            </a:r>
            <a:r>
              <a:rPr lang="en-US" sz="2400" kern="0" dirty="0">
                <a:latin typeface="Gill Sans"/>
                <a:cs typeface="Gill Sans"/>
              </a:rPr>
              <a:t> and </a:t>
            </a:r>
            <a:r>
              <a:rPr lang="en-US" sz="2400" kern="0" dirty="0" err="1">
                <a:latin typeface="Gill Sans"/>
                <a:cs typeface="Gill Sans"/>
              </a:rPr>
              <a:t>apx</a:t>
            </a:r>
            <a:r>
              <a:rPr lang="en-US" sz="2400" kern="0" dirty="0">
                <a:latin typeface="Gill Sans"/>
                <a:cs typeface="Gill Sans"/>
              </a:rPr>
              <a:t> parameter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c</a:t>
            </a:r>
            <a:r>
              <a:rPr lang="en-US" sz="2400" kern="0" dirty="0">
                <a:latin typeface="Gill Sans"/>
                <a:cs typeface="Gill Sans"/>
              </a:rPr>
              <a:t> &gt; 1, if </a:t>
            </a:r>
          </a:p>
          <a:p>
            <a:r>
              <a:rPr lang="en-US" sz="2400" kern="0" dirty="0">
                <a:latin typeface="Gill Sans"/>
                <a:ea typeface="cmsy10"/>
                <a:cs typeface="Gill Sans"/>
              </a:rPr>
              <a:t>    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9</a:t>
            </a:r>
            <a:r>
              <a:rPr lang="en-US" sz="2400" kern="0" dirty="0">
                <a:latin typeface="Gill Sans"/>
                <a:cs typeface="Gill Sans"/>
              </a:rPr>
              <a:t>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|q -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| &lt; r, return </a:t>
            </a:r>
            <a:r>
              <a:rPr lang="en-US" sz="2400" kern="0" dirty="0" err="1">
                <a:latin typeface="Gill Sans"/>
                <a:cs typeface="Gill Sans"/>
              </a:rPr>
              <a:t>x</a:t>
            </a:r>
            <a:r>
              <a:rPr lang="en-US" sz="2400" kern="0" baseline="-25000" dirty="0" err="1">
                <a:latin typeface="Gill Sans"/>
                <a:cs typeface="Gill Sans"/>
              </a:rPr>
              <a:t>j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|q -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|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·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c</a:t>
            </a:r>
            <a:r>
              <a:rPr lang="en-US" sz="2400" kern="0" dirty="0" err="1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 err="1">
                <a:latin typeface="Gill Sans"/>
                <a:cs typeface="Gill Sans"/>
              </a:rPr>
              <a:t>r</a:t>
            </a:r>
            <a:r>
              <a:rPr lang="en-US" sz="2400" kern="0" dirty="0">
                <a:latin typeface="Gill Sans"/>
                <a:cs typeface="Gill Sans"/>
              </a:rPr>
              <a:t>. 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6451" y="2851537"/>
            <a:ext cx="79758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Is this optimal? Can we get near-linear space an t = n</a:t>
            </a:r>
            <a:r>
              <a:rPr lang="en-US" sz="2400" kern="0" baseline="30000" dirty="0">
                <a:latin typeface="Gill Sans"/>
                <a:cs typeface="Gill Sans"/>
              </a:rPr>
              <a:t>o(1)</a:t>
            </a:r>
            <a:r>
              <a:rPr lang="en-US" sz="2400" kern="0" dirty="0">
                <a:latin typeface="Gill Sans"/>
                <a:cs typeface="Gill Sans"/>
              </a:rPr>
              <a:t>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529622" y="1346477"/>
            <a:ext cx="3589188" cy="3672844"/>
            <a:chOff x="4020436" y="1542588"/>
            <a:chExt cx="3589188" cy="3672844"/>
          </a:xfrm>
        </p:grpSpPr>
        <p:grpSp>
          <p:nvGrpSpPr>
            <p:cNvPr id="38" name="Group 37"/>
            <p:cNvGrpSpPr/>
            <p:nvPr/>
          </p:nvGrpSpPr>
          <p:grpSpPr>
            <a:xfrm>
              <a:off x="4356191" y="2290097"/>
              <a:ext cx="2893887" cy="2342991"/>
              <a:chOff x="3523291" y="2327319"/>
              <a:chExt cx="3138437" cy="2597973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5343237" y="3805381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990435" y="2678793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6546273" y="4763655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523291" y="3967018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249145" y="4670879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407728" y="2327319"/>
                <a:ext cx="115456" cy="161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93426" y="3158032"/>
              <a:ext cx="486861" cy="407308"/>
              <a:chOff x="1446944" y="3027531"/>
              <a:chExt cx="486861" cy="407308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446944" y="3027531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kern="0" dirty="0">
                    <a:latin typeface="Gill Sans"/>
                    <a:cs typeface="Gill Sans"/>
                  </a:rPr>
                  <a:t>q</a:t>
                </a:r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1745015" y="3265956"/>
                <a:ext cx="188790" cy="16888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1" name="Frame 30"/>
            <p:cNvSpPr/>
            <p:nvPr/>
          </p:nvSpPr>
          <p:spPr>
            <a:xfrm>
              <a:off x="4020436" y="2111346"/>
              <a:ext cx="3462324" cy="3104086"/>
            </a:xfrm>
            <a:prstGeom prst="frame">
              <a:avLst>
                <a:gd name="adj1" fmla="val 98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36197" y="1542588"/>
              <a:ext cx="107342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kern="0" dirty="0">
                  <a:latin typeface="Gill Sans"/>
                  <a:cs typeface="Gill Sans"/>
                </a:rPr>
                <a:t>{0,1}</a:t>
              </a:r>
              <a:r>
                <a:rPr lang="en-US" sz="2400" kern="0" baseline="30000" dirty="0">
                  <a:latin typeface="Gill Sans"/>
                  <a:cs typeface="Gill Sans"/>
                </a:rPr>
                <a:t>d</a:t>
              </a:r>
              <a:endParaRPr lang="en-US" sz="2400" dirty="0"/>
            </a:p>
          </p:txBody>
        </p:sp>
      </p:grpSp>
      <p:sp>
        <p:nvSpPr>
          <p:cNvPr id="5" name="Donut 4"/>
          <p:cNvSpPr/>
          <p:nvPr/>
        </p:nvSpPr>
        <p:spPr>
          <a:xfrm>
            <a:off x="9356675" y="2410964"/>
            <a:ext cx="1885464" cy="1796570"/>
          </a:xfrm>
          <a:prstGeom prst="donut">
            <a:avLst>
              <a:gd name="adj" fmla="val 1899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608605" y="2525685"/>
            <a:ext cx="1080577" cy="710946"/>
            <a:chOff x="9537046" y="2549538"/>
            <a:chExt cx="1080577" cy="710946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10203705" y="2769810"/>
              <a:ext cx="25637" cy="4791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0201694" y="2811995"/>
              <a:ext cx="4159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latin typeface="Gill Sans"/>
                  <a:cs typeface="Gill Sans"/>
                </a:rPr>
                <a:t>r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 flipV="1">
              <a:off x="9537046" y="2734204"/>
              <a:ext cx="662283" cy="5262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9739852" y="2549538"/>
              <a:ext cx="3771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err="1">
                  <a:latin typeface="Gill Sans"/>
                  <a:cs typeface="Gill Sans"/>
                </a:rPr>
                <a:t>cr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225627" y="3690641"/>
            <a:ext cx="119822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Thm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[PTW’10, LM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W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Y’19]</a:t>
            </a:r>
            <a:r>
              <a:rPr lang="en-US" sz="2400" kern="0" dirty="0">
                <a:latin typeface="Gill Sans"/>
                <a:cs typeface="Gill Sans"/>
              </a:rPr>
              <a:t> :  </a:t>
            </a:r>
          </a:p>
          <a:p>
            <a:r>
              <a:rPr lang="en-US" sz="2400" kern="0" dirty="0">
                <a:latin typeface="Gill Sans"/>
                <a:ea typeface="cmsy10"/>
                <a:cs typeface="Gill Sans"/>
              </a:rPr>
              <a:t>    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DS </a:t>
            </a: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for (1/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dirty="0">
                <a:latin typeface="Gill Sans"/>
                <a:cs typeface="Gill Sans"/>
              </a:rPr>
              <a:t>)-ANN over d-dim Hamming space,  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                      </a:t>
            </a:r>
          </a:p>
          <a:p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				t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Symbol"/>
                <a:cs typeface="Gill Sans"/>
                <a:sym typeface="Symbol"/>
              </a:rPr>
              <a:t></a:t>
            </a:r>
            <a:r>
              <a:rPr lang="en-US" sz="2400" kern="0" dirty="0">
                <a:latin typeface="Gill Sans"/>
                <a:cs typeface="Gill Sans"/>
              </a:rPr>
              <a:t>(d / lg(</a:t>
            </a:r>
            <a:r>
              <a:rPr lang="en-US" sz="2400" kern="0" dirty="0" err="1">
                <a:latin typeface="Gill Sans"/>
                <a:cs typeface="Gill Sans"/>
              </a:rPr>
              <a:t>dw</a:t>
            </a:r>
            <a:r>
              <a:rPr lang="en-US" sz="2400" kern="0" dirty="0">
                <a:latin typeface="Gill Sans"/>
                <a:cs typeface="Gill Sans"/>
              </a:rPr>
              <a:t>)) for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s = O(n)</a:t>
            </a:r>
            <a:r>
              <a:rPr lang="en-US" sz="2400" kern="0" dirty="0">
                <a:latin typeface="Gill Sans"/>
                <a:cs typeface="Gill Sans"/>
              </a:rPr>
              <a:t> space. </a:t>
            </a:r>
          </a:p>
          <a:p>
            <a:endParaRPr lang="en-US" sz="2400" kern="0" dirty="0">
              <a:latin typeface="Gill Sans"/>
              <a:cs typeface="Gill Sans"/>
            </a:endParaRP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For d =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£</a:t>
            </a:r>
            <a:r>
              <a:rPr lang="en-US" sz="2400" kern="0" dirty="0">
                <a:latin typeface="Gill Sans"/>
                <a:cs typeface="Gill Sans"/>
              </a:rPr>
              <a:t>(</a:t>
            </a:r>
            <a:r>
              <a:rPr lang="en-US" sz="2400" kern="0" dirty="0" err="1">
                <a:latin typeface="Gill Sans"/>
                <a:cs typeface="Gill Sans"/>
              </a:rPr>
              <a:t>lg</a:t>
            </a:r>
            <a:r>
              <a:rPr lang="en-US" sz="2400" kern="0" dirty="0">
                <a:latin typeface="Gill Sans"/>
                <a:cs typeface="Gill Sans"/>
              </a:rPr>
              <a:t> n)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 </a:t>
            </a:r>
            <a:r>
              <a:rPr lang="en-US" sz="2400" kern="0" dirty="0">
                <a:solidFill>
                  <a:schemeClr val="accent3"/>
                </a:solidFill>
                <a:latin typeface="Symbol"/>
                <a:cs typeface="Gill Sans"/>
                <a:sym typeface="Symbol"/>
              </a:rPr>
              <a:t>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(</a:t>
            </a: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lg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 n/</a:t>
            </a: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lglg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 n)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281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36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>
          <a:xfrm>
            <a:off x="7687622" y="5756944"/>
            <a:ext cx="2810872" cy="374953"/>
            <a:chOff x="7699717" y="6011334"/>
            <a:chExt cx="2810872" cy="374953"/>
          </a:xfrm>
        </p:grpSpPr>
        <p:sp>
          <p:nvSpPr>
            <p:cNvPr id="86" name="Rectangle 85"/>
            <p:cNvSpPr/>
            <p:nvPr/>
          </p:nvSpPr>
          <p:spPr>
            <a:xfrm>
              <a:off x="7699717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8630444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553609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049759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0" name="Cloud 29"/>
          <p:cNvSpPr/>
          <p:nvPr/>
        </p:nvSpPr>
        <p:spPr>
          <a:xfrm>
            <a:off x="10314544" y="861081"/>
            <a:ext cx="1351447" cy="791189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latin typeface="Gill Sans"/>
                <a:cs typeface="Gill Sans"/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4522" y="102225"/>
            <a:ext cx="117211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Proof</a:t>
            </a:r>
            <a:endParaRPr lang="en-US" sz="3400" dirty="0">
              <a:solidFill>
                <a:schemeClr val="bg1">
                  <a:lumMod val="50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9726" y="846262"/>
            <a:ext cx="11012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Consider X = x</a:t>
            </a:r>
            <a:r>
              <a:rPr lang="en-US" sz="2400" kern="0" baseline="-25000" dirty="0">
                <a:latin typeface="Gill Sans"/>
                <a:cs typeface="Gill Sans"/>
              </a:rPr>
              <a:t>1</a:t>
            </a:r>
            <a:r>
              <a:rPr lang="en-US" sz="2400" kern="0" dirty="0">
                <a:latin typeface="Gill Sans"/>
                <a:cs typeface="Gill Sans"/>
              </a:rPr>
              <a:t>,</a:t>
            </a:r>
            <a:r>
              <a:rPr lang="mr-IN" sz="2400" kern="0" dirty="0">
                <a:latin typeface="Gill Sans"/>
                <a:cs typeface="Gill Sans"/>
              </a:rPr>
              <a:t>…</a:t>
            </a:r>
            <a:r>
              <a:rPr lang="en-US" sz="2400" kern="0" dirty="0" err="1">
                <a:latin typeface="Gill Sans"/>
                <a:cs typeface="Gill Sans"/>
              </a:rPr>
              <a:t>x</a:t>
            </a:r>
            <a:r>
              <a:rPr lang="en-US" sz="2400" kern="0" baseline="-25000" dirty="0" err="1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» U</a:t>
            </a:r>
            <a:r>
              <a:rPr lang="en-US" sz="2400" kern="0" dirty="0">
                <a:latin typeface="Gill Sans"/>
                <a:cs typeface="Gill Sans"/>
              </a:rPr>
              <a:t>(</a:t>
            </a:r>
            <a:r>
              <a:rPr lang="en-US" sz="2400" kern="0" dirty="0">
                <a:latin typeface="Calibri Light"/>
                <a:cs typeface="Gill Sans"/>
              </a:rPr>
              <a:t>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)  , d = 10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lg(n)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whp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, B</a:t>
            </a:r>
            <a:r>
              <a:rPr lang="en-US" sz="2400" kern="0" baseline="-25000" dirty="0">
                <a:solidFill>
                  <a:schemeClr val="bg1">
                    <a:lumMod val="50000"/>
                  </a:schemeClr>
                </a:solidFill>
                <a:latin typeface="cmmi10"/>
                <a:ea typeface="cmmi10"/>
                <a:cs typeface="cmmi10"/>
              </a:rPr>
              <a:t>2²</a:t>
            </a:r>
            <a:r>
              <a:rPr lang="en-US" sz="2400" kern="0" baseline="-25000" dirty="0">
                <a:solidFill>
                  <a:schemeClr val="bg1">
                    <a:lumMod val="50000"/>
                  </a:schemeClr>
                </a:solidFill>
                <a:latin typeface="Gill Sans"/>
                <a:ea typeface="cmmi10"/>
                <a:cs typeface="cmmi10"/>
              </a:rPr>
              <a:t>d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Calibri Light"/>
                <a:cs typeface="Gill Sans"/>
              </a:rPr>
              <a:t>x</a:t>
            </a:r>
            <a:r>
              <a:rPr lang="en-US" sz="2400" kern="0" baseline="-2500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) are all unique)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473615" y="218282"/>
            <a:ext cx="3522986" cy="1838018"/>
            <a:chOff x="1394795" y="1981564"/>
            <a:chExt cx="6087965" cy="3233868"/>
          </a:xfrm>
        </p:grpSpPr>
        <p:grpSp>
          <p:nvGrpSpPr>
            <p:cNvPr id="8" name="Group 7"/>
            <p:cNvGrpSpPr/>
            <p:nvPr/>
          </p:nvGrpSpPr>
          <p:grpSpPr>
            <a:xfrm>
              <a:off x="4356191" y="2290097"/>
              <a:ext cx="2893887" cy="2342991"/>
              <a:chOff x="3523291" y="2327319"/>
              <a:chExt cx="3138437" cy="2597973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343237" y="3805381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990435" y="2678793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546273" y="4763655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523291" y="3967018"/>
                <a:ext cx="115455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249145" y="4670879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407728" y="2327319"/>
                <a:ext cx="115456" cy="161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Frame 10"/>
            <p:cNvSpPr/>
            <p:nvPr/>
          </p:nvSpPr>
          <p:spPr>
            <a:xfrm>
              <a:off x="4020436" y="2111346"/>
              <a:ext cx="3462324" cy="3104086"/>
            </a:xfrm>
            <a:prstGeom prst="frame">
              <a:avLst>
                <a:gd name="adj1" fmla="val 98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94795" y="1981564"/>
              <a:ext cx="3255965" cy="8122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kern="0" dirty="0">
                  <a:latin typeface="Calibri Light"/>
                  <a:cs typeface="Gill Sans"/>
                </a:rPr>
                <a:t>    2</a:t>
              </a:r>
              <a:r>
                <a:rPr lang="en-US" sz="2400" kern="0" baseline="30000" dirty="0">
                  <a:latin typeface="Calibri Light"/>
                  <a:cs typeface="Gill Sans"/>
                </a:rPr>
                <a:t>d</a:t>
              </a:r>
              <a:r>
                <a:rPr lang="en-US" sz="2400" kern="0" dirty="0">
                  <a:latin typeface="Calibri Light"/>
                  <a:cs typeface="Gill Sans"/>
                </a:rPr>
                <a:t> = n</a:t>
              </a:r>
              <a:r>
                <a:rPr lang="en-US" sz="2400" kern="0" baseline="30000" dirty="0">
                  <a:latin typeface="Gill Sans"/>
                  <a:cs typeface="Gill Sans"/>
                </a:rPr>
                <a:t>10</a:t>
              </a:r>
              <a:endParaRPr lang="en-US" sz="2400" baseline="30000" dirty="0">
                <a:latin typeface="Gill Sans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5688" y="1553007"/>
            <a:ext cx="9767333" cy="830997"/>
            <a:chOff x="252710" y="1607047"/>
            <a:chExt cx="9767333" cy="830997"/>
          </a:xfrm>
        </p:grpSpPr>
        <p:sp>
          <p:nvSpPr>
            <p:cNvPr id="183" name="Rectangle 182"/>
            <p:cNvSpPr/>
            <p:nvPr/>
          </p:nvSpPr>
          <p:spPr>
            <a:xfrm>
              <a:off x="252710" y="1607047"/>
              <a:ext cx="976733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Font typeface="Arial"/>
                <a:buChar char="•"/>
              </a:pPr>
              <a:r>
                <a:rPr lang="en-US" sz="2400" kern="0" dirty="0">
                  <a:latin typeface="Gill Sans"/>
                  <a:cs typeface="Gill Sans"/>
                </a:rPr>
                <a:t>Isoperimetric Fact : </a:t>
              </a:r>
              <a:r>
                <a:rPr lang="en-US" sz="2400" b="1" kern="0" dirty="0">
                  <a:latin typeface="cmsy10"/>
                  <a:ea typeface="cmsy10"/>
                  <a:cs typeface="cmsy10"/>
                </a:rPr>
                <a:t>8</a:t>
              </a:r>
              <a:r>
                <a:rPr lang="en-US" sz="2400" kern="0" dirty="0">
                  <a:solidFill>
                    <a:schemeClr val="accent3"/>
                  </a:solidFill>
                  <a:latin typeface="Gill Sans"/>
                  <a:cs typeface="Gill Sans"/>
                </a:rPr>
                <a:t> </a:t>
              </a:r>
              <a:r>
                <a:rPr lang="en-US" sz="2400" kern="0" dirty="0">
                  <a:latin typeface="Gill Sans"/>
                  <a:cs typeface="Gill Sans"/>
                </a:rPr>
                <a:t>|S| = </a:t>
              </a:r>
              <a:r>
                <a:rPr lang="en-US" sz="2400" kern="0" dirty="0">
                  <a:solidFill>
                    <a:srgbClr val="37A76F"/>
                  </a:solidFill>
                  <a:latin typeface="Gill Sans"/>
                  <a:cs typeface="Gill Sans"/>
                </a:rPr>
                <a:t>2</a:t>
              </a:r>
              <a:r>
                <a:rPr lang="en-US" sz="2400" kern="0" baseline="30000" dirty="0">
                  <a:solidFill>
                    <a:srgbClr val="37A76F"/>
                  </a:solidFill>
                  <a:latin typeface="Gill Sans"/>
                  <a:cs typeface="Gill Sans"/>
                </a:rPr>
                <a:t>(1-</a:t>
              </a:r>
              <a:r>
                <a:rPr lang="en-US" sz="2400" kern="0" baseline="30000" dirty="0">
                  <a:solidFill>
                    <a:srgbClr val="37A76F"/>
                  </a:solidFill>
                  <a:latin typeface="cmmi10"/>
                  <a:ea typeface="cmmi10"/>
                  <a:cs typeface="cmmi10"/>
                </a:rPr>
                <a:t>²  </a:t>
              </a:r>
              <a:r>
                <a:rPr lang="en-US" sz="2400" kern="0" baseline="30000" dirty="0">
                  <a:solidFill>
                    <a:srgbClr val="37A76F"/>
                  </a:solidFill>
                  <a:latin typeface="Gill Sans"/>
                  <a:cs typeface="Gill Sans"/>
                </a:rPr>
                <a:t>)d</a:t>
              </a:r>
              <a:r>
                <a:rPr lang="en-US" sz="2400" kern="0" dirty="0">
                  <a:latin typeface="Gill Sans"/>
                  <a:cs typeface="Gill Sans"/>
                </a:rPr>
                <a:t>  </a:t>
              </a:r>
              <a:r>
                <a:rPr lang="mr-IN" sz="2400" kern="0" dirty="0">
                  <a:latin typeface="cmsy10"/>
                  <a:ea typeface="cmsy10"/>
                  <a:cs typeface="cmsy10"/>
                </a:rPr>
                <a:t>)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s-ES_tradnl" sz="2400" kern="0" dirty="0">
                  <a:latin typeface="cmmi10"/>
                  <a:ea typeface="cmmi10"/>
                  <a:cs typeface="cmmi10"/>
                </a:rPr>
                <a:t>¡</a:t>
              </a:r>
              <a:r>
                <a:rPr lang="es-ES_tradnl" sz="2400" kern="0" baseline="-25000" dirty="0">
                  <a:solidFill>
                    <a:srgbClr val="37A76F"/>
                  </a:solidFill>
                  <a:latin typeface="cmmi10"/>
                  <a:ea typeface="cmmi10"/>
                  <a:cs typeface="cmmi10"/>
                </a:rPr>
                <a:t>²</a:t>
              </a:r>
              <a:r>
                <a:rPr lang="en-US" sz="2400" kern="0" dirty="0">
                  <a:latin typeface="Gill Sans"/>
                  <a:cs typeface="Gill Sans"/>
                </a:rPr>
                <a:t>(S) </a:t>
              </a:r>
              <a:r>
                <a:rPr lang="en-US" sz="2400" kern="0" dirty="0">
                  <a:latin typeface="cmsy10"/>
                  <a:ea typeface="cmsy10"/>
                  <a:cs typeface="cmsy10"/>
                </a:rPr>
                <a:t>¸</a:t>
              </a:r>
              <a:r>
                <a:rPr lang="en-US" sz="2400" kern="0" dirty="0">
                  <a:latin typeface="Gill Sans"/>
                  <a:cs typeface="Gill Sans"/>
                </a:rPr>
                <a:t> 2</a:t>
              </a:r>
              <a:r>
                <a:rPr lang="en-US" sz="2400" kern="0" baseline="30000" dirty="0">
                  <a:latin typeface="Gill Sans"/>
                  <a:cs typeface="Gill Sans"/>
                </a:rPr>
                <a:t>d-1</a:t>
              </a:r>
              <a:r>
                <a:rPr lang="en-US" sz="2400" kern="0" dirty="0">
                  <a:latin typeface="Gill Sans"/>
                  <a:cs typeface="Gill Sans"/>
                </a:rPr>
                <a:t>  </a:t>
              </a:r>
            </a:p>
            <a:p>
              <a:r>
                <a:rPr lang="en-US" sz="2400" kern="0" dirty="0">
                  <a:latin typeface="Gill Sans"/>
                  <a:cs typeface="Gill Sans"/>
                </a:rPr>
                <a:t>     (</a:t>
              </a:r>
              <a:r>
                <a:rPr lang="en-US" sz="2400" i="1" kern="0" dirty="0">
                  <a:latin typeface="Gill Sans"/>
                  <a:cs typeface="Gill Sans"/>
                </a:rPr>
                <a:t>Harper’s Inequality</a:t>
              </a:r>
              <a:r>
                <a:rPr lang="en-US" sz="2400" kern="0" dirty="0">
                  <a:latin typeface="Gill Sans"/>
                  <a:cs typeface="Gill Sans"/>
                </a:rPr>
                <a:t>: least-expanding subset of hypercube = ball)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4554635" y="1636886"/>
              <a:ext cx="2616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baseline="30000" dirty="0">
                  <a:solidFill>
                    <a:srgbClr val="37A76F"/>
                  </a:solidFill>
                  <a:latin typeface="cmmi10"/>
                  <a:ea typeface="cmmi10"/>
                  <a:cs typeface="cmmi10"/>
                </a:rPr>
                <a:t>2</a:t>
              </a:r>
              <a:endParaRPr lang="en-US" dirty="0">
                <a:solidFill>
                  <a:srgbClr val="37A76F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76967" y="2536404"/>
            <a:ext cx="11584986" cy="461665"/>
            <a:chOff x="252710" y="1607047"/>
            <a:chExt cx="9767333" cy="461665"/>
          </a:xfrm>
        </p:grpSpPr>
        <p:sp>
          <p:nvSpPr>
            <p:cNvPr id="36" name="Rectangle 35"/>
            <p:cNvSpPr/>
            <p:nvPr/>
          </p:nvSpPr>
          <p:spPr>
            <a:xfrm>
              <a:off x="252710" y="1607047"/>
              <a:ext cx="97673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kern="0" dirty="0">
                  <a:latin typeface="Gill Sans"/>
                  <a:cs typeface="Gill Sans"/>
                </a:rPr>
                <a:t>(*)  </a:t>
              </a:r>
              <a:r>
                <a:rPr lang="en-US" sz="2400" kern="0" dirty="0" err="1">
                  <a:latin typeface="Gill Sans"/>
                  <a:cs typeface="Gill Sans"/>
                </a:rPr>
                <a:t>Cor</a:t>
              </a:r>
              <a:r>
                <a:rPr lang="en-US" sz="2400" kern="0" dirty="0">
                  <a:latin typeface="Gill Sans"/>
                  <a:cs typeface="Gill Sans"/>
                </a:rPr>
                <a:t>: </a:t>
              </a:r>
              <a:r>
                <a:rPr lang="en-US" sz="2400" b="1" kern="0" dirty="0">
                  <a:solidFill>
                    <a:schemeClr val="accent3"/>
                  </a:solidFill>
                  <a:latin typeface="cmsy10"/>
                  <a:ea typeface="cmsy10"/>
                  <a:cs typeface="cmsy10"/>
                </a:rPr>
                <a:t>8</a:t>
              </a:r>
              <a:r>
                <a:rPr lang="en-US" sz="2400" kern="0" dirty="0">
                  <a:solidFill>
                    <a:schemeClr val="accent3"/>
                  </a:solidFill>
                  <a:latin typeface="Gill Sans"/>
                  <a:cs typeface="Gill Sans"/>
                </a:rPr>
                <a:t> fixed </a:t>
              </a:r>
              <a:r>
                <a:rPr lang="en-US" sz="2400" kern="0" dirty="0">
                  <a:latin typeface="Gill Sans"/>
                  <a:cs typeface="Gill Sans"/>
                </a:rPr>
                <a:t>subset of |S| </a:t>
              </a:r>
              <a:r>
                <a:rPr lang="uk-UA" sz="2400" kern="0" dirty="0">
                  <a:latin typeface="msam10"/>
                  <a:ea typeface="msam10"/>
                  <a:cs typeface="msam10"/>
                </a:rPr>
                <a:t>&amp;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n-US" sz="2400" kern="0" dirty="0">
                  <a:solidFill>
                    <a:srgbClr val="000000"/>
                  </a:solidFill>
                  <a:latin typeface="Gill Sans"/>
                  <a:cs typeface="Gill Sans"/>
                </a:rPr>
                <a:t>2</a:t>
              </a:r>
              <a:r>
                <a:rPr lang="en-US" sz="2400" kern="0" baseline="30000" dirty="0">
                  <a:solidFill>
                    <a:srgbClr val="000000"/>
                  </a:solidFill>
                  <a:latin typeface="Gill Sans"/>
                  <a:cs typeface="Gill Sans"/>
                </a:rPr>
                <a:t>(1-</a:t>
              </a:r>
              <a:r>
                <a:rPr lang="en-US" sz="2400" kern="0" baseline="30000" dirty="0">
                  <a:solidFill>
                    <a:srgbClr val="000000"/>
                  </a:solidFill>
                  <a:latin typeface="cmmi10"/>
                  <a:ea typeface="cmmi10"/>
                  <a:cs typeface="cmmi10"/>
                </a:rPr>
                <a:t>²  </a:t>
              </a:r>
              <a:r>
                <a:rPr lang="en-US" sz="2400" kern="0" baseline="30000" dirty="0">
                  <a:solidFill>
                    <a:srgbClr val="000000"/>
                  </a:solidFill>
                  <a:latin typeface="Gill Sans"/>
                  <a:cs typeface="Gill Sans"/>
                </a:rPr>
                <a:t>)d</a:t>
              </a:r>
              <a:r>
                <a:rPr lang="en-US" sz="2400" kern="0" dirty="0">
                  <a:latin typeface="Gill Sans"/>
                  <a:cs typeface="Gill Sans"/>
                </a:rPr>
                <a:t> r-ANN queries (r=</a:t>
              </a:r>
              <a:r>
                <a:rPr lang="en-US" sz="2400" kern="0" dirty="0">
                  <a:latin typeface="cmmi10"/>
                  <a:ea typeface="cmmi10"/>
                  <a:cs typeface="cmmi10"/>
                </a:rPr>
                <a:t>²</a:t>
              </a:r>
              <a:r>
                <a:rPr lang="en-US" sz="2400" kern="0" dirty="0">
                  <a:latin typeface="Gill Sans"/>
                  <a:cs typeface="Gill Sans"/>
                </a:rPr>
                <a:t>d), </a:t>
              </a:r>
              <a:r>
                <a:rPr lang="en-US" sz="2400" kern="0" dirty="0" err="1">
                  <a:latin typeface="Gill Sans"/>
                  <a:cs typeface="Gill Sans"/>
                </a:rPr>
                <a:t>Pr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n-US" sz="2400" kern="0" baseline="-25000" dirty="0" err="1">
                  <a:latin typeface="Gill Sans"/>
                  <a:cs typeface="Gill Sans"/>
                </a:rPr>
                <a:t>x_i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n-US" sz="2400" kern="0" baseline="-25000" dirty="0">
                  <a:latin typeface="cmsy10"/>
                  <a:ea typeface="cmsy10"/>
                  <a:cs typeface="cmsy10"/>
                </a:rPr>
                <a:t>» U</a:t>
              </a:r>
              <a:r>
                <a:rPr lang="en-US" sz="2400" kern="0" dirty="0">
                  <a:latin typeface="Gill Sans"/>
                  <a:cs typeface="Gill Sans"/>
                </a:rPr>
                <a:t> [x</a:t>
              </a:r>
              <a:r>
                <a:rPr lang="en-US" sz="2400" kern="0" baseline="-25000" dirty="0">
                  <a:latin typeface="Gill Sans"/>
                  <a:cs typeface="Gill Sans"/>
                </a:rPr>
                <a:t>i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is-IS" sz="2400" kern="0" dirty="0">
                  <a:latin typeface="cmsy10"/>
                  <a:ea typeface="cmsy10"/>
                  <a:cs typeface="cmsy10"/>
                </a:rPr>
                <a:t>2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s-ES_tradnl" sz="2400" kern="0" dirty="0">
                  <a:solidFill>
                    <a:schemeClr val="accent3"/>
                  </a:solidFill>
                  <a:latin typeface="cmmi10"/>
                  <a:ea typeface="cmmi10"/>
                  <a:cs typeface="cmmi10"/>
                </a:rPr>
                <a:t>¡</a:t>
              </a:r>
              <a:r>
                <a:rPr lang="es-ES_tradnl" sz="2400" kern="0" baseline="-25000" dirty="0">
                  <a:solidFill>
                    <a:schemeClr val="accent3"/>
                  </a:solidFill>
                  <a:latin typeface="cmmi10"/>
                  <a:ea typeface="cmmi10"/>
                  <a:cs typeface="cmmi10"/>
                </a:rPr>
                <a:t>²</a:t>
              </a:r>
              <a:r>
                <a:rPr lang="en-US" sz="2400" kern="0" dirty="0">
                  <a:latin typeface="Gill Sans"/>
                  <a:cs typeface="Gill Sans"/>
                </a:rPr>
                <a:t>(S)] </a:t>
              </a:r>
              <a:r>
                <a:rPr lang="en-US" sz="2400" kern="0" dirty="0">
                  <a:latin typeface="cmsy10"/>
                  <a:ea typeface="cmsy10"/>
                  <a:cs typeface="cmsy10"/>
                </a:rPr>
                <a:t>¸</a:t>
              </a:r>
              <a:r>
                <a:rPr lang="en-US" sz="2400" kern="0" dirty="0">
                  <a:latin typeface="Gill Sans"/>
                  <a:cs typeface="Gill Sans"/>
                </a:rPr>
                <a:t> ½ 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24883" y="1632216"/>
              <a:ext cx="47591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baseline="30000" dirty="0">
                  <a:solidFill>
                    <a:srgbClr val="000000"/>
                  </a:solidFill>
                  <a:latin typeface="cmmi10"/>
                  <a:ea typeface="cmmi10"/>
                  <a:cs typeface="cmmi10"/>
                </a:rPr>
                <a:t>2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0150757" y="692042"/>
            <a:ext cx="1649590" cy="1142403"/>
            <a:chOff x="8061678" y="4183944"/>
            <a:chExt cx="1649590" cy="1142403"/>
          </a:xfrm>
        </p:grpSpPr>
        <p:sp>
          <p:nvSpPr>
            <p:cNvPr id="32" name="Donut 31"/>
            <p:cNvSpPr/>
            <p:nvPr/>
          </p:nvSpPr>
          <p:spPr>
            <a:xfrm>
              <a:off x="8252178" y="4261556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Donut 43"/>
            <p:cNvSpPr/>
            <p:nvPr/>
          </p:nvSpPr>
          <p:spPr>
            <a:xfrm>
              <a:off x="8709378" y="4183944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Donut 45"/>
            <p:cNvSpPr/>
            <p:nvPr/>
          </p:nvSpPr>
          <p:spPr>
            <a:xfrm>
              <a:off x="9280878" y="4261556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Donut 46"/>
            <p:cNvSpPr/>
            <p:nvPr/>
          </p:nvSpPr>
          <p:spPr>
            <a:xfrm>
              <a:off x="8061678" y="4490156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Donut 48"/>
            <p:cNvSpPr/>
            <p:nvPr/>
          </p:nvSpPr>
          <p:spPr>
            <a:xfrm>
              <a:off x="8684888" y="4945347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Donut 49"/>
            <p:cNvSpPr/>
            <p:nvPr/>
          </p:nvSpPr>
          <p:spPr>
            <a:xfrm>
              <a:off x="9330268" y="4627851"/>
              <a:ext cx="381000" cy="381000"/>
            </a:xfrm>
            <a:prstGeom prst="donut">
              <a:avLst>
                <a:gd name="adj" fmla="val 9502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2" name="Rectangle 51"/>
          <p:cNvSpPr/>
          <p:nvPr/>
        </p:nvSpPr>
        <p:spPr>
          <a:xfrm>
            <a:off x="225688" y="3216541"/>
            <a:ext cx="11584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cmsy10"/>
                <a:ea typeface="cmsy10"/>
                <a:cs typeface="cmsy10"/>
              </a:rPr>
              <a:t>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en-US" sz="2400" kern="0" dirty="0">
                <a:latin typeface="Gill Sans"/>
                <a:cs typeface="Gill Sans"/>
              </a:rPr>
              <a:t> n/4 data points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fall into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any</a:t>
            </a:r>
            <a:r>
              <a:rPr lang="en-US" sz="2400" kern="0" dirty="0">
                <a:latin typeface="Gill Sans"/>
                <a:cs typeface="Gill Sans"/>
              </a:rPr>
              <a:t> such S </a:t>
            </a:r>
            <a:r>
              <a:rPr lang="en-US" sz="2400" kern="0" dirty="0" err="1">
                <a:latin typeface="Gill Sans"/>
                <a:cs typeface="Gill Sans"/>
              </a:rPr>
              <a:t>whp</a:t>
            </a:r>
            <a:r>
              <a:rPr lang="en-US" sz="2400" kern="0" dirty="0">
                <a:latin typeface="Gill Sans"/>
                <a:cs typeface="Gill Sans"/>
              </a:rPr>
              <a:t>. 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15136" y="3854794"/>
            <a:ext cx="11584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Consider (0-err) </a:t>
            </a: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solving ANN with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=10n space (say),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t = o(</a:t>
            </a:r>
            <a:r>
              <a:rPr lang="en-US" sz="2400" kern="0" dirty="0">
                <a:solidFill>
                  <a:srgbClr val="37A76F"/>
                </a:solidFill>
                <a:latin typeface="cmmi10"/>
                <a:ea typeface="cmmi10"/>
                <a:cs typeface="cmmi10"/>
              </a:rPr>
              <a:t>²</a:t>
            </a:r>
            <a:r>
              <a:rPr lang="en-US" sz="2400" kern="0" baseline="30000" dirty="0">
                <a:solidFill>
                  <a:srgbClr val="37A76F"/>
                </a:solidFill>
                <a:latin typeface="Gill Sans"/>
                <a:ea typeface="cmmi10"/>
                <a:cs typeface="cmmi10"/>
              </a:rPr>
              <a:t>2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d / </a:t>
            </a:r>
            <a:r>
              <a:rPr lang="en-US" sz="2400" kern="0" dirty="0" err="1">
                <a:solidFill>
                  <a:srgbClr val="37A76F"/>
                </a:solidFill>
                <a:latin typeface="Gill Sans"/>
                <a:cs typeface="Gill Sans"/>
              </a:rPr>
              <a:t>lg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w)</a:t>
            </a:r>
            <a:r>
              <a:rPr lang="en-US" sz="2400" kern="0" dirty="0">
                <a:latin typeface="Gill Sans"/>
                <a:cs typeface="Gill Sans"/>
              </a:rPr>
              <a:t> query time.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15136" y="4487927"/>
            <a:ext cx="11584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 too good to be true (rand) compression scheme  </a:t>
            </a:r>
          </a:p>
          <a:p>
            <a:r>
              <a:rPr lang="en-US" sz="2400" kern="0" dirty="0">
                <a:latin typeface="Gill Sans"/>
                <a:cs typeface="Gill Sans"/>
                <a:sym typeface="Wingdings"/>
              </a:rPr>
              <a:t>    for encoding n/8 x</a:t>
            </a:r>
            <a:r>
              <a:rPr lang="en-US" sz="2400" kern="0" baseline="-25000" dirty="0">
                <a:latin typeface="Gill Sans"/>
                <a:cs typeface="Gill Sans"/>
                <a:sym typeface="Wingdings"/>
              </a:rPr>
              <a:t>i</a:t>
            </a:r>
            <a:r>
              <a:rPr lang="en-US" sz="2400" kern="0" dirty="0">
                <a:latin typeface="Calibri Light"/>
                <a:cs typeface="Gill Sans"/>
                <a:sym typeface="Wingdings"/>
              </a:rPr>
              <a:t>’s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using o(</a:t>
            </a:r>
            <a:r>
              <a:rPr lang="en-US" sz="2400" kern="0" dirty="0" err="1">
                <a:latin typeface="Gill Sans"/>
                <a:cs typeface="Gill Sans"/>
                <a:sym typeface="Wingdings"/>
              </a:rPr>
              <a:t>n</a:t>
            </a:r>
            <a:r>
              <a:rPr lang="en-US" sz="2400" kern="0" dirty="0" err="1">
                <a:latin typeface="cmsy10"/>
                <a:ea typeface="cmsy10"/>
                <a:cs typeface="cmsy10"/>
                <a:sym typeface="Wingdings"/>
              </a:rPr>
              <a:t>¢</a:t>
            </a:r>
            <a:r>
              <a:rPr lang="en-US" sz="2400" kern="0" dirty="0" err="1">
                <a:latin typeface="Gill Sans"/>
                <a:cs typeface="Gill Sans"/>
                <a:sym typeface="Wingdings"/>
              </a:rPr>
              <a:t>d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) = o(n </a:t>
            </a:r>
            <a:r>
              <a:rPr lang="en-US" sz="2400" kern="0" dirty="0" err="1">
                <a:latin typeface="Gill Sans"/>
                <a:cs typeface="Gill Sans"/>
                <a:sym typeface="Wingdings"/>
              </a:rPr>
              <a:t>lg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n) bits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  <a:sym typeface="Wingdings"/>
              </a:rPr>
              <a:t>!</a:t>
            </a:r>
            <a:endParaRPr lang="en-US" sz="2400" kern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222559" y="4210386"/>
            <a:ext cx="4785588" cy="1925500"/>
            <a:chOff x="7222559" y="4210386"/>
            <a:chExt cx="4785588" cy="1925500"/>
          </a:xfrm>
        </p:grpSpPr>
        <p:grpSp>
          <p:nvGrpSpPr>
            <p:cNvPr id="55" name="Group 54"/>
            <p:cNvGrpSpPr/>
            <p:nvPr/>
          </p:nvGrpSpPr>
          <p:grpSpPr>
            <a:xfrm>
              <a:off x="7222559" y="5744649"/>
              <a:ext cx="4691741" cy="391237"/>
              <a:chOff x="5818414" y="1818331"/>
              <a:chExt cx="4691741" cy="475336"/>
            </a:xfrm>
          </p:grpSpPr>
          <p:sp>
            <p:nvSpPr>
              <p:cNvPr id="56" name="Frame 55"/>
              <p:cNvSpPr/>
              <p:nvPr/>
            </p:nvSpPr>
            <p:spPr>
              <a:xfrm>
                <a:off x="5818414" y="1818331"/>
                <a:ext cx="4691741" cy="471712"/>
              </a:xfrm>
              <a:prstGeom prst="frame">
                <a:avLst>
                  <a:gd name="adj1" fmla="val 7328"/>
                </a:avLst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>
                <a:off x="6295571" y="1818332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756402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209971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7681695" y="1825585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8142526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8596095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9122248" y="1832840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9583079" y="1840098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0036648" y="1840096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67"/>
            <p:cNvGrpSpPr/>
            <p:nvPr/>
          </p:nvGrpSpPr>
          <p:grpSpPr>
            <a:xfrm>
              <a:off x="7990002" y="4210386"/>
              <a:ext cx="4018145" cy="1538347"/>
              <a:chOff x="6585857" y="88129"/>
              <a:chExt cx="4018145" cy="1869025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7982858" y="432197"/>
                <a:ext cx="199570" cy="14837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0" name="Straight Arrow Connector 69"/>
              <p:cNvCxnSpPr>
                <a:stCxn id="69" idx="7"/>
              </p:cNvCxnSpPr>
              <p:nvPr/>
            </p:nvCxnSpPr>
            <p:spPr>
              <a:xfrm flipH="1">
                <a:off x="6585857" y="453926"/>
                <a:ext cx="1567345" cy="13067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69" idx="4"/>
              </p:cNvCxnSpPr>
              <p:nvPr/>
            </p:nvCxnSpPr>
            <p:spPr>
              <a:xfrm flipH="1">
                <a:off x="7837715" y="580573"/>
                <a:ext cx="244928" cy="11800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69" idx="5"/>
              </p:cNvCxnSpPr>
              <p:nvPr/>
            </p:nvCxnSpPr>
            <p:spPr>
              <a:xfrm>
                <a:off x="8153202" y="558843"/>
                <a:ext cx="1625798" cy="120181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Block Arc 72"/>
              <p:cNvSpPr/>
              <p:nvPr/>
            </p:nvSpPr>
            <p:spPr>
              <a:xfrm flipV="1">
                <a:off x="7456714" y="888997"/>
                <a:ext cx="1306286" cy="246222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125439" y="498804"/>
                <a:ext cx="2478563" cy="14583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kern="0" dirty="0">
                    <a:solidFill>
                      <a:schemeClr val="accent3"/>
                    </a:solidFill>
                    <a:latin typeface="Gill Sans"/>
                    <a:cs typeface="Gill Sans"/>
                  </a:rPr>
                  <a:t>t           </a:t>
                </a:r>
              </a:p>
              <a:p>
                <a:endParaRPr lang="en-US" sz="2400" kern="0" dirty="0">
                  <a:solidFill>
                    <a:schemeClr val="accent3"/>
                  </a:solidFill>
                  <a:latin typeface="Gill Sans"/>
                  <a:cs typeface="Gill Sans"/>
                </a:endParaRPr>
              </a:p>
              <a:p>
                <a:r>
                  <a:rPr lang="en-US" sz="2400" kern="0" dirty="0">
                    <a:solidFill>
                      <a:schemeClr val="accent3"/>
                    </a:solidFill>
                    <a:latin typeface="Gill Sans"/>
                    <a:cs typeface="Gill Sans"/>
                  </a:rPr>
                  <a:t>                    </a:t>
                </a:r>
                <a:r>
                  <a:rPr lang="en-US" sz="2400" b="1" kern="0" dirty="0">
                    <a:latin typeface="Gill Sans"/>
                    <a:cs typeface="Gill Sans"/>
                  </a:rPr>
                  <a:t>D</a:t>
                </a:r>
                <a:r>
                  <a:rPr lang="en-US" sz="2400" kern="0" dirty="0">
                    <a:latin typeface="Gill Sans"/>
                    <a:cs typeface="Gill Sans"/>
                  </a:rPr>
                  <a:t>(x)</a:t>
                </a:r>
                <a:endParaRPr lang="en-US" sz="24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282772" y="88129"/>
                <a:ext cx="351378" cy="598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kern="0" dirty="0">
                    <a:latin typeface="cmmi10"/>
                    <a:ea typeface="cmmi10"/>
                    <a:cs typeface="cmmi10"/>
                  </a:rPr>
                  <a:t>q</a:t>
                </a:r>
                <a:endParaRPr lang="en-US" sz="2600" dirty="0"/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7699716" y="5762565"/>
              <a:ext cx="4287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222  j41    If...  Else  389   j4#     $y    j13</a:t>
              </a:r>
            </a:p>
          </p:txBody>
        </p:sp>
      </p:grpSp>
      <p:sp>
        <p:nvSpPr>
          <p:cNvPr id="82" name="Rectangle 81"/>
          <p:cNvSpPr/>
          <p:nvPr/>
        </p:nvSpPr>
        <p:spPr>
          <a:xfrm>
            <a:off x="329314" y="5463505"/>
            <a:ext cx="11584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Alice samples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 </a:t>
            </a:r>
            <a:r>
              <a:rPr lang="en-US" sz="2400" kern="0" dirty="0">
                <a:latin typeface="Gill Sans"/>
                <a:cs typeface="Gill Sans"/>
              </a:rPr>
              <a:t>cell c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(x) </a:t>
            </a:r>
            <a:r>
              <a:rPr lang="en-US" sz="2400" kern="0" dirty="0" err="1">
                <a:latin typeface="Gill Sans"/>
                <a:cs typeface="Gill Sans"/>
              </a:rPr>
              <a:t>iid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wp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p := 1/100w</a:t>
            </a:r>
            <a:r>
              <a:rPr lang="en-US" sz="2400" kern="0" dirty="0">
                <a:latin typeface="Gill Sans"/>
                <a:cs typeface="Gill Sans"/>
              </a:rPr>
              <a:t>.        </a:t>
            </a:r>
            <a:endParaRPr lang="en-US" sz="2400" kern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10696488" y="376132"/>
            <a:ext cx="398028" cy="530186"/>
            <a:chOff x="10696488" y="376132"/>
            <a:chExt cx="398028" cy="530186"/>
          </a:xfrm>
        </p:grpSpPr>
        <p:cxnSp>
          <p:nvCxnSpPr>
            <p:cNvPr id="83" name="Straight Arrow Connector 82"/>
            <p:cNvCxnSpPr>
              <a:stCxn id="30" idx="3"/>
              <a:endCxn id="44" idx="0"/>
            </p:cNvCxnSpPr>
            <p:nvPr/>
          </p:nvCxnSpPr>
          <p:spPr>
            <a:xfrm flipH="1" flipV="1">
              <a:off x="10988957" y="692042"/>
              <a:ext cx="1311" cy="214276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10696488" y="376132"/>
              <a:ext cx="3980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solidFill>
                    <a:schemeClr val="accent3"/>
                  </a:solidFill>
                  <a:latin typeface="cmmi10"/>
                  <a:ea typeface="cmmi10"/>
                  <a:cs typeface="cmmi10"/>
                </a:rPr>
                <a:t>²</a:t>
              </a:r>
              <a:r>
                <a:rPr lang="en-US" kern="0" dirty="0">
                  <a:solidFill>
                    <a:schemeClr val="accent3"/>
                  </a:solidFill>
                  <a:latin typeface="Calibri Light"/>
                  <a:cs typeface="Gill Sans"/>
                </a:rPr>
                <a:t>d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198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2" grpId="0"/>
      <p:bldP spid="53" grpId="0"/>
      <p:bldP spid="54" grpId="0"/>
      <p:bldP spid="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178850" y="279956"/>
            <a:ext cx="11012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Alice sends Bob contents + addresses of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sampled </a:t>
            </a:r>
            <a:r>
              <a:rPr lang="en-US" sz="2400" kern="0" dirty="0">
                <a:latin typeface="Gill Sans"/>
                <a:cs typeface="Gill Sans"/>
              </a:rPr>
              <a:t>cells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</a:t>
            </a:r>
            <a:r>
              <a:rPr lang="en-US" sz="2400" b="1" kern="0" dirty="0">
                <a:latin typeface="Gill Sans"/>
                <a:cs typeface="Gill Sans"/>
              </a:rPr>
              <a:t>E</a:t>
            </a:r>
            <a:r>
              <a:rPr lang="en-US" sz="2400" kern="0" dirty="0">
                <a:latin typeface="Gill Sans"/>
                <a:cs typeface="Gill Sans"/>
              </a:rPr>
              <a:t>[|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C</a:t>
            </a:r>
            <a:r>
              <a:rPr lang="en-US" sz="2400" kern="0" dirty="0">
                <a:latin typeface="Gill Sans"/>
                <a:cs typeface="Gill Sans"/>
              </a:rPr>
              <a:t>|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w] = 2psw &lt;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n/10</a:t>
            </a:r>
            <a:r>
              <a:rPr lang="en-US" sz="2400" kern="0" dirty="0">
                <a:latin typeface="Gill Sans"/>
                <a:cs typeface="Gill Sans"/>
              </a:rPr>
              <a:t> bits  (recall p = 1/100w)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436579" y="393646"/>
            <a:ext cx="1351447" cy="655176"/>
            <a:chOff x="3990435" y="2327319"/>
            <a:chExt cx="2532749" cy="1278191"/>
          </a:xfrm>
        </p:grpSpPr>
        <p:sp>
          <p:nvSpPr>
            <p:cNvPr id="15" name="Oval 14"/>
            <p:cNvSpPr/>
            <p:nvPr/>
          </p:nvSpPr>
          <p:spPr>
            <a:xfrm>
              <a:off x="6060406" y="3002067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990435" y="2678793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438175" y="3363055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5227780" y="2840430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175862" y="3443873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407728" y="2327319"/>
              <a:ext cx="115456" cy="1616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Frame 10"/>
          <p:cNvSpPr/>
          <p:nvPr/>
        </p:nvSpPr>
        <p:spPr>
          <a:xfrm>
            <a:off x="9993022" y="292051"/>
            <a:ext cx="2003579" cy="1764249"/>
          </a:xfrm>
          <a:prstGeom prst="frame">
            <a:avLst>
              <a:gd name="adj1" fmla="val 98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85840" y="196757"/>
            <a:ext cx="1721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Calibri Light"/>
                <a:cs typeface="Gill Sans"/>
              </a:rPr>
              <a:t>      2</a:t>
            </a:r>
            <a:r>
              <a:rPr lang="en-US" sz="2400" kern="0" baseline="30000" dirty="0">
                <a:latin typeface="Calibri Light"/>
                <a:cs typeface="Gill Sans"/>
              </a:rPr>
              <a:t>d</a:t>
            </a:r>
            <a:endParaRPr lang="en-US" sz="2400" baseline="30000" dirty="0">
              <a:latin typeface="Gill Sans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65213" y="1480437"/>
            <a:ext cx="10001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b="1" kern="0" dirty="0">
                <a:latin typeface="Gill Sans"/>
                <a:cs typeface="Gill Sans"/>
              </a:rPr>
              <a:t>E</a:t>
            </a:r>
            <a:r>
              <a:rPr lang="en-US" sz="2400" kern="0" baseline="-25000" dirty="0">
                <a:latin typeface="Gill Sans"/>
                <a:cs typeface="Gill Sans"/>
              </a:rPr>
              <a:t>C,X</a:t>
            </a:r>
            <a:r>
              <a:rPr lang="en-US" sz="2400" kern="0" dirty="0">
                <a:latin typeface="Gill Sans"/>
                <a:cs typeface="Gill Sans"/>
              </a:rPr>
              <a:t>[# </a:t>
            </a:r>
            <a:r>
              <a:rPr lang="en-US" sz="2400" i="1" kern="0" dirty="0">
                <a:solidFill>
                  <a:srgbClr val="37A76F"/>
                </a:solidFill>
                <a:latin typeface="Gill Sans"/>
                <a:cs typeface="Gill Sans"/>
              </a:rPr>
              <a:t>surviving </a:t>
            </a:r>
            <a:r>
              <a:rPr lang="en-US" sz="2400" i="1" kern="0" dirty="0">
                <a:latin typeface="Gill Sans"/>
                <a:cs typeface="Gill Sans"/>
              </a:rPr>
              <a:t>queries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] = 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Pr</a:t>
            </a:r>
            <a:r>
              <a:rPr lang="en-US" sz="2400" kern="0" baseline="-25000" dirty="0" err="1">
                <a:latin typeface="Gill Sans"/>
                <a:cs typeface="Gill Sans"/>
              </a:rPr>
              <a:t>C,X</a:t>
            </a:r>
            <a:r>
              <a:rPr lang="en-US" sz="2400" kern="0" dirty="0">
                <a:latin typeface="Gill Sans"/>
                <a:cs typeface="Gill Sans"/>
              </a:rPr>
              <a:t>[</a:t>
            </a: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(q) </a:t>
            </a:r>
            <a:r>
              <a:rPr lang="en-US" sz="2400" kern="0" dirty="0">
                <a:solidFill>
                  <a:schemeClr val="accent3"/>
                </a:solidFill>
                <a:latin typeface="cmsy10"/>
                <a:ea typeface="cmsy10"/>
                <a:cs typeface="cmsy10"/>
              </a:rPr>
              <a:t>½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 C</a:t>
            </a:r>
            <a:r>
              <a:rPr lang="en-US" sz="2400" kern="0" dirty="0">
                <a:latin typeface="Gill Sans"/>
                <a:cs typeface="Gill Sans"/>
              </a:rPr>
              <a:t>] = 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p</a:t>
            </a:r>
            <a:r>
              <a:rPr lang="en-US" sz="2400" kern="0" baseline="30000" dirty="0">
                <a:latin typeface="Gill Sans"/>
                <a:cs typeface="Gill Sans"/>
              </a:rPr>
              <a:t>t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03040" y="2879502"/>
            <a:ext cx="1158498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If </a:t>
            </a:r>
            <a:r>
              <a:rPr lang="en-US" sz="2400" kern="0" dirty="0">
                <a:latin typeface="Gill Sans"/>
                <a:cs typeface="Gill Sans"/>
              </a:rPr>
              <a:t>it were the case that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 </a:t>
            </a:r>
            <a:r>
              <a:rPr lang="mr-IN" sz="2400" kern="0" dirty="0">
                <a:solidFill>
                  <a:srgbClr val="37A76F"/>
                </a:solidFill>
                <a:latin typeface="cmsy10"/>
                <a:ea typeface="cmsy10"/>
                <a:cs typeface="cmsy10"/>
              </a:rPr>
              <a:t>?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X  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(i.e., (X|Q) </a:t>
            </a:r>
            <a:r>
              <a:rPr lang="en-US" sz="2400" kern="0" dirty="0">
                <a:solidFill>
                  <a:srgbClr val="000000"/>
                </a:solidFill>
                <a:latin typeface="cmsy10"/>
                <a:ea typeface="cmsy10"/>
                <a:cs typeface="cmsy10"/>
              </a:rPr>
              <a:t>» U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(</a:t>
            </a:r>
            <a:r>
              <a:rPr lang="en-US" sz="2400" kern="0" dirty="0">
                <a:latin typeface="Calibri Light"/>
                <a:cs typeface="Gill Sans"/>
              </a:rPr>
              <a:t>2</a:t>
            </a:r>
            <a:r>
              <a:rPr lang="en-US" sz="2400" kern="0" baseline="30000" dirty="0">
                <a:latin typeface="Calibri Light"/>
                <a:cs typeface="Gill Sans"/>
              </a:rPr>
              <a:t>d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))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en-US" sz="2400" kern="0" dirty="0">
                <a:latin typeface="Gill Sans"/>
                <a:cs typeface="Gill Sans"/>
              </a:rPr>
              <a:t>  By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(*)</a:t>
            </a:r>
            <a:r>
              <a:rPr lang="en-US" sz="2400" kern="0" dirty="0">
                <a:latin typeface="Gill Sans"/>
                <a:cs typeface="Gill Sans"/>
              </a:rPr>
              <a:t> (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¡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dirty="0">
                <a:latin typeface="Gill Sans"/>
                <a:cs typeface="Gill Sans"/>
              </a:rPr>
              <a:t>(Q)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2</a:t>
            </a:r>
            <a:r>
              <a:rPr lang="en-US" sz="2400" kern="0" baseline="30000" dirty="0">
                <a:latin typeface="Gill Sans"/>
                <a:cs typeface="Gill Sans"/>
              </a:rPr>
              <a:t>d-1</a:t>
            </a:r>
            <a:r>
              <a:rPr lang="en-US" sz="2400" kern="0" dirty="0">
                <a:latin typeface="Gill Sans"/>
                <a:cs typeface="Gill Sans"/>
              </a:rPr>
              <a:t>),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Bob would have been able to recover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n/4</a:t>
            </a:r>
            <a:r>
              <a:rPr lang="en-US" sz="2400" kern="0" dirty="0">
                <a:latin typeface="Gill Sans"/>
                <a:cs typeface="Gill Sans"/>
              </a:rPr>
              <a:t> (say) 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Calibri Light"/>
                <a:cs typeface="Gill Sans"/>
              </a:rPr>
              <a:t>’</a:t>
            </a:r>
            <a:r>
              <a:rPr lang="en-US" sz="2400" kern="0" dirty="0">
                <a:latin typeface="Gill Sans"/>
                <a:cs typeface="Gill Sans"/>
              </a:rPr>
              <a:t>s just from C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 contradiction! </a:t>
            </a:r>
            <a:endParaRPr lang="en-US" sz="2400" kern="0" dirty="0">
              <a:latin typeface="Gill Sans"/>
              <a:cs typeface="Gill Sans"/>
            </a:endParaRPr>
          </a:p>
          <a:p>
            <a:r>
              <a:rPr lang="en-US" sz="2400" kern="0" dirty="0">
                <a:latin typeface="Gill Sans"/>
                <a:cs typeface="Gill Sans"/>
              </a:rPr>
              <a:t>       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51420" y="3837096"/>
            <a:ext cx="11584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But </a:t>
            </a:r>
            <a:r>
              <a:rPr lang="en-US" sz="2400" b="1" kern="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is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adaptive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</a:t>
            </a:r>
            <a:r>
              <a:rPr lang="en-US" sz="2400" kern="0" dirty="0">
                <a:latin typeface="Gill Sans"/>
                <a:cs typeface="Gill Sans"/>
              </a:rPr>
              <a:t> surviving queries heavily depend on </a:t>
            </a:r>
            <a:r>
              <a:rPr lang="en-US" sz="2400" i="1" kern="0" dirty="0">
                <a:latin typeface="Gill Sans"/>
                <a:cs typeface="Gill Sans"/>
              </a:rPr>
              <a:t>content </a:t>
            </a:r>
            <a:r>
              <a:rPr lang="en-US" sz="2400" kern="0" dirty="0">
                <a:latin typeface="Gill Sans"/>
                <a:cs typeface="Gill Sans"/>
              </a:rPr>
              <a:t>of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cells (function of X)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 Surviving set Q = Q(X)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  <a:sym typeface="Wingdings"/>
              </a:rPr>
              <a:t>correlated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with X! </a:t>
            </a:r>
            <a:endParaRPr lang="en-US" sz="2400" kern="0" dirty="0">
              <a:latin typeface="Gill Sans"/>
              <a:cs typeface="Gill Sans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82870" y="4935638"/>
            <a:ext cx="11584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In principle, all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Calibri Light"/>
                <a:cs typeface="Gill Sans"/>
              </a:rPr>
              <a:t>’</a:t>
            </a:r>
            <a:r>
              <a:rPr lang="en-US" sz="2400" kern="0" dirty="0">
                <a:latin typeface="Gill Sans"/>
                <a:cs typeface="Gill Sans"/>
              </a:rPr>
              <a:t>s could all fall into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: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¡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dirty="0">
                <a:latin typeface="Gill Sans"/>
                <a:cs typeface="Gill Sans"/>
              </a:rPr>
              <a:t>(Q) (even though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 it has covers ½ the space).</a:t>
            </a:r>
          </a:p>
        </p:txBody>
      </p:sp>
      <p:sp>
        <p:nvSpPr>
          <p:cNvPr id="4" name="Right Triangle 3"/>
          <p:cNvSpPr/>
          <p:nvPr/>
        </p:nvSpPr>
        <p:spPr>
          <a:xfrm>
            <a:off x="10000240" y="292051"/>
            <a:ext cx="1987163" cy="1764249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22559" y="4493580"/>
            <a:ext cx="5620301" cy="1642306"/>
            <a:chOff x="7222559" y="4493580"/>
            <a:chExt cx="5620301" cy="1642306"/>
          </a:xfrm>
        </p:grpSpPr>
        <p:grpSp>
          <p:nvGrpSpPr>
            <p:cNvPr id="43" name="Group 42"/>
            <p:cNvGrpSpPr/>
            <p:nvPr/>
          </p:nvGrpSpPr>
          <p:grpSpPr>
            <a:xfrm>
              <a:off x="7222559" y="4493580"/>
              <a:ext cx="5620301" cy="1642306"/>
              <a:chOff x="7222559" y="4493580"/>
              <a:chExt cx="5620301" cy="1642306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7222559" y="5744649"/>
                <a:ext cx="4691741" cy="391237"/>
                <a:chOff x="5818414" y="1818331"/>
                <a:chExt cx="4691741" cy="475336"/>
              </a:xfrm>
            </p:grpSpPr>
            <p:sp>
              <p:nvSpPr>
                <p:cNvPr id="56" name="Frame 55"/>
                <p:cNvSpPr/>
                <p:nvPr/>
              </p:nvSpPr>
              <p:spPr>
                <a:xfrm>
                  <a:off x="5818414" y="1818331"/>
                  <a:ext cx="4691741" cy="471712"/>
                </a:xfrm>
                <a:prstGeom prst="frame">
                  <a:avLst>
                    <a:gd name="adj1" fmla="val 7328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6295571" y="1818332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6756402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7209971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7681695" y="1825585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8142526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8596095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9122248" y="1832840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9583079" y="1840098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10036648" y="1840096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oup 67"/>
              <p:cNvGrpSpPr/>
              <p:nvPr/>
            </p:nvGrpSpPr>
            <p:grpSpPr>
              <a:xfrm>
                <a:off x="9266050" y="4493580"/>
                <a:ext cx="3576810" cy="1620176"/>
                <a:chOff x="7861905" y="432197"/>
                <a:chExt cx="3576810" cy="1968443"/>
              </a:xfrm>
            </p:grpSpPr>
            <p:sp>
              <p:nvSpPr>
                <p:cNvPr id="69" name="Oval 68"/>
                <p:cNvSpPr/>
                <p:nvPr/>
              </p:nvSpPr>
              <p:spPr>
                <a:xfrm>
                  <a:off x="7982858" y="432197"/>
                  <a:ext cx="199570" cy="1483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0" name="Straight Arrow Connector 69"/>
                <p:cNvCxnSpPr/>
                <p:nvPr/>
              </p:nvCxnSpPr>
              <p:spPr>
                <a:xfrm flipH="1">
                  <a:off x="7979327" y="498805"/>
                  <a:ext cx="1567345" cy="130673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/>
                <p:cNvCxnSpPr/>
                <p:nvPr/>
              </p:nvCxnSpPr>
              <p:spPr>
                <a:xfrm flipH="1">
                  <a:off x="7861905" y="609962"/>
                  <a:ext cx="244928" cy="118008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Arrow Connector 71"/>
                <p:cNvCxnSpPr/>
                <p:nvPr/>
              </p:nvCxnSpPr>
              <p:spPr>
                <a:xfrm flipH="1">
                  <a:off x="7886095" y="573538"/>
                  <a:ext cx="772457" cy="1246693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Rectangle 74"/>
                <p:cNvSpPr/>
                <p:nvPr/>
              </p:nvSpPr>
              <p:spPr>
                <a:xfrm>
                  <a:off x="9867147" y="942293"/>
                  <a:ext cx="1571568" cy="145834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kern="0" dirty="0">
                      <a:solidFill>
                        <a:schemeClr val="accent3"/>
                      </a:solidFill>
                      <a:latin typeface="Gill Sans"/>
                      <a:cs typeface="Gill Sans"/>
                    </a:rPr>
                    <a:t>           </a:t>
                  </a:r>
                  <a:r>
                    <a:rPr lang="en-US" sz="2400" kern="0" dirty="0">
                      <a:latin typeface="Gill Sans"/>
                      <a:cs typeface="Gill Sans"/>
                    </a:rPr>
                    <a:t>D(x)</a:t>
                  </a:r>
                  <a:endParaRPr lang="en-US" sz="2400" dirty="0"/>
                </a:p>
                <a:p>
                  <a:endParaRPr lang="en-US" sz="2400" kern="0" dirty="0">
                    <a:solidFill>
                      <a:schemeClr val="accent3"/>
                    </a:solidFill>
                    <a:latin typeface="Gill Sans"/>
                    <a:cs typeface="Gill Sans"/>
                  </a:endParaRPr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7699716" y="5762565"/>
                <a:ext cx="42876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222  j41    If...  Else  389   j4#     $y    j13</a:t>
                </a:r>
              </a:p>
            </p:txBody>
          </p:sp>
        </p:grpSp>
        <p:sp>
          <p:nvSpPr>
            <p:cNvPr id="87" name="Oval 86"/>
            <p:cNvSpPr/>
            <p:nvPr/>
          </p:nvSpPr>
          <p:spPr>
            <a:xfrm>
              <a:off x="10831816" y="4517770"/>
              <a:ext cx="199570" cy="1221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10012335" y="4536757"/>
              <a:ext cx="199570" cy="12212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596753" y="2059110"/>
            <a:ext cx="9465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uk-UA" sz="2400" kern="0" dirty="0">
                <a:latin typeface="msam10"/>
                <a:ea typeface="msam10"/>
                <a:cs typeface="msam10"/>
              </a:rPr>
              <a:t>&amp;</a:t>
            </a:r>
            <a:r>
              <a:rPr lang="en-US" sz="2400" kern="0" dirty="0">
                <a:latin typeface="msam10"/>
                <a:ea typeface="msam10"/>
                <a:cs typeface="msam10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(1/100w)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o(</a:t>
            </a:r>
            <a:r>
              <a:rPr lang="en-US" sz="2400" kern="0" baseline="30000" dirty="0">
                <a:solidFill>
                  <a:schemeClr val="accent3"/>
                </a:solidFill>
                <a:latin typeface="cmmi10"/>
                <a:ea typeface="cmmi10"/>
                <a:cs typeface="cmmi10"/>
              </a:rPr>
              <a:t>²</a:t>
            </a:r>
            <a:r>
              <a:rPr lang="en-US" kern="0" baseline="55000" dirty="0">
                <a:solidFill>
                  <a:schemeClr val="accent3"/>
                </a:solidFill>
                <a:latin typeface="Gill Sans"/>
                <a:ea typeface="cmmi10"/>
                <a:cs typeface="cmmi10"/>
              </a:rPr>
              <a:t>2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 d/</a:t>
            </a:r>
            <a:r>
              <a:rPr lang="en-US" sz="2400" kern="0" baseline="30000" dirty="0" err="1">
                <a:solidFill>
                  <a:schemeClr val="accent3"/>
                </a:solidFill>
                <a:latin typeface="Gill Sans"/>
                <a:cs typeface="Gill Sans"/>
              </a:rPr>
              <a:t>lg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 w)</a:t>
            </a:r>
            <a:r>
              <a:rPr lang="en-US" sz="2400" kern="0" baseline="3000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&gt; 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mr-IN" sz="2400" kern="0" baseline="30000" dirty="0">
                <a:latin typeface="Gill Sans"/>
                <a:cs typeface="Gill Sans"/>
              </a:rPr>
              <a:t>–</a:t>
            </a:r>
            <a:r>
              <a:rPr lang="en-US" sz="2400" kern="0" baseline="30000" dirty="0">
                <a:latin typeface="Gill Sans"/>
                <a:cs typeface="Gill Sans"/>
              </a:rPr>
              <a:t> o(</a:t>
            </a:r>
            <a:r>
              <a:rPr lang="en-US" sz="2400" kern="0" baseline="3000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baseline="55000" dirty="0">
                <a:latin typeface="Gill Sans"/>
                <a:ea typeface="cmmi10"/>
                <a:cs typeface="cmmi10"/>
              </a:rPr>
              <a:t>2</a:t>
            </a:r>
            <a:r>
              <a:rPr lang="en-US" sz="2400" kern="0" baseline="30000" dirty="0">
                <a:latin typeface="Gill Sans"/>
                <a:cs typeface="Gill Sans"/>
              </a:rPr>
              <a:t> d) </a:t>
            </a:r>
            <a:r>
              <a:rPr lang="en-US" sz="2400" kern="0" dirty="0">
                <a:latin typeface="Gill Sans"/>
                <a:cs typeface="Gill Sans"/>
              </a:rPr>
              <a:t>&gt;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2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(1</a:t>
            </a:r>
            <a:r>
              <a:rPr lang="mr-IN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–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en-US" sz="2400" kern="0" baseline="30000" dirty="0">
                <a:solidFill>
                  <a:schemeClr val="accent3"/>
                </a:solidFill>
                <a:latin typeface="cmmi10"/>
                <a:ea typeface="cmmi10"/>
                <a:cs typeface="cmmi10"/>
              </a:rPr>
              <a:t>²</a:t>
            </a:r>
            <a:r>
              <a:rPr lang="en-US" sz="2400" kern="0" baseline="55000" dirty="0">
                <a:solidFill>
                  <a:schemeClr val="accent3"/>
                </a:solidFill>
                <a:latin typeface="Gill Sans"/>
                <a:ea typeface="cmmi10"/>
                <a:cs typeface="cmmi10"/>
              </a:rPr>
              <a:t>2</a:t>
            </a:r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)d            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(p = 1/100w)</a:t>
            </a:r>
          </a:p>
          <a:p>
            <a:r>
              <a:rPr lang="en-US" sz="2400" kern="0" baseline="3000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88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52" grpId="0"/>
      <p:bldP spid="84" grpId="0"/>
      <p:bldP spid="85" grpId="0"/>
      <p:bldP spid="4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182"/>
          <p:cNvSpPr/>
          <p:nvPr/>
        </p:nvSpPr>
        <p:spPr>
          <a:xfrm>
            <a:off x="190944" y="303597"/>
            <a:ext cx="10791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 err="1">
                <a:latin typeface="Gill Sans"/>
                <a:cs typeface="Gill Sans"/>
              </a:rPr>
              <a:t>Obs</a:t>
            </a:r>
            <a:r>
              <a:rPr lang="en-US" sz="2400" kern="0" dirty="0">
                <a:latin typeface="Gill Sans"/>
                <a:cs typeface="Gill Sans"/>
              </a:rPr>
              <a:t>:  Q(X) </a:t>
            </a:r>
            <a:r>
              <a:rPr lang="en-US" sz="2400" i="1" kern="0" dirty="0">
                <a:latin typeface="Gill Sans"/>
                <a:cs typeface="Gill Sans"/>
              </a:rPr>
              <a:t>determined</a:t>
            </a:r>
            <a:r>
              <a:rPr lang="en-US" sz="2400" kern="0" dirty="0">
                <a:latin typeface="Gill Sans"/>
                <a:cs typeface="Gill Sans"/>
              </a:rPr>
              <a:t> by only |</a:t>
            </a:r>
            <a:r>
              <a:rPr lang="en-US" sz="2400" kern="0" dirty="0" err="1">
                <a:latin typeface="Gill Sans"/>
                <a:cs typeface="Gill Sans"/>
              </a:rPr>
              <a:t>C|w</a:t>
            </a:r>
            <a:r>
              <a:rPr lang="en-US" sz="2400" kern="0" dirty="0">
                <a:latin typeface="Gill Sans"/>
                <a:cs typeface="Gill Sans"/>
              </a:rPr>
              <a:t> &lt; o(n) bits 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(actually n/10 but good enough)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0311" y="1640143"/>
            <a:ext cx="11584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Formalize this using simple “geometric packing” argument: Suppose </a:t>
            </a:r>
            <a:r>
              <a:rPr lang="en-US" sz="2400" kern="0" dirty="0" err="1">
                <a:solidFill>
                  <a:srgbClr val="000000"/>
                </a:solidFill>
                <a:latin typeface="Gill Sans"/>
                <a:cs typeface="Gill Sans"/>
              </a:rPr>
              <a:t>fsoc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</a:p>
          <a:p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     that &gt; n/4 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x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i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’s fall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outside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¡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² </a:t>
            </a:r>
            <a:r>
              <a:rPr lang="en-US" sz="2400" kern="0" dirty="0">
                <a:latin typeface="Gill Sans"/>
                <a:cs typeface="Gill Sans"/>
              </a:rPr>
              <a:t>(Q)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 these </a:t>
            </a:r>
            <a:r>
              <a:rPr lang="en-US" sz="2400" kern="0" dirty="0" err="1">
                <a:latin typeface="Gill Sans"/>
                <a:cs typeface="Gill Sans"/>
                <a:sym typeface="Wingdings"/>
              </a:rPr>
              <a:t>pts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are (essentially)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(d-1)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-dim. </a:t>
            </a:r>
            <a:endParaRPr lang="en-US" sz="2400" kern="0" dirty="0">
              <a:latin typeface="Gill Sans"/>
              <a:cs typeface="Gill San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8629" y="2671322"/>
            <a:ext cx="119405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  <a:sym typeface="Wingdings"/>
              </a:rPr>
              <a:t> Can save </a:t>
            </a:r>
            <a:r>
              <a:rPr lang="en-US" sz="2400" kern="0" dirty="0">
                <a:latin typeface="Helvetica"/>
                <a:cs typeface="Helvetica"/>
                <a:sym typeface="Wingdings"/>
              </a:rPr>
              <a:t>1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bit for their </a:t>
            </a:r>
            <a:r>
              <a:rPr lang="en-US" sz="2400" kern="0">
                <a:latin typeface="Gill Sans"/>
                <a:cs typeface="Gill Sans"/>
                <a:sym typeface="Wingdings"/>
              </a:rPr>
              <a:t>encoding, already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gives impossible compression</a:t>
            </a:r>
            <a:r>
              <a:rPr lang="mr-IN" sz="2400" kern="0" dirty="0">
                <a:latin typeface="Gill Sans"/>
                <a:cs typeface="Gill Sans"/>
                <a:sym typeface="Wingdings"/>
              </a:rPr>
              <a:t>…</a:t>
            </a:r>
            <a:endParaRPr lang="en-US" sz="2400" kern="0" dirty="0">
              <a:latin typeface="Gill Sans"/>
              <a:cs typeface="Gill Sans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21114" y="3449911"/>
            <a:ext cx="11584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So may assume &gt; n/4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Calibri Light"/>
                <a:cs typeface="Gill Sans"/>
              </a:rPr>
              <a:t>’</a:t>
            </a:r>
            <a:r>
              <a:rPr lang="en-US" sz="2400" kern="0" dirty="0">
                <a:latin typeface="Gill Sans"/>
                <a:cs typeface="Gill Sans"/>
              </a:rPr>
              <a:t>s indeed fall into 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¡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dirty="0">
                <a:latin typeface="Gill Sans"/>
                <a:cs typeface="Gill Sans"/>
              </a:rPr>
              <a:t>(Q) as desired, in which case </a:t>
            </a:r>
            <a:r>
              <a:rPr lang="en-US" sz="2400" kern="0" dirty="0" err="1">
                <a:latin typeface="Gill Sans"/>
                <a:cs typeface="Gill Sans"/>
              </a:rPr>
              <a:t>prev</a:t>
            </a:r>
            <a:r>
              <a:rPr lang="en-US" sz="2400" kern="0" dirty="0">
                <a:latin typeface="Gill Sans"/>
                <a:cs typeface="Gill Sans"/>
              </a:rPr>
              <a:t> “</a:t>
            </a:r>
            <a:r>
              <a:rPr lang="en-US" sz="2400" kern="0" dirty="0" err="1">
                <a:latin typeface="Gill Sans"/>
                <a:cs typeface="Gill Sans"/>
              </a:rPr>
              <a:t>naiive</a:t>
            </a:r>
            <a:r>
              <a:rPr lang="en-US" sz="2400" kern="0" dirty="0">
                <a:latin typeface="Gill Sans"/>
                <a:cs typeface="Gill Sans"/>
              </a:rPr>
              <a:t>”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analysis goes through. 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925248" y="826144"/>
            <a:ext cx="2120230" cy="2361254"/>
            <a:chOff x="9925248" y="934999"/>
            <a:chExt cx="2120230" cy="2361254"/>
          </a:xfrm>
        </p:grpSpPr>
        <p:grpSp>
          <p:nvGrpSpPr>
            <p:cNvPr id="8" name="Group 7"/>
            <p:cNvGrpSpPr/>
            <p:nvPr/>
          </p:nvGrpSpPr>
          <p:grpSpPr>
            <a:xfrm>
              <a:off x="10485456" y="1633599"/>
              <a:ext cx="1351447" cy="655176"/>
              <a:chOff x="3990435" y="2327319"/>
              <a:chExt cx="2532749" cy="1278191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6060406" y="3002067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990435" y="2678793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438175" y="3363055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227781" y="2840430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75862" y="3443873"/>
                <a:ext cx="115456" cy="1616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407728" y="2327319"/>
                <a:ext cx="115456" cy="16163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Frame 10"/>
            <p:cNvSpPr/>
            <p:nvPr/>
          </p:nvSpPr>
          <p:spPr>
            <a:xfrm>
              <a:off x="10041899" y="1532004"/>
              <a:ext cx="2003579" cy="1764249"/>
            </a:xfrm>
            <a:prstGeom prst="frame">
              <a:avLst>
                <a:gd name="adj1" fmla="val 98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25248" y="934999"/>
              <a:ext cx="17214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kern="0" dirty="0">
                  <a:latin typeface="Calibri Light"/>
                  <a:cs typeface="Gill Sans"/>
                </a:rPr>
                <a:t>      2</a:t>
              </a:r>
              <a:r>
                <a:rPr lang="en-US" sz="2400" kern="0" baseline="30000" dirty="0">
                  <a:latin typeface="Calibri Light"/>
                  <a:cs typeface="Gill Sans"/>
                </a:rPr>
                <a:t>d</a:t>
              </a:r>
              <a:endParaRPr lang="en-US" sz="2400" baseline="30000" dirty="0">
                <a:latin typeface="Gill Sans"/>
              </a:endParaRPr>
            </a:p>
          </p:txBody>
        </p:sp>
        <p:sp>
          <p:nvSpPr>
            <p:cNvPr id="4" name="Right Triangle 3"/>
            <p:cNvSpPr/>
            <p:nvPr/>
          </p:nvSpPr>
          <p:spPr>
            <a:xfrm>
              <a:off x="10049117" y="1532004"/>
              <a:ext cx="1987163" cy="1764249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190944" y="910931"/>
            <a:ext cx="9767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cmsy10"/>
                <a:ea typeface="cmsy10"/>
                <a:cs typeface="cmsy10"/>
              </a:rPr>
              <a:t>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(DPI)</a:t>
            </a:r>
            <a:r>
              <a:rPr lang="en-US" sz="2400" kern="0" dirty="0">
                <a:latin typeface="Gill Sans"/>
                <a:cs typeface="Gill Sans"/>
              </a:rPr>
              <a:t>   H(X|</a:t>
            </a:r>
            <a:r>
              <a:rPr lang="es-ES_tradnl" sz="2400" kern="0" dirty="0">
                <a:latin typeface="cmmi10"/>
                <a:ea typeface="cmmi10"/>
                <a:cs typeface="cmmi10"/>
              </a:rPr>
              <a:t>¡</a:t>
            </a:r>
            <a:r>
              <a:rPr lang="es-ES_tradnl" sz="2400" kern="0" baseline="-25000" dirty="0">
                <a:latin typeface="cmmi10"/>
                <a:ea typeface="cmmi10"/>
                <a:cs typeface="cmmi10"/>
              </a:rPr>
              <a:t>²</a:t>
            </a:r>
            <a:r>
              <a:rPr lang="en-US" sz="2400" kern="0" dirty="0">
                <a:latin typeface="Gill Sans"/>
                <a:cs typeface="Gill Sans"/>
              </a:rPr>
              <a:t>(Q(X))) &gt; </a:t>
            </a: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nd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mr-IN" sz="2400" kern="0" dirty="0">
                <a:solidFill>
                  <a:schemeClr val="accent3"/>
                </a:solidFill>
                <a:latin typeface="Gill Sans"/>
                <a:cs typeface="Gill Sans"/>
              </a:rPr>
              <a:t>–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 o(n)</a:t>
            </a:r>
            <a:r>
              <a:rPr lang="en-US" sz="2400" kern="0" dirty="0">
                <a:latin typeface="Gill Sans"/>
                <a:cs typeface="Gill Sans"/>
              </a:rPr>
              <a:t> bits : X is still “close” to</a:t>
            </a:r>
            <a:r>
              <a:rPr lang="en-US" sz="2400" kern="0" dirty="0">
                <a:latin typeface="cmsy10"/>
                <a:ea typeface="cmsy10"/>
                <a:cs typeface="cmsy10"/>
              </a:rPr>
              <a:t> U</a:t>
            </a:r>
            <a:r>
              <a:rPr lang="en-US" sz="2400" kern="0" dirty="0">
                <a:latin typeface="Gill Sans"/>
                <a:cs typeface="Gill Sans"/>
              </a:rPr>
              <a:t>(</a:t>
            </a:r>
            <a:r>
              <a:rPr lang="en-US" sz="2400" kern="0" dirty="0">
                <a:latin typeface="Calibri Light"/>
                <a:cs typeface="Gill Sans"/>
              </a:rPr>
              <a:t>2</a:t>
            </a:r>
            <a:r>
              <a:rPr lang="en-US" sz="2400" kern="0" baseline="30000" dirty="0">
                <a:latin typeface="Gill Sans"/>
                <a:cs typeface="Gill Sans"/>
              </a:rPr>
              <a:t>d</a:t>
            </a:r>
            <a:r>
              <a:rPr lang="en-US" sz="2400" kern="0" dirty="0">
                <a:latin typeface="Gill Sans"/>
                <a:cs typeface="Gill Sans"/>
              </a:rPr>
              <a:t>)</a:t>
            </a:r>
            <a:r>
              <a:rPr lang="mr-IN" sz="2400" kern="0" dirty="0">
                <a:latin typeface="Gill Sans"/>
                <a:cs typeface="Gill Sans"/>
              </a:rPr>
              <a:t>…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25124" y="4072275"/>
            <a:ext cx="411238" cy="36285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8629" y="4887124"/>
            <a:ext cx="12468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Cell-Sampling also used in highest (~lg^2 n)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dynamic </a:t>
            </a:r>
            <a:r>
              <a:rPr lang="en-US" sz="2400" kern="0" dirty="0">
                <a:latin typeface="Gill Sans"/>
                <a:cs typeface="Gill Sans"/>
              </a:rPr>
              <a:t>data structure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 lower bounds</a:t>
            </a:r>
            <a:r>
              <a:rPr lang="mr-IN" sz="2400" kern="0" dirty="0">
                <a:latin typeface="Gill Sans"/>
                <a:cs typeface="Gill Sans"/>
              </a:rPr>
              <a:t>…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[Lar12, L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W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Y18]</a:t>
            </a:r>
          </a:p>
        </p:txBody>
      </p:sp>
    </p:spTree>
    <p:extLst>
      <p:ext uri="{BB962C8B-B14F-4D97-AF65-F5344CB8AC3E}">
        <p14:creationId xmlns:p14="http://schemas.microsoft.com/office/powerpoint/2010/main" val="307226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84" grpId="0"/>
      <p:bldP spid="85" grpId="0"/>
      <p:bldP spid="39" grpId="0"/>
      <p:bldP spid="2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103554" y="2237396"/>
            <a:ext cx="57129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         Lower Bounds on </a:t>
            </a:r>
          </a:p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    Locally Decodable Codes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13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64"/>
          <p:cNvSpPr txBox="1"/>
          <p:nvPr/>
        </p:nvSpPr>
        <p:spPr>
          <a:xfrm>
            <a:off x="268012" y="141909"/>
            <a:ext cx="446286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Error Correcting Codes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0253" y="2300012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But decoding requires reading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entire</a:t>
            </a:r>
            <a:r>
              <a:rPr lang="en-US" sz="2400" i="1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codeword</a:t>
            </a:r>
            <a:r>
              <a:rPr lang="en-US" sz="2400" kern="0" dirty="0">
                <a:latin typeface="Gill Sans"/>
                <a:cs typeface="Gill Sans"/>
              </a:rPr>
              <a:t> C(x), even if just want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. 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015" y="1564940"/>
            <a:ext cx="102230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For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 = ¼ (say),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9</a:t>
            </a:r>
            <a:r>
              <a:rPr lang="en-US" sz="2400" kern="0" dirty="0">
                <a:latin typeface="Gill Sans"/>
                <a:cs typeface="Gill Sans"/>
              </a:rPr>
              <a:t> ECCs with constant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rate </a:t>
            </a:r>
            <a:r>
              <a:rPr lang="en-US" sz="2400" kern="0" dirty="0">
                <a:latin typeface="Gill Sans"/>
                <a:cs typeface="Gill Sans"/>
              </a:rPr>
              <a:t>m = O(n).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04424" y="2960786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If interested in decoding only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, can hope to read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few</a:t>
            </a:r>
            <a:r>
              <a:rPr lang="en-US" sz="2400" kern="0" dirty="0">
                <a:latin typeface="Gill Sans"/>
                <a:cs typeface="Gill Sans"/>
              </a:rPr>
              <a:t> (ideally O(1)) bits of C(x)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202600" y="170408"/>
            <a:ext cx="1855877" cy="2058750"/>
            <a:chOff x="10202600" y="404659"/>
            <a:chExt cx="1855877" cy="2058750"/>
          </a:xfrm>
        </p:grpSpPr>
        <p:grpSp>
          <p:nvGrpSpPr>
            <p:cNvPr id="11" name="Group 10"/>
            <p:cNvGrpSpPr/>
            <p:nvPr/>
          </p:nvGrpSpPr>
          <p:grpSpPr>
            <a:xfrm>
              <a:off x="10202600" y="404659"/>
              <a:ext cx="1855877" cy="2058750"/>
              <a:chOff x="4020436" y="1405698"/>
              <a:chExt cx="3613195" cy="3809734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4356191" y="2290097"/>
                <a:ext cx="2893887" cy="2813011"/>
                <a:chOff x="3523291" y="2327319"/>
                <a:chExt cx="3138437" cy="3119153"/>
              </a:xfrm>
            </p:grpSpPr>
            <p:sp>
              <p:nvSpPr>
                <p:cNvPr id="18" name="Oval 17"/>
                <p:cNvSpPr/>
                <p:nvPr/>
              </p:nvSpPr>
              <p:spPr>
                <a:xfrm>
                  <a:off x="6020169" y="4564315"/>
                  <a:ext cx="115454" cy="16163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3990435" y="2678793"/>
                  <a:ext cx="115456" cy="16163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6546274" y="5284834"/>
                  <a:ext cx="115454" cy="16163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3523291" y="3967018"/>
                  <a:ext cx="115455" cy="16163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4249145" y="4670879"/>
                  <a:ext cx="115456" cy="16163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6407728" y="2327319"/>
                  <a:ext cx="115456" cy="16163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5393426" y="3272107"/>
                <a:ext cx="584227" cy="683452"/>
                <a:chOff x="1446944" y="3141606"/>
                <a:chExt cx="584227" cy="683452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1446944" y="3141606"/>
                  <a:ext cx="584227" cy="6834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kern="0" dirty="0">
                      <a:latin typeface="Gill Sans"/>
                      <a:cs typeface="Gill Sans"/>
                    </a:rPr>
                    <a:t>x</a:t>
                  </a:r>
                  <a:endParaRPr lang="en-US" dirty="0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1745015" y="3265956"/>
                  <a:ext cx="188790" cy="168883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4" name="Frame 13"/>
              <p:cNvSpPr/>
              <p:nvPr/>
            </p:nvSpPr>
            <p:spPr>
              <a:xfrm>
                <a:off x="4020436" y="2111346"/>
                <a:ext cx="3462324" cy="3104086"/>
              </a:xfrm>
              <a:prstGeom prst="frame">
                <a:avLst>
                  <a:gd name="adj1" fmla="val 985"/>
                </a:avLst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715505" y="1405698"/>
                <a:ext cx="1918126" cy="6834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kern="0" dirty="0">
                    <a:latin typeface="Gill Sans"/>
                    <a:cs typeface="Gill Sans"/>
                  </a:rPr>
                  <a:t>{0,1}</a:t>
                </a:r>
                <a:r>
                  <a:rPr lang="en-US" kern="0" baseline="30000" dirty="0">
                    <a:latin typeface="Gill Sans"/>
                    <a:cs typeface="Gill Sans"/>
                  </a:rPr>
                  <a:t>m</a:t>
                </a:r>
                <a:endParaRPr lang="en-US" dirty="0"/>
              </a:p>
            </p:txBody>
          </p:sp>
        </p:grpSp>
        <p:sp>
          <p:nvSpPr>
            <p:cNvPr id="25" name="Donut 24"/>
            <p:cNvSpPr/>
            <p:nvPr/>
          </p:nvSpPr>
          <p:spPr>
            <a:xfrm>
              <a:off x="10620281" y="1049960"/>
              <a:ext cx="968447" cy="970852"/>
            </a:xfrm>
            <a:prstGeom prst="donut">
              <a:avLst>
                <a:gd name="adj" fmla="val 3702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194026" y="3717307"/>
            <a:ext cx="12086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q-LDC</a:t>
            </a:r>
            <a:r>
              <a:rPr lang="en-US" sz="2400" kern="0" dirty="0">
                <a:latin typeface="Gill Sans"/>
                <a:cs typeface="Gill Sans"/>
              </a:rPr>
              <a:t>  C : {0,1}</a:t>
            </a:r>
            <a:r>
              <a:rPr lang="en-US" sz="2400" kern="0" baseline="3000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MT Extra"/>
                <a:cs typeface="Gill Sans"/>
                <a:sym typeface="MT Extra"/>
              </a:rPr>
              <a:t></a:t>
            </a:r>
            <a:r>
              <a:rPr lang="en-US" sz="2400" kern="0" dirty="0">
                <a:latin typeface="Gill Sans"/>
                <a:cs typeface="Gill Sans"/>
              </a:rPr>
              <a:t> {0,1}</a:t>
            </a:r>
            <a:r>
              <a:rPr lang="en-US" sz="2400" kern="0" baseline="30000" dirty="0"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x,y |C(x) </a:t>
            </a:r>
            <a:r>
              <a:rPr lang="mr-IN" sz="2400" kern="0" dirty="0">
                <a:latin typeface="Gill Sans"/>
                <a:cs typeface="Gill Sans"/>
              </a:rPr>
              <a:t>–</a:t>
            </a:r>
            <a:r>
              <a:rPr lang="en-US" sz="2400" kern="0" dirty="0">
                <a:latin typeface="Gill Sans"/>
                <a:cs typeface="Gill Sans"/>
              </a:rPr>
              <a:t> y| &lt;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en-US" sz="2400" kern="0" dirty="0">
                <a:latin typeface="Gill Sans"/>
                <a:cs typeface="Gill Sans"/>
              </a:rPr>
              <a:t> recover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by reading only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bits of y.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198837" y="4123276"/>
            <a:ext cx="7416341" cy="1952289"/>
            <a:chOff x="3198837" y="4271224"/>
            <a:chExt cx="7416341" cy="1952289"/>
          </a:xfrm>
        </p:grpSpPr>
        <p:grpSp>
          <p:nvGrpSpPr>
            <p:cNvPr id="42" name="Group 41"/>
            <p:cNvGrpSpPr/>
            <p:nvPr/>
          </p:nvGrpSpPr>
          <p:grpSpPr>
            <a:xfrm>
              <a:off x="3263232" y="4271224"/>
              <a:ext cx="7351946" cy="1925500"/>
              <a:chOff x="7222559" y="4210386"/>
              <a:chExt cx="7351946" cy="192550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7222559" y="5744649"/>
                <a:ext cx="4691741" cy="391237"/>
                <a:chOff x="5818414" y="1818331"/>
                <a:chExt cx="4691741" cy="475336"/>
              </a:xfrm>
            </p:grpSpPr>
            <p:sp>
              <p:nvSpPr>
                <p:cNvPr id="53" name="Frame 52"/>
                <p:cNvSpPr/>
                <p:nvPr/>
              </p:nvSpPr>
              <p:spPr>
                <a:xfrm>
                  <a:off x="5818414" y="1818331"/>
                  <a:ext cx="4691741" cy="471712"/>
                </a:xfrm>
                <a:prstGeom prst="frame">
                  <a:avLst>
                    <a:gd name="adj1" fmla="val 7328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6295571" y="1818332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6756402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7209971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7681695" y="1825585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8142526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8596095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9122248" y="1832840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9583079" y="1840098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10036648" y="1840096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7990002" y="4210386"/>
                <a:ext cx="6584503" cy="1538344"/>
                <a:chOff x="6585857" y="88129"/>
                <a:chExt cx="6584503" cy="1869021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7982858" y="432197"/>
                  <a:ext cx="199570" cy="1483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7" name="Straight Arrow Connector 46"/>
                <p:cNvCxnSpPr>
                  <a:stCxn id="46" idx="7"/>
                </p:cNvCxnSpPr>
                <p:nvPr/>
              </p:nvCxnSpPr>
              <p:spPr>
                <a:xfrm flipH="1">
                  <a:off x="6585857" y="453926"/>
                  <a:ext cx="1567345" cy="130673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>
                  <a:stCxn id="46" idx="4"/>
                </p:cNvCxnSpPr>
                <p:nvPr/>
              </p:nvCxnSpPr>
              <p:spPr>
                <a:xfrm flipH="1">
                  <a:off x="7837715" y="580573"/>
                  <a:ext cx="244928" cy="118008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>
                  <a:stCxn id="46" idx="5"/>
                </p:cNvCxnSpPr>
                <p:nvPr/>
              </p:nvCxnSpPr>
              <p:spPr>
                <a:xfrm>
                  <a:off x="8153202" y="558843"/>
                  <a:ext cx="1625798" cy="1201815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Block Arc 49"/>
                <p:cNvSpPr/>
                <p:nvPr/>
              </p:nvSpPr>
              <p:spPr>
                <a:xfrm flipV="1">
                  <a:off x="7456714" y="888997"/>
                  <a:ext cx="1306286" cy="246222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8125439" y="498804"/>
                  <a:ext cx="5044921" cy="145834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kern="0" dirty="0">
                      <a:solidFill>
                        <a:schemeClr val="accent3"/>
                      </a:solidFill>
                      <a:latin typeface="Gill Sans"/>
                      <a:cs typeface="Gill Sans"/>
                    </a:rPr>
                    <a:t>q           </a:t>
                  </a:r>
                </a:p>
                <a:p>
                  <a:endParaRPr lang="en-US" sz="2400" kern="0" dirty="0">
                    <a:solidFill>
                      <a:schemeClr val="accent3"/>
                    </a:solidFill>
                    <a:latin typeface="Gill Sans"/>
                    <a:cs typeface="Gill Sans"/>
                  </a:endParaRPr>
                </a:p>
                <a:p>
                  <a:r>
                    <a:rPr lang="en-US" sz="2400" kern="0" dirty="0">
                      <a:solidFill>
                        <a:schemeClr val="accent3"/>
                      </a:solidFill>
                      <a:latin typeface="Gill Sans"/>
                      <a:cs typeface="Gill Sans"/>
                    </a:rPr>
                    <a:t>                       </a:t>
                  </a:r>
                  <a:r>
                    <a:rPr lang="en-US" sz="2400" kern="0" dirty="0">
                      <a:solidFill>
                        <a:srgbClr val="FF0000"/>
                      </a:solidFill>
                      <a:latin typeface="Gill Sans"/>
                      <a:cs typeface="Gill Sans"/>
                    </a:rPr>
                    <a:t>y </a:t>
                  </a:r>
                  <a:r>
                    <a:rPr lang="en-US" sz="2400" kern="0" dirty="0">
                      <a:latin typeface="Gill Sans"/>
                      <a:cs typeface="Gill Sans"/>
                    </a:rPr>
                    <a:t>=</a:t>
                  </a:r>
                  <a:r>
                    <a:rPr lang="en-US" sz="2400" kern="0" dirty="0">
                      <a:solidFill>
                        <a:schemeClr val="accent3"/>
                      </a:solidFill>
                      <a:latin typeface="Gill Sans"/>
                      <a:cs typeface="Gill Sans"/>
                    </a:rPr>
                    <a:t> </a:t>
                  </a:r>
                  <a:r>
                    <a:rPr lang="en-US" sz="2400" kern="0" dirty="0">
                      <a:latin typeface="Gill Sans"/>
                      <a:cs typeface="Gill Sans"/>
                    </a:rPr>
                    <a:t>C(</a:t>
                  </a:r>
                  <a:r>
                    <a:rPr lang="en-US" sz="2400" kern="0" dirty="0">
                      <a:latin typeface="cmmi10"/>
                      <a:ea typeface="cmmi10"/>
                      <a:cs typeface="cmmi10"/>
                    </a:rPr>
                    <a:t>x</a:t>
                  </a:r>
                  <a:r>
                    <a:rPr lang="en-US" sz="2400" kern="0" dirty="0">
                      <a:latin typeface="Gill Sans"/>
                      <a:cs typeface="Gill Sans"/>
                    </a:rPr>
                    <a:t>) + </a:t>
                  </a:r>
                  <a:r>
                    <a:rPr lang="en-US" sz="2400" kern="0" dirty="0">
                      <a:latin typeface="cmmi10"/>
                      <a:ea typeface="cmmi10"/>
                      <a:cs typeface="cmmi10"/>
                    </a:rPr>
                    <a:t>±</a:t>
                  </a:r>
                  <a:r>
                    <a:rPr lang="en-US" sz="2400" kern="0" dirty="0">
                      <a:latin typeface="Gill Sans"/>
                      <a:cs typeface="Gill Sans"/>
                    </a:rPr>
                    <a:t>m “noise”</a:t>
                  </a:r>
                  <a:endParaRPr lang="en-US" sz="2400" dirty="0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8282772" y="88129"/>
                  <a:ext cx="423718" cy="5982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00" kern="0" dirty="0">
                      <a:latin typeface="cmmi10"/>
                      <a:ea typeface="cmmi10"/>
                      <a:cs typeface="cmmi10"/>
                    </a:rPr>
                    <a:t>x</a:t>
                  </a:r>
                  <a:r>
                    <a:rPr lang="en-US" sz="2600" kern="0" baseline="-25000" dirty="0">
                      <a:latin typeface="Gill Sans"/>
                      <a:cs typeface="Gill Sans"/>
                    </a:rPr>
                    <a:t>i</a:t>
                  </a:r>
                  <a:endParaRPr lang="en-US" sz="2600" dirty="0"/>
                </a:p>
              </p:txBody>
            </p:sp>
          </p:grpSp>
        </p:grpSp>
        <p:sp>
          <p:nvSpPr>
            <p:cNvPr id="63" name="TextBox 62"/>
            <p:cNvSpPr txBox="1"/>
            <p:nvPr/>
          </p:nvSpPr>
          <p:spPr>
            <a:xfrm>
              <a:off x="3198837" y="5823403"/>
              <a:ext cx="49277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Gill Sans"/>
                  <a:cs typeface="Gill Sans"/>
                </a:rPr>
                <a:t> 1     0</a:t>
              </a:r>
              <a:r>
                <a:rPr lang="he-IL" sz="2000" dirty="0">
                  <a:latin typeface="Gill Sans"/>
                  <a:cs typeface="Gill Sans"/>
                </a:rPr>
                <a:t>   </a:t>
              </a:r>
              <a:r>
                <a:rPr lang="en-US" sz="2000" dirty="0">
                  <a:latin typeface="Gill Sans"/>
                  <a:cs typeface="Gill Sans"/>
                </a:rPr>
                <a:t>  0</a:t>
              </a:r>
              <a:r>
                <a:rPr lang="he-IL" sz="2000" dirty="0">
                  <a:latin typeface="Gill Sans"/>
                  <a:cs typeface="Gill Sans"/>
                </a:rPr>
                <a:t>  </a:t>
              </a:r>
              <a:r>
                <a:rPr lang="en-US" sz="2000" dirty="0">
                  <a:latin typeface="Gill Sans"/>
                  <a:cs typeface="Gill Sans"/>
                </a:rPr>
                <a:t>     1     1    1     0     0     1    0</a:t>
              </a:r>
              <a:r>
                <a:rPr lang="he-IL" sz="2000" dirty="0">
                  <a:latin typeface="Gill Sans"/>
                  <a:cs typeface="Gill Sans"/>
                </a:rPr>
                <a:t>  </a:t>
              </a:r>
              <a:endParaRPr lang="en-US" sz="2000" dirty="0">
                <a:latin typeface="Gill Sans"/>
                <a:cs typeface="Gill Sans"/>
              </a:endParaRPr>
            </a:p>
          </p:txBody>
        </p:sp>
      </p:grpSp>
      <p:sp>
        <p:nvSpPr>
          <p:cNvPr id="64" name="Oval 63">
            <a:extLst>
              <a:ext uri="{FF2B5EF4-FFF2-40B4-BE49-F238E27FC236}">
                <a16:creationId xmlns:a16="http://schemas.microsoft.com/office/drawing/2014/main" id="{EAFD35AF-85DD-2D41-AA65-3F29E1CD31F5}"/>
              </a:ext>
            </a:extLst>
          </p:cNvPr>
          <p:cNvSpPr/>
          <p:nvPr/>
        </p:nvSpPr>
        <p:spPr>
          <a:xfrm>
            <a:off x="6310648" y="35711"/>
            <a:ext cx="3335035" cy="7388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chemeClr val="tx1"/>
                </a:solidFill>
                <a:latin typeface="cmmi10"/>
                <a:ea typeface="cmmi10"/>
                <a:cs typeface="cmmi10"/>
              </a:rPr>
              <a:t>± </a:t>
            </a:r>
            <a:r>
              <a:rPr lang="en-US" kern="0" dirty="0">
                <a:solidFill>
                  <a:schemeClr val="tx1"/>
                </a:solidFill>
                <a:latin typeface="Gill Sans"/>
                <a:ea typeface="cmmi10"/>
                <a:cs typeface="Gill Sans"/>
              </a:rPr>
              <a:t>= (frac) distance of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3">
            <a:extLst>
              <a:ext uri="{FF2B5EF4-FFF2-40B4-BE49-F238E27FC236}">
                <a16:creationId xmlns:a16="http://schemas.microsoft.com/office/drawing/2014/main" id="{B2870D57-43C1-404B-8BE7-5B1D2E592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93" y="880749"/>
            <a:ext cx="10088407" cy="737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ECC  C : </a:t>
            </a:r>
            <a:r>
              <a:rPr lang="en-US" sz="2400" b="1" kern="0" dirty="0" err="1">
                <a:latin typeface="Gill Sans"/>
                <a:cs typeface="Gill Sans"/>
              </a:rPr>
              <a:t>F</a:t>
            </a:r>
            <a:r>
              <a:rPr lang="en-US" sz="2400" kern="0" baseline="30000" dirty="0" err="1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MT Extra"/>
                <a:cs typeface="Gill Sans"/>
                <a:sym typeface="MT Extra"/>
              </a:rPr>
              <a:t>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b="1" kern="0" dirty="0" err="1">
                <a:latin typeface="Gill Sans"/>
                <a:cs typeface="Gill Sans"/>
              </a:rPr>
              <a:t>F</a:t>
            </a:r>
            <a:r>
              <a:rPr lang="en-US" sz="2400" kern="0" baseline="30000" dirty="0" err="1"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 (m &gt; n)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x,y |C(x) </a:t>
            </a:r>
            <a:r>
              <a:rPr lang="mr-IN" sz="2400" kern="0" dirty="0">
                <a:latin typeface="Gill Sans"/>
                <a:cs typeface="Gill Sans"/>
              </a:rPr>
              <a:t>–</a:t>
            </a:r>
            <a:r>
              <a:rPr lang="en-US" sz="2400" kern="0" dirty="0">
                <a:latin typeface="Gill Sans"/>
                <a:cs typeface="Gill Sans"/>
              </a:rPr>
              <a:t> y| &lt;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en-US" sz="2400" kern="0" dirty="0">
                <a:latin typeface="Gill Sans"/>
                <a:cs typeface="Gill Sans"/>
              </a:rPr>
              <a:t> x recovered from y.   </a:t>
            </a:r>
          </a:p>
          <a:p>
            <a:endParaRPr lang="en-US" sz="26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  <a:p>
            <a:endParaRPr lang="en-US" sz="26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1175139" y="788231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srgbClr val="FF0000"/>
                </a:solidFill>
                <a:latin typeface="Gill Sans"/>
                <a:cs typeface="Gill Sans"/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11367118" y="1027337"/>
            <a:ext cx="54681" cy="787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8" grpId="0"/>
      <p:bldP spid="33" grpId="0"/>
      <p:bldP spid="64" grpId="0" animBg="1"/>
      <p:bldP spid="6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64"/>
          <p:cNvSpPr txBox="1"/>
          <p:nvPr/>
        </p:nvSpPr>
        <p:spPr>
          <a:xfrm>
            <a:off x="268012" y="141909"/>
            <a:ext cx="470237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Locally-Decodable Codes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8379" y="943285"/>
            <a:ext cx="12342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q-LDC</a:t>
            </a:r>
            <a:r>
              <a:rPr lang="en-US" sz="2400" kern="0" dirty="0">
                <a:latin typeface="Gill Sans"/>
                <a:cs typeface="Gill Sans"/>
              </a:rPr>
              <a:t>  C : {0,1}</a:t>
            </a:r>
            <a:r>
              <a:rPr lang="en-US" sz="2400" kern="0" baseline="3000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MT Extra"/>
                <a:cs typeface="Gill Sans"/>
                <a:sym typeface="MT Extra"/>
              </a:rPr>
              <a:t></a:t>
            </a:r>
            <a:r>
              <a:rPr lang="en-US" sz="2400" kern="0" dirty="0">
                <a:latin typeface="Gill Sans"/>
                <a:cs typeface="Gill Sans"/>
              </a:rPr>
              <a:t> {0,1}</a:t>
            </a:r>
            <a:r>
              <a:rPr lang="en-US" sz="2400" kern="0" baseline="30000" dirty="0"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s.t</a:t>
            </a:r>
            <a:r>
              <a:rPr lang="en-US" sz="2400" kern="0" dirty="0">
                <a:latin typeface="Gill Sans"/>
                <a:cs typeface="Gill Sans"/>
              </a:rPr>
              <a:t> 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x, d(C(x),y) &lt;1/4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en-US" sz="2400" kern="0" dirty="0">
                <a:latin typeface="Gill Sans"/>
                <a:cs typeface="Gill Sans"/>
              </a:rPr>
              <a:t> recover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by reading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bits (</a:t>
            </a:r>
            <a:r>
              <a:rPr lang="en-US" sz="2400" kern="0" dirty="0" err="1">
                <a:latin typeface="Gill Sans"/>
                <a:cs typeface="Gill Sans"/>
              </a:rPr>
              <a:t>whp</a:t>
            </a:r>
            <a:r>
              <a:rPr lang="en-US" sz="2400" kern="0" dirty="0">
                <a:latin typeface="Gill Sans"/>
                <a:cs typeface="Gill Sans"/>
              </a:rPr>
              <a:t>).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73041" y="1613502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Tradeoff b/w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and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? Is </a:t>
            </a:r>
            <a:r>
              <a:rPr lang="en-US" sz="2400" i="1" kern="0" dirty="0">
                <a:latin typeface="Gill Sans"/>
                <a:cs typeface="Gill Sans"/>
              </a:rPr>
              <a:t>q=O(1)</a:t>
            </a:r>
            <a:r>
              <a:rPr lang="en-US" sz="2400" kern="0" dirty="0">
                <a:latin typeface="Gill Sans"/>
                <a:cs typeface="Gill Sans"/>
              </a:rPr>
              <a:t> possible with m=O(n) ??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94026" y="2258345"/>
            <a:ext cx="12124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Claim: for q=1, </a:t>
            </a:r>
            <a:r>
              <a:rPr lang="en-US" sz="2400" u="sng" kern="0" dirty="0">
                <a:latin typeface="Gill Sans"/>
                <a:cs typeface="Gill Sans"/>
              </a:rPr>
              <a:t>impossible</a:t>
            </a:r>
            <a:r>
              <a:rPr lang="en-US" sz="2400" kern="0" dirty="0">
                <a:latin typeface="Gill Sans"/>
                <a:cs typeface="Gill Sans"/>
              </a:rPr>
              <a:t> (intuition: some bit j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[m] must convey info on </a:t>
            </a:r>
            <a:r>
              <a:rPr lang="en-US" sz="2400" kern="0" dirty="0">
                <a:latin typeface="Symbol"/>
                <a:cs typeface="Gill Sans"/>
                <a:sym typeface="Symbol"/>
              </a:rPr>
              <a:t></a:t>
            </a:r>
            <a:r>
              <a:rPr lang="en-US" sz="2400" kern="0" baseline="-2500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(n) 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’s)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06357" y="2940892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q=2  ?   Possible with m = 2</a:t>
            </a:r>
            <a:r>
              <a:rPr lang="en-US" sz="2400" kern="0" baseline="3000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: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696387" y="3645783"/>
            <a:ext cx="2112994" cy="1989420"/>
            <a:chOff x="9149395" y="3291840"/>
            <a:chExt cx="2112994" cy="1989420"/>
          </a:xfrm>
        </p:grpSpPr>
        <p:sp>
          <p:nvSpPr>
            <p:cNvPr id="4" name="Frame 3"/>
            <p:cNvSpPr/>
            <p:nvPr/>
          </p:nvSpPr>
          <p:spPr>
            <a:xfrm>
              <a:off x="9149395" y="3291840"/>
              <a:ext cx="1541340" cy="1553453"/>
            </a:xfrm>
            <a:prstGeom prst="frame">
              <a:avLst>
                <a:gd name="adj1" fmla="val 130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Frame 56"/>
            <p:cNvSpPr/>
            <p:nvPr/>
          </p:nvSpPr>
          <p:spPr>
            <a:xfrm>
              <a:off x="9721049" y="3727807"/>
              <a:ext cx="1541340" cy="1553453"/>
            </a:xfrm>
            <a:prstGeom prst="frame">
              <a:avLst>
                <a:gd name="adj1" fmla="val 130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 flipV="1">
              <a:off x="9149395" y="3291840"/>
              <a:ext cx="571654" cy="435967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 flipV="1">
              <a:off x="10678404" y="3291840"/>
              <a:ext cx="571654" cy="435967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 flipV="1">
              <a:off x="9149395" y="4845293"/>
              <a:ext cx="571654" cy="435967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0690735" y="4829025"/>
              <a:ext cx="571654" cy="435967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angle 60"/>
          <p:cNvSpPr/>
          <p:nvPr/>
        </p:nvSpPr>
        <p:spPr>
          <a:xfrm>
            <a:off x="286879" y="5618935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LB on tradeoff b/w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and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? Is </a:t>
            </a:r>
            <a:r>
              <a:rPr lang="en-US" sz="2400" i="1" kern="0" dirty="0">
                <a:latin typeface="Gill Sans"/>
                <a:cs typeface="Gill Sans"/>
              </a:rPr>
              <a:t>q=O(1)</a:t>
            </a:r>
            <a:r>
              <a:rPr lang="en-US" sz="2400" kern="0" dirty="0">
                <a:latin typeface="Gill Sans"/>
                <a:cs typeface="Gill Sans"/>
              </a:rPr>
              <a:t> possible with m=O(n) ??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3350" y="3576619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To Encode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x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{0,1}</a:t>
            </a:r>
            <a:r>
              <a:rPr lang="en-US" sz="2400" kern="0" baseline="3000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,  store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T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µ</a:t>
            </a:r>
            <a:r>
              <a:rPr lang="en-US" sz="2400" kern="0" dirty="0">
                <a:latin typeface="Gill Sans"/>
                <a:cs typeface="Gill Sans"/>
              </a:rPr>
              <a:t> [n]  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C(</a:t>
            </a:r>
            <a:r>
              <a:rPr lang="en-US" sz="2400" kern="0" dirty="0">
                <a:solidFill>
                  <a:srgbClr val="000000"/>
                </a:solidFill>
                <a:latin typeface="cmmi10"/>
                <a:ea typeface="cmmi10"/>
                <a:cs typeface="cmmi10"/>
              </a:rPr>
              <a:t>x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)</a:t>
            </a:r>
            <a:r>
              <a:rPr lang="en-US" sz="2400" kern="0" baseline="-25000" dirty="0">
                <a:solidFill>
                  <a:srgbClr val="000000"/>
                </a:solidFill>
                <a:latin typeface="Gill Sans"/>
                <a:cs typeface="Gill Sans"/>
              </a:rPr>
              <a:t>T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:=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de-DE" sz="2400" kern="0" dirty="0">
                <a:solidFill>
                  <a:srgbClr val="37A76F"/>
                </a:solidFill>
                <a:latin typeface="cmsy10"/>
                <a:ea typeface="cmsy10"/>
                <a:cs typeface="cmsy10"/>
              </a:rPr>
              <a:t>©</a:t>
            </a:r>
            <a:r>
              <a:rPr lang="en-US" sz="2400" kern="0" baseline="-25000" dirty="0" err="1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is-IS" sz="2400" kern="0" baseline="-25000" dirty="0">
                <a:solidFill>
                  <a:srgbClr val="37A76F"/>
                </a:solidFill>
                <a:latin typeface="cmsy10"/>
                <a:ea typeface="cmsy10"/>
                <a:cs typeface="cmsy10"/>
              </a:rPr>
              <a:t>2</a:t>
            </a:r>
            <a:r>
              <a:rPr lang="is-IS" sz="2400" kern="0" baseline="-25000" dirty="0">
                <a:solidFill>
                  <a:srgbClr val="37A76F"/>
                </a:solidFill>
                <a:latin typeface="Gill Sans"/>
                <a:ea typeface="cmsy10"/>
                <a:cs typeface="cmsy10"/>
              </a:rPr>
              <a:t>T </a:t>
            </a:r>
            <a:r>
              <a:rPr lang="en-US" sz="2400" kern="0" dirty="0">
                <a:solidFill>
                  <a:srgbClr val="37A76F"/>
                </a:solidFill>
                <a:latin typeface="cmmi10"/>
                <a:ea typeface="cmmi10"/>
                <a:cs typeface="cmmi10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baseline="-2500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 (m = 2</a:t>
            </a:r>
            <a:r>
              <a:rPr lang="en-US" sz="2400" kern="0" baseline="3000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)</a:t>
            </a:r>
            <a:endParaRPr lang="en-US" sz="2400" kern="0" baseline="-25000" dirty="0">
              <a:latin typeface="Gill Sans"/>
              <a:cs typeface="Gill San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8012" y="4287964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To Decode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from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y</a:t>
            </a:r>
            <a:r>
              <a:rPr lang="en-US" sz="2400" kern="0" dirty="0">
                <a:latin typeface="Gill Sans"/>
                <a:cs typeface="Gill Sans"/>
              </a:rPr>
              <a:t>, pick T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baseline="-25000" dirty="0">
                <a:latin typeface="Gill Sans"/>
                <a:cs typeface="Gill Sans"/>
              </a:rPr>
              <a:t>R</a:t>
            </a:r>
            <a:r>
              <a:rPr lang="en-US" sz="2400" kern="0" dirty="0">
                <a:latin typeface="Gill Sans"/>
                <a:cs typeface="Gill Sans"/>
              </a:rPr>
              <a:t>[n] &amp; query  </a:t>
            </a:r>
            <a:r>
              <a:rPr lang="en-US" sz="2400" kern="0" dirty="0" err="1">
                <a:solidFill>
                  <a:srgbClr val="000000"/>
                </a:solidFill>
                <a:latin typeface="cmmi10"/>
                <a:ea typeface="cmmi10"/>
                <a:cs typeface="cmmi10"/>
              </a:rPr>
              <a:t>y</a:t>
            </a:r>
            <a:r>
              <a:rPr lang="en-US" sz="2400" kern="0" baseline="-25000" dirty="0" err="1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de-DE" sz="2400" kern="0" dirty="0">
                <a:solidFill>
                  <a:srgbClr val="000000"/>
                </a:solidFill>
                <a:latin typeface="cmsy10"/>
                <a:ea typeface="cmsy10"/>
                <a:cs typeface="cmsy10"/>
              </a:rPr>
              <a:t>©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cmmi10"/>
                <a:ea typeface="cmmi10"/>
                <a:cs typeface="cmmi10"/>
              </a:rPr>
              <a:t>y</a:t>
            </a:r>
            <a:r>
              <a:rPr lang="en-US" sz="2400" kern="0" baseline="-25000" dirty="0" err="1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de-DE" sz="2400" kern="0" baseline="-25000" dirty="0">
                <a:solidFill>
                  <a:schemeClr val="accent3"/>
                </a:solidFill>
                <a:latin typeface="cmsy10"/>
                <a:ea typeface="cmsy10"/>
                <a:cs typeface="cmsy10"/>
              </a:rPr>
              <a:t>©</a:t>
            </a:r>
            <a:r>
              <a:rPr lang="de-DE" sz="2400" kern="0" baseline="-25000" dirty="0">
                <a:solidFill>
                  <a:schemeClr val="accent3"/>
                </a:solidFill>
                <a:latin typeface="Gill Sans"/>
                <a:ea typeface="cmsy10"/>
                <a:cs typeface="cmsy10"/>
              </a:rPr>
              <a:t>i</a:t>
            </a:r>
            <a:endParaRPr lang="en-US" sz="2400" kern="0" baseline="-25000" dirty="0">
              <a:solidFill>
                <a:schemeClr val="accent3"/>
              </a:solidFill>
              <a:latin typeface="Gill Sans"/>
              <a:cs typeface="Gill San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2674" y="4951255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 err="1">
                <a:latin typeface="Gill Sans"/>
                <a:cs typeface="Gill Sans"/>
              </a:rPr>
              <a:t>Pr</a:t>
            </a:r>
            <a:r>
              <a:rPr lang="en-US" sz="2400" kern="0" baseline="-25000" dirty="0" err="1">
                <a:latin typeface="Gill Sans"/>
                <a:cs typeface="Gill Sans"/>
              </a:rPr>
              <a:t>random</a:t>
            </a:r>
            <a:r>
              <a:rPr lang="en-US" sz="2400" kern="0" baseline="-25000" dirty="0">
                <a:latin typeface="Gill Sans"/>
                <a:cs typeface="Gill Sans"/>
              </a:rPr>
              <a:t> T</a:t>
            </a:r>
            <a:r>
              <a:rPr lang="en-US" sz="2400" kern="0" dirty="0">
                <a:latin typeface="Gill Sans"/>
                <a:cs typeface="Gill Sans"/>
              </a:rPr>
              <a:t>[both </a:t>
            </a:r>
            <a:r>
              <a:rPr lang="en-US" sz="2400" kern="0" dirty="0" err="1">
                <a:solidFill>
                  <a:srgbClr val="000000"/>
                </a:solidFill>
                <a:latin typeface="cmmi10"/>
                <a:ea typeface="cmmi10"/>
                <a:cs typeface="cmmi10"/>
              </a:rPr>
              <a:t>y</a:t>
            </a:r>
            <a:r>
              <a:rPr lang="en-US" sz="2400" kern="0" baseline="-25000" dirty="0" err="1">
                <a:latin typeface="Gill Sans"/>
                <a:cs typeface="Gill Sans"/>
              </a:rPr>
              <a:t>T</a:t>
            </a:r>
            <a:r>
              <a:rPr lang="en-US" sz="2400" kern="0" dirty="0">
                <a:latin typeface="Gill Sans"/>
                <a:cs typeface="Gill Sans"/>
              </a:rPr>
              <a:t> &amp; </a:t>
            </a:r>
            <a:r>
              <a:rPr lang="en-US" sz="2400" kern="0" dirty="0" err="1">
                <a:latin typeface="cmmi10"/>
                <a:ea typeface="cmmi10"/>
                <a:cs typeface="cmmi10"/>
              </a:rPr>
              <a:t>y</a:t>
            </a:r>
            <a:r>
              <a:rPr lang="en-US" sz="2400" kern="0" baseline="-25000" dirty="0" err="1">
                <a:latin typeface="Gill Sans"/>
                <a:cs typeface="Gill Sans"/>
              </a:rPr>
              <a:t>T</a:t>
            </a:r>
            <a:r>
              <a:rPr lang="de-DE" sz="2400" kern="0" baseline="-25000" dirty="0">
                <a:latin typeface="cmsy10"/>
                <a:ea typeface="cmsy10"/>
                <a:cs typeface="cmsy10"/>
              </a:rPr>
              <a:t>©</a:t>
            </a:r>
            <a:r>
              <a:rPr lang="de-DE" sz="2400" kern="0" baseline="-25000" dirty="0">
                <a:latin typeface="Gill Sans"/>
                <a:ea typeface="cmsy10"/>
                <a:cs typeface="cmsy10"/>
              </a:rPr>
              <a:t>i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uncorrupted</a:t>
            </a:r>
            <a:r>
              <a:rPr lang="en-US" sz="2400" kern="0" dirty="0">
                <a:latin typeface="Gill Sans"/>
                <a:cs typeface="Gill Sans"/>
              </a:rPr>
              <a:t>]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¼</a:t>
            </a:r>
            <a:r>
              <a:rPr lang="en-US" sz="2400" kern="0" dirty="0">
                <a:latin typeface="Gill Sans"/>
                <a:cs typeface="Gill Sans"/>
              </a:rPr>
              <a:t>  1-2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 </a:t>
            </a:r>
            <a:endParaRPr lang="en-US" sz="2400" kern="0" baseline="-25000" dirty="0">
              <a:solidFill>
                <a:schemeClr val="accent3"/>
              </a:solidFill>
              <a:latin typeface="Gill Sans"/>
              <a:cs typeface="Gill San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322523" y="3325334"/>
            <a:ext cx="576809" cy="2267287"/>
            <a:chOff x="9309694" y="3299678"/>
            <a:chExt cx="576809" cy="2267287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9696387" y="3645783"/>
              <a:ext cx="0" cy="1537185"/>
            </a:xfrm>
            <a:prstGeom prst="line">
              <a:avLst/>
            </a:prstGeom>
            <a:ln w="57150" cmpd="sng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9309694" y="3299678"/>
              <a:ext cx="576809" cy="22672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kern="0" baseline="-25000" dirty="0">
                  <a:solidFill>
                    <a:srgbClr val="000000"/>
                  </a:solidFill>
                  <a:latin typeface="Gill Sans"/>
                  <a:cs typeface="Gill Sans"/>
                </a:rPr>
                <a:t>T</a:t>
              </a:r>
              <a:endParaRPr lang="en-US" sz="2600" b="1" dirty="0"/>
            </a:p>
            <a:p>
              <a:endParaRPr lang="en-US" b="1" dirty="0"/>
            </a:p>
            <a:p>
              <a:endParaRPr lang="en-US" b="1" dirty="0"/>
            </a:p>
            <a:p>
              <a:endParaRPr lang="en-US" b="1" dirty="0"/>
            </a:p>
            <a:p>
              <a:endParaRPr lang="en-US" b="1" dirty="0"/>
            </a:p>
            <a:p>
              <a:endParaRPr lang="en-US" sz="2600" b="1" kern="0" baseline="-25000" dirty="0">
                <a:solidFill>
                  <a:srgbClr val="000000"/>
                </a:solidFill>
                <a:latin typeface="Gill Sans"/>
                <a:cs typeface="Gill Sans"/>
              </a:endParaRPr>
            </a:p>
            <a:p>
              <a:endParaRPr lang="en-US" sz="2600" b="1" kern="0" baseline="-25000" dirty="0">
                <a:solidFill>
                  <a:srgbClr val="000000"/>
                </a:solidFill>
                <a:latin typeface="Gill Sans"/>
                <a:cs typeface="Gill Sans"/>
              </a:endParaRPr>
            </a:p>
            <a:p>
              <a:r>
                <a:rPr lang="en-US" sz="2600" b="1" kern="0" baseline="-25000" dirty="0">
                  <a:solidFill>
                    <a:srgbClr val="000000"/>
                  </a:solidFill>
                  <a:latin typeface="Gill Sans"/>
                  <a:cs typeface="Gill Sans"/>
                </a:rPr>
                <a:t>T</a:t>
              </a:r>
              <a:r>
                <a:rPr lang="de-DE" sz="2600" kern="0" baseline="-25000" dirty="0">
                  <a:solidFill>
                    <a:srgbClr val="000000"/>
                  </a:solidFill>
                  <a:latin typeface="cmsy10"/>
                  <a:ea typeface="cmsy10"/>
                  <a:cs typeface="cmsy10"/>
                </a:rPr>
                <a:t>©</a:t>
              </a:r>
              <a:r>
                <a:rPr lang="de-DE" sz="2600" kern="0" baseline="-25000" dirty="0">
                  <a:solidFill>
                    <a:srgbClr val="000000"/>
                  </a:solidFill>
                  <a:latin typeface="Gill Sans"/>
                  <a:ea typeface="cmsy10"/>
                  <a:cs typeface="cmsy10"/>
                </a:rPr>
                <a:t>i</a:t>
              </a:r>
              <a:endParaRPr lang="en-US" sz="2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EAFD35AF-85DD-2D41-AA65-3F29E1CD31F5}"/>
              </a:ext>
            </a:extLst>
          </p:cNvPr>
          <p:cNvSpPr/>
          <p:nvPr/>
        </p:nvSpPr>
        <p:spPr>
          <a:xfrm>
            <a:off x="6310648" y="35711"/>
            <a:ext cx="3335035" cy="7388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kern="0" dirty="0">
                <a:solidFill>
                  <a:schemeClr val="tx1"/>
                </a:solidFill>
                <a:latin typeface="Gill Sans"/>
                <a:ea typeface="cmmi10"/>
                <a:cs typeface="Gill Sans"/>
              </a:rPr>
              <a:t>LDCs must randomize!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2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56" grpId="0"/>
      <p:bldP spid="61" grpId="0"/>
      <p:bldP spid="15" grpId="0"/>
      <p:bldP spid="16" grpId="0"/>
      <p:bldP spid="17" grpId="0"/>
      <p:bldP spid="21" grpId="1" animBg="1"/>
      <p:bldP spid="21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44522" y="102225"/>
            <a:ext cx="282993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Locality in TCS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0676" y="1015592"/>
            <a:ext cx="11012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Locality/Sparsity is central to TCS and Math: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6672" y="1704534"/>
            <a:ext cx="10596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PCP Theorems  </a:t>
            </a: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Locally-Decodable Codes (LDCs)  </a:t>
            </a: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Data Structures</a:t>
            </a:r>
          </a:p>
          <a:p>
            <a:pPr marL="457200" indent="-457200">
              <a:buFont typeface="Arial"/>
              <a:buChar char="•"/>
            </a:pPr>
            <a:r>
              <a:rPr lang="is-IS" sz="2400" kern="0" dirty="0">
                <a:latin typeface="Gill Sans"/>
                <a:cs typeface="Gill Sans"/>
              </a:rPr>
              <a:t>Derandomization (expanders, </a:t>
            </a:r>
            <a:r>
              <a:rPr lang="en-US" sz="2400" kern="0" dirty="0">
                <a:latin typeface="Gill Sans"/>
                <a:cs typeface="Gill Sans"/>
              </a:rPr>
              <a:t>k-wise independence)  </a:t>
            </a: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Matrix Rigidity</a:t>
            </a: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Compressed sensing</a:t>
            </a: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Graph decompositions (LLL)  </a:t>
            </a:r>
          </a:p>
          <a:p>
            <a:pPr marL="457200" indent="-457200">
              <a:buFont typeface="Arial"/>
              <a:buChar char="•"/>
            </a:pPr>
            <a:r>
              <a:rPr lang="is-IS" sz="2400" kern="0" dirty="0">
                <a:latin typeface="Gill Sans"/>
                <a:cs typeface="Gill Sans"/>
              </a:rPr>
              <a:t>...</a:t>
            </a:r>
            <a:endParaRPr lang="en-US" sz="2400" kern="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3576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88702" y="1003352"/>
            <a:ext cx="11843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b="1" kern="0" dirty="0">
                <a:latin typeface="Gill Sans"/>
                <a:cs typeface="Gill Sans"/>
              </a:rPr>
              <a:t>Proof</a:t>
            </a:r>
            <a:r>
              <a:rPr lang="en-US" sz="2400" kern="0" dirty="0">
                <a:latin typeface="Gill Sans"/>
                <a:cs typeface="Gill Sans"/>
              </a:rPr>
              <a:t>:  For q-LDC C, the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query graph 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b="1" kern="0" baseline="-25000" dirty="0" err="1">
                <a:latin typeface="Gill Sans"/>
                <a:cs typeface="Gill Sans"/>
              </a:rPr>
              <a:t>i</a:t>
            </a:r>
            <a:r>
              <a:rPr lang="en-US" sz="2400" b="1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of C is the </a:t>
            </a:r>
            <a:r>
              <a:rPr lang="en-US" sz="2400" i="1" kern="0" dirty="0">
                <a:latin typeface="Gill Sans"/>
                <a:cs typeface="Gill Sans"/>
              </a:rPr>
              <a:t>q-</a:t>
            </a:r>
            <a:r>
              <a:rPr lang="en-US" sz="2400" i="1" kern="0" dirty="0" err="1">
                <a:latin typeface="Gill Sans"/>
                <a:cs typeface="Gill Sans"/>
              </a:rPr>
              <a:t>hypergraph</a:t>
            </a:r>
            <a:r>
              <a:rPr lang="en-US" sz="2400" kern="0" dirty="0">
                <a:latin typeface="Gill Sans"/>
                <a:cs typeface="Gill Sans"/>
              </a:rPr>
              <a:t> containing possible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q-tuples from which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x</a:t>
            </a:r>
            <a:r>
              <a:rPr lang="en-US" sz="2400" kern="0" baseline="-25000" dirty="0">
                <a:solidFill>
                  <a:srgbClr val="37A76F"/>
                </a:solidFill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can be recovered (|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b="1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|=m) .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6371" y="1967502"/>
            <a:ext cx="11843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“Smoothness”:</a:t>
            </a:r>
            <a:r>
              <a:rPr lang="en-US" sz="2400" kern="0" dirty="0">
                <a:latin typeface="Gill Sans"/>
                <a:cs typeface="Gill Sans"/>
              </a:rPr>
              <a:t> Intuitively, q-edges of 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b="1" kern="0" baseline="-25000" dirty="0" err="1">
                <a:latin typeface="Gill Sans"/>
                <a:cs typeface="Gill Sans"/>
              </a:rPr>
              <a:t>i</a:t>
            </a:r>
            <a:r>
              <a:rPr lang="en-US" sz="2400" b="1" kern="0" baseline="-2500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are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¼</a:t>
            </a:r>
            <a:r>
              <a:rPr lang="en-US" sz="2400" kern="0" dirty="0">
                <a:latin typeface="Gill Sans"/>
                <a:cs typeface="Gill Sans"/>
              </a:rPr>
              <a:t> uniformly distributed: No vertex j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has (weighted) </a:t>
            </a:r>
            <a:r>
              <a:rPr lang="en-US" sz="2400" u="sng" kern="0" dirty="0">
                <a:latin typeface="Gill Sans"/>
                <a:cs typeface="Gill Sans"/>
              </a:rPr>
              <a:t>degree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¢ </a:t>
            </a:r>
            <a:r>
              <a:rPr lang="en-US" sz="2400" kern="0" dirty="0">
                <a:latin typeface="Gill Sans"/>
                <a:cs typeface="Gill Sans"/>
              </a:rPr>
              <a:t>&gt; q/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m  (</a:t>
            </a:r>
            <a:r>
              <a:rPr lang="en-US" sz="2400" kern="0" dirty="0" err="1">
                <a:latin typeface="Gill Sans"/>
                <a:cs typeface="Gill Sans"/>
              </a:rPr>
              <a:t>o.w</a:t>
            </a:r>
            <a:r>
              <a:rPr lang="en-US" sz="2400" kern="0" dirty="0">
                <a:latin typeface="Gill Sans"/>
                <a:cs typeface="Gill Sans"/>
              </a:rPr>
              <a:t> adversary can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corrupt</a:t>
            </a:r>
            <a:r>
              <a:rPr lang="en-US" sz="2400" kern="0" dirty="0">
                <a:latin typeface="Gill Sans"/>
                <a:cs typeface="Gill Sans"/>
              </a:rPr>
              <a:t> it. </a:t>
            </a:r>
            <a:r>
              <a:rPr lang="en-US" sz="2400" kern="0" dirty="0" err="1">
                <a:latin typeface="Gill Sans"/>
                <a:cs typeface="Gill Sans"/>
              </a:rPr>
              <a:t>Avg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deg</a:t>
            </a:r>
            <a:r>
              <a:rPr lang="en-US" sz="2400" kern="0" dirty="0">
                <a:latin typeface="Gill Sans"/>
                <a:cs typeface="Gill Sans"/>
              </a:rPr>
              <a:t> = q/m (Markov)).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88702" y="3913494"/>
            <a:ext cx="11843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Proof :  Max |Matching(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)|       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in q-</a:t>
            </a:r>
            <a:r>
              <a:rPr lang="en-US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hypergraph</a:t>
            </a:r>
            <a:endParaRPr lang="en-US" sz="2400" kern="0" dirty="0">
              <a:solidFill>
                <a:srgbClr val="7F7F7F"/>
              </a:solidFill>
              <a:latin typeface="Gill Sans"/>
              <a:cs typeface="Gill Sans"/>
            </a:endParaRPr>
          </a:p>
          <a:p>
            <a:r>
              <a:rPr lang="en-US" sz="2400" kern="0" dirty="0">
                <a:latin typeface="cmsy10"/>
                <a:ea typeface="cmsy10"/>
                <a:cs typeface="cmsy10"/>
              </a:rPr>
              <a:t>	       ¸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Min |VC(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)| / q        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(any VC must pick 1 v from max matching)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-22277" y="280394"/>
            <a:ext cx="118434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0" dirty="0">
                <a:latin typeface="Gill Sans"/>
                <a:cs typeface="Gill Sans"/>
              </a:rPr>
              <a:t>      </a:t>
            </a:r>
            <a:r>
              <a:rPr lang="en-US" sz="2400" b="1" kern="0" dirty="0" err="1">
                <a:latin typeface="Gill Sans"/>
                <a:cs typeface="Gill Sans"/>
              </a:rPr>
              <a:t>Thm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[KatzTrevisan’00]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600" kern="0" dirty="0">
                <a:latin typeface="Gill Sans"/>
                <a:cs typeface="Gill Sans"/>
              </a:rPr>
              <a:t>:  </a:t>
            </a:r>
            <a:r>
              <a:rPr lang="en-US" sz="2600" kern="0" dirty="0">
                <a:latin typeface="cmsy10"/>
                <a:ea typeface="cmsy10"/>
                <a:cs typeface="cmsy10"/>
              </a:rPr>
              <a:t>8</a:t>
            </a:r>
            <a:r>
              <a:rPr lang="en-US" sz="2600" kern="0" dirty="0">
                <a:latin typeface="Gill Sans"/>
                <a:cs typeface="Gill Sans"/>
              </a:rPr>
              <a:t> q-LDC </a:t>
            </a:r>
            <a:r>
              <a:rPr lang="en-US" sz="2400" kern="0" dirty="0">
                <a:latin typeface="Gill Sans"/>
                <a:cs typeface="Gill Sans"/>
              </a:rPr>
              <a:t>, </a:t>
            </a:r>
            <a:r>
              <a:rPr lang="en-US" sz="2600" kern="0" dirty="0">
                <a:latin typeface="Gill Sans"/>
                <a:cs typeface="Gill Sans"/>
              </a:rPr>
              <a:t> m </a:t>
            </a:r>
            <a:r>
              <a:rPr lang="en-US" sz="26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600" kern="0" dirty="0">
                <a:latin typeface="Gill Sans"/>
                <a:cs typeface="Gill Sans"/>
              </a:rPr>
              <a:t> ~</a:t>
            </a:r>
            <a:r>
              <a:rPr lang="en-US" sz="2600" kern="0" dirty="0">
                <a:latin typeface="Symbol"/>
                <a:cs typeface="Gill Sans"/>
                <a:sym typeface="Symbol"/>
              </a:rPr>
              <a:t></a:t>
            </a:r>
            <a:r>
              <a:rPr lang="en-US" sz="2600" kern="0" baseline="-25000" dirty="0">
                <a:latin typeface="cmmi10"/>
                <a:ea typeface="cmmi10"/>
                <a:cs typeface="cmmi10"/>
              </a:rPr>
              <a:t>±</a:t>
            </a:r>
            <a:r>
              <a:rPr lang="en-US" sz="2600" kern="0" dirty="0">
                <a:latin typeface="Gill Sans"/>
                <a:cs typeface="Gill Sans"/>
              </a:rPr>
              <a:t>(n</a:t>
            </a:r>
            <a:r>
              <a:rPr lang="en-US" sz="2600" kern="0" baseline="30000" dirty="0">
                <a:latin typeface="Gill Sans"/>
                <a:cs typeface="Gill Sans"/>
              </a:rPr>
              <a:t>1+1/q</a:t>
            </a:r>
            <a:r>
              <a:rPr lang="en-US" sz="2600" kern="0" dirty="0">
                <a:latin typeface="Gill Sans"/>
                <a:cs typeface="Gill Sans"/>
              </a:rPr>
              <a:t>)</a:t>
            </a:r>
            <a:endParaRPr lang="en-US" sz="2600" kern="0" baseline="-25000" dirty="0">
              <a:solidFill>
                <a:schemeClr val="bg1">
                  <a:lumMod val="50000"/>
                </a:schemeClr>
              </a:solidFill>
              <a:latin typeface="cmmi10"/>
              <a:cs typeface="Gill San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369892" y="2804866"/>
            <a:ext cx="2615947" cy="2098462"/>
            <a:chOff x="9344852" y="1693311"/>
            <a:chExt cx="2615947" cy="2098462"/>
          </a:xfrm>
        </p:grpSpPr>
        <p:grpSp>
          <p:nvGrpSpPr>
            <p:cNvPr id="2" name="Group 1"/>
            <p:cNvGrpSpPr/>
            <p:nvPr/>
          </p:nvGrpSpPr>
          <p:grpSpPr>
            <a:xfrm>
              <a:off x="9344852" y="1877977"/>
              <a:ext cx="2615947" cy="1913796"/>
              <a:chOff x="7803512" y="2721625"/>
              <a:chExt cx="4182707" cy="3422535"/>
            </a:xfrm>
          </p:grpSpPr>
          <p:sp>
            <p:nvSpPr>
              <p:cNvPr id="11" name="Oval 10"/>
              <p:cNvSpPr/>
              <p:nvPr/>
            </p:nvSpPr>
            <p:spPr bwMode="auto">
              <a:xfrm>
                <a:off x="7803512" y="4416981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7828174" y="3397858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11508699" y="4262521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9149878" y="2721625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11440603" y="3406705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9327804" y="5707280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cxnSp>
            <p:nvCxnSpPr>
              <p:cNvPr id="17" name="Straight Connector 16"/>
              <p:cNvCxnSpPr>
                <a:stCxn id="11" idx="7"/>
                <a:endCxn id="13" idx="2"/>
              </p:cNvCxnSpPr>
              <p:nvPr/>
            </p:nvCxnSpPr>
            <p:spPr bwMode="auto">
              <a:xfrm>
                <a:off x="8211101" y="4480961"/>
                <a:ext cx="329759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>
                <a:stCxn id="15" idx="3"/>
              </p:cNvCxnSpPr>
              <p:nvPr/>
            </p:nvCxnSpPr>
            <p:spPr bwMode="auto">
              <a:xfrm flipH="1">
                <a:off x="8519792" y="3779605"/>
                <a:ext cx="2990742" cy="1522808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>
                <a:stCxn id="16" idx="6"/>
                <a:endCxn id="13" idx="5"/>
              </p:cNvCxnSpPr>
              <p:nvPr/>
            </p:nvCxnSpPr>
            <p:spPr bwMode="auto">
              <a:xfrm flipV="1">
                <a:off x="9805324" y="4635421"/>
                <a:ext cx="2110964" cy="1290299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>
                <a:stCxn id="14" idx="4"/>
                <a:endCxn id="16" idx="0"/>
              </p:cNvCxnSpPr>
              <p:nvPr/>
            </p:nvCxnSpPr>
            <p:spPr bwMode="auto">
              <a:xfrm>
                <a:off x="9388638" y="3158505"/>
                <a:ext cx="177926" cy="2548775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>
                <a:stCxn id="12" idx="7"/>
                <a:endCxn id="14" idx="2"/>
              </p:cNvCxnSpPr>
              <p:nvPr/>
            </p:nvCxnSpPr>
            <p:spPr bwMode="auto">
              <a:xfrm flipV="1">
                <a:off x="8235763" y="2940065"/>
                <a:ext cx="914115" cy="521773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>
                <a:stCxn id="13" idx="1"/>
                <a:endCxn id="14" idx="5"/>
              </p:cNvCxnSpPr>
              <p:nvPr/>
            </p:nvCxnSpPr>
            <p:spPr bwMode="auto">
              <a:xfrm flipH="1" flipV="1">
                <a:off x="9557467" y="3094525"/>
                <a:ext cx="2021163" cy="1231976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/>
              <p:cNvCxnSpPr>
                <a:stCxn id="11" idx="6"/>
                <a:endCxn id="16" idx="3"/>
              </p:cNvCxnSpPr>
              <p:nvPr/>
            </p:nvCxnSpPr>
            <p:spPr bwMode="auto">
              <a:xfrm>
                <a:off x="8281032" y="4635421"/>
                <a:ext cx="1116703" cy="1444759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/>
              <p:cNvCxnSpPr>
                <a:stCxn id="14" idx="6"/>
                <a:endCxn id="15" idx="2"/>
              </p:cNvCxnSpPr>
              <p:nvPr/>
            </p:nvCxnSpPr>
            <p:spPr bwMode="auto">
              <a:xfrm>
                <a:off x="9627398" y="2940065"/>
                <a:ext cx="1813205" cy="68508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9" name="Oval 68"/>
              <p:cNvSpPr/>
              <p:nvPr/>
            </p:nvSpPr>
            <p:spPr bwMode="auto">
              <a:xfrm>
                <a:off x="8042272" y="5169333"/>
                <a:ext cx="477520" cy="436880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10860905" y="1693311"/>
              <a:ext cx="105730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kern="0" dirty="0" err="1">
                  <a:latin typeface="Gill Sans"/>
                  <a:cs typeface="Gill Sans"/>
                </a:rPr>
                <a:t>G</a:t>
              </a:r>
              <a:r>
                <a:rPr lang="en-US" sz="2000" b="1" kern="0" baseline="-25000" dirty="0" err="1">
                  <a:latin typeface="Gill Sans"/>
                  <a:cs typeface="Gill Sans"/>
                </a:rPr>
                <a:t>i</a:t>
              </a:r>
              <a:endParaRPr lang="en-US" sz="2000" b="1" dirty="0"/>
            </a:p>
          </p:txBody>
        </p:sp>
      </p:grpSp>
      <p:sp>
        <p:nvSpPr>
          <p:cNvPr id="6" name="Donut 5"/>
          <p:cNvSpPr/>
          <p:nvPr/>
        </p:nvSpPr>
        <p:spPr>
          <a:xfrm>
            <a:off x="10100956" y="4419874"/>
            <a:ext cx="787446" cy="760247"/>
          </a:xfrm>
          <a:prstGeom prst="donut">
            <a:avLst>
              <a:gd name="adj" fmla="val 808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024752" y="4407986"/>
            <a:ext cx="922344" cy="762341"/>
            <a:chOff x="9938561" y="4699401"/>
            <a:chExt cx="922344" cy="76234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938561" y="4699401"/>
              <a:ext cx="900139" cy="76234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9938561" y="4699401"/>
              <a:ext cx="922344" cy="76234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130123" y="3067662"/>
            <a:ext cx="11843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u="sng" kern="0" dirty="0">
                <a:latin typeface="Gill Sans"/>
                <a:cs typeface="Gill Sans"/>
              </a:rPr>
              <a:t>Corollary</a:t>
            </a:r>
            <a:r>
              <a:rPr lang="en-US" sz="2400" kern="0" dirty="0">
                <a:latin typeface="Gill Sans"/>
                <a:cs typeface="Gill Sans"/>
              </a:rPr>
              <a:t>: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q-LDC, </a:t>
            </a:r>
            <a:r>
              <a:rPr lang="en-US" sz="2400" b="1" kern="0" dirty="0" err="1">
                <a:latin typeface="Gill Sans"/>
                <a:cs typeface="Gill Sans"/>
              </a:rPr>
              <a:t>G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contains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Matching</a:t>
            </a:r>
            <a:r>
              <a:rPr lang="en-US" sz="2400" kern="0" dirty="0">
                <a:latin typeface="Gill Sans"/>
                <a:cs typeface="Gill Sans"/>
              </a:rPr>
              <a:t> |</a:t>
            </a:r>
            <a:r>
              <a:rPr lang="en-US" sz="2400" kern="0" dirty="0" err="1">
                <a:latin typeface="Gill Sans"/>
                <a:cs typeface="Gill Sans"/>
              </a:rPr>
              <a:t>M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|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m/q</a:t>
            </a:r>
            <a:r>
              <a:rPr lang="en-US" sz="2400" kern="0" baseline="30000" dirty="0">
                <a:latin typeface="Gill Sans"/>
                <a:cs typeface="Gill Sans"/>
              </a:rPr>
              <a:t>2 </a:t>
            </a:r>
            <a:r>
              <a:rPr lang="en-US" sz="2400" kern="0" dirty="0">
                <a:latin typeface="Gill Sans"/>
                <a:cs typeface="Gill Sans"/>
              </a:rPr>
              <a:t>.</a:t>
            </a:r>
            <a:endParaRPr lang="en-US" sz="2400" kern="0" baseline="30000" dirty="0">
              <a:latin typeface="Gill Sans"/>
              <a:cs typeface="Gill San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10714" y="4741865"/>
            <a:ext cx="8397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1/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 (1/q)             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 (each vertex covers </a:t>
            </a:r>
            <a:r>
              <a:rPr lang="en-US" sz="2400" kern="0" dirty="0">
                <a:solidFill>
                  <a:srgbClr val="7F7F7F"/>
                </a:solidFill>
                <a:latin typeface="cmsy10"/>
                <a:ea typeface="cmsy10"/>
                <a:cs typeface="cmsy10"/>
              </a:rPr>
              <a:t>·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7F7F7F"/>
                </a:solidFill>
                <a:latin typeface="cmmi10"/>
                <a:ea typeface="cmmi10"/>
                <a:cs typeface="cmmi10"/>
              </a:rPr>
              <a:t>¢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 “mass”)             </a:t>
            </a:r>
            <a:endParaRPr lang="en-US" sz="2400" dirty="0">
              <a:solidFill>
                <a:srgbClr val="7F7F7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21700" y="5283019"/>
            <a:ext cx="72604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 1 / (</a:t>
            </a:r>
            <a:r>
              <a:rPr lang="en-US" sz="2400" kern="0" dirty="0" err="1">
                <a:latin typeface="Gill Sans"/>
                <a:cs typeface="Gill Sans"/>
              </a:rPr>
              <a:t>q</a:t>
            </a:r>
            <a:r>
              <a:rPr lang="en-US" sz="2400" kern="0" dirty="0" err="1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 err="1"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/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m)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 </a:t>
            </a:r>
            <a:r>
              <a:rPr lang="en-US" sz="2400" kern="0" dirty="0">
                <a:latin typeface="Gill Sans"/>
                <a:cs typeface="Gill Sans"/>
              </a:rPr>
              <a:t>&gt;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m/q</a:t>
            </a:r>
            <a:r>
              <a:rPr lang="en-US" sz="2400" kern="0" baseline="30000" dirty="0">
                <a:latin typeface="Gill Sans"/>
                <a:cs typeface="Gill Sans"/>
              </a:rPr>
              <a:t>2 </a:t>
            </a:r>
            <a:r>
              <a:rPr lang="en-US" sz="2400" kern="0" dirty="0">
                <a:latin typeface="Gill Sans"/>
                <a:cs typeface="Gill Sans"/>
              </a:rPr>
              <a:t>      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(max-</a:t>
            </a:r>
            <a:r>
              <a:rPr lang="en-US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deg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7F7F7F"/>
                </a:solidFill>
                <a:latin typeface="cmmi10"/>
                <a:ea typeface="cmmi10"/>
                <a:cs typeface="cmmi10"/>
              </a:rPr>
              <a:t>¢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 &lt;q/</a:t>
            </a:r>
            <a:r>
              <a:rPr lang="en-US" sz="2400" kern="0" dirty="0">
                <a:solidFill>
                  <a:srgbClr val="7F7F7F"/>
                </a:solidFill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solidFill>
                  <a:srgbClr val="7F7F7F"/>
                </a:solidFill>
                <a:latin typeface="Gill Sans"/>
                <a:cs typeface="Gill Sans"/>
              </a:rPr>
              <a:t>m)</a:t>
            </a:r>
            <a:endParaRPr lang="en-US" sz="2400" kern="0" baseline="30000" dirty="0">
              <a:solidFill>
                <a:srgbClr val="7F7F7F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09485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73" grpId="0"/>
      <p:bldP spid="81" grpId="0"/>
      <p:bldP spid="6" grpId="0" animBg="1"/>
      <p:bldP spid="45" grpId="0"/>
      <p:bldP spid="26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268012" y="277861"/>
            <a:ext cx="108542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Use LDC to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compress</a:t>
            </a:r>
            <a:r>
              <a:rPr lang="en-US" sz="2400" kern="0" dirty="0">
                <a:latin typeface="Gill Sans"/>
                <a:cs typeface="Gill Sans"/>
              </a:rPr>
              <a:t> input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(via Cell-Sampling) </a:t>
            </a:r>
            <a:r>
              <a:rPr lang="en-US" sz="2400" kern="0" dirty="0">
                <a:latin typeface="Gill Sans"/>
                <a:cs typeface="Gill Sans"/>
              </a:rPr>
              <a:t>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0580" y="3596209"/>
            <a:ext cx="108542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kern="0" dirty="0">
                <a:latin typeface="Gill Sans"/>
                <a:cs typeface="Gill Sans"/>
              </a:rPr>
              <a:t> </a:t>
            </a:r>
            <a:r>
              <a:rPr lang="en-US" sz="2600" kern="0" dirty="0">
                <a:latin typeface="cmsy10"/>
                <a:ea typeface="cmsy10"/>
                <a:cs typeface="cmsy10"/>
              </a:rPr>
              <a:t>,</a:t>
            </a:r>
            <a:r>
              <a:rPr lang="en-US" sz="2600" kern="0" dirty="0">
                <a:latin typeface="Gill Sans"/>
                <a:cs typeface="Gill Sans"/>
              </a:rPr>
              <a:t>      m </a:t>
            </a:r>
            <a:r>
              <a:rPr lang="en-US" sz="2600" kern="0" baseline="30000" dirty="0">
                <a:latin typeface="Gill Sans"/>
                <a:cs typeface="Gill Sans"/>
              </a:rPr>
              <a:t>q-1</a:t>
            </a:r>
            <a:r>
              <a:rPr lang="en-US" sz="2600" kern="0" dirty="0">
                <a:latin typeface="Gill Sans"/>
                <a:cs typeface="Gill Sans"/>
              </a:rPr>
              <a:t> </a:t>
            </a:r>
            <a:r>
              <a:rPr lang="uk-UA" sz="2600" kern="0" dirty="0">
                <a:latin typeface="msam10"/>
                <a:ea typeface="msam10"/>
                <a:cs typeface="msam10"/>
              </a:rPr>
              <a:t>&amp;</a:t>
            </a:r>
            <a:r>
              <a:rPr lang="en-US" sz="2600" kern="0" dirty="0">
                <a:latin typeface="Gill Sans"/>
                <a:cs typeface="Gill Sans"/>
              </a:rPr>
              <a:t>  </a:t>
            </a:r>
            <a:r>
              <a:rPr lang="en-US" sz="2600" kern="0" dirty="0" err="1">
                <a:latin typeface="Gill Sans"/>
                <a:cs typeface="Gill Sans"/>
              </a:rPr>
              <a:t>n</a:t>
            </a:r>
            <a:r>
              <a:rPr lang="en-US" sz="2600" kern="0" baseline="30000" dirty="0" err="1">
                <a:latin typeface="Gill Sans"/>
                <a:cs typeface="Gill Sans"/>
              </a:rPr>
              <a:t>q</a:t>
            </a:r>
            <a:r>
              <a:rPr lang="en-US" sz="2600" kern="0" dirty="0">
                <a:latin typeface="Gill Sans"/>
                <a:cs typeface="Gill Sans"/>
              </a:rPr>
              <a:t> / q</a:t>
            </a:r>
            <a:r>
              <a:rPr lang="en-US" sz="2600" kern="0" baseline="30000" dirty="0">
                <a:latin typeface="Gill Sans"/>
                <a:cs typeface="Gill Sans"/>
              </a:rPr>
              <a:t>2</a:t>
            </a:r>
            <a:r>
              <a:rPr lang="en-US" sz="2600" kern="0" dirty="0">
                <a:latin typeface="Gill Sans"/>
                <a:cs typeface="Gill Sans"/>
              </a:rPr>
              <a:t>    </a:t>
            </a:r>
            <a:r>
              <a:rPr lang="en-US" sz="2600" kern="0" dirty="0">
                <a:latin typeface="cmsy10"/>
                <a:ea typeface="cmsy10"/>
                <a:cs typeface="cmsy10"/>
              </a:rPr>
              <a:t>,   </a:t>
            </a:r>
            <a:r>
              <a:rPr lang="en-US" sz="2600" kern="0" dirty="0">
                <a:latin typeface="Gill Sans"/>
                <a:cs typeface="Gill Sans"/>
              </a:rPr>
              <a:t> </a:t>
            </a:r>
            <a:r>
              <a:rPr lang="en-US" sz="2600" kern="0" dirty="0">
                <a:latin typeface="Symbol"/>
                <a:cs typeface="Gill Sans"/>
                <a:sym typeface="Symbol"/>
              </a:rPr>
              <a:t></a:t>
            </a:r>
            <a:r>
              <a:rPr lang="en-US" sz="2600" kern="0" baseline="-25000" dirty="0">
                <a:latin typeface="cmmi10"/>
                <a:ea typeface="cmmi10"/>
                <a:cs typeface="cmmi10"/>
              </a:rPr>
              <a:t>± </a:t>
            </a:r>
            <a:r>
              <a:rPr lang="en-US" sz="2600" kern="0" dirty="0">
                <a:latin typeface="Gill Sans"/>
                <a:cs typeface="Gill Sans"/>
              </a:rPr>
              <a:t>(n</a:t>
            </a:r>
            <a:r>
              <a:rPr lang="en-US" sz="2600" kern="0" baseline="30000" dirty="0">
                <a:latin typeface="Gill Sans"/>
                <a:cs typeface="Gill Sans"/>
              </a:rPr>
              <a:t>1+1/q</a:t>
            </a:r>
            <a:r>
              <a:rPr lang="en-US" sz="2600" kern="0" dirty="0">
                <a:latin typeface="Gill Sans"/>
                <a:cs typeface="Gill Sans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296997" y="827639"/>
            <a:ext cx="1054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Alice builds C(</a:t>
            </a:r>
            <a:r>
              <a:rPr lang="en-US" sz="2400" kern="0" dirty="0">
                <a:solidFill>
                  <a:srgbClr val="000000"/>
                </a:solidFill>
                <a:latin typeface="cmmi10"/>
                <a:ea typeface="cmmi10"/>
                <a:cs typeface="cmmi10"/>
              </a:rPr>
              <a:t>x</a:t>
            </a:r>
            <a:r>
              <a:rPr lang="en-US" sz="2400" kern="0" dirty="0">
                <a:latin typeface="Gill Sans"/>
                <a:cs typeface="Gill Sans"/>
              </a:rPr>
              <a:t>), samples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j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[m] </a:t>
            </a:r>
            <a:r>
              <a:rPr lang="en-US" sz="2400" kern="0" dirty="0" err="1">
                <a:latin typeface="Gill Sans"/>
                <a:cs typeface="Gill Sans"/>
              </a:rPr>
              <a:t>w.p</a:t>
            </a:r>
            <a:r>
              <a:rPr lang="en-US" sz="2400" kern="0" dirty="0">
                <a:latin typeface="Gill Sans"/>
                <a:cs typeface="Gill Sans"/>
              </a:rPr>
              <a:t> 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p:=  n/10m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  </a:t>
            </a:r>
            <a:r>
              <a:rPr lang="en-US" sz="2400" b="1" kern="0" dirty="0">
                <a:latin typeface="Gill Sans"/>
                <a:cs typeface="Gill Sans"/>
                <a:sym typeface="Wingdings"/>
              </a:rPr>
              <a:t>E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[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  <a:sym typeface="Wingdings"/>
              </a:rPr>
              <a:t>S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] = m*p =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  <a:sym typeface="Wingdings"/>
              </a:rPr>
              <a:t>n/10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bits.</a:t>
            </a:r>
            <a:endParaRPr lang="en-US" sz="2400" kern="0" dirty="0">
              <a:latin typeface="Gill Sans"/>
              <a:cs typeface="Gill San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937164" y="4263940"/>
            <a:ext cx="3899314" cy="1626690"/>
            <a:chOff x="5527461" y="2315960"/>
            <a:chExt cx="3899314" cy="1626690"/>
          </a:xfrm>
        </p:grpSpPr>
        <p:grpSp>
          <p:nvGrpSpPr>
            <p:cNvPr id="3" name="Group 2"/>
            <p:cNvGrpSpPr/>
            <p:nvPr/>
          </p:nvGrpSpPr>
          <p:grpSpPr>
            <a:xfrm>
              <a:off x="6375690" y="3626432"/>
              <a:ext cx="2075568" cy="251221"/>
              <a:chOff x="7810575" y="5819282"/>
              <a:chExt cx="2075568" cy="251221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7810575" y="5819282"/>
                <a:ext cx="225203" cy="25122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543406" y="5819283"/>
                <a:ext cx="225203" cy="25122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9270284" y="5819282"/>
                <a:ext cx="225203" cy="25122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9660940" y="5819283"/>
                <a:ext cx="225203" cy="25122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527461" y="2315960"/>
              <a:ext cx="3899314" cy="1626690"/>
              <a:chOff x="3263232" y="4320824"/>
              <a:chExt cx="4764845" cy="1902689"/>
            </a:xfrm>
          </p:grpSpPr>
          <p:grpSp>
            <p:nvGrpSpPr>
              <p:cNvPr id="81" name="Group 80"/>
              <p:cNvGrpSpPr/>
              <p:nvPr/>
            </p:nvGrpSpPr>
            <p:grpSpPr>
              <a:xfrm>
                <a:off x="3263232" y="4320824"/>
                <a:ext cx="4691741" cy="1875900"/>
                <a:chOff x="7222559" y="4259986"/>
                <a:chExt cx="4691741" cy="1875900"/>
              </a:xfrm>
            </p:grpSpPr>
            <p:grpSp>
              <p:nvGrpSpPr>
                <p:cNvPr id="83" name="Group 82"/>
                <p:cNvGrpSpPr/>
                <p:nvPr/>
              </p:nvGrpSpPr>
              <p:grpSpPr>
                <a:xfrm>
                  <a:off x="7222559" y="5744649"/>
                  <a:ext cx="4691741" cy="391237"/>
                  <a:chOff x="5818414" y="1818331"/>
                  <a:chExt cx="4691741" cy="475336"/>
                </a:xfrm>
              </p:grpSpPr>
              <p:sp>
                <p:nvSpPr>
                  <p:cNvPr id="92" name="Frame 91"/>
                  <p:cNvSpPr/>
                  <p:nvPr/>
                </p:nvSpPr>
                <p:spPr>
                  <a:xfrm>
                    <a:off x="5818414" y="1818331"/>
                    <a:ext cx="4691741" cy="471712"/>
                  </a:xfrm>
                  <a:prstGeom prst="frame">
                    <a:avLst>
                      <a:gd name="adj1" fmla="val 7328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93" name="Straight Connector 92"/>
                  <p:cNvCxnSpPr/>
                  <p:nvPr/>
                </p:nvCxnSpPr>
                <p:spPr>
                  <a:xfrm>
                    <a:off x="6295571" y="1818332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6756402" y="1825587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>
                    <a:off x="7209971" y="1825587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>
                    <a:off x="7681695" y="1825585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8142526" y="1832841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>
                    <a:off x="8596095" y="1832841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>
                    <a:off x="9122248" y="1832840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9583079" y="1840098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10036648" y="1840096"/>
                    <a:ext cx="0" cy="45356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Group 83"/>
                <p:cNvGrpSpPr/>
                <p:nvPr/>
              </p:nvGrpSpPr>
              <p:grpSpPr>
                <a:xfrm>
                  <a:off x="7990002" y="4259986"/>
                  <a:ext cx="3605473" cy="1327018"/>
                  <a:chOff x="6585857" y="148391"/>
                  <a:chExt cx="3605473" cy="1612268"/>
                </a:xfrm>
              </p:grpSpPr>
              <p:sp>
                <p:nvSpPr>
                  <p:cNvPr id="85" name="Oval 84"/>
                  <p:cNvSpPr/>
                  <p:nvPr/>
                </p:nvSpPr>
                <p:spPr>
                  <a:xfrm>
                    <a:off x="7982858" y="432197"/>
                    <a:ext cx="199570" cy="14837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86" name="Straight Arrow Connector 85"/>
                  <p:cNvCxnSpPr>
                    <a:stCxn id="85" idx="7"/>
                  </p:cNvCxnSpPr>
                  <p:nvPr/>
                </p:nvCxnSpPr>
                <p:spPr>
                  <a:xfrm flipH="1">
                    <a:off x="6585857" y="453926"/>
                    <a:ext cx="1567345" cy="1306732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Arrow Connector 86"/>
                  <p:cNvCxnSpPr>
                    <a:stCxn id="85" idx="4"/>
                  </p:cNvCxnSpPr>
                  <p:nvPr/>
                </p:nvCxnSpPr>
                <p:spPr>
                  <a:xfrm flipH="1">
                    <a:off x="7837715" y="580573"/>
                    <a:ext cx="244928" cy="1180086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Arrow Connector 87"/>
                  <p:cNvCxnSpPr>
                    <a:stCxn id="85" idx="5"/>
                  </p:cNvCxnSpPr>
                  <p:nvPr/>
                </p:nvCxnSpPr>
                <p:spPr>
                  <a:xfrm>
                    <a:off x="8153202" y="558843"/>
                    <a:ext cx="1625798" cy="1201815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Block Arc 88"/>
                  <p:cNvSpPr/>
                  <p:nvPr/>
                </p:nvSpPr>
                <p:spPr>
                  <a:xfrm flipV="1">
                    <a:off x="7456714" y="888997"/>
                    <a:ext cx="1306286" cy="246222"/>
                  </a:xfrm>
                  <a:prstGeom prst="blockArc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0" name="Rectangle 89"/>
                  <p:cNvSpPr/>
                  <p:nvPr/>
                </p:nvSpPr>
                <p:spPr>
                  <a:xfrm>
                    <a:off x="7447374" y="148391"/>
                    <a:ext cx="2743956" cy="145834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kern="0" dirty="0">
                        <a:solidFill>
                          <a:schemeClr val="accent3"/>
                        </a:solidFill>
                        <a:latin typeface="Gill Sans"/>
                        <a:cs typeface="Gill Sans"/>
                      </a:rPr>
                      <a:t>q           </a:t>
                    </a:r>
                  </a:p>
                  <a:p>
                    <a:endParaRPr lang="en-US" sz="2400" kern="0" dirty="0">
                      <a:solidFill>
                        <a:schemeClr val="accent3"/>
                      </a:solidFill>
                      <a:latin typeface="Gill Sans"/>
                      <a:cs typeface="Gill Sans"/>
                    </a:endParaRPr>
                  </a:p>
                  <a:p>
                    <a:r>
                      <a:rPr lang="en-US" sz="2400" kern="0" dirty="0">
                        <a:solidFill>
                          <a:schemeClr val="accent3"/>
                        </a:solidFill>
                        <a:latin typeface="Gill Sans"/>
                        <a:cs typeface="Gill Sans"/>
                      </a:rPr>
                      <a:t>                       </a:t>
                    </a:r>
                    <a:r>
                      <a:rPr lang="en-US" sz="2400" kern="0" dirty="0">
                        <a:latin typeface="Gill Sans"/>
                        <a:cs typeface="Gill Sans"/>
                      </a:rPr>
                      <a:t>C(</a:t>
                    </a:r>
                    <a:r>
                      <a:rPr lang="en-US" sz="2400" kern="0" dirty="0">
                        <a:latin typeface="cmmi10"/>
                        <a:ea typeface="cmmi10"/>
                        <a:cs typeface="cmmi10"/>
                      </a:rPr>
                      <a:t>x</a:t>
                    </a:r>
                    <a:r>
                      <a:rPr lang="en-US" sz="2400" kern="0" dirty="0">
                        <a:latin typeface="Gill Sans"/>
                        <a:cs typeface="Gill Sans"/>
                      </a:rPr>
                      <a:t>)</a:t>
                    </a:r>
                    <a:endParaRPr lang="en-US" sz="2400" dirty="0"/>
                  </a:p>
                </p:txBody>
              </p:sp>
            </p:grpSp>
          </p:grpSp>
          <p:sp>
            <p:nvSpPr>
              <p:cNvPr id="82" name="TextBox 81"/>
              <p:cNvSpPr txBox="1"/>
              <p:nvPr/>
            </p:nvSpPr>
            <p:spPr>
              <a:xfrm>
                <a:off x="3263233" y="5823403"/>
                <a:ext cx="47648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Gill Sans"/>
                    <a:cs typeface="Gill Sans"/>
                  </a:rPr>
                  <a:t> 1     0</a:t>
                </a:r>
                <a:r>
                  <a:rPr lang="he-IL" sz="1600" dirty="0">
                    <a:latin typeface="Gill Sans"/>
                    <a:cs typeface="Gill Sans"/>
                  </a:rPr>
                  <a:t>    0 </a:t>
                </a:r>
                <a:r>
                  <a:rPr lang="en-US" sz="1600" dirty="0">
                    <a:latin typeface="Gill Sans"/>
                    <a:cs typeface="Gill Sans"/>
                  </a:rPr>
                  <a:t>     1     1    1     0     0     1     0</a:t>
                </a:r>
                <a:r>
                  <a:rPr lang="he-IL" sz="1600" dirty="0">
                    <a:latin typeface="Gill Sans"/>
                    <a:cs typeface="Gill Sans"/>
                  </a:rPr>
                  <a:t>   </a:t>
                </a:r>
                <a:endParaRPr lang="en-US" sz="1600" dirty="0">
                  <a:latin typeface="Gill Sans"/>
                  <a:cs typeface="Gill Sans"/>
                </a:endParaRPr>
              </a:p>
            </p:txBody>
          </p:sp>
        </p:grpSp>
      </p:grpSp>
      <p:sp>
        <p:nvSpPr>
          <p:cNvPr id="102" name="Rectangle 101"/>
          <p:cNvSpPr/>
          <p:nvPr/>
        </p:nvSpPr>
        <p:spPr>
          <a:xfrm>
            <a:off x="321658" y="1502561"/>
            <a:ext cx="11870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[n] </a:t>
            </a:r>
            <a:r>
              <a:rPr lang="en-US" sz="2400" kern="0" dirty="0" err="1">
                <a:latin typeface="Gill Sans"/>
                <a:cs typeface="Gill Sans"/>
              </a:rPr>
              <a:t>Pr</a:t>
            </a:r>
            <a:r>
              <a:rPr lang="en-US" sz="2400" kern="0" baseline="-25000" dirty="0" err="1"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[Bob can recover </a:t>
            </a:r>
            <a:r>
              <a:rPr lang="en-US" sz="2400" kern="0" dirty="0">
                <a:solidFill>
                  <a:srgbClr val="000000"/>
                </a:solidFill>
                <a:latin typeface="cmmi10"/>
                <a:ea typeface="cmmi10"/>
                <a:cs typeface="cmmi10"/>
              </a:rPr>
              <a:t>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]  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  </a:t>
            </a:r>
            <a:r>
              <a:rPr lang="en-US" sz="2400" kern="0" dirty="0" err="1">
                <a:latin typeface="Gill Sans"/>
                <a:cs typeface="Gill Sans"/>
              </a:rPr>
              <a:t>Pr</a:t>
            </a:r>
            <a:r>
              <a:rPr lang="en-US" sz="2400" kern="0" baseline="-25000" dirty="0" err="1"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 [ </a:t>
            </a:r>
            <a:r>
              <a:rPr lang="en-US" sz="2400" kern="0" dirty="0">
                <a:latin typeface="MT Extra"/>
                <a:cs typeface="Gill Sans"/>
                <a:sym typeface="MT Extra"/>
              </a:rPr>
              <a:t></a:t>
            </a:r>
            <a:r>
              <a:rPr lang="en-US" sz="2400" kern="0" baseline="-25000" dirty="0">
                <a:latin typeface="Gill Sans"/>
                <a:cs typeface="Gill Sans"/>
              </a:rPr>
              <a:t>e </a:t>
            </a:r>
            <a:r>
              <a:rPr lang="is-IS" sz="2400" kern="0" baseline="-25000" dirty="0">
                <a:latin typeface="cmsy10"/>
                <a:ea typeface="cmsy10"/>
                <a:cs typeface="cmsy10"/>
              </a:rPr>
              <a:t>2</a:t>
            </a:r>
            <a:r>
              <a:rPr lang="is-IS" sz="2400" kern="0" baseline="-25000" dirty="0">
                <a:latin typeface="Gill Sans"/>
                <a:ea typeface="cmsy10"/>
                <a:cs typeface="cmsy10"/>
              </a:rPr>
              <a:t> </a:t>
            </a:r>
            <a:r>
              <a:rPr lang="is-IS" sz="2400" kern="0" baseline="-25000" dirty="0">
                <a:solidFill>
                  <a:srgbClr val="37A76F"/>
                </a:solidFill>
                <a:latin typeface="Gill Sans"/>
                <a:ea typeface="cmsy10"/>
                <a:cs typeface="cmsy10"/>
              </a:rPr>
              <a:t>Mi</a:t>
            </a:r>
            <a:r>
              <a:rPr lang="is-IS" sz="2400" kern="0" baseline="-25000" dirty="0">
                <a:latin typeface="Gill Sans"/>
                <a:ea typeface="cmsy10"/>
                <a:cs typeface="cmsy10"/>
              </a:rPr>
              <a:t>  </a:t>
            </a:r>
            <a:r>
              <a:rPr lang="en-US" sz="2400" kern="0" dirty="0">
                <a:latin typeface="Gill Sans"/>
                <a:cs typeface="Gill Sans"/>
              </a:rPr>
              <a:t>“e survives”]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28798" y="2172778"/>
            <a:ext cx="11870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cmsy10"/>
                <a:ea typeface="cmsy10"/>
                <a:cs typeface="cmsy10"/>
              </a:rPr>
              <a:t> 	   </a:t>
            </a:r>
            <a:r>
              <a:rPr lang="en-US" sz="2400" kern="0" dirty="0">
                <a:latin typeface="Gill Sans"/>
                <a:cs typeface="Gill Sans"/>
              </a:rPr>
              <a:t>=   </a:t>
            </a:r>
            <a:r>
              <a:rPr lang="en-US" sz="2400" kern="0" dirty="0">
                <a:latin typeface="Symbol"/>
                <a:cs typeface="Gill Sans"/>
                <a:sym typeface="Symbol"/>
              </a:rPr>
              <a:t></a:t>
            </a:r>
            <a:r>
              <a:rPr lang="en-US" sz="2400" kern="0" baseline="-25000" dirty="0">
                <a:latin typeface="Gill Sans"/>
                <a:cs typeface="Gill Sans"/>
              </a:rPr>
              <a:t>e </a:t>
            </a:r>
            <a:r>
              <a:rPr lang="is-IS" sz="2400" kern="0" baseline="-25000" dirty="0">
                <a:latin typeface="cmsy10"/>
                <a:ea typeface="cmsy10"/>
                <a:cs typeface="cmsy10"/>
              </a:rPr>
              <a:t>2</a:t>
            </a:r>
            <a:r>
              <a:rPr lang="is-IS" sz="2400" kern="0" baseline="-25000" dirty="0">
                <a:latin typeface="Gill Sans"/>
                <a:ea typeface="cmsy10"/>
                <a:cs typeface="cmsy10"/>
              </a:rPr>
              <a:t> </a:t>
            </a:r>
            <a:r>
              <a:rPr lang="is-IS" sz="2400" kern="0" baseline="-25000" dirty="0">
                <a:solidFill>
                  <a:srgbClr val="37A76F"/>
                </a:solidFill>
                <a:latin typeface="Gill Sans"/>
                <a:ea typeface="cmsy10"/>
                <a:cs typeface="cmsy10"/>
              </a:rPr>
              <a:t>Mi</a:t>
            </a:r>
            <a:r>
              <a:rPr lang="is-IS" sz="2400" kern="0" baseline="-25000" dirty="0">
                <a:latin typeface="Gill Sans"/>
                <a:ea typeface="cmsy10"/>
                <a:cs typeface="cmsy10"/>
              </a:rPr>
              <a:t>  </a:t>
            </a:r>
            <a:r>
              <a:rPr lang="en-US" sz="2400" kern="0" dirty="0" err="1">
                <a:latin typeface="Gill Sans"/>
                <a:cs typeface="Gill Sans"/>
              </a:rPr>
              <a:t>Pr</a:t>
            </a:r>
            <a:r>
              <a:rPr lang="en-US" sz="2400" kern="0" baseline="-25000" dirty="0" err="1"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 [“e survives”]    (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disjoint </a:t>
            </a:r>
            <a:r>
              <a:rPr lang="en-US" sz="2400" kern="0" dirty="0">
                <a:latin typeface="Gill Sans"/>
                <a:cs typeface="Gill Sans"/>
              </a:rPr>
              <a:t>events since </a:t>
            </a:r>
            <a:r>
              <a:rPr lang="en-US" sz="2400" kern="0" dirty="0" err="1">
                <a:latin typeface="Calibri Light"/>
                <a:cs typeface="Gill Sans"/>
              </a:rPr>
              <a:t>M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 = matching !)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32740" y="2696580"/>
            <a:ext cx="50342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cmsy10"/>
                <a:ea typeface="cmsy10"/>
                <a:cs typeface="cmsy10"/>
              </a:rPr>
              <a:t> 	   </a:t>
            </a:r>
            <a:r>
              <a:rPr lang="en-US" sz="2400" kern="0" dirty="0">
                <a:latin typeface="Gill Sans"/>
                <a:cs typeface="Gill Sans"/>
              </a:rPr>
              <a:t>= |</a:t>
            </a:r>
            <a:r>
              <a:rPr lang="en-US" sz="2400" kern="0" dirty="0" err="1">
                <a:latin typeface="Gill Sans"/>
                <a:cs typeface="Gill Sans"/>
              </a:rPr>
              <a:t>M</a:t>
            </a:r>
            <a:r>
              <a:rPr lang="en-US" sz="2400" kern="0" baseline="-2500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|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 err="1">
                <a:latin typeface="Gill Sans"/>
                <a:cs typeface="Gill Sans"/>
              </a:rPr>
              <a:t>p</a:t>
            </a:r>
            <a:r>
              <a:rPr lang="en-US" sz="2400" kern="0" baseline="30000" dirty="0" err="1"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=  </a:t>
            </a:r>
            <a:r>
              <a:rPr lang="en-US" sz="2400" kern="0" dirty="0">
                <a:latin typeface="cmmi10"/>
                <a:ea typeface="cmmi10"/>
                <a:cs typeface="cmmi10"/>
              </a:rPr>
              <a:t>±</a:t>
            </a:r>
            <a:r>
              <a:rPr lang="en-US" sz="2400" kern="0" dirty="0">
                <a:latin typeface="Gill Sans"/>
                <a:cs typeface="Gill Sans"/>
              </a:rPr>
              <a:t>m/q</a:t>
            </a:r>
            <a:r>
              <a:rPr lang="en-US" sz="2400" kern="0" baseline="30000" dirty="0">
                <a:latin typeface="Gill Sans"/>
                <a:cs typeface="Gill Sans"/>
              </a:rPr>
              <a:t>2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¢</a:t>
            </a:r>
            <a:r>
              <a:rPr lang="en-US" sz="2400" kern="0" dirty="0">
                <a:latin typeface="Gill Sans"/>
                <a:cs typeface="Gill Sans"/>
              </a:rPr>
              <a:t>(n/10m)</a:t>
            </a:r>
            <a:r>
              <a:rPr lang="en-US" sz="2400" kern="0" baseline="30000" dirty="0">
                <a:latin typeface="Gill Sans"/>
                <a:cs typeface="Gill Sans"/>
              </a:rPr>
              <a:t>q</a:t>
            </a:r>
            <a:r>
              <a:rPr lang="en-US" sz="2400" kern="0" dirty="0">
                <a:latin typeface="Gill Sans"/>
                <a:cs typeface="Gill Sans"/>
              </a:rPr>
              <a:t>   </a:t>
            </a:r>
            <a:endParaRPr lang="en-US" sz="2400" kern="0" baseline="30000" dirty="0">
              <a:latin typeface="Gill Sans"/>
              <a:cs typeface="Gill Sans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95180" y="2722828"/>
            <a:ext cx="11863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				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	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			    &lt; ¾ </a:t>
            </a:r>
            <a:r>
              <a:rPr lang="en-US" sz="2400" kern="0" dirty="0">
                <a:latin typeface="Gill Sans"/>
                <a:cs typeface="Gill Sans"/>
              </a:rPr>
              <a:t>  for &gt;n/2 i’s (</a:t>
            </a:r>
            <a:r>
              <a:rPr lang="en-US" sz="2400" kern="0" dirty="0" err="1">
                <a:latin typeface="Gill Sans"/>
                <a:cs typeface="Gill Sans"/>
              </a:rPr>
              <a:t>o.w</a:t>
            </a:r>
            <a:r>
              <a:rPr lang="en-US" sz="2400" kern="0" dirty="0">
                <a:latin typeface="Gill Sans"/>
                <a:cs typeface="Gill Sans"/>
              </a:rPr>
              <a:t>. recover n/2 </a:t>
            </a:r>
            <a:r>
              <a:rPr lang="en-US" sz="2400" kern="0" dirty="0">
                <a:solidFill>
                  <a:srgbClr val="000000"/>
                </a:solidFill>
                <a:latin typeface="cmmi10"/>
                <a:ea typeface="cmmi10"/>
                <a:cs typeface="cmmi10"/>
              </a:rPr>
              <a:t>x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Calibri Light"/>
                <a:cs typeface="Gill Sans"/>
              </a:rPr>
              <a:t>’</a:t>
            </a:r>
            <a:r>
              <a:rPr lang="en-US" sz="2400" kern="0" dirty="0">
                <a:latin typeface="Gill Sans"/>
                <a:cs typeface="Gill Sans"/>
              </a:rPr>
              <a:t>s from &lt; n/10 bits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!</a:t>
            </a:r>
            <a:r>
              <a:rPr lang="en-US" sz="2400" kern="0" dirty="0">
                <a:latin typeface="Gill Sans"/>
                <a:cs typeface="Gill Sans"/>
              </a:rPr>
              <a:t>)</a:t>
            </a:r>
            <a:endParaRPr lang="en-US" sz="2400" kern="0" baseline="30000" dirty="0">
              <a:latin typeface="Gill Sans"/>
              <a:cs typeface="Gill Sans"/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723329" y="4787219"/>
            <a:ext cx="6347556" cy="1204934"/>
            <a:chOff x="1424772" y="4916872"/>
            <a:chExt cx="5157389" cy="1204934"/>
          </a:xfrm>
        </p:grpSpPr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9688" y="4916872"/>
              <a:ext cx="737791" cy="1204934"/>
            </a:xfrm>
            <a:prstGeom prst="rect">
              <a:avLst/>
            </a:prstGeom>
          </p:spPr>
        </p:pic>
        <p:pic>
          <p:nvPicPr>
            <p:cNvPr id="108" name="Picture 10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0279" y="4937142"/>
              <a:ext cx="1131882" cy="1137657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1424772" y="5241395"/>
              <a:ext cx="9552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solidFill>
                    <a:srgbClr val="000000"/>
                  </a:solidFill>
                  <a:latin typeface="cmmi10"/>
                  <a:ea typeface="cmmi10"/>
                  <a:cs typeface="cmmi10"/>
                </a:rPr>
                <a:t>x</a:t>
              </a:r>
              <a:r>
                <a:rPr lang="en-US" kern="0" dirty="0"/>
                <a:t> </a:t>
              </a:r>
              <a:r>
                <a:rPr lang="is-IS" kern="0" dirty="0">
                  <a:latin typeface="cmsy10"/>
                  <a:ea typeface="cmsy10"/>
                  <a:cs typeface="cmsy10"/>
                </a:rPr>
                <a:t>2</a:t>
              </a:r>
              <a:r>
                <a:rPr lang="is-IS" kern="0" baseline="-25000" dirty="0">
                  <a:latin typeface="Calibri"/>
                  <a:ea typeface="cmsy10"/>
                  <a:cs typeface="cmsy10"/>
                </a:rPr>
                <a:t>R</a:t>
              </a:r>
              <a:r>
                <a:rPr lang="en-US" kern="0" dirty="0"/>
                <a:t> {0,1}</a:t>
              </a:r>
              <a:r>
                <a:rPr lang="en-US" kern="0" baseline="30000" dirty="0">
                  <a:latin typeface="Calibri"/>
                </a:rPr>
                <a:t>n</a:t>
              </a:r>
              <a:endParaRPr lang="en-US" baseline="30000" dirty="0">
                <a:latin typeface="Calibri"/>
              </a:endParaRPr>
            </a:p>
          </p:txBody>
        </p:sp>
        <p:sp>
          <p:nvSpPr>
            <p:cNvPr id="110" name="Right Arrow 109"/>
            <p:cNvSpPr/>
            <p:nvPr/>
          </p:nvSpPr>
          <p:spPr bwMode="auto">
            <a:xfrm>
              <a:off x="4049808" y="5300687"/>
              <a:ext cx="730715" cy="266117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rgbClr val="63A537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4228552" y="4944476"/>
              <a:ext cx="2362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solidFill>
                    <a:srgbClr val="37A76F"/>
                  </a:solidFill>
                </a:rPr>
                <a:t>S</a:t>
              </a:r>
              <a:endParaRPr lang="en-US" dirty="0">
                <a:solidFill>
                  <a:srgbClr val="37A76F"/>
                </a:solidFill>
              </a:endParaRPr>
            </a:p>
          </p:txBody>
        </p:sp>
      </p:grpSp>
      <p:sp>
        <p:nvSpPr>
          <p:cNvPr id="5" name="Frame 4"/>
          <p:cNvSpPr/>
          <p:nvPr/>
        </p:nvSpPr>
        <p:spPr>
          <a:xfrm>
            <a:off x="2533114" y="2683880"/>
            <a:ext cx="2851686" cy="619547"/>
          </a:xfrm>
          <a:prstGeom prst="frame">
            <a:avLst>
              <a:gd name="adj1" fmla="val 466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22950" y="3920618"/>
            <a:ext cx="221953" cy="229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14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" grpId="0"/>
      <p:bldP spid="102" grpId="0"/>
      <p:bldP spid="103" grpId="0"/>
      <p:bldP spid="104" grpId="0"/>
      <p:bldP spid="105" grpId="0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725405" y="2644253"/>
            <a:ext cx="57129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     Matrix Rigidity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15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64"/>
          <p:cNvSpPr txBox="1"/>
          <p:nvPr/>
        </p:nvSpPr>
        <p:spPr>
          <a:xfrm>
            <a:off x="268012" y="141909"/>
            <a:ext cx="288412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Matrix Rigidity 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9880" y="2657553"/>
            <a:ext cx="11843466" cy="369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b="1" kern="0" dirty="0">
              <a:latin typeface="Gill Sans"/>
              <a:cs typeface="Gill Sans"/>
            </a:endParaRPr>
          </a:p>
          <a:p>
            <a:pPr marL="457200" indent="-457200">
              <a:buFont typeface="Arial"/>
              <a:buChar char="•"/>
            </a:pPr>
            <a:r>
              <a:rPr lang="en-US" sz="2600" b="1" kern="0" dirty="0" err="1">
                <a:latin typeface="Gill Sans"/>
                <a:cs typeface="Gill Sans"/>
              </a:rPr>
              <a:t>Thm</a:t>
            </a:r>
            <a:r>
              <a:rPr lang="en-US" sz="2600" b="1" kern="0" dirty="0">
                <a:latin typeface="Gill Sans"/>
                <a:cs typeface="Gill Sans"/>
              </a:rPr>
              <a:t>: </a:t>
            </a:r>
            <a:r>
              <a:rPr lang="en-US" sz="2600" kern="0" dirty="0">
                <a:latin typeface="Gill Sans"/>
                <a:cs typeface="Gill Sans"/>
              </a:rPr>
              <a:t>n</a:t>
            </a:r>
            <a:r>
              <a:rPr lang="en-US" sz="2600" kern="0" baseline="30000" dirty="0">
                <a:latin typeface="Gill Sans"/>
                <a:cs typeface="Gill Sans"/>
              </a:rPr>
              <a:t>2</a:t>
            </a:r>
            <a:r>
              <a:rPr lang="en-US" sz="2600" kern="0" dirty="0">
                <a:latin typeface="cmsy10"/>
                <a:ea typeface="cmsy10"/>
                <a:cs typeface="cmsy10"/>
              </a:rPr>
              <a:t>£</a:t>
            </a:r>
            <a:r>
              <a:rPr lang="en-US" sz="2600" kern="0" dirty="0">
                <a:latin typeface="Gill Sans"/>
                <a:cs typeface="Gill Sans"/>
              </a:rPr>
              <a:t>n </a:t>
            </a:r>
            <a:r>
              <a:rPr lang="en-US" sz="2600" kern="0" dirty="0" err="1">
                <a:solidFill>
                  <a:schemeClr val="accent3"/>
                </a:solidFill>
                <a:latin typeface="Gill Sans"/>
                <a:cs typeface="Gill Sans"/>
              </a:rPr>
              <a:t>Vandermonde</a:t>
            </a:r>
            <a:r>
              <a:rPr lang="en-US" sz="26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en-US" sz="2600" kern="0" dirty="0">
                <a:latin typeface="Gill Sans"/>
                <a:cs typeface="Gill Sans"/>
              </a:rPr>
              <a:t>matrix is </a:t>
            </a:r>
            <a:r>
              <a:rPr lang="en-US" sz="2600" kern="0" dirty="0">
                <a:solidFill>
                  <a:schemeClr val="accent3"/>
                </a:solidFill>
                <a:latin typeface="Symbol"/>
                <a:cs typeface="Gill Sans"/>
                <a:sym typeface="Symbol"/>
              </a:rPr>
              <a:t></a:t>
            </a:r>
            <a:r>
              <a:rPr lang="en-US" sz="2600" kern="0" dirty="0">
                <a:solidFill>
                  <a:schemeClr val="accent3"/>
                </a:solidFill>
                <a:latin typeface="Gill Sans"/>
                <a:cs typeface="Gill Sans"/>
              </a:rPr>
              <a:t>(</a:t>
            </a:r>
            <a:r>
              <a:rPr lang="en-US" sz="2600" kern="0" dirty="0" err="1">
                <a:solidFill>
                  <a:schemeClr val="accent3"/>
                </a:solidFill>
                <a:latin typeface="Gill Sans"/>
                <a:cs typeface="Gill Sans"/>
              </a:rPr>
              <a:t>lg</a:t>
            </a:r>
            <a:r>
              <a:rPr lang="en-US" sz="2600" kern="0" dirty="0">
                <a:solidFill>
                  <a:schemeClr val="accent3"/>
                </a:solidFill>
                <a:latin typeface="Gill Sans"/>
                <a:cs typeface="Gill Sans"/>
              </a:rPr>
              <a:t> n)</a:t>
            </a:r>
            <a:r>
              <a:rPr lang="en-US" sz="2600" kern="0" dirty="0">
                <a:latin typeface="Gill Sans"/>
                <a:cs typeface="Gill Sans"/>
              </a:rPr>
              <a:t>-Rigid. </a:t>
            </a:r>
          </a:p>
          <a:p>
            <a:pPr marL="457200" indent="-457200">
              <a:buFont typeface="Arial"/>
              <a:buChar char="•"/>
            </a:pPr>
            <a:endParaRPr lang="en-US" sz="2600" kern="0" dirty="0">
              <a:latin typeface="Gill Sans"/>
              <a:cs typeface="Gill Sans"/>
            </a:endParaRPr>
          </a:p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Cell-Sampling + </a:t>
            </a:r>
            <a:r>
              <a:rPr lang="en-US" sz="2600" kern="0" dirty="0" err="1">
                <a:latin typeface="Gill Sans"/>
                <a:cs typeface="Gill Sans"/>
              </a:rPr>
              <a:t>Subadditivity</a:t>
            </a:r>
            <a:r>
              <a:rPr lang="en-US" sz="2600" kern="0" dirty="0">
                <a:latin typeface="Gill Sans"/>
                <a:cs typeface="Gill Sans"/>
              </a:rPr>
              <a:t> of Rank : </a:t>
            </a:r>
          </a:p>
          <a:p>
            <a:pPr marL="457200" indent="-457200">
              <a:buFont typeface="Arial"/>
              <a:buChar char="•"/>
            </a:pPr>
            <a:endParaRPr lang="en-US" sz="2600" kern="0" dirty="0">
              <a:latin typeface="Gill Sans"/>
              <a:cs typeface="Gill Sans"/>
            </a:endParaRPr>
          </a:p>
          <a:p>
            <a:pPr marL="457200" indent="-457200">
              <a:buFont typeface="Arial"/>
              <a:buChar char="•"/>
            </a:pPr>
            <a:r>
              <a:rPr lang="en-US" sz="2600" u="sng" kern="0" dirty="0">
                <a:latin typeface="Gill Sans"/>
                <a:cs typeface="Gill Sans"/>
              </a:rPr>
              <a:t>Sketch</a:t>
            </a:r>
            <a:r>
              <a:rPr lang="en-US" sz="2600" kern="0" dirty="0">
                <a:latin typeface="Gill Sans"/>
                <a:cs typeface="Gill Sans"/>
              </a:rPr>
              <a:t>: Sample </a:t>
            </a:r>
            <a:r>
              <a:rPr lang="en-US" sz="2600" kern="0" dirty="0">
                <a:latin typeface="cmsy10"/>
                <a:ea typeface="cmsy10"/>
                <a:cs typeface="cmsy10"/>
              </a:rPr>
              <a:t>8</a:t>
            </a:r>
            <a:r>
              <a:rPr lang="en-US" sz="2600" kern="0" dirty="0">
                <a:latin typeface="Gill Sans"/>
                <a:cs typeface="Gill Sans"/>
              </a:rPr>
              <a:t> column of A </a:t>
            </a:r>
            <a:r>
              <a:rPr lang="en-US" sz="2600" kern="0" dirty="0" err="1">
                <a:latin typeface="Gill Sans"/>
                <a:cs typeface="Gill Sans"/>
              </a:rPr>
              <a:t>w.p</a:t>
            </a:r>
            <a:r>
              <a:rPr lang="en-US" sz="2600" kern="0" dirty="0">
                <a:latin typeface="Gill Sans"/>
                <a:cs typeface="Gill Sans"/>
              </a:rPr>
              <a:t> 1/10 (call it S) 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 If every row is &lt; </a:t>
            </a:r>
            <a:r>
              <a:rPr lang="en-US" sz="2600" kern="0" dirty="0" err="1">
                <a:latin typeface="Gill Sans"/>
                <a:cs typeface="Gill Sans"/>
                <a:sym typeface="Wingdings"/>
              </a:rPr>
              <a:t>lg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(n)/100 sparse  </a:t>
            </a:r>
            <a:r>
              <a:rPr lang="en-US" sz="2600" kern="0" dirty="0">
                <a:latin typeface="cmsy10"/>
                <a:ea typeface="cmsy10"/>
                <a:cs typeface="cmsy10"/>
                <a:sym typeface="Wingdings"/>
              </a:rPr>
              <a:t>9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</a:t>
            </a:r>
            <a:r>
              <a:rPr lang="en-US" sz="2600" kern="0" dirty="0">
                <a:solidFill>
                  <a:srgbClr val="37A76F"/>
                </a:solidFill>
                <a:latin typeface="Gill Sans"/>
                <a:cs typeface="Gill Sans"/>
                <a:sym typeface="Wingdings"/>
              </a:rPr>
              <a:t>n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rows R </a:t>
            </a:r>
            <a:r>
              <a:rPr lang="en-US" sz="2600" kern="0" dirty="0" err="1">
                <a:latin typeface="Gill Sans"/>
                <a:cs typeface="Gill Sans"/>
                <a:sym typeface="Wingdings"/>
              </a:rPr>
              <a:t>s.t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|S|=n/10 “covers” </a:t>
            </a:r>
            <a:r>
              <a:rPr lang="en-US" sz="2600" b="1" kern="0" dirty="0">
                <a:latin typeface="Gill Sans"/>
                <a:cs typeface="Gill Sans"/>
                <a:sym typeface="Wingdings"/>
              </a:rPr>
              <a:t>all 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1’s in these rows  </a:t>
            </a:r>
            <a:r>
              <a:rPr lang="en-US" sz="2600" kern="0" dirty="0" err="1">
                <a:latin typeface="Gill Sans"/>
                <a:cs typeface="Gill Sans"/>
                <a:sym typeface="Wingdings"/>
              </a:rPr>
              <a:t>rk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(A</a:t>
            </a:r>
            <a:r>
              <a:rPr lang="en-US" sz="2600" kern="0" baseline="-25000" dirty="0">
                <a:latin typeface="Gill Sans"/>
                <a:cs typeface="Gill Sans"/>
                <a:sym typeface="Wingdings"/>
              </a:rPr>
              <a:t>R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+ B</a:t>
            </a:r>
            <a:r>
              <a:rPr lang="en-US" sz="2600" kern="0" baseline="-25000" dirty="0">
                <a:latin typeface="Gill Sans"/>
                <a:cs typeface="Gill Sans"/>
                <a:sym typeface="Wingdings"/>
              </a:rPr>
              <a:t>R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) </a:t>
            </a:r>
            <a:r>
              <a:rPr lang="en-US" sz="2600" kern="0" dirty="0">
                <a:latin typeface="cmsy10"/>
                <a:ea typeface="cmsy10"/>
                <a:cs typeface="cmsy10"/>
                <a:sym typeface="Wingdings"/>
              </a:rPr>
              <a:t>·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</a:t>
            </a:r>
            <a:r>
              <a:rPr lang="en-US" sz="2600" kern="0" dirty="0" err="1">
                <a:latin typeface="Gill Sans"/>
                <a:cs typeface="Gill Sans"/>
                <a:sym typeface="Wingdings"/>
              </a:rPr>
              <a:t>rk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(A</a:t>
            </a:r>
            <a:r>
              <a:rPr lang="en-US" sz="2600" kern="0" baseline="-25000" dirty="0">
                <a:latin typeface="Gill Sans"/>
                <a:cs typeface="Gill Sans"/>
                <a:sym typeface="Wingdings"/>
              </a:rPr>
              <a:t>R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) + </a:t>
            </a:r>
            <a:r>
              <a:rPr lang="en-US" sz="2600" kern="0" dirty="0" err="1">
                <a:latin typeface="Gill Sans"/>
                <a:cs typeface="Gill Sans"/>
                <a:sym typeface="Wingdings"/>
              </a:rPr>
              <a:t>rk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(B</a:t>
            </a:r>
            <a:r>
              <a:rPr lang="en-US" sz="2600" kern="0" baseline="-25000" dirty="0">
                <a:latin typeface="Gill Sans"/>
                <a:cs typeface="Gill Sans"/>
                <a:sym typeface="Wingdings"/>
              </a:rPr>
              <a:t>R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) </a:t>
            </a:r>
            <a:r>
              <a:rPr lang="en-US" sz="2600" kern="0" dirty="0">
                <a:latin typeface="cmsy10"/>
                <a:ea typeface="cmsy10"/>
                <a:cs typeface="cmsy10"/>
                <a:sym typeface="Wingdings"/>
              </a:rPr>
              <a:t>·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 n/10 + n/2 &lt;n.   </a:t>
            </a:r>
            <a:r>
              <a:rPr lang="en-US" sz="2600" kern="0" dirty="0">
                <a:latin typeface="Gill Sans"/>
                <a:cs typeface="Gill Sans"/>
              </a:rPr>
              <a:t>But every </a:t>
            </a:r>
            <a:r>
              <a:rPr lang="en-US" sz="2600" kern="0" dirty="0" err="1">
                <a:latin typeface="Gill Sans"/>
                <a:cs typeface="Gill Sans"/>
              </a:rPr>
              <a:t>submatrix</a:t>
            </a:r>
            <a:r>
              <a:rPr lang="en-US" sz="2600" kern="0" dirty="0">
                <a:latin typeface="Gill Sans"/>
                <a:cs typeface="Gill Sans"/>
              </a:rPr>
              <a:t> of V is also full rank (n) </a:t>
            </a:r>
            <a:r>
              <a:rPr lang="en-US" sz="2600" kern="0" dirty="0">
                <a:solidFill>
                  <a:srgbClr val="FF0000"/>
                </a:solidFill>
                <a:latin typeface="Gill Sans"/>
                <a:cs typeface="Gill Sans"/>
              </a:rPr>
              <a:t>!</a:t>
            </a:r>
          </a:p>
          <a:p>
            <a:pPr marL="457200" indent="-457200">
              <a:buFont typeface="Arial"/>
              <a:buChar char="•"/>
            </a:pPr>
            <a:endParaRPr lang="en-US" sz="26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880" y="2156732"/>
            <a:ext cx="1022308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M “t-far” from any low-rank matrix .  (assume m=poly(n))</a:t>
            </a:r>
            <a:endParaRPr lang="en-US" sz="26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68012" y="260359"/>
            <a:ext cx="11652992" cy="1871715"/>
            <a:chOff x="360813" y="260359"/>
            <a:chExt cx="11549558" cy="1989102"/>
          </a:xfrm>
        </p:grpSpPr>
        <p:sp>
          <p:nvSpPr>
            <p:cNvPr id="16" name="Rectangle 3"/>
            <p:cNvSpPr txBox="1">
              <a:spLocks noChangeArrowheads="1"/>
            </p:cNvSpPr>
            <p:nvPr/>
          </p:nvSpPr>
          <p:spPr bwMode="auto">
            <a:xfrm>
              <a:off x="360813" y="1090342"/>
              <a:ext cx="11549558" cy="1159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indent="-457200">
                <a:buFont typeface="Arial"/>
                <a:buChar char="•"/>
              </a:pPr>
              <a:r>
                <a:rPr lang="en-US" sz="2600" b="1" kern="0" dirty="0">
                  <a:latin typeface="Gill Sans"/>
                  <a:cs typeface="Gill Sans"/>
                </a:rPr>
                <a:t>Def:</a:t>
              </a:r>
              <a:r>
                <a:rPr lang="en-US" sz="2600" kern="0" dirty="0">
                  <a:latin typeface="Gill Sans"/>
                  <a:cs typeface="Gill Sans"/>
                </a:rPr>
                <a:t>  A matrix </a:t>
              </a:r>
              <a:r>
                <a:rPr lang="en-US" sz="2400" kern="0" dirty="0">
                  <a:latin typeface="Gill Sans"/>
                  <a:cs typeface="Gill Sans"/>
                </a:rPr>
                <a:t>M </a:t>
              </a:r>
              <a:r>
                <a:rPr lang="is-IS" sz="2400" kern="0" dirty="0">
                  <a:latin typeface="cmsy10"/>
                  <a:ea typeface="cmsy10"/>
                  <a:cs typeface="cmsy10"/>
                </a:rPr>
                <a:t>2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n-US" sz="2400" b="1" kern="0" dirty="0" err="1">
                  <a:latin typeface="Gill Sans"/>
                  <a:cs typeface="Gill Sans"/>
                </a:rPr>
                <a:t>F</a:t>
              </a:r>
              <a:r>
                <a:rPr lang="en-US" sz="2400" kern="0" baseline="30000" dirty="0" err="1">
                  <a:latin typeface="Gill Sans"/>
                  <a:cs typeface="Gill Sans"/>
                </a:rPr>
                <a:t>mx</a:t>
              </a:r>
              <a:r>
                <a:rPr lang="en-US" sz="2400" kern="0" baseline="30000" dirty="0" err="1">
                  <a:latin typeface="Gill Sans"/>
                  <a:ea typeface="cmsy10"/>
                  <a:cs typeface="cmsy10"/>
                </a:rPr>
                <a:t>n</a:t>
              </a:r>
              <a:r>
                <a:rPr lang="en-US" sz="2600" kern="0" dirty="0">
                  <a:latin typeface="Gill Sans"/>
                  <a:cs typeface="Gill Sans"/>
                </a:rPr>
                <a:t> is </a:t>
              </a:r>
              <a:r>
                <a:rPr lang="en-US" sz="2600" kern="0" dirty="0">
                  <a:solidFill>
                    <a:srgbClr val="37A76F"/>
                  </a:solidFill>
                  <a:latin typeface="Gill Sans"/>
                  <a:cs typeface="Gill Sans"/>
                </a:rPr>
                <a:t>t-Rigid </a:t>
              </a:r>
              <a:r>
                <a:rPr lang="en-US" sz="2600" kern="0" dirty="0">
                  <a:latin typeface="Gill Sans"/>
                  <a:cs typeface="Gill Sans"/>
                </a:rPr>
                <a:t>if decreasing </a:t>
              </a:r>
            </a:p>
            <a:p>
              <a:r>
                <a:rPr lang="en-US" sz="2600" kern="0" dirty="0">
                  <a:latin typeface="Gill Sans"/>
                  <a:cs typeface="Gill Sans"/>
                </a:rPr>
                <a:t>     its rank n </a:t>
              </a:r>
              <a:r>
                <a:rPr lang="en-US" sz="2600" kern="0" dirty="0">
                  <a:latin typeface="Gill Sans"/>
                  <a:cs typeface="Gill Sans"/>
                  <a:sym typeface="Wingdings"/>
                </a:rPr>
                <a:t> n/2 requires modifying </a:t>
              </a:r>
              <a:r>
                <a:rPr lang="en-US" sz="2600" kern="0" dirty="0">
                  <a:latin typeface="cmsy10"/>
                  <a:ea typeface="cmsy10"/>
                  <a:cs typeface="cmsy10"/>
                  <a:sym typeface="Wingdings"/>
                </a:rPr>
                <a:t>¸</a:t>
              </a:r>
              <a:r>
                <a:rPr lang="en-US" sz="2600" kern="0" dirty="0">
                  <a:latin typeface="Gill Sans"/>
                  <a:cs typeface="Gill Sans"/>
                  <a:sym typeface="Wingdings"/>
                </a:rPr>
                <a:t> t entries in some row.</a:t>
              </a:r>
              <a:endParaRPr lang="en-US" sz="2600" kern="0" dirty="0">
                <a:latin typeface="Gill Sans"/>
                <a:cs typeface="Gill Sans"/>
              </a:endParaRPr>
            </a:p>
            <a:p>
              <a:endParaRPr lang="en-US" sz="26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endParaRPr>
            </a:p>
            <a:p>
              <a:endParaRPr lang="en-US" sz="26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80593" y="260359"/>
              <a:ext cx="2614429" cy="1165205"/>
            </a:xfrm>
            <a:prstGeom prst="rect">
              <a:avLst/>
            </a:prstGeom>
          </p:spPr>
        </p:pic>
      </p:grpSp>
      <p:pic>
        <p:nvPicPr>
          <p:cNvPr id="2" name="Picture 1" descr="Screen Shot 2019-10-20 at 4.33.3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864" y="2478709"/>
            <a:ext cx="2219690" cy="184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64"/>
          <p:cNvSpPr txBox="1"/>
          <p:nvPr/>
        </p:nvSpPr>
        <p:spPr>
          <a:xfrm>
            <a:off x="280343" y="141909"/>
            <a:ext cx="419858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Limits of Cell Sampling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0253" y="2300012"/>
            <a:ext cx="118434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Tight for </a:t>
            </a:r>
            <a:r>
              <a:rPr lang="en-US" sz="2600" i="1" kern="0" dirty="0">
                <a:latin typeface="Gill Sans"/>
                <a:cs typeface="Gill Sans"/>
              </a:rPr>
              <a:t>expanders</a:t>
            </a:r>
            <a:r>
              <a:rPr lang="mr-IN" sz="2600" kern="0" dirty="0">
                <a:latin typeface="Gill Sans"/>
                <a:cs typeface="Gill Sans"/>
              </a:rPr>
              <a:t>…</a:t>
            </a:r>
            <a:r>
              <a:rPr lang="en-US" sz="2600" kern="0" dirty="0">
                <a:latin typeface="Gill Sans"/>
                <a:cs typeface="Gill Sans"/>
              </a:rPr>
              <a:t> (any o(</a:t>
            </a:r>
            <a:r>
              <a:rPr lang="en-US" sz="2600" kern="0" dirty="0" err="1">
                <a:latin typeface="Gill Sans"/>
                <a:cs typeface="Gill Sans"/>
              </a:rPr>
              <a:t>lg</a:t>
            </a:r>
            <a:r>
              <a:rPr lang="en-US" sz="2600" kern="0" dirty="0">
                <a:latin typeface="Gill Sans"/>
                <a:cs typeface="Gill Sans"/>
              </a:rPr>
              <a:t> n) subset contains o(n) edges)</a:t>
            </a:r>
            <a:endParaRPr lang="en-US" sz="26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246" y="1072497"/>
            <a:ext cx="1022308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Cell Sampling relies on simple fact : In </a:t>
            </a:r>
            <a:r>
              <a:rPr lang="en-US" sz="2600" i="1" kern="0" dirty="0">
                <a:latin typeface="Gill Sans"/>
                <a:cs typeface="Gill Sans"/>
              </a:rPr>
              <a:t>every</a:t>
            </a:r>
            <a:r>
              <a:rPr lang="en-US" sz="2600" kern="0" dirty="0">
                <a:latin typeface="Gill Sans"/>
                <a:cs typeface="Gill Sans"/>
              </a:rPr>
              <a:t> graph of size </a:t>
            </a:r>
            <a:r>
              <a:rPr lang="en-US" sz="2600" kern="0" dirty="0">
                <a:solidFill>
                  <a:srgbClr val="37A76F"/>
                </a:solidFill>
                <a:latin typeface="Gill Sans"/>
                <a:cs typeface="Gill Sans"/>
              </a:rPr>
              <a:t>n</a:t>
            </a:r>
            <a:r>
              <a:rPr lang="en-US" sz="2600" kern="0" dirty="0">
                <a:latin typeface="Gill Sans"/>
                <a:cs typeface="Gill Sans"/>
              </a:rPr>
              <a:t> with </a:t>
            </a:r>
            <a:r>
              <a:rPr lang="en-US" sz="2600" kern="0" dirty="0">
                <a:solidFill>
                  <a:schemeClr val="accent3"/>
                </a:solidFill>
                <a:latin typeface="Gill Sans"/>
                <a:cs typeface="Gill Sans"/>
              </a:rPr>
              <a:t>m</a:t>
            </a:r>
            <a:r>
              <a:rPr lang="en-US" sz="2600" kern="0" dirty="0">
                <a:latin typeface="Gill Sans"/>
                <a:cs typeface="Gill Sans"/>
              </a:rPr>
              <a:t> edges, there is a small set (~</a:t>
            </a:r>
            <a:r>
              <a:rPr lang="en-US" sz="2600" kern="0" dirty="0" err="1">
                <a:latin typeface="Gill Sans"/>
                <a:cs typeface="Gill Sans"/>
              </a:rPr>
              <a:t>pn</a:t>
            </a:r>
            <a:r>
              <a:rPr lang="en-US" sz="2600" kern="0" dirty="0">
                <a:latin typeface="Gill Sans"/>
                <a:cs typeface="Gill Sans"/>
              </a:rPr>
              <a:t>) containing “nontrivial” (~m/2</a:t>
            </a:r>
            <a:r>
              <a:rPr lang="en-US" sz="2600" kern="0" baseline="30000" dirty="0">
                <a:latin typeface="Gill Sans"/>
                <a:cs typeface="Gill Sans"/>
              </a:rPr>
              <a:t>p</a:t>
            </a:r>
            <a:r>
              <a:rPr lang="en-US" sz="2600" kern="0" dirty="0">
                <a:latin typeface="Gill Sans"/>
                <a:cs typeface="Gill Sans"/>
              </a:rPr>
              <a:t>) edges.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2093" y="3034760"/>
            <a:ext cx="118434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 </a:t>
            </a:r>
            <a:r>
              <a:rPr lang="mr-IN" sz="2600" kern="0" dirty="0">
                <a:latin typeface="cmsy10"/>
                <a:ea typeface="cmsy10"/>
                <a:cs typeface="cmsy10"/>
              </a:rPr>
              <a:t>)</a:t>
            </a:r>
            <a:r>
              <a:rPr lang="en-US" sz="2600" kern="0" dirty="0">
                <a:latin typeface="Gill Sans"/>
                <a:cs typeface="Gill Sans"/>
              </a:rPr>
              <a:t> log(n) is a fundamental limit of cell sampling </a:t>
            </a:r>
            <a:r>
              <a:rPr lang="en-US" sz="2600" kern="0" dirty="0">
                <a:latin typeface="Gill Sans"/>
                <a:cs typeface="Gill Sans"/>
                <a:sym typeface="Wingdings"/>
              </a:rPr>
              <a:t> </a:t>
            </a:r>
            <a:endParaRPr lang="en-US" sz="2600" kern="0" dirty="0">
              <a:latin typeface="Gill Sans"/>
              <a:cs typeface="Gill San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4026" y="3754294"/>
            <a:ext cx="118434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kern="0" dirty="0">
                <a:latin typeface="Gill Sans"/>
                <a:cs typeface="Gill Sans"/>
              </a:rPr>
              <a:t>Still very useful technique, that unifies/explains current barrier in complexity </a:t>
            </a:r>
          </a:p>
          <a:p>
            <a:r>
              <a:rPr lang="en-US" sz="2600" kern="0" dirty="0">
                <a:latin typeface="Gill Sans"/>
                <a:cs typeface="Gill Sans"/>
              </a:rPr>
              <a:t>     holy-grails (LDC/Rigidity/DS</a:t>
            </a:r>
            <a:r>
              <a:rPr lang="mr-IN" sz="2600" kern="0" dirty="0">
                <a:latin typeface="Gill Sans"/>
                <a:cs typeface="Gill Sans"/>
              </a:rPr>
              <a:t>…</a:t>
            </a:r>
            <a:r>
              <a:rPr lang="en-US" sz="2600" kern="0" dirty="0">
                <a:latin typeface="Gill Sans"/>
                <a:cs typeface="Gill Sans"/>
              </a:rPr>
              <a:t>) </a:t>
            </a:r>
          </a:p>
        </p:txBody>
      </p:sp>
      <p:pic>
        <p:nvPicPr>
          <p:cNvPr id="261" name="Picture 2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5075" y="2207354"/>
            <a:ext cx="1168534" cy="1205396"/>
          </a:xfrm>
          <a:prstGeom prst="rect">
            <a:avLst/>
          </a:prstGeom>
        </p:spPr>
      </p:pic>
      <p:sp>
        <p:nvSpPr>
          <p:cNvPr id="262" name="Oval 261"/>
          <p:cNvSpPr/>
          <p:nvPr/>
        </p:nvSpPr>
        <p:spPr>
          <a:xfrm>
            <a:off x="10201523" y="2735249"/>
            <a:ext cx="532738" cy="545732"/>
          </a:xfrm>
          <a:prstGeom prst="ellipse">
            <a:avLst/>
          </a:prstGeom>
          <a:solidFill>
            <a:schemeClr val="bg1">
              <a:lumMod val="50000"/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8" grpId="0"/>
      <p:bldP spid="33" grpId="0"/>
      <p:bldP spid="2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7864" y="518296"/>
            <a:ext cx="10058400" cy="3566160"/>
          </a:xfrm>
        </p:spPr>
        <p:txBody>
          <a:bodyPr>
            <a:normAutofit/>
          </a:bodyPr>
          <a:lstStyle/>
          <a:p>
            <a:br>
              <a:rPr lang="en-US" sz="4600" dirty="0">
                <a:solidFill>
                  <a:schemeClr val="bg1">
                    <a:lumMod val="50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</a:br>
            <a:r>
              <a:rPr lang="en-US" sz="46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Thanks!</a:t>
            </a:r>
            <a:endParaRPr lang="en-US" sz="46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389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68012" y="1060160"/>
            <a:ext cx="1089269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kern="0" dirty="0">
              <a:solidFill>
                <a:srgbClr val="3737FF"/>
              </a:solidFill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kern="0" dirty="0">
                <a:latin typeface="Gill Sans"/>
                <a:cs typeface="Gill Sans"/>
              </a:rPr>
              <a:t>Assume for contradiction</a:t>
            </a:r>
            <a:r>
              <a:rPr lang="en-US" sz="2400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latin typeface="Gill Sans"/>
                <a:cs typeface="Gill Sans"/>
              </a:rPr>
              <a:t>that a “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too-good-to-be-true” DS </a:t>
            </a:r>
            <a:r>
              <a:rPr lang="en-US" sz="2400" kern="0" dirty="0">
                <a:latin typeface="Gill Sans"/>
                <a:cs typeface="Gill Sans"/>
              </a:rPr>
              <a:t>exists for </a:t>
            </a:r>
            <a:r>
              <a:rPr lang="en-US" sz="2400" kern="0" dirty="0" err="1">
                <a:latin typeface="Gill Sans"/>
                <a:cs typeface="Gill Sans"/>
              </a:rPr>
              <a:t>PolyEval</a:t>
            </a:r>
            <a:r>
              <a:rPr lang="en-US" sz="2400" kern="0" dirty="0">
                <a:latin typeface="Gill Sans"/>
                <a:cs typeface="Gill Sans"/>
              </a:rPr>
              <a:t> with </a:t>
            </a:r>
            <a:r>
              <a:rPr lang="en-US" sz="2400" i="1" kern="0" dirty="0">
                <a:latin typeface="Gill Sans"/>
                <a:cs typeface="Gill Sans"/>
              </a:rPr>
              <a:t>t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&lt; </a:t>
            </a:r>
            <a:r>
              <a:rPr lang="en-US" sz="2400" kern="0" dirty="0" err="1">
                <a:latin typeface="Gill Sans"/>
                <a:cs typeface="Gill Sans"/>
              </a:rPr>
              <a:t>lg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i="1" kern="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and linear space (s=O(n)).</a:t>
            </a:r>
            <a:endParaRPr lang="en-US" sz="2400" i="1" kern="0" dirty="0">
              <a:latin typeface="Gill Sans"/>
              <a:cs typeface="Gill Sans"/>
            </a:endParaRPr>
          </a:p>
          <a:p>
            <a:pPr marL="1257300" lvl="2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lvl="2"/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kern="0" dirty="0">
                <a:latin typeface="Gill Sans"/>
                <a:cs typeface="Gill Sans"/>
              </a:rPr>
              <a:t>Suppose input DB= 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Random </a:t>
            </a:r>
            <a:r>
              <a:rPr lang="en-US" sz="2400" kern="0" dirty="0" err="1">
                <a:latin typeface="Gill Sans"/>
                <a:cs typeface="Gill Sans"/>
              </a:rPr>
              <a:t>Deg</a:t>
            </a:r>
            <a:r>
              <a:rPr lang="en-US" sz="2400" kern="0" dirty="0">
                <a:latin typeface="Gill Sans"/>
                <a:cs typeface="Gill Sans"/>
              </a:rPr>
              <a:t>-</a:t>
            </a:r>
            <a:r>
              <a:rPr lang="en-US" sz="2400" i="1" kern="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polynomial P (</a:t>
            </a:r>
            <a:r>
              <a:rPr lang="en-US" sz="2400" kern="0" dirty="0" err="1">
                <a:latin typeface="Gill Sans"/>
                <a:cs typeface="Gill Sans"/>
              </a:rPr>
              <a:t>equiv</a:t>
            </a:r>
            <a:r>
              <a:rPr lang="en-US" sz="2400" kern="0" dirty="0">
                <a:latin typeface="Gill Sans"/>
                <a:cs typeface="Gill Sans"/>
              </a:rPr>
              <a:t> to </a:t>
            </a:r>
          </a:p>
          <a:p>
            <a:pPr lvl="1"/>
            <a:r>
              <a:rPr lang="en-US" sz="2400" kern="0" dirty="0">
                <a:latin typeface="Gill Sans"/>
                <a:cs typeface="Gill Sans"/>
              </a:rPr>
              <a:t>n-letter text T w. random symbols : P(</a:t>
            </a:r>
            <a:r>
              <a:rPr lang="en-US" sz="2400" kern="0" dirty="0" err="1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) = T</a:t>
            </a:r>
            <a:r>
              <a:rPr lang="en-US" sz="2400" kern="0" baseline="-25000" dirty="0">
                <a:latin typeface="Gill Sans"/>
                <a:cs typeface="Gill Sans"/>
              </a:rPr>
              <a:t>i</a:t>
            </a:r>
            <a:r>
              <a:rPr lang="en-US" sz="2400" kern="0" dirty="0">
                <a:latin typeface="Gill Sans"/>
                <a:cs typeface="Gill Sans"/>
              </a:rPr>
              <a:t>).  </a:t>
            </a:r>
          </a:p>
          <a:p>
            <a:pPr lvl="1"/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kern="0" dirty="0">
                <a:latin typeface="Gill Sans"/>
                <a:cs typeface="Gill Sans"/>
              </a:rPr>
              <a:t>Use magic data structure to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encode</a:t>
            </a:r>
            <a:r>
              <a:rPr lang="en-US" sz="2400" kern="0" dirty="0">
                <a:latin typeface="Gill Sans"/>
                <a:cs typeface="Gill Sans"/>
              </a:rPr>
              <a:t> and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decode</a:t>
            </a:r>
            <a:r>
              <a:rPr lang="en-US" sz="2400" kern="0" dirty="0">
                <a:latin typeface="Gill Sans"/>
                <a:cs typeface="Gill Sans"/>
              </a:rPr>
              <a:t> the input set using less than </a:t>
            </a:r>
            <a:r>
              <a:rPr lang="en-US" sz="2400" i="1" kern="0" dirty="0">
                <a:latin typeface="Gill Sans"/>
                <a:cs typeface="Gill Sans"/>
              </a:rPr>
              <a:t>y</a:t>
            </a:r>
            <a:r>
              <a:rPr lang="en-US" sz="2400" kern="0" dirty="0">
                <a:latin typeface="Gill Sans"/>
                <a:cs typeface="Gill Sans"/>
              </a:rPr>
              <a:t> symbols. </a:t>
            </a:r>
            <a:r>
              <a:rPr lang="en-US" sz="2400" kern="0" dirty="0">
                <a:solidFill>
                  <a:srgbClr val="FF0000"/>
                </a:solidFill>
                <a:latin typeface="Gill Sans"/>
                <a:cs typeface="Gill Sans"/>
              </a:rPr>
              <a:t>A contradiction!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934" y="2685672"/>
            <a:ext cx="1775236" cy="1650916"/>
          </a:xfrm>
          <a:prstGeom prst="rect">
            <a:avLst/>
          </a:prstGeom>
        </p:spPr>
      </p:pic>
      <p:sp>
        <p:nvSpPr>
          <p:cNvPr id="40" name="Right Arrow 39"/>
          <p:cNvSpPr/>
          <p:nvPr/>
        </p:nvSpPr>
        <p:spPr bwMode="auto">
          <a:xfrm>
            <a:off x="3329362" y="3170531"/>
            <a:ext cx="899342" cy="266117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A2A12"/>
              </a:buClr>
              <a:buSzTx/>
              <a:buFont typeface="Wingdings" pitchFamily="2" charset="2"/>
              <a:buNone/>
              <a:tabLst/>
            </a:pPr>
            <a:endParaRPr kumimoji="0" lang="da-D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44" y="2498195"/>
            <a:ext cx="2151222" cy="179026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638845" y="3075420"/>
            <a:ext cx="4471174" cy="825457"/>
            <a:chOff x="5394061" y="2797234"/>
            <a:chExt cx="3632829" cy="825457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5701" y="2797234"/>
              <a:ext cx="721189" cy="825457"/>
            </a:xfrm>
            <a:prstGeom prst="rect">
              <a:avLst/>
            </a:prstGeom>
          </p:spPr>
        </p:pic>
        <p:sp>
          <p:nvSpPr>
            <p:cNvPr id="41" name="Right Arrow 40"/>
            <p:cNvSpPr/>
            <p:nvPr/>
          </p:nvSpPr>
          <p:spPr bwMode="auto">
            <a:xfrm rot="627409">
              <a:off x="7432872" y="2862502"/>
              <a:ext cx="730715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5" name="Right Arrow 44"/>
            <p:cNvSpPr/>
            <p:nvPr/>
          </p:nvSpPr>
          <p:spPr bwMode="auto">
            <a:xfrm>
              <a:off x="5394061" y="2950506"/>
              <a:ext cx="365357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293822" y="3564163"/>
            <a:ext cx="6731733" cy="311020"/>
            <a:chOff x="2676230" y="3285978"/>
            <a:chExt cx="5469533" cy="311020"/>
          </a:xfrm>
        </p:grpSpPr>
        <p:sp>
          <p:nvSpPr>
            <p:cNvPr id="43" name="Right Arrow 42"/>
            <p:cNvSpPr/>
            <p:nvPr/>
          </p:nvSpPr>
          <p:spPr bwMode="auto">
            <a:xfrm rot="10135014">
              <a:off x="7415048" y="3285978"/>
              <a:ext cx="730715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4" name="Right Arrow 43"/>
            <p:cNvSpPr/>
            <p:nvPr/>
          </p:nvSpPr>
          <p:spPr bwMode="auto">
            <a:xfrm rot="10800000">
              <a:off x="2676230" y="3322414"/>
              <a:ext cx="730715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6" name="Right Arrow 45"/>
            <p:cNvSpPr/>
            <p:nvPr/>
          </p:nvSpPr>
          <p:spPr bwMode="auto">
            <a:xfrm rot="10800000">
              <a:off x="5355559" y="3330881"/>
              <a:ext cx="365358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16293" y="2877006"/>
            <a:ext cx="2151490" cy="1280160"/>
            <a:chOff x="5538238" y="2598821"/>
            <a:chExt cx="1748086" cy="1280160"/>
          </a:xfrm>
        </p:grpSpPr>
        <p:cxnSp>
          <p:nvCxnSpPr>
            <p:cNvPr id="47" name="Straight Connector 46"/>
            <p:cNvCxnSpPr/>
            <p:nvPr/>
          </p:nvCxnSpPr>
          <p:spPr bwMode="auto">
            <a:xfrm>
              <a:off x="5538238" y="2598821"/>
              <a:ext cx="1748086" cy="1280160"/>
            </a:xfrm>
            <a:prstGeom prst="line">
              <a:avLst/>
            </a:prstGeom>
            <a:noFill/>
            <a:ln w="63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5538238" y="2598822"/>
              <a:ext cx="1603691" cy="1280159"/>
            </a:xfrm>
            <a:prstGeom prst="line">
              <a:avLst/>
            </a:prstGeom>
            <a:noFill/>
            <a:ln w="63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698" y="2893588"/>
            <a:ext cx="1573039" cy="116311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15804" y="259224"/>
            <a:ext cx="866698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Cell Sampling:  Time-Space LBs via Compression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2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44522" y="102225"/>
            <a:ext cx="54971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Limits of Local Computation ?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29645" y="1254028"/>
            <a:ext cx="10596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Typically, locality comes at price (e.g. blowup in size of input)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9645" y="3463295"/>
            <a:ext cx="10596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This Tutorial: </a:t>
            </a:r>
          </a:p>
          <a:p>
            <a:pPr marL="457200" indent="-457200">
              <a:buFont typeface="Arial"/>
              <a:buChar char="•"/>
            </a:pPr>
            <a:endParaRPr lang="en-US" sz="2400" kern="0" dirty="0">
              <a:solidFill>
                <a:srgbClr val="37A76F"/>
              </a:solidFill>
              <a:latin typeface="Gill Sans"/>
              <a:cs typeface="Gill Sans"/>
            </a:endParaRPr>
          </a:p>
          <a:p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    “Cell Sampling”</a:t>
            </a:r>
            <a:r>
              <a:rPr lang="en-US" sz="2400" kern="0" dirty="0">
                <a:latin typeface="Gill Sans"/>
                <a:cs typeface="Gill Sans"/>
              </a:rPr>
              <a:t>: A simple &amp; unified technique. Proves highest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</a:t>
            </a:r>
            <a:r>
              <a:rPr lang="en-US" sz="2400" kern="0">
                <a:latin typeface="Gill Sans"/>
                <a:cs typeface="Gill Sans"/>
              </a:rPr>
              <a:t>known </a:t>
            </a:r>
            <a:r>
              <a:rPr lang="en-US" sz="2400" kern="0">
                <a:solidFill>
                  <a:srgbClr val="37A76F"/>
                </a:solidFill>
                <a:latin typeface="Gill Sans"/>
                <a:cs typeface="Gill Sans"/>
              </a:rPr>
              <a:t>unconditional </a:t>
            </a:r>
            <a:r>
              <a:rPr lang="en-US" sz="2400" kern="0" dirty="0">
                <a:latin typeface="Gill Sans"/>
                <a:cs typeface="Gill Sans"/>
              </a:rPr>
              <a:t>lower bounds in various computational models.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02EDC0-2516-5749-BE56-E7CBCFEF986F}"/>
              </a:ext>
            </a:extLst>
          </p:cNvPr>
          <p:cNvSpPr/>
          <p:nvPr/>
        </p:nvSpPr>
        <p:spPr>
          <a:xfrm>
            <a:off x="544635" y="2373649"/>
            <a:ext cx="7031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How can we prove lower bounds on this tradeoff? </a:t>
            </a:r>
          </a:p>
        </p:txBody>
      </p:sp>
    </p:spTree>
    <p:extLst>
      <p:ext uri="{BB962C8B-B14F-4D97-AF65-F5344CB8AC3E}">
        <p14:creationId xmlns:p14="http://schemas.microsoft.com/office/powerpoint/2010/main" val="247536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44522" y="102225"/>
            <a:ext cx="90660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Plan 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0207" y="2355706"/>
            <a:ext cx="10596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1) Time-Space Tradeoffs in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Data Structures  </a:t>
            </a:r>
            <a:r>
              <a:rPr lang="en-US" sz="2400" kern="0" dirty="0">
                <a:latin typeface="Gill Sans"/>
                <a:cs typeface="Gill Sans"/>
              </a:rPr>
              <a:t>(near-neighbor search)</a:t>
            </a:r>
          </a:p>
        </p:txBody>
      </p:sp>
      <p:sp>
        <p:nvSpPr>
          <p:cNvPr id="9" name="Rectangle 8"/>
          <p:cNvSpPr/>
          <p:nvPr/>
        </p:nvSpPr>
        <p:spPr>
          <a:xfrm>
            <a:off x="1557200" y="3777262"/>
            <a:ext cx="9770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III)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Matrix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Rigidity</a:t>
            </a:r>
            <a:r>
              <a:rPr lang="en-US" sz="2400" kern="0" dirty="0">
                <a:latin typeface="Gill Sans"/>
                <a:cs typeface="Gill Sans"/>
              </a:rPr>
              <a:t>  (sparsity vs. rank)</a:t>
            </a:r>
          </a:p>
        </p:txBody>
      </p:sp>
      <p:sp>
        <p:nvSpPr>
          <p:cNvPr id="6" name="Rectangle 5"/>
          <p:cNvSpPr/>
          <p:nvPr/>
        </p:nvSpPr>
        <p:spPr>
          <a:xfrm>
            <a:off x="392902" y="914748"/>
            <a:ext cx="10596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Cell-Sampling</a:t>
            </a:r>
            <a:r>
              <a:rPr lang="en-US" sz="2400" kern="0" dirty="0">
                <a:latin typeface="Gill Sans"/>
                <a:cs typeface="Gill Sans"/>
              </a:rPr>
              <a:t> technique 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9213" y="3081347"/>
            <a:ext cx="9770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</a:rPr>
              <a:t>II) LB for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Locally Decodable Codes </a:t>
            </a:r>
            <a:r>
              <a:rPr lang="en-US" sz="2400" kern="0" dirty="0">
                <a:latin typeface="Gill Sans"/>
                <a:cs typeface="Gill Sans"/>
              </a:rPr>
              <a:t>(rate vs. locality) 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072" y="4549663"/>
            <a:ext cx="9770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Limits of cell-sampling method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0417" y="1652122"/>
            <a:ext cx="10596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Applications: </a:t>
            </a:r>
            <a:endParaRPr lang="en-US" sz="2400" kern="0" dirty="0">
              <a:solidFill>
                <a:schemeClr val="bg1">
                  <a:lumMod val="50000"/>
                </a:schemeClr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3576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59956" y="2080569"/>
            <a:ext cx="10892693" cy="1177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Captures how “unpredictable” X is </a:t>
            </a:r>
            <a:r>
              <a:rPr lang="mr-IN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–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 E.g., H(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Ber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(½)) = 1 bit,    H(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Unif</a:t>
            </a:r>
            <a:r>
              <a:rPr lang="en-US" sz="2400" kern="0" baseline="-2500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n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) = </a:t>
            </a:r>
            <a:r>
              <a:rPr lang="en-US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lg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(n) bits . </a:t>
            </a:r>
          </a:p>
          <a:p>
            <a:pPr lvl="2"/>
            <a:endParaRPr lang="en-US" kern="0" dirty="0"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59956" y="3666049"/>
            <a:ext cx="11532044" cy="103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kern="0" dirty="0" err="1">
                <a:solidFill>
                  <a:srgbClr val="37A76F"/>
                </a:solidFill>
                <a:latin typeface="Gill Sans"/>
                <a:cs typeface="Gill Sans"/>
              </a:rPr>
              <a:t>Thm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(Shannon ’48)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:</a:t>
            </a:r>
            <a:r>
              <a:rPr lang="en-US" sz="2400" kern="0" dirty="0">
                <a:solidFill>
                  <a:srgbClr val="0000FF"/>
                </a:solidFill>
                <a:latin typeface="Gill Sans"/>
                <a:cs typeface="Gill Sans"/>
              </a:rPr>
              <a:t>  </a:t>
            </a:r>
            <a:r>
              <a:rPr lang="en-US" sz="2400" b="1" kern="0" dirty="0">
                <a:latin typeface="Gill Sans"/>
                <a:cs typeface="Gill Sans"/>
              </a:rPr>
              <a:t>E</a:t>
            </a:r>
            <a:r>
              <a:rPr lang="en-US" sz="2400" b="1" kern="0" baseline="-25000" dirty="0">
                <a:latin typeface="cmmi10"/>
                <a:ea typeface="cmmi10"/>
                <a:cs typeface="cmmi10"/>
              </a:rPr>
              <a:t>¹</a:t>
            </a:r>
            <a:r>
              <a:rPr lang="en-US" sz="2400" kern="0" dirty="0">
                <a:latin typeface="Gill Sans"/>
                <a:cs typeface="Gill Sans"/>
              </a:rPr>
              <a:t>[cost of sending X]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¸</a:t>
            </a:r>
            <a:r>
              <a:rPr lang="en-US" sz="2400" kern="0" dirty="0">
                <a:latin typeface="Gill Sans"/>
                <a:cs typeface="Gill Sans"/>
              </a:rPr>
              <a:t> H</a:t>
            </a:r>
            <a:r>
              <a:rPr lang="en-US" sz="2400" kern="0" baseline="-25000" dirty="0">
                <a:latin typeface="cmmi10"/>
                <a:ea typeface="cmmi10"/>
                <a:cs typeface="cmmi10"/>
              </a:rPr>
              <a:t>¹</a:t>
            </a:r>
            <a:r>
              <a:rPr lang="en-US" sz="2400" kern="0" dirty="0">
                <a:latin typeface="Gill Sans"/>
                <a:cs typeface="Gill Sans"/>
              </a:rPr>
              <a:t>(X)  bits .  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(tight by Huffman code)  </a:t>
            </a:r>
          </a:p>
          <a:p>
            <a:pPr lvl="2"/>
            <a:endParaRPr lang="en-US" sz="2400" kern="0" dirty="0">
              <a:latin typeface="Gill Sans"/>
              <a:cs typeface="Gill San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753566" y="4912484"/>
            <a:ext cx="7859393" cy="1209322"/>
            <a:chOff x="1424772" y="4912484"/>
            <a:chExt cx="6385757" cy="120932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9688" y="4916872"/>
              <a:ext cx="737791" cy="1204934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1589" y="4912484"/>
              <a:ext cx="1131882" cy="1137657"/>
            </a:xfrm>
            <a:prstGeom prst="rect">
              <a:avLst/>
            </a:prstGeom>
          </p:spPr>
        </p:pic>
        <p:sp>
          <p:nvSpPr>
            <p:cNvPr id="28" name="Rectangle 27"/>
            <p:cNvSpPr/>
            <p:nvPr/>
          </p:nvSpPr>
          <p:spPr>
            <a:xfrm>
              <a:off x="1424772" y="5241395"/>
              <a:ext cx="5908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/>
                <a:t>X </a:t>
              </a:r>
              <a:r>
                <a:rPr lang="en-US" kern="0" dirty="0">
                  <a:latin typeface="cmsy10"/>
                  <a:ea typeface="cmsy10"/>
                  <a:cs typeface="cmsy10"/>
                </a:rPr>
                <a:t>»</a:t>
              </a:r>
              <a:r>
                <a:rPr lang="en-US" kern="0" dirty="0"/>
                <a:t> </a:t>
              </a:r>
              <a:r>
                <a:rPr lang="en-US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kern="0" dirty="0"/>
                <a:t> </a:t>
              </a:r>
              <a:endParaRPr lang="en-US" dirty="0"/>
            </a:p>
          </p:txBody>
        </p:sp>
        <p:sp>
          <p:nvSpPr>
            <p:cNvPr id="42" name="Right Arrow 41"/>
            <p:cNvSpPr/>
            <p:nvPr/>
          </p:nvSpPr>
          <p:spPr bwMode="auto">
            <a:xfrm>
              <a:off x="4139979" y="5300687"/>
              <a:ext cx="730715" cy="266117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742950" marR="0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BA2A12"/>
                </a:buClr>
                <a:buSzTx/>
                <a:buFont typeface="Wingdings" pitchFamily="2" charset="2"/>
                <a:buNone/>
                <a:tabLst/>
              </a:pPr>
              <a:endParaRPr kumimoji="0" lang="da-DK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28552" y="4944476"/>
              <a:ext cx="310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/>
                <a:t>M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47572" y="5129872"/>
              <a:ext cx="2629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kern="0" dirty="0"/>
                <a:t> </a:t>
              </a:r>
              <a:endParaRPr lang="en-US" dirty="0"/>
            </a:p>
          </p:txBody>
        </p:sp>
      </p:grp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96456" y="2802154"/>
            <a:ext cx="10892693" cy="81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/>
              <a:buChar char="•"/>
            </a:pP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Conditional Entropy :  </a:t>
            </a:r>
            <a:r>
              <a:rPr lang="en-US" sz="2400" kern="0" dirty="0">
                <a:latin typeface="Gill Sans"/>
                <a:cs typeface="Gill Sans"/>
              </a:rPr>
              <a:t>H</a:t>
            </a:r>
            <a:r>
              <a:rPr lang="en-US" sz="2400" kern="0" baseline="-25000" dirty="0">
                <a:latin typeface="cmmi10"/>
                <a:ea typeface="cmmi10"/>
                <a:cs typeface="cmmi10"/>
              </a:rPr>
              <a:t>¹</a:t>
            </a:r>
            <a:r>
              <a:rPr lang="en-US" sz="2400" kern="0" dirty="0">
                <a:latin typeface="Gill Sans"/>
                <a:cs typeface="Gill Sans"/>
              </a:rPr>
              <a:t>(X|Y) := </a:t>
            </a:r>
            <a:r>
              <a:rPr lang="en-US" sz="2400" b="1" kern="0" dirty="0" err="1">
                <a:latin typeface="Gill Sans"/>
                <a:cs typeface="Gill Sans"/>
              </a:rPr>
              <a:t>E</a:t>
            </a:r>
            <a:r>
              <a:rPr lang="en-US" sz="2400" kern="0" baseline="-25000" dirty="0" err="1">
                <a:latin typeface="Gill Sans"/>
                <a:cs typeface="Gill Sans"/>
              </a:rPr>
              <a:t>y</a:t>
            </a:r>
            <a:r>
              <a:rPr lang="en-US" sz="2400" kern="0" dirty="0">
                <a:latin typeface="Gill Sans"/>
                <a:cs typeface="Gill Sans"/>
              </a:rPr>
              <a:t>[H</a:t>
            </a:r>
            <a:r>
              <a:rPr lang="en-US" sz="2400" kern="0" baseline="-25000" dirty="0">
                <a:latin typeface="cmmi10"/>
                <a:ea typeface="cmmi10"/>
                <a:cs typeface="cmmi10"/>
              </a:rPr>
              <a:t>¹</a:t>
            </a:r>
            <a:r>
              <a:rPr lang="en-US" sz="2400" kern="0" dirty="0">
                <a:latin typeface="Gill Sans"/>
                <a:cs typeface="Gill Sans"/>
              </a:rPr>
              <a:t>(X |Y=y)]    </a:t>
            </a:r>
          </a:p>
          <a:p>
            <a:pPr lvl="4"/>
            <a:endParaRPr lang="en-US" sz="2400" kern="0" dirty="0">
              <a:latin typeface="Gill Sans"/>
              <a:cs typeface="Gill Sans"/>
            </a:endParaRPr>
          </a:p>
          <a:p>
            <a:pPr lvl="4"/>
            <a:endParaRPr lang="en-US" sz="2400" kern="0" dirty="0">
              <a:latin typeface="Gill Sans"/>
              <a:cs typeface="Gill Sans"/>
            </a:endParaRPr>
          </a:p>
          <a:p>
            <a:pPr lvl="2"/>
            <a:endParaRPr lang="en-US" sz="2400" kern="0" dirty="0">
              <a:latin typeface="Gill Sans"/>
              <a:cs typeface="Gill San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6259" y="918881"/>
            <a:ext cx="10892693" cy="997020"/>
            <a:chOff x="548354" y="749551"/>
            <a:chExt cx="10892693" cy="997020"/>
          </a:xfrm>
        </p:grpSpPr>
        <p:sp>
          <p:nvSpPr>
            <p:cNvPr id="4" name="Rectangle 3"/>
            <p:cNvSpPr txBox="1">
              <a:spLocks noChangeArrowheads="1"/>
            </p:cNvSpPr>
            <p:nvPr/>
          </p:nvSpPr>
          <p:spPr bwMode="auto">
            <a:xfrm>
              <a:off x="548354" y="749551"/>
              <a:ext cx="10892693" cy="67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kern="0" dirty="0">
                  <a:solidFill>
                    <a:srgbClr val="37A76F"/>
                  </a:solidFill>
                  <a:latin typeface="Gill Sans"/>
                  <a:cs typeface="Gill Sans"/>
                </a:rPr>
                <a:t>Entropy :   </a:t>
              </a:r>
              <a:r>
                <a:rPr lang="en-US" sz="2400" kern="0" dirty="0">
                  <a:latin typeface="Gill Sans"/>
                  <a:cs typeface="Gill Sans"/>
                </a:rPr>
                <a:t>For random variable X  </a:t>
              </a:r>
              <a:r>
                <a:rPr lang="en-US" sz="2400" kern="0" dirty="0">
                  <a:latin typeface="cmsy10"/>
                  <a:ea typeface="cmsy10"/>
                  <a:cs typeface="cmsy10"/>
                </a:rPr>
                <a:t>»</a:t>
              </a:r>
              <a:r>
                <a:rPr lang="en-US" sz="2400" kern="0" dirty="0">
                  <a:latin typeface="Gill Sans"/>
                  <a:cs typeface="Gill Sans"/>
                </a:rPr>
                <a:t> </a:t>
              </a:r>
              <a:r>
                <a:rPr lang="en-US" sz="2400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sz="2400" kern="0" dirty="0">
                  <a:latin typeface="Gill Sans"/>
                  <a:cs typeface="Gill Sans"/>
                </a:rPr>
                <a:t> ,   </a:t>
              </a:r>
            </a:p>
            <a:p>
              <a:r>
                <a:rPr lang="en-US" sz="2400" kern="0" dirty="0">
                  <a:latin typeface="Gill Sans"/>
                  <a:cs typeface="Gill Sans"/>
                </a:rPr>
                <a:t>                           </a:t>
              </a:r>
            </a:p>
            <a:p>
              <a:pPr lvl="2"/>
              <a:endParaRPr lang="en-US" sz="2400" kern="0" dirty="0">
                <a:latin typeface="Gill Sans"/>
                <a:cs typeface="Gill Sans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2648461" y="1284906"/>
              <a:ext cx="60835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kern="0" dirty="0">
                  <a:latin typeface="Gill Sans"/>
                  <a:cs typeface="Gill Sans"/>
                </a:rPr>
                <a:t>H</a:t>
              </a:r>
              <a:r>
                <a:rPr lang="en-US" sz="2400" kern="0" baseline="-2500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sz="2400" kern="0" dirty="0">
                  <a:latin typeface="Gill Sans"/>
                  <a:cs typeface="Gill Sans"/>
                </a:rPr>
                <a:t>(X) := </a:t>
              </a:r>
              <a:r>
                <a:rPr lang="en-US" sz="2400" kern="0" dirty="0">
                  <a:latin typeface="Symbol"/>
                  <a:cs typeface="Gill Sans"/>
                  <a:sym typeface="Symbol"/>
                </a:rPr>
                <a:t></a:t>
              </a:r>
              <a:r>
                <a:rPr lang="en-US" sz="2400" kern="0" baseline="-25000" dirty="0">
                  <a:latin typeface="Gill Sans"/>
                  <a:cs typeface="Gill Sans"/>
                  <a:sym typeface="Symbol"/>
                </a:rPr>
                <a:t>x</a:t>
              </a:r>
              <a:r>
                <a:rPr lang="is-IS" sz="2400" kern="0" baseline="-25000" dirty="0">
                  <a:latin typeface="cmsy10"/>
                  <a:ea typeface="cmsy10"/>
                  <a:cs typeface="cmsy10"/>
                  <a:sym typeface="Symbol"/>
                </a:rPr>
                <a:t>2</a:t>
              </a:r>
              <a:r>
                <a:rPr lang="is-IS" sz="2400" kern="0" baseline="-25000" dirty="0">
                  <a:latin typeface="Gill Sans"/>
                  <a:ea typeface="cmsy10"/>
                  <a:cs typeface="cmsy10"/>
                  <a:sym typeface="Symbol"/>
                </a:rPr>
                <a:t> X </a:t>
              </a:r>
              <a:r>
                <a:rPr lang="en-US" sz="2400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sz="2400" kern="0" dirty="0">
                  <a:latin typeface="Gill Sans"/>
                  <a:cs typeface="Gill Sans"/>
                </a:rPr>
                <a:t>(x) </a:t>
              </a:r>
              <a:r>
                <a:rPr lang="en-US" sz="2400" kern="0" dirty="0" err="1">
                  <a:latin typeface="Gill Sans"/>
                  <a:cs typeface="Gill Sans"/>
                </a:rPr>
                <a:t>lg</a:t>
              </a:r>
              <a:r>
                <a:rPr lang="en-US" sz="2400" kern="0" dirty="0">
                  <a:latin typeface="Gill Sans"/>
                  <a:cs typeface="Gill Sans"/>
                </a:rPr>
                <a:t>(1/</a:t>
              </a:r>
              <a:r>
                <a:rPr lang="en-US" sz="2400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sz="2400" kern="0" dirty="0">
                  <a:latin typeface="Gill Sans"/>
                  <a:cs typeface="Gill Sans"/>
                </a:rPr>
                <a:t>(x)) = </a:t>
              </a:r>
              <a:r>
                <a:rPr lang="en-US" sz="2400" b="1" kern="0" dirty="0">
                  <a:latin typeface="Gill Sans"/>
                  <a:cs typeface="Gill Sans"/>
                </a:rPr>
                <a:t>E</a:t>
              </a:r>
              <a:r>
                <a:rPr lang="is-IS" sz="2400" kern="0" baseline="-25000" dirty="0">
                  <a:latin typeface="Gill Sans"/>
                  <a:ea typeface="cmsy10"/>
                  <a:cs typeface="cmsy10"/>
                  <a:sym typeface="Symbol"/>
                </a:rPr>
                <a:t>X</a:t>
              </a:r>
              <a:r>
                <a:rPr lang="en-US" sz="2400" kern="0" dirty="0">
                  <a:latin typeface="Gill Sans"/>
                  <a:cs typeface="Gill Sans"/>
                </a:rPr>
                <a:t>[lg 1/</a:t>
              </a:r>
              <a:r>
                <a:rPr lang="en-US" sz="2400" kern="0" dirty="0">
                  <a:latin typeface="cmmi10"/>
                  <a:ea typeface="cmmi10"/>
                  <a:cs typeface="cmmi10"/>
                </a:rPr>
                <a:t>¹</a:t>
              </a:r>
              <a:r>
                <a:rPr lang="en-US" sz="2400" kern="0" dirty="0">
                  <a:latin typeface="Gill Sans"/>
                  <a:cs typeface="Gill Sans"/>
                </a:rPr>
                <a:t>(X)]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4522" y="174795"/>
            <a:ext cx="440048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Information Theory 101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6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344522" y="174795"/>
            <a:ext cx="25571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Cell Sampling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9187" y="907957"/>
            <a:ext cx="10596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LBs on “locality” via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compression</a:t>
            </a:r>
            <a:r>
              <a:rPr lang="en-US" sz="2400" kern="0" dirty="0">
                <a:latin typeface="Gill Sans"/>
                <a:cs typeface="Gill Sans"/>
              </a:rPr>
              <a:t> argument. </a:t>
            </a:r>
          </a:p>
          <a:p>
            <a:pPr marL="457200" indent="-457200">
              <a:buFont typeface="Arial"/>
              <a:buChar char="•"/>
            </a:pPr>
            <a:endParaRPr lang="en-US" sz="2400" kern="0" dirty="0">
              <a:latin typeface="Gill Sans"/>
              <a:cs typeface="Gill Sans"/>
            </a:endParaRPr>
          </a:p>
          <a:p>
            <a:pPr marL="457200" indent="-457200">
              <a:buFont typeface="Arial"/>
              <a:buChar char="•"/>
            </a:pP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High-level idea</a:t>
            </a:r>
            <a:r>
              <a:rPr lang="en-US" sz="2400" kern="0" dirty="0">
                <a:latin typeface="Gill Sans"/>
                <a:cs typeface="Gill Sans"/>
              </a:rPr>
              <a:t>: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 Too-good-to-be-true “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local</a:t>
            </a:r>
            <a:r>
              <a:rPr lang="en-US" sz="2400" kern="0" dirty="0">
                <a:latin typeface="Gill Sans"/>
                <a:cs typeface="Gill Sans"/>
              </a:rPr>
              <a:t>” Algorithm 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 impossible compression of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input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90839" y="2896432"/>
            <a:ext cx="10572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>
                <a:latin typeface="Gill Sans"/>
                <a:cs typeface="Gill Sans"/>
                <a:sym typeface="Wingdings"/>
              </a:rPr>
              <a:t>     (Typically not enough by itself </a:t>
            </a:r>
            <a:r>
              <a:rPr lang="mr-IN" sz="2400" kern="0" dirty="0">
                <a:latin typeface="Gill Sans"/>
                <a:cs typeface="Gill Sans"/>
                <a:sym typeface="Wingdings"/>
              </a:rPr>
              <a:t>–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need to combine argument with extra features/ 	structure of problem, e.g., geometric/ combinatorial </a:t>
            </a:r>
            <a:r>
              <a:rPr lang="en-US" sz="2400" kern="0" dirty="0" err="1">
                <a:latin typeface="Gill Sans"/>
                <a:cs typeface="Gill Sans"/>
                <a:sym typeface="Wingdings"/>
              </a:rPr>
              <a:t>etc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– more on this soon)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9A4D3C-8608-E847-A0A2-AAE882ADBA65}"/>
              </a:ext>
            </a:extLst>
          </p:cNvPr>
          <p:cNvSpPr/>
          <p:nvPr/>
        </p:nvSpPr>
        <p:spPr>
          <a:xfrm>
            <a:off x="527832" y="4121455"/>
            <a:ext cx="10572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  <a:sym typeface="Wingdings"/>
              </a:rPr>
              <a:t>Let’s exemplify this method by proving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  <a:sym typeface="Wingdings"/>
              </a:rPr>
              <a:t>time-space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 tradeoffs for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  <a:sym typeface="Wingdings"/>
              </a:rPr>
              <a:t>data structures</a:t>
            </a:r>
            <a:r>
              <a:rPr lang="en-US" sz="2400" kern="0" dirty="0">
                <a:latin typeface="Gill Sans"/>
                <a:cs typeface="Gill Sans"/>
                <a:sym typeface="Wingding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588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609601" y="770967"/>
            <a:ext cx="10892693" cy="94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DS = </a:t>
            </a:r>
            <a:r>
              <a:rPr lang="en-US" sz="2400" kern="0" noProof="0" dirty="0">
                <a:latin typeface="Gill Sans"/>
                <a:cs typeface="Gill Sans"/>
              </a:rPr>
              <a:t> “compact” representation of info in </a:t>
            </a:r>
            <a:r>
              <a:rPr lang="en-US" sz="2400" kern="0" noProof="0" dirty="0">
                <a:solidFill>
                  <a:srgbClr val="37A76F"/>
                </a:solidFill>
                <a:latin typeface="Gill Sans"/>
                <a:cs typeface="Gill Sans"/>
              </a:rPr>
              <a:t>database</a:t>
            </a:r>
            <a:r>
              <a:rPr lang="en-US" sz="2400" kern="0" noProof="0" dirty="0">
                <a:latin typeface="Gill Sans"/>
                <a:cs typeface="Gill Sans"/>
              </a:rPr>
              <a:t>, so that </a:t>
            </a:r>
            <a:r>
              <a:rPr lang="en-US" sz="2400" kern="0" noProof="0" dirty="0">
                <a:solidFill>
                  <a:srgbClr val="37A76F"/>
                </a:solidFill>
                <a:latin typeface="Gill Sans"/>
                <a:cs typeface="Gill Sans"/>
              </a:rPr>
              <a:t>queries </a:t>
            </a:r>
            <a:r>
              <a:rPr lang="en-US" sz="2400" kern="0" noProof="0" dirty="0">
                <a:latin typeface="Gill Sans"/>
                <a:cs typeface="Gill Sans"/>
              </a:rPr>
              <a:t>about data can be answered quickly.</a:t>
            </a:r>
          </a:p>
          <a:p>
            <a:r>
              <a:rPr lang="en-US" sz="2400" kern="0" dirty="0">
                <a:latin typeface="Gill Sans"/>
                <a:cs typeface="Gill Sans"/>
              </a:rPr>
              <a:t> 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ill Sans"/>
              <a:cs typeface="Gill San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68012" y="102225"/>
            <a:ext cx="708364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Data Structures LBs 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(“Cell-Probe” model)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216479" y="5657768"/>
            <a:ext cx="11448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Data Structure LBs: Is there anything in between ?  Study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time-space</a:t>
            </a:r>
            <a:r>
              <a:rPr lang="en-US" sz="2400" kern="0" dirty="0">
                <a:latin typeface="Gill Sans"/>
                <a:cs typeface="Gill Sans"/>
              </a:rPr>
              <a:t> tradeoffs (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 vs.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en-US" sz="2400" kern="0" dirty="0">
                <a:latin typeface="Gill Sans"/>
                <a:cs typeface="Gill Sans"/>
              </a:rPr>
              <a:t>).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25761" y="4000774"/>
            <a:ext cx="3797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Gill Sans"/>
                <a:cs typeface="Gill Sans"/>
              </a:rPr>
              <a:t>Data </a:t>
            </a:r>
            <a:r>
              <a:rPr lang="da-DK" b="1" dirty="0" err="1">
                <a:latin typeface="Gill Sans"/>
                <a:cs typeface="Gill Sans"/>
              </a:rPr>
              <a:t>Structure</a:t>
            </a:r>
            <a:r>
              <a:rPr lang="da-DK" b="1" dirty="0">
                <a:latin typeface="Gill Sans"/>
                <a:cs typeface="Gill Sans"/>
              </a:rPr>
              <a:t> 1</a:t>
            </a:r>
            <a:r>
              <a:rPr lang="da-DK" dirty="0">
                <a:latin typeface="Gill Sans"/>
                <a:cs typeface="Gill Sans"/>
              </a:rPr>
              <a:t>: </a:t>
            </a:r>
            <a:r>
              <a:rPr lang="da-DK" dirty="0" err="1">
                <a:latin typeface="Gill Sans"/>
                <a:cs typeface="Gill Sans"/>
              </a:rPr>
              <a:t>Precompute</a:t>
            </a:r>
            <a:r>
              <a:rPr lang="da-DK" dirty="0">
                <a:latin typeface="Gill Sans"/>
                <a:cs typeface="Gill Sans"/>
              </a:rPr>
              <a:t> and store  all </a:t>
            </a:r>
            <a:r>
              <a:rPr lang="da-DK" dirty="0" err="1">
                <a:latin typeface="Gill Sans"/>
                <a:cs typeface="Gill Sans"/>
              </a:rPr>
              <a:t>answers</a:t>
            </a:r>
            <a:r>
              <a:rPr lang="da-DK" dirty="0">
                <a:latin typeface="Gill Sans"/>
                <a:cs typeface="Gill Sans"/>
              </a:rPr>
              <a:t> in </a:t>
            </a:r>
            <a:r>
              <a:rPr lang="da-DK" dirty="0" err="1">
                <a:latin typeface="Gill Sans"/>
                <a:cs typeface="Gill Sans"/>
              </a:rPr>
              <a:t>lookup</a:t>
            </a:r>
            <a:r>
              <a:rPr lang="da-DK" dirty="0">
                <a:latin typeface="Gill Sans"/>
                <a:cs typeface="Gill Sans"/>
              </a:rPr>
              <a:t> </a:t>
            </a:r>
            <a:r>
              <a:rPr lang="da-DK" dirty="0" err="1">
                <a:latin typeface="Gill Sans"/>
                <a:cs typeface="Gill Sans"/>
              </a:rPr>
              <a:t>table</a:t>
            </a:r>
            <a:r>
              <a:rPr lang="da-DK" dirty="0">
                <a:latin typeface="Gill Sans"/>
                <a:cs typeface="Gill Sans"/>
              </a:rPr>
              <a:t>. </a:t>
            </a:r>
          </a:p>
          <a:p>
            <a:r>
              <a:rPr lang="da-DK" dirty="0">
                <a:latin typeface="Gill Sans"/>
                <a:cs typeface="Gill Sans"/>
              </a:rPr>
              <a:t>(</a:t>
            </a:r>
            <a:r>
              <a:rPr lang="da-DK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da-DK" dirty="0">
                <a:latin typeface="Gill Sans"/>
                <a:cs typeface="Gill Sans"/>
              </a:rPr>
              <a:t> = 1  ,    </a:t>
            </a:r>
            <a:r>
              <a:rPr lang="da-DK" dirty="0">
                <a:solidFill>
                  <a:srgbClr val="37A76F"/>
                </a:solidFill>
                <a:latin typeface="Gill Sans"/>
                <a:cs typeface="Gill Sans"/>
              </a:rPr>
              <a:t>s</a:t>
            </a:r>
            <a:r>
              <a:rPr lang="da-DK" dirty="0">
                <a:latin typeface="Gill Sans"/>
                <a:cs typeface="Gill Sans"/>
              </a:rPr>
              <a:t> = </a:t>
            </a:r>
            <a:r>
              <a:rPr lang="da-DK" dirty="0">
                <a:solidFill>
                  <a:srgbClr val="FF0000"/>
                </a:solidFill>
                <a:latin typeface="Gill Sans"/>
                <a:cs typeface="Gill Sans"/>
              </a:rPr>
              <a:t>2</a:t>
            </a:r>
            <a:r>
              <a:rPr lang="da-DK" baseline="30000" dirty="0">
                <a:solidFill>
                  <a:srgbClr val="FF0000"/>
                </a:solidFill>
                <a:latin typeface="Gill Sans"/>
                <a:cs typeface="Gill Sans"/>
              </a:rPr>
              <a:t>d</a:t>
            </a:r>
            <a:r>
              <a:rPr lang="da-DK" dirty="0">
                <a:latin typeface="Gill Sans"/>
                <a:cs typeface="Gill Sans"/>
              </a:rPr>
              <a:t> )</a:t>
            </a:r>
          </a:p>
          <a:p>
            <a:endParaRPr lang="da-DK" dirty="0">
              <a:latin typeface="Gill Sans"/>
              <a:cs typeface="Gill Sans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025689" y="3273684"/>
            <a:ext cx="2224390" cy="1880931"/>
            <a:chOff x="3990435" y="2327319"/>
            <a:chExt cx="2671293" cy="2597973"/>
          </a:xfrm>
        </p:grpSpPr>
        <p:sp>
          <p:nvSpPr>
            <p:cNvPr id="67" name="Oval 66"/>
            <p:cNvSpPr/>
            <p:nvPr/>
          </p:nvSpPr>
          <p:spPr>
            <a:xfrm>
              <a:off x="5343237" y="3805381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3990435" y="2678793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546273" y="4763655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4070927" y="3967018"/>
              <a:ext cx="115455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4249145" y="4670879"/>
              <a:ext cx="115456" cy="1616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6407728" y="2327319"/>
              <a:ext cx="115456" cy="1616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792748" y="3489811"/>
            <a:ext cx="359422" cy="495197"/>
            <a:chOff x="1446944" y="3027531"/>
            <a:chExt cx="440955" cy="453205"/>
          </a:xfrm>
        </p:grpSpPr>
        <p:sp>
          <p:nvSpPr>
            <p:cNvPr id="75" name="Rectangle 74"/>
            <p:cNvSpPr/>
            <p:nvPr/>
          </p:nvSpPr>
          <p:spPr>
            <a:xfrm>
              <a:off x="1446944" y="302753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>
                  <a:latin typeface="Gill Sans"/>
                  <a:cs typeface="Gill Sans"/>
                </a:rPr>
                <a:t>q</a:t>
              </a:r>
              <a:endParaRPr 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1699109" y="3311853"/>
              <a:ext cx="188790" cy="16888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77" name="Frame 76"/>
          <p:cNvSpPr/>
          <p:nvPr/>
        </p:nvSpPr>
        <p:spPr>
          <a:xfrm>
            <a:off x="4356036" y="3076738"/>
            <a:ext cx="3126723" cy="2491931"/>
          </a:xfrm>
          <a:prstGeom prst="frame">
            <a:avLst>
              <a:gd name="adj1" fmla="val 985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09601" y="3128041"/>
            <a:ext cx="3629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i="1" kern="0" dirty="0">
                <a:latin typeface="Gill Sans"/>
                <a:cs typeface="Gill Sans"/>
              </a:rPr>
              <a:t>NNS </a:t>
            </a:r>
            <a:r>
              <a:rPr lang="en-US" sz="2000" kern="0" dirty="0">
                <a:latin typeface="Gill Sans"/>
                <a:cs typeface="Gill Sans"/>
              </a:rPr>
              <a:t>:  Data = n </a:t>
            </a:r>
            <a:r>
              <a:rPr lang="en-US" sz="2000" kern="0" dirty="0" err="1">
                <a:latin typeface="Gill Sans"/>
                <a:cs typeface="Gill Sans"/>
              </a:rPr>
              <a:t>pts</a:t>
            </a:r>
            <a:r>
              <a:rPr lang="en-US" sz="2000" kern="0" dirty="0">
                <a:latin typeface="Gill Sans"/>
                <a:cs typeface="Gill Sans"/>
              </a:rPr>
              <a:t> in   {0,1}</a:t>
            </a:r>
            <a:r>
              <a:rPr lang="en-US" sz="2000" kern="0" baseline="30000" dirty="0">
                <a:latin typeface="Gill Sans"/>
                <a:cs typeface="Gill Sans"/>
              </a:rPr>
              <a:t>d</a:t>
            </a:r>
            <a:endParaRPr lang="en-US" sz="2000" dirty="0"/>
          </a:p>
        </p:txBody>
      </p:sp>
      <p:sp>
        <p:nvSpPr>
          <p:cNvPr id="79" name="Donut 78"/>
          <p:cNvSpPr/>
          <p:nvPr/>
        </p:nvSpPr>
        <p:spPr>
          <a:xfrm>
            <a:off x="5968637" y="4176200"/>
            <a:ext cx="442970" cy="447547"/>
          </a:xfrm>
          <a:prstGeom prst="donut">
            <a:avLst>
              <a:gd name="adj" fmla="val 6782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51693" y="3968970"/>
            <a:ext cx="3775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latin typeface="Gill Sans"/>
                <a:cs typeface="Gill Sans"/>
              </a:rPr>
              <a:t>Data </a:t>
            </a:r>
            <a:r>
              <a:rPr lang="da-DK" b="1" dirty="0" err="1">
                <a:latin typeface="Gill Sans"/>
                <a:cs typeface="Gill Sans"/>
              </a:rPr>
              <a:t>Structure</a:t>
            </a:r>
            <a:r>
              <a:rPr lang="da-DK" b="1" dirty="0">
                <a:latin typeface="Gill Sans"/>
                <a:cs typeface="Gill Sans"/>
              </a:rPr>
              <a:t> 2: </a:t>
            </a:r>
            <a:r>
              <a:rPr lang="da-DK" dirty="0">
                <a:latin typeface="Gill Sans"/>
                <a:cs typeface="Gill Sans"/>
              </a:rPr>
              <a:t>Store </a:t>
            </a:r>
            <a:r>
              <a:rPr lang="da-DK" dirty="0" err="1">
                <a:latin typeface="Gill Sans"/>
                <a:cs typeface="Gill Sans"/>
              </a:rPr>
              <a:t>raw</a:t>
            </a:r>
            <a:r>
              <a:rPr lang="da-DK" dirty="0">
                <a:latin typeface="Gill Sans"/>
                <a:cs typeface="Gill Sans"/>
              </a:rPr>
              <a:t> DB. </a:t>
            </a:r>
          </a:p>
          <a:p>
            <a:r>
              <a:rPr lang="da-DK" dirty="0">
                <a:latin typeface="Gill Sans"/>
                <a:cs typeface="Gill Sans"/>
              </a:rPr>
              <a:t>Read </a:t>
            </a:r>
            <a:r>
              <a:rPr lang="da-DK" dirty="0" err="1">
                <a:latin typeface="Gill Sans"/>
                <a:cs typeface="Gill Sans"/>
              </a:rPr>
              <a:t>entire</a:t>
            </a:r>
            <a:r>
              <a:rPr lang="da-DK" dirty="0">
                <a:latin typeface="Gill Sans"/>
                <a:cs typeface="Gill Sans"/>
              </a:rPr>
              <a:t> DB </a:t>
            </a:r>
            <a:r>
              <a:rPr lang="da-DK" dirty="0" err="1">
                <a:latin typeface="Gill Sans"/>
                <a:cs typeface="Gill Sans"/>
              </a:rPr>
              <a:t>when</a:t>
            </a:r>
            <a:r>
              <a:rPr lang="da-DK" dirty="0">
                <a:latin typeface="Gill Sans"/>
                <a:cs typeface="Gill Sans"/>
              </a:rPr>
              <a:t> given </a:t>
            </a:r>
            <a:r>
              <a:rPr lang="da-DK" dirty="0" err="1">
                <a:latin typeface="Gill Sans"/>
                <a:cs typeface="Gill Sans"/>
              </a:rPr>
              <a:t>query</a:t>
            </a:r>
            <a:r>
              <a:rPr lang="da-DK" dirty="0">
                <a:latin typeface="Gill Sans"/>
                <a:cs typeface="Gill Sans"/>
              </a:rPr>
              <a:t>. </a:t>
            </a:r>
          </a:p>
          <a:p>
            <a:r>
              <a:rPr lang="da-DK" dirty="0">
                <a:latin typeface="Gill Sans"/>
                <a:cs typeface="Gill Sans"/>
              </a:rPr>
              <a:t>(</a:t>
            </a:r>
            <a:r>
              <a:rPr lang="da-DK" dirty="0">
                <a:solidFill>
                  <a:srgbClr val="37A76F"/>
                </a:solidFill>
                <a:latin typeface="Gill Sans"/>
                <a:cs typeface="Gill Sans"/>
              </a:rPr>
              <a:t>t</a:t>
            </a:r>
            <a:r>
              <a:rPr lang="da-DK" dirty="0">
                <a:latin typeface="Gill Sans"/>
                <a:cs typeface="Gill Sans"/>
              </a:rPr>
              <a:t> = </a:t>
            </a:r>
            <a:r>
              <a:rPr lang="da-DK" dirty="0">
                <a:solidFill>
                  <a:srgbClr val="FF0000"/>
                </a:solidFill>
                <a:latin typeface="Gill Sans"/>
                <a:cs typeface="Gill Sans"/>
              </a:rPr>
              <a:t>n</a:t>
            </a:r>
            <a:r>
              <a:rPr lang="da-DK" dirty="0">
                <a:latin typeface="Gill Sans"/>
                <a:cs typeface="Gill Sans"/>
              </a:rPr>
              <a:t>  ,    </a:t>
            </a:r>
            <a:r>
              <a:rPr lang="da-DK" dirty="0">
                <a:solidFill>
                  <a:srgbClr val="37A76F"/>
                </a:solidFill>
                <a:latin typeface="Gill Sans"/>
                <a:cs typeface="Gill Sans"/>
              </a:rPr>
              <a:t>s</a:t>
            </a:r>
            <a:r>
              <a:rPr lang="da-DK" dirty="0">
                <a:latin typeface="Gill Sans"/>
                <a:cs typeface="Gill Sans"/>
              </a:rPr>
              <a:t> = n)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7763" y="1686732"/>
            <a:ext cx="11263661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Static Data Structures: </a:t>
            </a:r>
            <a:r>
              <a:rPr lang="en-US" sz="2400" kern="0" dirty="0">
                <a:latin typeface="Gill Sans"/>
                <a:cs typeface="Gill Sans"/>
              </a:rPr>
              <a:t>Given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data </a:t>
            </a:r>
            <a:r>
              <a:rPr lang="en-US" sz="2400" kern="0" dirty="0">
                <a:latin typeface="Gill Sans"/>
                <a:cs typeface="Gill Sans"/>
              </a:rPr>
              <a:t>X of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elements in advance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(e.g., graph, string, </a:t>
            </a:r>
          </a:p>
          <a:p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    set of pts, etc.)</a:t>
            </a:r>
            <a:r>
              <a:rPr lang="en-US" sz="2400" kern="0" dirty="0">
                <a:latin typeface="Gill Sans"/>
                <a:cs typeface="Gill Sans"/>
              </a:rPr>
              <a:t>, </a:t>
            </a:r>
            <a:r>
              <a:rPr lang="en-US" sz="2400" i="1" kern="0" dirty="0">
                <a:latin typeface="Gill Sans"/>
                <a:cs typeface="Gill Sans"/>
              </a:rPr>
              <a:t>preprocess</a:t>
            </a:r>
            <a:r>
              <a:rPr lang="en-US" sz="2400" kern="0" dirty="0">
                <a:latin typeface="Gill Sans"/>
                <a:cs typeface="Gill Sans"/>
              </a:rPr>
              <a:t> it into small memory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s</a:t>
            </a:r>
            <a:r>
              <a:rPr lang="en-US" sz="2400" kern="0" dirty="0">
                <a:latin typeface="Gill Sans"/>
                <a:cs typeface="Gill Sans"/>
              </a:rPr>
              <a:t> so that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8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37A76F"/>
                </a:solidFill>
                <a:latin typeface="Gill Sans"/>
                <a:cs typeface="Gill Sans"/>
              </a:rPr>
              <a:t>query</a:t>
            </a:r>
            <a:r>
              <a:rPr lang="en-US" sz="2400" kern="0" dirty="0">
                <a:latin typeface="Gill Sans"/>
                <a:cs typeface="Gill Sans"/>
              </a:rPr>
              <a:t> q </a:t>
            </a:r>
            <a:r>
              <a:rPr lang="en-U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dirty="0">
                <a:latin typeface="Gill Sans"/>
                <a:cs typeface="Gill Sans"/>
              </a:rPr>
              <a:t> Q can be      </a:t>
            </a:r>
          </a:p>
          <a:p>
            <a:r>
              <a:rPr lang="en-US" sz="2400" kern="0" dirty="0">
                <a:latin typeface="Gill Sans"/>
                <a:cs typeface="Gill Sans"/>
              </a:rPr>
              <a:t>    computed fast with 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en-US" sz="2400" kern="0" dirty="0">
                <a:latin typeface="Gill Sans"/>
                <a:cs typeface="Gill Sans"/>
              </a:rPr>
              <a:t> memory accesses </a:t>
            </a:r>
            <a:r>
              <a:rPr lang="en-US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(computations free of charge!)</a:t>
            </a:r>
            <a:r>
              <a:rPr lang="en-US" sz="2400" kern="0" dirty="0">
                <a:latin typeface="Gill Sans"/>
                <a:cs typeface="Gill Sans"/>
              </a:rPr>
              <a:t>.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86845" y="3441777"/>
            <a:ext cx="3294580" cy="1862048"/>
            <a:chOff x="8586845" y="3441777"/>
            <a:chExt cx="3294580" cy="1862048"/>
          </a:xfrm>
        </p:grpSpPr>
        <p:grpSp>
          <p:nvGrpSpPr>
            <p:cNvPr id="30" name="Group 29"/>
            <p:cNvGrpSpPr/>
            <p:nvPr/>
          </p:nvGrpSpPr>
          <p:grpSpPr>
            <a:xfrm>
              <a:off x="8586845" y="3441777"/>
              <a:ext cx="3294580" cy="1862048"/>
              <a:chOff x="7222559" y="4213888"/>
              <a:chExt cx="4917730" cy="1956585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7222559" y="5744649"/>
                <a:ext cx="4691741" cy="391237"/>
                <a:chOff x="5818414" y="1818331"/>
                <a:chExt cx="4691741" cy="475336"/>
              </a:xfrm>
            </p:grpSpPr>
            <p:sp>
              <p:nvSpPr>
                <p:cNvPr id="41" name="Frame 40"/>
                <p:cNvSpPr/>
                <p:nvPr/>
              </p:nvSpPr>
              <p:spPr>
                <a:xfrm>
                  <a:off x="5818414" y="1818331"/>
                  <a:ext cx="4691741" cy="471712"/>
                </a:xfrm>
                <a:prstGeom prst="frame">
                  <a:avLst>
                    <a:gd name="adj1" fmla="val 7328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6295571" y="1818332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6756402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7209971" y="1825587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7681695" y="1825585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8142526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8596095" y="1832841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9122248" y="1832840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9583079" y="1840098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10036648" y="1840096"/>
                  <a:ext cx="0" cy="4535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/>
              <p:cNvGrpSpPr/>
              <p:nvPr/>
            </p:nvGrpSpPr>
            <p:grpSpPr>
              <a:xfrm>
                <a:off x="7990002" y="4213888"/>
                <a:ext cx="4150287" cy="1956585"/>
                <a:chOff x="6585857" y="92384"/>
                <a:chExt cx="4150287" cy="2377165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7982858" y="432197"/>
                  <a:ext cx="199570" cy="14837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5" name="Straight Arrow Connector 34"/>
                <p:cNvCxnSpPr/>
                <p:nvPr/>
              </p:nvCxnSpPr>
              <p:spPr>
                <a:xfrm flipH="1">
                  <a:off x="6585857" y="453926"/>
                  <a:ext cx="1567345" cy="1306732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H="1">
                  <a:off x="7837715" y="580573"/>
                  <a:ext cx="244928" cy="118008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8153202" y="558843"/>
                  <a:ext cx="1625798" cy="1201815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Block Arc 37"/>
                <p:cNvSpPr/>
                <p:nvPr/>
              </p:nvSpPr>
              <p:spPr>
                <a:xfrm flipV="1">
                  <a:off x="7456714" y="888997"/>
                  <a:ext cx="1306286" cy="246222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8010313" y="92384"/>
                  <a:ext cx="2725831" cy="23771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300" kern="0" dirty="0">
                      <a:latin typeface="cmmi10"/>
                    </a:rPr>
                    <a:t> q      </a:t>
                  </a:r>
                </a:p>
                <a:p>
                  <a:r>
                    <a:rPr lang="en-US" sz="2300" dirty="0">
                      <a:solidFill>
                        <a:schemeClr val="accent3"/>
                      </a:solidFill>
                    </a:rPr>
                    <a:t>t</a:t>
                  </a:r>
                </a:p>
                <a:p>
                  <a:endParaRPr lang="en-US" sz="2300" kern="0" dirty="0">
                    <a:latin typeface="cmmi10"/>
                  </a:endParaRPr>
                </a:p>
                <a:p>
                  <a:r>
                    <a:rPr lang="en-US" sz="2300" kern="0" dirty="0">
                      <a:latin typeface="cmmi10"/>
                    </a:rPr>
                    <a:t>                 </a:t>
                  </a:r>
                  <a:r>
                    <a:rPr lang="en-US" sz="2300" dirty="0">
                      <a:solidFill>
                        <a:schemeClr val="accent3"/>
                      </a:solidFill>
                    </a:rPr>
                    <a:t>s</a:t>
                  </a:r>
                </a:p>
                <a:p>
                  <a:r>
                    <a:rPr lang="en-US" sz="2300" kern="0" dirty="0">
                      <a:latin typeface="cmmi10"/>
                    </a:rPr>
                    <a:t>  </a:t>
                  </a:r>
                  <a:endParaRPr lang="en-US" sz="2300" dirty="0"/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9493354" y="4906608"/>
              <a:ext cx="349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16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65" grpId="0"/>
      <p:bldP spid="77" grpId="0" animBg="1"/>
      <p:bldP spid="78" grpId="0"/>
      <p:bldP spid="79" grpId="0" animBg="1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05741" y="1160464"/>
            <a:ext cx="12210970" cy="182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Arial"/>
              <a:buChar char="•"/>
            </a:pPr>
            <a:r>
              <a:rPr lang="en-US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PolyEval</a:t>
            </a:r>
            <a:r>
              <a:rPr lang="en-US" sz="2400" kern="0" dirty="0">
                <a:solidFill>
                  <a:schemeClr val="accent3"/>
                </a:solidFill>
                <a:latin typeface="Gill Sans"/>
                <a:cs typeface="Gill Sans"/>
              </a:rPr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kern="0" dirty="0">
                <a:latin typeface="Gill Sans"/>
                <a:cs typeface="Gill Sans"/>
              </a:rPr>
              <a:t>Input:</a:t>
            </a:r>
            <a:r>
              <a:rPr lang="en-US" sz="2400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en-US" sz="2400" kern="0" dirty="0">
                <a:solidFill>
                  <a:srgbClr val="000000"/>
                </a:solidFill>
                <a:latin typeface="Gill Sans"/>
                <a:cs typeface="Gill Sans"/>
              </a:rPr>
              <a:t>Random </a:t>
            </a:r>
            <a:r>
              <a:rPr lang="en-US" sz="2400" kern="0" dirty="0">
                <a:latin typeface="Gill Sans"/>
                <a:cs typeface="Gill Sans"/>
              </a:rPr>
              <a:t>degree-</a:t>
            </a:r>
            <a:r>
              <a:rPr lang="en-US" sz="2400" i="1" kern="0" dirty="0">
                <a:latin typeface="Gill Sans"/>
                <a:cs typeface="Gill Sans"/>
              </a:rPr>
              <a:t>n</a:t>
            </a:r>
            <a:r>
              <a:rPr lang="en-US" sz="2400" kern="0" dirty="0">
                <a:latin typeface="Gill Sans"/>
                <a:cs typeface="Gill Sans"/>
              </a:rPr>
              <a:t> polynomial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en-US" sz="2400" kern="0" dirty="0"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en-US" sz="2400" kern="0" baseline="-25000" dirty="0">
                <a:latin typeface="Gill Sans"/>
                <a:ea typeface="cmsy10"/>
                <a:cs typeface="Gill Sans"/>
              </a:rPr>
              <a:t>R</a:t>
            </a:r>
            <a:r>
              <a:rPr lang="en-US" sz="2400" b="1" kern="0" dirty="0">
                <a:latin typeface="Gill Sans"/>
                <a:cs typeface="Gill Sans"/>
              </a:rPr>
              <a:t> </a:t>
            </a:r>
            <a:r>
              <a:rPr lang="en-US" sz="2400" b="1" kern="0" dirty="0" err="1">
                <a:latin typeface="Gill Sans"/>
                <a:cs typeface="Gill Sans"/>
              </a:rPr>
              <a:t>F</a:t>
            </a:r>
            <a:r>
              <a:rPr lang="en-US" sz="2400" i="1" kern="0" baseline="-25000" dirty="0" err="1">
                <a:latin typeface="Gill Sans"/>
                <a:cs typeface="Gill Sans"/>
              </a:rPr>
              <a:t>m</a:t>
            </a:r>
            <a:r>
              <a:rPr lang="en-US" sz="2400" kern="0" baseline="-25000" dirty="0">
                <a:latin typeface="Gill Sans"/>
                <a:cs typeface="Gill Sans"/>
              </a:rPr>
              <a:t>  </a:t>
            </a:r>
            <a:r>
              <a:rPr lang="en-US" sz="2400" kern="0" dirty="0">
                <a:latin typeface="Gill Sans"/>
                <a:cs typeface="Gill Sans"/>
              </a:rPr>
              <a:t>(</a:t>
            </a:r>
            <a:r>
              <a:rPr lang="en-US" sz="2400" i="1" kern="0" dirty="0">
                <a:latin typeface="Gill Sans"/>
                <a:cs typeface="Gill Sans"/>
              </a:rPr>
              <a:t>m</a:t>
            </a:r>
            <a:r>
              <a:rPr lang="en-US" sz="2400" kern="0" dirty="0">
                <a:latin typeface="Gill Sans"/>
                <a:cs typeface="Gill Sans"/>
              </a:rPr>
              <a:t> = </a:t>
            </a:r>
            <a:r>
              <a:rPr lang="da-DK" sz="2400" i="1" kern="0" dirty="0">
                <a:latin typeface="Gill Sans"/>
                <a:cs typeface="Gill Sans"/>
              </a:rPr>
              <a:t>n</a:t>
            </a:r>
            <a:r>
              <a:rPr lang="da-DK" sz="2400" kern="0" baseline="30000" dirty="0">
                <a:latin typeface="Gill Sans"/>
                <a:cs typeface="Gill Sans"/>
              </a:rPr>
              <a:t>2</a:t>
            </a:r>
            <a:r>
              <a:rPr lang="da-DK" sz="2400" kern="0" dirty="0">
                <a:latin typeface="Gill Sans"/>
                <a:cs typeface="Gill Sans"/>
              </a:rPr>
              <a:t>).</a:t>
            </a: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Arial"/>
              <a:buChar char="•"/>
            </a:pPr>
            <a:r>
              <a:rPr lang="da-DK" sz="2400" kern="0" dirty="0">
                <a:solidFill>
                  <a:srgbClr val="000000"/>
                </a:solidFill>
                <a:latin typeface="Gill Sans"/>
                <a:cs typeface="Gill Sans"/>
              </a:rPr>
              <a:t>Query: </a:t>
            </a:r>
            <a:r>
              <a:rPr lang="da-DK" sz="2400" kern="0" dirty="0">
                <a:latin typeface="Gill Sans"/>
                <a:cs typeface="Gill Sans"/>
              </a:rPr>
              <a:t>Element 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2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en-US" sz="2400" b="1" kern="0" dirty="0" err="1">
                <a:latin typeface="Gill Sans"/>
                <a:cs typeface="Gill Sans"/>
              </a:rPr>
              <a:t>F</a:t>
            </a:r>
            <a:r>
              <a:rPr lang="en-US" sz="2400" i="1" kern="0" baseline="-25000" dirty="0" err="1">
                <a:latin typeface="Gill Sans"/>
                <a:cs typeface="Gill Sans"/>
              </a:rPr>
              <a:t>m</a:t>
            </a:r>
            <a:r>
              <a:rPr lang="da-DK" sz="2400" kern="0" dirty="0">
                <a:latin typeface="Gill Sans"/>
                <a:cs typeface="Gill Sans"/>
              </a:rPr>
              <a:t>  </a:t>
            </a:r>
            <a:r>
              <a:rPr lang="da-DK" sz="2400" kern="0" dirty="0">
                <a:latin typeface="Gill Sans"/>
                <a:cs typeface="Gill Sans"/>
                <a:sym typeface="Wingdings"/>
              </a:rPr>
              <a:t> </a:t>
            </a:r>
            <a:r>
              <a:rPr lang="da-DK" sz="2400" kern="0" dirty="0">
                <a:latin typeface="Gill Sans"/>
                <a:cs typeface="Gill Sans"/>
              </a:rPr>
              <a:t>Return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(</a:t>
            </a:r>
            <a:r>
              <a:rPr lang="da-DK" sz="2400" i="1" kern="0" dirty="0">
                <a:latin typeface="Gill Sans"/>
                <a:cs typeface="Gill Sans"/>
              </a:rPr>
              <a:t>x</a:t>
            </a:r>
            <a:r>
              <a:rPr lang="da-DK" sz="2400" kern="0" dirty="0">
                <a:latin typeface="Gill Sans"/>
                <a:cs typeface="Gill Sans"/>
              </a:rPr>
              <a:t>).  </a:t>
            </a:r>
          </a:p>
          <a:p>
            <a:pPr marL="800100" lvl="1" indent="-342900">
              <a:buFont typeface="Arial"/>
              <a:buChar char="•"/>
            </a:pPr>
            <a:r>
              <a:rPr lang="da-DK" sz="2400" kern="0" dirty="0">
                <a:latin typeface="Gill Sans"/>
                <a:cs typeface="Gill Sans"/>
              </a:rPr>
              <a:t>H(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) = (n+1)</a:t>
            </a:r>
            <a:r>
              <a:rPr lang="da-DK" sz="2400" kern="0" dirty="0" err="1">
                <a:latin typeface="Gill Sans"/>
                <a:cs typeface="Gill Sans"/>
              </a:rPr>
              <a:t>lg</a:t>
            </a:r>
            <a:r>
              <a:rPr lang="da-DK" sz="2400" kern="0" dirty="0">
                <a:latin typeface="Gill Sans"/>
                <a:cs typeface="Gill Sans"/>
              </a:rPr>
              <a:t>(</a:t>
            </a:r>
            <a:r>
              <a:rPr lang="da-DK" sz="2400" i="1" kern="0" dirty="0">
                <a:latin typeface="Gill Sans"/>
                <a:cs typeface="Gill Sans"/>
              </a:rPr>
              <a:t>m)</a:t>
            </a:r>
            <a:r>
              <a:rPr lang="da-DK" sz="2400" kern="0" dirty="0">
                <a:latin typeface="Gill Sans"/>
                <a:cs typeface="Gill Sans"/>
              </a:rPr>
              <a:t>   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(n+1 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random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coeff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is-IS" sz="2400" kern="0" dirty="0">
                <a:solidFill>
                  <a:srgbClr val="7F7F7F"/>
                </a:solidFill>
                <a:latin typeface="cmsy10"/>
                <a:ea typeface="cmsy10"/>
                <a:cs typeface="cmsy10"/>
              </a:rPr>
              <a:t>2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b="1" kern="0" dirty="0">
                <a:solidFill>
                  <a:srgbClr val="7F7F7F"/>
                </a:solidFill>
                <a:latin typeface="Gill Sans"/>
                <a:cs typeface="Gill Sans"/>
              </a:rPr>
              <a:t>F</a:t>
            </a:r>
            <a:r>
              <a:rPr lang="da-DK" sz="2400" kern="0" baseline="-25000" dirty="0">
                <a:solidFill>
                  <a:srgbClr val="7F7F7F"/>
                </a:solidFill>
                <a:latin typeface="Gill Sans"/>
                <a:cs typeface="Gill Sans"/>
              </a:rPr>
              <a:t>m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, 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word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size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w</a:t>
            </a:r>
            <a:r>
              <a:rPr lang="da-DK" sz="2400" kern="0" dirty="0">
                <a:latin typeface="Gill Sans"/>
                <a:cs typeface="Gill Sans"/>
              </a:rPr>
              <a:t>=lg m)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da-DK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lvl="1"/>
            <a:endParaRPr lang="en-US" sz="2400" kern="0" dirty="0">
              <a:latin typeface="Gill Sans"/>
              <a:cs typeface="Gill San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108" y="1369571"/>
            <a:ext cx="1729151" cy="14049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012" y="141909"/>
            <a:ext cx="46153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Ex: Polynomial Evaluation </a:t>
            </a:r>
            <a:endParaRPr lang="en-US" sz="3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8991" y="3281052"/>
            <a:ext cx="10417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/>
              <a:buChar char="•"/>
            </a:pPr>
            <a:r>
              <a:rPr lang="da-DK" sz="2400" kern="0" dirty="0">
                <a:latin typeface="Gill Sans"/>
                <a:cs typeface="Gill Sans"/>
              </a:rPr>
              <a:t>Trivial:  s= n+1 , t = n+1 </a:t>
            </a:r>
            <a:r>
              <a:rPr lang="da-DK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(</a:t>
            </a:r>
            <a:r>
              <a:rPr lang="da-DK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read</a:t>
            </a:r>
            <a:r>
              <a:rPr lang="da-DK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 all </a:t>
            </a:r>
            <a:r>
              <a:rPr lang="da-DK" sz="2400" kern="0" dirty="0" err="1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coefficients</a:t>
            </a:r>
            <a:r>
              <a:rPr lang="da-DK" sz="2400" kern="0" dirty="0">
                <a:solidFill>
                  <a:schemeClr val="bg1">
                    <a:lumMod val="50000"/>
                  </a:schemeClr>
                </a:solidFill>
                <a:latin typeface="Gill Sans"/>
                <a:cs typeface="Gill Sans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0E5897-ADB4-424D-9B72-95A08B11CCDA}"/>
              </a:ext>
            </a:extLst>
          </p:cNvPr>
          <p:cNvSpPr/>
          <p:nvPr/>
        </p:nvSpPr>
        <p:spPr>
          <a:xfrm>
            <a:off x="552494" y="429018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Thm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: Any</a:t>
            </a:r>
            <a:r>
              <a:rPr lang="da-DK" sz="2400" b="1" kern="0" dirty="0">
                <a:latin typeface="Gill Sans"/>
                <a:cs typeface="Gill Sans"/>
              </a:rPr>
              <a:t> D</a:t>
            </a:r>
            <a:r>
              <a:rPr lang="da-DK" sz="2400" kern="0" dirty="0">
                <a:latin typeface="Gill Sans"/>
                <a:cs typeface="Gill Sans"/>
              </a:rPr>
              <a:t> with </a:t>
            </a:r>
            <a:r>
              <a:rPr lang="da-DK" sz="2400" kern="0" dirty="0" err="1">
                <a:latin typeface="Gill Sans"/>
                <a:cs typeface="Gill Sans"/>
              </a:rPr>
              <a:t>space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s=O(n)</a:t>
            </a:r>
            <a:r>
              <a:rPr lang="da-DK" sz="2400" kern="0" dirty="0">
                <a:latin typeface="Gill Sans"/>
                <a:cs typeface="Gill Sans"/>
              </a:rPr>
              <a:t> must have </a:t>
            </a:r>
            <a:r>
              <a:rPr lang="da-DK" sz="2400" kern="0" dirty="0" err="1">
                <a:latin typeface="Gill Sans"/>
                <a:cs typeface="Gill Sans"/>
              </a:rPr>
              <a:t>query</a:t>
            </a:r>
            <a:r>
              <a:rPr lang="da-DK" sz="2400" kern="0" dirty="0">
                <a:latin typeface="Gill Sans"/>
                <a:cs typeface="Gill Sans"/>
              </a:rPr>
              <a:t> time </a:t>
            </a:r>
            <a:r>
              <a:rPr lang="da-DK" sz="2400" i="1" kern="0" dirty="0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chemeClr val="accent3"/>
                </a:solidFill>
                <a:latin typeface="cmsy10"/>
                <a:ea typeface="cmsy10"/>
                <a:cs typeface="cmsy10"/>
              </a:rPr>
              <a:t>¸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chemeClr val="accent3"/>
                </a:solidFill>
                <a:latin typeface="Symbol"/>
                <a:cs typeface="Gill Sans"/>
                <a:sym typeface="Symbol"/>
              </a:rPr>
              <a:t>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(lg </a:t>
            </a:r>
            <a:r>
              <a:rPr lang="da-DK" sz="2400" i="1" kern="0" dirty="0">
                <a:solidFill>
                  <a:schemeClr val="accent3"/>
                </a:solidFill>
                <a:latin typeface="Gill Sans"/>
                <a:cs typeface="Gill Sans"/>
              </a:rPr>
              <a:t>n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)</a:t>
            </a:r>
            <a:r>
              <a:rPr lang="da-DK" sz="2400" kern="0" dirty="0">
                <a:latin typeface="Gill Sans"/>
                <a:cs typeface="Gill Sans"/>
              </a:rPr>
              <a:t>.  </a:t>
            </a:r>
          </a:p>
          <a:p>
            <a:pPr marL="800100" lvl="1" indent="-342900">
              <a:buFont typeface="Arial"/>
              <a:buChar char="•"/>
            </a:pPr>
            <a:endParaRPr lang="da-DK" sz="2400" kern="0" dirty="0">
              <a:latin typeface="Gill Sans"/>
              <a:cs typeface="Gill Sans"/>
            </a:endParaRPr>
          </a:p>
          <a:p>
            <a:pPr lvl="1"/>
            <a:r>
              <a:rPr lang="da-DK" sz="2400" kern="0" dirty="0">
                <a:latin typeface="Gill Sans"/>
                <a:cs typeface="Gill Sans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46394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86417" y="2128223"/>
            <a:ext cx="11874196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da-DK" sz="2400" kern="0" dirty="0">
              <a:latin typeface="Gill Sans"/>
              <a:cs typeface="Gill Sans"/>
            </a:endParaRPr>
          </a:p>
          <a:p>
            <a:pPr marL="342900" indent="-342900">
              <a:buFont typeface="Arial"/>
              <a:buChar char="•"/>
            </a:pPr>
            <a:r>
              <a:rPr lang="da-DK" sz="2400" kern="0" dirty="0">
                <a:solidFill>
                  <a:srgbClr val="000000"/>
                </a:solidFill>
                <a:latin typeface="Gill Sans"/>
                <a:cs typeface="Gill Sans"/>
              </a:rPr>
              <a:t>Alice </a:t>
            </a: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Encodes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 </a:t>
            </a:r>
            <a:r>
              <a:rPr lang="da-DK" sz="2400" kern="0" dirty="0">
                <a:latin typeface="Gill Sans"/>
                <a:cs typeface="Gill Sans"/>
              </a:rPr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da-DK" sz="2400" kern="0" dirty="0" err="1">
                <a:latin typeface="Gill Sans"/>
                <a:cs typeface="Gill Sans"/>
              </a:rPr>
              <a:t>Build</a:t>
            </a:r>
            <a:r>
              <a:rPr lang="da-DK" sz="2400" kern="0" dirty="0">
                <a:latin typeface="Gill Sans"/>
                <a:cs typeface="Gill Sans"/>
              </a:rPr>
              <a:t> DS </a:t>
            </a:r>
            <a:r>
              <a:rPr lang="da-DK" sz="2400" b="1" kern="0" dirty="0">
                <a:latin typeface="Gill Sans"/>
                <a:cs typeface="Gill Sans"/>
              </a:rPr>
              <a:t>D</a:t>
            </a:r>
            <a:r>
              <a:rPr lang="da-DK" sz="2400" kern="0" dirty="0">
                <a:latin typeface="Gill Sans"/>
                <a:cs typeface="Gill Sans"/>
              </a:rPr>
              <a:t> on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da-DK" sz="2400" kern="0" dirty="0">
                <a:latin typeface="Gill Sans"/>
                <a:cs typeface="Gill Sans"/>
              </a:rPr>
              <a:t>Alice </a:t>
            </a:r>
            <a:r>
              <a:rPr lang="da-DK" sz="2400" kern="0" dirty="0" err="1">
                <a:latin typeface="Gill Sans"/>
                <a:cs typeface="Gill Sans"/>
              </a:rPr>
              <a:t>picks</a:t>
            </a:r>
            <a:r>
              <a:rPr lang="da-DK" sz="2400" kern="0" dirty="0">
                <a:latin typeface="Gill Sans"/>
                <a:cs typeface="Gill Sans"/>
              </a:rPr>
              <a:t> a </a:t>
            </a:r>
            <a:r>
              <a:rPr lang="da-DK" sz="2400" i="1" kern="0" dirty="0" err="1">
                <a:latin typeface="Gill Sans"/>
                <a:cs typeface="Gill Sans"/>
              </a:rPr>
              <a:t>random</a:t>
            </a:r>
            <a:r>
              <a:rPr lang="da-DK" sz="2400" i="1" kern="0" dirty="0">
                <a:latin typeface="Gill Sans"/>
                <a:cs typeface="Gill Sans"/>
              </a:rPr>
              <a:t> sample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da-DK" sz="2400" i="1" kern="0" dirty="0">
                <a:solidFill>
                  <a:schemeClr val="accent3"/>
                </a:solidFill>
                <a:latin typeface="Gill Sans"/>
                <a:cs typeface="Gill Sans"/>
              </a:rPr>
              <a:t>C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of </a:t>
            </a:r>
            <a:r>
              <a:rPr lang="da-DK" sz="2400" kern="0" dirty="0" err="1">
                <a:latin typeface="Gill Sans"/>
                <a:cs typeface="Gill Sans"/>
              </a:rPr>
              <a:t>mem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cells</a:t>
            </a:r>
            <a:r>
              <a:rPr lang="da-DK" sz="2400" kern="0" dirty="0">
                <a:latin typeface="Gill Sans"/>
                <a:cs typeface="Gill Sans"/>
              </a:rPr>
              <a:t>:</a:t>
            </a:r>
          </a:p>
          <a:p>
            <a:pPr marL="1257300" lvl="2" indent="-342900">
              <a:buFont typeface="Arial"/>
              <a:buChar char="•"/>
            </a:pPr>
            <a:r>
              <a:rPr lang="da-DK" sz="2400" kern="0" dirty="0" err="1">
                <a:latin typeface="Gill Sans"/>
                <a:cs typeface="Gill Sans"/>
              </a:rPr>
              <a:t>Include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each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cell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w.p</a:t>
            </a:r>
            <a:r>
              <a:rPr lang="da-DK" sz="2400" kern="0" dirty="0">
                <a:latin typeface="Gill Sans"/>
                <a:cs typeface="Gill Sans"/>
              </a:rPr>
              <a:t>  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p := 1/100</a:t>
            </a:r>
            <a:r>
              <a:rPr lang="da-DK" sz="2400" kern="0" dirty="0">
                <a:latin typeface="Gill Sans"/>
                <a:cs typeface="Gill Sans"/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da-DK" sz="2400" kern="0" dirty="0" err="1">
                <a:latin typeface="Gill Sans"/>
                <a:cs typeface="Gill Sans"/>
              </a:rPr>
              <a:t>Sends</a:t>
            </a:r>
            <a:r>
              <a:rPr lang="da-DK" sz="2400" kern="0" dirty="0">
                <a:latin typeface="Gill Sans"/>
                <a:cs typeface="Gill Sans"/>
              </a:rPr>
              <a:t> Bob</a:t>
            </a:r>
            <a:r>
              <a:rPr lang="da-DK" sz="2400" kern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da-DK" sz="2400" i="1" kern="0" dirty="0">
                <a:solidFill>
                  <a:srgbClr val="37A76F"/>
                </a:solidFill>
                <a:latin typeface="Gill Sans"/>
                <a:cs typeface="Gill Sans"/>
              </a:rPr>
              <a:t>C</a:t>
            </a:r>
            <a:r>
              <a:rPr lang="da-DK" sz="2400" i="1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Gill Sans"/>
                <a:cs typeface="Gill Sans"/>
              </a:rPr>
              <a:t>(</a:t>
            </a:r>
            <a:r>
              <a:rPr lang="da-DK" sz="2400" kern="0" dirty="0" err="1">
                <a:latin typeface="Gill Sans"/>
                <a:cs typeface="Gill Sans"/>
              </a:rPr>
              <a:t>addresses</a:t>
            </a:r>
            <a:r>
              <a:rPr lang="da-DK" sz="2400" kern="0" dirty="0">
                <a:latin typeface="Gill Sans"/>
                <a:cs typeface="Gill Sans"/>
              </a:rPr>
              <a:t> + </a:t>
            </a:r>
            <a:r>
              <a:rPr lang="da-DK" sz="2400" kern="0" dirty="0" err="1">
                <a:latin typeface="Gill Sans"/>
                <a:cs typeface="Gill Sans"/>
              </a:rPr>
              <a:t>contents</a:t>
            </a:r>
            <a:r>
              <a:rPr lang="da-DK" sz="2400" kern="0" dirty="0">
                <a:latin typeface="Gill Sans"/>
                <a:cs typeface="Gill Sans"/>
              </a:rPr>
              <a:t>).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da-DK" sz="2400" b="1" kern="0" dirty="0">
                <a:solidFill>
                  <a:srgbClr val="000000"/>
                </a:solidFill>
                <a:latin typeface="Gill Sans"/>
                <a:cs typeface="Gill Sans"/>
              </a:rPr>
              <a:t>E</a:t>
            </a:r>
            <a:r>
              <a:rPr lang="da-DK" sz="2400" kern="0" dirty="0">
                <a:latin typeface="Gill Sans"/>
                <a:cs typeface="Gill Sans"/>
              </a:rPr>
              <a:t>[</a:t>
            </a:r>
            <a:r>
              <a:rPr lang="da-DK" sz="2400" kern="0" dirty="0" err="1">
                <a:latin typeface="Gill Sans"/>
                <a:cs typeface="Gill Sans"/>
              </a:rPr>
              <a:t>message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length</a:t>
            </a:r>
            <a:r>
              <a:rPr lang="da-DK" sz="2400" kern="0" dirty="0">
                <a:latin typeface="Gill Sans"/>
                <a:cs typeface="Gill Sans"/>
              </a:rPr>
              <a:t>]</a:t>
            </a:r>
            <a:r>
              <a:rPr lang="da-DK" sz="2400" kern="0" dirty="0">
                <a:solidFill>
                  <a:srgbClr val="3737FF"/>
                </a:solidFill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rgbClr val="000000"/>
                </a:solidFill>
                <a:latin typeface="Gill Sans"/>
                <a:cs typeface="Gill Sans"/>
              </a:rPr>
              <a:t>=</a:t>
            </a:r>
            <a:r>
              <a:rPr lang="da-DK" sz="2400" kern="0" dirty="0">
                <a:latin typeface="Gill Sans"/>
                <a:cs typeface="Gill Sans"/>
              </a:rPr>
              <a:t> (s /100) 2</a:t>
            </a:r>
            <a:r>
              <a:rPr lang="da-DK" sz="2400" i="1" kern="0" dirty="0">
                <a:latin typeface="Gill Sans"/>
                <a:cs typeface="Gill Sans"/>
              </a:rPr>
              <a:t>w </a:t>
            </a:r>
            <a:r>
              <a:rPr lang="da-DK" sz="2400" kern="0" dirty="0">
                <a:latin typeface="Gill Sans"/>
                <a:cs typeface="Gill Sans"/>
              </a:rPr>
              <a:t>&lt; 10</a:t>
            </a:r>
            <a:r>
              <a:rPr lang="da-DK" sz="2400" i="1" kern="0" dirty="0">
                <a:latin typeface="Gill Sans"/>
                <a:cs typeface="Gill Sans"/>
              </a:rPr>
              <a:t>n 3</a:t>
            </a:r>
            <a:r>
              <a:rPr lang="da-DK" sz="2400" kern="0" dirty="0">
                <a:latin typeface="Gill Sans"/>
                <a:cs typeface="Gill Sans"/>
              </a:rPr>
              <a:t>lg</a:t>
            </a:r>
            <a:r>
              <a:rPr lang="da-DK" sz="2400" i="1" kern="0" dirty="0">
                <a:latin typeface="Gill Sans"/>
                <a:cs typeface="Gill Sans"/>
              </a:rPr>
              <a:t>n/100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rgbClr val="FF0000"/>
                </a:solidFill>
                <a:latin typeface="Gill Sans"/>
                <a:cs typeface="Gill Sans"/>
              </a:rPr>
              <a:t>&lt;</a:t>
            </a:r>
            <a:r>
              <a:rPr lang="da-DK" sz="2400" kern="0" dirty="0">
                <a:latin typeface="Gill Sans"/>
                <a:cs typeface="Gill Sans"/>
              </a:rPr>
              <a:t> (</a:t>
            </a:r>
            <a:r>
              <a:rPr lang="da-DK" sz="2400" i="1" kern="0" dirty="0">
                <a:latin typeface="Gill Sans"/>
                <a:cs typeface="Gill Sans"/>
              </a:rPr>
              <a:t>n</a:t>
            </a:r>
            <a:r>
              <a:rPr lang="da-DK" sz="2400" kern="0" dirty="0">
                <a:latin typeface="Gill Sans"/>
                <a:cs typeface="Gill Sans"/>
              </a:rPr>
              <a:t>+1)</a:t>
            </a:r>
            <a:r>
              <a:rPr lang="da-DK" sz="2400" kern="0" dirty="0" err="1">
                <a:latin typeface="Gill Sans"/>
                <a:cs typeface="Gill Sans"/>
              </a:rPr>
              <a:t>lg</a:t>
            </a:r>
            <a:r>
              <a:rPr lang="da-DK" sz="2400" i="1" kern="0" dirty="0">
                <a:latin typeface="Gill Sans"/>
                <a:cs typeface="Gill Sans"/>
              </a:rPr>
              <a:t>(m)</a:t>
            </a:r>
            <a:r>
              <a:rPr lang="da-DK" sz="2400" kern="0" dirty="0">
                <a:latin typeface="Gill Sans"/>
                <a:cs typeface="Gill Sans"/>
              </a:rPr>
              <a:t> bits = H(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latin typeface="Gill Sans"/>
                <a:cs typeface="Gill Sans"/>
              </a:rPr>
              <a:t>) !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da-DK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en-US" sz="2400" kern="0" dirty="0">
              <a:latin typeface="Gill Sans"/>
              <a:cs typeface="Gill Sans"/>
            </a:endParaRPr>
          </a:p>
          <a:p>
            <a:pPr lvl="1"/>
            <a:endParaRPr lang="en-US" sz="2400" kern="0" dirty="0">
              <a:latin typeface="Gill Sans"/>
              <a:cs typeface="Gill San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578" y="310411"/>
            <a:ext cx="1729151" cy="140493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7617285" y="3633807"/>
            <a:ext cx="2810872" cy="374953"/>
            <a:chOff x="7699717" y="6011334"/>
            <a:chExt cx="2810872" cy="374953"/>
          </a:xfrm>
        </p:grpSpPr>
        <p:sp>
          <p:nvSpPr>
            <p:cNvPr id="9" name="Rectangle 8"/>
            <p:cNvSpPr/>
            <p:nvPr/>
          </p:nvSpPr>
          <p:spPr>
            <a:xfrm>
              <a:off x="7699717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630444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553609" y="6011334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049759" y="6011335"/>
              <a:ext cx="460830" cy="3749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152222" y="3621512"/>
            <a:ext cx="4764844" cy="391237"/>
            <a:chOff x="7152222" y="4459884"/>
            <a:chExt cx="4764844" cy="391237"/>
          </a:xfrm>
        </p:grpSpPr>
        <p:grpSp>
          <p:nvGrpSpPr>
            <p:cNvPr id="14" name="Group 13"/>
            <p:cNvGrpSpPr/>
            <p:nvPr/>
          </p:nvGrpSpPr>
          <p:grpSpPr>
            <a:xfrm>
              <a:off x="7152222" y="4459884"/>
              <a:ext cx="4691741" cy="391237"/>
              <a:chOff x="5818414" y="1818331"/>
              <a:chExt cx="4691741" cy="475336"/>
            </a:xfrm>
          </p:grpSpPr>
          <p:sp>
            <p:nvSpPr>
              <p:cNvPr id="29" name="Frame 28"/>
              <p:cNvSpPr/>
              <p:nvPr/>
            </p:nvSpPr>
            <p:spPr>
              <a:xfrm>
                <a:off x="5818414" y="1818331"/>
                <a:ext cx="4691741" cy="471712"/>
              </a:xfrm>
              <a:prstGeom prst="frame">
                <a:avLst>
                  <a:gd name="adj1" fmla="val 7328"/>
                </a:avLst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6295571" y="1818332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756402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7209971" y="1825587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7681695" y="1825585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8142526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8596095" y="1832841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9122248" y="1832840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9583079" y="1840098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10036648" y="1840096"/>
                <a:ext cx="0" cy="4535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7629379" y="4465471"/>
              <a:ext cx="4287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222  j41    If...  Else  389   j4#     $y    j13</a:t>
              </a:r>
            </a:p>
          </p:txBody>
        </p:sp>
      </p:grpSp>
      <p:sp>
        <p:nvSpPr>
          <p:cNvPr id="47" name="Down Arrow 46"/>
          <p:cNvSpPr/>
          <p:nvPr/>
        </p:nvSpPr>
        <p:spPr>
          <a:xfrm>
            <a:off x="10616737" y="1984967"/>
            <a:ext cx="258945" cy="1062747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957444" y="3156002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Gill Sans"/>
                <a:cs typeface="Gill Sans"/>
              </a:rPr>
              <a:t>|</a:t>
            </a:r>
            <a:r>
              <a:rPr lang="en-US" b="1" kern="0" dirty="0">
                <a:latin typeface="Gill Sans"/>
                <a:cs typeface="Gill Sans"/>
              </a:rPr>
              <a:t>D</a:t>
            </a:r>
            <a:r>
              <a:rPr lang="en-US" kern="0" dirty="0">
                <a:latin typeface="Gill Sans"/>
                <a:cs typeface="Gill Sans"/>
              </a:rPr>
              <a:t>(</a:t>
            </a:r>
            <a:r>
              <a:rPr lang="is-IS" kern="0" dirty="0">
                <a:latin typeface="cmsy10"/>
                <a:ea typeface="cmsy10"/>
                <a:cs typeface="cmsy10"/>
              </a:rPr>
              <a:t>P</a:t>
            </a:r>
            <a:r>
              <a:rPr lang="en-US" kern="0" dirty="0">
                <a:latin typeface="Gill Sans"/>
                <a:cs typeface="Gill Sans"/>
              </a:rPr>
              <a:t>)|=</a:t>
            </a:r>
            <a:r>
              <a:rPr lang="en-US" kern="0" dirty="0">
                <a:solidFill>
                  <a:schemeClr val="accent3"/>
                </a:solidFill>
                <a:latin typeface="Gill Sans"/>
                <a:cs typeface="Gill Sans"/>
              </a:rPr>
              <a:t>10n</a:t>
            </a:r>
            <a:r>
              <a:rPr lang="en-US" kern="0" dirty="0">
                <a:latin typeface="Gill Sans"/>
                <a:cs typeface="Gill Sans"/>
              </a:rPr>
              <a:t> (words)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68012" y="141909"/>
            <a:ext cx="451796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solidFill>
                  <a:srgbClr val="00B050"/>
                </a:solidFill>
                <a:latin typeface="Gill Sans" charset="0"/>
                <a:ea typeface="Gill Sans" charset="0"/>
                <a:cs typeface="Gill Sans" charset="0"/>
              </a:rPr>
              <a:t>Proof  </a:t>
            </a:r>
            <a:r>
              <a:rPr lang="en-US" sz="3400" dirty="0">
                <a:solidFill>
                  <a:schemeClr val="bg1">
                    <a:lumMod val="50000"/>
                  </a:schemeClr>
                </a:solidFill>
                <a:latin typeface="Gill Sans" charset="0"/>
                <a:ea typeface="Gill Sans" charset="0"/>
                <a:cs typeface="Gill Sans" charset="0"/>
              </a:rPr>
              <a:t>(via cell-sampling)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08" y="936654"/>
            <a:ext cx="996927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/>
              <a:buChar char="•"/>
            </a:pPr>
            <a:r>
              <a:rPr lang="da-DK" sz="2400" kern="0" dirty="0" err="1">
                <a:latin typeface="Gill Sans"/>
                <a:cs typeface="Gill Sans"/>
              </a:rPr>
              <a:t>Assume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toward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contradiction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latin typeface="cmsy10"/>
                <a:ea typeface="cmsy10"/>
                <a:cs typeface="cmsy10"/>
              </a:rPr>
              <a:t>9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b="1" kern="0" dirty="0">
                <a:latin typeface="Gill Sans"/>
                <a:cs typeface="Gill Sans"/>
              </a:rPr>
              <a:t>D</a:t>
            </a:r>
            <a:r>
              <a:rPr lang="da-DK" sz="2400" kern="0" dirty="0">
                <a:latin typeface="Gill Sans"/>
                <a:cs typeface="Gill Sans"/>
              </a:rPr>
              <a:t> with </a:t>
            </a:r>
            <a:r>
              <a:rPr lang="da-DK" sz="2400" kern="0" dirty="0" err="1">
                <a:latin typeface="Gill Sans"/>
                <a:cs typeface="Gill Sans"/>
              </a:rPr>
              <a:t>space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s=10n</a:t>
            </a:r>
            <a:r>
              <a:rPr lang="da-DK" sz="2400" kern="0" dirty="0">
                <a:latin typeface="Gill Sans"/>
                <a:cs typeface="Gill Sans"/>
              </a:rPr>
              <a:t> and </a:t>
            </a:r>
            <a:r>
              <a:rPr lang="da-DK" sz="2400" kern="0" dirty="0" err="1">
                <a:latin typeface="Gill Sans"/>
                <a:cs typeface="Gill Sans"/>
              </a:rPr>
              <a:t>query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</a:p>
          <a:p>
            <a:pPr lvl="1"/>
            <a:r>
              <a:rPr lang="da-DK" sz="2400" kern="0" dirty="0">
                <a:latin typeface="Gill Sans"/>
                <a:cs typeface="Gill Sans"/>
              </a:rPr>
              <a:t>    time </a:t>
            </a:r>
            <a:r>
              <a:rPr lang="da-DK" sz="2400" i="1" kern="0" dirty="0">
                <a:solidFill>
                  <a:schemeClr val="accent3"/>
                </a:solidFill>
                <a:latin typeface="Gill Sans"/>
                <a:cs typeface="Gill Sans"/>
              </a:rPr>
              <a:t>t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=o(</a:t>
            </a: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lg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da-DK" sz="2400" i="1" kern="0" dirty="0">
                <a:solidFill>
                  <a:schemeClr val="accent3"/>
                </a:solidFill>
                <a:latin typeface="Gill Sans"/>
                <a:cs typeface="Gill Sans"/>
              </a:rPr>
              <a:t>n</a:t>
            </a:r>
            <a:r>
              <a:rPr lang="da-DK" sz="2400" kern="0" dirty="0">
                <a:solidFill>
                  <a:srgbClr val="37A76F"/>
                </a:solidFill>
                <a:latin typeface="Gill Sans"/>
                <a:cs typeface="Gill Sans"/>
              </a:rPr>
              <a:t>)</a:t>
            </a:r>
            <a:r>
              <a:rPr lang="da-DK" sz="2400" kern="0" dirty="0">
                <a:latin typeface="Gill Sans"/>
                <a:cs typeface="Gill Sans"/>
              </a:rPr>
              <a:t>.  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(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recall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solidFill>
                  <a:srgbClr val="7F7F7F"/>
                </a:solidFill>
                <a:latin typeface="Gill Sans"/>
                <a:cs typeface="Gill Sans"/>
              </a:rPr>
              <a:t>word-size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w=lg m). </a:t>
            </a:r>
          </a:p>
          <a:p>
            <a:pPr lvl="1"/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mr-IN" sz="2400" kern="0" dirty="0">
                <a:latin typeface="cmsy10"/>
                <a:ea typeface="cmsy10"/>
                <a:cs typeface="cmsy10"/>
              </a:rPr>
              <a:t>)</a:t>
            </a:r>
            <a:r>
              <a:rPr lang="da-DK" sz="2400" kern="0" dirty="0">
                <a:solidFill>
                  <a:srgbClr val="7F7F7F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Use</a:t>
            </a:r>
            <a:r>
              <a:rPr lang="da-DK" sz="2400" kern="0" dirty="0">
                <a:latin typeface="Gill Sans"/>
                <a:cs typeface="Gill Sans"/>
              </a:rPr>
              <a:t> data </a:t>
            </a:r>
            <a:r>
              <a:rPr lang="da-DK" sz="2400" kern="0" dirty="0" err="1">
                <a:latin typeface="Gill Sans"/>
                <a:cs typeface="Gill Sans"/>
              </a:rPr>
              <a:t>structure</a:t>
            </a:r>
            <a:r>
              <a:rPr lang="da-DK" sz="2400" kern="0" dirty="0">
                <a:latin typeface="Gill Sans"/>
                <a:cs typeface="Gill Sans"/>
              </a:rPr>
              <a:t> to </a:t>
            </a:r>
            <a:r>
              <a:rPr lang="da-DK" sz="2400" kern="0" dirty="0" err="1">
                <a:solidFill>
                  <a:schemeClr val="accent3"/>
                </a:solidFill>
                <a:latin typeface="Gill Sans"/>
                <a:cs typeface="Gill Sans"/>
              </a:rPr>
              <a:t>encode</a:t>
            </a:r>
            <a:r>
              <a:rPr lang="da-DK" sz="2400" kern="0" dirty="0">
                <a:solidFill>
                  <a:schemeClr val="accent3"/>
                </a:solidFill>
                <a:latin typeface="Gill Sans"/>
                <a:cs typeface="Gill Sans"/>
              </a:rPr>
              <a:t> </a:t>
            </a:r>
            <a:r>
              <a:rPr lang="is-IS" sz="2400" kern="0" dirty="0">
                <a:latin typeface="cmsy10"/>
                <a:ea typeface="cmsy10"/>
                <a:cs typeface="cmsy10"/>
              </a:rPr>
              <a:t>P</a:t>
            </a:r>
            <a:r>
              <a:rPr lang="da-DK" sz="2400" kern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using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less</a:t>
            </a:r>
            <a:r>
              <a:rPr lang="da-DK" sz="2400" kern="0" dirty="0">
                <a:latin typeface="Gill Sans"/>
                <a:cs typeface="Gill Sans"/>
              </a:rPr>
              <a:t> </a:t>
            </a:r>
            <a:r>
              <a:rPr lang="da-DK" sz="2400" kern="0" dirty="0" err="1">
                <a:latin typeface="Gill Sans"/>
                <a:cs typeface="Gill Sans"/>
              </a:rPr>
              <a:t>than</a:t>
            </a:r>
            <a:r>
              <a:rPr lang="da-DK" sz="2400" kern="0" dirty="0">
                <a:latin typeface="Gill Sans"/>
                <a:cs typeface="Gill Sans"/>
              </a:rPr>
              <a:t> (</a:t>
            </a:r>
            <a:r>
              <a:rPr lang="da-DK" sz="2400" i="1" kern="0" dirty="0">
                <a:latin typeface="Gill Sans"/>
                <a:cs typeface="Gill Sans"/>
              </a:rPr>
              <a:t>n</a:t>
            </a:r>
            <a:r>
              <a:rPr lang="da-DK" sz="2400" kern="0" dirty="0">
                <a:latin typeface="Gill Sans"/>
                <a:cs typeface="Gill Sans"/>
              </a:rPr>
              <a:t>+1)</a:t>
            </a:r>
            <a:r>
              <a:rPr lang="da-DK" sz="2400" kern="0" dirty="0" err="1">
                <a:latin typeface="Gill Sans"/>
                <a:cs typeface="Gill Sans"/>
              </a:rPr>
              <a:t>lg</a:t>
            </a:r>
            <a:r>
              <a:rPr lang="da-DK" sz="2400" i="1" kern="0" dirty="0" err="1">
                <a:latin typeface="Gill Sans"/>
                <a:cs typeface="Gill Sans"/>
              </a:rPr>
              <a:t>m</a:t>
            </a:r>
            <a:r>
              <a:rPr lang="da-DK" sz="2400" kern="0" dirty="0">
                <a:latin typeface="Gill Sans"/>
                <a:cs typeface="Gill Sans"/>
              </a:rPr>
              <a:t> bits (!)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99034" y="5109748"/>
            <a:ext cx="8026893" cy="1209322"/>
            <a:chOff x="999034" y="5109748"/>
            <a:chExt cx="8026893" cy="1209322"/>
          </a:xfrm>
        </p:grpSpPr>
        <p:grpSp>
          <p:nvGrpSpPr>
            <p:cNvPr id="26" name="Group 25"/>
            <p:cNvGrpSpPr/>
            <p:nvPr/>
          </p:nvGrpSpPr>
          <p:grpSpPr>
            <a:xfrm>
              <a:off x="1815221" y="5109748"/>
              <a:ext cx="7210706" cy="1209322"/>
              <a:chOff x="1424772" y="4912484"/>
              <a:chExt cx="5858699" cy="1209322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69688" y="4916872"/>
                <a:ext cx="737791" cy="1204934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51589" y="4912484"/>
                <a:ext cx="1131882" cy="1137657"/>
              </a:xfrm>
              <a:prstGeom prst="rect">
                <a:avLst/>
              </a:prstGeom>
            </p:spPr>
          </p:pic>
          <p:sp>
            <p:nvSpPr>
              <p:cNvPr id="39" name="Rectangle 38"/>
              <p:cNvSpPr/>
              <p:nvPr/>
            </p:nvSpPr>
            <p:spPr>
              <a:xfrm>
                <a:off x="1424772" y="5241395"/>
                <a:ext cx="2854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kern="0" dirty="0">
                    <a:latin typeface="cmsy10"/>
                    <a:ea typeface="cmsy10"/>
                    <a:cs typeface="cmsy10"/>
                  </a:rPr>
                  <a:t>P</a:t>
                </a:r>
                <a:r>
                  <a:rPr lang="en-US" kern="0" dirty="0"/>
                  <a:t>  </a:t>
                </a:r>
                <a:endParaRPr lang="en-US" dirty="0"/>
              </a:p>
            </p:txBody>
          </p:sp>
          <p:sp>
            <p:nvSpPr>
              <p:cNvPr id="40" name="Right Arrow 39"/>
              <p:cNvSpPr/>
              <p:nvPr/>
            </p:nvSpPr>
            <p:spPr bwMode="auto">
              <a:xfrm>
                <a:off x="4139979" y="5300687"/>
                <a:ext cx="730715" cy="266117"/>
              </a:xfrm>
              <a:prstGeom prst="rightArrow">
                <a:avLst/>
              </a:prstGeom>
              <a:solidFill>
                <a:srgbClr val="FF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742950" marR="0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BA2A12"/>
                  </a:buClr>
                  <a:buSzTx/>
                  <a:buFont typeface="Wingdings" pitchFamily="2" charset="2"/>
                  <a:buNone/>
                  <a:tabLst/>
                </a:pPr>
                <a:endParaRPr kumimoji="0" lang="da-DK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228552" y="4944476"/>
                <a:ext cx="2939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kern="0" dirty="0">
                    <a:solidFill>
                      <a:schemeClr val="accent3"/>
                    </a:solidFill>
                  </a:rPr>
                  <a:t>C</a:t>
                </a:r>
                <a:endParaRPr lang="en-US" i="1" dirty="0">
                  <a:solidFill>
                    <a:schemeClr val="accent3"/>
                  </a:solidFill>
                </a:endParaRPr>
              </a:p>
            </p:txBody>
          </p: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034" y="5340162"/>
              <a:ext cx="754532" cy="613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97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OMRIWE@C02Q60FCFVHT3PP7" val="4478"/>
  <p:tag name="FIRSTOMRIWE@C02Y22SXJHCT3PP7" val="4478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65034</TotalTime>
  <Words>4433</Words>
  <Application>Microsoft Macintosh PowerPoint</Application>
  <PresentationFormat>Widescreen</PresentationFormat>
  <Paragraphs>409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Arial</vt:lpstr>
      <vt:lpstr>Calibri</vt:lpstr>
      <vt:lpstr>Calibri Light</vt:lpstr>
      <vt:lpstr>cmmi10</vt:lpstr>
      <vt:lpstr>cmsy10</vt:lpstr>
      <vt:lpstr>Gill Sans</vt:lpstr>
      <vt:lpstr>Helvetica</vt:lpstr>
      <vt:lpstr>msam10</vt:lpstr>
      <vt:lpstr>MT Extra</vt:lpstr>
      <vt:lpstr>Symbol</vt:lpstr>
      <vt:lpstr>Verdana</vt:lpstr>
      <vt:lpstr>Wingdings</vt:lpstr>
      <vt:lpstr>Retrospect</vt:lpstr>
      <vt:lpstr>       Lower Bounds via the Cell-Sampling Method                 Omri Weinstein                  Columbia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Thanks!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Role of Interaction in Economics and Parallel Computing</dc:title>
  <dc:creator>3476685200</dc:creator>
  <cp:lastModifiedBy>Microsoft Office User</cp:lastModifiedBy>
  <cp:revision>2391</cp:revision>
  <dcterms:created xsi:type="dcterms:W3CDTF">2015-10-12T02:25:15Z</dcterms:created>
  <dcterms:modified xsi:type="dcterms:W3CDTF">2019-11-09T20:53:27Z</dcterms:modified>
</cp:coreProperties>
</file>