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notesSlides/notesSlide7.xml" ContentType="application/vnd.openxmlformats-officedocument.presentationml.notesSlide+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notesSlides/notesSlide8.xml" ContentType="application/vnd.openxmlformats-officedocument.presentationml.notesSlide+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notesSlides/notesSlide9.xml" ContentType="application/vnd.openxmlformats-officedocument.presentationml.notesSlide+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notesSlides/notesSlide10.xml" ContentType="application/vnd.openxmlformats-officedocument.presentationml.notesSlide+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notesSlides/notesSlide11.xml" ContentType="application/vnd.openxmlformats-officedocument.presentationml.notesSlide+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notesSlides/notesSlide12.xml" ContentType="application/vnd.openxmlformats-officedocument.presentationml.notesSlide+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61"/>
  </p:notesMasterIdLst>
  <p:handoutMasterIdLst>
    <p:handoutMasterId r:id="rId62"/>
  </p:handoutMasterIdLst>
  <p:sldIdLst>
    <p:sldId id="751" r:id="rId2"/>
    <p:sldId id="1522" r:id="rId3"/>
    <p:sldId id="1523" r:id="rId4"/>
    <p:sldId id="1524" r:id="rId5"/>
    <p:sldId id="1532" r:id="rId6"/>
    <p:sldId id="1525" r:id="rId7"/>
    <p:sldId id="1526" r:id="rId8"/>
    <p:sldId id="1530" r:id="rId9"/>
    <p:sldId id="1529" r:id="rId10"/>
    <p:sldId id="1531" r:id="rId11"/>
    <p:sldId id="1533" r:id="rId12"/>
    <p:sldId id="1535" r:id="rId13"/>
    <p:sldId id="1536" r:id="rId14"/>
    <p:sldId id="1545" r:id="rId15"/>
    <p:sldId id="1537" r:id="rId16"/>
    <p:sldId id="1539" r:id="rId17"/>
    <p:sldId id="1541" r:id="rId18"/>
    <p:sldId id="1542" r:id="rId19"/>
    <p:sldId id="1546" r:id="rId20"/>
    <p:sldId id="1592" r:id="rId21"/>
    <p:sldId id="1587" r:id="rId22"/>
    <p:sldId id="1543" r:id="rId23"/>
    <p:sldId id="1550" r:id="rId24"/>
    <p:sldId id="1551" r:id="rId25"/>
    <p:sldId id="1555" r:id="rId26"/>
    <p:sldId id="1556" r:id="rId27"/>
    <p:sldId id="1553" r:id="rId28"/>
    <p:sldId id="1557" r:id="rId29"/>
    <p:sldId id="1558" r:id="rId30"/>
    <p:sldId id="1559" r:id="rId31"/>
    <p:sldId id="1560" r:id="rId32"/>
    <p:sldId id="1561" r:id="rId33"/>
    <p:sldId id="1562" r:id="rId34"/>
    <p:sldId id="1563" r:id="rId35"/>
    <p:sldId id="1564" r:id="rId36"/>
    <p:sldId id="1565" r:id="rId37"/>
    <p:sldId id="1568" r:id="rId38"/>
    <p:sldId id="1569" r:id="rId39"/>
    <p:sldId id="1570" r:id="rId40"/>
    <p:sldId id="1554" r:id="rId41"/>
    <p:sldId id="1571" r:id="rId42"/>
    <p:sldId id="1572" r:id="rId43"/>
    <p:sldId id="1573" r:id="rId44"/>
    <p:sldId id="1574" r:id="rId45"/>
    <p:sldId id="1575" r:id="rId46"/>
    <p:sldId id="1576" r:id="rId47"/>
    <p:sldId id="1578" r:id="rId48"/>
    <p:sldId id="1579" r:id="rId49"/>
    <p:sldId id="1580" r:id="rId50"/>
    <p:sldId id="1581" r:id="rId51"/>
    <p:sldId id="1582" r:id="rId52"/>
    <p:sldId id="1583" r:id="rId53"/>
    <p:sldId id="1584" r:id="rId54"/>
    <p:sldId id="1585" r:id="rId55"/>
    <p:sldId id="1586" r:id="rId56"/>
    <p:sldId id="1588" r:id="rId57"/>
    <p:sldId id="1589" r:id="rId58"/>
    <p:sldId id="1590" r:id="rId59"/>
    <p:sldId id="1591" r:id="rId60"/>
  </p:sldIdLst>
  <p:sldSz cx="12192000" cy="6858000"/>
  <p:notesSz cx="7315200" cy="9601200"/>
  <p:custDataLst>
    <p:tags r:id="rId63"/>
  </p:custDataLst>
  <p:defaultTextStyle>
    <a:defPPr>
      <a:defRPr lang="en-US"/>
    </a:defPPr>
    <a:lvl1pPr algn="l" rtl="0" fontAlgn="base">
      <a:spcBef>
        <a:spcPct val="0"/>
      </a:spcBef>
      <a:spcAft>
        <a:spcPct val="0"/>
      </a:spcAft>
      <a:defRPr sz="2800" kern="1200">
        <a:solidFill>
          <a:schemeClr val="tx1"/>
        </a:solidFill>
        <a:latin typeface="Arial Rounded MT Bold" pitchFamily="34" charset="0"/>
        <a:ea typeface="+mn-ea"/>
        <a:cs typeface="+mn-cs"/>
      </a:defRPr>
    </a:lvl1pPr>
    <a:lvl2pPr marL="457200" algn="l" rtl="0" fontAlgn="base">
      <a:spcBef>
        <a:spcPct val="0"/>
      </a:spcBef>
      <a:spcAft>
        <a:spcPct val="0"/>
      </a:spcAft>
      <a:defRPr sz="2800" kern="1200">
        <a:solidFill>
          <a:schemeClr val="tx1"/>
        </a:solidFill>
        <a:latin typeface="Arial Rounded MT Bold" pitchFamily="34" charset="0"/>
        <a:ea typeface="+mn-ea"/>
        <a:cs typeface="+mn-cs"/>
      </a:defRPr>
    </a:lvl2pPr>
    <a:lvl3pPr marL="914400" algn="l" rtl="0" fontAlgn="base">
      <a:spcBef>
        <a:spcPct val="0"/>
      </a:spcBef>
      <a:spcAft>
        <a:spcPct val="0"/>
      </a:spcAft>
      <a:defRPr sz="2800" kern="1200">
        <a:solidFill>
          <a:schemeClr val="tx1"/>
        </a:solidFill>
        <a:latin typeface="Arial Rounded MT Bold" pitchFamily="34" charset="0"/>
        <a:ea typeface="+mn-ea"/>
        <a:cs typeface="+mn-cs"/>
      </a:defRPr>
    </a:lvl3pPr>
    <a:lvl4pPr marL="1371600" algn="l" rtl="0" fontAlgn="base">
      <a:spcBef>
        <a:spcPct val="0"/>
      </a:spcBef>
      <a:spcAft>
        <a:spcPct val="0"/>
      </a:spcAft>
      <a:defRPr sz="2800" kern="1200">
        <a:solidFill>
          <a:schemeClr val="tx1"/>
        </a:solidFill>
        <a:latin typeface="Arial Rounded MT Bold" pitchFamily="34" charset="0"/>
        <a:ea typeface="+mn-ea"/>
        <a:cs typeface="+mn-cs"/>
      </a:defRPr>
    </a:lvl4pPr>
    <a:lvl5pPr marL="1828800" algn="l" rtl="0" fontAlgn="base">
      <a:spcBef>
        <a:spcPct val="0"/>
      </a:spcBef>
      <a:spcAft>
        <a:spcPct val="0"/>
      </a:spcAft>
      <a:defRPr sz="2800" kern="1200">
        <a:solidFill>
          <a:schemeClr val="tx1"/>
        </a:solidFill>
        <a:latin typeface="Arial Rounded MT Bold" pitchFamily="34" charset="0"/>
        <a:ea typeface="+mn-ea"/>
        <a:cs typeface="+mn-cs"/>
      </a:defRPr>
    </a:lvl5pPr>
    <a:lvl6pPr marL="2286000" algn="l" defTabSz="914400" rtl="0" eaLnBrk="1" latinLnBrk="0" hangingPunct="1">
      <a:defRPr sz="2800" kern="1200">
        <a:solidFill>
          <a:schemeClr val="tx1"/>
        </a:solidFill>
        <a:latin typeface="Arial Rounded MT Bold" pitchFamily="34" charset="0"/>
        <a:ea typeface="+mn-ea"/>
        <a:cs typeface="+mn-cs"/>
      </a:defRPr>
    </a:lvl6pPr>
    <a:lvl7pPr marL="2743200" algn="l" defTabSz="914400" rtl="0" eaLnBrk="1" latinLnBrk="0" hangingPunct="1">
      <a:defRPr sz="2800" kern="1200">
        <a:solidFill>
          <a:schemeClr val="tx1"/>
        </a:solidFill>
        <a:latin typeface="Arial Rounded MT Bold" pitchFamily="34" charset="0"/>
        <a:ea typeface="+mn-ea"/>
        <a:cs typeface="+mn-cs"/>
      </a:defRPr>
    </a:lvl7pPr>
    <a:lvl8pPr marL="3200400" algn="l" defTabSz="914400" rtl="0" eaLnBrk="1" latinLnBrk="0" hangingPunct="1">
      <a:defRPr sz="2800" kern="1200">
        <a:solidFill>
          <a:schemeClr val="tx1"/>
        </a:solidFill>
        <a:latin typeface="Arial Rounded MT Bold" pitchFamily="34" charset="0"/>
        <a:ea typeface="+mn-ea"/>
        <a:cs typeface="+mn-cs"/>
      </a:defRPr>
    </a:lvl8pPr>
    <a:lvl9pPr marL="3657600" algn="l" defTabSz="914400" rtl="0" eaLnBrk="1" latinLnBrk="0" hangingPunct="1">
      <a:defRPr sz="2800" kern="1200">
        <a:solidFill>
          <a:schemeClr val="tx1"/>
        </a:solidFill>
        <a:latin typeface="Arial Rounded MT Bold" pitchFamily="34" charset="0"/>
        <a:ea typeface="+mn-ea"/>
        <a:cs typeface="+mn-cs"/>
      </a:defRPr>
    </a:lvl9pPr>
  </p:defaultTextStyle>
  <p:extLst>
    <p:ext uri="{521415D9-36F7-43E2-AB2F-B90AF26B5E84}">
      <p14:sectionLst xmlns:p14="http://schemas.microsoft.com/office/powerpoint/2010/main">
        <p14:section name="Default Section" id="{9762D1CE-40AB-47B9-9A1C-64277003AC5A}">
          <p14:sldIdLst>
            <p14:sldId id="751"/>
            <p14:sldId id="1522"/>
            <p14:sldId id="1523"/>
            <p14:sldId id="1524"/>
            <p14:sldId id="1532"/>
            <p14:sldId id="1525"/>
            <p14:sldId id="1526"/>
            <p14:sldId id="1530"/>
            <p14:sldId id="1529"/>
            <p14:sldId id="1531"/>
            <p14:sldId id="1533"/>
            <p14:sldId id="1535"/>
            <p14:sldId id="1536"/>
            <p14:sldId id="1545"/>
            <p14:sldId id="1537"/>
            <p14:sldId id="1539"/>
            <p14:sldId id="1541"/>
            <p14:sldId id="1542"/>
            <p14:sldId id="1546"/>
            <p14:sldId id="1592"/>
            <p14:sldId id="1587"/>
            <p14:sldId id="1543"/>
            <p14:sldId id="1550"/>
            <p14:sldId id="1551"/>
            <p14:sldId id="1555"/>
            <p14:sldId id="1556"/>
            <p14:sldId id="1553"/>
            <p14:sldId id="1557"/>
            <p14:sldId id="1558"/>
            <p14:sldId id="1559"/>
            <p14:sldId id="1560"/>
            <p14:sldId id="1561"/>
            <p14:sldId id="1562"/>
            <p14:sldId id="1563"/>
            <p14:sldId id="1564"/>
            <p14:sldId id="1565"/>
            <p14:sldId id="1568"/>
            <p14:sldId id="1569"/>
            <p14:sldId id="1570"/>
            <p14:sldId id="1554"/>
            <p14:sldId id="1571"/>
            <p14:sldId id="1572"/>
            <p14:sldId id="1573"/>
            <p14:sldId id="1574"/>
            <p14:sldId id="1575"/>
            <p14:sldId id="1576"/>
            <p14:sldId id="1578"/>
            <p14:sldId id="1579"/>
            <p14:sldId id="1580"/>
            <p14:sldId id="1581"/>
            <p14:sldId id="1582"/>
            <p14:sldId id="1583"/>
            <p14:sldId id="1584"/>
            <p14:sldId id="1585"/>
            <p14:sldId id="1586"/>
            <p14:sldId id="1588"/>
            <p14:sldId id="1589"/>
            <p14:sldId id="1590"/>
            <p14:sldId id="1591"/>
          </p14:sldIdLst>
        </p14:section>
      </p14:sectionLst>
    </p:ext>
    <p:ext uri="{EFAFB233-063F-42B5-8137-9DF3F51BA10A}">
      <p15:sldGuideLst xmlns:p15="http://schemas.microsoft.com/office/powerpoint/2012/main">
        <p15:guide id="1" orient="horz" pos="2484" userDrawn="1">
          <p15:clr>
            <a:srgbClr val="A4A3A4"/>
          </p15:clr>
        </p15:guide>
        <p15:guide id="2" pos="20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B0000"/>
    <a:srgbClr val="FFFF00"/>
    <a:srgbClr val="FFF1C5"/>
    <a:srgbClr val="FFDCFF"/>
    <a:srgbClr val="DEA900"/>
    <a:srgbClr val="FFDA65"/>
    <a:srgbClr val="F4FFDD"/>
    <a:srgbClr val="FFFFCC"/>
    <a:srgbClr val="FFF0C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40" autoAdjust="0"/>
    <p:restoredTop sz="88335" autoAdjust="0"/>
  </p:normalViewPr>
  <p:slideViewPr>
    <p:cSldViewPr snapToGrid="0">
      <p:cViewPr>
        <p:scale>
          <a:sx n="60" d="100"/>
          <a:sy n="60" d="100"/>
        </p:scale>
        <p:origin x="56" y="164"/>
      </p:cViewPr>
      <p:guideLst>
        <p:guide orient="horz" pos="2484"/>
        <p:guide pos="2004"/>
      </p:guideLst>
    </p:cSldViewPr>
  </p:slideViewPr>
  <p:outlineViewPr>
    <p:cViewPr>
      <p:scale>
        <a:sx n="33" d="100"/>
        <a:sy n="33" d="100"/>
      </p:scale>
      <p:origin x="0" y="4814"/>
    </p:cViewPr>
  </p:outlineViewPr>
  <p:notesTextViewPr>
    <p:cViewPr>
      <p:scale>
        <a:sx n="125" d="100"/>
        <a:sy n="125" d="100"/>
      </p:scale>
      <p:origin x="0" y="0"/>
    </p:cViewPr>
  </p:notesTextViewPr>
  <p:sorterViewPr>
    <p:cViewPr>
      <p:scale>
        <a:sx n="75" d="100"/>
        <a:sy n="75" d="100"/>
      </p:scale>
      <p:origin x="0" y="2256"/>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90488"/>
            <a:ext cx="3168650" cy="298450"/>
          </a:xfrm>
          <a:prstGeom prst="rect">
            <a:avLst/>
          </a:prstGeom>
          <a:noFill/>
          <a:ln w="38100">
            <a:noFill/>
            <a:miter lim="800000"/>
            <a:headEnd/>
            <a:tailEnd/>
          </a:ln>
          <a:effectLst/>
        </p:spPr>
        <p:txBody>
          <a:bodyPr vert="horz" wrap="square" lIns="289948" tIns="48324" rIns="289948" bIns="48324" numCol="1" anchor="ctr" anchorCtr="0" compatLnSpc="1">
            <a:prstTxWarp prst="textNoShape">
              <a:avLst/>
            </a:prstTxWarp>
            <a:spAutoFit/>
          </a:bodyPr>
          <a:lstStyle>
            <a:lvl1pPr defTabSz="965840" eaLnBrk="0" hangingPunct="0">
              <a:defRPr sz="1300"/>
            </a:lvl1pPr>
          </a:lstStyle>
          <a:p>
            <a:pPr>
              <a:defRPr/>
            </a:pPr>
            <a:endParaRPr lang="en-US"/>
          </a:p>
        </p:txBody>
      </p:sp>
      <p:sp>
        <p:nvSpPr>
          <p:cNvPr id="96259" name="Rectangle 3"/>
          <p:cNvSpPr>
            <a:spLocks noGrp="1" noChangeArrowheads="1"/>
          </p:cNvSpPr>
          <p:nvPr>
            <p:ph type="dt" sz="quarter" idx="1"/>
          </p:nvPr>
        </p:nvSpPr>
        <p:spPr bwMode="auto">
          <a:xfrm>
            <a:off x="4146550" y="90488"/>
            <a:ext cx="3168650" cy="298450"/>
          </a:xfrm>
          <a:prstGeom prst="rect">
            <a:avLst/>
          </a:prstGeom>
          <a:noFill/>
          <a:ln w="38100">
            <a:noFill/>
            <a:miter lim="800000"/>
            <a:headEnd/>
            <a:tailEnd/>
          </a:ln>
          <a:effectLst/>
        </p:spPr>
        <p:txBody>
          <a:bodyPr vert="horz" wrap="square" lIns="289948" tIns="48324" rIns="289948" bIns="48324" numCol="1" anchor="ctr" anchorCtr="0" compatLnSpc="1">
            <a:prstTxWarp prst="textNoShape">
              <a:avLst/>
            </a:prstTxWarp>
            <a:spAutoFit/>
          </a:bodyPr>
          <a:lstStyle>
            <a:lvl1pPr algn="r" defTabSz="965840" eaLnBrk="0" hangingPunct="0">
              <a:defRPr sz="1300"/>
            </a:lvl1pPr>
          </a:lstStyle>
          <a:p>
            <a:pPr>
              <a:defRPr/>
            </a:pPr>
            <a:endParaRPr lang="en-US"/>
          </a:p>
        </p:txBody>
      </p:sp>
      <p:sp>
        <p:nvSpPr>
          <p:cNvPr id="96260" name="Rectangle 4"/>
          <p:cNvSpPr>
            <a:spLocks noGrp="1" noChangeArrowheads="1"/>
          </p:cNvSpPr>
          <p:nvPr>
            <p:ph type="ftr" sz="quarter" idx="2"/>
          </p:nvPr>
        </p:nvSpPr>
        <p:spPr bwMode="auto">
          <a:xfrm>
            <a:off x="0" y="9302750"/>
            <a:ext cx="3168650" cy="298450"/>
          </a:xfrm>
          <a:prstGeom prst="rect">
            <a:avLst/>
          </a:prstGeom>
          <a:noFill/>
          <a:ln w="38100">
            <a:noFill/>
            <a:miter lim="800000"/>
            <a:headEnd/>
            <a:tailEnd/>
          </a:ln>
          <a:effectLst/>
        </p:spPr>
        <p:txBody>
          <a:bodyPr vert="horz" wrap="square" lIns="289948" tIns="48324" rIns="289948" bIns="48324" numCol="1" anchor="b" anchorCtr="0" compatLnSpc="1">
            <a:prstTxWarp prst="textNoShape">
              <a:avLst/>
            </a:prstTxWarp>
            <a:spAutoFit/>
          </a:bodyPr>
          <a:lstStyle>
            <a:lvl1pPr defTabSz="965840" eaLnBrk="0" hangingPunct="0">
              <a:defRPr sz="1300"/>
            </a:lvl1pPr>
          </a:lstStyle>
          <a:p>
            <a:pPr>
              <a:defRPr/>
            </a:pPr>
            <a:endParaRPr lang="en-US"/>
          </a:p>
        </p:txBody>
      </p:sp>
      <p:sp>
        <p:nvSpPr>
          <p:cNvPr id="96261" name="Rectangle 5"/>
          <p:cNvSpPr>
            <a:spLocks noGrp="1" noChangeArrowheads="1"/>
          </p:cNvSpPr>
          <p:nvPr>
            <p:ph type="sldNum" sz="quarter" idx="3"/>
          </p:nvPr>
        </p:nvSpPr>
        <p:spPr bwMode="auto">
          <a:xfrm>
            <a:off x="4146550" y="9302750"/>
            <a:ext cx="3168650" cy="298450"/>
          </a:xfrm>
          <a:prstGeom prst="rect">
            <a:avLst/>
          </a:prstGeom>
          <a:noFill/>
          <a:ln w="38100">
            <a:noFill/>
            <a:miter lim="800000"/>
            <a:headEnd/>
            <a:tailEnd/>
          </a:ln>
          <a:effectLst/>
        </p:spPr>
        <p:txBody>
          <a:bodyPr vert="horz" wrap="square" lIns="289948" tIns="48324" rIns="289948" bIns="48324" numCol="1" anchor="b" anchorCtr="0" compatLnSpc="1">
            <a:prstTxWarp prst="textNoShape">
              <a:avLst/>
            </a:prstTxWarp>
            <a:spAutoFit/>
          </a:bodyPr>
          <a:lstStyle>
            <a:lvl1pPr algn="r" defTabSz="965840" eaLnBrk="0" hangingPunct="0">
              <a:defRPr sz="1300"/>
            </a:lvl1pPr>
          </a:lstStyle>
          <a:p>
            <a:pPr>
              <a:defRPr/>
            </a:pPr>
            <a:fld id="{77CF752B-9B03-4D6C-A63F-07E5B6E1ED84}" type="slidenum">
              <a:rPr lang="en-US"/>
              <a:pPr>
                <a:defRPr/>
              </a:pPr>
              <a:t>‹#›</a:t>
            </a:fld>
            <a:endParaRPr lang="en-US"/>
          </a:p>
        </p:txBody>
      </p:sp>
    </p:spTree>
    <p:extLst>
      <p:ext uri="{BB962C8B-B14F-4D97-AF65-F5344CB8AC3E}">
        <p14:creationId xmlns:p14="http://schemas.microsoft.com/office/powerpoint/2010/main" val="167799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68650" cy="481013"/>
          </a:xfrm>
          <a:prstGeom prst="rect">
            <a:avLst/>
          </a:prstGeom>
          <a:noFill/>
          <a:ln w="9525">
            <a:noFill/>
            <a:miter lim="800000"/>
            <a:headEnd/>
            <a:tailEnd/>
          </a:ln>
          <a:effectLst/>
        </p:spPr>
        <p:txBody>
          <a:bodyPr vert="horz" wrap="square" lIns="96649" tIns="48324" rIns="96649" bIns="48324" numCol="1" anchor="t" anchorCtr="0" compatLnSpc="1">
            <a:prstTxWarp prst="textNoShape">
              <a:avLst/>
            </a:prstTxWarp>
          </a:bodyPr>
          <a:lstStyle>
            <a:lvl1pPr defTabSz="965840" eaLnBrk="0" hangingPunct="0">
              <a:defRPr sz="1300" b="1"/>
            </a:lvl1pPr>
          </a:lstStyle>
          <a:p>
            <a:pPr>
              <a:defRPr/>
            </a:pPr>
            <a:endParaRPr lang="en-US"/>
          </a:p>
        </p:txBody>
      </p:sp>
      <p:sp>
        <p:nvSpPr>
          <p:cNvPr id="6147" name="Rectangle 3"/>
          <p:cNvSpPr>
            <a:spLocks noGrp="1" noChangeArrowheads="1"/>
          </p:cNvSpPr>
          <p:nvPr>
            <p:ph type="dt" idx="1"/>
          </p:nvPr>
        </p:nvSpPr>
        <p:spPr bwMode="auto">
          <a:xfrm>
            <a:off x="4146550" y="0"/>
            <a:ext cx="3168650" cy="481013"/>
          </a:xfrm>
          <a:prstGeom prst="rect">
            <a:avLst/>
          </a:prstGeom>
          <a:noFill/>
          <a:ln w="9525">
            <a:noFill/>
            <a:miter lim="800000"/>
            <a:headEnd/>
            <a:tailEnd/>
          </a:ln>
          <a:effectLst/>
        </p:spPr>
        <p:txBody>
          <a:bodyPr vert="horz" wrap="square" lIns="96649" tIns="48324" rIns="96649" bIns="48324" numCol="1" anchor="t" anchorCtr="0" compatLnSpc="1">
            <a:prstTxWarp prst="textNoShape">
              <a:avLst/>
            </a:prstTxWarp>
          </a:bodyPr>
          <a:lstStyle>
            <a:lvl1pPr algn="r" defTabSz="965840" eaLnBrk="0" hangingPunct="0">
              <a:defRPr sz="1300" b="1"/>
            </a:lvl1pPr>
          </a:lstStyle>
          <a:p>
            <a:pPr>
              <a:defRPr/>
            </a:pPr>
            <a:endParaRPr lang="en-US"/>
          </a:p>
        </p:txBody>
      </p:sp>
      <p:sp>
        <p:nvSpPr>
          <p:cNvPr id="63492" name="Rectangle 4"/>
          <p:cNvSpPr>
            <a:spLocks noGrp="1" noRot="1" noChangeAspect="1" noChangeArrowheads="1" noTextEdit="1"/>
          </p:cNvSpPr>
          <p:nvPr>
            <p:ph type="sldImg" idx="2"/>
          </p:nvPr>
        </p:nvSpPr>
        <p:spPr bwMode="auto">
          <a:xfrm>
            <a:off x="457200" y="719138"/>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74725" y="4560888"/>
            <a:ext cx="5365750" cy="4321175"/>
          </a:xfrm>
          <a:prstGeom prst="rect">
            <a:avLst/>
          </a:prstGeom>
          <a:noFill/>
          <a:ln w="9525">
            <a:noFill/>
            <a:miter lim="800000"/>
            <a:headEnd/>
            <a:tailEnd/>
          </a:ln>
          <a:effectLst/>
        </p:spPr>
        <p:txBody>
          <a:bodyPr vert="horz" wrap="square" lIns="96649" tIns="48324" rIns="96649" bIns="483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20188"/>
            <a:ext cx="3168650" cy="481012"/>
          </a:xfrm>
          <a:prstGeom prst="rect">
            <a:avLst/>
          </a:prstGeom>
          <a:noFill/>
          <a:ln w="9525">
            <a:noFill/>
            <a:miter lim="800000"/>
            <a:headEnd/>
            <a:tailEnd/>
          </a:ln>
          <a:effectLst/>
        </p:spPr>
        <p:txBody>
          <a:bodyPr vert="horz" wrap="square" lIns="96649" tIns="48324" rIns="96649" bIns="48324" numCol="1" anchor="b" anchorCtr="0" compatLnSpc="1">
            <a:prstTxWarp prst="textNoShape">
              <a:avLst/>
            </a:prstTxWarp>
          </a:bodyPr>
          <a:lstStyle>
            <a:lvl1pPr defTabSz="965840" eaLnBrk="0" hangingPunct="0">
              <a:defRPr sz="1300" b="1"/>
            </a:lvl1pPr>
          </a:lstStyle>
          <a:p>
            <a:pPr>
              <a:defRPr/>
            </a:pPr>
            <a:endParaRPr lang="en-US"/>
          </a:p>
        </p:txBody>
      </p:sp>
      <p:sp>
        <p:nvSpPr>
          <p:cNvPr id="6151" name="Rectangle 7"/>
          <p:cNvSpPr>
            <a:spLocks noGrp="1" noChangeArrowheads="1"/>
          </p:cNvSpPr>
          <p:nvPr>
            <p:ph type="sldNum" sz="quarter" idx="5"/>
          </p:nvPr>
        </p:nvSpPr>
        <p:spPr bwMode="auto">
          <a:xfrm>
            <a:off x="4146550" y="9120188"/>
            <a:ext cx="3168650" cy="481012"/>
          </a:xfrm>
          <a:prstGeom prst="rect">
            <a:avLst/>
          </a:prstGeom>
          <a:noFill/>
          <a:ln w="9525">
            <a:noFill/>
            <a:miter lim="800000"/>
            <a:headEnd/>
            <a:tailEnd/>
          </a:ln>
          <a:effectLst/>
        </p:spPr>
        <p:txBody>
          <a:bodyPr vert="horz" wrap="square" lIns="96649" tIns="48324" rIns="96649" bIns="48324" numCol="1" anchor="b" anchorCtr="0" compatLnSpc="1">
            <a:prstTxWarp prst="textNoShape">
              <a:avLst/>
            </a:prstTxWarp>
          </a:bodyPr>
          <a:lstStyle>
            <a:lvl1pPr algn="r" defTabSz="965840" eaLnBrk="0" hangingPunct="0">
              <a:defRPr sz="1300" b="1"/>
            </a:lvl1pPr>
          </a:lstStyle>
          <a:p>
            <a:pPr>
              <a:defRPr/>
            </a:pPr>
            <a:fld id="{07EEB23C-DE70-4752-BFDE-D1C52375554D}" type="slidenum">
              <a:rPr lang="en-US"/>
              <a:pPr>
                <a:defRPr/>
              </a:pPr>
              <a:t>‹#›</a:t>
            </a:fld>
            <a:endParaRPr lang="en-US"/>
          </a:p>
        </p:txBody>
      </p:sp>
    </p:spTree>
    <p:extLst>
      <p:ext uri="{BB962C8B-B14F-4D97-AF65-F5344CB8AC3E}">
        <p14:creationId xmlns:p14="http://schemas.microsoft.com/office/powerpoint/2010/main" val="2929485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Rounded MT Bold"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Rounded MT Bold"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Rounded MT Bold"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Rounded MT Bold"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Rounded MT Bold"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EEB23C-DE70-4752-BFDE-D1C52375554D}" type="slidenum">
              <a:rPr lang="en-US" smtClean="0"/>
              <a:pPr>
                <a:defRPr/>
              </a:pPr>
              <a:t>1</a:t>
            </a:fld>
            <a:endParaRPr lang="en-US"/>
          </a:p>
        </p:txBody>
      </p:sp>
    </p:spTree>
    <p:extLst>
      <p:ext uri="{BB962C8B-B14F-4D97-AF65-F5344CB8AC3E}">
        <p14:creationId xmlns:p14="http://schemas.microsoft.com/office/powerpoint/2010/main" val="457908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EEB23C-DE70-4752-BFDE-D1C52375554D}" type="slidenum">
              <a:rPr lang="en-US" smtClean="0"/>
              <a:pPr>
                <a:defRPr/>
              </a:pPr>
              <a:t>53</a:t>
            </a:fld>
            <a:endParaRPr lang="en-US"/>
          </a:p>
        </p:txBody>
      </p:sp>
    </p:spTree>
    <p:extLst>
      <p:ext uri="{BB962C8B-B14F-4D97-AF65-F5344CB8AC3E}">
        <p14:creationId xmlns:p14="http://schemas.microsoft.com/office/powerpoint/2010/main" val="1485978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EEB23C-DE70-4752-BFDE-D1C52375554D}" type="slidenum">
              <a:rPr lang="en-US" smtClean="0"/>
              <a:pPr>
                <a:defRPr/>
              </a:pPr>
              <a:t>54</a:t>
            </a:fld>
            <a:endParaRPr lang="en-US"/>
          </a:p>
        </p:txBody>
      </p:sp>
    </p:spTree>
    <p:extLst>
      <p:ext uri="{BB962C8B-B14F-4D97-AF65-F5344CB8AC3E}">
        <p14:creationId xmlns:p14="http://schemas.microsoft.com/office/powerpoint/2010/main" val="120988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EEB23C-DE70-4752-BFDE-D1C52375554D}" type="slidenum">
              <a:rPr lang="en-US" smtClean="0"/>
              <a:pPr>
                <a:defRPr/>
              </a:pPr>
              <a:t>55</a:t>
            </a:fld>
            <a:endParaRPr lang="en-US"/>
          </a:p>
        </p:txBody>
      </p:sp>
    </p:spTree>
    <p:extLst>
      <p:ext uri="{BB962C8B-B14F-4D97-AF65-F5344CB8AC3E}">
        <p14:creationId xmlns:p14="http://schemas.microsoft.com/office/powerpoint/2010/main" val="3266118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EEB23C-DE70-4752-BFDE-D1C52375554D}" type="slidenum">
              <a:rPr lang="en-US" smtClean="0"/>
              <a:pPr>
                <a:defRPr/>
              </a:pPr>
              <a:t>56</a:t>
            </a:fld>
            <a:endParaRPr lang="en-US"/>
          </a:p>
        </p:txBody>
      </p:sp>
    </p:spTree>
    <p:extLst>
      <p:ext uri="{BB962C8B-B14F-4D97-AF65-F5344CB8AC3E}">
        <p14:creationId xmlns:p14="http://schemas.microsoft.com/office/powerpoint/2010/main" val="1500410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EEB23C-DE70-4752-BFDE-D1C52375554D}" type="slidenum">
              <a:rPr lang="en-US" smtClean="0"/>
              <a:pPr>
                <a:defRPr/>
              </a:pPr>
              <a:t>57</a:t>
            </a:fld>
            <a:endParaRPr lang="en-US"/>
          </a:p>
        </p:txBody>
      </p:sp>
    </p:spTree>
    <p:extLst>
      <p:ext uri="{BB962C8B-B14F-4D97-AF65-F5344CB8AC3E}">
        <p14:creationId xmlns:p14="http://schemas.microsoft.com/office/powerpoint/2010/main" val="1093641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they’re trying to teleport qubits, in various states, from the ground station in Tibet to the satellite, ~1200km away (on average, varies over days).  One </a:t>
            </a:r>
            <a:r>
              <a:rPr lang="en-US" baseline="0" dirty="0" smtClean="0"/>
              <a:t>reason quantum teleportation is cool is “no-cloning theorem”, proven by Mary </a:t>
            </a:r>
            <a:r>
              <a:rPr lang="en-US" baseline="0" dirty="0" err="1" smtClean="0"/>
              <a:t>Wootters’s</a:t>
            </a:r>
            <a:r>
              <a:rPr lang="en-US" baseline="0" dirty="0" smtClean="0"/>
              <a:t> dad.  Relatedly, if you have a qubit, you can’t just look at its state and find out what it is.  Identical to the fact that if you make 1 draw from a probability distribution, you can’t learn it.  Anyway, question:  How the heck do you check that you teleported the bit correctly?  You would have to… learn the state of the photon on the satellite.  So… yeah, you do it m times, and try to… learn the state.  Or ‘test’ the hypothesis that it’s equal to the known state that you sent.  Or ‘estimate’ the distance of the received state from the sent one.  They did the latter.  They took m = 911.  Why?  Because they could get about m = 28 per day, and they did it for a month.  Getting one copy took about 12s.  6 </a:t>
            </a:r>
            <a:r>
              <a:rPr lang="en-US" baseline="0" dirty="0" err="1" smtClean="0"/>
              <a:t>mins</a:t>
            </a:r>
            <a:r>
              <a:rPr lang="en-US" baseline="0" dirty="0" smtClean="0"/>
              <a:t> per day.  And what did they do?  Estimated the (quantum version of) Hellinger distance of what they received, from the target.  They estimated it was ~.45.  Not bad, I guess.  Remember, TV &lt;= Hellinger &lt;= </a:t>
            </a:r>
            <a:r>
              <a:rPr lang="en-US" baseline="0" dirty="0" err="1" smtClean="0"/>
              <a:t>sqrt</a:t>
            </a:r>
            <a:r>
              <a:rPr lang="en-US" baseline="0" dirty="0" smtClean="0"/>
              <a:t>(2).  And apparently, the way things work, if you did something classical, the best Hellinger you could hope for is .61.</a:t>
            </a:r>
            <a:endParaRPr lang="en-US" dirty="0"/>
          </a:p>
        </p:txBody>
      </p:sp>
      <p:sp>
        <p:nvSpPr>
          <p:cNvPr id="4" name="Slide Number Placeholder 3"/>
          <p:cNvSpPr>
            <a:spLocks noGrp="1"/>
          </p:cNvSpPr>
          <p:nvPr>
            <p:ph type="sldNum" sz="quarter" idx="10"/>
          </p:nvPr>
        </p:nvSpPr>
        <p:spPr/>
        <p:txBody>
          <a:bodyPr/>
          <a:lstStyle/>
          <a:p>
            <a:pPr>
              <a:defRPr/>
            </a:pPr>
            <a:fld id="{07EEB23C-DE70-4752-BFDE-D1C52375554D}" type="slidenum">
              <a:rPr lang="en-US" smtClean="0"/>
              <a:pPr>
                <a:defRPr/>
              </a:pPr>
              <a:t>6</a:t>
            </a:fld>
            <a:endParaRPr lang="en-US"/>
          </a:p>
        </p:txBody>
      </p:sp>
    </p:spTree>
    <p:extLst>
      <p:ext uri="{BB962C8B-B14F-4D97-AF65-F5344CB8AC3E}">
        <p14:creationId xmlns:p14="http://schemas.microsoft.com/office/powerpoint/2010/main" val="3284413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EEB23C-DE70-4752-BFDE-D1C52375554D}" type="slidenum">
              <a:rPr lang="en-US" smtClean="0"/>
              <a:pPr>
                <a:defRPr/>
              </a:pPr>
              <a:t>7</a:t>
            </a:fld>
            <a:endParaRPr lang="en-US"/>
          </a:p>
        </p:txBody>
      </p:sp>
    </p:spTree>
    <p:extLst>
      <p:ext uri="{BB962C8B-B14F-4D97-AF65-F5344CB8AC3E}">
        <p14:creationId xmlns:p14="http://schemas.microsoft.com/office/powerpoint/2010/main" val="1404929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EEB23C-DE70-4752-BFDE-D1C52375554D}" type="slidenum">
              <a:rPr lang="en-US" smtClean="0"/>
              <a:pPr>
                <a:defRPr/>
              </a:pPr>
              <a:t>8</a:t>
            </a:fld>
            <a:endParaRPr lang="en-US"/>
          </a:p>
        </p:txBody>
      </p:sp>
    </p:spTree>
    <p:extLst>
      <p:ext uri="{BB962C8B-B14F-4D97-AF65-F5344CB8AC3E}">
        <p14:creationId xmlns:p14="http://schemas.microsoft.com/office/powerpoint/2010/main" val="1665929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EEB23C-DE70-4752-BFDE-D1C52375554D}" type="slidenum">
              <a:rPr lang="en-US" smtClean="0"/>
              <a:pPr>
                <a:defRPr/>
              </a:pPr>
              <a:t>9</a:t>
            </a:fld>
            <a:endParaRPr lang="en-US"/>
          </a:p>
        </p:txBody>
      </p:sp>
    </p:spTree>
    <p:extLst>
      <p:ext uri="{BB962C8B-B14F-4D97-AF65-F5344CB8AC3E}">
        <p14:creationId xmlns:p14="http://schemas.microsoft.com/office/powerpoint/2010/main" val="2852060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EEB23C-DE70-4752-BFDE-D1C52375554D}" type="slidenum">
              <a:rPr lang="en-US" smtClean="0"/>
              <a:pPr>
                <a:defRPr/>
              </a:pPr>
              <a:t>10</a:t>
            </a:fld>
            <a:endParaRPr lang="en-US"/>
          </a:p>
        </p:txBody>
      </p:sp>
    </p:spTree>
    <p:extLst>
      <p:ext uri="{BB962C8B-B14F-4D97-AF65-F5344CB8AC3E}">
        <p14:creationId xmlns:p14="http://schemas.microsoft.com/office/powerpoint/2010/main" val="2477700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EEB23C-DE70-4752-BFDE-D1C52375554D}" type="slidenum">
              <a:rPr lang="en-US" smtClean="0"/>
              <a:pPr>
                <a:defRPr/>
              </a:pPr>
              <a:t>50</a:t>
            </a:fld>
            <a:endParaRPr lang="en-US"/>
          </a:p>
        </p:txBody>
      </p:sp>
    </p:spTree>
    <p:extLst>
      <p:ext uri="{BB962C8B-B14F-4D97-AF65-F5344CB8AC3E}">
        <p14:creationId xmlns:p14="http://schemas.microsoft.com/office/powerpoint/2010/main" val="246292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EEB23C-DE70-4752-BFDE-D1C52375554D}" type="slidenum">
              <a:rPr lang="en-US" smtClean="0"/>
              <a:pPr>
                <a:defRPr/>
              </a:pPr>
              <a:t>51</a:t>
            </a:fld>
            <a:endParaRPr lang="en-US"/>
          </a:p>
        </p:txBody>
      </p:sp>
    </p:spTree>
    <p:extLst>
      <p:ext uri="{BB962C8B-B14F-4D97-AF65-F5344CB8AC3E}">
        <p14:creationId xmlns:p14="http://schemas.microsoft.com/office/powerpoint/2010/main" val="3163891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EEB23C-DE70-4752-BFDE-D1C52375554D}" type="slidenum">
              <a:rPr lang="en-US" smtClean="0"/>
              <a:pPr>
                <a:defRPr/>
              </a:pPr>
              <a:t>52</a:t>
            </a:fld>
            <a:endParaRPr lang="en-US"/>
          </a:p>
        </p:txBody>
      </p:sp>
    </p:spTree>
    <p:extLst>
      <p:ext uri="{BB962C8B-B14F-4D97-AF65-F5344CB8AC3E}">
        <p14:creationId xmlns:p14="http://schemas.microsoft.com/office/powerpoint/2010/main" val="3349558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75554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37620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9652000" y="6553201"/>
            <a:ext cx="2540000" cy="284163"/>
          </a:xfrm>
          <a:prstGeom prst="rect">
            <a:avLst/>
          </a:prstGeom>
          <a:ln/>
        </p:spPr>
        <p:txBody>
          <a:bodyPr/>
          <a:lstStyle>
            <a:lvl1pPr>
              <a:defRPr/>
            </a:lvl1pPr>
          </a:lstStyle>
          <a:p>
            <a:pPr>
              <a:defRPr/>
            </a:pPr>
            <a:fld id="{34397F8D-F612-45E2-B40D-25C687B5C0D7}" type="datetime1">
              <a:rPr lang="en-US"/>
              <a:pPr>
                <a:defRPr/>
              </a:pPr>
              <a:t>10/14/2017</a:t>
            </a:fld>
            <a:endParaRPr lang="en-US"/>
          </a:p>
        </p:txBody>
      </p:sp>
      <p:sp>
        <p:nvSpPr>
          <p:cNvPr id="4" name="Rectangle 5"/>
          <p:cNvSpPr>
            <a:spLocks noGrp="1" noChangeArrowheads="1"/>
          </p:cNvSpPr>
          <p:nvPr>
            <p:ph type="ftr" sz="quarter" idx="11"/>
          </p:nvPr>
        </p:nvSpPr>
        <p:spPr>
          <a:xfrm>
            <a:off x="4267200" y="6553200"/>
            <a:ext cx="3860800" cy="304800"/>
          </a:xfrm>
          <a:prstGeom prst="rect">
            <a:avLst/>
          </a:prstGeom>
          <a:ln/>
        </p:spPr>
        <p:txBody>
          <a:bodyPr/>
          <a:lstStyle>
            <a:lvl1pPr>
              <a:defRPr/>
            </a:lvl1pPr>
          </a:lstStyle>
          <a:p>
            <a:pPr>
              <a:defRPr/>
            </a:pPr>
            <a:r>
              <a:rPr lang="en-US" smtClean="0"/>
              <a:t>Steven Rudich: www.cs.cmu.edu</a:t>
            </a:r>
            <a:r>
              <a:rPr lang="en-US" dirty="0"/>
              <a:t>/~</a:t>
            </a:r>
            <a:r>
              <a:rPr lang="en-US" dirty="0" err="1"/>
              <a:t>rudich</a:t>
            </a:r>
            <a:endParaRPr lang="en-US" dirty="0"/>
          </a:p>
        </p:txBody>
      </p:sp>
    </p:spTree>
    <p:extLst>
      <p:ext uri="{BB962C8B-B14F-4D97-AF65-F5344CB8AC3E}">
        <p14:creationId xmlns:p14="http://schemas.microsoft.com/office/powerpoint/2010/main" val="1480711020"/>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14400" y="1752600"/>
            <a:ext cx="103632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9652000" y="6553201"/>
            <a:ext cx="2540000" cy="284163"/>
          </a:xfrm>
          <a:prstGeom prst="rect">
            <a:avLst/>
          </a:prstGeom>
          <a:ln/>
        </p:spPr>
        <p:txBody>
          <a:bodyPr/>
          <a:lstStyle>
            <a:lvl1pPr>
              <a:defRPr/>
            </a:lvl1pPr>
          </a:lstStyle>
          <a:p>
            <a:pPr>
              <a:defRPr/>
            </a:pPr>
            <a:fld id="{7760F22D-5C80-4C33-B345-22D479AD4708}" type="datetime1">
              <a:rPr lang="en-US"/>
              <a:pPr>
                <a:defRPr/>
              </a:pPr>
              <a:t>10/14/2017</a:t>
            </a:fld>
            <a:endParaRPr lang="en-US"/>
          </a:p>
        </p:txBody>
      </p:sp>
      <p:sp>
        <p:nvSpPr>
          <p:cNvPr id="5" name="Rectangle 5"/>
          <p:cNvSpPr>
            <a:spLocks noGrp="1" noChangeArrowheads="1"/>
          </p:cNvSpPr>
          <p:nvPr>
            <p:ph type="ftr" sz="quarter" idx="11"/>
          </p:nvPr>
        </p:nvSpPr>
        <p:spPr>
          <a:xfrm>
            <a:off x="4267200" y="6553200"/>
            <a:ext cx="3860800" cy="304800"/>
          </a:xfrm>
          <a:prstGeom prst="rect">
            <a:avLst/>
          </a:prstGeom>
          <a:ln/>
        </p:spPr>
        <p:txBody>
          <a:bodyPr/>
          <a:lstStyle>
            <a:lvl1pPr>
              <a:defRPr/>
            </a:lvl1pPr>
          </a:lstStyle>
          <a:p>
            <a:pPr>
              <a:defRPr/>
            </a:pPr>
            <a:r>
              <a:rPr lang="en-US" smtClean="0"/>
              <a:t>Steven Rudich: www.cs.cmu.edu</a:t>
            </a:r>
            <a:r>
              <a:rPr lang="en-US" dirty="0"/>
              <a:t>/~</a:t>
            </a:r>
            <a:r>
              <a:rPr lang="en-US" dirty="0" err="1"/>
              <a:t>rudich</a:t>
            </a:r>
            <a:endParaRPr lang="en-US" dirty="0"/>
          </a:p>
        </p:txBody>
      </p:sp>
    </p:spTree>
    <p:extLst>
      <p:ext uri="{BB962C8B-B14F-4D97-AF65-F5344CB8AC3E}">
        <p14:creationId xmlns:p14="http://schemas.microsoft.com/office/powerpoint/2010/main" val="3599879012"/>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B0000"/>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Rounded MT Bold" pitchFamily="34" charset="0"/>
        </a:defRPr>
      </a:lvl2pPr>
      <a:lvl3pPr algn="ctr" rtl="0" eaLnBrk="0" fontAlgn="base" hangingPunct="0">
        <a:spcBef>
          <a:spcPct val="0"/>
        </a:spcBef>
        <a:spcAft>
          <a:spcPct val="0"/>
        </a:spcAft>
        <a:defRPr sz="3600">
          <a:solidFill>
            <a:schemeClr val="tx2"/>
          </a:solidFill>
          <a:latin typeface="Arial Rounded MT Bold" pitchFamily="34" charset="0"/>
        </a:defRPr>
      </a:lvl3pPr>
      <a:lvl4pPr algn="ctr" rtl="0" eaLnBrk="0" fontAlgn="base" hangingPunct="0">
        <a:spcBef>
          <a:spcPct val="0"/>
        </a:spcBef>
        <a:spcAft>
          <a:spcPct val="0"/>
        </a:spcAft>
        <a:defRPr sz="3600">
          <a:solidFill>
            <a:schemeClr val="tx2"/>
          </a:solidFill>
          <a:latin typeface="Arial Rounded MT Bold" pitchFamily="34" charset="0"/>
        </a:defRPr>
      </a:lvl4pPr>
      <a:lvl5pPr algn="ctr" rtl="0" eaLnBrk="0" fontAlgn="base" hangingPunct="0">
        <a:spcBef>
          <a:spcPct val="0"/>
        </a:spcBef>
        <a:spcAft>
          <a:spcPct val="0"/>
        </a:spcAft>
        <a:defRPr sz="3600">
          <a:solidFill>
            <a:schemeClr val="tx2"/>
          </a:solidFill>
          <a:latin typeface="Arial Rounded MT Bold" pitchFamily="34" charset="0"/>
        </a:defRPr>
      </a:lvl5pPr>
      <a:lvl6pPr marL="457200" algn="ctr" rtl="0" eaLnBrk="0" fontAlgn="base" hangingPunct="0">
        <a:spcBef>
          <a:spcPct val="0"/>
        </a:spcBef>
        <a:spcAft>
          <a:spcPct val="0"/>
        </a:spcAft>
        <a:defRPr sz="3600">
          <a:solidFill>
            <a:schemeClr val="tx2"/>
          </a:solidFill>
          <a:latin typeface="Arial Rounded MT Bold" pitchFamily="34" charset="0"/>
        </a:defRPr>
      </a:lvl6pPr>
      <a:lvl7pPr marL="914400" algn="ctr" rtl="0" eaLnBrk="0" fontAlgn="base" hangingPunct="0">
        <a:spcBef>
          <a:spcPct val="0"/>
        </a:spcBef>
        <a:spcAft>
          <a:spcPct val="0"/>
        </a:spcAft>
        <a:defRPr sz="3600">
          <a:solidFill>
            <a:schemeClr val="tx2"/>
          </a:solidFill>
          <a:latin typeface="Arial Rounded MT Bold" pitchFamily="34" charset="0"/>
        </a:defRPr>
      </a:lvl7pPr>
      <a:lvl8pPr marL="1371600" algn="ctr" rtl="0" eaLnBrk="0" fontAlgn="base" hangingPunct="0">
        <a:spcBef>
          <a:spcPct val="0"/>
        </a:spcBef>
        <a:spcAft>
          <a:spcPct val="0"/>
        </a:spcAft>
        <a:defRPr sz="3600">
          <a:solidFill>
            <a:schemeClr val="tx2"/>
          </a:solidFill>
          <a:latin typeface="Arial Rounded MT Bold" pitchFamily="34" charset="0"/>
        </a:defRPr>
      </a:lvl8pPr>
      <a:lvl9pPr marL="1828800" algn="ctr" rtl="0" eaLnBrk="0" fontAlgn="base" hangingPunct="0">
        <a:spcBef>
          <a:spcPct val="0"/>
        </a:spcBef>
        <a:spcAft>
          <a:spcPct val="0"/>
        </a:spcAft>
        <a:defRPr sz="3600">
          <a:solidFill>
            <a:schemeClr val="tx2"/>
          </a:solidFill>
          <a:latin typeface="Arial Rounded MT Bold" pitchFamily="34" charset="0"/>
        </a:defRPr>
      </a:lvl9pPr>
    </p:titleStyle>
    <p:bodyStyle>
      <a:lvl1pPr marL="342900" indent="-342900" algn="l" rtl="0" eaLnBrk="0" fontAlgn="base" hangingPunct="0">
        <a:spcBef>
          <a:spcPct val="20000"/>
        </a:spcBef>
        <a:spcAft>
          <a:spcPct val="0"/>
        </a:spcAft>
        <a:buChar char="•"/>
        <a:tabLst>
          <a:tab pos="858838" algn="l"/>
        </a:tabLst>
        <a:defRPr sz="3200">
          <a:solidFill>
            <a:schemeClr val="tx1"/>
          </a:solidFill>
          <a:latin typeface="+mn-lt"/>
          <a:ea typeface="+mn-ea"/>
          <a:cs typeface="+mn-cs"/>
        </a:defRPr>
      </a:lvl1pPr>
      <a:lvl2pPr marL="404813" indent="-290513" algn="l" rtl="0" eaLnBrk="0" fontAlgn="base" hangingPunct="0">
        <a:spcBef>
          <a:spcPct val="20000"/>
        </a:spcBef>
        <a:spcAft>
          <a:spcPct val="0"/>
        </a:spcAft>
        <a:buChar char="•"/>
        <a:tabLst>
          <a:tab pos="858838" algn="l"/>
        </a:tabLst>
        <a:defRPr sz="3200">
          <a:solidFill>
            <a:schemeClr val="tx1"/>
          </a:solidFill>
          <a:latin typeface="+mn-lt"/>
        </a:defRPr>
      </a:lvl2pPr>
      <a:lvl3pPr marL="858838" indent="-339725" algn="l" rtl="0" eaLnBrk="0" fontAlgn="base" hangingPunct="0">
        <a:spcBef>
          <a:spcPct val="20000"/>
        </a:spcBef>
        <a:spcAft>
          <a:spcPct val="0"/>
        </a:spcAft>
        <a:buChar char="–"/>
        <a:tabLst>
          <a:tab pos="858838" algn="l"/>
        </a:tabLst>
        <a:defRPr sz="2800">
          <a:solidFill>
            <a:schemeClr val="tx1"/>
          </a:solidFill>
          <a:latin typeface="+mn-lt"/>
        </a:defRPr>
      </a:lvl3pPr>
      <a:lvl4pPr marL="1200150" indent="-227013" algn="l" rtl="0" eaLnBrk="0" fontAlgn="base" hangingPunct="0">
        <a:spcBef>
          <a:spcPct val="20000"/>
        </a:spcBef>
        <a:spcAft>
          <a:spcPct val="0"/>
        </a:spcAft>
        <a:buChar char="•"/>
        <a:tabLst>
          <a:tab pos="858838" algn="l"/>
        </a:tabLst>
        <a:defRPr sz="2400">
          <a:solidFill>
            <a:schemeClr val="tx1"/>
          </a:solidFill>
          <a:latin typeface="+mn-lt"/>
        </a:defRPr>
      </a:lvl4pPr>
      <a:lvl5pPr marL="1655763" indent="-341313" algn="l" rtl="0" eaLnBrk="0" fontAlgn="base" hangingPunct="0">
        <a:spcBef>
          <a:spcPct val="20000"/>
        </a:spcBef>
        <a:spcAft>
          <a:spcPct val="0"/>
        </a:spcAft>
        <a:buChar char="–"/>
        <a:tabLst>
          <a:tab pos="858838" algn="l"/>
        </a:tabLst>
        <a:defRPr sz="2400">
          <a:solidFill>
            <a:schemeClr val="tx1"/>
          </a:solidFill>
          <a:latin typeface="+mn-lt"/>
        </a:defRPr>
      </a:lvl5pPr>
      <a:lvl6pPr marL="2112963" indent="-341313" algn="l" rtl="0" eaLnBrk="0" fontAlgn="base" hangingPunct="0">
        <a:spcBef>
          <a:spcPct val="20000"/>
        </a:spcBef>
        <a:spcAft>
          <a:spcPct val="0"/>
        </a:spcAft>
        <a:buChar char="–"/>
        <a:tabLst>
          <a:tab pos="858838" algn="l"/>
        </a:tabLst>
        <a:defRPr sz="2400">
          <a:solidFill>
            <a:schemeClr val="tx1"/>
          </a:solidFill>
          <a:latin typeface="+mn-lt"/>
        </a:defRPr>
      </a:lvl6pPr>
      <a:lvl7pPr marL="2570163" indent="-341313" algn="l" rtl="0" eaLnBrk="0" fontAlgn="base" hangingPunct="0">
        <a:spcBef>
          <a:spcPct val="20000"/>
        </a:spcBef>
        <a:spcAft>
          <a:spcPct val="0"/>
        </a:spcAft>
        <a:buChar char="–"/>
        <a:tabLst>
          <a:tab pos="858838" algn="l"/>
        </a:tabLst>
        <a:defRPr sz="2400">
          <a:solidFill>
            <a:schemeClr val="tx1"/>
          </a:solidFill>
          <a:latin typeface="+mn-lt"/>
        </a:defRPr>
      </a:lvl7pPr>
      <a:lvl8pPr marL="3027363" indent="-341313" algn="l" rtl="0" eaLnBrk="0" fontAlgn="base" hangingPunct="0">
        <a:spcBef>
          <a:spcPct val="20000"/>
        </a:spcBef>
        <a:spcAft>
          <a:spcPct val="0"/>
        </a:spcAft>
        <a:buChar char="–"/>
        <a:tabLst>
          <a:tab pos="858838" algn="l"/>
        </a:tabLst>
        <a:defRPr sz="2400">
          <a:solidFill>
            <a:schemeClr val="tx1"/>
          </a:solidFill>
          <a:latin typeface="+mn-lt"/>
        </a:defRPr>
      </a:lvl8pPr>
      <a:lvl9pPr marL="3484563" indent="-341313" algn="l" rtl="0" eaLnBrk="0" fontAlgn="base" hangingPunct="0">
        <a:spcBef>
          <a:spcPct val="20000"/>
        </a:spcBef>
        <a:spcAft>
          <a:spcPct val="0"/>
        </a:spcAft>
        <a:buChar char="–"/>
        <a:tabLst>
          <a:tab pos="858838" algn="l"/>
        </a:tabLst>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tags" Target="../tags/tag9.xml"/><Relationship Id="rId1" Type="http://schemas.openxmlformats.org/officeDocument/2006/relationships/tags" Target="../tags/tag8.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notesSlide" Target="../notesSlides/notesSlide6.xml"/><Relationship Id="rId9" Type="http://schemas.microsoft.com/office/2007/relationships/hdphoto" Target="../media/hdphoto3.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tags" Target="../tags/tag12.xml"/><Relationship Id="rId7" Type="http://schemas.openxmlformats.org/officeDocument/2006/relationships/image" Target="../media/image6.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png"/><Relationship Id="rId5" Type="http://schemas.openxmlformats.org/officeDocument/2006/relationships/slideLayout" Target="../slideLayouts/slideLayout2.xml"/><Relationship Id="rId4" Type="http://schemas.openxmlformats.org/officeDocument/2006/relationships/tags" Target="../tags/tag13.xml"/></Relationships>
</file>

<file path=ppt/slides/_rels/slide17.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26" Type="http://schemas.openxmlformats.org/officeDocument/2006/relationships/tags" Target="../tags/tag39.xml"/><Relationship Id="rId3" Type="http://schemas.openxmlformats.org/officeDocument/2006/relationships/tags" Target="../tags/tag16.xml"/><Relationship Id="rId21" Type="http://schemas.openxmlformats.org/officeDocument/2006/relationships/tags" Target="../tags/tag34.xml"/><Relationship Id="rId34" Type="http://schemas.openxmlformats.org/officeDocument/2006/relationships/tags" Target="../tags/tag47.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tags" Target="../tags/tag38.xml"/><Relationship Id="rId33" Type="http://schemas.openxmlformats.org/officeDocument/2006/relationships/tags" Target="../tags/tag46.xml"/><Relationship Id="rId38" Type="http://schemas.microsoft.com/office/2007/relationships/hdphoto" Target="../media/hdphoto4.wdp"/><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tags" Target="../tags/tag33.xml"/><Relationship Id="rId29" Type="http://schemas.openxmlformats.org/officeDocument/2006/relationships/tags" Target="../tags/tag42.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24" Type="http://schemas.openxmlformats.org/officeDocument/2006/relationships/tags" Target="../tags/tag37.xml"/><Relationship Id="rId32" Type="http://schemas.openxmlformats.org/officeDocument/2006/relationships/tags" Target="../tags/tag45.xml"/><Relationship Id="rId37" Type="http://schemas.openxmlformats.org/officeDocument/2006/relationships/image" Target="../media/image6.png"/><Relationship Id="rId5" Type="http://schemas.openxmlformats.org/officeDocument/2006/relationships/tags" Target="../tags/tag18.xml"/><Relationship Id="rId15" Type="http://schemas.openxmlformats.org/officeDocument/2006/relationships/tags" Target="../tags/tag28.xml"/><Relationship Id="rId23" Type="http://schemas.openxmlformats.org/officeDocument/2006/relationships/tags" Target="../tags/tag36.xml"/><Relationship Id="rId28" Type="http://schemas.openxmlformats.org/officeDocument/2006/relationships/tags" Target="../tags/tag41.xml"/><Relationship Id="rId36" Type="http://schemas.openxmlformats.org/officeDocument/2006/relationships/image" Target="../media/image3.png"/><Relationship Id="rId10" Type="http://schemas.openxmlformats.org/officeDocument/2006/relationships/tags" Target="../tags/tag23.xml"/><Relationship Id="rId19" Type="http://schemas.openxmlformats.org/officeDocument/2006/relationships/tags" Target="../tags/tag32.xml"/><Relationship Id="rId31" Type="http://schemas.openxmlformats.org/officeDocument/2006/relationships/tags" Target="../tags/tag44.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tags" Target="../tags/tag35.xml"/><Relationship Id="rId27" Type="http://schemas.openxmlformats.org/officeDocument/2006/relationships/tags" Target="../tags/tag40.xml"/><Relationship Id="rId30" Type="http://schemas.openxmlformats.org/officeDocument/2006/relationships/tags" Target="../tags/tag43.xml"/><Relationship Id="rId35"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tags" Target="../tags/tag60.xml"/><Relationship Id="rId18" Type="http://schemas.openxmlformats.org/officeDocument/2006/relationships/tags" Target="../tags/tag65.xml"/><Relationship Id="rId26" Type="http://schemas.openxmlformats.org/officeDocument/2006/relationships/tags" Target="../tags/tag73.xml"/><Relationship Id="rId39" Type="http://schemas.openxmlformats.org/officeDocument/2006/relationships/slideLayout" Target="../slideLayouts/slideLayout2.xml"/><Relationship Id="rId3" Type="http://schemas.openxmlformats.org/officeDocument/2006/relationships/tags" Target="../tags/tag50.xml"/><Relationship Id="rId21" Type="http://schemas.openxmlformats.org/officeDocument/2006/relationships/tags" Target="../tags/tag68.xml"/><Relationship Id="rId34" Type="http://schemas.openxmlformats.org/officeDocument/2006/relationships/tags" Target="../tags/tag81.xml"/><Relationship Id="rId42" Type="http://schemas.microsoft.com/office/2007/relationships/hdphoto" Target="../media/hdphoto4.wdp"/><Relationship Id="rId7" Type="http://schemas.openxmlformats.org/officeDocument/2006/relationships/tags" Target="../tags/tag54.xml"/><Relationship Id="rId12" Type="http://schemas.openxmlformats.org/officeDocument/2006/relationships/tags" Target="../tags/tag59.xml"/><Relationship Id="rId17" Type="http://schemas.openxmlformats.org/officeDocument/2006/relationships/tags" Target="../tags/tag64.xml"/><Relationship Id="rId25" Type="http://schemas.openxmlformats.org/officeDocument/2006/relationships/tags" Target="../tags/tag72.xml"/><Relationship Id="rId33" Type="http://schemas.openxmlformats.org/officeDocument/2006/relationships/tags" Target="../tags/tag80.xml"/><Relationship Id="rId38" Type="http://schemas.openxmlformats.org/officeDocument/2006/relationships/tags" Target="../tags/tag85.xml"/><Relationship Id="rId2" Type="http://schemas.openxmlformats.org/officeDocument/2006/relationships/tags" Target="../tags/tag49.xml"/><Relationship Id="rId16" Type="http://schemas.openxmlformats.org/officeDocument/2006/relationships/tags" Target="../tags/tag63.xml"/><Relationship Id="rId20" Type="http://schemas.openxmlformats.org/officeDocument/2006/relationships/tags" Target="../tags/tag67.xml"/><Relationship Id="rId29" Type="http://schemas.openxmlformats.org/officeDocument/2006/relationships/tags" Target="../tags/tag76.xml"/><Relationship Id="rId41" Type="http://schemas.openxmlformats.org/officeDocument/2006/relationships/image" Target="../media/image6.png"/><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24" Type="http://schemas.openxmlformats.org/officeDocument/2006/relationships/tags" Target="../tags/tag71.xml"/><Relationship Id="rId32" Type="http://schemas.openxmlformats.org/officeDocument/2006/relationships/tags" Target="../tags/tag79.xml"/><Relationship Id="rId37" Type="http://schemas.openxmlformats.org/officeDocument/2006/relationships/tags" Target="../tags/tag84.xml"/><Relationship Id="rId40" Type="http://schemas.openxmlformats.org/officeDocument/2006/relationships/image" Target="../media/image3.png"/><Relationship Id="rId45" Type="http://schemas.openxmlformats.org/officeDocument/2006/relationships/image" Target="../media/image8.png"/><Relationship Id="rId5" Type="http://schemas.openxmlformats.org/officeDocument/2006/relationships/tags" Target="../tags/tag52.xml"/><Relationship Id="rId15" Type="http://schemas.openxmlformats.org/officeDocument/2006/relationships/tags" Target="../tags/tag62.xml"/><Relationship Id="rId23" Type="http://schemas.openxmlformats.org/officeDocument/2006/relationships/tags" Target="../tags/tag70.xml"/><Relationship Id="rId28" Type="http://schemas.openxmlformats.org/officeDocument/2006/relationships/tags" Target="../tags/tag75.xml"/><Relationship Id="rId36" Type="http://schemas.openxmlformats.org/officeDocument/2006/relationships/tags" Target="../tags/tag83.xml"/><Relationship Id="rId10" Type="http://schemas.openxmlformats.org/officeDocument/2006/relationships/tags" Target="../tags/tag57.xml"/><Relationship Id="rId19" Type="http://schemas.openxmlformats.org/officeDocument/2006/relationships/tags" Target="../tags/tag66.xml"/><Relationship Id="rId31" Type="http://schemas.openxmlformats.org/officeDocument/2006/relationships/tags" Target="../tags/tag78.xml"/><Relationship Id="rId44" Type="http://schemas.microsoft.com/office/2007/relationships/hdphoto" Target="../media/hdphoto5.wdp"/><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tags" Target="../tags/tag61.xml"/><Relationship Id="rId22" Type="http://schemas.openxmlformats.org/officeDocument/2006/relationships/tags" Target="../tags/tag69.xml"/><Relationship Id="rId27" Type="http://schemas.openxmlformats.org/officeDocument/2006/relationships/tags" Target="../tags/tag74.xml"/><Relationship Id="rId30" Type="http://schemas.openxmlformats.org/officeDocument/2006/relationships/tags" Target="../tags/tag77.xml"/><Relationship Id="rId35" Type="http://schemas.openxmlformats.org/officeDocument/2006/relationships/tags" Target="../tags/tag82.xml"/><Relationship Id="rId43"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tags" Target="../tags/tag98.xml"/><Relationship Id="rId18" Type="http://schemas.openxmlformats.org/officeDocument/2006/relationships/tags" Target="../tags/tag103.xml"/><Relationship Id="rId26" Type="http://schemas.openxmlformats.org/officeDocument/2006/relationships/tags" Target="../tags/tag111.xml"/><Relationship Id="rId3" Type="http://schemas.openxmlformats.org/officeDocument/2006/relationships/tags" Target="../tags/tag88.xml"/><Relationship Id="rId21" Type="http://schemas.openxmlformats.org/officeDocument/2006/relationships/tags" Target="../tags/tag106.xml"/><Relationship Id="rId7" Type="http://schemas.openxmlformats.org/officeDocument/2006/relationships/tags" Target="../tags/tag92.xml"/><Relationship Id="rId12" Type="http://schemas.openxmlformats.org/officeDocument/2006/relationships/tags" Target="../tags/tag97.xml"/><Relationship Id="rId17" Type="http://schemas.openxmlformats.org/officeDocument/2006/relationships/tags" Target="../tags/tag102.xml"/><Relationship Id="rId25" Type="http://schemas.openxmlformats.org/officeDocument/2006/relationships/tags" Target="../tags/tag110.xml"/><Relationship Id="rId33" Type="http://schemas.openxmlformats.org/officeDocument/2006/relationships/image" Target="../media/image8.png"/><Relationship Id="rId2" Type="http://schemas.openxmlformats.org/officeDocument/2006/relationships/tags" Target="../tags/tag87.xml"/><Relationship Id="rId16" Type="http://schemas.openxmlformats.org/officeDocument/2006/relationships/tags" Target="../tags/tag101.xml"/><Relationship Id="rId20" Type="http://schemas.openxmlformats.org/officeDocument/2006/relationships/tags" Target="../tags/tag105.xml"/><Relationship Id="rId29" Type="http://schemas.openxmlformats.org/officeDocument/2006/relationships/slideLayout" Target="../slideLayouts/slideLayout2.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tags" Target="../tags/tag96.xml"/><Relationship Id="rId24" Type="http://schemas.openxmlformats.org/officeDocument/2006/relationships/tags" Target="../tags/tag109.xml"/><Relationship Id="rId32" Type="http://schemas.microsoft.com/office/2007/relationships/hdphoto" Target="../media/hdphoto4.wdp"/><Relationship Id="rId5" Type="http://schemas.openxmlformats.org/officeDocument/2006/relationships/tags" Target="../tags/tag90.xml"/><Relationship Id="rId15" Type="http://schemas.openxmlformats.org/officeDocument/2006/relationships/tags" Target="../tags/tag100.xml"/><Relationship Id="rId23" Type="http://schemas.openxmlformats.org/officeDocument/2006/relationships/tags" Target="../tags/tag108.xml"/><Relationship Id="rId28" Type="http://schemas.openxmlformats.org/officeDocument/2006/relationships/tags" Target="../tags/tag113.xml"/><Relationship Id="rId10" Type="http://schemas.openxmlformats.org/officeDocument/2006/relationships/tags" Target="../tags/tag95.xml"/><Relationship Id="rId19" Type="http://schemas.openxmlformats.org/officeDocument/2006/relationships/tags" Target="../tags/tag104.xml"/><Relationship Id="rId31" Type="http://schemas.openxmlformats.org/officeDocument/2006/relationships/image" Target="../media/image6.png"/><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tags" Target="../tags/tag99.xml"/><Relationship Id="rId22" Type="http://schemas.openxmlformats.org/officeDocument/2006/relationships/tags" Target="../tags/tag107.xml"/><Relationship Id="rId27" Type="http://schemas.openxmlformats.org/officeDocument/2006/relationships/tags" Target="../tags/tag112.xml"/><Relationship Id="rId30"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121.xml"/><Relationship Id="rId13" Type="http://schemas.openxmlformats.org/officeDocument/2006/relationships/tags" Target="../tags/tag126.xml"/><Relationship Id="rId18" Type="http://schemas.openxmlformats.org/officeDocument/2006/relationships/tags" Target="../tags/tag131.xml"/><Relationship Id="rId26" Type="http://schemas.openxmlformats.org/officeDocument/2006/relationships/tags" Target="../tags/tag139.xml"/><Relationship Id="rId3" Type="http://schemas.openxmlformats.org/officeDocument/2006/relationships/tags" Target="../tags/tag116.xml"/><Relationship Id="rId21" Type="http://schemas.openxmlformats.org/officeDocument/2006/relationships/tags" Target="../tags/tag134.xml"/><Relationship Id="rId34" Type="http://schemas.openxmlformats.org/officeDocument/2006/relationships/tags" Target="../tags/tag147.xml"/><Relationship Id="rId7" Type="http://schemas.openxmlformats.org/officeDocument/2006/relationships/tags" Target="../tags/tag120.xml"/><Relationship Id="rId12" Type="http://schemas.openxmlformats.org/officeDocument/2006/relationships/tags" Target="../tags/tag125.xml"/><Relationship Id="rId17" Type="http://schemas.openxmlformats.org/officeDocument/2006/relationships/tags" Target="../tags/tag130.xml"/><Relationship Id="rId25" Type="http://schemas.openxmlformats.org/officeDocument/2006/relationships/tags" Target="../tags/tag138.xml"/><Relationship Id="rId33" Type="http://schemas.openxmlformats.org/officeDocument/2006/relationships/tags" Target="../tags/tag146.xml"/><Relationship Id="rId38" Type="http://schemas.microsoft.com/office/2007/relationships/hdphoto" Target="../media/hdphoto4.wdp"/><Relationship Id="rId2" Type="http://schemas.openxmlformats.org/officeDocument/2006/relationships/tags" Target="../tags/tag115.xml"/><Relationship Id="rId16" Type="http://schemas.openxmlformats.org/officeDocument/2006/relationships/tags" Target="../tags/tag129.xml"/><Relationship Id="rId20" Type="http://schemas.openxmlformats.org/officeDocument/2006/relationships/tags" Target="../tags/tag133.xml"/><Relationship Id="rId29" Type="http://schemas.openxmlformats.org/officeDocument/2006/relationships/tags" Target="../tags/tag142.xml"/><Relationship Id="rId1" Type="http://schemas.openxmlformats.org/officeDocument/2006/relationships/tags" Target="../tags/tag114.xml"/><Relationship Id="rId6" Type="http://schemas.openxmlformats.org/officeDocument/2006/relationships/tags" Target="../tags/tag119.xml"/><Relationship Id="rId11" Type="http://schemas.openxmlformats.org/officeDocument/2006/relationships/tags" Target="../tags/tag124.xml"/><Relationship Id="rId24" Type="http://schemas.openxmlformats.org/officeDocument/2006/relationships/tags" Target="../tags/tag137.xml"/><Relationship Id="rId32" Type="http://schemas.openxmlformats.org/officeDocument/2006/relationships/tags" Target="../tags/tag145.xml"/><Relationship Id="rId37" Type="http://schemas.openxmlformats.org/officeDocument/2006/relationships/image" Target="../media/image6.png"/><Relationship Id="rId5" Type="http://schemas.openxmlformats.org/officeDocument/2006/relationships/tags" Target="../tags/tag118.xml"/><Relationship Id="rId15" Type="http://schemas.openxmlformats.org/officeDocument/2006/relationships/tags" Target="../tags/tag128.xml"/><Relationship Id="rId23" Type="http://schemas.openxmlformats.org/officeDocument/2006/relationships/tags" Target="../tags/tag136.xml"/><Relationship Id="rId28" Type="http://schemas.openxmlformats.org/officeDocument/2006/relationships/tags" Target="../tags/tag141.xml"/><Relationship Id="rId36" Type="http://schemas.openxmlformats.org/officeDocument/2006/relationships/image" Target="../media/image3.png"/><Relationship Id="rId10" Type="http://schemas.openxmlformats.org/officeDocument/2006/relationships/tags" Target="../tags/tag123.xml"/><Relationship Id="rId19" Type="http://schemas.openxmlformats.org/officeDocument/2006/relationships/tags" Target="../tags/tag132.xml"/><Relationship Id="rId31" Type="http://schemas.openxmlformats.org/officeDocument/2006/relationships/tags" Target="../tags/tag144.xml"/><Relationship Id="rId4" Type="http://schemas.openxmlformats.org/officeDocument/2006/relationships/tags" Target="../tags/tag117.xml"/><Relationship Id="rId9" Type="http://schemas.openxmlformats.org/officeDocument/2006/relationships/tags" Target="../tags/tag122.xml"/><Relationship Id="rId14" Type="http://schemas.openxmlformats.org/officeDocument/2006/relationships/tags" Target="../tags/tag127.xml"/><Relationship Id="rId22" Type="http://schemas.openxmlformats.org/officeDocument/2006/relationships/tags" Target="../tags/tag135.xml"/><Relationship Id="rId27" Type="http://schemas.openxmlformats.org/officeDocument/2006/relationships/tags" Target="../tags/tag140.xml"/><Relationship Id="rId30" Type="http://schemas.openxmlformats.org/officeDocument/2006/relationships/tags" Target="../tags/tag143.xml"/><Relationship Id="rId35"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tags" Target="../tags/tag155.xml"/><Relationship Id="rId13" Type="http://schemas.openxmlformats.org/officeDocument/2006/relationships/tags" Target="../tags/tag160.xml"/><Relationship Id="rId18" Type="http://schemas.openxmlformats.org/officeDocument/2006/relationships/tags" Target="../tags/tag165.xml"/><Relationship Id="rId26" Type="http://schemas.openxmlformats.org/officeDocument/2006/relationships/tags" Target="../tags/tag173.xml"/><Relationship Id="rId3" Type="http://schemas.openxmlformats.org/officeDocument/2006/relationships/tags" Target="../tags/tag150.xml"/><Relationship Id="rId21" Type="http://schemas.openxmlformats.org/officeDocument/2006/relationships/tags" Target="../tags/tag168.xml"/><Relationship Id="rId34" Type="http://schemas.microsoft.com/office/2007/relationships/hdphoto" Target="../media/hdphoto4.wdp"/><Relationship Id="rId7" Type="http://schemas.openxmlformats.org/officeDocument/2006/relationships/tags" Target="../tags/tag154.xml"/><Relationship Id="rId12" Type="http://schemas.openxmlformats.org/officeDocument/2006/relationships/tags" Target="../tags/tag159.xml"/><Relationship Id="rId17" Type="http://schemas.openxmlformats.org/officeDocument/2006/relationships/tags" Target="../tags/tag164.xml"/><Relationship Id="rId25" Type="http://schemas.openxmlformats.org/officeDocument/2006/relationships/tags" Target="../tags/tag172.xml"/><Relationship Id="rId33" Type="http://schemas.openxmlformats.org/officeDocument/2006/relationships/image" Target="../media/image6.png"/><Relationship Id="rId2" Type="http://schemas.openxmlformats.org/officeDocument/2006/relationships/tags" Target="../tags/tag149.xml"/><Relationship Id="rId16" Type="http://schemas.openxmlformats.org/officeDocument/2006/relationships/tags" Target="../tags/tag163.xml"/><Relationship Id="rId20" Type="http://schemas.openxmlformats.org/officeDocument/2006/relationships/tags" Target="../tags/tag167.xml"/><Relationship Id="rId29" Type="http://schemas.openxmlformats.org/officeDocument/2006/relationships/tags" Target="../tags/tag176.xml"/><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tags" Target="../tags/tag158.xml"/><Relationship Id="rId24" Type="http://schemas.openxmlformats.org/officeDocument/2006/relationships/tags" Target="../tags/tag171.xml"/><Relationship Id="rId32" Type="http://schemas.openxmlformats.org/officeDocument/2006/relationships/image" Target="../media/image3.png"/><Relationship Id="rId5" Type="http://schemas.openxmlformats.org/officeDocument/2006/relationships/tags" Target="../tags/tag152.xml"/><Relationship Id="rId15" Type="http://schemas.openxmlformats.org/officeDocument/2006/relationships/tags" Target="../tags/tag162.xml"/><Relationship Id="rId23" Type="http://schemas.openxmlformats.org/officeDocument/2006/relationships/tags" Target="../tags/tag170.xml"/><Relationship Id="rId28" Type="http://schemas.openxmlformats.org/officeDocument/2006/relationships/tags" Target="../tags/tag175.xml"/><Relationship Id="rId10" Type="http://schemas.openxmlformats.org/officeDocument/2006/relationships/tags" Target="../tags/tag157.xml"/><Relationship Id="rId19" Type="http://schemas.openxmlformats.org/officeDocument/2006/relationships/tags" Target="../tags/tag166.xml"/><Relationship Id="rId31" Type="http://schemas.openxmlformats.org/officeDocument/2006/relationships/slideLayout" Target="../slideLayouts/slideLayout2.xml"/><Relationship Id="rId4" Type="http://schemas.openxmlformats.org/officeDocument/2006/relationships/tags" Target="../tags/tag151.xml"/><Relationship Id="rId9" Type="http://schemas.openxmlformats.org/officeDocument/2006/relationships/tags" Target="../tags/tag156.xml"/><Relationship Id="rId14" Type="http://schemas.openxmlformats.org/officeDocument/2006/relationships/tags" Target="../tags/tag161.xml"/><Relationship Id="rId22" Type="http://schemas.openxmlformats.org/officeDocument/2006/relationships/tags" Target="../tags/tag169.xml"/><Relationship Id="rId27" Type="http://schemas.openxmlformats.org/officeDocument/2006/relationships/tags" Target="../tags/tag174.xml"/><Relationship Id="rId30" Type="http://schemas.openxmlformats.org/officeDocument/2006/relationships/tags" Target="../tags/tag17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8" Type="http://schemas.openxmlformats.org/officeDocument/2006/relationships/tags" Target="../tags/tag185.xml"/><Relationship Id="rId13" Type="http://schemas.openxmlformats.org/officeDocument/2006/relationships/tags" Target="../tags/tag190.xml"/><Relationship Id="rId18" Type="http://schemas.openxmlformats.org/officeDocument/2006/relationships/tags" Target="../tags/tag195.xml"/><Relationship Id="rId3" Type="http://schemas.openxmlformats.org/officeDocument/2006/relationships/tags" Target="../tags/tag180.xml"/><Relationship Id="rId21" Type="http://schemas.openxmlformats.org/officeDocument/2006/relationships/slideLayout" Target="../slideLayouts/slideLayout2.xml"/><Relationship Id="rId7" Type="http://schemas.openxmlformats.org/officeDocument/2006/relationships/tags" Target="../tags/tag184.xml"/><Relationship Id="rId12" Type="http://schemas.openxmlformats.org/officeDocument/2006/relationships/tags" Target="../tags/tag189.xml"/><Relationship Id="rId17" Type="http://schemas.openxmlformats.org/officeDocument/2006/relationships/tags" Target="../tags/tag194.xml"/><Relationship Id="rId2" Type="http://schemas.openxmlformats.org/officeDocument/2006/relationships/tags" Target="../tags/tag179.xml"/><Relationship Id="rId16" Type="http://schemas.openxmlformats.org/officeDocument/2006/relationships/tags" Target="../tags/tag193.xml"/><Relationship Id="rId20" Type="http://schemas.openxmlformats.org/officeDocument/2006/relationships/tags" Target="../tags/tag197.xml"/><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tags" Target="../tags/tag188.xml"/><Relationship Id="rId24" Type="http://schemas.microsoft.com/office/2007/relationships/hdphoto" Target="../media/hdphoto4.wdp"/><Relationship Id="rId5" Type="http://schemas.openxmlformats.org/officeDocument/2006/relationships/tags" Target="../tags/tag182.xml"/><Relationship Id="rId15" Type="http://schemas.openxmlformats.org/officeDocument/2006/relationships/tags" Target="../tags/tag192.xml"/><Relationship Id="rId23" Type="http://schemas.openxmlformats.org/officeDocument/2006/relationships/image" Target="../media/image6.png"/><Relationship Id="rId10" Type="http://schemas.openxmlformats.org/officeDocument/2006/relationships/tags" Target="../tags/tag187.xml"/><Relationship Id="rId19" Type="http://schemas.openxmlformats.org/officeDocument/2006/relationships/tags" Target="../tags/tag196.xml"/><Relationship Id="rId4" Type="http://schemas.openxmlformats.org/officeDocument/2006/relationships/tags" Target="../tags/tag181.xml"/><Relationship Id="rId9" Type="http://schemas.openxmlformats.org/officeDocument/2006/relationships/tags" Target="../tags/tag186.xml"/><Relationship Id="rId14" Type="http://schemas.openxmlformats.org/officeDocument/2006/relationships/tags" Target="../tags/tag191.xml"/><Relationship Id="rId2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tags" Target="../tags/tag205.xml"/><Relationship Id="rId13" Type="http://schemas.openxmlformats.org/officeDocument/2006/relationships/tags" Target="../tags/tag210.xml"/><Relationship Id="rId18" Type="http://schemas.openxmlformats.org/officeDocument/2006/relationships/tags" Target="../tags/tag215.xml"/><Relationship Id="rId3" Type="http://schemas.openxmlformats.org/officeDocument/2006/relationships/tags" Target="../tags/tag200.xml"/><Relationship Id="rId21" Type="http://schemas.openxmlformats.org/officeDocument/2006/relationships/slideLayout" Target="../slideLayouts/slideLayout2.xml"/><Relationship Id="rId7" Type="http://schemas.openxmlformats.org/officeDocument/2006/relationships/tags" Target="../tags/tag204.xml"/><Relationship Id="rId12" Type="http://schemas.openxmlformats.org/officeDocument/2006/relationships/tags" Target="../tags/tag209.xml"/><Relationship Id="rId17" Type="http://schemas.openxmlformats.org/officeDocument/2006/relationships/tags" Target="../tags/tag214.xml"/><Relationship Id="rId2" Type="http://schemas.openxmlformats.org/officeDocument/2006/relationships/tags" Target="../tags/tag199.xml"/><Relationship Id="rId16" Type="http://schemas.openxmlformats.org/officeDocument/2006/relationships/tags" Target="../tags/tag213.xml"/><Relationship Id="rId20" Type="http://schemas.openxmlformats.org/officeDocument/2006/relationships/tags" Target="../tags/tag217.xml"/><Relationship Id="rId1" Type="http://schemas.openxmlformats.org/officeDocument/2006/relationships/tags" Target="../tags/tag198.xml"/><Relationship Id="rId6" Type="http://schemas.openxmlformats.org/officeDocument/2006/relationships/tags" Target="../tags/tag203.xml"/><Relationship Id="rId11" Type="http://schemas.openxmlformats.org/officeDocument/2006/relationships/tags" Target="../tags/tag208.xml"/><Relationship Id="rId24" Type="http://schemas.microsoft.com/office/2007/relationships/hdphoto" Target="../media/hdphoto4.wdp"/><Relationship Id="rId5" Type="http://schemas.openxmlformats.org/officeDocument/2006/relationships/tags" Target="../tags/tag202.xml"/><Relationship Id="rId15" Type="http://schemas.openxmlformats.org/officeDocument/2006/relationships/tags" Target="../tags/tag212.xml"/><Relationship Id="rId23" Type="http://schemas.openxmlformats.org/officeDocument/2006/relationships/image" Target="../media/image6.png"/><Relationship Id="rId10" Type="http://schemas.openxmlformats.org/officeDocument/2006/relationships/tags" Target="../tags/tag207.xml"/><Relationship Id="rId19" Type="http://schemas.openxmlformats.org/officeDocument/2006/relationships/tags" Target="../tags/tag216.xml"/><Relationship Id="rId4" Type="http://schemas.openxmlformats.org/officeDocument/2006/relationships/tags" Target="../tags/tag201.xml"/><Relationship Id="rId9" Type="http://schemas.openxmlformats.org/officeDocument/2006/relationships/tags" Target="../tags/tag206.xml"/><Relationship Id="rId14" Type="http://schemas.openxmlformats.org/officeDocument/2006/relationships/tags" Target="../tags/tag211.xml"/><Relationship Id="rId22"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tags" Target="../tags/tag225.xml"/><Relationship Id="rId13" Type="http://schemas.openxmlformats.org/officeDocument/2006/relationships/tags" Target="../tags/tag230.xml"/><Relationship Id="rId18" Type="http://schemas.openxmlformats.org/officeDocument/2006/relationships/tags" Target="../tags/tag235.xml"/><Relationship Id="rId26" Type="http://schemas.openxmlformats.org/officeDocument/2006/relationships/tags" Target="../tags/tag243.xml"/><Relationship Id="rId3" Type="http://schemas.openxmlformats.org/officeDocument/2006/relationships/tags" Target="../tags/tag220.xml"/><Relationship Id="rId21" Type="http://schemas.openxmlformats.org/officeDocument/2006/relationships/tags" Target="../tags/tag238.xml"/><Relationship Id="rId7" Type="http://schemas.openxmlformats.org/officeDocument/2006/relationships/tags" Target="../tags/tag224.xml"/><Relationship Id="rId12" Type="http://schemas.openxmlformats.org/officeDocument/2006/relationships/tags" Target="../tags/tag229.xml"/><Relationship Id="rId17" Type="http://schemas.openxmlformats.org/officeDocument/2006/relationships/tags" Target="../tags/tag234.xml"/><Relationship Id="rId25" Type="http://schemas.openxmlformats.org/officeDocument/2006/relationships/tags" Target="../tags/tag242.xml"/><Relationship Id="rId33" Type="http://schemas.microsoft.com/office/2007/relationships/hdphoto" Target="../media/hdphoto4.wdp"/><Relationship Id="rId2" Type="http://schemas.openxmlformats.org/officeDocument/2006/relationships/tags" Target="../tags/tag219.xml"/><Relationship Id="rId16" Type="http://schemas.openxmlformats.org/officeDocument/2006/relationships/tags" Target="../tags/tag233.xml"/><Relationship Id="rId20" Type="http://schemas.openxmlformats.org/officeDocument/2006/relationships/tags" Target="../tags/tag237.xml"/><Relationship Id="rId29" Type="http://schemas.openxmlformats.org/officeDocument/2006/relationships/tags" Target="../tags/tag246.xml"/><Relationship Id="rId1" Type="http://schemas.openxmlformats.org/officeDocument/2006/relationships/tags" Target="../tags/tag218.xml"/><Relationship Id="rId6" Type="http://schemas.openxmlformats.org/officeDocument/2006/relationships/tags" Target="../tags/tag223.xml"/><Relationship Id="rId11" Type="http://schemas.openxmlformats.org/officeDocument/2006/relationships/tags" Target="../tags/tag228.xml"/><Relationship Id="rId24" Type="http://schemas.openxmlformats.org/officeDocument/2006/relationships/tags" Target="../tags/tag241.xml"/><Relationship Id="rId32" Type="http://schemas.openxmlformats.org/officeDocument/2006/relationships/image" Target="../media/image6.png"/><Relationship Id="rId5" Type="http://schemas.openxmlformats.org/officeDocument/2006/relationships/tags" Target="../tags/tag222.xml"/><Relationship Id="rId15" Type="http://schemas.openxmlformats.org/officeDocument/2006/relationships/tags" Target="../tags/tag232.xml"/><Relationship Id="rId23" Type="http://schemas.openxmlformats.org/officeDocument/2006/relationships/tags" Target="../tags/tag240.xml"/><Relationship Id="rId28" Type="http://schemas.openxmlformats.org/officeDocument/2006/relationships/tags" Target="../tags/tag245.xml"/><Relationship Id="rId10" Type="http://schemas.openxmlformats.org/officeDocument/2006/relationships/tags" Target="../tags/tag227.xml"/><Relationship Id="rId19" Type="http://schemas.openxmlformats.org/officeDocument/2006/relationships/tags" Target="../tags/tag236.xml"/><Relationship Id="rId31" Type="http://schemas.openxmlformats.org/officeDocument/2006/relationships/image" Target="../media/image3.png"/><Relationship Id="rId4" Type="http://schemas.openxmlformats.org/officeDocument/2006/relationships/tags" Target="../tags/tag221.xml"/><Relationship Id="rId9" Type="http://schemas.openxmlformats.org/officeDocument/2006/relationships/tags" Target="../tags/tag226.xml"/><Relationship Id="rId14" Type="http://schemas.openxmlformats.org/officeDocument/2006/relationships/tags" Target="../tags/tag231.xml"/><Relationship Id="rId22" Type="http://schemas.openxmlformats.org/officeDocument/2006/relationships/tags" Target="../tags/tag239.xml"/><Relationship Id="rId27" Type="http://schemas.openxmlformats.org/officeDocument/2006/relationships/tags" Target="../tags/tag244.xml"/><Relationship Id="rId30"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tags" Target="../tags/tag254.xml"/><Relationship Id="rId13" Type="http://schemas.openxmlformats.org/officeDocument/2006/relationships/tags" Target="../tags/tag259.xml"/><Relationship Id="rId18" Type="http://schemas.openxmlformats.org/officeDocument/2006/relationships/tags" Target="../tags/tag264.xml"/><Relationship Id="rId26" Type="http://schemas.openxmlformats.org/officeDocument/2006/relationships/tags" Target="../tags/tag272.xml"/><Relationship Id="rId3" Type="http://schemas.openxmlformats.org/officeDocument/2006/relationships/tags" Target="../tags/tag249.xml"/><Relationship Id="rId21" Type="http://schemas.openxmlformats.org/officeDocument/2006/relationships/tags" Target="../tags/tag267.xml"/><Relationship Id="rId7" Type="http://schemas.openxmlformats.org/officeDocument/2006/relationships/tags" Target="../tags/tag253.xml"/><Relationship Id="rId12" Type="http://schemas.openxmlformats.org/officeDocument/2006/relationships/tags" Target="../tags/tag258.xml"/><Relationship Id="rId17" Type="http://schemas.openxmlformats.org/officeDocument/2006/relationships/tags" Target="../tags/tag263.xml"/><Relationship Id="rId25" Type="http://schemas.openxmlformats.org/officeDocument/2006/relationships/tags" Target="../tags/tag271.xml"/><Relationship Id="rId33" Type="http://schemas.microsoft.com/office/2007/relationships/hdphoto" Target="../media/hdphoto4.wdp"/><Relationship Id="rId2" Type="http://schemas.openxmlformats.org/officeDocument/2006/relationships/tags" Target="../tags/tag248.xml"/><Relationship Id="rId16" Type="http://schemas.openxmlformats.org/officeDocument/2006/relationships/tags" Target="../tags/tag262.xml"/><Relationship Id="rId20" Type="http://schemas.openxmlformats.org/officeDocument/2006/relationships/tags" Target="../tags/tag266.xml"/><Relationship Id="rId29" Type="http://schemas.openxmlformats.org/officeDocument/2006/relationships/tags" Target="../tags/tag275.xml"/><Relationship Id="rId1" Type="http://schemas.openxmlformats.org/officeDocument/2006/relationships/tags" Target="../tags/tag247.xml"/><Relationship Id="rId6" Type="http://schemas.openxmlformats.org/officeDocument/2006/relationships/tags" Target="../tags/tag252.xml"/><Relationship Id="rId11" Type="http://schemas.openxmlformats.org/officeDocument/2006/relationships/tags" Target="../tags/tag257.xml"/><Relationship Id="rId24" Type="http://schemas.openxmlformats.org/officeDocument/2006/relationships/tags" Target="../tags/tag270.xml"/><Relationship Id="rId32" Type="http://schemas.openxmlformats.org/officeDocument/2006/relationships/image" Target="../media/image6.png"/><Relationship Id="rId5" Type="http://schemas.openxmlformats.org/officeDocument/2006/relationships/tags" Target="../tags/tag251.xml"/><Relationship Id="rId15" Type="http://schemas.openxmlformats.org/officeDocument/2006/relationships/tags" Target="../tags/tag261.xml"/><Relationship Id="rId23" Type="http://schemas.openxmlformats.org/officeDocument/2006/relationships/tags" Target="../tags/tag269.xml"/><Relationship Id="rId28" Type="http://schemas.openxmlformats.org/officeDocument/2006/relationships/tags" Target="../tags/tag274.xml"/><Relationship Id="rId10" Type="http://schemas.openxmlformats.org/officeDocument/2006/relationships/tags" Target="../tags/tag256.xml"/><Relationship Id="rId19" Type="http://schemas.openxmlformats.org/officeDocument/2006/relationships/tags" Target="../tags/tag265.xml"/><Relationship Id="rId31" Type="http://schemas.openxmlformats.org/officeDocument/2006/relationships/image" Target="../media/image3.png"/><Relationship Id="rId4" Type="http://schemas.openxmlformats.org/officeDocument/2006/relationships/tags" Target="../tags/tag250.xml"/><Relationship Id="rId9" Type="http://schemas.openxmlformats.org/officeDocument/2006/relationships/tags" Target="../tags/tag255.xml"/><Relationship Id="rId14" Type="http://schemas.openxmlformats.org/officeDocument/2006/relationships/tags" Target="../tags/tag260.xml"/><Relationship Id="rId22" Type="http://schemas.openxmlformats.org/officeDocument/2006/relationships/tags" Target="../tags/tag268.xml"/><Relationship Id="rId27" Type="http://schemas.openxmlformats.org/officeDocument/2006/relationships/tags" Target="../tags/tag273.xml"/><Relationship Id="rId30"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tags" Target="../tags/tag283.xml"/><Relationship Id="rId13" Type="http://schemas.openxmlformats.org/officeDocument/2006/relationships/tags" Target="../tags/tag288.xml"/><Relationship Id="rId18" Type="http://schemas.openxmlformats.org/officeDocument/2006/relationships/tags" Target="../tags/tag293.xml"/><Relationship Id="rId26" Type="http://schemas.openxmlformats.org/officeDocument/2006/relationships/tags" Target="../tags/tag301.xml"/><Relationship Id="rId3" Type="http://schemas.openxmlformats.org/officeDocument/2006/relationships/tags" Target="../tags/tag278.xml"/><Relationship Id="rId21" Type="http://schemas.openxmlformats.org/officeDocument/2006/relationships/tags" Target="../tags/tag296.xml"/><Relationship Id="rId7" Type="http://schemas.openxmlformats.org/officeDocument/2006/relationships/tags" Target="../tags/tag282.xml"/><Relationship Id="rId12" Type="http://schemas.openxmlformats.org/officeDocument/2006/relationships/tags" Target="../tags/tag287.xml"/><Relationship Id="rId17" Type="http://schemas.openxmlformats.org/officeDocument/2006/relationships/tags" Target="../tags/tag292.xml"/><Relationship Id="rId25" Type="http://schemas.openxmlformats.org/officeDocument/2006/relationships/tags" Target="../tags/tag300.xml"/><Relationship Id="rId33" Type="http://schemas.microsoft.com/office/2007/relationships/hdphoto" Target="../media/hdphoto4.wdp"/><Relationship Id="rId2" Type="http://schemas.openxmlformats.org/officeDocument/2006/relationships/tags" Target="../tags/tag277.xml"/><Relationship Id="rId16" Type="http://schemas.openxmlformats.org/officeDocument/2006/relationships/tags" Target="../tags/tag291.xml"/><Relationship Id="rId20" Type="http://schemas.openxmlformats.org/officeDocument/2006/relationships/tags" Target="../tags/tag295.xml"/><Relationship Id="rId29" Type="http://schemas.openxmlformats.org/officeDocument/2006/relationships/tags" Target="../tags/tag304.xml"/><Relationship Id="rId1" Type="http://schemas.openxmlformats.org/officeDocument/2006/relationships/tags" Target="../tags/tag276.xml"/><Relationship Id="rId6" Type="http://schemas.openxmlformats.org/officeDocument/2006/relationships/tags" Target="../tags/tag281.xml"/><Relationship Id="rId11" Type="http://schemas.openxmlformats.org/officeDocument/2006/relationships/tags" Target="../tags/tag286.xml"/><Relationship Id="rId24" Type="http://schemas.openxmlformats.org/officeDocument/2006/relationships/tags" Target="../tags/tag299.xml"/><Relationship Id="rId32" Type="http://schemas.openxmlformats.org/officeDocument/2006/relationships/image" Target="../media/image6.png"/><Relationship Id="rId5" Type="http://schemas.openxmlformats.org/officeDocument/2006/relationships/tags" Target="../tags/tag280.xml"/><Relationship Id="rId15" Type="http://schemas.openxmlformats.org/officeDocument/2006/relationships/tags" Target="../tags/tag290.xml"/><Relationship Id="rId23" Type="http://schemas.openxmlformats.org/officeDocument/2006/relationships/tags" Target="../tags/tag298.xml"/><Relationship Id="rId28" Type="http://schemas.openxmlformats.org/officeDocument/2006/relationships/tags" Target="../tags/tag303.xml"/><Relationship Id="rId10" Type="http://schemas.openxmlformats.org/officeDocument/2006/relationships/tags" Target="../tags/tag285.xml"/><Relationship Id="rId19" Type="http://schemas.openxmlformats.org/officeDocument/2006/relationships/tags" Target="../tags/tag294.xml"/><Relationship Id="rId31" Type="http://schemas.openxmlformats.org/officeDocument/2006/relationships/image" Target="../media/image3.png"/><Relationship Id="rId4" Type="http://schemas.openxmlformats.org/officeDocument/2006/relationships/tags" Target="../tags/tag279.xml"/><Relationship Id="rId9" Type="http://schemas.openxmlformats.org/officeDocument/2006/relationships/tags" Target="../tags/tag284.xml"/><Relationship Id="rId14" Type="http://schemas.openxmlformats.org/officeDocument/2006/relationships/tags" Target="../tags/tag289.xml"/><Relationship Id="rId22" Type="http://schemas.openxmlformats.org/officeDocument/2006/relationships/tags" Target="../tags/tag297.xml"/><Relationship Id="rId27" Type="http://schemas.openxmlformats.org/officeDocument/2006/relationships/tags" Target="../tags/tag302.xml"/><Relationship Id="rId30"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4.wdp"/></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4.wdp"/></Relationships>
</file>

<file path=ppt/slides/_rels/slide33.xml.rels><?xml version="1.0" encoding="UTF-8" standalone="yes"?>
<Relationships xmlns="http://schemas.openxmlformats.org/package/2006/relationships"><Relationship Id="rId8" Type="http://schemas.openxmlformats.org/officeDocument/2006/relationships/tags" Target="../tags/tag312.xml"/><Relationship Id="rId13" Type="http://schemas.openxmlformats.org/officeDocument/2006/relationships/tags" Target="../tags/tag317.xml"/><Relationship Id="rId18" Type="http://schemas.openxmlformats.org/officeDocument/2006/relationships/slideLayout" Target="../slideLayouts/slideLayout2.xml"/><Relationship Id="rId3" Type="http://schemas.openxmlformats.org/officeDocument/2006/relationships/tags" Target="../tags/tag307.xml"/><Relationship Id="rId7" Type="http://schemas.openxmlformats.org/officeDocument/2006/relationships/tags" Target="../tags/tag311.xml"/><Relationship Id="rId12" Type="http://schemas.openxmlformats.org/officeDocument/2006/relationships/tags" Target="../tags/tag316.xml"/><Relationship Id="rId17" Type="http://schemas.openxmlformats.org/officeDocument/2006/relationships/tags" Target="../tags/tag321.xml"/><Relationship Id="rId2" Type="http://schemas.openxmlformats.org/officeDocument/2006/relationships/tags" Target="../tags/tag306.xml"/><Relationship Id="rId16" Type="http://schemas.openxmlformats.org/officeDocument/2006/relationships/tags" Target="../tags/tag320.xml"/><Relationship Id="rId20" Type="http://schemas.microsoft.com/office/2007/relationships/hdphoto" Target="../media/hdphoto4.wdp"/><Relationship Id="rId1" Type="http://schemas.openxmlformats.org/officeDocument/2006/relationships/tags" Target="../tags/tag305.xml"/><Relationship Id="rId6" Type="http://schemas.openxmlformats.org/officeDocument/2006/relationships/tags" Target="../tags/tag310.xml"/><Relationship Id="rId11" Type="http://schemas.openxmlformats.org/officeDocument/2006/relationships/tags" Target="../tags/tag315.xml"/><Relationship Id="rId5" Type="http://schemas.openxmlformats.org/officeDocument/2006/relationships/tags" Target="../tags/tag309.xml"/><Relationship Id="rId15" Type="http://schemas.openxmlformats.org/officeDocument/2006/relationships/tags" Target="../tags/tag319.xml"/><Relationship Id="rId10" Type="http://schemas.openxmlformats.org/officeDocument/2006/relationships/tags" Target="../tags/tag314.xml"/><Relationship Id="rId19" Type="http://schemas.openxmlformats.org/officeDocument/2006/relationships/image" Target="../media/image6.png"/><Relationship Id="rId4" Type="http://schemas.openxmlformats.org/officeDocument/2006/relationships/tags" Target="../tags/tag308.xml"/><Relationship Id="rId9" Type="http://schemas.openxmlformats.org/officeDocument/2006/relationships/tags" Target="../tags/tag313.xml"/><Relationship Id="rId14" Type="http://schemas.openxmlformats.org/officeDocument/2006/relationships/tags" Target="../tags/tag318.xml"/></Relationships>
</file>

<file path=ppt/slides/_rels/slide34.xml.rels><?xml version="1.0" encoding="UTF-8" standalone="yes"?>
<Relationships xmlns="http://schemas.openxmlformats.org/package/2006/relationships"><Relationship Id="rId8" Type="http://schemas.openxmlformats.org/officeDocument/2006/relationships/tags" Target="../tags/tag329.xml"/><Relationship Id="rId13" Type="http://schemas.openxmlformats.org/officeDocument/2006/relationships/tags" Target="../tags/tag334.xml"/><Relationship Id="rId18" Type="http://schemas.openxmlformats.org/officeDocument/2006/relationships/tags" Target="../tags/tag339.xml"/><Relationship Id="rId26" Type="http://schemas.openxmlformats.org/officeDocument/2006/relationships/tags" Target="../tags/tag347.xml"/><Relationship Id="rId3" Type="http://schemas.openxmlformats.org/officeDocument/2006/relationships/tags" Target="../tags/tag324.xml"/><Relationship Id="rId21" Type="http://schemas.openxmlformats.org/officeDocument/2006/relationships/tags" Target="../tags/tag342.xml"/><Relationship Id="rId7" Type="http://schemas.openxmlformats.org/officeDocument/2006/relationships/tags" Target="../tags/tag328.xml"/><Relationship Id="rId12" Type="http://schemas.openxmlformats.org/officeDocument/2006/relationships/tags" Target="../tags/tag333.xml"/><Relationship Id="rId17" Type="http://schemas.openxmlformats.org/officeDocument/2006/relationships/tags" Target="../tags/tag338.xml"/><Relationship Id="rId25" Type="http://schemas.openxmlformats.org/officeDocument/2006/relationships/tags" Target="../tags/tag346.xml"/><Relationship Id="rId33" Type="http://schemas.microsoft.com/office/2007/relationships/hdphoto" Target="../media/hdphoto4.wdp"/><Relationship Id="rId2" Type="http://schemas.openxmlformats.org/officeDocument/2006/relationships/tags" Target="../tags/tag323.xml"/><Relationship Id="rId16" Type="http://schemas.openxmlformats.org/officeDocument/2006/relationships/tags" Target="../tags/tag337.xml"/><Relationship Id="rId20" Type="http://schemas.openxmlformats.org/officeDocument/2006/relationships/tags" Target="../tags/tag341.xml"/><Relationship Id="rId29" Type="http://schemas.openxmlformats.org/officeDocument/2006/relationships/tags" Target="../tags/tag350.xml"/><Relationship Id="rId1" Type="http://schemas.openxmlformats.org/officeDocument/2006/relationships/tags" Target="../tags/tag322.xml"/><Relationship Id="rId6" Type="http://schemas.openxmlformats.org/officeDocument/2006/relationships/tags" Target="../tags/tag327.xml"/><Relationship Id="rId11" Type="http://schemas.openxmlformats.org/officeDocument/2006/relationships/tags" Target="../tags/tag332.xml"/><Relationship Id="rId24" Type="http://schemas.openxmlformats.org/officeDocument/2006/relationships/tags" Target="../tags/tag345.xml"/><Relationship Id="rId32" Type="http://schemas.openxmlformats.org/officeDocument/2006/relationships/image" Target="../media/image6.png"/><Relationship Id="rId5" Type="http://schemas.openxmlformats.org/officeDocument/2006/relationships/tags" Target="../tags/tag326.xml"/><Relationship Id="rId15" Type="http://schemas.openxmlformats.org/officeDocument/2006/relationships/tags" Target="../tags/tag336.xml"/><Relationship Id="rId23" Type="http://schemas.openxmlformats.org/officeDocument/2006/relationships/tags" Target="../tags/tag344.xml"/><Relationship Id="rId28" Type="http://schemas.openxmlformats.org/officeDocument/2006/relationships/tags" Target="../tags/tag349.xml"/><Relationship Id="rId10" Type="http://schemas.openxmlformats.org/officeDocument/2006/relationships/tags" Target="../tags/tag331.xml"/><Relationship Id="rId19" Type="http://schemas.openxmlformats.org/officeDocument/2006/relationships/tags" Target="../tags/tag340.xml"/><Relationship Id="rId31" Type="http://schemas.openxmlformats.org/officeDocument/2006/relationships/image" Target="../media/image3.png"/><Relationship Id="rId4" Type="http://schemas.openxmlformats.org/officeDocument/2006/relationships/tags" Target="../tags/tag325.xml"/><Relationship Id="rId9" Type="http://schemas.openxmlformats.org/officeDocument/2006/relationships/tags" Target="../tags/tag330.xml"/><Relationship Id="rId14" Type="http://schemas.openxmlformats.org/officeDocument/2006/relationships/tags" Target="../tags/tag335.xml"/><Relationship Id="rId22" Type="http://schemas.openxmlformats.org/officeDocument/2006/relationships/tags" Target="../tags/tag343.xml"/><Relationship Id="rId27" Type="http://schemas.openxmlformats.org/officeDocument/2006/relationships/tags" Target="../tags/tag348.xml"/><Relationship Id="rId30"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tags" Target="../tags/tag358.xml"/><Relationship Id="rId13" Type="http://schemas.microsoft.com/office/2007/relationships/hdphoto" Target="../media/hdphoto4.wdp"/><Relationship Id="rId3" Type="http://schemas.openxmlformats.org/officeDocument/2006/relationships/tags" Target="../tags/tag353.xml"/><Relationship Id="rId7" Type="http://schemas.openxmlformats.org/officeDocument/2006/relationships/tags" Target="../tags/tag357.xml"/><Relationship Id="rId12" Type="http://schemas.openxmlformats.org/officeDocument/2006/relationships/image" Target="../media/image6.png"/><Relationship Id="rId2" Type="http://schemas.openxmlformats.org/officeDocument/2006/relationships/tags" Target="../tags/tag352.xml"/><Relationship Id="rId1" Type="http://schemas.openxmlformats.org/officeDocument/2006/relationships/tags" Target="../tags/tag351.xml"/><Relationship Id="rId6" Type="http://schemas.openxmlformats.org/officeDocument/2006/relationships/tags" Target="../tags/tag356.xml"/><Relationship Id="rId11" Type="http://schemas.openxmlformats.org/officeDocument/2006/relationships/image" Target="../media/image3.png"/><Relationship Id="rId5" Type="http://schemas.openxmlformats.org/officeDocument/2006/relationships/tags" Target="../tags/tag355.xml"/><Relationship Id="rId10" Type="http://schemas.openxmlformats.org/officeDocument/2006/relationships/slideLayout" Target="../slideLayouts/slideLayout2.xml"/><Relationship Id="rId4" Type="http://schemas.openxmlformats.org/officeDocument/2006/relationships/tags" Target="../tags/tag354.xml"/><Relationship Id="rId9" Type="http://schemas.openxmlformats.org/officeDocument/2006/relationships/tags" Target="../tags/tag359.xml"/></Relationships>
</file>

<file path=ppt/slides/_rels/slide36.xml.rels><?xml version="1.0" encoding="UTF-8" standalone="yes"?>
<Relationships xmlns="http://schemas.openxmlformats.org/package/2006/relationships"><Relationship Id="rId13" Type="http://schemas.openxmlformats.org/officeDocument/2006/relationships/tags" Target="../tags/tag372.xml"/><Relationship Id="rId18" Type="http://schemas.openxmlformats.org/officeDocument/2006/relationships/tags" Target="../tags/tag377.xml"/><Relationship Id="rId26" Type="http://schemas.openxmlformats.org/officeDocument/2006/relationships/tags" Target="../tags/tag385.xml"/><Relationship Id="rId39" Type="http://schemas.openxmlformats.org/officeDocument/2006/relationships/tags" Target="../tags/tag398.xml"/><Relationship Id="rId21" Type="http://schemas.openxmlformats.org/officeDocument/2006/relationships/tags" Target="../tags/tag380.xml"/><Relationship Id="rId34" Type="http://schemas.openxmlformats.org/officeDocument/2006/relationships/tags" Target="../tags/tag393.xml"/><Relationship Id="rId42" Type="http://schemas.openxmlformats.org/officeDocument/2006/relationships/tags" Target="../tags/tag401.xml"/><Relationship Id="rId47" Type="http://schemas.openxmlformats.org/officeDocument/2006/relationships/tags" Target="../tags/tag406.xml"/><Relationship Id="rId50" Type="http://schemas.openxmlformats.org/officeDocument/2006/relationships/tags" Target="../tags/tag409.xml"/><Relationship Id="rId55" Type="http://schemas.openxmlformats.org/officeDocument/2006/relationships/tags" Target="../tags/tag414.xml"/><Relationship Id="rId7" Type="http://schemas.openxmlformats.org/officeDocument/2006/relationships/tags" Target="../tags/tag366.xml"/><Relationship Id="rId2" Type="http://schemas.openxmlformats.org/officeDocument/2006/relationships/tags" Target="../tags/tag361.xml"/><Relationship Id="rId16" Type="http://schemas.openxmlformats.org/officeDocument/2006/relationships/tags" Target="../tags/tag375.xml"/><Relationship Id="rId20" Type="http://schemas.openxmlformats.org/officeDocument/2006/relationships/tags" Target="../tags/tag379.xml"/><Relationship Id="rId29" Type="http://schemas.openxmlformats.org/officeDocument/2006/relationships/tags" Target="../tags/tag388.xml"/><Relationship Id="rId41" Type="http://schemas.openxmlformats.org/officeDocument/2006/relationships/tags" Target="../tags/tag400.xml"/><Relationship Id="rId54" Type="http://schemas.openxmlformats.org/officeDocument/2006/relationships/tags" Target="../tags/tag413.xml"/><Relationship Id="rId1" Type="http://schemas.openxmlformats.org/officeDocument/2006/relationships/tags" Target="../tags/tag360.xml"/><Relationship Id="rId6" Type="http://schemas.openxmlformats.org/officeDocument/2006/relationships/tags" Target="../tags/tag365.xml"/><Relationship Id="rId11" Type="http://schemas.openxmlformats.org/officeDocument/2006/relationships/tags" Target="../tags/tag370.xml"/><Relationship Id="rId24" Type="http://schemas.openxmlformats.org/officeDocument/2006/relationships/tags" Target="../tags/tag383.xml"/><Relationship Id="rId32" Type="http://schemas.openxmlformats.org/officeDocument/2006/relationships/tags" Target="../tags/tag391.xml"/><Relationship Id="rId37" Type="http://schemas.openxmlformats.org/officeDocument/2006/relationships/tags" Target="../tags/tag396.xml"/><Relationship Id="rId40" Type="http://schemas.openxmlformats.org/officeDocument/2006/relationships/tags" Target="../tags/tag399.xml"/><Relationship Id="rId45" Type="http://schemas.openxmlformats.org/officeDocument/2006/relationships/tags" Target="../tags/tag404.xml"/><Relationship Id="rId53" Type="http://schemas.openxmlformats.org/officeDocument/2006/relationships/tags" Target="../tags/tag412.xml"/><Relationship Id="rId58" Type="http://schemas.openxmlformats.org/officeDocument/2006/relationships/slideLayout" Target="../slideLayouts/slideLayout2.xml"/><Relationship Id="rId5" Type="http://schemas.openxmlformats.org/officeDocument/2006/relationships/tags" Target="../tags/tag364.xml"/><Relationship Id="rId15" Type="http://schemas.openxmlformats.org/officeDocument/2006/relationships/tags" Target="../tags/tag374.xml"/><Relationship Id="rId23" Type="http://schemas.openxmlformats.org/officeDocument/2006/relationships/tags" Target="../tags/tag382.xml"/><Relationship Id="rId28" Type="http://schemas.openxmlformats.org/officeDocument/2006/relationships/tags" Target="../tags/tag387.xml"/><Relationship Id="rId36" Type="http://schemas.openxmlformats.org/officeDocument/2006/relationships/tags" Target="../tags/tag395.xml"/><Relationship Id="rId49" Type="http://schemas.openxmlformats.org/officeDocument/2006/relationships/tags" Target="../tags/tag408.xml"/><Relationship Id="rId57" Type="http://schemas.openxmlformats.org/officeDocument/2006/relationships/tags" Target="../tags/tag416.xml"/><Relationship Id="rId61" Type="http://schemas.microsoft.com/office/2007/relationships/hdphoto" Target="../media/hdphoto4.wdp"/><Relationship Id="rId10" Type="http://schemas.openxmlformats.org/officeDocument/2006/relationships/tags" Target="../tags/tag369.xml"/><Relationship Id="rId19" Type="http://schemas.openxmlformats.org/officeDocument/2006/relationships/tags" Target="../tags/tag378.xml"/><Relationship Id="rId31" Type="http://schemas.openxmlformats.org/officeDocument/2006/relationships/tags" Target="../tags/tag390.xml"/><Relationship Id="rId44" Type="http://schemas.openxmlformats.org/officeDocument/2006/relationships/tags" Target="../tags/tag403.xml"/><Relationship Id="rId52" Type="http://schemas.openxmlformats.org/officeDocument/2006/relationships/tags" Target="../tags/tag411.xml"/><Relationship Id="rId60" Type="http://schemas.openxmlformats.org/officeDocument/2006/relationships/image" Target="../media/image6.png"/><Relationship Id="rId4" Type="http://schemas.openxmlformats.org/officeDocument/2006/relationships/tags" Target="../tags/tag363.xml"/><Relationship Id="rId9" Type="http://schemas.openxmlformats.org/officeDocument/2006/relationships/tags" Target="../tags/tag368.xml"/><Relationship Id="rId14" Type="http://schemas.openxmlformats.org/officeDocument/2006/relationships/tags" Target="../tags/tag373.xml"/><Relationship Id="rId22" Type="http://schemas.openxmlformats.org/officeDocument/2006/relationships/tags" Target="../tags/tag381.xml"/><Relationship Id="rId27" Type="http://schemas.openxmlformats.org/officeDocument/2006/relationships/tags" Target="../tags/tag386.xml"/><Relationship Id="rId30" Type="http://schemas.openxmlformats.org/officeDocument/2006/relationships/tags" Target="../tags/tag389.xml"/><Relationship Id="rId35" Type="http://schemas.openxmlformats.org/officeDocument/2006/relationships/tags" Target="../tags/tag394.xml"/><Relationship Id="rId43" Type="http://schemas.openxmlformats.org/officeDocument/2006/relationships/tags" Target="../tags/tag402.xml"/><Relationship Id="rId48" Type="http://schemas.openxmlformats.org/officeDocument/2006/relationships/tags" Target="../tags/tag407.xml"/><Relationship Id="rId56" Type="http://schemas.openxmlformats.org/officeDocument/2006/relationships/tags" Target="../tags/tag415.xml"/><Relationship Id="rId8" Type="http://schemas.openxmlformats.org/officeDocument/2006/relationships/tags" Target="../tags/tag367.xml"/><Relationship Id="rId51" Type="http://schemas.openxmlformats.org/officeDocument/2006/relationships/tags" Target="../tags/tag410.xml"/><Relationship Id="rId3" Type="http://schemas.openxmlformats.org/officeDocument/2006/relationships/tags" Target="../tags/tag362.xml"/><Relationship Id="rId12" Type="http://schemas.openxmlformats.org/officeDocument/2006/relationships/tags" Target="../tags/tag371.xml"/><Relationship Id="rId17" Type="http://schemas.openxmlformats.org/officeDocument/2006/relationships/tags" Target="../tags/tag376.xml"/><Relationship Id="rId25" Type="http://schemas.openxmlformats.org/officeDocument/2006/relationships/tags" Target="../tags/tag384.xml"/><Relationship Id="rId33" Type="http://schemas.openxmlformats.org/officeDocument/2006/relationships/tags" Target="../tags/tag392.xml"/><Relationship Id="rId38" Type="http://schemas.openxmlformats.org/officeDocument/2006/relationships/tags" Target="../tags/tag397.xml"/><Relationship Id="rId46" Type="http://schemas.openxmlformats.org/officeDocument/2006/relationships/tags" Target="../tags/tag405.xml"/><Relationship Id="rId59" Type="http://schemas.openxmlformats.org/officeDocument/2006/relationships/image" Target="../media/image3.png"/></Relationships>
</file>

<file path=ppt/slides/_rels/slide37.xml.rels><?xml version="1.0" encoding="UTF-8" standalone="yes"?>
<Relationships xmlns="http://schemas.openxmlformats.org/package/2006/relationships"><Relationship Id="rId8" Type="http://schemas.openxmlformats.org/officeDocument/2006/relationships/tags" Target="../tags/tag424.xml"/><Relationship Id="rId13" Type="http://schemas.openxmlformats.org/officeDocument/2006/relationships/slideLayout" Target="../slideLayouts/slideLayout2.xml"/><Relationship Id="rId3" Type="http://schemas.openxmlformats.org/officeDocument/2006/relationships/tags" Target="../tags/tag419.xml"/><Relationship Id="rId7" Type="http://schemas.openxmlformats.org/officeDocument/2006/relationships/tags" Target="../tags/tag423.xml"/><Relationship Id="rId12" Type="http://schemas.openxmlformats.org/officeDocument/2006/relationships/tags" Target="../tags/tag428.xml"/><Relationship Id="rId2" Type="http://schemas.openxmlformats.org/officeDocument/2006/relationships/tags" Target="../tags/tag418.xml"/><Relationship Id="rId16" Type="http://schemas.microsoft.com/office/2007/relationships/hdphoto" Target="../media/hdphoto4.wdp"/><Relationship Id="rId1" Type="http://schemas.openxmlformats.org/officeDocument/2006/relationships/tags" Target="../tags/tag417.xml"/><Relationship Id="rId6" Type="http://schemas.openxmlformats.org/officeDocument/2006/relationships/tags" Target="../tags/tag422.xml"/><Relationship Id="rId11" Type="http://schemas.openxmlformats.org/officeDocument/2006/relationships/tags" Target="../tags/tag427.xml"/><Relationship Id="rId5" Type="http://schemas.openxmlformats.org/officeDocument/2006/relationships/tags" Target="../tags/tag421.xml"/><Relationship Id="rId15" Type="http://schemas.openxmlformats.org/officeDocument/2006/relationships/image" Target="../media/image6.png"/><Relationship Id="rId10" Type="http://schemas.openxmlformats.org/officeDocument/2006/relationships/tags" Target="../tags/tag426.xml"/><Relationship Id="rId4" Type="http://schemas.openxmlformats.org/officeDocument/2006/relationships/tags" Target="../tags/tag420.xml"/><Relationship Id="rId9" Type="http://schemas.openxmlformats.org/officeDocument/2006/relationships/tags" Target="../tags/tag425.xml"/><Relationship Id="rId14"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tags" Target="../tags/tag436.xml"/><Relationship Id="rId13" Type="http://schemas.openxmlformats.org/officeDocument/2006/relationships/tags" Target="../tags/tag441.xml"/><Relationship Id="rId18" Type="http://schemas.openxmlformats.org/officeDocument/2006/relationships/tags" Target="../tags/tag446.xml"/><Relationship Id="rId26" Type="http://schemas.openxmlformats.org/officeDocument/2006/relationships/tags" Target="../tags/tag454.xml"/><Relationship Id="rId3" Type="http://schemas.openxmlformats.org/officeDocument/2006/relationships/tags" Target="../tags/tag431.xml"/><Relationship Id="rId21" Type="http://schemas.openxmlformats.org/officeDocument/2006/relationships/tags" Target="../tags/tag449.xml"/><Relationship Id="rId7" Type="http://schemas.openxmlformats.org/officeDocument/2006/relationships/tags" Target="../tags/tag435.xml"/><Relationship Id="rId12" Type="http://schemas.openxmlformats.org/officeDocument/2006/relationships/tags" Target="../tags/tag440.xml"/><Relationship Id="rId17" Type="http://schemas.openxmlformats.org/officeDocument/2006/relationships/tags" Target="../tags/tag445.xml"/><Relationship Id="rId25" Type="http://schemas.openxmlformats.org/officeDocument/2006/relationships/tags" Target="../tags/tag453.xml"/><Relationship Id="rId33" Type="http://schemas.microsoft.com/office/2007/relationships/hdphoto" Target="../media/hdphoto4.wdp"/><Relationship Id="rId2" Type="http://schemas.openxmlformats.org/officeDocument/2006/relationships/tags" Target="../tags/tag430.xml"/><Relationship Id="rId16" Type="http://schemas.openxmlformats.org/officeDocument/2006/relationships/tags" Target="../tags/tag444.xml"/><Relationship Id="rId20" Type="http://schemas.openxmlformats.org/officeDocument/2006/relationships/tags" Target="../tags/tag448.xml"/><Relationship Id="rId29" Type="http://schemas.openxmlformats.org/officeDocument/2006/relationships/tags" Target="../tags/tag457.xml"/><Relationship Id="rId1" Type="http://schemas.openxmlformats.org/officeDocument/2006/relationships/tags" Target="../tags/tag429.xml"/><Relationship Id="rId6" Type="http://schemas.openxmlformats.org/officeDocument/2006/relationships/tags" Target="../tags/tag434.xml"/><Relationship Id="rId11" Type="http://schemas.openxmlformats.org/officeDocument/2006/relationships/tags" Target="../tags/tag439.xml"/><Relationship Id="rId24" Type="http://schemas.openxmlformats.org/officeDocument/2006/relationships/tags" Target="../tags/tag452.xml"/><Relationship Id="rId32" Type="http://schemas.openxmlformats.org/officeDocument/2006/relationships/image" Target="../media/image6.png"/><Relationship Id="rId5" Type="http://schemas.openxmlformats.org/officeDocument/2006/relationships/tags" Target="../tags/tag433.xml"/><Relationship Id="rId15" Type="http://schemas.openxmlformats.org/officeDocument/2006/relationships/tags" Target="../tags/tag443.xml"/><Relationship Id="rId23" Type="http://schemas.openxmlformats.org/officeDocument/2006/relationships/tags" Target="../tags/tag451.xml"/><Relationship Id="rId28" Type="http://schemas.openxmlformats.org/officeDocument/2006/relationships/tags" Target="../tags/tag456.xml"/><Relationship Id="rId10" Type="http://schemas.openxmlformats.org/officeDocument/2006/relationships/tags" Target="../tags/tag438.xml"/><Relationship Id="rId19" Type="http://schemas.openxmlformats.org/officeDocument/2006/relationships/tags" Target="../tags/tag447.xml"/><Relationship Id="rId31" Type="http://schemas.openxmlformats.org/officeDocument/2006/relationships/image" Target="../media/image3.png"/><Relationship Id="rId4" Type="http://schemas.openxmlformats.org/officeDocument/2006/relationships/tags" Target="../tags/tag432.xml"/><Relationship Id="rId9" Type="http://schemas.openxmlformats.org/officeDocument/2006/relationships/tags" Target="../tags/tag437.xml"/><Relationship Id="rId14" Type="http://schemas.openxmlformats.org/officeDocument/2006/relationships/tags" Target="../tags/tag442.xml"/><Relationship Id="rId22" Type="http://schemas.openxmlformats.org/officeDocument/2006/relationships/tags" Target="../tags/tag450.xml"/><Relationship Id="rId27" Type="http://schemas.openxmlformats.org/officeDocument/2006/relationships/tags" Target="../tags/tag455.xml"/><Relationship Id="rId30"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tags" Target="../tags/tag465.xml"/><Relationship Id="rId3" Type="http://schemas.openxmlformats.org/officeDocument/2006/relationships/tags" Target="../tags/tag460.xml"/><Relationship Id="rId7" Type="http://schemas.openxmlformats.org/officeDocument/2006/relationships/tags" Target="../tags/tag464.xml"/><Relationship Id="rId12" Type="http://schemas.microsoft.com/office/2007/relationships/hdphoto" Target="../media/hdphoto4.wdp"/><Relationship Id="rId2" Type="http://schemas.openxmlformats.org/officeDocument/2006/relationships/tags" Target="../tags/tag459.xml"/><Relationship Id="rId1" Type="http://schemas.openxmlformats.org/officeDocument/2006/relationships/tags" Target="../tags/tag458.xml"/><Relationship Id="rId6" Type="http://schemas.openxmlformats.org/officeDocument/2006/relationships/tags" Target="../tags/tag463.xml"/><Relationship Id="rId11" Type="http://schemas.openxmlformats.org/officeDocument/2006/relationships/image" Target="../media/image6.png"/><Relationship Id="rId5" Type="http://schemas.openxmlformats.org/officeDocument/2006/relationships/tags" Target="../tags/tag462.xml"/><Relationship Id="rId10" Type="http://schemas.openxmlformats.org/officeDocument/2006/relationships/image" Target="../media/image3.png"/><Relationship Id="rId4" Type="http://schemas.openxmlformats.org/officeDocument/2006/relationships/tags" Target="../tags/tag461.xml"/><Relationship Id="rId9"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4.wdp"/></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4.wdp"/></Relationships>
</file>

<file path=ppt/slides/_rels/slide43.xml.rels><?xml version="1.0" encoding="UTF-8" standalone="yes"?>
<Relationships xmlns="http://schemas.openxmlformats.org/package/2006/relationships"><Relationship Id="rId8" Type="http://schemas.openxmlformats.org/officeDocument/2006/relationships/tags" Target="../tags/tag473.xml"/><Relationship Id="rId13" Type="http://schemas.openxmlformats.org/officeDocument/2006/relationships/tags" Target="../tags/tag478.xml"/><Relationship Id="rId18" Type="http://schemas.openxmlformats.org/officeDocument/2006/relationships/tags" Target="../tags/tag483.xml"/><Relationship Id="rId26" Type="http://schemas.openxmlformats.org/officeDocument/2006/relationships/tags" Target="../tags/tag491.xml"/><Relationship Id="rId3" Type="http://schemas.openxmlformats.org/officeDocument/2006/relationships/tags" Target="../tags/tag468.xml"/><Relationship Id="rId21" Type="http://schemas.openxmlformats.org/officeDocument/2006/relationships/tags" Target="../tags/tag486.xml"/><Relationship Id="rId7" Type="http://schemas.openxmlformats.org/officeDocument/2006/relationships/tags" Target="../tags/tag472.xml"/><Relationship Id="rId12" Type="http://schemas.openxmlformats.org/officeDocument/2006/relationships/tags" Target="../tags/tag477.xml"/><Relationship Id="rId17" Type="http://schemas.openxmlformats.org/officeDocument/2006/relationships/tags" Target="../tags/tag482.xml"/><Relationship Id="rId25" Type="http://schemas.openxmlformats.org/officeDocument/2006/relationships/tags" Target="../tags/tag490.xml"/><Relationship Id="rId33" Type="http://schemas.openxmlformats.org/officeDocument/2006/relationships/slideLayout" Target="../slideLayouts/slideLayout2.xml"/><Relationship Id="rId2" Type="http://schemas.openxmlformats.org/officeDocument/2006/relationships/tags" Target="../tags/tag467.xml"/><Relationship Id="rId16" Type="http://schemas.openxmlformats.org/officeDocument/2006/relationships/tags" Target="../tags/tag481.xml"/><Relationship Id="rId20" Type="http://schemas.openxmlformats.org/officeDocument/2006/relationships/tags" Target="../tags/tag485.xml"/><Relationship Id="rId29" Type="http://schemas.openxmlformats.org/officeDocument/2006/relationships/tags" Target="../tags/tag494.xml"/><Relationship Id="rId1" Type="http://schemas.openxmlformats.org/officeDocument/2006/relationships/tags" Target="../tags/tag466.xml"/><Relationship Id="rId6" Type="http://schemas.openxmlformats.org/officeDocument/2006/relationships/tags" Target="../tags/tag471.xml"/><Relationship Id="rId11" Type="http://schemas.openxmlformats.org/officeDocument/2006/relationships/tags" Target="../tags/tag476.xml"/><Relationship Id="rId24" Type="http://schemas.openxmlformats.org/officeDocument/2006/relationships/tags" Target="../tags/tag489.xml"/><Relationship Id="rId32" Type="http://schemas.openxmlformats.org/officeDocument/2006/relationships/tags" Target="../tags/tag497.xml"/><Relationship Id="rId5" Type="http://schemas.openxmlformats.org/officeDocument/2006/relationships/tags" Target="../tags/tag470.xml"/><Relationship Id="rId15" Type="http://schemas.openxmlformats.org/officeDocument/2006/relationships/tags" Target="../tags/tag480.xml"/><Relationship Id="rId23" Type="http://schemas.openxmlformats.org/officeDocument/2006/relationships/tags" Target="../tags/tag488.xml"/><Relationship Id="rId28" Type="http://schemas.openxmlformats.org/officeDocument/2006/relationships/tags" Target="../tags/tag493.xml"/><Relationship Id="rId10" Type="http://schemas.openxmlformats.org/officeDocument/2006/relationships/tags" Target="../tags/tag475.xml"/><Relationship Id="rId19" Type="http://schemas.openxmlformats.org/officeDocument/2006/relationships/tags" Target="../tags/tag484.xml"/><Relationship Id="rId31" Type="http://schemas.openxmlformats.org/officeDocument/2006/relationships/tags" Target="../tags/tag496.xml"/><Relationship Id="rId4" Type="http://schemas.openxmlformats.org/officeDocument/2006/relationships/tags" Target="../tags/tag469.xml"/><Relationship Id="rId9" Type="http://schemas.openxmlformats.org/officeDocument/2006/relationships/tags" Target="../tags/tag474.xml"/><Relationship Id="rId14" Type="http://schemas.openxmlformats.org/officeDocument/2006/relationships/tags" Target="../tags/tag479.xml"/><Relationship Id="rId22" Type="http://schemas.openxmlformats.org/officeDocument/2006/relationships/tags" Target="../tags/tag487.xml"/><Relationship Id="rId27" Type="http://schemas.openxmlformats.org/officeDocument/2006/relationships/tags" Target="../tags/tag492.xml"/><Relationship Id="rId30" Type="http://schemas.openxmlformats.org/officeDocument/2006/relationships/tags" Target="../tags/tag49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tags" Target="../tags/tag505.xml"/><Relationship Id="rId13" Type="http://schemas.openxmlformats.org/officeDocument/2006/relationships/tags" Target="../tags/tag510.xml"/><Relationship Id="rId18" Type="http://schemas.openxmlformats.org/officeDocument/2006/relationships/tags" Target="../tags/tag515.xml"/><Relationship Id="rId3" Type="http://schemas.openxmlformats.org/officeDocument/2006/relationships/tags" Target="../tags/tag500.xml"/><Relationship Id="rId7" Type="http://schemas.openxmlformats.org/officeDocument/2006/relationships/tags" Target="../tags/tag504.xml"/><Relationship Id="rId12" Type="http://schemas.openxmlformats.org/officeDocument/2006/relationships/tags" Target="../tags/tag509.xml"/><Relationship Id="rId17" Type="http://schemas.openxmlformats.org/officeDocument/2006/relationships/tags" Target="../tags/tag514.xml"/><Relationship Id="rId2" Type="http://schemas.openxmlformats.org/officeDocument/2006/relationships/tags" Target="../tags/tag499.xml"/><Relationship Id="rId16" Type="http://schemas.openxmlformats.org/officeDocument/2006/relationships/tags" Target="../tags/tag513.xml"/><Relationship Id="rId1" Type="http://schemas.openxmlformats.org/officeDocument/2006/relationships/tags" Target="../tags/tag498.xml"/><Relationship Id="rId6" Type="http://schemas.openxmlformats.org/officeDocument/2006/relationships/tags" Target="../tags/tag503.xml"/><Relationship Id="rId11" Type="http://schemas.openxmlformats.org/officeDocument/2006/relationships/tags" Target="../tags/tag508.xml"/><Relationship Id="rId5" Type="http://schemas.openxmlformats.org/officeDocument/2006/relationships/tags" Target="../tags/tag502.xml"/><Relationship Id="rId15" Type="http://schemas.openxmlformats.org/officeDocument/2006/relationships/tags" Target="../tags/tag512.xml"/><Relationship Id="rId10" Type="http://schemas.openxmlformats.org/officeDocument/2006/relationships/tags" Target="../tags/tag507.xml"/><Relationship Id="rId19" Type="http://schemas.openxmlformats.org/officeDocument/2006/relationships/slideLayout" Target="../slideLayouts/slideLayout2.xml"/><Relationship Id="rId4" Type="http://schemas.openxmlformats.org/officeDocument/2006/relationships/tags" Target="../tags/tag501.xml"/><Relationship Id="rId9" Type="http://schemas.openxmlformats.org/officeDocument/2006/relationships/tags" Target="../tags/tag506.xml"/><Relationship Id="rId14" Type="http://schemas.openxmlformats.org/officeDocument/2006/relationships/tags" Target="../tags/tag511.xml"/></Relationships>
</file>

<file path=ppt/slides/_rels/slide47.xml.rels><?xml version="1.0" encoding="UTF-8" standalone="yes"?>
<Relationships xmlns="http://schemas.openxmlformats.org/package/2006/relationships"><Relationship Id="rId8" Type="http://schemas.openxmlformats.org/officeDocument/2006/relationships/tags" Target="../tags/tag523.xml"/><Relationship Id="rId13" Type="http://schemas.openxmlformats.org/officeDocument/2006/relationships/tags" Target="../tags/tag528.xml"/><Relationship Id="rId3" Type="http://schemas.openxmlformats.org/officeDocument/2006/relationships/tags" Target="../tags/tag518.xml"/><Relationship Id="rId7" Type="http://schemas.openxmlformats.org/officeDocument/2006/relationships/tags" Target="../tags/tag522.xml"/><Relationship Id="rId12" Type="http://schemas.openxmlformats.org/officeDocument/2006/relationships/tags" Target="../tags/tag527.xml"/><Relationship Id="rId2" Type="http://schemas.openxmlformats.org/officeDocument/2006/relationships/tags" Target="../tags/tag517.xml"/><Relationship Id="rId1" Type="http://schemas.openxmlformats.org/officeDocument/2006/relationships/tags" Target="../tags/tag516.xml"/><Relationship Id="rId6" Type="http://schemas.openxmlformats.org/officeDocument/2006/relationships/tags" Target="../tags/tag521.xml"/><Relationship Id="rId11" Type="http://schemas.openxmlformats.org/officeDocument/2006/relationships/tags" Target="../tags/tag526.xml"/><Relationship Id="rId5" Type="http://schemas.openxmlformats.org/officeDocument/2006/relationships/tags" Target="../tags/tag520.xml"/><Relationship Id="rId10" Type="http://schemas.openxmlformats.org/officeDocument/2006/relationships/tags" Target="../tags/tag525.xml"/><Relationship Id="rId4" Type="http://schemas.openxmlformats.org/officeDocument/2006/relationships/tags" Target="../tags/tag519.xml"/><Relationship Id="rId9" Type="http://schemas.openxmlformats.org/officeDocument/2006/relationships/tags" Target="../tags/tag524.xml"/><Relationship Id="rId14"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tags" Target="../tags/tag536.xml"/><Relationship Id="rId13" Type="http://schemas.openxmlformats.org/officeDocument/2006/relationships/tags" Target="../tags/tag541.xml"/><Relationship Id="rId18" Type="http://schemas.openxmlformats.org/officeDocument/2006/relationships/tags" Target="../tags/tag546.xml"/><Relationship Id="rId26" Type="http://schemas.openxmlformats.org/officeDocument/2006/relationships/tags" Target="../tags/tag554.xml"/><Relationship Id="rId39" Type="http://schemas.openxmlformats.org/officeDocument/2006/relationships/image" Target="../media/image8.png"/><Relationship Id="rId3" Type="http://schemas.openxmlformats.org/officeDocument/2006/relationships/tags" Target="../tags/tag531.xml"/><Relationship Id="rId21" Type="http://schemas.openxmlformats.org/officeDocument/2006/relationships/tags" Target="../tags/tag549.xml"/><Relationship Id="rId34" Type="http://schemas.openxmlformats.org/officeDocument/2006/relationships/tags" Target="../tags/tag562.xml"/><Relationship Id="rId7" Type="http://schemas.openxmlformats.org/officeDocument/2006/relationships/tags" Target="../tags/tag535.xml"/><Relationship Id="rId12" Type="http://schemas.openxmlformats.org/officeDocument/2006/relationships/tags" Target="../tags/tag540.xml"/><Relationship Id="rId17" Type="http://schemas.openxmlformats.org/officeDocument/2006/relationships/tags" Target="../tags/tag545.xml"/><Relationship Id="rId25" Type="http://schemas.openxmlformats.org/officeDocument/2006/relationships/tags" Target="../tags/tag553.xml"/><Relationship Id="rId33" Type="http://schemas.openxmlformats.org/officeDocument/2006/relationships/tags" Target="../tags/tag561.xml"/><Relationship Id="rId38" Type="http://schemas.openxmlformats.org/officeDocument/2006/relationships/slideLayout" Target="../slideLayouts/slideLayout2.xml"/><Relationship Id="rId2" Type="http://schemas.openxmlformats.org/officeDocument/2006/relationships/tags" Target="../tags/tag530.xml"/><Relationship Id="rId16" Type="http://schemas.openxmlformats.org/officeDocument/2006/relationships/tags" Target="../tags/tag544.xml"/><Relationship Id="rId20" Type="http://schemas.openxmlformats.org/officeDocument/2006/relationships/tags" Target="../tags/tag548.xml"/><Relationship Id="rId29" Type="http://schemas.openxmlformats.org/officeDocument/2006/relationships/tags" Target="../tags/tag557.xml"/><Relationship Id="rId1" Type="http://schemas.openxmlformats.org/officeDocument/2006/relationships/tags" Target="../tags/tag529.xml"/><Relationship Id="rId6" Type="http://schemas.openxmlformats.org/officeDocument/2006/relationships/tags" Target="../tags/tag534.xml"/><Relationship Id="rId11" Type="http://schemas.openxmlformats.org/officeDocument/2006/relationships/tags" Target="../tags/tag539.xml"/><Relationship Id="rId24" Type="http://schemas.openxmlformats.org/officeDocument/2006/relationships/tags" Target="../tags/tag552.xml"/><Relationship Id="rId32" Type="http://schemas.openxmlformats.org/officeDocument/2006/relationships/tags" Target="../tags/tag560.xml"/><Relationship Id="rId37" Type="http://schemas.openxmlformats.org/officeDocument/2006/relationships/tags" Target="../tags/tag565.xml"/><Relationship Id="rId5" Type="http://schemas.openxmlformats.org/officeDocument/2006/relationships/tags" Target="../tags/tag533.xml"/><Relationship Id="rId15" Type="http://schemas.openxmlformats.org/officeDocument/2006/relationships/tags" Target="../tags/tag543.xml"/><Relationship Id="rId23" Type="http://schemas.openxmlformats.org/officeDocument/2006/relationships/tags" Target="../tags/tag551.xml"/><Relationship Id="rId28" Type="http://schemas.openxmlformats.org/officeDocument/2006/relationships/tags" Target="../tags/tag556.xml"/><Relationship Id="rId36" Type="http://schemas.openxmlformats.org/officeDocument/2006/relationships/tags" Target="../tags/tag564.xml"/><Relationship Id="rId10" Type="http://schemas.openxmlformats.org/officeDocument/2006/relationships/tags" Target="../tags/tag538.xml"/><Relationship Id="rId19" Type="http://schemas.openxmlformats.org/officeDocument/2006/relationships/tags" Target="../tags/tag547.xml"/><Relationship Id="rId31" Type="http://schemas.openxmlformats.org/officeDocument/2006/relationships/tags" Target="../tags/tag559.xml"/><Relationship Id="rId4" Type="http://schemas.openxmlformats.org/officeDocument/2006/relationships/tags" Target="../tags/tag532.xml"/><Relationship Id="rId9" Type="http://schemas.openxmlformats.org/officeDocument/2006/relationships/tags" Target="../tags/tag537.xml"/><Relationship Id="rId14" Type="http://schemas.openxmlformats.org/officeDocument/2006/relationships/tags" Target="../tags/tag542.xml"/><Relationship Id="rId22" Type="http://schemas.openxmlformats.org/officeDocument/2006/relationships/tags" Target="../tags/tag550.xml"/><Relationship Id="rId27" Type="http://schemas.openxmlformats.org/officeDocument/2006/relationships/tags" Target="../tags/tag555.xml"/><Relationship Id="rId30" Type="http://schemas.openxmlformats.org/officeDocument/2006/relationships/tags" Target="../tags/tag558.xml"/><Relationship Id="rId35" Type="http://schemas.openxmlformats.org/officeDocument/2006/relationships/tags" Target="../tags/tag563.xml"/></Relationships>
</file>

<file path=ppt/slides/_rels/slide49.xml.rels><?xml version="1.0" encoding="UTF-8" standalone="yes"?>
<Relationships xmlns="http://schemas.openxmlformats.org/package/2006/relationships"><Relationship Id="rId8" Type="http://schemas.openxmlformats.org/officeDocument/2006/relationships/tags" Target="../tags/tag573.xml"/><Relationship Id="rId13" Type="http://schemas.openxmlformats.org/officeDocument/2006/relationships/tags" Target="../tags/tag578.xml"/><Relationship Id="rId3" Type="http://schemas.openxmlformats.org/officeDocument/2006/relationships/tags" Target="../tags/tag568.xml"/><Relationship Id="rId7" Type="http://schemas.openxmlformats.org/officeDocument/2006/relationships/tags" Target="../tags/tag572.xml"/><Relationship Id="rId12" Type="http://schemas.openxmlformats.org/officeDocument/2006/relationships/tags" Target="../tags/tag577.xml"/><Relationship Id="rId17" Type="http://schemas.microsoft.com/office/2007/relationships/hdphoto" Target="../media/hdphoto6.wdp"/><Relationship Id="rId2" Type="http://schemas.openxmlformats.org/officeDocument/2006/relationships/tags" Target="../tags/tag567.xml"/><Relationship Id="rId16" Type="http://schemas.openxmlformats.org/officeDocument/2006/relationships/image" Target="../media/image9.png"/><Relationship Id="rId1" Type="http://schemas.openxmlformats.org/officeDocument/2006/relationships/tags" Target="../tags/tag566.xml"/><Relationship Id="rId6" Type="http://schemas.openxmlformats.org/officeDocument/2006/relationships/tags" Target="../tags/tag571.xml"/><Relationship Id="rId11" Type="http://schemas.openxmlformats.org/officeDocument/2006/relationships/tags" Target="../tags/tag576.xml"/><Relationship Id="rId5" Type="http://schemas.openxmlformats.org/officeDocument/2006/relationships/tags" Target="../tags/tag570.xml"/><Relationship Id="rId15" Type="http://schemas.openxmlformats.org/officeDocument/2006/relationships/image" Target="../media/image8.png"/><Relationship Id="rId10" Type="http://schemas.openxmlformats.org/officeDocument/2006/relationships/tags" Target="../tags/tag575.xml"/><Relationship Id="rId4" Type="http://schemas.openxmlformats.org/officeDocument/2006/relationships/tags" Target="../tags/tag569.xml"/><Relationship Id="rId9" Type="http://schemas.openxmlformats.org/officeDocument/2006/relationships/tags" Target="../tags/tag574.xml"/><Relationship Id="rId1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tags" Target="../tags/tag586.xml"/><Relationship Id="rId13" Type="http://schemas.openxmlformats.org/officeDocument/2006/relationships/tags" Target="../tags/tag591.xml"/><Relationship Id="rId18" Type="http://schemas.openxmlformats.org/officeDocument/2006/relationships/tags" Target="../tags/tag596.xml"/><Relationship Id="rId3" Type="http://schemas.openxmlformats.org/officeDocument/2006/relationships/tags" Target="../tags/tag581.xml"/><Relationship Id="rId21" Type="http://schemas.openxmlformats.org/officeDocument/2006/relationships/tags" Target="../tags/tag599.xml"/><Relationship Id="rId7" Type="http://schemas.openxmlformats.org/officeDocument/2006/relationships/tags" Target="../tags/tag585.xml"/><Relationship Id="rId12" Type="http://schemas.openxmlformats.org/officeDocument/2006/relationships/tags" Target="../tags/tag590.xml"/><Relationship Id="rId17" Type="http://schemas.openxmlformats.org/officeDocument/2006/relationships/tags" Target="../tags/tag595.xml"/><Relationship Id="rId25" Type="http://schemas.openxmlformats.org/officeDocument/2006/relationships/image" Target="../media/image8.png"/><Relationship Id="rId2" Type="http://schemas.openxmlformats.org/officeDocument/2006/relationships/tags" Target="../tags/tag580.xml"/><Relationship Id="rId16" Type="http://schemas.openxmlformats.org/officeDocument/2006/relationships/tags" Target="../tags/tag594.xml"/><Relationship Id="rId20" Type="http://schemas.openxmlformats.org/officeDocument/2006/relationships/tags" Target="../tags/tag598.xml"/><Relationship Id="rId1" Type="http://schemas.openxmlformats.org/officeDocument/2006/relationships/tags" Target="../tags/tag579.xml"/><Relationship Id="rId6" Type="http://schemas.openxmlformats.org/officeDocument/2006/relationships/tags" Target="../tags/tag584.xml"/><Relationship Id="rId11" Type="http://schemas.openxmlformats.org/officeDocument/2006/relationships/tags" Target="../tags/tag589.xml"/><Relationship Id="rId24" Type="http://schemas.openxmlformats.org/officeDocument/2006/relationships/notesSlide" Target="../notesSlides/notesSlide7.xml"/><Relationship Id="rId5" Type="http://schemas.openxmlformats.org/officeDocument/2006/relationships/tags" Target="../tags/tag583.xml"/><Relationship Id="rId15" Type="http://schemas.openxmlformats.org/officeDocument/2006/relationships/tags" Target="../tags/tag593.xml"/><Relationship Id="rId23" Type="http://schemas.openxmlformats.org/officeDocument/2006/relationships/slideLayout" Target="../slideLayouts/slideLayout2.xml"/><Relationship Id="rId10" Type="http://schemas.openxmlformats.org/officeDocument/2006/relationships/tags" Target="../tags/tag588.xml"/><Relationship Id="rId19" Type="http://schemas.openxmlformats.org/officeDocument/2006/relationships/tags" Target="../tags/tag597.xml"/><Relationship Id="rId4" Type="http://schemas.openxmlformats.org/officeDocument/2006/relationships/tags" Target="../tags/tag582.xml"/><Relationship Id="rId9" Type="http://schemas.openxmlformats.org/officeDocument/2006/relationships/tags" Target="../tags/tag587.xml"/><Relationship Id="rId14" Type="http://schemas.openxmlformats.org/officeDocument/2006/relationships/tags" Target="../tags/tag592.xml"/><Relationship Id="rId22" Type="http://schemas.openxmlformats.org/officeDocument/2006/relationships/tags" Target="../tags/tag600.xml"/></Relationships>
</file>

<file path=ppt/slides/_rels/slide51.xml.rels><?xml version="1.0" encoding="UTF-8" standalone="yes"?>
<Relationships xmlns="http://schemas.openxmlformats.org/package/2006/relationships"><Relationship Id="rId8" Type="http://schemas.openxmlformats.org/officeDocument/2006/relationships/tags" Target="../tags/tag608.xml"/><Relationship Id="rId13" Type="http://schemas.openxmlformats.org/officeDocument/2006/relationships/tags" Target="../tags/tag613.xml"/><Relationship Id="rId3" Type="http://schemas.openxmlformats.org/officeDocument/2006/relationships/tags" Target="../tags/tag603.xml"/><Relationship Id="rId7" Type="http://schemas.openxmlformats.org/officeDocument/2006/relationships/tags" Target="../tags/tag607.xml"/><Relationship Id="rId12" Type="http://schemas.openxmlformats.org/officeDocument/2006/relationships/tags" Target="../tags/tag612.xml"/><Relationship Id="rId2" Type="http://schemas.openxmlformats.org/officeDocument/2006/relationships/tags" Target="../tags/tag602.xml"/><Relationship Id="rId1" Type="http://schemas.openxmlformats.org/officeDocument/2006/relationships/tags" Target="../tags/tag601.xml"/><Relationship Id="rId6" Type="http://schemas.openxmlformats.org/officeDocument/2006/relationships/tags" Target="../tags/tag606.xml"/><Relationship Id="rId11" Type="http://schemas.openxmlformats.org/officeDocument/2006/relationships/tags" Target="../tags/tag611.xml"/><Relationship Id="rId5" Type="http://schemas.openxmlformats.org/officeDocument/2006/relationships/tags" Target="../tags/tag605.xml"/><Relationship Id="rId15" Type="http://schemas.openxmlformats.org/officeDocument/2006/relationships/notesSlide" Target="../notesSlides/notesSlide8.xml"/><Relationship Id="rId10" Type="http://schemas.openxmlformats.org/officeDocument/2006/relationships/tags" Target="../tags/tag610.xml"/><Relationship Id="rId4" Type="http://schemas.openxmlformats.org/officeDocument/2006/relationships/tags" Target="../tags/tag604.xml"/><Relationship Id="rId9" Type="http://schemas.openxmlformats.org/officeDocument/2006/relationships/tags" Target="../tags/tag609.xml"/><Relationship Id="rId14"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tags" Target="../tags/tag621.xml"/><Relationship Id="rId13" Type="http://schemas.openxmlformats.org/officeDocument/2006/relationships/tags" Target="../tags/tag626.xml"/><Relationship Id="rId3" Type="http://schemas.openxmlformats.org/officeDocument/2006/relationships/tags" Target="../tags/tag616.xml"/><Relationship Id="rId7" Type="http://schemas.openxmlformats.org/officeDocument/2006/relationships/tags" Target="../tags/tag620.xml"/><Relationship Id="rId12" Type="http://schemas.openxmlformats.org/officeDocument/2006/relationships/tags" Target="../tags/tag625.xml"/><Relationship Id="rId2" Type="http://schemas.openxmlformats.org/officeDocument/2006/relationships/tags" Target="../tags/tag615.xml"/><Relationship Id="rId1" Type="http://schemas.openxmlformats.org/officeDocument/2006/relationships/tags" Target="../tags/tag614.xml"/><Relationship Id="rId6" Type="http://schemas.openxmlformats.org/officeDocument/2006/relationships/tags" Target="../tags/tag619.xml"/><Relationship Id="rId11" Type="http://schemas.openxmlformats.org/officeDocument/2006/relationships/tags" Target="../tags/tag624.xml"/><Relationship Id="rId5" Type="http://schemas.openxmlformats.org/officeDocument/2006/relationships/tags" Target="../tags/tag618.xml"/><Relationship Id="rId15" Type="http://schemas.openxmlformats.org/officeDocument/2006/relationships/notesSlide" Target="../notesSlides/notesSlide9.xml"/><Relationship Id="rId10" Type="http://schemas.openxmlformats.org/officeDocument/2006/relationships/tags" Target="../tags/tag623.xml"/><Relationship Id="rId4" Type="http://schemas.openxmlformats.org/officeDocument/2006/relationships/tags" Target="../tags/tag617.xml"/><Relationship Id="rId9" Type="http://schemas.openxmlformats.org/officeDocument/2006/relationships/tags" Target="../tags/tag622.xml"/><Relationship Id="rId14"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tags" Target="../tags/tag634.xml"/><Relationship Id="rId13" Type="http://schemas.openxmlformats.org/officeDocument/2006/relationships/tags" Target="../tags/tag639.xml"/><Relationship Id="rId18" Type="http://schemas.openxmlformats.org/officeDocument/2006/relationships/tags" Target="../tags/tag644.xml"/><Relationship Id="rId26" Type="http://schemas.openxmlformats.org/officeDocument/2006/relationships/tags" Target="../tags/tag652.xml"/><Relationship Id="rId39" Type="http://schemas.openxmlformats.org/officeDocument/2006/relationships/tags" Target="../tags/tag665.xml"/><Relationship Id="rId3" Type="http://schemas.openxmlformats.org/officeDocument/2006/relationships/tags" Target="../tags/tag629.xml"/><Relationship Id="rId21" Type="http://schemas.openxmlformats.org/officeDocument/2006/relationships/tags" Target="../tags/tag647.xml"/><Relationship Id="rId34" Type="http://schemas.openxmlformats.org/officeDocument/2006/relationships/tags" Target="../tags/tag660.xml"/><Relationship Id="rId42" Type="http://schemas.openxmlformats.org/officeDocument/2006/relationships/tags" Target="../tags/tag668.xml"/><Relationship Id="rId7" Type="http://schemas.openxmlformats.org/officeDocument/2006/relationships/tags" Target="../tags/tag633.xml"/><Relationship Id="rId12" Type="http://schemas.openxmlformats.org/officeDocument/2006/relationships/tags" Target="../tags/tag638.xml"/><Relationship Id="rId17" Type="http://schemas.openxmlformats.org/officeDocument/2006/relationships/tags" Target="../tags/tag643.xml"/><Relationship Id="rId25" Type="http://schemas.openxmlformats.org/officeDocument/2006/relationships/tags" Target="../tags/tag651.xml"/><Relationship Id="rId33" Type="http://schemas.openxmlformats.org/officeDocument/2006/relationships/tags" Target="../tags/tag659.xml"/><Relationship Id="rId38" Type="http://schemas.openxmlformats.org/officeDocument/2006/relationships/tags" Target="../tags/tag664.xml"/><Relationship Id="rId46" Type="http://schemas.openxmlformats.org/officeDocument/2006/relationships/notesSlide" Target="../notesSlides/notesSlide10.xml"/><Relationship Id="rId2" Type="http://schemas.openxmlformats.org/officeDocument/2006/relationships/tags" Target="../tags/tag628.xml"/><Relationship Id="rId16" Type="http://schemas.openxmlformats.org/officeDocument/2006/relationships/tags" Target="../tags/tag642.xml"/><Relationship Id="rId20" Type="http://schemas.openxmlformats.org/officeDocument/2006/relationships/tags" Target="../tags/tag646.xml"/><Relationship Id="rId29" Type="http://schemas.openxmlformats.org/officeDocument/2006/relationships/tags" Target="../tags/tag655.xml"/><Relationship Id="rId41" Type="http://schemas.openxmlformats.org/officeDocument/2006/relationships/tags" Target="../tags/tag667.xml"/><Relationship Id="rId1" Type="http://schemas.openxmlformats.org/officeDocument/2006/relationships/tags" Target="../tags/tag627.xml"/><Relationship Id="rId6" Type="http://schemas.openxmlformats.org/officeDocument/2006/relationships/tags" Target="../tags/tag632.xml"/><Relationship Id="rId11" Type="http://schemas.openxmlformats.org/officeDocument/2006/relationships/tags" Target="../tags/tag637.xml"/><Relationship Id="rId24" Type="http://schemas.openxmlformats.org/officeDocument/2006/relationships/tags" Target="../tags/tag650.xml"/><Relationship Id="rId32" Type="http://schemas.openxmlformats.org/officeDocument/2006/relationships/tags" Target="../tags/tag658.xml"/><Relationship Id="rId37" Type="http://schemas.openxmlformats.org/officeDocument/2006/relationships/tags" Target="../tags/tag663.xml"/><Relationship Id="rId40" Type="http://schemas.openxmlformats.org/officeDocument/2006/relationships/tags" Target="../tags/tag666.xml"/><Relationship Id="rId45" Type="http://schemas.openxmlformats.org/officeDocument/2006/relationships/slideLayout" Target="../slideLayouts/slideLayout2.xml"/><Relationship Id="rId5" Type="http://schemas.openxmlformats.org/officeDocument/2006/relationships/tags" Target="../tags/tag631.xml"/><Relationship Id="rId15" Type="http://schemas.openxmlformats.org/officeDocument/2006/relationships/tags" Target="../tags/tag641.xml"/><Relationship Id="rId23" Type="http://schemas.openxmlformats.org/officeDocument/2006/relationships/tags" Target="../tags/tag649.xml"/><Relationship Id="rId28" Type="http://schemas.openxmlformats.org/officeDocument/2006/relationships/tags" Target="../tags/tag654.xml"/><Relationship Id="rId36" Type="http://schemas.openxmlformats.org/officeDocument/2006/relationships/tags" Target="../tags/tag662.xml"/><Relationship Id="rId10" Type="http://schemas.openxmlformats.org/officeDocument/2006/relationships/tags" Target="../tags/tag636.xml"/><Relationship Id="rId19" Type="http://schemas.openxmlformats.org/officeDocument/2006/relationships/tags" Target="../tags/tag645.xml"/><Relationship Id="rId31" Type="http://schemas.openxmlformats.org/officeDocument/2006/relationships/tags" Target="../tags/tag657.xml"/><Relationship Id="rId44" Type="http://schemas.openxmlformats.org/officeDocument/2006/relationships/tags" Target="../tags/tag670.xml"/><Relationship Id="rId4" Type="http://schemas.openxmlformats.org/officeDocument/2006/relationships/tags" Target="../tags/tag630.xml"/><Relationship Id="rId9" Type="http://schemas.openxmlformats.org/officeDocument/2006/relationships/tags" Target="../tags/tag635.xml"/><Relationship Id="rId14" Type="http://schemas.openxmlformats.org/officeDocument/2006/relationships/tags" Target="../tags/tag640.xml"/><Relationship Id="rId22" Type="http://schemas.openxmlformats.org/officeDocument/2006/relationships/tags" Target="../tags/tag648.xml"/><Relationship Id="rId27" Type="http://schemas.openxmlformats.org/officeDocument/2006/relationships/tags" Target="../tags/tag653.xml"/><Relationship Id="rId30" Type="http://schemas.openxmlformats.org/officeDocument/2006/relationships/tags" Target="../tags/tag656.xml"/><Relationship Id="rId35" Type="http://schemas.openxmlformats.org/officeDocument/2006/relationships/tags" Target="../tags/tag661.xml"/><Relationship Id="rId43" Type="http://schemas.openxmlformats.org/officeDocument/2006/relationships/tags" Target="../tags/tag669.xml"/></Relationships>
</file>

<file path=ppt/slides/_rels/slide54.xml.rels><?xml version="1.0" encoding="UTF-8" standalone="yes"?>
<Relationships xmlns="http://schemas.openxmlformats.org/package/2006/relationships"><Relationship Id="rId8" Type="http://schemas.openxmlformats.org/officeDocument/2006/relationships/tags" Target="../tags/tag678.xml"/><Relationship Id="rId13" Type="http://schemas.openxmlformats.org/officeDocument/2006/relationships/tags" Target="../tags/tag683.xml"/><Relationship Id="rId18" Type="http://schemas.openxmlformats.org/officeDocument/2006/relationships/tags" Target="../tags/tag688.xml"/><Relationship Id="rId26" Type="http://schemas.openxmlformats.org/officeDocument/2006/relationships/tags" Target="../tags/tag696.xml"/><Relationship Id="rId39" Type="http://schemas.openxmlformats.org/officeDocument/2006/relationships/tags" Target="../tags/tag709.xml"/><Relationship Id="rId3" Type="http://schemas.openxmlformats.org/officeDocument/2006/relationships/tags" Target="../tags/tag673.xml"/><Relationship Id="rId21" Type="http://schemas.openxmlformats.org/officeDocument/2006/relationships/tags" Target="../tags/tag691.xml"/><Relationship Id="rId34" Type="http://schemas.openxmlformats.org/officeDocument/2006/relationships/tags" Target="../tags/tag704.xml"/><Relationship Id="rId42" Type="http://schemas.openxmlformats.org/officeDocument/2006/relationships/tags" Target="../tags/tag712.xml"/><Relationship Id="rId7" Type="http://schemas.openxmlformats.org/officeDocument/2006/relationships/tags" Target="../tags/tag677.xml"/><Relationship Id="rId12" Type="http://schemas.openxmlformats.org/officeDocument/2006/relationships/tags" Target="../tags/tag682.xml"/><Relationship Id="rId17" Type="http://schemas.openxmlformats.org/officeDocument/2006/relationships/tags" Target="../tags/tag687.xml"/><Relationship Id="rId25" Type="http://schemas.openxmlformats.org/officeDocument/2006/relationships/tags" Target="../tags/tag695.xml"/><Relationship Id="rId33" Type="http://schemas.openxmlformats.org/officeDocument/2006/relationships/tags" Target="../tags/tag703.xml"/><Relationship Id="rId38" Type="http://schemas.openxmlformats.org/officeDocument/2006/relationships/tags" Target="../tags/tag708.xml"/><Relationship Id="rId46" Type="http://schemas.openxmlformats.org/officeDocument/2006/relationships/notesSlide" Target="../notesSlides/notesSlide11.xml"/><Relationship Id="rId2" Type="http://schemas.openxmlformats.org/officeDocument/2006/relationships/tags" Target="../tags/tag672.xml"/><Relationship Id="rId16" Type="http://schemas.openxmlformats.org/officeDocument/2006/relationships/tags" Target="../tags/tag686.xml"/><Relationship Id="rId20" Type="http://schemas.openxmlformats.org/officeDocument/2006/relationships/tags" Target="../tags/tag690.xml"/><Relationship Id="rId29" Type="http://schemas.openxmlformats.org/officeDocument/2006/relationships/tags" Target="../tags/tag699.xml"/><Relationship Id="rId41" Type="http://schemas.openxmlformats.org/officeDocument/2006/relationships/tags" Target="../tags/tag711.xml"/><Relationship Id="rId1" Type="http://schemas.openxmlformats.org/officeDocument/2006/relationships/tags" Target="../tags/tag671.xml"/><Relationship Id="rId6" Type="http://schemas.openxmlformats.org/officeDocument/2006/relationships/tags" Target="../tags/tag676.xml"/><Relationship Id="rId11" Type="http://schemas.openxmlformats.org/officeDocument/2006/relationships/tags" Target="../tags/tag681.xml"/><Relationship Id="rId24" Type="http://schemas.openxmlformats.org/officeDocument/2006/relationships/tags" Target="../tags/tag694.xml"/><Relationship Id="rId32" Type="http://schemas.openxmlformats.org/officeDocument/2006/relationships/tags" Target="../tags/tag702.xml"/><Relationship Id="rId37" Type="http://schemas.openxmlformats.org/officeDocument/2006/relationships/tags" Target="../tags/tag707.xml"/><Relationship Id="rId40" Type="http://schemas.openxmlformats.org/officeDocument/2006/relationships/tags" Target="../tags/tag710.xml"/><Relationship Id="rId45" Type="http://schemas.openxmlformats.org/officeDocument/2006/relationships/slideLayout" Target="../slideLayouts/slideLayout2.xml"/><Relationship Id="rId5" Type="http://schemas.openxmlformats.org/officeDocument/2006/relationships/tags" Target="../tags/tag675.xml"/><Relationship Id="rId15" Type="http://schemas.openxmlformats.org/officeDocument/2006/relationships/tags" Target="../tags/tag685.xml"/><Relationship Id="rId23" Type="http://schemas.openxmlformats.org/officeDocument/2006/relationships/tags" Target="../tags/tag693.xml"/><Relationship Id="rId28" Type="http://schemas.openxmlformats.org/officeDocument/2006/relationships/tags" Target="../tags/tag698.xml"/><Relationship Id="rId36" Type="http://schemas.openxmlformats.org/officeDocument/2006/relationships/tags" Target="../tags/tag706.xml"/><Relationship Id="rId10" Type="http://schemas.openxmlformats.org/officeDocument/2006/relationships/tags" Target="../tags/tag680.xml"/><Relationship Id="rId19" Type="http://schemas.openxmlformats.org/officeDocument/2006/relationships/tags" Target="../tags/tag689.xml"/><Relationship Id="rId31" Type="http://schemas.openxmlformats.org/officeDocument/2006/relationships/tags" Target="../tags/tag701.xml"/><Relationship Id="rId44" Type="http://schemas.openxmlformats.org/officeDocument/2006/relationships/tags" Target="../tags/tag714.xml"/><Relationship Id="rId4" Type="http://schemas.openxmlformats.org/officeDocument/2006/relationships/tags" Target="../tags/tag674.xml"/><Relationship Id="rId9" Type="http://schemas.openxmlformats.org/officeDocument/2006/relationships/tags" Target="../tags/tag679.xml"/><Relationship Id="rId14" Type="http://schemas.openxmlformats.org/officeDocument/2006/relationships/tags" Target="../tags/tag684.xml"/><Relationship Id="rId22" Type="http://schemas.openxmlformats.org/officeDocument/2006/relationships/tags" Target="../tags/tag692.xml"/><Relationship Id="rId27" Type="http://schemas.openxmlformats.org/officeDocument/2006/relationships/tags" Target="../tags/tag697.xml"/><Relationship Id="rId30" Type="http://schemas.openxmlformats.org/officeDocument/2006/relationships/tags" Target="../tags/tag700.xml"/><Relationship Id="rId35" Type="http://schemas.openxmlformats.org/officeDocument/2006/relationships/tags" Target="../tags/tag705.xml"/><Relationship Id="rId43" Type="http://schemas.openxmlformats.org/officeDocument/2006/relationships/tags" Target="../tags/tag713.xml"/></Relationships>
</file>

<file path=ppt/slides/_rels/slide55.xml.rels><?xml version="1.0" encoding="UTF-8" standalone="yes"?>
<Relationships xmlns="http://schemas.openxmlformats.org/package/2006/relationships"><Relationship Id="rId8" Type="http://schemas.openxmlformats.org/officeDocument/2006/relationships/tags" Target="../tags/tag722.xml"/><Relationship Id="rId13" Type="http://schemas.openxmlformats.org/officeDocument/2006/relationships/notesSlide" Target="../notesSlides/notesSlide12.xml"/><Relationship Id="rId3" Type="http://schemas.openxmlformats.org/officeDocument/2006/relationships/tags" Target="../tags/tag717.xml"/><Relationship Id="rId7" Type="http://schemas.openxmlformats.org/officeDocument/2006/relationships/tags" Target="../tags/tag721.xml"/><Relationship Id="rId12" Type="http://schemas.openxmlformats.org/officeDocument/2006/relationships/slideLayout" Target="../slideLayouts/slideLayout2.xml"/><Relationship Id="rId2" Type="http://schemas.openxmlformats.org/officeDocument/2006/relationships/tags" Target="../tags/tag716.xml"/><Relationship Id="rId1" Type="http://schemas.openxmlformats.org/officeDocument/2006/relationships/tags" Target="../tags/tag715.xml"/><Relationship Id="rId6" Type="http://schemas.openxmlformats.org/officeDocument/2006/relationships/tags" Target="../tags/tag720.xml"/><Relationship Id="rId11" Type="http://schemas.openxmlformats.org/officeDocument/2006/relationships/tags" Target="../tags/tag725.xml"/><Relationship Id="rId5" Type="http://schemas.openxmlformats.org/officeDocument/2006/relationships/tags" Target="../tags/tag719.xml"/><Relationship Id="rId10" Type="http://schemas.openxmlformats.org/officeDocument/2006/relationships/tags" Target="../tags/tag724.xml"/><Relationship Id="rId4" Type="http://schemas.openxmlformats.org/officeDocument/2006/relationships/tags" Target="../tags/tag718.xml"/><Relationship Id="rId9" Type="http://schemas.openxmlformats.org/officeDocument/2006/relationships/tags" Target="../tags/tag723.xml"/></Relationships>
</file>

<file path=ppt/slides/_rels/slide56.xml.rels><?xml version="1.0" encoding="UTF-8" standalone="yes"?>
<Relationships xmlns="http://schemas.openxmlformats.org/package/2006/relationships"><Relationship Id="rId8" Type="http://schemas.openxmlformats.org/officeDocument/2006/relationships/tags" Target="../tags/tag733.xml"/><Relationship Id="rId13" Type="http://schemas.openxmlformats.org/officeDocument/2006/relationships/tags" Target="../tags/tag738.xml"/><Relationship Id="rId18" Type="http://schemas.openxmlformats.org/officeDocument/2006/relationships/tags" Target="../tags/tag743.xml"/><Relationship Id="rId26" Type="http://schemas.openxmlformats.org/officeDocument/2006/relationships/tags" Target="../tags/tag751.xml"/><Relationship Id="rId39" Type="http://schemas.openxmlformats.org/officeDocument/2006/relationships/tags" Target="../tags/tag764.xml"/><Relationship Id="rId3" Type="http://schemas.openxmlformats.org/officeDocument/2006/relationships/tags" Target="../tags/tag728.xml"/><Relationship Id="rId21" Type="http://schemas.openxmlformats.org/officeDocument/2006/relationships/tags" Target="../tags/tag746.xml"/><Relationship Id="rId34" Type="http://schemas.openxmlformats.org/officeDocument/2006/relationships/tags" Target="../tags/tag759.xml"/><Relationship Id="rId42" Type="http://schemas.openxmlformats.org/officeDocument/2006/relationships/tags" Target="../tags/tag767.xml"/><Relationship Id="rId7" Type="http://schemas.openxmlformats.org/officeDocument/2006/relationships/tags" Target="../tags/tag732.xml"/><Relationship Id="rId12" Type="http://schemas.openxmlformats.org/officeDocument/2006/relationships/tags" Target="../tags/tag737.xml"/><Relationship Id="rId17" Type="http://schemas.openxmlformats.org/officeDocument/2006/relationships/tags" Target="../tags/tag742.xml"/><Relationship Id="rId25" Type="http://schemas.openxmlformats.org/officeDocument/2006/relationships/tags" Target="../tags/tag750.xml"/><Relationship Id="rId33" Type="http://schemas.openxmlformats.org/officeDocument/2006/relationships/tags" Target="../tags/tag758.xml"/><Relationship Id="rId38" Type="http://schemas.openxmlformats.org/officeDocument/2006/relationships/tags" Target="../tags/tag763.xml"/><Relationship Id="rId46" Type="http://schemas.openxmlformats.org/officeDocument/2006/relationships/notesSlide" Target="../notesSlides/notesSlide13.xml"/><Relationship Id="rId2" Type="http://schemas.openxmlformats.org/officeDocument/2006/relationships/tags" Target="../tags/tag727.xml"/><Relationship Id="rId16" Type="http://schemas.openxmlformats.org/officeDocument/2006/relationships/tags" Target="../tags/tag741.xml"/><Relationship Id="rId20" Type="http://schemas.openxmlformats.org/officeDocument/2006/relationships/tags" Target="../tags/tag745.xml"/><Relationship Id="rId29" Type="http://schemas.openxmlformats.org/officeDocument/2006/relationships/tags" Target="../tags/tag754.xml"/><Relationship Id="rId41" Type="http://schemas.openxmlformats.org/officeDocument/2006/relationships/tags" Target="../tags/tag766.xml"/><Relationship Id="rId1" Type="http://schemas.openxmlformats.org/officeDocument/2006/relationships/tags" Target="../tags/tag726.xml"/><Relationship Id="rId6" Type="http://schemas.openxmlformats.org/officeDocument/2006/relationships/tags" Target="../tags/tag731.xml"/><Relationship Id="rId11" Type="http://schemas.openxmlformats.org/officeDocument/2006/relationships/tags" Target="../tags/tag736.xml"/><Relationship Id="rId24" Type="http://schemas.openxmlformats.org/officeDocument/2006/relationships/tags" Target="../tags/tag749.xml"/><Relationship Id="rId32" Type="http://schemas.openxmlformats.org/officeDocument/2006/relationships/tags" Target="../tags/tag757.xml"/><Relationship Id="rId37" Type="http://schemas.openxmlformats.org/officeDocument/2006/relationships/tags" Target="../tags/tag762.xml"/><Relationship Id="rId40" Type="http://schemas.openxmlformats.org/officeDocument/2006/relationships/tags" Target="../tags/tag765.xml"/><Relationship Id="rId45" Type="http://schemas.openxmlformats.org/officeDocument/2006/relationships/slideLayout" Target="../slideLayouts/slideLayout2.xml"/><Relationship Id="rId5" Type="http://schemas.openxmlformats.org/officeDocument/2006/relationships/tags" Target="../tags/tag730.xml"/><Relationship Id="rId15" Type="http://schemas.openxmlformats.org/officeDocument/2006/relationships/tags" Target="../tags/tag740.xml"/><Relationship Id="rId23" Type="http://schemas.openxmlformats.org/officeDocument/2006/relationships/tags" Target="../tags/tag748.xml"/><Relationship Id="rId28" Type="http://schemas.openxmlformats.org/officeDocument/2006/relationships/tags" Target="../tags/tag753.xml"/><Relationship Id="rId36" Type="http://schemas.openxmlformats.org/officeDocument/2006/relationships/tags" Target="../tags/tag761.xml"/><Relationship Id="rId10" Type="http://schemas.openxmlformats.org/officeDocument/2006/relationships/tags" Target="../tags/tag735.xml"/><Relationship Id="rId19" Type="http://schemas.openxmlformats.org/officeDocument/2006/relationships/tags" Target="../tags/tag744.xml"/><Relationship Id="rId31" Type="http://schemas.openxmlformats.org/officeDocument/2006/relationships/tags" Target="../tags/tag756.xml"/><Relationship Id="rId44" Type="http://schemas.openxmlformats.org/officeDocument/2006/relationships/tags" Target="../tags/tag769.xml"/><Relationship Id="rId4" Type="http://schemas.openxmlformats.org/officeDocument/2006/relationships/tags" Target="../tags/tag729.xml"/><Relationship Id="rId9" Type="http://schemas.openxmlformats.org/officeDocument/2006/relationships/tags" Target="../tags/tag734.xml"/><Relationship Id="rId14" Type="http://schemas.openxmlformats.org/officeDocument/2006/relationships/tags" Target="../tags/tag739.xml"/><Relationship Id="rId22" Type="http://schemas.openxmlformats.org/officeDocument/2006/relationships/tags" Target="../tags/tag747.xml"/><Relationship Id="rId27" Type="http://schemas.openxmlformats.org/officeDocument/2006/relationships/tags" Target="../tags/tag752.xml"/><Relationship Id="rId30" Type="http://schemas.openxmlformats.org/officeDocument/2006/relationships/tags" Target="../tags/tag755.xml"/><Relationship Id="rId35" Type="http://schemas.openxmlformats.org/officeDocument/2006/relationships/tags" Target="../tags/tag760.xml"/><Relationship Id="rId43" Type="http://schemas.openxmlformats.org/officeDocument/2006/relationships/tags" Target="../tags/tag768.xml"/></Relationships>
</file>

<file path=ppt/slides/_rels/slide5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4.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notesSlide" Target="../notesSlides/notesSlide3.xml"/><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tags" Target="../tags/tag5.xml"/><Relationship Id="rId1" Type="http://schemas.openxmlformats.org/officeDocument/2006/relationships/tags" Target="../tags/tag4.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notesSlide" Target="../notesSlides/notesSlide4.xml"/><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tags" Target="../tags/tag7.xml"/><Relationship Id="rId1" Type="http://schemas.openxmlformats.org/officeDocument/2006/relationships/tags" Target="../tags/tag6.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notesSlide" Target="../notesSlides/notesSlide5.xml"/><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32589" y="3573045"/>
            <a:ext cx="4326826" cy="923330"/>
            <a:chOff x="-1101" y="5072468"/>
            <a:chExt cx="4326826" cy="923330"/>
          </a:xfrm>
        </p:grpSpPr>
        <p:sp>
          <p:nvSpPr>
            <p:cNvPr id="4" name="TextBox 3"/>
            <p:cNvSpPr txBox="1"/>
            <p:nvPr/>
          </p:nvSpPr>
          <p:spPr bwMode="auto">
            <a:xfrm>
              <a:off x="731469" y="5072468"/>
              <a:ext cx="2861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r>
                <a:rPr lang="en-US" sz="2400" b="1" dirty="0">
                  <a:latin typeface="Arev Sans" pitchFamily="34" charset="0"/>
                  <a:ea typeface="Arev Sans" pitchFamily="34" charset="0"/>
                  <a:cs typeface="Arev sans bold" pitchFamily="34" charset="0"/>
                </a:rPr>
                <a:t>Ryan O’Donnell</a:t>
              </a:r>
            </a:p>
          </p:txBody>
        </p:sp>
        <p:sp>
          <p:nvSpPr>
            <p:cNvPr id="7" name="TextBox 6"/>
            <p:cNvSpPr txBox="1"/>
            <p:nvPr/>
          </p:nvSpPr>
          <p:spPr bwMode="auto">
            <a:xfrm>
              <a:off x="-1101" y="5534133"/>
              <a:ext cx="43268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r>
                <a:rPr lang="en-US" sz="2400" dirty="0">
                  <a:latin typeface="Arev Sans" pitchFamily="34" charset="0"/>
                  <a:ea typeface="Arev Sans" pitchFamily="34" charset="0"/>
                  <a:cs typeface="Arev sans bold" pitchFamily="34" charset="0"/>
                </a:rPr>
                <a:t>Carnegie </a:t>
              </a:r>
              <a:r>
                <a:rPr lang="en-US" sz="2400" dirty="0" smtClean="0">
                  <a:latin typeface="Arev Sans" pitchFamily="34" charset="0"/>
                  <a:ea typeface="Arev Sans" pitchFamily="34" charset="0"/>
                  <a:cs typeface="Arev sans bold" pitchFamily="34" charset="0"/>
                </a:rPr>
                <a:t>Mellon University</a:t>
              </a:r>
              <a:endParaRPr lang="en-US" sz="2400" dirty="0">
                <a:latin typeface="Arev Sans" pitchFamily="34" charset="0"/>
                <a:ea typeface="Arev Sans" pitchFamily="34" charset="0"/>
                <a:cs typeface="Arev sans bold" pitchFamily="34" charset="0"/>
              </a:endParaRPr>
            </a:p>
          </p:txBody>
        </p:sp>
      </p:grpSp>
      <p:grpSp>
        <p:nvGrpSpPr>
          <p:cNvPr id="8" name="Group 7"/>
          <p:cNvGrpSpPr/>
          <p:nvPr/>
        </p:nvGrpSpPr>
        <p:grpSpPr>
          <a:xfrm>
            <a:off x="145392" y="4754861"/>
            <a:ext cx="11901295" cy="923330"/>
            <a:chOff x="-1763169" y="5072468"/>
            <a:chExt cx="7851038" cy="923330"/>
          </a:xfrm>
        </p:grpSpPr>
        <p:sp>
          <p:nvSpPr>
            <p:cNvPr id="9" name="TextBox 8"/>
            <p:cNvSpPr txBox="1"/>
            <p:nvPr/>
          </p:nvSpPr>
          <p:spPr bwMode="auto">
            <a:xfrm>
              <a:off x="2069945" y="5072468"/>
              <a:ext cx="1847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endParaRPr lang="en-US" sz="2400" b="1" dirty="0">
                <a:latin typeface="Arev Sans" pitchFamily="34" charset="0"/>
                <a:ea typeface="Arev Sans" pitchFamily="34" charset="0"/>
                <a:cs typeface="Arev sans bold" pitchFamily="34" charset="0"/>
              </a:endParaRPr>
            </a:p>
          </p:txBody>
        </p:sp>
        <p:sp>
          <p:nvSpPr>
            <p:cNvPr id="10" name="TextBox 9"/>
            <p:cNvSpPr txBox="1"/>
            <p:nvPr/>
          </p:nvSpPr>
          <p:spPr bwMode="auto">
            <a:xfrm>
              <a:off x="-1763169" y="5534133"/>
              <a:ext cx="7851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en-US" sz="2400" i="1" dirty="0" smtClean="0">
                  <a:latin typeface="Arev Sans" pitchFamily="34" charset="0"/>
                  <a:ea typeface="Arev Sans" pitchFamily="34" charset="0"/>
                  <a:cs typeface="Arev sans bold" pitchFamily="34" charset="0"/>
                </a:rPr>
                <a:t>based on joint work with </a:t>
              </a:r>
              <a:r>
                <a:rPr lang="en-US" sz="2400" b="1" dirty="0" err="1">
                  <a:latin typeface="Arev Sans" pitchFamily="34" charset="0"/>
                  <a:ea typeface="Arev Sans" pitchFamily="34" charset="0"/>
                  <a:cs typeface="Arev sans bold" pitchFamily="34" charset="0"/>
                </a:rPr>
                <a:t>Costin</a:t>
              </a:r>
              <a:r>
                <a:rPr lang="en-US" sz="2400" b="1" dirty="0">
                  <a:latin typeface="Arev Sans" pitchFamily="34" charset="0"/>
                  <a:ea typeface="Arev Sans" pitchFamily="34" charset="0"/>
                  <a:cs typeface="Arev sans bold" pitchFamily="34" charset="0"/>
                </a:rPr>
                <a:t> </a:t>
              </a:r>
              <a:r>
                <a:rPr lang="en-US" sz="2400" b="1" dirty="0" err="1">
                  <a:latin typeface="Arev Sans" pitchFamily="34" charset="0"/>
                  <a:ea typeface="Arev Sans" pitchFamily="34" charset="0"/>
                  <a:cs typeface="Arev sans bold" pitchFamily="34" charset="0"/>
                </a:rPr>
                <a:t>Bădescu</a:t>
              </a:r>
              <a:r>
                <a:rPr lang="en-US" sz="2400" b="1" dirty="0">
                  <a:latin typeface="Arev Sans" pitchFamily="34" charset="0"/>
                  <a:ea typeface="Arev Sans" pitchFamily="34" charset="0"/>
                  <a:cs typeface="Arev sans bold" pitchFamily="34" charset="0"/>
                </a:rPr>
                <a:t> </a:t>
              </a:r>
              <a:r>
                <a:rPr lang="en-US" sz="2400" dirty="0">
                  <a:latin typeface="Arev Sans" pitchFamily="34" charset="0"/>
                  <a:ea typeface="Arev Sans" pitchFamily="34" charset="0"/>
                  <a:cs typeface="Arev sans bold" pitchFamily="34" charset="0"/>
                </a:rPr>
                <a:t>(CMU</a:t>
              </a:r>
              <a:r>
                <a:rPr lang="en-US" sz="2400" dirty="0" smtClean="0">
                  <a:latin typeface="Arev Sans" pitchFamily="34" charset="0"/>
                  <a:ea typeface="Arev Sans" pitchFamily="34" charset="0"/>
                  <a:cs typeface="Arev sans bold" pitchFamily="34" charset="0"/>
                </a:rPr>
                <a:t>)</a:t>
              </a:r>
              <a:r>
                <a:rPr lang="en-US" sz="2400" b="1" dirty="0" smtClean="0">
                  <a:latin typeface="Arev Sans" pitchFamily="34" charset="0"/>
                  <a:ea typeface="Arev Sans" pitchFamily="34" charset="0"/>
                  <a:cs typeface="Arev sans bold" pitchFamily="34" charset="0"/>
                </a:rPr>
                <a:t> &amp; John </a:t>
              </a:r>
              <a:r>
                <a:rPr lang="en-US" sz="2400" b="1" dirty="0" smtClean="0">
                  <a:latin typeface="Arev Sans" pitchFamily="34" charset="0"/>
                  <a:ea typeface="Arev Sans" pitchFamily="34" charset="0"/>
                  <a:cs typeface="Arev sans bold" pitchFamily="34" charset="0"/>
                </a:rPr>
                <a:t>Wright </a:t>
              </a:r>
              <a:r>
                <a:rPr lang="en-US" sz="2400" dirty="0" smtClean="0">
                  <a:latin typeface="Arev Sans" pitchFamily="34" charset="0"/>
                  <a:ea typeface="Arev Sans" pitchFamily="34" charset="0"/>
                  <a:cs typeface="Arev sans bold" pitchFamily="34" charset="0"/>
                </a:rPr>
                <a:t>(MIT</a:t>
              </a:r>
              <a:r>
                <a:rPr lang="en-US" sz="2400" dirty="0" smtClean="0">
                  <a:latin typeface="Arev Sans" pitchFamily="34" charset="0"/>
                  <a:ea typeface="Arev Sans" pitchFamily="34" charset="0"/>
                  <a:cs typeface="Arev sans bold" pitchFamily="34" charset="0"/>
                </a:rPr>
                <a:t>)</a:t>
              </a:r>
              <a:endParaRPr lang="en-US" sz="2400" dirty="0">
                <a:latin typeface="Arev Sans" pitchFamily="34" charset="0"/>
                <a:ea typeface="Arev Sans" pitchFamily="34" charset="0"/>
                <a:cs typeface="Arev sans bold" pitchFamily="34" charset="0"/>
              </a:endParaRPr>
            </a:p>
          </p:txBody>
        </p:sp>
      </p:grpSp>
      <p:sp>
        <p:nvSpPr>
          <p:cNvPr id="3" name="TextBox 2"/>
          <p:cNvSpPr txBox="1"/>
          <p:nvPr/>
        </p:nvSpPr>
        <p:spPr bwMode="auto">
          <a:xfrm>
            <a:off x="1171427" y="766169"/>
            <a:ext cx="9849171"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5400" b="1" dirty="0" smtClean="0">
                <a:solidFill>
                  <a:srgbClr val="FFFF00"/>
                </a:solidFill>
                <a:latin typeface="PROG.BOT" panose="00000400000000000000" pitchFamily="2" charset="0"/>
                <a:ea typeface="Arev Sans" pitchFamily="34" charset="0"/>
                <a:cs typeface="Arev sans bold" pitchFamily="34" charset="0"/>
              </a:rPr>
              <a:t>Distribution testing</a:t>
            </a:r>
          </a:p>
          <a:p>
            <a:pPr algn="ctr" eaLnBrk="1" hangingPunct="1">
              <a:lnSpc>
                <a:spcPct val="120000"/>
              </a:lnSpc>
            </a:pPr>
            <a:r>
              <a:rPr lang="en-US" sz="5400" b="1" dirty="0" smtClean="0">
                <a:solidFill>
                  <a:srgbClr val="FFFF00"/>
                </a:solidFill>
                <a:latin typeface="PROG.BOT" panose="00000400000000000000" pitchFamily="2" charset="0"/>
                <a:ea typeface="Arev Sans" pitchFamily="34" charset="0"/>
                <a:cs typeface="Arev sans bold" pitchFamily="34" charset="0"/>
              </a:rPr>
              <a:t>in the 21</a:t>
            </a:r>
            <a:r>
              <a:rPr lang="en-US" sz="1600" b="1" dirty="0" smtClean="0">
                <a:solidFill>
                  <a:srgbClr val="FFFF00"/>
                </a:solidFill>
                <a:latin typeface="PROG.BOT" panose="00000400000000000000" pitchFamily="2" charset="0"/>
                <a:ea typeface="Arev Sans" pitchFamily="34" charset="0"/>
                <a:cs typeface="Arev sans bold" pitchFamily="34" charset="0"/>
              </a:rPr>
              <a:t> </a:t>
            </a:r>
            <a:r>
              <a:rPr lang="en-US" sz="6000" b="1" baseline="30000" dirty="0" smtClean="0">
                <a:solidFill>
                  <a:srgbClr val="FFFF00"/>
                </a:solidFill>
                <a:latin typeface="PROG.BOT" panose="00000400000000000000" pitchFamily="2" charset="0"/>
                <a:ea typeface="Arev Sans" pitchFamily="34" charset="0"/>
                <a:cs typeface="Arev sans bold" pitchFamily="34" charset="0"/>
              </a:rPr>
              <a:t>1/2</a:t>
            </a:r>
            <a:r>
              <a:rPr lang="en-US" sz="1600" b="1" baseline="30000" dirty="0" smtClean="0">
                <a:solidFill>
                  <a:srgbClr val="FFFF00"/>
                </a:solidFill>
                <a:latin typeface="PROG.BOT" panose="00000400000000000000" pitchFamily="2" charset="0"/>
                <a:ea typeface="Arev Sans" pitchFamily="34" charset="0"/>
                <a:cs typeface="Arev sans bold" pitchFamily="34" charset="0"/>
              </a:rPr>
              <a:t> </a:t>
            </a:r>
            <a:r>
              <a:rPr lang="en-US" sz="5400" b="1" baseline="30000" dirty="0" err="1" smtClean="0">
                <a:solidFill>
                  <a:srgbClr val="FFFF00"/>
                </a:solidFill>
                <a:latin typeface="PROG.BOT" panose="00000400000000000000" pitchFamily="2" charset="0"/>
                <a:ea typeface="Arev Sans" pitchFamily="34" charset="0"/>
                <a:cs typeface="Arev sans bold" pitchFamily="34" charset="0"/>
              </a:rPr>
              <a:t>th</a:t>
            </a:r>
            <a:r>
              <a:rPr lang="en-US" sz="5400" b="1" dirty="0" smtClean="0">
                <a:solidFill>
                  <a:srgbClr val="FFFF00"/>
                </a:solidFill>
                <a:latin typeface="PROG.BOT" panose="00000400000000000000" pitchFamily="2" charset="0"/>
                <a:ea typeface="Arev Sans" pitchFamily="34" charset="0"/>
                <a:cs typeface="Arev sans bold" pitchFamily="34" charset="0"/>
              </a:rPr>
              <a:t> century</a:t>
            </a:r>
          </a:p>
        </p:txBody>
      </p:sp>
    </p:spTree>
    <p:extLst>
      <p:ext uri="{BB962C8B-B14F-4D97-AF65-F5344CB8AC3E}">
        <p14:creationId xmlns:p14="http://schemas.microsoft.com/office/powerpoint/2010/main" val="2157995841"/>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artisticBlur/>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1889050" y="1518662"/>
            <a:ext cx="8413900" cy="50753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bwMode="auto">
          <a:xfrm>
            <a:off x="2610927" y="134881"/>
            <a:ext cx="6970178"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a:lnSpc>
                <a:spcPct val="120000"/>
              </a:lnSpc>
            </a:pPr>
            <a:r>
              <a:rPr lang="en-US" b="1" dirty="0">
                <a:latin typeface="Arev Sans" pitchFamily="34" charset="0"/>
                <a:ea typeface="Arev Sans" pitchFamily="34" charset="0"/>
                <a:cs typeface="Arev sans bold" pitchFamily="34" charset="0"/>
              </a:rPr>
              <a:t>Quantum </a:t>
            </a:r>
            <a:r>
              <a:rPr lang="en-US" b="1" dirty="0" smtClean="0">
                <a:latin typeface="Arev Sans" pitchFamily="34" charset="0"/>
                <a:ea typeface="Arev Sans" pitchFamily="34" charset="0"/>
                <a:cs typeface="Arev sans bold" pitchFamily="34" charset="0"/>
              </a:rPr>
              <a:t>teleportation</a:t>
            </a:r>
            <a:r>
              <a:rPr lang="en-US" dirty="0" smtClean="0">
                <a:latin typeface="Arev Sans" pitchFamily="34" charset="0"/>
                <a:ea typeface="Arev Sans" pitchFamily="34" charset="0"/>
                <a:cs typeface="Arev sans bold" pitchFamily="34" charset="0"/>
              </a:rPr>
              <a:t>, July 2017</a:t>
            </a:r>
          </a:p>
          <a:p>
            <a:pPr algn="ctr" eaLnBrk="1" hangingPunct="1">
              <a:lnSpc>
                <a:spcPct val="120000"/>
              </a:lnSpc>
            </a:pPr>
            <a:r>
              <a:rPr lang="en-US" dirty="0" smtClean="0">
                <a:latin typeface="Arev Sans" pitchFamily="34" charset="0"/>
                <a:ea typeface="Arev Sans" pitchFamily="34" charset="0"/>
                <a:cs typeface="Arev sans bold" pitchFamily="34" charset="0"/>
              </a:rPr>
              <a:t>Jian-Wei Pan et al.</a:t>
            </a:r>
            <a:endParaRPr lang="en-US" b="1" dirty="0" smtClean="0">
              <a:latin typeface="Arev Sans" pitchFamily="34" charset="0"/>
              <a:ea typeface="Arev Sans" pitchFamily="34" charset="0"/>
              <a:cs typeface="Arev sans bold" pitchFamily="34" charset="0"/>
            </a:endParaRPr>
          </a:p>
        </p:txBody>
      </p:sp>
      <p:grpSp>
        <p:nvGrpSpPr>
          <p:cNvPr id="18" name="Group 17"/>
          <p:cNvGrpSpPr/>
          <p:nvPr/>
        </p:nvGrpSpPr>
        <p:grpSpPr>
          <a:xfrm>
            <a:off x="414670" y="5284382"/>
            <a:ext cx="4561367" cy="1309598"/>
            <a:chOff x="414670" y="5284382"/>
            <a:chExt cx="4561367" cy="1309598"/>
          </a:xfrm>
        </p:grpSpPr>
        <p:sp>
          <p:nvSpPr>
            <p:cNvPr id="5" name="Rounded Rectangle 4"/>
            <p:cNvSpPr/>
            <p:nvPr/>
          </p:nvSpPr>
          <p:spPr>
            <a:xfrm>
              <a:off x="414670" y="5284382"/>
              <a:ext cx="3296093" cy="1309598"/>
            </a:xfrm>
            <a:prstGeom prst="roundRect">
              <a:avLst/>
            </a:prstGeom>
            <a:solidFill>
              <a:srgbClr val="C00000"/>
            </a:solidFill>
            <a:ln w="38100">
              <a:solidFill>
                <a:schemeClr val="tx1"/>
              </a:solidFill>
            </a:ln>
          </p:spPr>
          <p:txBody>
            <a:bodyPr rtlCol="0" anchor="ctr"/>
            <a:lstStyle/>
            <a:p>
              <a:pPr algn="ctr"/>
              <a:r>
                <a:rPr lang="en-US" dirty="0" smtClean="0">
                  <a:latin typeface="Arev Sans" panose="020B0603030804020204" pitchFamily="34" charset="0"/>
                  <a:ea typeface="Arev Sans" panose="020B0603030804020204" pitchFamily="34" charset="0"/>
                </a:rPr>
                <a:t>          </a:t>
              </a:r>
              <a:r>
                <a:rPr lang="en-US" sz="2000" dirty="0" smtClean="0">
                  <a:latin typeface="Arev Sans" panose="020B0603030804020204" pitchFamily="34" charset="0"/>
                  <a:ea typeface="Arev Sans" panose="020B0603030804020204" pitchFamily="34" charset="0"/>
                </a:rPr>
                <a:t> </a:t>
              </a:r>
              <a:r>
                <a:rPr lang="en-US" dirty="0" smtClean="0">
                  <a:latin typeface="Arev Sans" panose="020B0603030804020204" pitchFamily="34" charset="0"/>
                  <a:ea typeface="Arev Sans" panose="020B0603030804020204" pitchFamily="34" charset="0"/>
                </a:rPr>
                <a:t>in state </a:t>
              </a:r>
              <a:r>
                <a:rPr lang="el-GR" dirty="0" smtClean="0">
                  <a:latin typeface="Arev Sans" panose="020B0603030804020204" pitchFamily="34" charset="0"/>
                  <a:ea typeface="Arev Sans" panose="020B0603030804020204" pitchFamily="34" charset="0"/>
                </a:rPr>
                <a:t>ρ</a:t>
              </a:r>
              <a:endParaRPr lang="en-US" baseline="-25000" dirty="0">
                <a:latin typeface="Arev Sans" panose="020B0603030804020204" pitchFamily="34" charset="0"/>
                <a:ea typeface="Arev Sans" panose="020B0603030804020204" pitchFamily="34" charset="0"/>
              </a:endParaRPr>
            </a:p>
          </p:txBody>
        </p:sp>
        <p:cxnSp>
          <p:nvCxnSpPr>
            <p:cNvPr id="15" name="Straight Arrow Connector 14"/>
            <p:cNvCxnSpPr>
              <a:stCxn id="5" idx="3"/>
            </p:cNvCxnSpPr>
            <p:nvPr/>
          </p:nvCxnSpPr>
          <p:spPr bwMode="auto">
            <a:xfrm flipV="1">
              <a:off x="3710763" y="5858540"/>
              <a:ext cx="1265274" cy="80641"/>
            </a:xfrm>
            <a:prstGeom prst="straightConnector1">
              <a:avLst/>
            </a:prstGeom>
            <a:noFill/>
            <a:ln w="114300" cap="flat" cmpd="sng" algn="ctr">
              <a:solidFill>
                <a:schemeClr val="tx1"/>
              </a:solidFill>
              <a:prstDash val="solid"/>
              <a:round/>
              <a:headEnd type="none" w="med" len="med"/>
              <a:tailEnd type="arrow" w="med" len="med"/>
            </a:ln>
            <a:effectLst/>
          </p:spPr>
        </p:cxnSp>
      </p:gr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5553" y="5376637"/>
            <a:ext cx="1190366" cy="1125088"/>
          </a:xfrm>
          <a:prstGeom prst="rect">
            <a:avLst/>
          </a:prstGeom>
        </p:spPr>
      </p:pic>
      <p:grpSp>
        <p:nvGrpSpPr>
          <p:cNvPr id="17" name="Group 16"/>
          <p:cNvGrpSpPr/>
          <p:nvPr/>
        </p:nvGrpSpPr>
        <p:grpSpPr>
          <a:xfrm>
            <a:off x="6634718" y="946949"/>
            <a:ext cx="5358808" cy="1309598"/>
            <a:chOff x="5613992" y="946949"/>
            <a:chExt cx="5358808" cy="1309598"/>
          </a:xfrm>
        </p:grpSpPr>
        <p:sp>
          <p:nvSpPr>
            <p:cNvPr id="23" name="Rounded Rectangle 22"/>
            <p:cNvSpPr/>
            <p:nvPr/>
          </p:nvSpPr>
          <p:spPr>
            <a:xfrm>
              <a:off x="5613992" y="946949"/>
              <a:ext cx="5358808" cy="1309598"/>
            </a:xfrm>
            <a:prstGeom prst="roundRect">
              <a:avLst/>
            </a:prstGeom>
            <a:solidFill>
              <a:srgbClr val="C00000"/>
            </a:solidFill>
            <a:ln w="38100">
              <a:solidFill>
                <a:schemeClr val="tx1"/>
              </a:solidFill>
            </a:ln>
          </p:spPr>
          <p:txBody>
            <a:bodyPr rtlCol="0" anchor="ctr"/>
            <a:lstStyle/>
            <a:p>
              <a:r>
                <a:rPr lang="en-US" dirty="0" smtClean="0">
                  <a:latin typeface="Arev Sans" panose="020B0603030804020204" pitchFamily="34" charset="0"/>
                  <a:ea typeface="Arev Sans" panose="020B0603030804020204" pitchFamily="34" charset="0"/>
                </a:rPr>
                <a:t>              </a:t>
              </a:r>
              <a:r>
                <a:rPr lang="en-US" sz="2400" dirty="0" smtClean="0">
                  <a:latin typeface="Arev Sans" panose="020B0603030804020204" pitchFamily="34" charset="0"/>
                  <a:ea typeface="Arev Sans" panose="020B0603030804020204" pitchFamily="34" charset="0"/>
                </a:rPr>
                <a:t> </a:t>
              </a:r>
              <a:r>
                <a:rPr lang="en-US" dirty="0" smtClean="0">
                  <a:latin typeface="Arev Sans" panose="020B0603030804020204" pitchFamily="34" charset="0"/>
                  <a:ea typeface="Arev Sans" panose="020B0603030804020204" pitchFamily="34" charset="0"/>
                </a:rPr>
                <a:t>∙∙∙     </a:t>
              </a:r>
              <a:r>
                <a:rPr lang="en-US" sz="1000" dirty="0" smtClean="0">
                  <a:latin typeface="Arev Sans" panose="020B0603030804020204" pitchFamily="34" charset="0"/>
                  <a:ea typeface="Arev Sans" panose="020B0603030804020204" pitchFamily="34" charset="0"/>
                </a:rPr>
                <a:t> </a:t>
              </a:r>
              <a:r>
                <a:rPr lang="en-US" dirty="0" smtClean="0">
                  <a:latin typeface="Arev Sans" panose="020B0603030804020204" pitchFamily="34" charset="0"/>
                  <a:ea typeface="Arev Sans" panose="020B0603030804020204" pitchFamily="34" charset="0"/>
                </a:rPr>
                <a:t>in state </a:t>
              </a:r>
              <a:r>
                <a:rPr lang="el-GR" dirty="0" smtClean="0">
                  <a:latin typeface="Arev Sans" panose="020B0603030804020204" pitchFamily="34" charset="0"/>
                  <a:ea typeface="Arev Sans" panose="020B0603030804020204" pitchFamily="34" charset="0"/>
                </a:rPr>
                <a:t>ρ</a:t>
              </a:r>
              <a:r>
                <a:rPr lang="el-GR" sz="3200" baseline="30000" dirty="0" smtClean="0">
                  <a:latin typeface="Arev Sans" panose="020B0603030804020204" pitchFamily="34" charset="0"/>
                  <a:ea typeface="Arev Sans" panose="020B0603030804020204" pitchFamily="34" charset="0"/>
                </a:rPr>
                <a:t>⊗</a:t>
              </a:r>
              <a:r>
                <a:rPr lang="en-US" sz="3200" baseline="30000" dirty="0" smtClean="0">
                  <a:latin typeface="Arev Sans" panose="020B0603030804020204" pitchFamily="34" charset="0"/>
                  <a:ea typeface="Arev Sans" panose="020B0603030804020204" pitchFamily="34" charset="0"/>
                </a:rPr>
                <a:t>911</a:t>
              </a:r>
              <a:endParaRPr lang="en-US" baseline="30000" dirty="0">
                <a:latin typeface="Arev Sans" panose="020B0603030804020204" pitchFamily="34" charset="0"/>
                <a:ea typeface="Arev Sans" panose="020B0603030804020204" pitchFamily="34" charset="0"/>
              </a:endParaRPr>
            </a:p>
          </p:txBody>
        </p:sp>
        <p:pic>
          <p:nvPicPr>
            <p:cNvPr id="24" name="Picture 23"/>
            <p:cNvPicPr>
              <a:picLocks noChangeAspect="1"/>
            </p:cNvPicPr>
            <p:nvPr/>
          </p:nvPicPr>
          <p:blipFill>
            <a:blip r:embed="rId8" cstate="print">
              <a:extLst>
                <a:ext uri="{BEBA8EAE-BF5A-486C-A8C5-ECC9F3942E4B}">
                  <a14:imgProps xmlns:a14="http://schemas.microsoft.com/office/drawing/2010/main">
                    <a14:imgLayer r:embed="rId9">
                      <a14:imgEffect>
                        <a14:artisticGlass/>
                      </a14:imgEffect>
                    </a14:imgLayer>
                  </a14:imgProps>
                </a:ext>
                <a:ext uri="{28A0092B-C50C-407E-A947-70E740481C1C}">
                  <a14:useLocalDpi xmlns:a14="http://schemas.microsoft.com/office/drawing/2010/main" val="0"/>
                </a:ext>
              </a:extLst>
            </a:blip>
            <a:stretch>
              <a:fillRect/>
            </a:stretch>
          </p:blipFill>
          <p:spPr>
            <a:xfrm>
              <a:off x="5709496" y="1418225"/>
              <a:ext cx="386504" cy="365308"/>
            </a:xfrm>
            <a:prstGeom prst="rect">
              <a:avLst/>
            </a:prstGeom>
          </p:spPr>
        </p:pic>
        <p:sp>
          <p:nvSpPr>
            <p:cNvPr id="25" name="Freeform 37"/>
            <p:cNvSpPr>
              <a:spLocks noChangeAspect="1"/>
            </p:cNvSpPr>
            <p:nvPr>
              <p:custDataLst>
                <p:tags r:id="rId2"/>
              </p:custDataLst>
            </p:nvPr>
          </p:nvSpPr>
          <p:spPr bwMode="auto">
            <a:xfrm>
              <a:off x="9837145" y="1419094"/>
              <a:ext cx="228600" cy="111125"/>
            </a:xfrm>
            <a:custGeom>
              <a:avLst/>
              <a:gdLst>
                <a:gd name="T0" fmla="*/ 9 w 278"/>
                <a:gd name="T1" fmla="*/ 87 h 87"/>
                <a:gd name="T2" fmla="*/ 139 w 278"/>
                <a:gd name="T3" fmla="*/ 25 h 87"/>
                <a:gd name="T4" fmla="*/ 268 w 278"/>
                <a:gd name="T5" fmla="*/ 87 h 87"/>
                <a:gd name="T6" fmla="*/ 278 w 278"/>
                <a:gd name="T7" fmla="*/ 66 h 87"/>
                <a:gd name="T8" fmla="*/ 139 w 278"/>
                <a:gd name="T9" fmla="*/ 0 h 87"/>
                <a:gd name="T10" fmla="*/ 0 w 278"/>
                <a:gd name="T11" fmla="*/ 66 h 87"/>
                <a:gd name="T12" fmla="*/ 9 w 278"/>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278" h="87">
                  <a:moveTo>
                    <a:pt x="9" y="87"/>
                  </a:moveTo>
                  <a:lnTo>
                    <a:pt x="139" y="25"/>
                  </a:lnTo>
                  <a:lnTo>
                    <a:pt x="268" y="87"/>
                  </a:lnTo>
                  <a:lnTo>
                    <a:pt x="278" y="66"/>
                  </a:lnTo>
                  <a:lnTo>
                    <a:pt x="139" y="0"/>
                  </a:lnTo>
                  <a:lnTo>
                    <a:pt x="0" y="66"/>
                  </a:lnTo>
                  <a:lnTo>
                    <a:pt x="9" y="87"/>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6" name="Picture 25"/>
            <p:cNvPicPr>
              <a:picLocks noChangeAspect="1"/>
            </p:cNvPicPr>
            <p:nvPr/>
          </p:nvPicPr>
          <p:blipFill>
            <a:blip r:embed="rId8" cstate="print">
              <a:extLst>
                <a:ext uri="{BEBA8EAE-BF5A-486C-A8C5-ECC9F3942E4B}">
                  <a14:imgProps xmlns:a14="http://schemas.microsoft.com/office/drawing/2010/main">
                    <a14:imgLayer r:embed="rId9">
                      <a14:imgEffect>
                        <a14:artisticGlass/>
                      </a14:imgEffect>
                    </a14:imgLayer>
                  </a14:imgProps>
                </a:ext>
                <a:ext uri="{28A0092B-C50C-407E-A947-70E740481C1C}">
                  <a14:useLocalDpi xmlns:a14="http://schemas.microsoft.com/office/drawing/2010/main" val="0"/>
                </a:ext>
              </a:extLst>
            </a:blip>
            <a:stretch>
              <a:fillRect/>
            </a:stretch>
          </p:blipFill>
          <p:spPr>
            <a:xfrm>
              <a:off x="6125668" y="1418225"/>
              <a:ext cx="386504" cy="365308"/>
            </a:xfrm>
            <a:prstGeom prst="rect">
              <a:avLst/>
            </a:prstGeom>
          </p:spPr>
        </p:pic>
        <p:pic>
          <p:nvPicPr>
            <p:cNvPr id="27" name="Picture 26"/>
            <p:cNvPicPr>
              <a:picLocks noChangeAspect="1"/>
            </p:cNvPicPr>
            <p:nvPr/>
          </p:nvPicPr>
          <p:blipFill>
            <a:blip r:embed="rId8" cstate="print">
              <a:extLst>
                <a:ext uri="{BEBA8EAE-BF5A-486C-A8C5-ECC9F3942E4B}">
                  <a14:imgProps xmlns:a14="http://schemas.microsoft.com/office/drawing/2010/main">
                    <a14:imgLayer r:embed="rId9">
                      <a14:imgEffect>
                        <a14:artisticGlass/>
                      </a14:imgEffect>
                    </a14:imgLayer>
                  </a14:imgProps>
                </a:ext>
                <a:ext uri="{28A0092B-C50C-407E-A947-70E740481C1C}">
                  <a14:useLocalDpi xmlns:a14="http://schemas.microsoft.com/office/drawing/2010/main" val="0"/>
                </a:ext>
              </a:extLst>
            </a:blip>
            <a:stretch>
              <a:fillRect/>
            </a:stretch>
          </p:blipFill>
          <p:spPr>
            <a:xfrm>
              <a:off x="6541840" y="1418225"/>
              <a:ext cx="386504" cy="365308"/>
            </a:xfrm>
            <a:prstGeom prst="rect">
              <a:avLst/>
            </a:prstGeom>
          </p:spPr>
        </p:pic>
        <p:pic>
          <p:nvPicPr>
            <p:cNvPr id="28" name="Picture 27"/>
            <p:cNvPicPr>
              <a:picLocks noChangeAspect="1"/>
            </p:cNvPicPr>
            <p:nvPr/>
          </p:nvPicPr>
          <p:blipFill>
            <a:blip r:embed="rId8" cstate="print">
              <a:extLst>
                <a:ext uri="{BEBA8EAE-BF5A-486C-A8C5-ECC9F3942E4B}">
                  <a14:imgProps xmlns:a14="http://schemas.microsoft.com/office/drawing/2010/main">
                    <a14:imgLayer r:embed="rId9">
                      <a14:imgEffect>
                        <a14:artisticGlass/>
                      </a14:imgEffect>
                    </a14:imgLayer>
                  </a14:imgProps>
                </a:ext>
                <a:ext uri="{28A0092B-C50C-407E-A947-70E740481C1C}">
                  <a14:useLocalDpi xmlns:a14="http://schemas.microsoft.com/office/drawing/2010/main" val="0"/>
                </a:ext>
              </a:extLst>
            </a:blip>
            <a:stretch>
              <a:fillRect/>
            </a:stretch>
          </p:blipFill>
          <p:spPr>
            <a:xfrm>
              <a:off x="6958012" y="1418225"/>
              <a:ext cx="386504" cy="365308"/>
            </a:xfrm>
            <a:prstGeom prst="rect">
              <a:avLst/>
            </a:prstGeom>
          </p:spPr>
        </p:pic>
        <p:pic>
          <p:nvPicPr>
            <p:cNvPr id="29" name="Picture 28"/>
            <p:cNvPicPr>
              <a:picLocks noChangeAspect="1"/>
            </p:cNvPicPr>
            <p:nvPr/>
          </p:nvPicPr>
          <p:blipFill>
            <a:blip r:embed="rId8" cstate="print">
              <a:extLst>
                <a:ext uri="{BEBA8EAE-BF5A-486C-A8C5-ECC9F3942E4B}">
                  <a14:imgProps xmlns:a14="http://schemas.microsoft.com/office/drawing/2010/main">
                    <a14:imgLayer r:embed="rId9">
                      <a14:imgEffect>
                        <a14:artisticGlass/>
                      </a14:imgEffect>
                    </a14:imgLayer>
                  </a14:imgProps>
                </a:ext>
                <a:ext uri="{28A0092B-C50C-407E-A947-70E740481C1C}">
                  <a14:useLocalDpi xmlns:a14="http://schemas.microsoft.com/office/drawing/2010/main" val="0"/>
                </a:ext>
              </a:extLst>
            </a:blip>
            <a:stretch>
              <a:fillRect/>
            </a:stretch>
          </p:blipFill>
          <p:spPr>
            <a:xfrm>
              <a:off x="7860270" y="1418225"/>
              <a:ext cx="386504" cy="365308"/>
            </a:xfrm>
            <a:prstGeom prst="rect">
              <a:avLst/>
            </a:prstGeom>
          </p:spPr>
        </p:pic>
      </p:grpSp>
      <p:sp>
        <p:nvSpPr>
          <p:cNvPr id="30" name="Rounded Rectangle 29"/>
          <p:cNvSpPr/>
          <p:nvPr/>
        </p:nvSpPr>
        <p:spPr>
          <a:xfrm>
            <a:off x="2679997" y="3158725"/>
            <a:ext cx="6832006" cy="1309598"/>
          </a:xfrm>
          <a:prstGeom prst="roundRect">
            <a:avLst/>
          </a:prstGeom>
          <a:solidFill>
            <a:srgbClr val="C00000"/>
          </a:solidFill>
          <a:ln w="38100">
            <a:solidFill>
              <a:schemeClr val="tx1"/>
            </a:solidFill>
          </a:ln>
        </p:spPr>
        <p:txBody>
          <a:bodyPr rtlCol="0" anchor="ctr"/>
          <a:lstStyle/>
          <a:p>
            <a:r>
              <a:rPr lang="en-US" sz="1800" baseline="30000" dirty="0" smtClean="0">
                <a:latin typeface="Arev Sans" panose="020B0603030804020204" pitchFamily="34" charset="0"/>
                <a:ea typeface="Arev Sans" panose="020B0603030804020204" pitchFamily="34" charset="0"/>
              </a:rPr>
              <a:t>(</a:t>
            </a:r>
            <a:r>
              <a:rPr lang="en-US" sz="2000" baseline="30000" dirty="0" smtClean="0">
                <a:latin typeface="Arev Sans" panose="020B0603030804020204" pitchFamily="34" charset="0"/>
                <a:ea typeface="Arev Sans" panose="020B0603030804020204" pitchFamily="34" charset="0"/>
              </a:rPr>
              <a:t>quantum-)</a:t>
            </a:r>
            <a:r>
              <a:rPr lang="en-US" sz="1800" dirty="0" smtClean="0">
                <a:latin typeface="Arev Sans" panose="020B0603030804020204" pitchFamily="34" charset="0"/>
                <a:ea typeface="Arev Sans" panose="020B0603030804020204" pitchFamily="34" charset="0"/>
              </a:rPr>
              <a:t> </a:t>
            </a:r>
            <a:r>
              <a:rPr lang="en-US" dirty="0" smtClean="0">
                <a:solidFill>
                  <a:srgbClr val="FFFF00"/>
                </a:solidFill>
                <a:latin typeface="Arev Sans" panose="020B0603030804020204" pitchFamily="34" charset="0"/>
                <a:ea typeface="Arev Sans" panose="020B0603030804020204" pitchFamily="34" charset="0"/>
              </a:rPr>
              <a:t>Hellinger</a:t>
            </a:r>
            <a:r>
              <a:rPr lang="en-US" baseline="30000" dirty="0" smtClean="0">
                <a:solidFill>
                  <a:srgbClr val="FFFF00"/>
                </a:solidFill>
                <a:latin typeface="Arev Sans" panose="020B0603030804020204" pitchFamily="34" charset="0"/>
                <a:ea typeface="Arev Sans" panose="020B0603030804020204" pitchFamily="34" charset="0"/>
              </a:rPr>
              <a:t>2</a:t>
            </a:r>
            <a:r>
              <a:rPr lang="en-US" dirty="0" smtClean="0">
                <a:solidFill>
                  <a:srgbClr val="FFFF00"/>
                </a:solidFill>
                <a:latin typeface="Arev Sans" panose="020B0603030804020204" pitchFamily="34" charset="0"/>
                <a:ea typeface="Arev Sans" panose="020B0603030804020204" pitchFamily="34" charset="0"/>
              </a:rPr>
              <a:t>-Dist</a:t>
            </a:r>
            <a:r>
              <a:rPr lang="en-US" dirty="0" smtClean="0">
                <a:latin typeface="Arev Sans" panose="020B0603030804020204" pitchFamily="34" charset="0"/>
                <a:ea typeface="Arev Sans" panose="020B0603030804020204" pitchFamily="34" charset="0"/>
              </a:rPr>
              <a:t>(</a:t>
            </a:r>
            <a:r>
              <a:rPr lang="el-GR" dirty="0" smtClean="0">
                <a:latin typeface="Arev Sans" panose="020B0603030804020204" pitchFamily="34" charset="0"/>
                <a:ea typeface="Arev Sans" panose="020B0603030804020204" pitchFamily="34" charset="0"/>
              </a:rPr>
              <a:t>ρ</a:t>
            </a:r>
            <a:r>
              <a:rPr lang="en-US" dirty="0" smtClean="0">
                <a:latin typeface="Arev Sans" panose="020B0603030804020204" pitchFamily="34" charset="0"/>
                <a:ea typeface="Arev Sans" panose="020B0603030804020204" pitchFamily="34" charset="0"/>
              </a:rPr>
              <a:t>,</a:t>
            </a:r>
            <a:r>
              <a:rPr lang="el-GR" dirty="0" smtClean="0">
                <a:latin typeface="Arev Sans" panose="020B0603030804020204" pitchFamily="34" charset="0"/>
                <a:ea typeface="Arev Sans" panose="020B0603030804020204" pitchFamily="34" charset="0"/>
              </a:rPr>
              <a:t>ρ</a:t>
            </a:r>
            <a:r>
              <a:rPr lang="en-US" dirty="0" smtClean="0">
                <a:latin typeface="Arev Sans" panose="020B0603030804020204" pitchFamily="34" charset="0"/>
                <a:ea typeface="Arev Sans" panose="020B0603030804020204" pitchFamily="34" charset="0"/>
              </a:rPr>
              <a:t>) </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dirty="0" smtClean="0">
                <a:solidFill>
                  <a:srgbClr val="FFFF00"/>
                </a:solidFill>
                <a:latin typeface="Arev Sans" panose="020B0603030804020204" pitchFamily="34" charset="0"/>
                <a:ea typeface="Arev Sans" panose="020B0603030804020204" pitchFamily="34" charset="0"/>
                <a:cs typeface="Verdana" panose="020B0604030504040204" pitchFamily="34" charset="0"/>
              </a:rPr>
              <a:t>0.21</a:t>
            </a:r>
            <a:r>
              <a:rPr lang="en-US" dirty="0" smtClean="0">
                <a:latin typeface="Arev Sans" panose="020B0603030804020204" pitchFamily="34" charset="0"/>
                <a:ea typeface="Arev Sans" panose="020B0603030804020204" pitchFamily="34" charset="0"/>
                <a:cs typeface="Verdana" panose="020B0604030504040204" pitchFamily="34" charset="0"/>
              </a:rPr>
              <a:t> </a:t>
            </a:r>
            <a:r>
              <a:rPr lang="en-US" sz="2000" dirty="0" smtClean="0">
                <a:latin typeface="Arev Sans" panose="020B0603030804020204" pitchFamily="34" charset="0"/>
                <a:ea typeface="Arev Sans" panose="020B0603030804020204" pitchFamily="34" charset="0"/>
                <a:cs typeface="Verdana" panose="020B0604030504040204" pitchFamily="34" charset="0"/>
              </a:rPr>
              <a:t>±.01</a:t>
            </a:r>
            <a:endParaRPr lang="en-US" baseline="-25000" dirty="0">
              <a:solidFill>
                <a:srgbClr val="C00000"/>
              </a:solidFill>
              <a:latin typeface="Arev Sans" panose="020B0603030804020204" pitchFamily="34" charset="0"/>
              <a:ea typeface="Arev Sans" panose="020B0603030804020204" pitchFamily="34" charset="0"/>
            </a:endParaRPr>
          </a:p>
        </p:txBody>
      </p:sp>
      <p:sp>
        <p:nvSpPr>
          <p:cNvPr id="31" name="Freeform 37"/>
          <p:cNvSpPr>
            <a:spLocks noChangeAspect="1"/>
          </p:cNvSpPr>
          <p:nvPr>
            <p:custDataLst>
              <p:tags r:id="rId1"/>
            </p:custDataLst>
          </p:nvPr>
        </p:nvSpPr>
        <p:spPr bwMode="auto">
          <a:xfrm>
            <a:off x="6879526" y="3630870"/>
            <a:ext cx="272016" cy="111125"/>
          </a:xfrm>
          <a:custGeom>
            <a:avLst/>
            <a:gdLst>
              <a:gd name="T0" fmla="*/ 9 w 278"/>
              <a:gd name="T1" fmla="*/ 87 h 87"/>
              <a:gd name="T2" fmla="*/ 139 w 278"/>
              <a:gd name="T3" fmla="*/ 25 h 87"/>
              <a:gd name="T4" fmla="*/ 268 w 278"/>
              <a:gd name="T5" fmla="*/ 87 h 87"/>
              <a:gd name="T6" fmla="*/ 278 w 278"/>
              <a:gd name="T7" fmla="*/ 66 h 87"/>
              <a:gd name="T8" fmla="*/ 139 w 278"/>
              <a:gd name="T9" fmla="*/ 0 h 87"/>
              <a:gd name="T10" fmla="*/ 0 w 278"/>
              <a:gd name="T11" fmla="*/ 66 h 87"/>
              <a:gd name="T12" fmla="*/ 9 w 278"/>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278" h="87">
                <a:moveTo>
                  <a:pt x="9" y="87"/>
                </a:moveTo>
                <a:lnTo>
                  <a:pt x="139" y="25"/>
                </a:lnTo>
                <a:lnTo>
                  <a:pt x="268" y="87"/>
                </a:lnTo>
                <a:lnTo>
                  <a:pt x="278" y="66"/>
                </a:lnTo>
                <a:lnTo>
                  <a:pt x="139" y="0"/>
                </a:lnTo>
                <a:lnTo>
                  <a:pt x="0" y="66"/>
                </a:lnTo>
                <a:lnTo>
                  <a:pt x="9" y="87"/>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9299638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2465840" y="1684336"/>
            <a:ext cx="6487673" cy="10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1.</a:t>
            </a:r>
            <a:r>
              <a:rPr lang="en-US" dirty="0">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Practically </a:t>
            </a:r>
            <a:r>
              <a:rPr lang="en-US" dirty="0">
                <a:latin typeface="Arev Sans" pitchFamily="34" charset="0"/>
                <a:ea typeface="Arev Sans" pitchFamily="34" charset="0"/>
                <a:cs typeface="Arev sans bold" pitchFamily="34" charset="0"/>
              </a:rPr>
              <a:t>relevant problems</a:t>
            </a:r>
            <a:br>
              <a:rPr lang="en-US" dirty="0">
                <a:latin typeface="Arev Sans" pitchFamily="34" charset="0"/>
                <a:ea typeface="Arev Sans" pitchFamily="34" charset="0"/>
                <a:cs typeface="Arev sans bold" pitchFamily="34" charset="0"/>
              </a:rPr>
            </a:br>
            <a:r>
              <a:rPr lang="en-US" dirty="0">
                <a:latin typeface="Arev Sans" pitchFamily="34" charset="0"/>
                <a:ea typeface="Arev Sans" pitchFamily="34" charset="0"/>
                <a:cs typeface="Arev sans bold" pitchFamily="34" charset="0"/>
              </a:rPr>
              <a:t>	at the vanguard of computing</a:t>
            </a:r>
            <a:endParaRPr lang="en-US" dirty="0" smtClean="0">
              <a:latin typeface="Arev Sans" pitchFamily="34" charset="0"/>
              <a:ea typeface="Arev Sans" pitchFamily="34" charset="0"/>
              <a:cs typeface="Arev sans bold" pitchFamily="34" charset="0"/>
            </a:endParaRPr>
          </a:p>
        </p:txBody>
      </p:sp>
      <p:sp>
        <p:nvSpPr>
          <p:cNvPr id="4" name="TextBox 3"/>
          <p:cNvSpPr txBox="1"/>
          <p:nvPr/>
        </p:nvSpPr>
        <p:spPr bwMode="auto">
          <a:xfrm>
            <a:off x="2465840" y="3516030"/>
            <a:ext cx="5508239"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2.	You get to do it all again</a:t>
            </a:r>
          </a:p>
        </p:txBody>
      </p:sp>
      <p:sp>
        <p:nvSpPr>
          <p:cNvPr id="5" name="TextBox 4"/>
          <p:cNvSpPr txBox="1"/>
          <p:nvPr/>
        </p:nvSpPr>
        <p:spPr bwMode="auto">
          <a:xfrm>
            <a:off x="2465840" y="4830659"/>
            <a:ext cx="7260321"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3.</a:t>
            </a:r>
            <a:r>
              <a:rPr lang="en-US" dirty="0">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The </a:t>
            </a:r>
            <a:r>
              <a:rPr lang="en-US" dirty="0">
                <a:latin typeface="Arev Sans" pitchFamily="34" charset="0"/>
                <a:ea typeface="Arev Sans" pitchFamily="34" charset="0"/>
                <a:cs typeface="Arev sans bold" pitchFamily="34" charset="0"/>
              </a:rPr>
              <a:t>math is (even more) beautiful</a:t>
            </a:r>
            <a:endParaRPr lang="en-US" dirty="0" smtClean="0">
              <a:latin typeface="Arev Sans" pitchFamily="34" charset="0"/>
              <a:ea typeface="Arev Sans" pitchFamily="34" charset="0"/>
              <a:cs typeface="Arev sans bold" pitchFamily="34" charset="0"/>
            </a:endParaRPr>
          </a:p>
        </p:txBody>
      </p:sp>
      <p:sp>
        <p:nvSpPr>
          <p:cNvPr id="6" name="TextBox 5"/>
          <p:cNvSpPr txBox="1"/>
          <p:nvPr/>
        </p:nvSpPr>
        <p:spPr bwMode="auto">
          <a:xfrm>
            <a:off x="1133755" y="284658"/>
            <a:ext cx="9924513" cy="63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3200" b="1" dirty="0" smtClean="0">
                <a:latin typeface="Arev Sans" pitchFamily="34" charset="0"/>
                <a:ea typeface="Arev Sans" pitchFamily="34" charset="0"/>
                <a:cs typeface="Arev sans bold" pitchFamily="34" charset="0"/>
              </a:rPr>
              <a:t>Quantum Distribution Testing:  Why care?</a:t>
            </a:r>
          </a:p>
        </p:txBody>
      </p:sp>
    </p:spTree>
    <p:extLst>
      <p:ext uri="{BB962C8B-B14F-4D97-AF65-F5344CB8AC3E}">
        <p14:creationId xmlns:p14="http://schemas.microsoft.com/office/powerpoint/2010/main" val="5714684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2465840" y="1684336"/>
            <a:ext cx="6487673" cy="10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1.</a:t>
            </a:r>
            <a:r>
              <a:rPr lang="en-US" dirty="0">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Practically </a:t>
            </a:r>
            <a:r>
              <a:rPr lang="en-US" dirty="0">
                <a:latin typeface="Arev Sans" pitchFamily="34" charset="0"/>
                <a:ea typeface="Arev Sans" pitchFamily="34" charset="0"/>
                <a:cs typeface="Arev sans bold" pitchFamily="34" charset="0"/>
              </a:rPr>
              <a:t>relevant problems</a:t>
            </a:r>
            <a:br>
              <a:rPr lang="en-US" dirty="0">
                <a:latin typeface="Arev Sans" pitchFamily="34" charset="0"/>
                <a:ea typeface="Arev Sans" pitchFamily="34" charset="0"/>
                <a:cs typeface="Arev sans bold" pitchFamily="34" charset="0"/>
              </a:rPr>
            </a:br>
            <a:r>
              <a:rPr lang="en-US" dirty="0">
                <a:latin typeface="Arev Sans" pitchFamily="34" charset="0"/>
                <a:ea typeface="Arev Sans" pitchFamily="34" charset="0"/>
                <a:cs typeface="Arev sans bold" pitchFamily="34" charset="0"/>
              </a:rPr>
              <a:t>	at the vanguard of computing</a:t>
            </a:r>
            <a:endParaRPr lang="en-US" dirty="0" smtClean="0">
              <a:latin typeface="Arev Sans" pitchFamily="34" charset="0"/>
              <a:ea typeface="Arev Sans" pitchFamily="34" charset="0"/>
              <a:cs typeface="Arev sans bold" pitchFamily="34" charset="0"/>
            </a:endParaRPr>
          </a:p>
        </p:txBody>
      </p:sp>
      <p:sp>
        <p:nvSpPr>
          <p:cNvPr id="4" name="TextBox 3"/>
          <p:cNvSpPr txBox="1"/>
          <p:nvPr/>
        </p:nvSpPr>
        <p:spPr bwMode="auto">
          <a:xfrm>
            <a:off x="2465840" y="3516030"/>
            <a:ext cx="5508239"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2.	You get to do it all again</a:t>
            </a:r>
          </a:p>
        </p:txBody>
      </p:sp>
      <p:sp>
        <p:nvSpPr>
          <p:cNvPr id="5" name="TextBox 4"/>
          <p:cNvSpPr txBox="1"/>
          <p:nvPr/>
        </p:nvSpPr>
        <p:spPr bwMode="auto">
          <a:xfrm>
            <a:off x="2465840" y="4830659"/>
            <a:ext cx="7260321"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3.</a:t>
            </a:r>
            <a:r>
              <a:rPr lang="en-US" dirty="0">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The </a:t>
            </a:r>
            <a:r>
              <a:rPr lang="en-US" dirty="0">
                <a:latin typeface="Arev Sans" pitchFamily="34" charset="0"/>
                <a:ea typeface="Arev Sans" pitchFamily="34" charset="0"/>
                <a:cs typeface="Arev sans bold" pitchFamily="34" charset="0"/>
              </a:rPr>
              <a:t>math is (even more) beautiful</a:t>
            </a:r>
            <a:endParaRPr lang="en-US" dirty="0" smtClean="0">
              <a:latin typeface="Arev Sans" pitchFamily="34" charset="0"/>
              <a:ea typeface="Arev Sans" pitchFamily="34" charset="0"/>
              <a:cs typeface="Arev sans bold" pitchFamily="34" charset="0"/>
            </a:endParaRPr>
          </a:p>
        </p:txBody>
      </p:sp>
      <p:sp>
        <p:nvSpPr>
          <p:cNvPr id="6" name="TextBox 5"/>
          <p:cNvSpPr txBox="1"/>
          <p:nvPr/>
        </p:nvSpPr>
        <p:spPr bwMode="auto">
          <a:xfrm>
            <a:off x="1133755" y="284658"/>
            <a:ext cx="9924513" cy="63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3200" b="1" dirty="0" smtClean="0">
                <a:latin typeface="Arev Sans" pitchFamily="34" charset="0"/>
                <a:ea typeface="Arev Sans" pitchFamily="34" charset="0"/>
                <a:cs typeface="Arev sans bold" pitchFamily="34" charset="0"/>
              </a:rPr>
              <a:t>Quantum Distribution Testing:  Why care?</a:t>
            </a:r>
          </a:p>
        </p:txBody>
      </p:sp>
    </p:spTree>
    <p:extLst>
      <p:ext uri="{BB962C8B-B14F-4D97-AF65-F5344CB8AC3E}">
        <p14:creationId xmlns:p14="http://schemas.microsoft.com/office/powerpoint/2010/main" val="102816714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bwMode="auto">
          <a:xfrm>
            <a:off x="740234" y="3112632"/>
            <a:ext cx="10711587" cy="63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3200" b="1" dirty="0" smtClean="0">
                <a:latin typeface="Arev Sans" pitchFamily="34" charset="0"/>
                <a:ea typeface="Arev Sans" pitchFamily="34" charset="0"/>
                <a:cs typeface="Arev sans bold" pitchFamily="34" charset="0"/>
              </a:rPr>
              <a:t>What is classical Probability Density Testing?</a:t>
            </a:r>
          </a:p>
        </p:txBody>
      </p:sp>
    </p:spTree>
    <p:extLst>
      <p:ext uri="{BB962C8B-B14F-4D97-AF65-F5344CB8AC3E}">
        <p14:creationId xmlns:p14="http://schemas.microsoft.com/office/powerpoint/2010/main" val="18469509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0450" y="314848"/>
            <a:ext cx="1190366" cy="1125088"/>
          </a:xfrm>
          <a:prstGeom prst="rect">
            <a:avLst/>
          </a:prstGeom>
        </p:spPr>
      </p:pic>
      <p:sp>
        <p:nvSpPr>
          <p:cNvPr id="3" name="TextBox 2"/>
          <p:cNvSpPr txBox="1"/>
          <p:nvPr/>
        </p:nvSpPr>
        <p:spPr bwMode="auto">
          <a:xfrm>
            <a:off x="106221" y="1593213"/>
            <a:ext cx="3898824"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400" dirty="0" smtClean="0">
                <a:latin typeface="Arev Sans" pitchFamily="34" charset="0"/>
                <a:ea typeface="Arev Sans" pitchFamily="34" charset="0"/>
                <a:cs typeface="Arev sans bold" pitchFamily="34" charset="0"/>
              </a:rPr>
              <a:t>Unknown </a:t>
            </a:r>
            <a:r>
              <a:rPr lang="en-US" sz="2400" dirty="0" smtClean="0">
                <a:solidFill>
                  <a:srgbClr val="FFFF00"/>
                </a:solidFill>
                <a:latin typeface="Arev Sans" pitchFamily="34" charset="0"/>
                <a:ea typeface="Arev Sans" pitchFamily="34" charset="0"/>
                <a:cs typeface="Arev sans bold" pitchFamily="34" charset="0"/>
              </a:rPr>
              <a:t>n</a:t>
            </a:r>
            <a:r>
              <a:rPr lang="en-US" sz="2400" dirty="0" smtClean="0">
                <a:latin typeface="Arev Sans" pitchFamily="34" charset="0"/>
                <a:ea typeface="Arev Sans" pitchFamily="34" charset="0"/>
                <a:cs typeface="Arev sans bold" pitchFamily="34" charset="0"/>
              </a:rPr>
              <a:t>-outcome</a:t>
            </a:r>
          </a:p>
          <a:p>
            <a:pPr algn="ctr" eaLnBrk="1" hangingPunct="1">
              <a:lnSpc>
                <a:spcPct val="120000"/>
              </a:lnSpc>
            </a:pPr>
            <a:r>
              <a:rPr lang="en-US" sz="2400" dirty="0" smtClean="0">
                <a:latin typeface="Arev Sans" pitchFamily="34" charset="0"/>
                <a:ea typeface="Arev Sans" pitchFamily="34" charset="0"/>
                <a:cs typeface="Arev sans bold" pitchFamily="34" charset="0"/>
              </a:rPr>
              <a:t>source of randomness </a:t>
            </a:r>
            <a:r>
              <a:rPr lang="el-GR" sz="2400" dirty="0" smtClean="0">
                <a:solidFill>
                  <a:srgbClr val="FFFF00"/>
                </a:solidFill>
                <a:latin typeface="Arev Sans" pitchFamily="34" charset="0"/>
                <a:ea typeface="Arev Sans" pitchFamily="34" charset="0"/>
                <a:cs typeface="Arev sans bold" pitchFamily="34" charset="0"/>
              </a:rPr>
              <a:t>ρ</a:t>
            </a:r>
            <a:endParaRPr lang="en-US" sz="2400" dirty="0" smtClean="0">
              <a:solidFill>
                <a:srgbClr val="FFFF00"/>
              </a:solidFill>
              <a:latin typeface="Arev Sans" pitchFamily="34" charset="0"/>
              <a:ea typeface="Arev Sans" pitchFamily="34" charset="0"/>
              <a:cs typeface="Arev sans bold" pitchFamily="34" charset="0"/>
            </a:endParaRPr>
          </a:p>
        </p:txBody>
      </p:sp>
    </p:spTree>
    <p:extLst>
      <p:ext uri="{BB962C8B-B14F-4D97-AF65-F5344CB8AC3E}">
        <p14:creationId xmlns:p14="http://schemas.microsoft.com/office/powerpoint/2010/main" val="10329040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0450" y="314848"/>
            <a:ext cx="1190366" cy="1125088"/>
          </a:xfrm>
          <a:prstGeom prst="rect">
            <a:avLst/>
          </a:prstGeom>
        </p:spPr>
      </p:pic>
      <p:sp>
        <p:nvSpPr>
          <p:cNvPr id="3" name="TextBox 2"/>
          <p:cNvSpPr txBox="1"/>
          <p:nvPr/>
        </p:nvSpPr>
        <p:spPr bwMode="auto">
          <a:xfrm>
            <a:off x="106221" y="1593213"/>
            <a:ext cx="3898824"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400" dirty="0" smtClean="0">
                <a:latin typeface="Arev Sans" pitchFamily="34" charset="0"/>
                <a:ea typeface="Arev Sans" pitchFamily="34" charset="0"/>
                <a:cs typeface="Arev sans bold" pitchFamily="34" charset="0"/>
              </a:rPr>
              <a:t>Unknown </a:t>
            </a:r>
            <a:r>
              <a:rPr lang="en-US" sz="2400" dirty="0" smtClean="0">
                <a:solidFill>
                  <a:srgbClr val="FFFF00"/>
                </a:solidFill>
                <a:latin typeface="Arev Sans" pitchFamily="34" charset="0"/>
                <a:ea typeface="Arev Sans" pitchFamily="34" charset="0"/>
                <a:cs typeface="Arev sans bold" pitchFamily="34" charset="0"/>
              </a:rPr>
              <a:t>n</a:t>
            </a:r>
            <a:r>
              <a:rPr lang="en-US" sz="2400" dirty="0" smtClean="0">
                <a:latin typeface="Arev Sans" pitchFamily="34" charset="0"/>
                <a:ea typeface="Arev Sans" pitchFamily="34" charset="0"/>
                <a:cs typeface="Arev sans bold" pitchFamily="34" charset="0"/>
              </a:rPr>
              <a:t>-outcome</a:t>
            </a:r>
          </a:p>
          <a:p>
            <a:pPr algn="ctr" eaLnBrk="1" hangingPunct="1">
              <a:lnSpc>
                <a:spcPct val="120000"/>
              </a:lnSpc>
            </a:pPr>
            <a:r>
              <a:rPr lang="en-US" sz="2400" dirty="0" smtClean="0">
                <a:latin typeface="Arev Sans" pitchFamily="34" charset="0"/>
                <a:ea typeface="Arev Sans" pitchFamily="34" charset="0"/>
                <a:cs typeface="Arev sans bold" pitchFamily="34" charset="0"/>
              </a:rPr>
              <a:t>source of randomness </a:t>
            </a:r>
            <a:r>
              <a:rPr lang="en-US" sz="2400" dirty="0" smtClean="0">
                <a:solidFill>
                  <a:srgbClr val="FFFF00"/>
                </a:solidFill>
                <a:latin typeface="Arev Sans" pitchFamily="34" charset="0"/>
                <a:ea typeface="Arev Sans" pitchFamily="34" charset="0"/>
                <a:cs typeface="Arev sans bold" pitchFamily="34" charset="0"/>
              </a:rPr>
              <a:t>p</a:t>
            </a:r>
          </a:p>
        </p:txBody>
      </p:sp>
      <p:grpSp>
        <p:nvGrpSpPr>
          <p:cNvPr id="9" name="Group 8"/>
          <p:cNvGrpSpPr/>
          <p:nvPr/>
        </p:nvGrpSpPr>
        <p:grpSpPr>
          <a:xfrm>
            <a:off x="4477994" y="372136"/>
            <a:ext cx="1580881" cy="1227285"/>
            <a:chOff x="4477994" y="372136"/>
            <a:chExt cx="1580881" cy="1227285"/>
          </a:xfrm>
        </p:grpSpPr>
        <p:cxnSp>
          <p:nvCxnSpPr>
            <p:cNvPr id="4" name="Straight Arrow Connector 3"/>
            <p:cNvCxnSpPr/>
            <p:nvPr/>
          </p:nvCxnSpPr>
          <p:spPr bwMode="auto">
            <a:xfrm>
              <a:off x="4550737" y="372136"/>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5" name="Straight Arrow Connector 4"/>
            <p:cNvCxnSpPr/>
            <p:nvPr/>
          </p:nvCxnSpPr>
          <p:spPr bwMode="auto">
            <a:xfrm>
              <a:off x="4550737" y="678957"/>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6" name="Straight Arrow Connector 5"/>
            <p:cNvCxnSpPr/>
            <p:nvPr/>
          </p:nvCxnSpPr>
          <p:spPr bwMode="auto">
            <a:xfrm>
              <a:off x="4550737" y="1292599"/>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7" name="Straight Arrow Connector 6"/>
            <p:cNvCxnSpPr/>
            <p:nvPr/>
          </p:nvCxnSpPr>
          <p:spPr bwMode="auto">
            <a:xfrm>
              <a:off x="4550737" y="1599421"/>
              <a:ext cx="1435395" cy="0"/>
            </a:xfrm>
            <a:prstGeom prst="straightConnector1">
              <a:avLst/>
            </a:prstGeom>
            <a:noFill/>
            <a:ln w="57150" cap="flat" cmpd="sng" algn="ctr">
              <a:solidFill>
                <a:schemeClr val="tx1"/>
              </a:solidFill>
              <a:prstDash val="solid"/>
              <a:round/>
              <a:headEnd type="none" w="med" len="med"/>
              <a:tailEnd type="triangle"/>
            </a:ln>
            <a:effectLst/>
          </p:spPr>
        </p:cxnSp>
        <p:sp>
          <p:nvSpPr>
            <p:cNvPr id="8" name="TextBox 7"/>
            <p:cNvSpPr txBox="1"/>
            <p:nvPr/>
          </p:nvSpPr>
          <p:spPr bwMode="auto">
            <a:xfrm>
              <a:off x="4477994" y="757841"/>
              <a:ext cx="1580881" cy="43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000" dirty="0" smtClean="0">
                  <a:solidFill>
                    <a:srgbClr val="FFFF00"/>
                  </a:solidFill>
                  <a:latin typeface="Arev Sans" pitchFamily="34" charset="0"/>
                  <a:ea typeface="Arev Sans" pitchFamily="34" charset="0"/>
                  <a:cs typeface="Arev sans bold" pitchFamily="34" charset="0"/>
                </a:rPr>
                <a:t>m</a:t>
              </a:r>
              <a:r>
                <a:rPr lang="en-US" sz="2000" dirty="0" smtClean="0">
                  <a:latin typeface="Arev Sans" pitchFamily="34" charset="0"/>
                  <a:ea typeface="Arev Sans" pitchFamily="34" charset="0"/>
                  <a:cs typeface="Arev sans bold" pitchFamily="34" charset="0"/>
                </a:rPr>
                <a:t> samples</a:t>
              </a:r>
            </a:p>
          </p:txBody>
        </p:sp>
      </p:grpSp>
      <p:sp>
        <p:nvSpPr>
          <p:cNvPr id="10" name="TextBox 9"/>
          <p:cNvSpPr txBox="1"/>
          <p:nvPr/>
        </p:nvSpPr>
        <p:spPr bwMode="auto">
          <a:xfrm>
            <a:off x="4861912" y="1814811"/>
            <a:ext cx="813044"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400" dirty="0" err="1" smtClean="0">
                <a:solidFill>
                  <a:srgbClr val="FFFF00"/>
                </a:solidFill>
                <a:latin typeface="Arev Sans" pitchFamily="34" charset="0"/>
                <a:ea typeface="Arev Sans" pitchFamily="34" charset="0"/>
                <a:cs typeface="Arev sans bold" pitchFamily="34" charset="0"/>
              </a:rPr>
              <a:t>p</a:t>
            </a:r>
            <a:r>
              <a:rPr lang="en-US" baseline="30000" dirty="0" err="1" smtClean="0">
                <a:solidFill>
                  <a:srgbClr val="FFFF00"/>
                </a:solidFill>
                <a:latin typeface="Arev Sans" pitchFamily="34" charset="0"/>
                <a:ea typeface="Arev Sans" pitchFamily="34" charset="0"/>
                <a:cs typeface="Arev sans bold" pitchFamily="34" charset="0"/>
              </a:rPr>
              <a:t>⊗m</a:t>
            </a:r>
            <a:endParaRPr lang="en-US" sz="2400" baseline="30000" dirty="0" smtClean="0">
              <a:solidFill>
                <a:srgbClr val="FFFF00"/>
              </a:solidFill>
              <a:latin typeface="Arev Sans" pitchFamily="34" charset="0"/>
              <a:ea typeface="Arev Sans" pitchFamily="34" charset="0"/>
              <a:cs typeface="Arev sans bold" pitchFamily="34" charset="0"/>
            </a:endParaRPr>
          </a:p>
        </p:txBody>
      </p:sp>
      <p:grpSp>
        <p:nvGrpSpPr>
          <p:cNvPr id="15" name="Group 14"/>
          <p:cNvGrpSpPr/>
          <p:nvPr/>
        </p:nvGrpSpPr>
        <p:grpSpPr>
          <a:xfrm>
            <a:off x="6531823" y="136023"/>
            <a:ext cx="2476500" cy="2105025"/>
            <a:chOff x="5268434" y="3014610"/>
            <a:chExt cx="2476500" cy="2105025"/>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88077" y1="20362" x2="95385" y2="11765"/>
                          <a14:foregroundMark x1="28077" y1="19457" x2="26923" y2="3167"/>
                          <a14:foregroundMark x1="10385" y1="20362" x2="4231" y2="7692"/>
                          <a14:foregroundMark x1="47692" y1="56109" x2="69231" y2="57919"/>
                          <a14:foregroundMark x1="1538" y1="38914" x2="3077" y2="46154"/>
                          <a14:foregroundMark x1="20000" y1="20814" x2="16538" y2="2715"/>
                          <a14:foregroundMark x1="24615" y1="14027" x2="21923" y2="3620"/>
                          <a14:foregroundMark x1="2308" y1="10407" x2="3846" y2="28054"/>
                          <a14:foregroundMark x1="94615" y1="52941" x2="93846" y2="63801"/>
                        </a14:backgroundRemoval>
                      </a14:imgEffect>
                    </a14:imgLayer>
                  </a14:imgProps>
                </a:ext>
                <a:ext uri="{28A0092B-C50C-407E-A947-70E740481C1C}">
                  <a14:useLocalDpi xmlns:a14="http://schemas.microsoft.com/office/drawing/2010/main" val="0"/>
                </a:ext>
              </a:extLst>
            </a:blip>
            <a:stretch>
              <a:fillRect/>
            </a:stretch>
          </p:blipFill>
          <p:spPr>
            <a:xfrm>
              <a:off x="5268434" y="3014610"/>
              <a:ext cx="2476500" cy="2105025"/>
            </a:xfrm>
            <a:prstGeom prst="rect">
              <a:avLst/>
            </a:prstGeom>
          </p:spPr>
        </p:pic>
        <p:sp>
          <p:nvSpPr>
            <p:cNvPr id="14" name="TextBox 13"/>
            <p:cNvSpPr txBox="1"/>
            <p:nvPr/>
          </p:nvSpPr>
          <p:spPr bwMode="auto">
            <a:xfrm>
              <a:off x="5566518" y="3562385"/>
              <a:ext cx="2007332"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Algorithm</a:t>
              </a:r>
            </a:p>
            <a:p>
              <a:pPr algn="ctr" eaLnBrk="1" hangingPunct="1">
                <a:lnSpc>
                  <a:spcPct val="120000"/>
                </a:lnSpc>
              </a:pPr>
              <a:r>
                <a:rPr lang="en-US" dirty="0">
                  <a:solidFill>
                    <a:srgbClr val="FFFF00"/>
                  </a:solidFill>
                  <a:latin typeface="Arev Sans" pitchFamily="34" charset="0"/>
                  <a:ea typeface="Arev Sans" pitchFamily="34" charset="0"/>
                  <a:cs typeface="Arev sans bold" pitchFamily="34" charset="0"/>
                </a:rPr>
                <a:t>X</a:t>
              </a:r>
              <a:endParaRPr lang="en-US" dirty="0" smtClean="0">
                <a:solidFill>
                  <a:srgbClr val="FFFF00"/>
                </a:solidFill>
                <a:latin typeface="Arev Sans" pitchFamily="34" charset="0"/>
                <a:ea typeface="Arev Sans" pitchFamily="34" charset="0"/>
                <a:cs typeface="Arev sans bold" pitchFamily="34" charset="0"/>
              </a:endParaRPr>
            </a:p>
          </p:txBody>
        </p:sp>
      </p:grpSp>
      <p:cxnSp>
        <p:nvCxnSpPr>
          <p:cNvPr id="18" name="Straight Arrow Connector 17"/>
          <p:cNvCxnSpPr>
            <a:stCxn id="11" idx="3"/>
          </p:cNvCxnSpPr>
          <p:nvPr/>
        </p:nvCxnSpPr>
        <p:spPr bwMode="auto">
          <a:xfrm flipV="1">
            <a:off x="9008323" y="1188535"/>
            <a:ext cx="1092607" cy="1"/>
          </a:xfrm>
          <a:prstGeom prst="straightConnector1">
            <a:avLst/>
          </a:prstGeom>
          <a:noFill/>
          <a:ln w="57150" cap="flat" cmpd="sng" algn="ctr">
            <a:solidFill>
              <a:schemeClr val="tx1"/>
            </a:solidFill>
            <a:prstDash val="solid"/>
            <a:round/>
            <a:headEnd type="none" w="med" len="med"/>
            <a:tailEnd type="triangle"/>
          </a:ln>
          <a:effectLst/>
        </p:spPr>
      </p:cxnSp>
      <p:sp>
        <p:nvSpPr>
          <p:cNvPr id="19" name="TextBox 18"/>
          <p:cNvSpPr txBox="1"/>
          <p:nvPr/>
        </p:nvSpPr>
        <p:spPr bwMode="auto">
          <a:xfrm>
            <a:off x="10092412" y="873884"/>
            <a:ext cx="1244251"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 </a:t>
            </a:r>
            <a:r>
              <a:rPr lang="en-US" dirty="0" smtClean="0">
                <a:latin typeface="Arev Sans" pitchFamily="34" charset="0"/>
                <a:ea typeface="Arev Sans" pitchFamily="34" charset="0"/>
                <a:cs typeface="Arev sans bold" pitchFamily="34" charset="0"/>
              </a:rPr>
              <a:t>∈ ℝ</a:t>
            </a:r>
          </a:p>
        </p:txBody>
      </p:sp>
      <p:sp>
        <p:nvSpPr>
          <p:cNvPr id="20" name="TextBox 19"/>
          <p:cNvSpPr txBox="1"/>
          <p:nvPr/>
        </p:nvSpPr>
        <p:spPr bwMode="auto">
          <a:xfrm>
            <a:off x="1015122" y="3517591"/>
            <a:ext cx="10259540" cy="168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nSpc>
                <a:spcPct val="150000"/>
              </a:lnSpc>
            </a:pPr>
            <a:r>
              <a:rPr lang="en-US" sz="2400" dirty="0">
                <a:latin typeface="Arev Sans" pitchFamily="34" charset="0"/>
                <a:ea typeface="Arev Sans" pitchFamily="34" charset="0"/>
                <a:cs typeface="Arev sans bold" pitchFamily="34" charset="0"/>
              </a:rPr>
              <a:t>Maybe </a:t>
            </a:r>
            <a:r>
              <a:rPr lang="en-US" sz="2400" dirty="0">
                <a:solidFill>
                  <a:srgbClr val="FFFF00"/>
                </a:solidFill>
                <a:latin typeface="Arev Sans" pitchFamily="34" charset="0"/>
                <a:ea typeface="Arev Sans" pitchFamily="34" charset="0"/>
                <a:cs typeface="Arev sans bold" pitchFamily="34" charset="0"/>
              </a:rPr>
              <a:t>x</a:t>
            </a:r>
            <a:r>
              <a:rPr lang="en-US" sz="2400" dirty="0">
                <a:latin typeface="Arev Sans" pitchFamily="34" charset="0"/>
                <a:ea typeface="Arev Sans" pitchFamily="34" charset="0"/>
                <a:cs typeface="Arev sans bold" pitchFamily="34" charset="0"/>
              </a:rPr>
              <a:t> ∈ {0,1} </a:t>
            </a:r>
            <a:r>
              <a:rPr lang="en-US" sz="2400" dirty="0" smtClean="0">
                <a:latin typeface="Arev Sans" pitchFamily="34" charset="0"/>
                <a:ea typeface="Arev Sans" pitchFamily="34" charset="0"/>
                <a:cs typeface="Arev sans bold" pitchFamily="34" charset="0"/>
              </a:rPr>
              <a:t>is a guess as to whether </a:t>
            </a:r>
            <a:r>
              <a:rPr lang="en-US" sz="2400" dirty="0" smtClean="0">
                <a:solidFill>
                  <a:srgbClr val="FFFF00"/>
                </a:solidFill>
                <a:latin typeface="Arev Sans" pitchFamily="34" charset="0"/>
                <a:ea typeface="Arev Sans" pitchFamily="34" charset="0"/>
                <a:cs typeface="Arev sans bold" pitchFamily="34" charset="0"/>
              </a:rPr>
              <a:t>p</a:t>
            </a:r>
            <a:r>
              <a:rPr lang="en-US" sz="2400" dirty="0" smtClean="0">
                <a:latin typeface="Arev Sans" pitchFamily="34" charset="0"/>
                <a:ea typeface="Arev Sans" pitchFamily="34" charset="0"/>
                <a:cs typeface="Arev sans bold" pitchFamily="34" charset="0"/>
              </a:rPr>
              <a:t> is uniformly random.</a:t>
            </a:r>
          </a:p>
          <a:p>
            <a:pPr eaLnBrk="1" hangingPunct="1">
              <a:lnSpc>
                <a:spcPct val="150000"/>
              </a:lnSpc>
            </a:pPr>
            <a:r>
              <a:rPr lang="en-US" sz="2400" dirty="0" smtClean="0">
                <a:latin typeface="Arev Sans" pitchFamily="34" charset="0"/>
                <a:ea typeface="Arev Sans" pitchFamily="34" charset="0"/>
                <a:cs typeface="Arev sans bold" pitchFamily="34" charset="0"/>
              </a:rPr>
              <a:t>Maybe </a:t>
            </a:r>
            <a:r>
              <a:rPr lang="en-US" sz="2400" dirty="0" smtClean="0">
                <a:solidFill>
                  <a:srgbClr val="FFFF00"/>
                </a:solidFill>
                <a:latin typeface="Arev Sans" pitchFamily="34" charset="0"/>
                <a:ea typeface="Arev Sans" pitchFamily="34" charset="0"/>
                <a:cs typeface="Arev sans bold" pitchFamily="34" charset="0"/>
              </a:rPr>
              <a:t>x</a:t>
            </a:r>
            <a:r>
              <a:rPr lang="en-US" sz="2400" dirty="0" smtClean="0">
                <a:latin typeface="Arev Sans" pitchFamily="34" charset="0"/>
                <a:ea typeface="Arev Sans" pitchFamily="34" charset="0"/>
                <a:cs typeface="Arev sans bold" pitchFamily="34" charset="0"/>
              </a:rPr>
              <a:t> is an estimate of </a:t>
            </a:r>
            <a:r>
              <a:rPr lang="en-US" sz="2400" dirty="0" err="1" smtClean="0">
                <a:latin typeface="Arev Sans" pitchFamily="34" charset="0"/>
                <a:ea typeface="Arev Sans" pitchFamily="34" charset="0"/>
                <a:cs typeface="Arev sans bold" pitchFamily="34" charset="0"/>
              </a:rPr>
              <a:t>Dist</a:t>
            </a:r>
            <a:r>
              <a:rPr lang="en-US" sz="2400" dirty="0" smtClean="0">
                <a:latin typeface="Arev Sans" pitchFamily="34" charset="0"/>
                <a:ea typeface="Arev Sans" pitchFamily="34" charset="0"/>
                <a:cs typeface="Arev sans bold" pitchFamily="34" charset="0"/>
              </a:rPr>
              <a:t>(</a:t>
            </a:r>
            <a:r>
              <a:rPr lang="en-US" sz="2400" dirty="0" err="1" smtClean="0">
                <a:solidFill>
                  <a:srgbClr val="FFFF00"/>
                </a:solidFill>
                <a:latin typeface="Arev Sans" pitchFamily="34" charset="0"/>
                <a:ea typeface="Arev Sans" pitchFamily="34" charset="0"/>
                <a:cs typeface="Arev sans bold" pitchFamily="34" charset="0"/>
              </a:rPr>
              <a:t>q</a:t>
            </a:r>
            <a:r>
              <a:rPr lang="en-US" sz="2400" dirty="0" err="1" smtClean="0">
                <a:latin typeface="Arev Sans" pitchFamily="34" charset="0"/>
                <a:ea typeface="Arev Sans" pitchFamily="34" charset="0"/>
                <a:cs typeface="Arev sans bold" pitchFamily="34" charset="0"/>
              </a:rPr>
              <a:t>,</a:t>
            </a:r>
            <a:r>
              <a:rPr lang="en-US" sz="2400" dirty="0" err="1" smtClean="0">
                <a:solidFill>
                  <a:srgbClr val="FFFF00"/>
                </a:solidFill>
                <a:latin typeface="Arev Sans" pitchFamily="34" charset="0"/>
                <a:ea typeface="Arev Sans" pitchFamily="34" charset="0"/>
                <a:cs typeface="Arev sans bold" pitchFamily="34" charset="0"/>
              </a:rPr>
              <a:t>p</a:t>
            </a:r>
            <a:r>
              <a:rPr lang="en-US" sz="2400" dirty="0" smtClean="0">
                <a:latin typeface="Arev Sans" pitchFamily="34" charset="0"/>
                <a:ea typeface="Arev Sans" pitchFamily="34" charset="0"/>
                <a:cs typeface="Arev sans bold" pitchFamily="34" charset="0"/>
              </a:rPr>
              <a:t>) for some hypothesis </a:t>
            </a:r>
            <a:r>
              <a:rPr lang="en-US" sz="2400" dirty="0" smtClean="0">
                <a:solidFill>
                  <a:srgbClr val="FFFF00"/>
                </a:solidFill>
                <a:latin typeface="Arev Sans" pitchFamily="34" charset="0"/>
                <a:ea typeface="Arev Sans" pitchFamily="34" charset="0"/>
                <a:cs typeface="Arev sans bold" pitchFamily="34" charset="0"/>
              </a:rPr>
              <a:t>q</a:t>
            </a:r>
            <a:r>
              <a:rPr lang="en-US" sz="2400" dirty="0" smtClean="0">
                <a:latin typeface="Arev Sans" pitchFamily="34" charset="0"/>
                <a:ea typeface="Arev Sans" pitchFamily="34" charset="0"/>
                <a:cs typeface="Arev sans bold" pitchFamily="34" charset="0"/>
              </a:rPr>
              <a:t>.</a:t>
            </a:r>
          </a:p>
          <a:p>
            <a:pPr eaLnBrk="1" hangingPunct="1">
              <a:lnSpc>
                <a:spcPct val="150000"/>
              </a:lnSpc>
            </a:pPr>
            <a:r>
              <a:rPr lang="en-US" sz="2400" dirty="0" smtClean="0">
                <a:latin typeface="Arev Sans" pitchFamily="34" charset="0"/>
                <a:ea typeface="Arev Sans" pitchFamily="34" charset="0"/>
                <a:cs typeface="Arev sans bold" pitchFamily="34" charset="0"/>
              </a:rPr>
              <a:t>Maybe </a:t>
            </a:r>
            <a:r>
              <a:rPr lang="en-US" sz="2400" dirty="0" smtClean="0">
                <a:solidFill>
                  <a:srgbClr val="FFFF00"/>
                </a:solidFill>
                <a:latin typeface="Arev Sans" pitchFamily="34" charset="0"/>
                <a:ea typeface="Arev Sans" pitchFamily="34" charset="0"/>
                <a:cs typeface="Arev sans bold" pitchFamily="34" charset="0"/>
              </a:rPr>
              <a:t>x</a:t>
            </a:r>
            <a:r>
              <a:rPr lang="en-US" sz="2400" dirty="0" smtClean="0">
                <a:latin typeface="Arev Sans" pitchFamily="34" charset="0"/>
                <a:ea typeface="Arev Sans" pitchFamily="34" charset="0"/>
                <a:cs typeface="Arev sans bold" pitchFamily="34" charset="0"/>
              </a:rPr>
              <a:t> is an estimate of Entropy(</a:t>
            </a:r>
            <a:r>
              <a:rPr lang="en-US" sz="2400" dirty="0" smtClean="0">
                <a:solidFill>
                  <a:srgbClr val="FFFF00"/>
                </a:solidFill>
                <a:latin typeface="Arev Sans" pitchFamily="34" charset="0"/>
                <a:ea typeface="Arev Sans" pitchFamily="34" charset="0"/>
                <a:cs typeface="Arev sans bold" pitchFamily="34" charset="0"/>
              </a:rPr>
              <a:t>p</a:t>
            </a:r>
            <a:r>
              <a:rPr lang="en-US" sz="2400" dirty="0" smtClean="0">
                <a:latin typeface="Arev Sans" pitchFamily="34" charset="0"/>
                <a:ea typeface="Arev Sans" pitchFamily="34" charset="0"/>
                <a:cs typeface="Arev sans bold" pitchFamily="34" charset="0"/>
              </a:rPr>
              <a:t>).</a:t>
            </a:r>
          </a:p>
        </p:txBody>
      </p:sp>
    </p:spTree>
    <p:extLst>
      <p:ext uri="{BB962C8B-B14F-4D97-AF65-F5344CB8AC3E}">
        <p14:creationId xmlns:p14="http://schemas.microsoft.com/office/powerpoint/2010/main" val="10841470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0450" y="314848"/>
            <a:ext cx="1190366" cy="1125088"/>
          </a:xfrm>
          <a:prstGeom prst="rect">
            <a:avLst/>
          </a:prstGeom>
        </p:spPr>
      </p:pic>
      <p:sp>
        <p:nvSpPr>
          <p:cNvPr id="3" name="TextBox 2"/>
          <p:cNvSpPr txBox="1"/>
          <p:nvPr/>
        </p:nvSpPr>
        <p:spPr bwMode="auto">
          <a:xfrm>
            <a:off x="106221" y="1593213"/>
            <a:ext cx="3898824"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400" dirty="0" smtClean="0">
                <a:latin typeface="Arev Sans" pitchFamily="34" charset="0"/>
                <a:ea typeface="Arev Sans" pitchFamily="34" charset="0"/>
                <a:cs typeface="Arev sans bold" pitchFamily="34" charset="0"/>
              </a:rPr>
              <a:t>Unknown </a:t>
            </a:r>
            <a:r>
              <a:rPr lang="en-US" sz="2400" dirty="0" smtClean="0">
                <a:solidFill>
                  <a:srgbClr val="FFFF00"/>
                </a:solidFill>
                <a:latin typeface="Arev Sans" pitchFamily="34" charset="0"/>
                <a:ea typeface="Arev Sans" pitchFamily="34" charset="0"/>
                <a:cs typeface="Arev sans bold" pitchFamily="34" charset="0"/>
              </a:rPr>
              <a:t>n</a:t>
            </a:r>
            <a:r>
              <a:rPr lang="en-US" sz="2400" dirty="0" smtClean="0">
                <a:latin typeface="Arev Sans" pitchFamily="34" charset="0"/>
                <a:ea typeface="Arev Sans" pitchFamily="34" charset="0"/>
                <a:cs typeface="Arev sans bold" pitchFamily="34" charset="0"/>
              </a:rPr>
              <a:t>-outcome</a:t>
            </a:r>
          </a:p>
          <a:p>
            <a:pPr algn="ctr" eaLnBrk="1" hangingPunct="1">
              <a:lnSpc>
                <a:spcPct val="120000"/>
              </a:lnSpc>
            </a:pPr>
            <a:r>
              <a:rPr lang="en-US" sz="2400" dirty="0" smtClean="0">
                <a:latin typeface="Arev Sans" pitchFamily="34" charset="0"/>
                <a:ea typeface="Arev Sans" pitchFamily="34" charset="0"/>
                <a:cs typeface="Arev sans bold" pitchFamily="34" charset="0"/>
              </a:rPr>
              <a:t>source of randomness </a:t>
            </a:r>
            <a:r>
              <a:rPr lang="en-US" sz="2400" dirty="0" smtClean="0">
                <a:solidFill>
                  <a:srgbClr val="FFFF00"/>
                </a:solidFill>
                <a:latin typeface="Arev Sans" pitchFamily="34" charset="0"/>
                <a:ea typeface="Arev Sans" pitchFamily="34" charset="0"/>
                <a:cs typeface="Arev sans bold" pitchFamily="34" charset="0"/>
              </a:rPr>
              <a:t>p</a:t>
            </a:r>
          </a:p>
        </p:txBody>
      </p:sp>
      <p:grpSp>
        <p:nvGrpSpPr>
          <p:cNvPr id="9" name="Group 8"/>
          <p:cNvGrpSpPr/>
          <p:nvPr/>
        </p:nvGrpSpPr>
        <p:grpSpPr>
          <a:xfrm>
            <a:off x="4477994" y="372136"/>
            <a:ext cx="1580881" cy="1227285"/>
            <a:chOff x="4477994" y="372136"/>
            <a:chExt cx="1580881" cy="1227285"/>
          </a:xfrm>
        </p:grpSpPr>
        <p:cxnSp>
          <p:nvCxnSpPr>
            <p:cNvPr id="4" name="Straight Arrow Connector 3"/>
            <p:cNvCxnSpPr/>
            <p:nvPr/>
          </p:nvCxnSpPr>
          <p:spPr bwMode="auto">
            <a:xfrm>
              <a:off x="4550737" y="372136"/>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5" name="Straight Arrow Connector 4"/>
            <p:cNvCxnSpPr/>
            <p:nvPr/>
          </p:nvCxnSpPr>
          <p:spPr bwMode="auto">
            <a:xfrm>
              <a:off x="4550737" y="678957"/>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6" name="Straight Arrow Connector 5"/>
            <p:cNvCxnSpPr/>
            <p:nvPr/>
          </p:nvCxnSpPr>
          <p:spPr bwMode="auto">
            <a:xfrm>
              <a:off x="4550737" y="1292599"/>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7" name="Straight Arrow Connector 6"/>
            <p:cNvCxnSpPr/>
            <p:nvPr/>
          </p:nvCxnSpPr>
          <p:spPr bwMode="auto">
            <a:xfrm>
              <a:off x="4550737" y="1599421"/>
              <a:ext cx="1435395" cy="0"/>
            </a:xfrm>
            <a:prstGeom prst="straightConnector1">
              <a:avLst/>
            </a:prstGeom>
            <a:noFill/>
            <a:ln w="57150" cap="flat" cmpd="sng" algn="ctr">
              <a:solidFill>
                <a:schemeClr val="tx1"/>
              </a:solidFill>
              <a:prstDash val="solid"/>
              <a:round/>
              <a:headEnd type="none" w="med" len="med"/>
              <a:tailEnd type="triangle"/>
            </a:ln>
            <a:effectLst/>
          </p:spPr>
        </p:cxnSp>
        <p:sp>
          <p:nvSpPr>
            <p:cNvPr id="8" name="TextBox 7"/>
            <p:cNvSpPr txBox="1"/>
            <p:nvPr/>
          </p:nvSpPr>
          <p:spPr bwMode="auto">
            <a:xfrm>
              <a:off x="4477994" y="757841"/>
              <a:ext cx="1580881" cy="43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000" dirty="0" smtClean="0">
                  <a:solidFill>
                    <a:srgbClr val="FFFF00"/>
                  </a:solidFill>
                  <a:latin typeface="Arev Sans" pitchFamily="34" charset="0"/>
                  <a:ea typeface="Arev Sans" pitchFamily="34" charset="0"/>
                  <a:cs typeface="Arev sans bold" pitchFamily="34" charset="0"/>
                </a:rPr>
                <a:t>m</a:t>
              </a:r>
              <a:r>
                <a:rPr lang="en-US" sz="2000" dirty="0" smtClean="0">
                  <a:latin typeface="Arev Sans" pitchFamily="34" charset="0"/>
                  <a:ea typeface="Arev Sans" pitchFamily="34" charset="0"/>
                  <a:cs typeface="Arev sans bold" pitchFamily="34" charset="0"/>
                </a:rPr>
                <a:t> samples</a:t>
              </a:r>
            </a:p>
          </p:txBody>
        </p:sp>
      </p:grpSp>
      <p:sp>
        <p:nvSpPr>
          <p:cNvPr id="10" name="TextBox 9"/>
          <p:cNvSpPr txBox="1"/>
          <p:nvPr/>
        </p:nvSpPr>
        <p:spPr bwMode="auto">
          <a:xfrm>
            <a:off x="4861912" y="1814811"/>
            <a:ext cx="813044"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400" dirty="0" err="1" smtClean="0">
                <a:solidFill>
                  <a:srgbClr val="FFFF00"/>
                </a:solidFill>
                <a:latin typeface="Arev Sans" pitchFamily="34" charset="0"/>
                <a:ea typeface="Arev Sans" pitchFamily="34" charset="0"/>
                <a:cs typeface="Arev sans bold" pitchFamily="34" charset="0"/>
              </a:rPr>
              <a:t>p</a:t>
            </a:r>
            <a:r>
              <a:rPr lang="en-US" baseline="30000" dirty="0" err="1" smtClean="0">
                <a:solidFill>
                  <a:srgbClr val="FFFF00"/>
                </a:solidFill>
                <a:latin typeface="Arev Sans" pitchFamily="34" charset="0"/>
                <a:ea typeface="Arev Sans" pitchFamily="34" charset="0"/>
                <a:cs typeface="Arev sans bold" pitchFamily="34" charset="0"/>
              </a:rPr>
              <a:t>⊗m</a:t>
            </a:r>
            <a:endParaRPr lang="en-US" sz="2400" baseline="30000" dirty="0" smtClean="0">
              <a:solidFill>
                <a:srgbClr val="FFFF00"/>
              </a:solidFill>
              <a:latin typeface="Arev Sans" pitchFamily="34" charset="0"/>
              <a:ea typeface="Arev Sans" pitchFamily="34" charset="0"/>
              <a:cs typeface="Arev sans bold" pitchFamily="34" charset="0"/>
            </a:endParaRPr>
          </a:p>
        </p:txBody>
      </p:sp>
      <p:grpSp>
        <p:nvGrpSpPr>
          <p:cNvPr id="15" name="Group 14"/>
          <p:cNvGrpSpPr/>
          <p:nvPr/>
        </p:nvGrpSpPr>
        <p:grpSpPr>
          <a:xfrm>
            <a:off x="6531823" y="136023"/>
            <a:ext cx="2476500" cy="2105025"/>
            <a:chOff x="5268434" y="3014610"/>
            <a:chExt cx="2476500" cy="2105025"/>
          </a:xfrm>
        </p:grpSpPr>
        <p:pic>
          <p:nvPicPr>
            <p:cNvPr id="11" name="Picture 10"/>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foregroundMark x1="88077" y1="20362" x2="95385" y2="11765"/>
                          <a14:foregroundMark x1="28077" y1="19457" x2="26923" y2="3167"/>
                          <a14:foregroundMark x1="10385" y1="20362" x2="4231" y2="7692"/>
                          <a14:foregroundMark x1="47692" y1="56109" x2="69231" y2="57919"/>
                          <a14:foregroundMark x1="1538" y1="38914" x2="3077" y2="46154"/>
                          <a14:foregroundMark x1="20000" y1="20814" x2="16538" y2="2715"/>
                          <a14:foregroundMark x1="24615" y1="14027" x2="21923" y2="3620"/>
                          <a14:foregroundMark x1="2308" y1="10407" x2="3846" y2="28054"/>
                          <a14:foregroundMark x1="94615" y1="52941" x2="93846" y2="63801"/>
                        </a14:backgroundRemoval>
                      </a14:imgEffect>
                    </a14:imgLayer>
                  </a14:imgProps>
                </a:ext>
                <a:ext uri="{28A0092B-C50C-407E-A947-70E740481C1C}">
                  <a14:useLocalDpi xmlns:a14="http://schemas.microsoft.com/office/drawing/2010/main" val="0"/>
                </a:ext>
              </a:extLst>
            </a:blip>
            <a:stretch>
              <a:fillRect/>
            </a:stretch>
          </p:blipFill>
          <p:spPr>
            <a:xfrm>
              <a:off x="5268434" y="3014610"/>
              <a:ext cx="2476500" cy="2105025"/>
            </a:xfrm>
            <a:prstGeom prst="rect">
              <a:avLst/>
            </a:prstGeom>
          </p:spPr>
        </p:pic>
        <p:sp>
          <p:nvSpPr>
            <p:cNvPr id="14" name="TextBox 13"/>
            <p:cNvSpPr txBox="1"/>
            <p:nvPr/>
          </p:nvSpPr>
          <p:spPr bwMode="auto">
            <a:xfrm>
              <a:off x="5566518" y="3562385"/>
              <a:ext cx="2007332"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Algorithm</a:t>
              </a:r>
            </a:p>
            <a:p>
              <a:pPr algn="ctr" eaLnBrk="1" hangingPunct="1">
                <a:lnSpc>
                  <a:spcPct val="120000"/>
                </a:lnSpc>
              </a:pPr>
              <a:r>
                <a:rPr lang="en-US" dirty="0">
                  <a:solidFill>
                    <a:srgbClr val="FFFF00"/>
                  </a:solidFill>
                  <a:latin typeface="Arev Sans" pitchFamily="34" charset="0"/>
                  <a:ea typeface="Arev Sans" pitchFamily="34" charset="0"/>
                  <a:cs typeface="Arev sans bold" pitchFamily="34" charset="0"/>
                </a:rPr>
                <a:t>X</a:t>
              </a:r>
              <a:endParaRPr lang="en-US" dirty="0" smtClean="0">
                <a:solidFill>
                  <a:srgbClr val="FFFF00"/>
                </a:solidFill>
                <a:latin typeface="Arev Sans" pitchFamily="34" charset="0"/>
                <a:ea typeface="Arev Sans" pitchFamily="34" charset="0"/>
                <a:cs typeface="Arev sans bold" pitchFamily="34" charset="0"/>
              </a:endParaRPr>
            </a:p>
          </p:txBody>
        </p:sp>
      </p:grpSp>
      <p:cxnSp>
        <p:nvCxnSpPr>
          <p:cNvPr id="18" name="Straight Arrow Connector 17"/>
          <p:cNvCxnSpPr>
            <a:stCxn id="11" idx="3"/>
          </p:cNvCxnSpPr>
          <p:nvPr/>
        </p:nvCxnSpPr>
        <p:spPr bwMode="auto">
          <a:xfrm flipV="1">
            <a:off x="9008323" y="1188535"/>
            <a:ext cx="1092607" cy="1"/>
          </a:xfrm>
          <a:prstGeom prst="straightConnector1">
            <a:avLst/>
          </a:prstGeom>
          <a:noFill/>
          <a:ln w="57150" cap="flat" cmpd="sng" algn="ctr">
            <a:solidFill>
              <a:schemeClr val="tx1"/>
            </a:solidFill>
            <a:prstDash val="solid"/>
            <a:round/>
            <a:headEnd type="none" w="med" len="med"/>
            <a:tailEnd type="triangle"/>
          </a:ln>
          <a:effectLst/>
        </p:spPr>
      </p:cxnSp>
      <p:sp>
        <p:nvSpPr>
          <p:cNvPr id="19" name="TextBox 18"/>
          <p:cNvSpPr txBox="1"/>
          <p:nvPr/>
        </p:nvSpPr>
        <p:spPr bwMode="auto">
          <a:xfrm>
            <a:off x="10092412" y="873884"/>
            <a:ext cx="1244251"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 </a:t>
            </a:r>
            <a:r>
              <a:rPr lang="en-US" dirty="0" smtClean="0">
                <a:latin typeface="Arev Sans" pitchFamily="34" charset="0"/>
                <a:ea typeface="Arev Sans" pitchFamily="34" charset="0"/>
                <a:cs typeface="Arev sans bold" pitchFamily="34" charset="0"/>
              </a:rPr>
              <a:t>∈ ℝ</a:t>
            </a:r>
          </a:p>
        </p:txBody>
      </p:sp>
      <p:sp>
        <p:nvSpPr>
          <p:cNvPr id="12" name="TextBox 11"/>
          <p:cNvSpPr txBox="1"/>
          <p:nvPr/>
        </p:nvSpPr>
        <p:spPr bwMode="auto">
          <a:xfrm>
            <a:off x="327511" y="2954173"/>
            <a:ext cx="11625298"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b="1" dirty="0" smtClean="0">
                <a:latin typeface="Arev Sans" pitchFamily="34" charset="0"/>
                <a:ea typeface="Arev Sans" pitchFamily="34" charset="0"/>
                <a:cs typeface="Arev sans bold" pitchFamily="34" charset="0"/>
              </a:rPr>
              <a:t>Example:</a:t>
            </a:r>
          </a:p>
          <a:p>
            <a:pPr eaLnBrk="1" hangingPunct="1">
              <a:lnSpc>
                <a:spcPct val="120000"/>
              </a:lnSpc>
            </a:pPr>
            <a:r>
              <a:rPr lang="en-US" b="1" dirty="0" smtClean="0">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You have a hope that </a:t>
            </a:r>
            <a:r>
              <a:rPr lang="en-US" dirty="0" smtClean="0">
                <a:solidFill>
                  <a:srgbClr val="FFFF00"/>
                </a:solidFill>
                <a:latin typeface="Arev Sans" pitchFamily="34" charset="0"/>
                <a:ea typeface="Arev Sans" pitchFamily="34" charset="0"/>
                <a:cs typeface="Arev sans bold" pitchFamily="34" charset="0"/>
              </a:rPr>
              <a:t>p</a:t>
            </a:r>
            <a:r>
              <a:rPr lang="en-US" dirty="0" smtClean="0">
                <a:latin typeface="Arev Sans" pitchFamily="34" charset="0"/>
                <a:ea typeface="Arev Sans" pitchFamily="34" charset="0"/>
                <a:cs typeface="Arev sans bold" pitchFamily="34" charset="0"/>
              </a:rPr>
              <a:t> ≡ </a:t>
            </a:r>
            <a:r>
              <a:rPr lang="en-US" sz="3400" b="1" dirty="0" smtClean="0">
                <a:solidFill>
                  <a:srgbClr val="FFFF00"/>
                </a:solidFill>
                <a:latin typeface="Mathematica7Mono" panose="00000400000000000000" pitchFamily="2" charset="0"/>
                <a:ea typeface="Mathematica7Mono" panose="00000400000000000000" pitchFamily="2" charset="0"/>
                <a:cs typeface="Arev sans bold" pitchFamily="34" charset="0"/>
              </a:rPr>
              <a:t>1</a:t>
            </a:r>
            <a:r>
              <a:rPr lang="en-US" dirty="0" smtClean="0">
                <a:solidFill>
                  <a:srgbClr val="FFFF00"/>
                </a:solidFill>
                <a:latin typeface="Arev Sans" pitchFamily="34" charset="0"/>
                <a:ea typeface="Arev Sans" pitchFamily="34" charset="0"/>
                <a:cs typeface="Arev sans bold" pitchFamily="34" charset="0"/>
              </a:rPr>
              <a:t>/n</a:t>
            </a:r>
            <a:r>
              <a:rPr lang="en-US" dirty="0" smtClean="0">
                <a:latin typeface="Arev Sans" pitchFamily="34" charset="0"/>
                <a:ea typeface="Arev Sans" pitchFamily="34" charset="0"/>
                <a:cs typeface="Arev sans bold" pitchFamily="34" charset="0"/>
              </a:rPr>
              <a:t>, the uniform distribution.</a:t>
            </a:r>
          </a:p>
          <a:p>
            <a:pPr eaLnBrk="1" hangingPunct="1">
              <a:lnSpc>
                <a:spcPct val="120000"/>
              </a:lnSpc>
            </a:pPr>
            <a:r>
              <a:rPr lang="en-US" dirty="0">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You want to estimate </a:t>
            </a:r>
            <a:r>
              <a:rPr lang="en-US" dirty="0" err="1" smtClean="0">
                <a:latin typeface="Arev Sans" pitchFamily="34" charset="0"/>
                <a:ea typeface="Arev Sans" pitchFamily="34" charset="0"/>
                <a:cs typeface="Arev sans bold" pitchFamily="34" charset="0"/>
              </a:rPr>
              <a:t>Dist</a:t>
            </a:r>
            <a:r>
              <a:rPr lang="en-US" dirty="0" smtClean="0">
                <a:latin typeface="Arev Sans" pitchFamily="34" charset="0"/>
                <a:ea typeface="Arev Sans" pitchFamily="34" charset="0"/>
                <a:cs typeface="Arev sans bold" pitchFamily="34" charset="0"/>
              </a:rPr>
              <a:t>(</a:t>
            </a:r>
            <a:r>
              <a:rPr lang="en-US" sz="3400" b="1" dirty="0" smtClean="0">
                <a:solidFill>
                  <a:srgbClr val="FFFF00"/>
                </a:solidFill>
                <a:latin typeface="Mathematica7Mono" panose="00000400000000000000" pitchFamily="2" charset="0"/>
                <a:ea typeface="Mathematica7Mono" panose="00000400000000000000" pitchFamily="2" charset="0"/>
                <a:cs typeface="Arev sans bold" pitchFamily="34" charset="0"/>
              </a:rPr>
              <a:t>1</a:t>
            </a:r>
            <a:r>
              <a:rPr lang="en-US" dirty="0" smtClean="0">
                <a:solidFill>
                  <a:srgbClr val="FFFF00"/>
                </a:solidFill>
                <a:latin typeface="Arev Sans" pitchFamily="34" charset="0"/>
                <a:ea typeface="Arev Sans" pitchFamily="34" charset="0"/>
                <a:cs typeface="Arev sans bold" pitchFamily="34" charset="0"/>
              </a:rPr>
              <a:t>/n</a:t>
            </a:r>
            <a:r>
              <a:rPr lang="en-US"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p</a:t>
            </a:r>
            <a:r>
              <a:rPr lang="en-US" dirty="0" smtClean="0">
                <a:latin typeface="Arev Sans" pitchFamily="34" charset="0"/>
                <a:ea typeface="Arev Sans" pitchFamily="34" charset="0"/>
                <a:cs typeface="Arev sans bold" pitchFamily="34" charset="0"/>
              </a:rPr>
              <a:t>),  </a:t>
            </a:r>
            <a:br>
              <a:rPr lang="en-US" dirty="0" smtClean="0">
                <a:latin typeface="Arev Sans" pitchFamily="34" charset="0"/>
                <a:ea typeface="Arev Sans" pitchFamily="34" charset="0"/>
                <a:cs typeface="Arev sans bold" pitchFamily="34" charset="0"/>
              </a:rPr>
            </a:br>
            <a:r>
              <a:rPr lang="en-US" dirty="0" smtClean="0">
                <a:latin typeface="Arev Sans" pitchFamily="34" charset="0"/>
                <a:ea typeface="Arev Sans" pitchFamily="34" charset="0"/>
                <a:cs typeface="Arev sans bold" pitchFamily="34" charset="0"/>
              </a:rPr>
              <a:t>		where “</a:t>
            </a:r>
            <a:r>
              <a:rPr lang="en-US" dirty="0" err="1" smtClean="0">
                <a:latin typeface="Arev Sans" pitchFamily="34" charset="0"/>
                <a:ea typeface="Arev Sans" pitchFamily="34" charset="0"/>
                <a:cs typeface="Arev sans bold" pitchFamily="34" charset="0"/>
              </a:rPr>
              <a:t>Dist</a:t>
            </a:r>
            <a:r>
              <a:rPr lang="en-US" dirty="0" smtClean="0">
                <a:latin typeface="Arev Sans" pitchFamily="34" charset="0"/>
                <a:ea typeface="Arev Sans" pitchFamily="34" charset="0"/>
                <a:cs typeface="Arev sans bold" pitchFamily="34" charset="0"/>
              </a:rPr>
              <a:t>” ∈ {</a:t>
            </a:r>
            <a:r>
              <a:rPr lang="en-US" sz="1050" dirty="0" smtClean="0">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TV, Hellinger</a:t>
            </a:r>
            <a:r>
              <a:rPr lang="en-US" sz="3400" baseline="30000" dirty="0" smtClean="0">
                <a:latin typeface="Arev Sans" pitchFamily="34" charset="0"/>
                <a:ea typeface="Arev Sans" pitchFamily="34" charset="0"/>
                <a:cs typeface="Arev sans bold" pitchFamily="34" charset="0"/>
              </a:rPr>
              <a:t>2</a:t>
            </a:r>
            <a:r>
              <a:rPr lang="en-US" dirty="0" smtClean="0">
                <a:latin typeface="Arev Sans" pitchFamily="34" charset="0"/>
                <a:ea typeface="Arev Sans" pitchFamily="34" charset="0"/>
                <a:cs typeface="Arev sans bold" pitchFamily="34" charset="0"/>
              </a:rPr>
              <a:t>, Chi-Squared,     , …}</a:t>
            </a:r>
          </a:p>
          <a:p>
            <a:pPr eaLnBrk="1" hangingPunct="1">
              <a:lnSpc>
                <a:spcPct val="120000"/>
              </a:lnSpc>
            </a:pPr>
            <a:r>
              <a:rPr lang="en-US" sz="1000" dirty="0" smtClean="0">
                <a:latin typeface="Arev Sans" pitchFamily="34" charset="0"/>
                <a:ea typeface="Arev Sans" pitchFamily="34" charset="0"/>
                <a:cs typeface="Arev sans bold" pitchFamily="34" charset="0"/>
              </a:rPr>
              <a:t/>
            </a:r>
            <a:br>
              <a:rPr lang="en-US" sz="1000" dirty="0" smtClean="0">
                <a:latin typeface="Arev Sans" pitchFamily="34" charset="0"/>
                <a:ea typeface="Arev Sans" pitchFamily="34" charset="0"/>
                <a:cs typeface="Arev sans bold" pitchFamily="34" charset="0"/>
              </a:rPr>
            </a:br>
            <a:r>
              <a:rPr lang="en-US" dirty="0">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Latter two are the same here, so let’s choose them.</a:t>
            </a:r>
          </a:p>
        </p:txBody>
      </p:sp>
      <p:grpSp>
        <p:nvGrpSpPr>
          <p:cNvPr id="28" name="Group 27"/>
          <p:cNvGrpSpPr>
            <a:grpSpLocks noChangeAspect="1"/>
          </p:cNvGrpSpPr>
          <p:nvPr>
            <p:custDataLst>
              <p:tags r:id="rId1"/>
            </p:custDataLst>
          </p:nvPr>
        </p:nvGrpSpPr>
        <p:grpSpPr>
          <a:xfrm>
            <a:off x="10407011" y="4784724"/>
            <a:ext cx="328613" cy="498475"/>
            <a:chOff x="2540000" y="2540000"/>
            <a:chExt cx="328613" cy="498475"/>
          </a:xfrm>
        </p:grpSpPr>
        <p:sp>
          <p:nvSpPr>
            <p:cNvPr id="24" name="Freeform 7"/>
            <p:cNvSpPr>
              <a:spLocks noEditPoints="1"/>
            </p:cNvSpPr>
            <p:nvPr>
              <p:custDataLst>
                <p:tags r:id="rId2"/>
              </p:custDataLst>
            </p:nvPr>
          </p:nvSpPr>
          <p:spPr bwMode="auto">
            <a:xfrm>
              <a:off x="2540000" y="2622550"/>
              <a:ext cx="141288" cy="265113"/>
            </a:xfrm>
            <a:custGeom>
              <a:avLst/>
              <a:gdLst>
                <a:gd name="T0" fmla="*/ 81 w 183"/>
                <a:gd name="T1" fmla="*/ 305 h 377"/>
                <a:gd name="T2" fmla="*/ 178 w 183"/>
                <a:gd name="T3" fmla="*/ 84 h 377"/>
                <a:gd name="T4" fmla="*/ 183 w 183"/>
                <a:gd name="T5" fmla="*/ 42 h 377"/>
                <a:gd name="T6" fmla="*/ 153 w 183"/>
                <a:gd name="T7" fmla="*/ 0 h 377"/>
                <a:gd name="T8" fmla="*/ 105 w 183"/>
                <a:gd name="T9" fmla="*/ 19 h 377"/>
                <a:gd name="T10" fmla="*/ 51 w 183"/>
                <a:gd name="T11" fmla="*/ 187 h 377"/>
                <a:gd name="T12" fmla="*/ 44 w 183"/>
                <a:gd name="T13" fmla="*/ 262 h 377"/>
                <a:gd name="T14" fmla="*/ 46 w 183"/>
                <a:gd name="T15" fmla="*/ 301 h 377"/>
                <a:gd name="T16" fmla="*/ 0 w 183"/>
                <a:gd name="T17" fmla="*/ 370 h 377"/>
                <a:gd name="T18" fmla="*/ 38 w 183"/>
                <a:gd name="T19" fmla="*/ 370 h 377"/>
                <a:gd name="T20" fmla="*/ 57 w 183"/>
                <a:gd name="T21" fmla="*/ 344 h 377"/>
                <a:gd name="T22" fmla="*/ 110 w 183"/>
                <a:gd name="T23" fmla="*/ 377 h 377"/>
                <a:gd name="T24" fmla="*/ 145 w 183"/>
                <a:gd name="T25" fmla="*/ 363 h 377"/>
                <a:gd name="T26" fmla="*/ 177 w 183"/>
                <a:gd name="T27" fmla="*/ 326 h 377"/>
                <a:gd name="T28" fmla="*/ 145 w 183"/>
                <a:gd name="T29" fmla="*/ 326 h 377"/>
                <a:gd name="T30" fmla="*/ 113 w 183"/>
                <a:gd name="T31" fmla="*/ 354 h 377"/>
                <a:gd name="T32" fmla="*/ 81 w 183"/>
                <a:gd name="T33" fmla="*/ 305 h 377"/>
                <a:gd name="T34" fmla="*/ 81 w 183"/>
                <a:gd name="T35" fmla="*/ 241 h 377"/>
                <a:gd name="T36" fmla="*/ 92 w 183"/>
                <a:gd name="T37" fmla="*/ 174 h 377"/>
                <a:gd name="T38" fmla="*/ 142 w 183"/>
                <a:gd name="T39" fmla="*/ 27 h 377"/>
                <a:gd name="T40" fmla="*/ 148 w 183"/>
                <a:gd name="T41" fmla="*/ 43 h 377"/>
                <a:gd name="T42" fmla="*/ 140 w 183"/>
                <a:gd name="T43" fmla="*/ 89 h 377"/>
                <a:gd name="T44" fmla="*/ 81 w 183"/>
                <a:gd name="T45" fmla="*/ 24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 h="377">
                  <a:moveTo>
                    <a:pt x="81" y="305"/>
                  </a:moveTo>
                  <a:cubicBezTo>
                    <a:pt x="134" y="220"/>
                    <a:pt x="167" y="146"/>
                    <a:pt x="178" y="84"/>
                  </a:cubicBezTo>
                  <a:cubicBezTo>
                    <a:pt x="181" y="69"/>
                    <a:pt x="183" y="55"/>
                    <a:pt x="183" y="42"/>
                  </a:cubicBezTo>
                  <a:cubicBezTo>
                    <a:pt x="183" y="14"/>
                    <a:pt x="173" y="0"/>
                    <a:pt x="153" y="0"/>
                  </a:cubicBezTo>
                  <a:cubicBezTo>
                    <a:pt x="132" y="0"/>
                    <a:pt x="117" y="6"/>
                    <a:pt x="105" y="19"/>
                  </a:cubicBezTo>
                  <a:cubicBezTo>
                    <a:pt x="88" y="38"/>
                    <a:pt x="70" y="94"/>
                    <a:pt x="51" y="187"/>
                  </a:cubicBezTo>
                  <a:cubicBezTo>
                    <a:pt x="46" y="212"/>
                    <a:pt x="44" y="237"/>
                    <a:pt x="44" y="262"/>
                  </a:cubicBezTo>
                  <a:cubicBezTo>
                    <a:pt x="44" y="275"/>
                    <a:pt x="45" y="289"/>
                    <a:pt x="46" y="301"/>
                  </a:cubicBezTo>
                  <a:cubicBezTo>
                    <a:pt x="33" y="324"/>
                    <a:pt x="18" y="346"/>
                    <a:pt x="0" y="370"/>
                  </a:cubicBezTo>
                  <a:lnTo>
                    <a:pt x="38" y="370"/>
                  </a:lnTo>
                  <a:lnTo>
                    <a:pt x="57" y="344"/>
                  </a:lnTo>
                  <a:cubicBezTo>
                    <a:pt x="67" y="366"/>
                    <a:pt x="85" y="377"/>
                    <a:pt x="110" y="377"/>
                  </a:cubicBezTo>
                  <a:cubicBezTo>
                    <a:pt x="122" y="377"/>
                    <a:pt x="133" y="373"/>
                    <a:pt x="145" y="363"/>
                  </a:cubicBezTo>
                  <a:cubicBezTo>
                    <a:pt x="157" y="355"/>
                    <a:pt x="167" y="343"/>
                    <a:pt x="177" y="326"/>
                  </a:cubicBezTo>
                  <a:lnTo>
                    <a:pt x="145" y="326"/>
                  </a:lnTo>
                  <a:cubicBezTo>
                    <a:pt x="132" y="345"/>
                    <a:pt x="122" y="354"/>
                    <a:pt x="113" y="354"/>
                  </a:cubicBezTo>
                  <a:cubicBezTo>
                    <a:pt x="99" y="354"/>
                    <a:pt x="88" y="338"/>
                    <a:pt x="81" y="305"/>
                  </a:cubicBezTo>
                  <a:close/>
                  <a:moveTo>
                    <a:pt x="81" y="241"/>
                  </a:moveTo>
                  <a:cubicBezTo>
                    <a:pt x="84" y="220"/>
                    <a:pt x="87" y="198"/>
                    <a:pt x="92" y="174"/>
                  </a:cubicBezTo>
                  <a:cubicBezTo>
                    <a:pt x="108" y="90"/>
                    <a:pt x="124" y="41"/>
                    <a:pt x="142" y="27"/>
                  </a:cubicBezTo>
                  <a:cubicBezTo>
                    <a:pt x="146" y="27"/>
                    <a:pt x="148" y="32"/>
                    <a:pt x="148" y="43"/>
                  </a:cubicBezTo>
                  <a:cubicBezTo>
                    <a:pt x="148" y="50"/>
                    <a:pt x="145" y="65"/>
                    <a:pt x="140" y="89"/>
                  </a:cubicBezTo>
                  <a:cubicBezTo>
                    <a:pt x="132" y="134"/>
                    <a:pt x="112" y="185"/>
                    <a:pt x="81" y="241"/>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8"/>
            <p:cNvSpPr>
              <a:spLocks/>
            </p:cNvSpPr>
            <p:nvPr>
              <p:custDataLst>
                <p:tags r:id="rId3"/>
              </p:custDataLst>
            </p:nvPr>
          </p:nvSpPr>
          <p:spPr bwMode="auto">
            <a:xfrm>
              <a:off x="2733675" y="2540000"/>
              <a:ext cx="134938" cy="196850"/>
            </a:xfrm>
            <a:custGeom>
              <a:avLst/>
              <a:gdLst>
                <a:gd name="T0" fmla="*/ 45 w 175"/>
                <a:gd name="T1" fmla="*/ 249 h 281"/>
                <a:gd name="T2" fmla="*/ 115 w 175"/>
                <a:gd name="T3" fmla="*/ 178 h 281"/>
                <a:gd name="T4" fmla="*/ 144 w 175"/>
                <a:gd name="T5" fmla="*/ 147 h 281"/>
                <a:gd name="T6" fmla="*/ 167 w 175"/>
                <a:gd name="T7" fmla="*/ 111 h 281"/>
                <a:gd name="T8" fmla="*/ 174 w 175"/>
                <a:gd name="T9" fmla="*/ 79 h 281"/>
                <a:gd name="T10" fmla="*/ 148 w 175"/>
                <a:gd name="T11" fmla="*/ 21 h 281"/>
                <a:gd name="T12" fmla="*/ 80 w 175"/>
                <a:gd name="T13" fmla="*/ 0 h 281"/>
                <a:gd name="T14" fmla="*/ 44 w 175"/>
                <a:gd name="T15" fmla="*/ 4 h 281"/>
                <a:gd name="T16" fmla="*/ 2 w 175"/>
                <a:gd name="T17" fmla="*/ 18 h 281"/>
                <a:gd name="T18" fmla="*/ 2 w 175"/>
                <a:gd name="T19" fmla="*/ 56 h 281"/>
                <a:gd name="T20" fmla="*/ 43 w 175"/>
                <a:gd name="T21" fmla="*/ 37 h 281"/>
                <a:gd name="T22" fmla="*/ 80 w 175"/>
                <a:gd name="T23" fmla="*/ 31 h 281"/>
                <a:gd name="T24" fmla="*/ 121 w 175"/>
                <a:gd name="T25" fmla="*/ 45 h 281"/>
                <a:gd name="T26" fmla="*/ 136 w 175"/>
                <a:gd name="T27" fmla="*/ 81 h 281"/>
                <a:gd name="T28" fmla="*/ 129 w 175"/>
                <a:gd name="T29" fmla="*/ 108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5" y="178"/>
                  </a:lnTo>
                  <a:cubicBezTo>
                    <a:pt x="131" y="161"/>
                    <a:pt x="141" y="150"/>
                    <a:pt x="144" y="147"/>
                  </a:cubicBezTo>
                  <a:cubicBezTo>
                    <a:pt x="155" y="133"/>
                    <a:pt x="163" y="121"/>
                    <a:pt x="167" y="111"/>
                  </a:cubicBezTo>
                  <a:cubicBezTo>
                    <a:pt x="172" y="100"/>
                    <a:pt x="174" y="90"/>
                    <a:pt x="174" y="79"/>
                  </a:cubicBezTo>
                  <a:cubicBezTo>
                    <a:pt x="174" y="55"/>
                    <a:pt x="165" y="35"/>
                    <a:pt x="148" y="21"/>
                  </a:cubicBezTo>
                  <a:cubicBezTo>
                    <a:pt x="131" y="7"/>
                    <a:pt x="109" y="0"/>
                    <a:pt x="80" y="0"/>
                  </a:cubicBezTo>
                  <a:cubicBezTo>
                    <a:pt x="69" y="0"/>
                    <a:pt x="57" y="1"/>
                    <a:pt x="44" y="4"/>
                  </a:cubicBezTo>
                  <a:cubicBezTo>
                    <a:pt x="31" y="7"/>
                    <a:pt x="17" y="12"/>
                    <a:pt x="2" y="18"/>
                  </a:cubicBezTo>
                  <a:lnTo>
                    <a:pt x="2" y="56"/>
                  </a:lnTo>
                  <a:cubicBezTo>
                    <a:pt x="16" y="47"/>
                    <a:pt x="30" y="41"/>
                    <a:pt x="43" y="37"/>
                  </a:cubicBezTo>
                  <a:cubicBezTo>
                    <a:pt x="57" y="33"/>
                    <a:pt x="69" y="31"/>
                    <a:pt x="80" y="31"/>
                  </a:cubicBezTo>
                  <a:cubicBezTo>
                    <a:pt x="97" y="31"/>
                    <a:pt x="110" y="36"/>
                    <a:pt x="121" y="45"/>
                  </a:cubicBezTo>
                  <a:cubicBezTo>
                    <a:pt x="131" y="54"/>
                    <a:pt x="136" y="66"/>
                    <a:pt x="136" y="81"/>
                  </a:cubicBezTo>
                  <a:cubicBezTo>
                    <a:pt x="136" y="90"/>
                    <a:pt x="134" y="99"/>
                    <a:pt x="129" y="108"/>
                  </a:cubicBezTo>
                  <a:cubicBezTo>
                    <a:pt x="124" y="118"/>
                    <a:pt x="116" y="129"/>
                    <a:pt x="104" y="143"/>
                  </a:cubicBezTo>
                  <a:cubicBezTo>
                    <a:pt x="98" y="150"/>
                    <a:pt x="82" y="166"/>
                    <a:pt x="58" y="190"/>
                  </a:cubicBezTo>
                  <a:lnTo>
                    <a:pt x="0" y="249"/>
                  </a:lnTo>
                  <a:lnTo>
                    <a:pt x="0" y="281"/>
                  </a:lnTo>
                  <a:lnTo>
                    <a:pt x="175" y="281"/>
                  </a:lnTo>
                  <a:lnTo>
                    <a:pt x="175" y="249"/>
                  </a:lnTo>
                  <a:lnTo>
                    <a:pt x="45" y="249"/>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9"/>
            <p:cNvSpPr>
              <a:spLocks/>
            </p:cNvSpPr>
            <p:nvPr>
              <p:custDataLst>
                <p:tags r:id="rId4"/>
              </p:custDataLst>
            </p:nvPr>
          </p:nvSpPr>
          <p:spPr bwMode="auto">
            <a:xfrm>
              <a:off x="2733675" y="2841625"/>
              <a:ext cx="134938" cy="196850"/>
            </a:xfrm>
            <a:custGeom>
              <a:avLst/>
              <a:gdLst>
                <a:gd name="T0" fmla="*/ 45 w 175"/>
                <a:gd name="T1" fmla="*/ 250 h 281"/>
                <a:gd name="T2" fmla="*/ 115 w 175"/>
                <a:gd name="T3" fmla="*/ 178 h 281"/>
                <a:gd name="T4" fmla="*/ 144 w 175"/>
                <a:gd name="T5" fmla="*/ 147 h 281"/>
                <a:gd name="T6" fmla="*/ 167 w 175"/>
                <a:gd name="T7" fmla="*/ 111 h 281"/>
                <a:gd name="T8" fmla="*/ 174 w 175"/>
                <a:gd name="T9" fmla="*/ 79 h 281"/>
                <a:gd name="T10" fmla="*/ 148 w 175"/>
                <a:gd name="T11" fmla="*/ 22 h 281"/>
                <a:gd name="T12" fmla="*/ 80 w 175"/>
                <a:gd name="T13" fmla="*/ 0 h 281"/>
                <a:gd name="T14" fmla="*/ 44 w 175"/>
                <a:gd name="T15" fmla="*/ 5 h 281"/>
                <a:gd name="T16" fmla="*/ 2 w 175"/>
                <a:gd name="T17" fmla="*/ 18 h 281"/>
                <a:gd name="T18" fmla="*/ 2 w 175"/>
                <a:gd name="T19" fmla="*/ 56 h 281"/>
                <a:gd name="T20" fmla="*/ 43 w 175"/>
                <a:gd name="T21" fmla="*/ 38 h 281"/>
                <a:gd name="T22" fmla="*/ 80 w 175"/>
                <a:gd name="T23" fmla="*/ 32 h 281"/>
                <a:gd name="T24" fmla="*/ 121 w 175"/>
                <a:gd name="T25" fmla="*/ 45 h 281"/>
                <a:gd name="T26" fmla="*/ 136 w 175"/>
                <a:gd name="T27" fmla="*/ 81 h 281"/>
                <a:gd name="T28" fmla="*/ 129 w 175"/>
                <a:gd name="T29" fmla="*/ 109 h 281"/>
                <a:gd name="T30" fmla="*/ 104 w 175"/>
                <a:gd name="T31" fmla="*/ 143 h 281"/>
                <a:gd name="T32" fmla="*/ 58 w 175"/>
                <a:gd name="T33" fmla="*/ 191 h 281"/>
                <a:gd name="T34" fmla="*/ 0 w 175"/>
                <a:gd name="T35" fmla="*/ 250 h 281"/>
                <a:gd name="T36" fmla="*/ 0 w 175"/>
                <a:gd name="T37" fmla="*/ 281 h 281"/>
                <a:gd name="T38" fmla="*/ 175 w 175"/>
                <a:gd name="T39" fmla="*/ 281 h 281"/>
                <a:gd name="T40" fmla="*/ 175 w 175"/>
                <a:gd name="T41" fmla="*/ 250 h 281"/>
                <a:gd name="T42" fmla="*/ 45 w 175"/>
                <a:gd name="T43" fmla="*/ 2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50"/>
                  </a:moveTo>
                  <a:lnTo>
                    <a:pt x="115" y="178"/>
                  </a:lnTo>
                  <a:cubicBezTo>
                    <a:pt x="131" y="161"/>
                    <a:pt x="141" y="151"/>
                    <a:pt x="144" y="147"/>
                  </a:cubicBezTo>
                  <a:cubicBezTo>
                    <a:pt x="155" y="134"/>
                    <a:pt x="163" y="122"/>
                    <a:pt x="167" y="111"/>
                  </a:cubicBezTo>
                  <a:cubicBezTo>
                    <a:pt x="172" y="101"/>
                    <a:pt x="174" y="90"/>
                    <a:pt x="174" y="79"/>
                  </a:cubicBezTo>
                  <a:cubicBezTo>
                    <a:pt x="174" y="55"/>
                    <a:pt x="165" y="36"/>
                    <a:pt x="148" y="22"/>
                  </a:cubicBezTo>
                  <a:cubicBezTo>
                    <a:pt x="131" y="8"/>
                    <a:pt x="109" y="0"/>
                    <a:pt x="80" y="0"/>
                  </a:cubicBezTo>
                  <a:cubicBezTo>
                    <a:pt x="69" y="0"/>
                    <a:pt x="57" y="2"/>
                    <a:pt x="44" y="5"/>
                  </a:cubicBezTo>
                  <a:cubicBezTo>
                    <a:pt x="31" y="8"/>
                    <a:pt x="17" y="12"/>
                    <a:pt x="2" y="18"/>
                  </a:cubicBezTo>
                  <a:lnTo>
                    <a:pt x="2" y="56"/>
                  </a:lnTo>
                  <a:cubicBezTo>
                    <a:pt x="16" y="48"/>
                    <a:pt x="30" y="42"/>
                    <a:pt x="43" y="38"/>
                  </a:cubicBezTo>
                  <a:cubicBezTo>
                    <a:pt x="57" y="34"/>
                    <a:pt x="69" y="32"/>
                    <a:pt x="80" y="32"/>
                  </a:cubicBezTo>
                  <a:cubicBezTo>
                    <a:pt x="97" y="32"/>
                    <a:pt x="110" y="36"/>
                    <a:pt x="121" y="45"/>
                  </a:cubicBezTo>
                  <a:cubicBezTo>
                    <a:pt x="131" y="55"/>
                    <a:pt x="136" y="67"/>
                    <a:pt x="136" y="81"/>
                  </a:cubicBezTo>
                  <a:cubicBezTo>
                    <a:pt x="136" y="90"/>
                    <a:pt x="134" y="100"/>
                    <a:pt x="129" y="109"/>
                  </a:cubicBezTo>
                  <a:cubicBezTo>
                    <a:pt x="124" y="118"/>
                    <a:pt x="116" y="129"/>
                    <a:pt x="104" y="143"/>
                  </a:cubicBezTo>
                  <a:cubicBezTo>
                    <a:pt x="98" y="150"/>
                    <a:pt x="82" y="166"/>
                    <a:pt x="58" y="191"/>
                  </a:cubicBezTo>
                  <a:lnTo>
                    <a:pt x="0" y="250"/>
                  </a:lnTo>
                  <a:lnTo>
                    <a:pt x="0" y="281"/>
                  </a:lnTo>
                  <a:lnTo>
                    <a:pt x="175" y="281"/>
                  </a:lnTo>
                  <a:lnTo>
                    <a:pt x="175" y="250"/>
                  </a:lnTo>
                  <a:lnTo>
                    <a:pt x="45" y="25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13979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Effect transition="in" filter="fade">
                                      <p:cBhvr>
                                        <p:cTn id="25"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1460450" y="314848"/>
            <a:ext cx="1190366" cy="1125088"/>
          </a:xfrm>
          <a:prstGeom prst="rect">
            <a:avLst/>
          </a:prstGeom>
        </p:spPr>
      </p:pic>
      <p:sp>
        <p:nvSpPr>
          <p:cNvPr id="3" name="TextBox 2"/>
          <p:cNvSpPr txBox="1"/>
          <p:nvPr/>
        </p:nvSpPr>
        <p:spPr bwMode="auto">
          <a:xfrm>
            <a:off x="106221" y="1593213"/>
            <a:ext cx="3898824"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400" dirty="0" smtClean="0">
                <a:latin typeface="Arev Sans" pitchFamily="34" charset="0"/>
                <a:ea typeface="Arev Sans" pitchFamily="34" charset="0"/>
                <a:cs typeface="Arev sans bold" pitchFamily="34" charset="0"/>
              </a:rPr>
              <a:t>Unknown </a:t>
            </a:r>
            <a:r>
              <a:rPr lang="en-US" sz="2400" dirty="0" smtClean="0">
                <a:solidFill>
                  <a:srgbClr val="FFFF00"/>
                </a:solidFill>
                <a:latin typeface="Arev Sans" pitchFamily="34" charset="0"/>
                <a:ea typeface="Arev Sans" pitchFamily="34" charset="0"/>
                <a:cs typeface="Arev sans bold" pitchFamily="34" charset="0"/>
              </a:rPr>
              <a:t>n</a:t>
            </a:r>
            <a:r>
              <a:rPr lang="en-US" sz="2400" dirty="0" smtClean="0">
                <a:latin typeface="Arev Sans" pitchFamily="34" charset="0"/>
                <a:ea typeface="Arev Sans" pitchFamily="34" charset="0"/>
                <a:cs typeface="Arev sans bold" pitchFamily="34" charset="0"/>
              </a:rPr>
              <a:t>-outcome</a:t>
            </a:r>
          </a:p>
          <a:p>
            <a:pPr algn="ctr" eaLnBrk="1" hangingPunct="1">
              <a:lnSpc>
                <a:spcPct val="120000"/>
              </a:lnSpc>
            </a:pPr>
            <a:r>
              <a:rPr lang="en-US" sz="2400" dirty="0" smtClean="0">
                <a:latin typeface="Arev Sans" pitchFamily="34" charset="0"/>
                <a:ea typeface="Arev Sans" pitchFamily="34" charset="0"/>
                <a:cs typeface="Arev sans bold" pitchFamily="34" charset="0"/>
              </a:rPr>
              <a:t>source of randomness </a:t>
            </a:r>
            <a:r>
              <a:rPr lang="en-US" sz="2400" dirty="0" smtClean="0">
                <a:solidFill>
                  <a:srgbClr val="FFFF00"/>
                </a:solidFill>
                <a:latin typeface="Arev Sans" pitchFamily="34" charset="0"/>
                <a:ea typeface="Arev Sans" pitchFamily="34" charset="0"/>
                <a:cs typeface="Arev sans bold" pitchFamily="34" charset="0"/>
              </a:rPr>
              <a:t>p</a:t>
            </a:r>
          </a:p>
        </p:txBody>
      </p:sp>
      <p:grpSp>
        <p:nvGrpSpPr>
          <p:cNvPr id="9" name="Group 8"/>
          <p:cNvGrpSpPr/>
          <p:nvPr/>
        </p:nvGrpSpPr>
        <p:grpSpPr>
          <a:xfrm>
            <a:off x="4477994" y="372136"/>
            <a:ext cx="1580881" cy="1227285"/>
            <a:chOff x="4477994" y="372136"/>
            <a:chExt cx="1580881" cy="1227285"/>
          </a:xfrm>
        </p:grpSpPr>
        <p:cxnSp>
          <p:nvCxnSpPr>
            <p:cNvPr id="4" name="Straight Arrow Connector 3"/>
            <p:cNvCxnSpPr/>
            <p:nvPr/>
          </p:nvCxnSpPr>
          <p:spPr bwMode="auto">
            <a:xfrm>
              <a:off x="4550737" y="372136"/>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5" name="Straight Arrow Connector 4"/>
            <p:cNvCxnSpPr/>
            <p:nvPr/>
          </p:nvCxnSpPr>
          <p:spPr bwMode="auto">
            <a:xfrm>
              <a:off x="4550737" y="678957"/>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6" name="Straight Arrow Connector 5"/>
            <p:cNvCxnSpPr/>
            <p:nvPr/>
          </p:nvCxnSpPr>
          <p:spPr bwMode="auto">
            <a:xfrm>
              <a:off x="4550737" y="1292599"/>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7" name="Straight Arrow Connector 6"/>
            <p:cNvCxnSpPr/>
            <p:nvPr/>
          </p:nvCxnSpPr>
          <p:spPr bwMode="auto">
            <a:xfrm>
              <a:off x="4550737" y="1599421"/>
              <a:ext cx="1435395" cy="0"/>
            </a:xfrm>
            <a:prstGeom prst="straightConnector1">
              <a:avLst/>
            </a:prstGeom>
            <a:noFill/>
            <a:ln w="57150" cap="flat" cmpd="sng" algn="ctr">
              <a:solidFill>
                <a:schemeClr val="tx1"/>
              </a:solidFill>
              <a:prstDash val="solid"/>
              <a:round/>
              <a:headEnd type="none" w="med" len="med"/>
              <a:tailEnd type="triangle"/>
            </a:ln>
            <a:effectLst/>
          </p:spPr>
        </p:cxnSp>
        <p:sp>
          <p:nvSpPr>
            <p:cNvPr id="8" name="TextBox 7"/>
            <p:cNvSpPr txBox="1"/>
            <p:nvPr/>
          </p:nvSpPr>
          <p:spPr bwMode="auto">
            <a:xfrm>
              <a:off x="4477994" y="757841"/>
              <a:ext cx="1580881" cy="43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000" dirty="0" smtClean="0">
                  <a:solidFill>
                    <a:srgbClr val="FFFF00"/>
                  </a:solidFill>
                  <a:latin typeface="Arev Sans" pitchFamily="34" charset="0"/>
                  <a:ea typeface="Arev Sans" pitchFamily="34" charset="0"/>
                  <a:cs typeface="Arev sans bold" pitchFamily="34" charset="0"/>
                </a:rPr>
                <a:t>m</a:t>
              </a:r>
              <a:r>
                <a:rPr lang="en-US" sz="2000" dirty="0" smtClean="0">
                  <a:latin typeface="Arev Sans" pitchFamily="34" charset="0"/>
                  <a:ea typeface="Arev Sans" pitchFamily="34" charset="0"/>
                  <a:cs typeface="Arev sans bold" pitchFamily="34" charset="0"/>
                </a:rPr>
                <a:t> samples</a:t>
              </a:r>
            </a:p>
          </p:txBody>
        </p:sp>
      </p:grpSp>
      <p:sp>
        <p:nvSpPr>
          <p:cNvPr id="10" name="TextBox 9"/>
          <p:cNvSpPr txBox="1"/>
          <p:nvPr/>
        </p:nvSpPr>
        <p:spPr bwMode="auto">
          <a:xfrm>
            <a:off x="4861912" y="1814811"/>
            <a:ext cx="813044"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400" dirty="0" err="1" smtClean="0">
                <a:solidFill>
                  <a:srgbClr val="FFFF00"/>
                </a:solidFill>
                <a:latin typeface="Arev Sans" pitchFamily="34" charset="0"/>
                <a:ea typeface="Arev Sans" pitchFamily="34" charset="0"/>
                <a:cs typeface="Arev sans bold" pitchFamily="34" charset="0"/>
              </a:rPr>
              <a:t>p</a:t>
            </a:r>
            <a:r>
              <a:rPr lang="en-US" baseline="30000" dirty="0" err="1" smtClean="0">
                <a:solidFill>
                  <a:srgbClr val="FFFF00"/>
                </a:solidFill>
                <a:latin typeface="Arev Sans" pitchFamily="34" charset="0"/>
                <a:ea typeface="Arev Sans" pitchFamily="34" charset="0"/>
                <a:cs typeface="Arev sans bold" pitchFamily="34" charset="0"/>
              </a:rPr>
              <a:t>⊗m</a:t>
            </a:r>
            <a:endParaRPr lang="en-US" sz="2400" baseline="30000" dirty="0" smtClean="0">
              <a:solidFill>
                <a:srgbClr val="FFFF00"/>
              </a:solidFill>
              <a:latin typeface="Arev Sans" pitchFamily="34" charset="0"/>
              <a:ea typeface="Arev Sans" pitchFamily="34" charset="0"/>
              <a:cs typeface="Arev sans bold" pitchFamily="34" charset="0"/>
            </a:endParaRPr>
          </a:p>
        </p:txBody>
      </p:sp>
      <p:grpSp>
        <p:nvGrpSpPr>
          <p:cNvPr id="15" name="Group 14"/>
          <p:cNvGrpSpPr/>
          <p:nvPr/>
        </p:nvGrpSpPr>
        <p:grpSpPr>
          <a:xfrm>
            <a:off x="6531823" y="136023"/>
            <a:ext cx="2476500" cy="2105025"/>
            <a:chOff x="5268434" y="3014610"/>
            <a:chExt cx="2476500" cy="2105025"/>
          </a:xfrm>
        </p:grpSpPr>
        <p:pic>
          <p:nvPicPr>
            <p:cNvPr id="11" name="Picture 10"/>
            <p:cNvPicPr>
              <a:picLocks noChangeAspect="1"/>
            </p:cNvPicPr>
            <p:nvPr/>
          </p:nvPicPr>
          <p:blipFill>
            <a:blip r:embed="rId37">
              <a:extLst>
                <a:ext uri="{BEBA8EAE-BF5A-486C-A8C5-ECC9F3942E4B}">
                  <a14:imgProps xmlns:a14="http://schemas.microsoft.com/office/drawing/2010/main">
                    <a14:imgLayer r:embed="rId38">
                      <a14:imgEffect>
                        <a14:backgroundRemoval t="0" b="100000" l="0" r="100000">
                          <a14:foregroundMark x1="88077" y1="20362" x2="95385" y2="11765"/>
                          <a14:foregroundMark x1="28077" y1="19457" x2="26923" y2="3167"/>
                          <a14:foregroundMark x1="10385" y1="20362" x2="4231" y2="7692"/>
                          <a14:foregroundMark x1="47692" y1="56109" x2="69231" y2="57919"/>
                          <a14:foregroundMark x1="1538" y1="38914" x2="3077" y2="46154"/>
                          <a14:foregroundMark x1="20000" y1="20814" x2="16538" y2="2715"/>
                          <a14:foregroundMark x1="24615" y1="14027" x2="21923" y2="3620"/>
                          <a14:foregroundMark x1="2308" y1="10407" x2="3846" y2="28054"/>
                          <a14:foregroundMark x1="94615" y1="52941" x2="93846" y2="63801"/>
                        </a14:backgroundRemoval>
                      </a14:imgEffect>
                    </a14:imgLayer>
                  </a14:imgProps>
                </a:ext>
                <a:ext uri="{28A0092B-C50C-407E-A947-70E740481C1C}">
                  <a14:useLocalDpi xmlns:a14="http://schemas.microsoft.com/office/drawing/2010/main" val="0"/>
                </a:ext>
              </a:extLst>
            </a:blip>
            <a:stretch>
              <a:fillRect/>
            </a:stretch>
          </p:blipFill>
          <p:spPr>
            <a:xfrm>
              <a:off x="5268434" y="3014610"/>
              <a:ext cx="2476500" cy="2105025"/>
            </a:xfrm>
            <a:prstGeom prst="rect">
              <a:avLst/>
            </a:prstGeom>
          </p:spPr>
        </p:pic>
        <p:sp>
          <p:nvSpPr>
            <p:cNvPr id="14" name="TextBox 13"/>
            <p:cNvSpPr txBox="1"/>
            <p:nvPr/>
          </p:nvSpPr>
          <p:spPr bwMode="auto">
            <a:xfrm>
              <a:off x="5566518" y="3562385"/>
              <a:ext cx="2007332"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Algorithm</a:t>
              </a:r>
            </a:p>
            <a:p>
              <a:pPr algn="ctr" eaLnBrk="1" hangingPunct="1">
                <a:lnSpc>
                  <a:spcPct val="120000"/>
                </a:lnSpc>
              </a:pPr>
              <a:r>
                <a:rPr lang="en-US" dirty="0">
                  <a:solidFill>
                    <a:srgbClr val="FFFF00"/>
                  </a:solidFill>
                  <a:latin typeface="Arev Sans" pitchFamily="34" charset="0"/>
                  <a:ea typeface="Arev Sans" pitchFamily="34" charset="0"/>
                  <a:cs typeface="Arev sans bold" pitchFamily="34" charset="0"/>
                </a:rPr>
                <a:t>X</a:t>
              </a:r>
              <a:endParaRPr lang="en-US" dirty="0" smtClean="0">
                <a:solidFill>
                  <a:srgbClr val="FFFF00"/>
                </a:solidFill>
                <a:latin typeface="Arev Sans" pitchFamily="34" charset="0"/>
                <a:ea typeface="Arev Sans" pitchFamily="34" charset="0"/>
                <a:cs typeface="Arev sans bold" pitchFamily="34" charset="0"/>
              </a:endParaRPr>
            </a:p>
          </p:txBody>
        </p:sp>
      </p:grpSp>
      <p:cxnSp>
        <p:nvCxnSpPr>
          <p:cNvPr id="18" name="Straight Arrow Connector 17"/>
          <p:cNvCxnSpPr>
            <a:stCxn id="11" idx="3"/>
          </p:cNvCxnSpPr>
          <p:nvPr/>
        </p:nvCxnSpPr>
        <p:spPr bwMode="auto">
          <a:xfrm flipV="1">
            <a:off x="9008323" y="1188535"/>
            <a:ext cx="1092607" cy="1"/>
          </a:xfrm>
          <a:prstGeom prst="straightConnector1">
            <a:avLst/>
          </a:prstGeom>
          <a:noFill/>
          <a:ln w="57150" cap="flat" cmpd="sng" algn="ctr">
            <a:solidFill>
              <a:schemeClr val="tx1"/>
            </a:solidFill>
            <a:prstDash val="solid"/>
            <a:round/>
            <a:headEnd type="none" w="med" len="med"/>
            <a:tailEnd type="triangle"/>
          </a:ln>
          <a:effectLst/>
        </p:spPr>
      </p:cxnSp>
      <p:sp>
        <p:nvSpPr>
          <p:cNvPr id="19" name="TextBox 18"/>
          <p:cNvSpPr txBox="1"/>
          <p:nvPr/>
        </p:nvSpPr>
        <p:spPr bwMode="auto">
          <a:xfrm>
            <a:off x="10092412" y="873884"/>
            <a:ext cx="1244251"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 </a:t>
            </a:r>
            <a:r>
              <a:rPr lang="en-US" dirty="0" smtClean="0">
                <a:latin typeface="Arev Sans" pitchFamily="34" charset="0"/>
                <a:ea typeface="Arev Sans" pitchFamily="34" charset="0"/>
                <a:cs typeface="Arev sans bold" pitchFamily="34" charset="0"/>
              </a:rPr>
              <a:t>∈ ℝ</a:t>
            </a:r>
          </a:p>
        </p:txBody>
      </p:sp>
      <p:sp>
        <p:nvSpPr>
          <p:cNvPr id="12" name="TextBox 11"/>
          <p:cNvSpPr txBox="1"/>
          <p:nvPr/>
        </p:nvSpPr>
        <p:spPr bwMode="auto">
          <a:xfrm>
            <a:off x="327511" y="2954173"/>
            <a:ext cx="10939213"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b="1" dirty="0" smtClean="0">
                <a:latin typeface="Arev Sans" pitchFamily="34" charset="0"/>
                <a:ea typeface="Arev Sans" pitchFamily="34" charset="0"/>
                <a:cs typeface="Arev sans bold" pitchFamily="34" charset="0"/>
              </a:rPr>
              <a:t>Example:</a:t>
            </a:r>
          </a:p>
          <a:p>
            <a:pPr eaLnBrk="1" hangingPunct="1">
              <a:lnSpc>
                <a:spcPct val="120000"/>
              </a:lnSpc>
            </a:pPr>
            <a:r>
              <a:rPr lang="en-US" b="1" dirty="0" smtClean="0">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You have a hope that </a:t>
            </a:r>
            <a:r>
              <a:rPr lang="en-US" dirty="0" smtClean="0">
                <a:solidFill>
                  <a:srgbClr val="FFFF00"/>
                </a:solidFill>
                <a:latin typeface="Arev Sans" pitchFamily="34" charset="0"/>
                <a:ea typeface="Arev Sans" pitchFamily="34" charset="0"/>
                <a:cs typeface="Arev sans bold" pitchFamily="34" charset="0"/>
              </a:rPr>
              <a:t>p</a:t>
            </a:r>
            <a:r>
              <a:rPr lang="en-US" dirty="0" smtClean="0">
                <a:latin typeface="Arev Sans" pitchFamily="34" charset="0"/>
                <a:ea typeface="Arev Sans" pitchFamily="34" charset="0"/>
                <a:cs typeface="Arev sans bold" pitchFamily="34" charset="0"/>
              </a:rPr>
              <a:t> ≡ </a:t>
            </a:r>
            <a:r>
              <a:rPr lang="en-US" sz="3400" b="1" dirty="0" smtClean="0">
                <a:solidFill>
                  <a:srgbClr val="FFFF00"/>
                </a:solidFill>
                <a:latin typeface="Mathematica7Mono" panose="00000400000000000000" pitchFamily="2" charset="0"/>
                <a:ea typeface="Mathematica7Mono" panose="00000400000000000000" pitchFamily="2" charset="0"/>
                <a:cs typeface="Arev sans bold" pitchFamily="34" charset="0"/>
              </a:rPr>
              <a:t>1</a:t>
            </a:r>
            <a:r>
              <a:rPr lang="en-US" dirty="0" smtClean="0">
                <a:solidFill>
                  <a:srgbClr val="FFFF00"/>
                </a:solidFill>
                <a:latin typeface="Arev Sans" pitchFamily="34" charset="0"/>
                <a:ea typeface="Arev Sans" pitchFamily="34" charset="0"/>
                <a:cs typeface="Arev sans bold" pitchFamily="34" charset="0"/>
              </a:rPr>
              <a:t>/n</a:t>
            </a:r>
            <a:r>
              <a:rPr lang="en-US" dirty="0" smtClean="0">
                <a:latin typeface="Arev Sans" pitchFamily="34" charset="0"/>
                <a:ea typeface="Arev Sans" pitchFamily="34" charset="0"/>
                <a:cs typeface="Arev sans bold" pitchFamily="34" charset="0"/>
              </a:rPr>
              <a:t>, the uniform distribution.</a:t>
            </a:r>
          </a:p>
          <a:p>
            <a:pPr eaLnBrk="1" hangingPunct="1">
              <a:lnSpc>
                <a:spcPct val="120000"/>
              </a:lnSpc>
            </a:pPr>
            <a:r>
              <a:rPr lang="en-US" dirty="0">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You want to estimate </a:t>
            </a:r>
            <a:r>
              <a:rPr lang="en-US" sz="1400" dirty="0" smtClean="0">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a:t>
            </a:r>
            <a:r>
              <a:rPr lang="en-US" dirty="0" err="1" smtClean="0">
                <a:latin typeface="Arev Sans" pitchFamily="34" charset="0"/>
                <a:ea typeface="Arev Sans" pitchFamily="34" charset="0"/>
                <a:cs typeface="Arev sans bold" pitchFamily="34" charset="0"/>
              </a:rPr>
              <a:t>Dist</a:t>
            </a:r>
            <a:r>
              <a:rPr lang="en-US" dirty="0" smtClean="0">
                <a:latin typeface="Arev Sans" pitchFamily="34" charset="0"/>
                <a:ea typeface="Arev Sans" pitchFamily="34" charset="0"/>
                <a:cs typeface="Arev sans bold" pitchFamily="34" charset="0"/>
              </a:rPr>
              <a:t>(</a:t>
            </a:r>
            <a:r>
              <a:rPr lang="en-US" sz="3400" b="1" dirty="0" smtClean="0">
                <a:solidFill>
                  <a:srgbClr val="FFFF00"/>
                </a:solidFill>
                <a:latin typeface="Mathematica7Mono" panose="00000400000000000000" pitchFamily="2" charset="0"/>
                <a:ea typeface="Mathematica7Mono" panose="00000400000000000000" pitchFamily="2" charset="0"/>
                <a:cs typeface="Arev sans bold" pitchFamily="34" charset="0"/>
              </a:rPr>
              <a:t>1</a:t>
            </a:r>
            <a:r>
              <a:rPr lang="en-US" dirty="0" smtClean="0">
                <a:solidFill>
                  <a:srgbClr val="FFFF00"/>
                </a:solidFill>
                <a:latin typeface="Arev Sans" pitchFamily="34" charset="0"/>
                <a:ea typeface="Arev Sans" pitchFamily="34" charset="0"/>
                <a:cs typeface="Arev sans bold" pitchFamily="34" charset="0"/>
              </a:rPr>
              <a:t>/n</a:t>
            </a:r>
            <a:r>
              <a:rPr lang="en-US"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p</a:t>
            </a:r>
            <a:r>
              <a:rPr lang="en-US" dirty="0" smtClean="0">
                <a:latin typeface="Arev Sans" pitchFamily="34" charset="0"/>
                <a:ea typeface="Arev Sans" pitchFamily="34" charset="0"/>
                <a:cs typeface="Arev sans bold" pitchFamily="34" charset="0"/>
              </a:rPr>
              <a:t>)</a:t>
            </a:r>
            <a:r>
              <a:rPr lang="en-US" dirty="0">
                <a:latin typeface="Arev Sans" pitchFamily="34" charset="0"/>
                <a:ea typeface="Arev Sans" pitchFamily="34" charset="0"/>
                <a:cs typeface="Arev sans bold" pitchFamily="34" charset="0"/>
              </a:rPr>
              <a:t> </a:t>
            </a:r>
            <a:endParaRPr lang="en-US" dirty="0" smtClean="0">
              <a:latin typeface="Arev Sans" pitchFamily="34" charset="0"/>
              <a:ea typeface="Arev Sans" pitchFamily="34" charset="0"/>
              <a:cs typeface="Arev sans bold" pitchFamily="34" charset="0"/>
            </a:endParaRPr>
          </a:p>
        </p:txBody>
      </p:sp>
      <p:grpSp>
        <p:nvGrpSpPr>
          <p:cNvPr id="28" name="Group 27"/>
          <p:cNvGrpSpPr>
            <a:grpSpLocks noChangeAspect="1"/>
          </p:cNvGrpSpPr>
          <p:nvPr>
            <p:custDataLst>
              <p:tags r:id="rId1"/>
            </p:custDataLst>
          </p:nvPr>
        </p:nvGrpSpPr>
        <p:grpSpPr>
          <a:xfrm>
            <a:off x="5268434" y="4246895"/>
            <a:ext cx="328613" cy="498475"/>
            <a:chOff x="2540000" y="2540000"/>
            <a:chExt cx="328613" cy="498475"/>
          </a:xfrm>
        </p:grpSpPr>
        <p:sp>
          <p:nvSpPr>
            <p:cNvPr id="24" name="Freeform 7"/>
            <p:cNvSpPr>
              <a:spLocks noEditPoints="1"/>
            </p:cNvSpPr>
            <p:nvPr>
              <p:custDataLst>
                <p:tags r:id="rId32"/>
              </p:custDataLst>
            </p:nvPr>
          </p:nvSpPr>
          <p:spPr bwMode="auto">
            <a:xfrm>
              <a:off x="2540000" y="2622550"/>
              <a:ext cx="141288" cy="265113"/>
            </a:xfrm>
            <a:custGeom>
              <a:avLst/>
              <a:gdLst>
                <a:gd name="T0" fmla="*/ 81 w 183"/>
                <a:gd name="T1" fmla="*/ 305 h 377"/>
                <a:gd name="T2" fmla="*/ 178 w 183"/>
                <a:gd name="T3" fmla="*/ 84 h 377"/>
                <a:gd name="T4" fmla="*/ 183 w 183"/>
                <a:gd name="T5" fmla="*/ 42 h 377"/>
                <a:gd name="T6" fmla="*/ 153 w 183"/>
                <a:gd name="T7" fmla="*/ 0 h 377"/>
                <a:gd name="T8" fmla="*/ 105 w 183"/>
                <a:gd name="T9" fmla="*/ 19 h 377"/>
                <a:gd name="T10" fmla="*/ 51 w 183"/>
                <a:gd name="T11" fmla="*/ 187 h 377"/>
                <a:gd name="T12" fmla="*/ 44 w 183"/>
                <a:gd name="T13" fmla="*/ 262 h 377"/>
                <a:gd name="T14" fmla="*/ 46 w 183"/>
                <a:gd name="T15" fmla="*/ 301 h 377"/>
                <a:gd name="T16" fmla="*/ 0 w 183"/>
                <a:gd name="T17" fmla="*/ 370 h 377"/>
                <a:gd name="T18" fmla="*/ 38 w 183"/>
                <a:gd name="T19" fmla="*/ 370 h 377"/>
                <a:gd name="T20" fmla="*/ 57 w 183"/>
                <a:gd name="T21" fmla="*/ 344 h 377"/>
                <a:gd name="T22" fmla="*/ 110 w 183"/>
                <a:gd name="T23" fmla="*/ 377 h 377"/>
                <a:gd name="T24" fmla="*/ 145 w 183"/>
                <a:gd name="T25" fmla="*/ 363 h 377"/>
                <a:gd name="T26" fmla="*/ 177 w 183"/>
                <a:gd name="T27" fmla="*/ 326 h 377"/>
                <a:gd name="T28" fmla="*/ 145 w 183"/>
                <a:gd name="T29" fmla="*/ 326 h 377"/>
                <a:gd name="T30" fmla="*/ 113 w 183"/>
                <a:gd name="T31" fmla="*/ 354 h 377"/>
                <a:gd name="T32" fmla="*/ 81 w 183"/>
                <a:gd name="T33" fmla="*/ 305 h 377"/>
                <a:gd name="T34" fmla="*/ 81 w 183"/>
                <a:gd name="T35" fmla="*/ 241 h 377"/>
                <a:gd name="T36" fmla="*/ 92 w 183"/>
                <a:gd name="T37" fmla="*/ 174 h 377"/>
                <a:gd name="T38" fmla="*/ 142 w 183"/>
                <a:gd name="T39" fmla="*/ 27 h 377"/>
                <a:gd name="T40" fmla="*/ 148 w 183"/>
                <a:gd name="T41" fmla="*/ 43 h 377"/>
                <a:gd name="T42" fmla="*/ 140 w 183"/>
                <a:gd name="T43" fmla="*/ 89 h 377"/>
                <a:gd name="T44" fmla="*/ 81 w 183"/>
                <a:gd name="T45" fmla="*/ 24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 h="377">
                  <a:moveTo>
                    <a:pt x="81" y="305"/>
                  </a:moveTo>
                  <a:cubicBezTo>
                    <a:pt x="134" y="220"/>
                    <a:pt x="167" y="146"/>
                    <a:pt x="178" y="84"/>
                  </a:cubicBezTo>
                  <a:cubicBezTo>
                    <a:pt x="181" y="69"/>
                    <a:pt x="183" y="55"/>
                    <a:pt x="183" y="42"/>
                  </a:cubicBezTo>
                  <a:cubicBezTo>
                    <a:pt x="183" y="14"/>
                    <a:pt x="173" y="0"/>
                    <a:pt x="153" y="0"/>
                  </a:cubicBezTo>
                  <a:cubicBezTo>
                    <a:pt x="132" y="0"/>
                    <a:pt x="117" y="6"/>
                    <a:pt x="105" y="19"/>
                  </a:cubicBezTo>
                  <a:cubicBezTo>
                    <a:pt x="88" y="38"/>
                    <a:pt x="70" y="94"/>
                    <a:pt x="51" y="187"/>
                  </a:cubicBezTo>
                  <a:cubicBezTo>
                    <a:pt x="46" y="212"/>
                    <a:pt x="44" y="237"/>
                    <a:pt x="44" y="262"/>
                  </a:cubicBezTo>
                  <a:cubicBezTo>
                    <a:pt x="44" y="275"/>
                    <a:pt x="45" y="289"/>
                    <a:pt x="46" y="301"/>
                  </a:cubicBezTo>
                  <a:cubicBezTo>
                    <a:pt x="33" y="324"/>
                    <a:pt x="18" y="346"/>
                    <a:pt x="0" y="370"/>
                  </a:cubicBezTo>
                  <a:lnTo>
                    <a:pt x="38" y="370"/>
                  </a:lnTo>
                  <a:lnTo>
                    <a:pt x="57" y="344"/>
                  </a:lnTo>
                  <a:cubicBezTo>
                    <a:pt x="67" y="366"/>
                    <a:pt x="85" y="377"/>
                    <a:pt x="110" y="377"/>
                  </a:cubicBezTo>
                  <a:cubicBezTo>
                    <a:pt x="122" y="377"/>
                    <a:pt x="133" y="373"/>
                    <a:pt x="145" y="363"/>
                  </a:cubicBezTo>
                  <a:cubicBezTo>
                    <a:pt x="157" y="355"/>
                    <a:pt x="167" y="343"/>
                    <a:pt x="177" y="326"/>
                  </a:cubicBezTo>
                  <a:lnTo>
                    <a:pt x="145" y="326"/>
                  </a:lnTo>
                  <a:cubicBezTo>
                    <a:pt x="132" y="345"/>
                    <a:pt x="122" y="354"/>
                    <a:pt x="113" y="354"/>
                  </a:cubicBezTo>
                  <a:cubicBezTo>
                    <a:pt x="99" y="354"/>
                    <a:pt x="88" y="338"/>
                    <a:pt x="81" y="305"/>
                  </a:cubicBezTo>
                  <a:close/>
                  <a:moveTo>
                    <a:pt x="81" y="241"/>
                  </a:moveTo>
                  <a:cubicBezTo>
                    <a:pt x="84" y="220"/>
                    <a:pt x="87" y="198"/>
                    <a:pt x="92" y="174"/>
                  </a:cubicBezTo>
                  <a:cubicBezTo>
                    <a:pt x="108" y="90"/>
                    <a:pt x="124" y="41"/>
                    <a:pt x="142" y="27"/>
                  </a:cubicBezTo>
                  <a:cubicBezTo>
                    <a:pt x="146" y="27"/>
                    <a:pt x="148" y="32"/>
                    <a:pt x="148" y="43"/>
                  </a:cubicBezTo>
                  <a:cubicBezTo>
                    <a:pt x="148" y="50"/>
                    <a:pt x="145" y="65"/>
                    <a:pt x="140" y="89"/>
                  </a:cubicBezTo>
                  <a:cubicBezTo>
                    <a:pt x="132" y="134"/>
                    <a:pt x="112" y="185"/>
                    <a:pt x="81" y="241"/>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8"/>
            <p:cNvSpPr>
              <a:spLocks/>
            </p:cNvSpPr>
            <p:nvPr>
              <p:custDataLst>
                <p:tags r:id="rId33"/>
              </p:custDataLst>
            </p:nvPr>
          </p:nvSpPr>
          <p:spPr bwMode="auto">
            <a:xfrm>
              <a:off x="2733675" y="2540000"/>
              <a:ext cx="134938" cy="196850"/>
            </a:xfrm>
            <a:custGeom>
              <a:avLst/>
              <a:gdLst>
                <a:gd name="T0" fmla="*/ 45 w 175"/>
                <a:gd name="T1" fmla="*/ 249 h 281"/>
                <a:gd name="T2" fmla="*/ 115 w 175"/>
                <a:gd name="T3" fmla="*/ 178 h 281"/>
                <a:gd name="T4" fmla="*/ 144 w 175"/>
                <a:gd name="T5" fmla="*/ 147 h 281"/>
                <a:gd name="T6" fmla="*/ 167 w 175"/>
                <a:gd name="T7" fmla="*/ 111 h 281"/>
                <a:gd name="T8" fmla="*/ 174 w 175"/>
                <a:gd name="T9" fmla="*/ 79 h 281"/>
                <a:gd name="T10" fmla="*/ 148 w 175"/>
                <a:gd name="T11" fmla="*/ 21 h 281"/>
                <a:gd name="T12" fmla="*/ 80 w 175"/>
                <a:gd name="T13" fmla="*/ 0 h 281"/>
                <a:gd name="T14" fmla="*/ 44 w 175"/>
                <a:gd name="T15" fmla="*/ 4 h 281"/>
                <a:gd name="T16" fmla="*/ 2 w 175"/>
                <a:gd name="T17" fmla="*/ 18 h 281"/>
                <a:gd name="T18" fmla="*/ 2 w 175"/>
                <a:gd name="T19" fmla="*/ 56 h 281"/>
                <a:gd name="T20" fmla="*/ 43 w 175"/>
                <a:gd name="T21" fmla="*/ 37 h 281"/>
                <a:gd name="T22" fmla="*/ 80 w 175"/>
                <a:gd name="T23" fmla="*/ 31 h 281"/>
                <a:gd name="T24" fmla="*/ 121 w 175"/>
                <a:gd name="T25" fmla="*/ 45 h 281"/>
                <a:gd name="T26" fmla="*/ 136 w 175"/>
                <a:gd name="T27" fmla="*/ 81 h 281"/>
                <a:gd name="T28" fmla="*/ 129 w 175"/>
                <a:gd name="T29" fmla="*/ 108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5" y="178"/>
                  </a:lnTo>
                  <a:cubicBezTo>
                    <a:pt x="131" y="161"/>
                    <a:pt x="141" y="150"/>
                    <a:pt x="144" y="147"/>
                  </a:cubicBezTo>
                  <a:cubicBezTo>
                    <a:pt x="155" y="133"/>
                    <a:pt x="163" y="121"/>
                    <a:pt x="167" y="111"/>
                  </a:cubicBezTo>
                  <a:cubicBezTo>
                    <a:pt x="172" y="100"/>
                    <a:pt x="174" y="90"/>
                    <a:pt x="174" y="79"/>
                  </a:cubicBezTo>
                  <a:cubicBezTo>
                    <a:pt x="174" y="55"/>
                    <a:pt x="165" y="35"/>
                    <a:pt x="148" y="21"/>
                  </a:cubicBezTo>
                  <a:cubicBezTo>
                    <a:pt x="131" y="7"/>
                    <a:pt x="109" y="0"/>
                    <a:pt x="80" y="0"/>
                  </a:cubicBezTo>
                  <a:cubicBezTo>
                    <a:pt x="69" y="0"/>
                    <a:pt x="57" y="1"/>
                    <a:pt x="44" y="4"/>
                  </a:cubicBezTo>
                  <a:cubicBezTo>
                    <a:pt x="31" y="7"/>
                    <a:pt x="17" y="12"/>
                    <a:pt x="2" y="18"/>
                  </a:cubicBezTo>
                  <a:lnTo>
                    <a:pt x="2" y="56"/>
                  </a:lnTo>
                  <a:cubicBezTo>
                    <a:pt x="16" y="47"/>
                    <a:pt x="30" y="41"/>
                    <a:pt x="43" y="37"/>
                  </a:cubicBezTo>
                  <a:cubicBezTo>
                    <a:pt x="57" y="33"/>
                    <a:pt x="69" y="31"/>
                    <a:pt x="80" y="31"/>
                  </a:cubicBezTo>
                  <a:cubicBezTo>
                    <a:pt x="97" y="31"/>
                    <a:pt x="110" y="36"/>
                    <a:pt x="121" y="45"/>
                  </a:cubicBezTo>
                  <a:cubicBezTo>
                    <a:pt x="131" y="54"/>
                    <a:pt x="136" y="66"/>
                    <a:pt x="136" y="81"/>
                  </a:cubicBezTo>
                  <a:cubicBezTo>
                    <a:pt x="136" y="90"/>
                    <a:pt x="134" y="99"/>
                    <a:pt x="129" y="108"/>
                  </a:cubicBezTo>
                  <a:cubicBezTo>
                    <a:pt x="124" y="118"/>
                    <a:pt x="116" y="129"/>
                    <a:pt x="104" y="143"/>
                  </a:cubicBezTo>
                  <a:cubicBezTo>
                    <a:pt x="98" y="150"/>
                    <a:pt x="82" y="166"/>
                    <a:pt x="58" y="190"/>
                  </a:cubicBezTo>
                  <a:lnTo>
                    <a:pt x="0" y="249"/>
                  </a:lnTo>
                  <a:lnTo>
                    <a:pt x="0" y="281"/>
                  </a:lnTo>
                  <a:lnTo>
                    <a:pt x="175" y="281"/>
                  </a:lnTo>
                  <a:lnTo>
                    <a:pt x="175" y="249"/>
                  </a:lnTo>
                  <a:lnTo>
                    <a:pt x="45" y="249"/>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9"/>
            <p:cNvSpPr>
              <a:spLocks/>
            </p:cNvSpPr>
            <p:nvPr>
              <p:custDataLst>
                <p:tags r:id="rId34"/>
              </p:custDataLst>
            </p:nvPr>
          </p:nvSpPr>
          <p:spPr bwMode="auto">
            <a:xfrm>
              <a:off x="2733675" y="2841625"/>
              <a:ext cx="134938" cy="196850"/>
            </a:xfrm>
            <a:custGeom>
              <a:avLst/>
              <a:gdLst>
                <a:gd name="T0" fmla="*/ 45 w 175"/>
                <a:gd name="T1" fmla="*/ 250 h 281"/>
                <a:gd name="T2" fmla="*/ 115 w 175"/>
                <a:gd name="T3" fmla="*/ 178 h 281"/>
                <a:gd name="T4" fmla="*/ 144 w 175"/>
                <a:gd name="T5" fmla="*/ 147 h 281"/>
                <a:gd name="T6" fmla="*/ 167 w 175"/>
                <a:gd name="T7" fmla="*/ 111 h 281"/>
                <a:gd name="T8" fmla="*/ 174 w 175"/>
                <a:gd name="T9" fmla="*/ 79 h 281"/>
                <a:gd name="T10" fmla="*/ 148 w 175"/>
                <a:gd name="T11" fmla="*/ 22 h 281"/>
                <a:gd name="T12" fmla="*/ 80 w 175"/>
                <a:gd name="T13" fmla="*/ 0 h 281"/>
                <a:gd name="T14" fmla="*/ 44 w 175"/>
                <a:gd name="T15" fmla="*/ 5 h 281"/>
                <a:gd name="T16" fmla="*/ 2 w 175"/>
                <a:gd name="T17" fmla="*/ 18 h 281"/>
                <a:gd name="T18" fmla="*/ 2 w 175"/>
                <a:gd name="T19" fmla="*/ 56 h 281"/>
                <a:gd name="T20" fmla="*/ 43 w 175"/>
                <a:gd name="T21" fmla="*/ 38 h 281"/>
                <a:gd name="T22" fmla="*/ 80 w 175"/>
                <a:gd name="T23" fmla="*/ 32 h 281"/>
                <a:gd name="T24" fmla="*/ 121 w 175"/>
                <a:gd name="T25" fmla="*/ 45 h 281"/>
                <a:gd name="T26" fmla="*/ 136 w 175"/>
                <a:gd name="T27" fmla="*/ 81 h 281"/>
                <a:gd name="T28" fmla="*/ 129 w 175"/>
                <a:gd name="T29" fmla="*/ 109 h 281"/>
                <a:gd name="T30" fmla="*/ 104 w 175"/>
                <a:gd name="T31" fmla="*/ 143 h 281"/>
                <a:gd name="T32" fmla="*/ 58 w 175"/>
                <a:gd name="T33" fmla="*/ 191 h 281"/>
                <a:gd name="T34" fmla="*/ 0 w 175"/>
                <a:gd name="T35" fmla="*/ 250 h 281"/>
                <a:gd name="T36" fmla="*/ 0 w 175"/>
                <a:gd name="T37" fmla="*/ 281 h 281"/>
                <a:gd name="T38" fmla="*/ 175 w 175"/>
                <a:gd name="T39" fmla="*/ 281 h 281"/>
                <a:gd name="T40" fmla="*/ 175 w 175"/>
                <a:gd name="T41" fmla="*/ 250 h 281"/>
                <a:gd name="T42" fmla="*/ 45 w 175"/>
                <a:gd name="T43" fmla="*/ 2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50"/>
                  </a:moveTo>
                  <a:lnTo>
                    <a:pt x="115" y="178"/>
                  </a:lnTo>
                  <a:cubicBezTo>
                    <a:pt x="131" y="161"/>
                    <a:pt x="141" y="151"/>
                    <a:pt x="144" y="147"/>
                  </a:cubicBezTo>
                  <a:cubicBezTo>
                    <a:pt x="155" y="134"/>
                    <a:pt x="163" y="122"/>
                    <a:pt x="167" y="111"/>
                  </a:cubicBezTo>
                  <a:cubicBezTo>
                    <a:pt x="172" y="101"/>
                    <a:pt x="174" y="90"/>
                    <a:pt x="174" y="79"/>
                  </a:cubicBezTo>
                  <a:cubicBezTo>
                    <a:pt x="174" y="55"/>
                    <a:pt x="165" y="36"/>
                    <a:pt x="148" y="22"/>
                  </a:cubicBezTo>
                  <a:cubicBezTo>
                    <a:pt x="131" y="8"/>
                    <a:pt x="109" y="0"/>
                    <a:pt x="80" y="0"/>
                  </a:cubicBezTo>
                  <a:cubicBezTo>
                    <a:pt x="69" y="0"/>
                    <a:pt x="57" y="2"/>
                    <a:pt x="44" y="5"/>
                  </a:cubicBezTo>
                  <a:cubicBezTo>
                    <a:pt x="31" y="8"/>
                    <a:pt x="17" y="12"/>
                    <a:pt x="2" y="18"/>
                  </a:cubicBezTo>
                  <a:lnTo>
                    <a:pt x="2" y="56"/>
                  </a:lnTo>
                  <a:cubicBezTo>
                    <a:pt x="16" y="48"/>
                    <a:pt x="30" y="42"/>
                    <a:pt x="43" y="38"/>
                  </a:cubicBezTo>
                  <a:cubicBezTo>
                    <a:pt x="57" y="34"/>
                    <a:pt x="69" y="32"/>
                    <a:pt x="80" y="32"/>
                  </a:cubicBezTo>
                  <a:cubicBezTo>
                    <a:pt x="97" y="32"/>
                    <a:pt x="110" y="36"/>
                    <a:pt x="121" y="45"/>
                  </a:cubicBezTo>
                  <a:cubicBezTo>
                    <a:pt x="131" y="55"/>
                    <a:pt x="136" y="67"/>
                    <a:pt x="136" y="81"/>
                  </a:cubicBezTo>
                  <a:cubicBezTo>
                    <a:pt x="136" y="90"/>
                    <a:pt x="134" y="100"/>
                    <a:pt x="129" y="109"/>
                  </a:cubicBezTo>
                  <a:cubicBezTo>
                    <a:pt x="124" y="118"/>
                    <a:pt x="116" y="129"/>
                    <a:pt x="104" y="143"/>
                  </a:cubicBezTo>
                  <a:cubicBezTo>
                    <a:pt x="98" y="150"/>
                    <a:pt x="82" y="166"/>
                    <a:pt x="58" y="191"/>
                  </a:cubicBezTo>
                  <a:lnTo>
                    <a:pt x="0" y="250"/>
                  </a:lnTo>
                  <a:lnTo>
                    <a:pt x="0" y="281"/>
                  </a:lnTo>
                  <a:lnTo>
                    <a:pt x="175" y="281"/>
                  </a:lnTo>
                  <a:lnTo>
                    <a:pt x="175" y="250"/>
                  </a:lnTo>
                  <a:lnTo>
                    <a:pt x="45" y="25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5" name="Group 404"/>
          <p:cNvGrpSpPr>
            <a:grpSpLocks noChangeAspect="1"/>
          </p:cNvGrpSpPr>
          <p:nvPr>
            <p:custDataLst>
              <p:tags r:id="rId2"/>
            </p:custDataLst>
          </p:nvPr>
        </p:nvGrpSpPr>
        <p:grpSpPr>
          <a:xfrm>
            <a:off x="7893819" y="4078022"/>
            <a:ext cx="2565401" cy="939801"/>
            <a:chOff x="8226425" y="4248150"/>
            <a:chExt cx="2565401" cy="939801"/>
          </a:xfrm>
        </p:grpSpPr>
        <p:sp>
          <p:nvSpPr>
            <p:cNvPr id="389" name="Freeform 235"/>
            <p:cNvSpPr>
              <a:spLocks noEditPoints="1"/>
            </p:cNvSpPr>
            <p:nvPr>
              <p:custDataLst>
                <p:tags r:id="rId17"/>
              </p:custDataLst>
            </p:nvPr>
          </p:nvSpPr>
          <p:spPr bwMode="auto">
            <a:xfrm>
              <a:off x="8226425" y="4649788"/>
              <a:ext cx="228600" cy="96838"/>
            </a:xfrm>
            <a:custGeom>
              <a:avLst/>
              <a:gdLst>
                <a:gd name="T0" fmla="*/ 0 w 335"/>
                <a:gd name="T1" fmla="*/ 41 h 151"/>
                <a:gd name="T2" fmla="*/ 335 w 335"/>
                <a:gd name="T3" fmla="*/ 41 h 151"/>
                <a:gd name="T4" fmla="*/ 335 w 335"/>
                <a:gd name="T5" fmla="*/ 0 h 151"/>
                <a:gd name="T6" fmla="*/ 0 w 335"/>
                <a:gd name="T7" fmla="*/ 0 h 151"/>
                <a:gd name="T8" fmla="*/ 0 w 335"/>
                <a:gd name="T9" fmla="*/ 41 h 151"/>
                <a:gd name="T10" fmla="*/ 0 w 335"/>
                <a:gd name="T11" fmla="*/ 151 h 151"/>
                <a:gd name="T12" fmla="*/ 335 w 335"/>
                <a:gd name="T13" fmla="*/ 151 h 151"/>
                <a:gd name="T14" fmla="*/ 335 w 335"/>
                <a:gd name="T15" fmla="*/ 110 h 151"/>
                <a:gd name="T16" fmla="*/ 0 w 335"/>
                <a:gd name="T17" fmla="*/ 110 h 151"/>
                <a:gd name="T18" fmla="*/ 0 w 335"/>
                <a:gd name="T19"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151">
                  <a:moveTo>
                    <a:pt x="0" y="41"/>
                  </a:moveTo>
                  <a:lnTo>
                    <a:pt x="335" y="41"/>
                  </a:lnTo>
                  <a:lnTo>
                    <a:pt x="335" y="0"/>
                  </a:lnTo>
                  <a:lnTo>
                    <a:pt x="0" y="0"/>
                  </a:lnTo>
                  <a:lnTo>
                    <a:pt x="0" y="41"/>
                  </a:lnTo>
                  <a:close/>
                  <a:moveTo>
                    <a:pt x="0" y="151"/>
                  </a:moveTo>
                  <a:lnTo>
                    <a:pt x="335" y="151"/>
                  </a:lnTo>
                  <a:lnTo>
                    <a:pt x="335" y="110"/>
                  </a:lnTo>
                  <a:lnTo>
                    <a:pt x="0" y="110"/>
                  </a:lnTo>
                  <a:lnTo>
                    <a:pt x="0" y="151"/>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Freeform 236"/>
            <p:cNvSpPr>
              <a:spLocks/>
            </p:cNvSpPr>
            <p:nvPr>
              <p:custDataLst>
                <p:tags r:id="rId18"/>
              </p:custDataLst>
            </p:nvPr>
          </p:nvSpPr>
          <p:spPr bwMode="auto">
            <a:xfrm>
              <a:off x="8734425" y="4248150"/>
              <a:ext cx="119063" cy="136525"/>
            </a:xfrm>
            <a:custGeom>
              <a:avLst/>
              <a:gdLst>
                <a:gd name="T0" fmla="*/ 174 w 174"/>
                <a:gd name="T1" fmla="*/ 87 h 212"/>
                <a:gd name="T2" fmla="*/ 155 w 174"/>
                <a:gd name="T3" fmla="*/ 22 h 212"/>
                <a:gd name="T4" fmla="*/ 101 w 174"/>
                <a:gd name="T5" fmla="*/ 0 h 212"/>
                <a:gd name="T6" fmla="*/ 63 w 174"/>
                <a:gd name="T7" fmla="*/ 9 h 212"/>
                <a:gd name="T8" fmla="*/ 34 w 174"/>
                <a:gd name="T9" fmla="*/ 37 h 212"/>
                <a:gd name="T10" fmla="*/ 34 w 174"/>
                <a:gd name="T11" fmla="*/ 5 h 212"/>
                <a:gd name="T12" fmla="*/ 0 w 174"/>
                <a:gd name="T13" fmla="*/ 5 h 212"/>
                <a:gd name="T14" fmla="*/ 0 w 174"/>
                <a:gd name="T15" fmla="*/ 212 h 212"/>
                <a:gd name="T16" fmla="*/ 34 w 174"/>
                <a:gd name="T17" fmla="*/ 212 h 212"/>
                <a:gd name="T18" fmla="*/ 34 w 174"/>
                <a:gd name="T19" fmla="*/ 95 h 212"/>
                <a:gd name="T20" fmla="*/ 50 w 174"/>
                <a:gd name="T21" fmla="*/ 47 h 212"/>
                <a:gd name="T22" fmla="*/ 94 w 174"/>
                <a:gd name="T23" fmla="*/ 29 h 212"/>
                <a:gd name="T24" fmla="*/ 128 w 174"/>
                <a:gd name="T25" fmla="*/ 44 h 212"/>
                <a:gd name="T26" fmla="*/ 140 w 174"/>
                <a:gd name="T27" fmla="*/ 88 h 212"/>
                <a:gd name="T28" fmla="*/ 140 w 174"/>
                <a:gd name="T29" fmla="*/ 212 h 212"/>
                <a:gd name="T30" fmla="*/ 174 w 174"/>
                <a:gd name="T31" fmla="*/ 212 h 212"/>
                <a:gd name="T32" fmla="*/ 174 w 174"/>
                <a:gd name="T33" fmla="*/ 8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4" h="212">
                  <a:moveTo>
                    <a:pt x="174" y="87"/>
                  </a:moveTo>
                  <a:cubicBezTo>
                    <a:pt x="174" y="58"/>
                    <a:pt x="168" y="36"/>
                    <a:pt x="155" y="22"/>
                  </a:cubicBezTo>
                  <a:cubicBezTo>
                    <a:pt x="143" y="7"/>
                    <a:pt x="125" y="0"/>
                    <a:pt x="101" y="0"/>
                  </a:cubicBezTo>
                  <a:cubicBezTo>
                    <a:pt x="87" y="0"/>
                    <a:pt x="74" y="3"/>
                    <a:pt x="63" y="9"/>
                  </a:cubicBezTo>
                  <a:cubicBezTo>
                    <a:pt x="52" y="15"/>
                    <a:pt x="43" y="24"/>
                    <a:pt x="34" y="37"/>
                  </a:cubicBezTo>
                  <a:lnTo>
                    <a:pt x="34" y="5"/>
                  </a:lnTo>
                  <a:lnTo>
                    <a:pt x="0" y="5"/>
                  </a:lnTo>
                  <a:lnTo>
                    <a:pt x="0" y="212"/>
                  </a:lnTo>
                  <a:lnTo>
                    <a:pt x="34" y="212"/>
                  </a:lnTo>
                  <a:lnTo>
                    <a:pt x="34" y="95"/>
                  </a:lnTo>
                  <a:cubicBezTo>
                    <a:pt x="34" y="75"/>
                    <a:pt x="40" y="58"/>
                    <a:pt x="50" y="47"/>
                  </a:cubicBezTo>
                  <a:cubicBezTo>
                    <a:pt x="61" y="35"/>
                    <a:pt x="75" y="29"/>
                    <a:pt x="94" y="29"/>
                  </a:cubicBezTo>
                  <a:cubicBezTo>
                    <a:pt x="109" y="29"/>
                    <a:pt x="121" y="34"/>
                    <a:pt x="128" y="44"/>
                  </a:cubicBezTo>
                  <a:cubicBezTo>
                    <a:pt x="136" y="53"/>
                    <a:pt x="140" y="68"/>
                    <a:pt x="140" y="88"/>
                  </a:cubicBezTo>
                  <a:lnTo>
                    <a:pt x="140" y="212"/>
                  </a:lnTo>
                  <a:lnTo>
                    <a:pt x="174" y="212"/>
                  </a:lnTo>
                  <a:lnTo>
                    <a:pt x="174" y="87"/>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Freeform 237"/>
            <p:cNvSpPr>
              <a:spLocks/>
            </p:cNvSpPr>
            <p:nvPr>
              <p:custDataLst>
                <p:tags r:id="rId19"/>
              </p:custDataLst>
            </p:nvPr>
          </p:nvSpPr>
          <p:spPr bwMode="auto">
            <a:xfrm>
              <a:off x="8567738" y="4448175"/>
              <a:ext cx="434975" cy="490538"/>
            </a:xfrm>
            <a:custGeom>
              <a:avLst/>
              <a:gdLst>
                <a:gd name="T0" fmla="*/ 21 w 636"/>
                <a:gd name="T1" fmla="*/ 0 h 760"/>
                <a:gd name="T2" fmla="*/ 21 w 636"/>
                <a:gd name="T3" fmla="*/ 33 h 760"/>
                <a:gd name="T4" fmla="*/ 325 w 636"/>
                <a:gd name="T5" fmla="*/ 382 h 760"/>
                <a:gd name="T6" fmla="*/ 0 w 636"/>
                <a:gd name="T7" fmla="*/ 760 h 760"/>
                <a:gd name="T8" fmla="*/ 636 w 636"/>
                <a:gd name="T9" fmla="*/ 760 h 760"/>
                <a:gd name="T10" fmla="*/ 636 w 636"/>
                <a:gd name="T11" fmla="*/ 561 h 760"/>
                <a:gd name="T12" fmla="*/ 605 w 636"/>
                <a:gd name="T13" fmla="*/ 561 h 760"/>
                <a:gd name="T14" fmla="*/ 588 w 636"/>
                <a:gd name="T15" fmla="*/ 663 h 760"/>
                <a:gd name="T16" fmla="*/ 553 w 636"/>
                <a:gd name="T17" fmla="*/ 698 h 760"/>
                <a:gd name="T18" fmla="*/ 96 w 636"/>
                <a:gd name="T19" fmla="*/ 698 h 760"/>
                <a:gd name="T20" fmla="*/ 389 w 636"/>
                <a:gd name="T21" fmla="*/ 357 h 760"/>
                <a:gd name="T22" fmla="*/ 107 w 636"/>
                <a:gd name="T23" fmla="*/ 33 h 760"/>
                <a:gd name="T24" fmla="*/ 554 w 636"/>
                <a:gd name="T25" fmla="*/ 33 h 760"/>
                <a:gd name="T26" fmla="*/ 588 w 636"/>
                <a:gd name="T27" fmla="*/ 67 h 760"/>
                <a:gd name="T28" fmla="*/ 605 w 636"/>
                <a:gd name="T29" fmla="*/ 170 h 760"/>
                <a:gd name="T30" fmla="*/ 636 w 636"/>
                <a:gd name="T31" fmla="*/ 170 h 760"/>
                <a:gd name="T32" fmla="*/ 636 w 636"/>
                <a:gd name="T33" fmla="*/ 0 h 760"/>
                <a:gd name="T34" fmla="*/ 107 w 636"/>
                <a:gd name="T35" fmla="*/ 0 h 760"/>
                <a:gd name="T36" fmla="*/ 21 w 636"/>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6" h="760">
                  <a:moveTo>
                    <a:pt x="21" y="0"/>
                  </a:moveTo>
                  <a:lnTo>
                    <a:pt x="21" y="33"/>
                  </a:lnTo>
                  <a:lnTo>
                    <a:pt x="325" y="382"/>
                  </a:lnTo>
                  <a:lnTo>
                    <a:pt x="0" y="760"/>
                  </a:lnTo>
                  <a:lnTo>
                    <a:pt x="636" y="760"/>
                  </a:lnTo>
                  <a:lnTo>
                    <a:pt x="636" y="561"/>
                  </a:lnTo>
                  <a:lnTo>
                    <a:pt x="605" y="561"/>
                  </a:lnTo>
                  <a:lnTo>
                    <a:pt x="588" y="663"/>
                  </a:lnTo>
                  <a:lnTo>
                    <a:pt x="553" y="698"/>
                  </a:lnTo>
                  <a:lnTo>
                    <a:pt x="96" y="698"/>
                  </a:lnTo>
                  <a:lnTo>
                    <a:pt x="389" y="357"/>
                  </a:lnTo>
                  <a:lnTo>
                    <a:pt x="107" y="33"/>
                  </a:lnTo>
                  <a:lnTo>
                    <a:pt x="554" y="33"/>
                  </a:lnTo>
                  <a:lnTo>
                    <a:pt x="588" y="67"/>
                  </a:lnTo>
                  <a:lnTo>
                    <a:pt x="605" y="170"/>
                  </a:lnTo>
                  <a:lnTo>
                    <a:pt x="636" y="170"/>
                  </a:lnTo>
                  <a:lnTo>
                    <a:pt x="636" y="0"/>
                  </a:lnTo>
                  <a:lnTo>
                    <a:pt x="107" y="0"/>
                  </a:lnTo>
                  <a:lnTo>
                    <a:pt x="21"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Freeform 238"/>
            <p:cNvSpPr>
              <a:spLocks noEditPoints="1"/>
            </p:cNvSpPr>
            <p:nvPr>
              <p:custDataLst>
                <p:tags r:id="rId20"/>
              </p:custDataLst>
            </p:nvPr>
          </p:nvSpPr>
          <p:spPr bwMode="auto">
            <a:xfrm>
              <a:off x="8589963" y="5002213"/>
              <a:ext cx="23813" cy="18573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Freeform 239"/>
            <p:cNvSpPr>
              <a:spLocks noEditPoints="1"/>
            </p:cNvSpPr>
            <p:nvPr>
              <p:custDataLst>
                <p:tags r:id="rId21"/>
              </p:custDataLst>
            </p:nvPr>
          </p:nvSpPr>
          <p:spPr bwMode="auto">
            <a:xfrm>
              <a:off x="8658225" y="5080000"/>
              <a:ext cx="174625" cy="74613"/>
            </a:xfrm>
            <a:custGeom>
              <a:avLst/>
              <a:gdLst>
                <a:gd name="T0" fmla="*/ 0 w 254"/>
                <a:gd name="T1" fmla="*/ 31 h 114"/>
                <a:gd name="T2" fmla="*/ 254 w 254"/>
                <a:gd name="T3" fmla="*/ 31 h 114"/>
                <a:gd name="T4" fmla="*/ 254 w 254"/>
                <a:gd name="T5" fmla="*/ 0 h 114"/>
                <a:gd name="T6" fmla="*/ 0 w 254"/>
                <a:gd name="T7" fmla="*/ 0 h 114"/>
                <a:gd name="T8" fmla="*/ 0 w 254"/>
                <a:gd name="T9" fmla="*/ 31 h 114"/>
                <a:gd name="T10" fmla="*/ 0 w 254"/>
                <a:gd name="T11" fmla="*/ 114 h 114"/>
                <a:gd name="T12" fmla="*/ 254 w 254"/>
                <a:gd name="T13" fmla="*/ 114 h 114"/>
                <a:gd name="T14" fmla="*/ 254 w 254"/>
                <a:gd name="T15" fmla="*/ 83 h 114"/>
                <a:gd name="T16" fmla="*/ 0 w 254"/>
                <a:gd name="T17" fmla="*/ 83 h 114"/>
                <a:gd name="T18" fmla="*/ 0 w 254"/>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114">
                  <a:moveTo>
                    <a:pt x="0" y="31"/>
                  </a:moveTo>
                  <a:lnTo>
                    <a:pt x="254" y="31"/>
                  </a:lnTo>
                  <a:lnTo>
                    <a:pt x="254" y="0"/>
                  </a:lnTo>
                  <a:lnTo>
                    <a:pt x="0" y="0"/>
                  </a:lnTo>
                  <a:lnTo>
                    <a:pt x="0" y="31"/>
                  </a:lnTo>
                  <a:close/>
                  <a:moveTo>
                    <a:pt x="0" y="114"/>
                  </a:moveTo>
                  <a:lnTo>
                    <a:pt x="254" y="114"/>
                  </a:lnTo>
                  <a:lnTo>
                    <a:pt x="254" y="83"/>
                  </a:lnTo>
                  <a:lnTo>
                    <a:pt x="0" y="83"/>
                  </a:lnTo>
                  <a:lnTo>
                    <a:pt x="0" y="114"/>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Freeform 240"/>
            <p:cNvSpPr>
              <a:spLocks/>
            </p:cNvSpPr>
            <p:nvPr>
              <p:custDataLst>
                <p:tags r:id="rId22"/>
              </p:custDataLst>
            </p:nvPr>
          </p:nvSpPr>
          <p:spPr bwMode="auto">
            <a:xfrm>
              <a:off x="8883650" y="5008563"/>
              <a:ext cx="111125" cy="179388"/>
            </a:xfrm>
            <a:custGeom>
              <a:avLst/>
              <a:gdLst>
                <a:gd name="T0" fmla="*/ 5 w 164"/>
                <a:gd name="T1" fmla="*/ 244 h 276"/>
                <a:gd name="T2" fmla="*/ 5 w 164"/>
                <a:gd name="T3" fmla="*/ 276 h 276"/>
                <a:gd name="T4" fmla="*/ 164 w 164"/>
                <a:gd name="T5" fmla="*/ 276 h 276"/>
                <a:gd name="T6" fmla="*/ 164 w 164"/>
                <a:gd name="T7" fmla="*/ 244 h 276"/>
                <a:gd name="T8" fmla="*/ 103 w 164"/>
                <a:gd name="T9" fmla="*/ 244 h 276"/>
                <a:gd name="T10" fmla="*/ 103 w 164"/>
                <a:gd name="T11" fmla="*/ 0 h 276"/>
                <a:gd name="T12" fmla="*/ 66 w 164"/>
                <a:gd name="T13" fmla="*/ 0 h 276"/>
                <a:gd name="T14" fmla="*/ 0 w 164"/>
                <a:gd name="T15" fmla="*/ 13 h 276"/>
                <a:gd name="T16" fmla="*/ 0 w 164"/>
                <a:gd name="T17" fmla="*/ 47 h 276"/>
                <a:gd name="T18" fmla="*/ 66 w 164"/>
                <a:gd name="T19" fmla="*/ 34 h 276"/>
                <a:gd name="T20" fmla="*/ 66 w 164"/>
                <a:gd name="T21" fmla="*/ 244 h 276"/>
                <a:gd name="T22" fmla="*/ 5 w 164"/>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76">
                  <a:moveTo>
                    <a:pt x="5" y="244"/>
                  </a:moveTo>
                  <a:lnTo>
                    <a:pt x="5" y="276"/>
                  </a:lnTo>
                  <a:lnTo>
                    <a:pt x="164" y="276"/>
                  </a:lnTo>
                  <a:lnTo>
                    <a:pt x="164" y="244"/>
                  </a:lnTo>
                  <a:lnTo>
                    <a:pt x="103" y="244"/>
                  </a:lnTo>
                  <a:lnTo>
                    <a:pt x="103" y="0"/>
                  </a:lnTo>
                  <a:lnTo>
                    <a:pt x="66" y="0"/>
                  </a:lnTo>
                  <a:lnTo>
                    <a:pt x="0" y="13"/>
                  </a:lnTo>
                  <a:lnTo>
                    <a:pt x="0" y="47"/>
                  </a:lnTo>
                  <a:lnTo>
                    <a:pt x="66" y="34"/>
                  </a:lnTo>
                  <a:lnTo>
                    <a:pt x="66" y="244"/>
                  </a:lnTo>
                  <a:lnTo>
                    <a:pt x="5" y="244"/>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Freeform 241"/>
            <p:cNvSpPr>
              <a:spLocks/>
            </p:cNvSpPr>
            <p:nvPr>
              <p:custDataLst>
                <p:tags r:id="rId23"/>
              </p:custDataLst>
            </p:nvPr>
          </p:nvSpPr>
          <p:spPr bwMode="auto">
            <a:xfrm>
              <a:off x="9045575" y="4545013"/>
              <a:ext cx="100013" cy="306388"/>
            </a:xfrm>
            <a:custGeom>
              <a:avLst/>
              <a:gdLst>
                <a:gd name="T0" fmla="*/ 59 w 147"/>
                <a:gd name="T1" fmla="*/ 237 h 475"/>
                <a:gd name="T2" fmla="*/ 147 w 147"/>
                <a:gd name="T3" fmla="*/ 32 h 475"/>
                <a:gd name="T4" fmla="*/ 147 w 147"/>
                <a:gd name="T5" fmla="*/ 0 h 475"/>
                <a:gd name="T6" fmla="*/ 0 w 147"/>
                <a:gd name="T7" fmla="*/ 237 h 475"/>
                <a:gd name="T8" fmla="*/ 147 w 147"/>
                <a:gd name="T9" fmla="*/ 475 h 475"/>
                <a:gd name="T10" fmla="*/ 147 w 147"/>
                <a:gd name="T11" fmla="*/ 443 h 475"/>
                <a:gd name="T12" fmla="*/ 59 w 147"/>
                <a:gd name="T13" fmla="*/ 237 h 475"/>
              </a:gdLst>
              <a:ahLst/>
              <a:cxnLst>
                <a:cxn ang="0">
                  <a:pos x="T0" y="T1"/>
                </a:cxn>
                <a:cxn ang="0">
                  <a:pos x="T2" y="T3"/>
                </a:cxn>
                <a:cxn ang="0">
                  <a:pos x="T4" y="T5"/>
                </a:cxn>
                <a:cxn ang="0">
                  <a:pos x="T6" y="T7"/>
                </a:cxn>
                <a:cxn ang="0">
                  <a:pos x="T8" y="T9"/>
                </a:cxn>
                <a:cxn ang="0">
                  <a:pos x="T10" y="T11"/>
                </a:cxn>
                <a:cxn ang="0">
                  <a:pos x="T12" y="T13"/>
                </a:cxn>
              </a:cxnLst>
              <a:rect l="0" t="0" r="r" b="b"/>
              <a:pathLst>
                <a:path w="147" h="475">
                  <a:moveTo>
                    <a:pt x="59" y="237"/>
                  </a:moveTo>
                  <a:cubicBezTo>
                    <a:pt x="59" y="103"/>
                    <a:pt x="92" y="38"/>
                    <a:pt x="147" y="32"/>
                  </a:cubicBezTo>
                  <a:lnTo>
                    <a:pt x="147" y="0"/>
                  </a:lnTo>
                  <a:cubicBezTo>
                    <a:pt x="56" y="4"/>
                    <a:pt x="0" y="86"/>
                    <a:pt x="0" y="237"/>
                  </a:cubicBezTo>
                  <a:cubicBezTo>
                    <a:pt x="0" y="389"/>
                    <a:pt x="56" y="471"/>
                    <a:pt x="147" y="475"/>
                  </a:cubicBezTo>
                  <a:lnTo>
                    <a:pt x="147" y="443"/>
                  </a:lnTo>
                  <a:cubicBezTo>
                    <a:pt x="92" y="437"/>
                    <a:pt x="59" y="372"/>
                    <a:pt x="59" y="237"/>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Freeform 242"/>
            <p:cNvSpPr>
              <a:spLocks noEditPoints="1"/>
            </p:cNvSpPr>
            <p:nvPr>
              <p:custDataLst>
                <p:tags r:id="rId24"/>
              </p:custDataLst>
            </p:nvPr>
          </p:nvSpPr>
          <p:spPr bwMode="auto">
            <a:xfrm>
              <a:off x="9205913" y="4610100"/>
              <a:ext cx="166688" cy="247650"/>
            </a:xfrm>
            <a:custGeom>
              <a:avLst/>
              <a:gdLst>
                <a:gd name="T0" fmla="*/ 45 w 244"/>
                <a:gd name="T1" fmla="*/ 238 h 383"/>
                <a:gd name="T2" fmla="*/ 80 w 244"/>
                <a:gd name="T3" fmla="*/ 274 h 383"/>
                <a:gd name="T4" fmla="*/ 132 w 244"/>
                <a:gd name="T5" fmla="*/ 286 h 383"/>
                <a:gd name="T6" fmla="*/ 213 w 244"/>
                <a:gd name="T7" fmla="*/ 247 h 383"/>
                <a:gd name="T8" fmla="*/ 244 w 244"/>
                <a:gd name="T9" fmla="*/ 143 h 383"/>
                <a:gd name="T10" fmla="*/ 213 w 244"/>
                <a:gd name="T11" fmla="*/ 39 h 383"/>
                <a:gd name="T12" fmla="*/ 132 w 244"/>
                <a:gd name="T13" fmla="*/ 0 h 383"/>
                <a:gd name="T14" fmla="*/ 80 w 244"/>
                <a:gd name="T15" fmla="*/ 12 h 383"/>
                <a:gd name="T16" fmla="*/ 45 w 244"/>
                <a:gd name="T17" fmla="*/ 48 h 383"/>
                <a:gd name="T18" fmla="*/ 45 w 244"/>
                <a:gd name="T19" fmla="*/ 6 h 383"/>
                <a:gd name="T20" fmla="*/ 0 w 244"/>
                <a:gd name="T21" fmla="*/ 6 h 383"/>
                <a:gd name="T22" fmla="*/ 0 w 244"/>
                <a:gd name="T23" fmla="*/ 383 h 383"/>
                <a:gd name="T24" fmla="*/ 45 w 244"/>
                <a:gd name="T25" fmla="*/ 383 h 383"/>
                <a:gd name="T26" fmla="*/ 45 w 244"/>
                <a:gd name="T27" fmla="*/ 238 h 383"/>
                <a:gd name="T28" fmla="*/ 197 w 244"/>
                <a:gd name="T29" fmla="*/ 143 h 383"/>
                <a:gd name="T30" fmla="*/ 177 w 244"/>
                <a:gd name="T31" fmla="*/ 221 h 383"/>
                <a:gd name="T32" fmla="*/ 121 w 244"/>
                <a:gd name="T33" fmla="*/ 249 h 383"/>
                <a:gd name="T34" fmla="*/ 65 w 244"/>
                <a:gd name="T35" fmla="*/ 221 h 383"/>
                <a:gd name="T36" fmla="*/ 45 w 244"/>
                <a:gd name="T37" fmla="*/ 143 h 383"/>
                <a:gd name="T38" fmla="*/ 65 w 244"/>
                <a:gd name="T39" fmla="*/ 66 h 383"/>
                <a:gd name="T40" fmla="*/ 121 w 244"/>
                <a:gd name="T41" fmla="*/ 37 h 383"/>
                <a:gd name="T42" fmla="*/ 177 w 244"/>
                <a:gd name="T43" fmla="*/ 66 h 383"/>
                <a:gd name="T44" fmla="*/ 197 w 244"/>
                <a:gd name="T45" fmla="*/ 14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 h="383">
                  <a:moveTo>
                    <a:pt x="45" y="238"/>
                  </a:moveTo>
                  <a:cubicBezTo>
                    <a:pt x="54" y="255"/>
                    <a:pt x="66" y="267"/>
                    <a:pt x="80" y="274"/>
                  </a:cubicBezTo>
                  <a:cubicBezTo>
                    <a:pt x="94" y="282"/>
                    <a:pt x="112" y="286"/>
                    <a:pt x="132" y="286"/>
                  </a:cubicBezTo>
                  <a:cubicBezTo>
                    <a:pt x="165" y="286"/>
                    <a:pt x="192" y="273"/>
                    <a:pt x="213" y="247"/>
                  </a:cubicBezTo>
                  <a:cubicBezTo>
                    <a:pt x="233" y="220"/>
                    <a:pt x="244" y="186"/>
                    <a:pt x="244" y="143"/>
                  </a:cubicBezTo>
                  <a:cubicBezTo>
                    <a:pt x="244" y="100"/>
                    <a:pt x="233" y="66"/>
                    <a:pt x="213" y="39"/>
                  </a:cubicBezTo>
                  <a:cubicBezTo>
                    <a:pt x="192" y="13"/>
                    <a:pt x="165" y="0"/>
                    <a:pt x="132" y="0"/>
                  </a:cubicBezTo>
                  <a:cubicBezTo>
                    <a:pt x="112" y="0"/>
                    <a:pt x="94" y="4"/>
                    <a:pt x="80" y="12"/>
                  </a:cubicBezTo>
                  <a:cubicBezTo>
                    <a:pt x="66" y="19"/>
                    <a:pt x="54" y="32"/>
                    <a:pt x="45" y="48"/>
                  </a:cubicBezTo>
                  <a:lnTo>
                    <a:pt x="45" y="6"/>
                  </a:lnTo>
                  <a:lnTo>
                    <a:pt x="0" y="6"/>
                  </a:lnTo>
                  <a:lnTo>
                    <a:pt x="0" y="383"/>
                  </a:lnTo>
                  <a:lnTo>
                    <a:pt x="45" y="383"/>
                  </a:lnTo>
                  <a:lnTo>
                    <a:pt x="45" y="238"/>
                  </a:lnTo>
                  <a:close/>
                  <a:moveTo>
                    <a:pt x="197" y="143"/>
                  </a:moveTo>
                  <a:cubicBezTo>
                    <a:pt x="197" y="176"/>
                    <a:pt x="190" y="202"/>
                    <a:pt x="177" y="221"/>
                  </a:cubicBezTo>
                  <a:cubicBezTo>
                    <a:pt x="163" y="239"/>
                    <a:pt x="145" y="249"/>
                    <a:pt x="121" y="249"/>
                  </a:cubicBezTo>
                  <a:cubicBezTo>
                    <a:pt x="97" y="249"/>
                    <a:pt x="78" y="239"/>
                    <a:pt x="65" y="221"/>
                  </a:cubicBezTo>
                  <a:cubicBezTo>
                    <a:pt x="52" y="202"/>
                    <a:pt x="45" y="176"/>
                    <a:pt x="45" y="143"/>
                  </a:cubicBezTo>
                  <a:cubicBezTo>
                    <a:pt x="45" y="110"/>
                    <a:pt x="52" y="84"/>
                    <a:pt x="65" y="66"/>
                  </a:cubicBezTo>
                  <a:cubicBezTo>
                    <a:pt x="78" y="47"/>
                    <a:pt x="97" y="37"/>
                    <a:pt x="121" y="37"/>
                  </a:cubicBezTo>
                  <a:cubicBezTo>
                    <a:pt x="145" y="37"/>
                    <a:pt x="163" y="47"/>
                    <a:pt x="177" y="66"/>
                  </a:cubicBezTo>
                  <a:cubicBezTo>
                    <a:pt x="190" y="84"/>
                    <a:pt x="197" y="110"/>
                    <a:pt x="197" y="143"/>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Freeform 243"/>
            <p:cNvSpPr>
              <a:spLocks noEditPoints="1"/>
            </p:cNvSpPr>
            <p:nvPr>
              <p:custDataLst>
                <p:tags r:id="rId25"/>
              </p:custDataLst>
            </p:nvPr>
          </p:nvSpPr>
          <p:spPr bwMode="auto">
            <a:xfrm>
              <a:off x="9421813" y="4654550"/>
              <a:ext cx="23813" cy="185738"/>
            </a:xfrm>
            <a:custGeom>
              <a:avLst/>
              <a:gdLst>
                <a:gd name="T0" fmla="*/ 0 w 35"/>
                <a:gd name="T1" fmla="*/ 80 h 287"/>
                <a:gd name="T2" fmla="*/ 0 w 35"/>
                <a:gd name="T3" fmla="*/ 287 h 287"/>
                <a:gd name="T4" fmla="*/ 35 w 35"/>
                <a:gd name="T5" fmla="*/ 287 h 287"/>
                <a:gd name="T6" fmla="*/ 35 w 35"/>
                <a:gd name="T7" fmla="*/ 80 h 287"/>
                <a:gd name="T8" fmla="*/ 0 w 35"/>
                <a:gd name="T9" fmla="*/ 80 h 287"/>
                <a:gd name="T10" fmla="*/ 0 w 35"/>
                <a:gd name="T11" fmla="*/ 0 h 287"/>
                <a:gd name="T12" fmla="*/ 0 w 35"/>
                <a:gd name="T13" fmla="*/ 43 h 287"/>
                <a:gd name="T14" fmla="*/ 35 w 35"/>
                <a:gd name="T15" fmla="*/ 43 h 287"/>
                <a:gd name="T16" fmla="*/ 35 w 35"/>
                <a:gd name="T17" fmla="*/ 0 h 287"/>
                <a:gd name="T18" fmla="*/ 0 w 35"/>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87">
                  <a:moveTo>
                    <a:pt x="0" y="80"/>
                  </a:moveTo>
                  <a:lnTo>
                    <a:pt x="0" y="287"/>
                  </a:lnTo>
                  <a:lnTo>
                    <a:pt x="35" y="287"/>
                  </a:lnTo>
                  <a:lnTo>
                    <a:pt x="35" y="80"/>
                  </a:lnTo>
                  <a:lnTo>
                    <a:pt x="0" y="80"/>
                  </a:lnTo>
                  <a:close/>
                  <a:moveTo>
                    <a:pt x="0" y="0"/>
                  </a:moveTo>
                  <a:lnTo>
                    <a:pt x="0" y="43"/>
                  </a:lnTo>
                  <a:lnTo>
                    <a:pt x="35" y="43"/>
                  </a:lnTo>
                  <a:lnTo>
                    <a:pt x="35" y="0"/>
                  </a:lnTo>
                  <a:lnTo>
                    <a:pt x="0"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Rectangle 244"/>
            <p:cNvSpPr>
              <a:spLocks noChangeArrowheads="1"/>
            </p:cNvSpPr>
            <p:nvPr>
              <p:custDataLst>
                <p:tags r:id="rId26"/>
              </p:custDataLst>
            </p:nvPr>
          </p:nvSpPr>
          <p:spPr bwMode="auto">
            <a:xfrm>
              <a:off x="9561513" y="4684713"/>
              <a:ext cx="246063" cy="26988"/>
            </a:xfrm>
            <a:prstGeom prst="rect">
              <a:avLst/>
            </a:pr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Freeform 245"/>
            <p:cNvSpPr>
              <a:spLocks/>
            </p:cNvSpPr>
            <p:nvPr>
              <p:custDataLst>
                <p:tags r:id="rId27"/>
              </p:custDataLst>
            </p:nvPr>
          </p:nvSpPr>
          <p:spPr bwMode="auto">
            <a:xfrm>
              <a:off x="9940925" y="4556125"/>
              <a:ext cx="147638" cy="234950"/>
            </a:xfrm>
            <a:custGeom>
              <a:avLst/>
              <a:gdLst>
                <a:gd name="T0" fmla="*/ 7 w 216"/>
                <a:gd name="T1" fmla="*/ 323 h 364"/>
                <a:gd name="T2" fmla="*/ 7 w 216"/>
                <a:gd name="T3" fmla="*/ 364 h 364"/>
                <a:gd name="T4" fmla="*/ 216 w 216"/>
                <a:gd name="T5" fmla="*/ 364 h 364"/>
                <a:gd name="T6" fmla="*/ 216 w 216"/>
                <a:gd name="T7" fmla="*/ 323 h 364"/>
                <a:gd name="T8" fmla="*/ 136 w 216"/>
                <a:gd name="T9" fmla="*/ 323 h 364"/>
                <a:gd name="T10" fmla="*/ 136 w 216"/>
                <a:gd name="T11" fmla="*/ 0 h 364"/>
                <a:gd name="T12" fmla="*/ 87 w 216"/>
                <a:gd name="T13" fmla="*/ 0 h 364"/>
                <a:gd name="T14" fmla="*/ 0 w 216"/>
                <a:gd name="T15" fmla="*/ 18 h 364"/>
                <a:gd name="T16" fmla="*/ 0 w 216"/>
                <a:gd name="T17" fmla="*/ 63 h 364"/>
                <a:gd name="T18" fmla="*/ 87 w 216"/>
                <a:gd name="T19" fmla="*/ 45 h 364"/>
                <a:gd name="T20" fmla="*/ 87 w 216"/>
                <a:gd name="T21" fmla="*/ 323 h 364"/>
                <a:gd name="T22" fmla="*/ 7 w 216"/>
                <a:gd name="T23" fmla="*/ 32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 h="364">
                  <a:moveTo>
                    <a:pt x="7" y="323"/>
                  </a:moveTo>
                  <a:lnTo>
                    <a:pt x="7" y="364"/>
                  </a:lnTo>
                  <a:lnTo>
                    <a:pt x="216" y="364"/>
                  </a:lnTo>
                  <a:lnTo>
                    <a:pt x="216" y="323"/>
                  </a:lnTo>
                  <a:lnTo>
                    <a:pt x="136" y="323"/>
                  </a:lnTo>
                  <a:lnTo>
                    <a:pt x="136" y="0"/>
                  </a:lnTo>
                  <a:lnTo>
                    <a:pt x="87" y="0"/>
                  </a:lnTo>
                  <a:lnTo>
                    <a:pt x="0" y="18"/>
                  </a:lnTo>
                  <a:lnTo>
                    <a:pt x="0" y="63"/>
                  </a:lnTo>
                  <a:lnTo>
                    <a:pt x="87" y="45"/>
                  </a:lnTo>
                  <a:lnTo>
                    <a:pt x="87" y="323"/>
                  </a:lnTo>
                  <a:lnTo>
                    <a:pt x="7" y="323"/>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Freeform 246"/>
            <p:cNvSpPr>
              <a:spLocks/>
            </p:cNvSpPr>
            <p:nvPr>
              <p:custDataLst>
                <p:tags r:id="rId28"/>
              </p:custDataLst>
            </p:nvPr>
          </p:nvSpPr>
          <p:spPr bwMode="auto">
            <a:xfrm>
              <a:off x="10104438" y="4556125"/>
              <a:ext cx="169863" cy="265113"/>
            </a:xfrm>
            <a:custGeom>
              <a:avLst/>
              <a:gdLst>
                <a:gd name="T0" fmla="*/ 206 w 249"/>
                <a:gd name="T1" fmla="*/ 0 h 411"/>
                <a:gd name="T2" fmla="*/ 0 w 249"/>
                <a:gd name="T3" fmla="*/ 411 h 411"/>
                <a:gd name="T4" fmla="*/ 43 w 249"/>
                <a:gd name="T5" fmla="*/ 411 h 411"/>
                <a:gd name="T6" fmla="*/ 249 w 249"/>
                <a:gd name="T7" fmla="*/ 0 h 411"/>
                <a:gd name="T8" fmla="*/ 206 w 249"/>
                <a:gd name="T9" fmla="*/ 0 h 411"/>
              </a:gdLst>
              <a:ahLst/>
              <a:cxnLst>
                <a:cxn ang="0">
                  <a:pos x="T0" y="T1"/>
                </a:cxn>
                <a:cxn ang="0">
                  <a:pos x="T2" y="T3"/>
                </a:cxn>
                <a:cxn ang="0">
                  <a:pos x="T4" y="T5"/>
                </a:cxn>
                <a:cxn ang="0">
                  <a:pos x="T6" y="T7"/>
                </a:cxn>
                <a:cxn ang="0">
                  <a:pos x="T8" y="T9"/>
                </a:cxn>
              </a:cxnLst>
              <a:rect l="0" t="0" r="r" b="b"/>
              <a:pathLst>
                <a:path w="249" h="411">
                  <a:moveTo>
                    <a:pt x="206" y="0"/>
                  </a:moveTo>
                  <a:lnTo>
                    <a:pt x="0" y="411"/>
                  </a:lnTo>
                  <a:lnTo>
                    <a:pt x="43" y="411"/>
                  </a:lnTo>
                  <a:lnTo>
                    <a:pt x="249" y="0"/>
                  </a:lnTo>
                  <a:lnTo>
                    <a:pt x="206"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Freeform 247"/>
            <p:cNvSpPr>
              <a:spLocks/>
            </p:cNvSpPr>
            <p:nvPr>
              <p:custDataLst>
                <p:tags r:id="rId29"/>
              </p:custDataLst>
            </p:nvPr>
          </p:nvSpPr>
          <p:spPr bwMode="auto">
            <a:xfrm>
              <a:off x="10313988" y="4610100"/>
              <a:ext cx="155575" cy="180975"/>
            </a:xfrm>
            <a:custGeom>
              <a:avLst/>
              <a:gdLst>
                <a:gd name="T0" fmla="*/ 228 w 228"/>
                <a:gd name="T1" fmla="*/ 115 h 279"/>
                <a:gd name="T2" fmla="*/ 204 w 228"/>
                <a:gd name="T3" fmla="*/ 29 h 279"/>
                <a:gd name="T4" fmla="*/ 133 w 228"/>
                <a:gd name="T5" fmla="*/ 0 h 279"/>
                <a:gd name="T6" fmla="*/ 83 w 228"/>
                <a:gd name="T7" fmla="*/ 12 h 279"/>
                <a:gd name="T8" fmla="*/ 45 w 228"/>
                <a:gd name="T9" fmla="*/ 49 h 279"/>
                <a:gd name="T10" fmla="*/ 45 w 228"/>
                <a:gd name="T11" fmla="*/ 6 h 279"/>
                <a:gd name="T12" fmla="*/ 0 w 228"/>
                <a:gd name="T13" fmla="*/ 6 h 279"/>
                <a:gd name="T14" fmla="*/ 0 w 228"/>
                <a:gd name="T15" fmla="*/ 279 h 279"/>
                <a:gd name="T16" fmla="*/ 45 w 228"/>
                <a:gd name="T17" fmla="*/ 279 h 279"/>
                <a:gd name="T18" fmla="*/ 45 w 228"/>
                <a:gd name="T19" fmla="*/ 125 h 279"/>
                <a:gd name="T20" fmla="*/ 66 w 228"/>
                <a:gd name="T21" fmla="*/ 62 h 279"/>
                <a:gd name="T22" fmla="*/ 123 w 228"/>
                <a:gd name="T23" fmla="*/ 39 h 279"/>
                <a:gd name="T24" fmla="*/ 168 w 228"/>
                <a:gd name="T25" fmla="*/ 58 h 279"/>
                <a:gd name="T26" fmla="*/ 183 w 228"/>
                <a:gd name="T27" fmla="*/ 116 h 279"/>
                <a:gd name="T28" fmla="*/ 183 w 228"/>
                <a:gd name="T29" fmla="*/ 279 h 279"/>
                <a:gd name="T30" fmla="*/ 228 w 228"/>
                <a:gd name="T31" fmla="*/ 279 h 279"/>
                <a:gd name="T32" fmla="*/ 228 w 228"/>
                <a:gd name="T33" fmla="*/ 11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279">
                  <a:moveTo>
                    <a:pt x="228" y="115"/>
                  </a:moveTo>
                  <a:cubicBezTo>
                    <a:pt x="228" y="77"/>
                    <a:pt x="220" y="48"/>
                    <a:pt x="204" y="29"/>
                  </a:cubicBezTo>
                  <a:cubicBezTo>
                    <a:pt x="188" y="9"/>
                    <a:pt x="164" y="0"/>
                    <a:pt x="133" y="0"/>
                  </a:cubicBezTo>
                  <a:cubicBezTo>
                    <a:pt x="114" y="0"/>
                    <a:pt x="97" y="4"/>
                    <a:pt x="83" y="12"/>
                  </a:cubicBezTo>
                  <a:cubicBezTo>
                    <a:pt x="68" y="20"/>
                    <a:pt x="56" y="32"/>
                    <a:pt x="45" y="49"/>
                  </a:cubicBezTo>
                  <a:lnTo>
                    <a:pt x="45" y="6"/>
                  </a:lnTo>
                  <a:lnTo>
                    <a:pt x="0" y="6"/>
                  </a:lnTo>
                  <a:lnTo>
                    <a:pt x="0" y="279"/>
                  </a:lnTo>
                  <a:lnTo>
                    <a:pt x="45" y="279"/>
                  </a:lnTo>
                  <a:lnTo>
                    <a:pt x="45" y="125"/>
                  </a:lnTo>
                  <a:cubicBezTo>
                    <a:pt x="45" y="99"/>
                    <a:pt x="52" y="77"/>
                    <a:pt x="66" y="62"/>
                  </a:cubicBezTo>
                  <a:cubicBezTo>
                    <a:pt x="80" y="47"/>
                    <a:pt x="99" y="39"/>
                    <a:pt x="123" y="39"/>
                  </a:cubicBezTo>
                  <a:cubicBezTo>
                    <a:pt x="143" y="39"/>
                    <a:pt x="158" y="45"/>
                    <a:pt x="168" y="58"/>
                  </a:cubicBezTo>
                  <a:cubicBezTo>
                    <a:pt x="178" y="71"/>
                    <a:pt x="183" y="90"/>
                    <a:pt x="183" y="116"/>
                  </a:cubicBezTo>
                  <a:lnTo>
                    <a:pt x="183" y="279"/>
                  </a:lnTo>
                  <a:lnTo>
                    <a:pt x="228" y="279"/>
                  </a:lnTo>
                  <a:lnTo>
                    <a:pt x="228" y="115"/>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Freeform 248"/>
            <p:cNvSpPr>
              <a:spLocks/>
            </p:cNvSpPr>
            <p:nvPr>
              <p:custDataLst>
                <p:tags r:id="rId30"/>
              </p:custDataLst>
            </p:nvPr>
          </p:nvSpPr>
          <p:spPr bwMode="auto">
            <a:xfrm>
              <a:off x="10525125" y="4545013"/>
              <a:ext cx="101600" cy="306388"/>
            </a:xfrm>
            <a:custGeom>
              <a:avLst/>
              <a:gdLst>
                <a:gd name="T0" fmla="*/ 89 w 147"/>
                <a:gd name="T1" fmla="*/ 237 h 475"/>
                <a:gd name="T2" fmla="*/ 0 w 147"/>
                <a:gd name="T3" fmla="*/ 443 h 475"/>
                <a:gd name="T4" fmla="*/ 0 w 147"/>
                <a:gd name="T5" fmla="*/ 475 h 475"/>
                <a:gd name="T6" fmla="*/ 147 w 147"/>
                <a:gd name="T7" fmla="*/ 237 h 475"/>
                <a:gd name="T8" fmla="*/ 0 w 147"/>
                <a:gd name="T9" fmla="*/ 0 h 475"/>
                <a:gd name="T10" fmla="*/ 0 w 147"/>
                <a:gd name="T11" fmla="*/ 32 h 475"/>
                <a:gd name="T12" fmla="*/ 89 w 147"/>
                <a:gd name="T13" fmla="*/ 237 h 475"/>
              </a:gdLst>
              <a:ahLst/>
              <a:cxnLst>
                <a:cxn ang="0">
                  <a:pos x="T0" y="T1"/>
                </a:cxn>
                <a:cxn ang="0">
                  <a:pos x="T2" y="T3"/>
                </a:cxn>
                <a:cxn ang="0">
                  <a:pos x="T4" y="T5"/>
                </a:cxn>
                <a:cxn ang="0">
                  <a:pos x="T6" y="T7"/>
                </a:cxn>
                <a:cxn ang="0">
                  <a:pos x="T8" y="T9"/>
                </a:cxn>
                <a:cxn ang="0">
                  <a:pos x="T10" y="T11"/>
                </a:cxn>
                <a:cxn ang="0">
                  <a:pos x="T12" y="T13"/>
                </a:cxn>
              </a:cxnLst>
              <a:rect l="0" t="0" r="r" b="b"/>
              <a:pathLst>
                <a:path w="147" h="475">
                  <a:moveTo>
                    <a:pt x="89" y="237"/>
                  </a:moveTo>
                  <a:cubicBezTo>
                    <a:pt x="89" y="372"/>
                    <a:pt x="55" y="437"/>
                    <a:pt x="0" y="443"/>
                  </a:cubicBezTo>
                  <a:lnTo>
                    <a:pt x="0" y="475"/>
                  </a:lnTo>
                  <a:cubicBezTo>
                    <a:pt x="92" y="471"/>
                    <a:pt x="147" y="389"/>
                    <a:pt x="147" y="237"/>
                  </a:cubicBezTo>
                  <a:cubicBezTo>
                    <a:pt x="147" y="86"/>
                    <a:pt x="92" y="4"/>
                    <a:pt x="0" y="0"/>
                  </a:cubicBezTo>
                  <a:lnTo>
                    <a:pt x="0" y="32"/>
                  </a:lnTo>
                  <a:cubicBezTo>
                    <a:pt x="55" y="38"/>
                    <a:pt x="89" y="103"/>
                    <a:pt x="89" y="237"/>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Freeform 249"/>
            <p:cNvSpPr>
              <a:spLocks/>
            </p:cNvSpPr>
            <p:nvPr>
              <p:custDataLst>
                <p:tags r:id="rId31"/>
              </p:custDataLst>
            </p:nvPr>
          </p:nvSpPr>
          <p:spPr bwMode="auto">
            <a:xfrm>
              <a:off x="10672763" y="4475163"/>
              <a:ext cx="119063" cy="182563"/>
            </a:xfrm>
            <a:custGeom>
              <a:avLst/>
              <a:gdLst>
                <a:gd name="T0" fmla="*/ 45 w 175"/>
                <a:gd name="T1" fmla="*/ 249 h 281"/>
                <a:gd name="T2" fmla="*/ 114 w 175"/>
                <a:gd name="T3" fmla="*/ 178 h 281"/>
                <a:gd name="T4" fmla="*/ 144 w 175"/>
                <a:gd name="T5" fmla="*/ 147 h 281"/>
                <a:gd name="T6" fmla="*/ 167 w 175"/>
                <a:gd name="T7" fmla="*/ 111 h 281"/>
                <a:gd name="T8" fmla="*/ 173 w 175"/>
                <a:gd name="T9" fmla="*/ 79 h 281"/>
                <a:gd name="T10" fmla="*/ 148 w 175"/>
                <a:gd name="T11" fmla="*/ 21 h 281"/>
                <a:gd name="T12" fmla="*/ 80 w 175"/>
                <a:gd name="T13" fmla="*/ 0 h 281"/>
                <a:gd name="T14" fmla="*/ 44 w 175"/>
                <a:gd name="T15" fmla="*/ 5 h 281"/>
                <a:gd name="T16" fmla="*/ 2 w 175"/>
                <a:gd name="T17" fmla="*/ 18 h 281"/>
                <a:gd name="T18" fmla="*/ 2 w 175"/>
                <a:gd name="T19" fmla="*/ 56 h 281"/>
                <a:gd name="T20" fmla="*/ 43 w 175"/>
                <a:gd name="T21" fmla="*/ 37 h 281"/>
                <a:gd name="T22" fmla="*/ 80 w 175"/>
                <a:gd name="T23" fmla="*/ 31 h 281"/>
                <a:gd name="T24" fmla="*/ 120 w 175"/>
                <a:gd name="T25" fmla="*/ 45 h 281"/>
                <a:gd name="T26" fmla="*/ 136 w 175"/>
                <a:gd name="T27" fmla="*/ 81 h 281"/>
                <a:gd name="T28" fmla="*/ 129 w 175"/>
                <a:gd name="T29" fmla="*/ 109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4" y="178"/>
                  </a:lnTo>
                  <a:cubicBezTo>
                    <a:pt x="131" y="161"/>
                    <a:pt x="141" y="150"/>
                    <a:pt x="144" y="147"/>
                  </a:cubicBezTo>
                  <a:cubicBezTo>
                    <a:pt x="155" y="133"/>
                    <a:pt x="163" y="121"/>
                    <a:pt x="167" y="111"/>
                  </a:cubicBezTo>
                  <a:cubicBezTo>
                    <a:pt x="171" y="101"/>
                    <a:pt x="173" y="90"/>
                    <a:pt x="173" y="79"/>
                  </a:cubicBezTo>
                  <a:cubicBezTo>
                    <a:pt x="173" y="55"/>
                    <a:pt x="165" y="36"/>
                    <a:pt x="148" y="21"/>
                  </a:cubicBezTo>
                  <a:cubicBezTo>
                    <a:pt x="131" y="7"/>
                    <a:pt x="108" y="0"/>
                    <a:pt x="80" y="0"/>
                  </a:cubicBezTo>
                  <a:cubicBezTo>
                    <a:pt x="69" y="0"/>
                    <a:pt x="57" y="1"/>
                    <a:pt x="44" y="5"/>
                  </a:cubicBezTo>
                  <a:cubicBezTo>
                    <a:pt x="31" y="8"/>
                    <a:pt x="17" y="12"/>
                    <a:pt x="2" y="18"/>
                  </a:cubicBezTo>
                  <a:lnTo>
                    <a:pt x="2" y="56"/>
                  </a:lnTo>
                  <a:cubicBezTo>
                    <a:pt x="16" y="48"/>
                    <a:pt x="30" y="42"/>
                    <a:pt x="43" y="37"/>
                  </a:cubicBezTo>
                  <a:cubicBezTo>
                    <a:pt x="56" y="33"/>
                    <a:pt x="69" y="31"/>
                    <a:pt x="80" y="31"/>
                  </a:cubicBezTo>
                  <a:cubicBezTo>
                    <a:pt x="97" y="31"/>
                    <a:pt x="110" y="36"/>
                    <a:pt x="120" y="45"/>
                  </a:cubicBezTo>
                  <a:cubicBezTo>
                    <a:pt x="131" y="54"/>
                    <a:pt x="136" y="66"/>
                    <a:pt x="136" y="81"/>
                  </a:cubicBezTo>
                  <a:cubicBezTo>
                    <a:pt x="136" y="90"/>
                    <a:pt x="134" y="99"/>
                    <a:pt x="129" y="109"/>
                  </a:cubicBezTo>
                  <a:cubicBezTo>
                    <a:pt x="124" y="118"/>
                    <a:pt x="116" y="129"/>
                    <a:pt x="104" y="143"/>
                  </a:cubicBezTo>
                  <a:cubicBezTo>
                    <a:pt x="98" y="150"/>
                    <a:pt x="82" y="166"/>
                    <a:pt x="58" y="190"/>
                  </a:cubicBezTo>
                  <a:lnTo>
                    <a:pt x="0" y="249"/>
                  </a:lnTo>
                  <a:lnTo>
                    <a:pt x="0" y="281"/>
                  </a:lnTo>
                  <a:lnTo>
                    <a:pt x="175" y="281"/>
                  </a:lnTo>
                  <a:lnTo>
                    <a:pt x="175" y="249"/>
                  </a:lnTo>
                  <a:lnTo>
                    <a:pt x="45" y="249"/>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82" name="Group 381"/>
          <p:cNvGrpSpPr>
            <a:grpSpLocks noChangeAspect="1"/>
          </p:cNvGrpSpPr>
          <p:nvPr>
            <p:custDataLst>
              <p:tags r:id="rId3"/>
            </p:custDataLst>
          </p:nvPr>
        </p:nvGrpSpPr>
        <p:grpSpPr>
          <a:xfrm>
            <a:off x="7893819" y="5147125"/>
            <a:ext cx="2262188" cy="941388"/>
            <a:chOff x="8210550" y="5346700"/>
            <a:chExt cx="2262188" cy="941388"/>
          </a:xfrm>
        </p:grpSpPr>
        <p:sp>
          <p:nvSpPr>
            <p:cNvPr id="368" name="Freeform 216"/>
            <p:cNvSpPr>
              <a:spLocks noEditPoints="1"/>
            </p:cNvSpPr>
            <p:nvPr>
              <p:custDataLst>
                <p:tags r:id="rId4"/>
              </p:custDataLst>
            </p:nvPr>
          </p:nvSpPr>
          <p:spPr bwMode="auto">
            <a:xfrm>
              <a:off x="8210550" y="5748338"/>
              <a:ext cx="231775" cy="98425"/>
            </a:xfrm>
            <a:custGeom>
              <a:avLst/>
              <a:gdLst>
                <a:gd name="T0" fmla="*/ 0 w 336"/>
                <a:gd name="T1" fmla="*/ 41 h 151"/>
                <a:gd name="T2" fmla="*/ 336 w 336"/>
                <a:gd name="T3" fmla="*/ 41 h 151"/>
                <a:gd name="T4" fmla="*/ 336 w 336"/>
                <a:gd name="T5" fmla="*/ 0 h 151"/>
                <a:gd name="T6" fmla="*/ 0 w 336"/>
                <a:gd name="T7" fmla="*/ 0 h 151"/>
                <a:gd name="T8" fmla="*/ 0 w 336"/>
                <a:gd name="T9" fmla="*/ 41 h 151"/>
                <a:gd name="T10" fmla="*/ 0 w 336"/>
                <a:gd name="T11" fmla="*/ 151 h 151"/>
                <a:gd name="T12" fmla="*/ 336 w 336"/>
                <a:gd name="T13" fmla="*/ 151 h 151"/>
                <a:gd name="T14" fmla="*/ 336 w 336"/>
                <a:gd name="T15" fmla="*/ 110 h 151"/>
                <a:gd name="T16" fmla="*/ 0 w 336"/>
                <a:gd name="T17" fmla="*/ 110 h 151"/>
                <a:gd name="T18" fmla="*/ 0 w 336"/>
                <a:gd name="T19"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151">
                  <a:moveTo>
                    <a:pt x="0" y="41"/>
                  </a:moveTo>
                  <a:lnTo>
                    <a:pt x="336" y="41"/>
                  </a:lnTo>
                  <a:lnTo>
                    <a:pt x="336" y="0"/>
                  </a:lnTo>
                  <a:lnTo>
                    <a:pt x="0" y="0"/>
                  </a:lnTo>
                  <a:lnTo>
                    <a:pt x="0" y="41"/>
                  </a:lnTo>
                  <a:close/>
                  <a:moveTo>
                    <a:pt x="0" y="151"/>
                  </a:moveTo>
                  <a:lnTo>
                    <a:pt x="336" y="151"/>
                  </a:lnTo>
                  <a:lnTo>
                    <a:pt x="336" y="110"/>
                  </a:lnTo>
                  <a:lnTo>
                    <a:pt x="0" y="110"/>
                  </a:lnTo>
                  <a:lnTo>
                    <a:pt x="0" y="151"/>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Freeform 217"/>
            <p:cNvSpPr>
              <a:spLocks/>
            </p:cNvSpPr>
            <p:nvPr>
              <p:custDataLst>
                <p:tags r:id="rId5"/>
              </p:custDataLst>
            </p:nvPr>
          </p:nvSpPr>
          <p:spPr bwMode="auto">
            <a:xfrm>
              <a:off x="8723313" y="5346700"/>
              <a:ext cx="120650" cy="138113"/>
            </a:xfrm>
            <a:custGeom>
              <a:avLst/>
              <a:gdLst>
                <a:gd name="T0" fmla="*/ 173 w 173"/>
                <a:gd name="T1" fmla="*/ 87 h 212"/>
                <a:gd name="T2" fmla="*/ 154 w 173"/>
                <a:gd name="T3" fmla="*/ 22 h 212"/>
                <a:gd name="T4" fmla="*/ 101 w 173"/>
                <a:gd name="T5" fmla="*/ 0 h 212"/>
                <a:gd name="T6" fmla="*/ 62 w 173"/>
                <a:gd name="T7" fmla="*/ 9 h 212"/>
                <a:gd name="T8" fmla="*/ 34 w 173"/>
                <a:gd name="T9" fmla="*/ 37 h 212"/>
                <a:gd name="T10" fmla="*/ 34 w 173"/>
                <a:gd name="T11" fmla="*/ 5 h 212"/>
                <a:gd name="T12" fmla="*/ 0 w 173"/>
                <a:gd name="T13" fmla="*/ 5 h 212"/>
                <a:gd name="T14" fmla="*/ 0 w 173"/>
                <a:gd name="T15" fmla="*/ 212 h 212"/>
                <a:gd name="T16" fmla="*/ 34 w 173"/>
                <a:gd name="T17" fmla="*/ 212 h 212"/>
                <a:gd name="T18" fmla="*/ 34 w 173"/>
                <a:gd name="T19" fmla="*/ 95 h 212"/>
                <a:gd name="T20" fmla="*/ 50 w 173"/>
                <a:gd name="T21" fmla="*/ 47 h 212"/>
                <a:gd name="T22" fmla="*/ 93 w 173"/>
                <a:gd name="T23" fmla="*/ 29 h 212"/>
                <a:gd name="T24" fmla="*/ 128 w 173"/>
                <a:gd name="T25" fmla="*/ 44 h 212"/>
                <a:gd name="T26" fmla="*/ 139 w 173"/>
                <a:gd name="T27" fmla="*/ 88 h 212"/>
                <a:gd name="T28" fmla="*/ 139 w 173"/>
                <a:gd name="T29" fmla="*/ 212 h 212"/>
                <a:gd name="T30" fmla="*/ 173 w 173"/>
                <a:gd name="T31" fmla="*/ 212 h 212"/>
                <a:gd name="T32" fmla="*/ 173 w 173"/>
                <a:gd name="T33" fmla="*/ 8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12">
                  <a:moveTo>
                    <a:pt x="173" y="87"/>
                  </a:moveTo>
                  <a:cubicBezTo>
                    <a:pt x="173" y="58"/>
                    <a:pt x="167" y="36"/>
                    <a:pt x="154" y="22"/>
                  </a:cubicBezTo>
                  <a:cubicBezTo>
                    <a:pt x="142" y="7"/>
                    <a:pt x="124" y="0"/>
                    <a:pt x="101" y="0"/>
                  </a:cubicBezTo>
                  <a:cubicBezTo>
                    <a:pt x="86" y="0"/>
                    <a:pt x="73" y="3"/>
                    <a:pt x="62" y="9"/>
                  </a:cubicBezTo>
                  <a:cubicBezTo>
                    <a:pt x="51" y="15"/>
                    <a:pt x="42" y="24"/>
                    <a:pt x="34" y="37"/>
                  </a:cubicBezTo>
                  <a:lnTo>
                    <a:pt x="34" y="5"/>
                  </a:lnTo>
                  <a:lnTo>
                    <a:pt x="0" y="5"/>
                  </a:lnTo>
                  <a:lnTo>
                    <a:pt x="0" y="212"/>
                  </a:lnTo>
                  <a:lnTo>
                    <a:pt x="34" y="212"/>
                  </a:lnTo>
                  <a:lnTo>
                    <a:pt x="34" y="95"/>
                  </a:lnTo>
                  <a:cubicBezTo>
                    <a:pt x="34" y="75"/>
                    <a:pt x="39" y="58"/>
                    <a:pt x="50" y="47"/>
                  </a:cubicBezTo>
                  <a:cubicBezTo>
                    <a:pt x="60" y="35"/>
                    <a:pt x="75" y="29"/>
                    <a:pt x="93" y="29"/>
                  </a:cubicBezTo>
                  <a:cubicBezTo>
                    <a:pt x="108" y="29"/>
                    <a:pt x="120" y="34"/>
                    <a:pt x="128" y="44"/>
                  </a:cubicBezTo>
                  <a:cubicBezTo>
                    <a:pt x="135" y="53"/>
                    <a:pt x="139" y="68"/>
                    <a:pt x="139" y="88"/>
                  </a:cubicBezTo>
                  <a:lnTo>
                    <a:pt x="139" y="212"/>
                  </a:lnTo>
                  <a:lnTo>
                    <a:pt x="173" y="212"/>
                  </a:lnTo>
                  <a:lnTo>
                    <a:pt x="173" y="87"/>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Freeform 218"/>
            <p:cNvSpPr>
              <a:spLocks/>
            </p:cNvSpPr>
            <p:nvPr>
              <p:custDataLst>
                <p:tags r:id="rId6"/>
              </p:custDataLst>
            </p:nvPr>
          </p:nvSpPr>
          <p:spPr bwMode="auto">
            <a:xfrm>
              <a:off x="8555038" y="5546725"/>
              <a:ext cx="439738" cy="492125"/>
            </a:xfrm>
            <a:custGeom>
              <a:avLst/>
              <a:gdLst>
                <a:gd name="T0" fmla="*/ 21 w 637"/>
                <a:gd name="T1" fmla="*/ 0 h 760"/>
                <a:gd name="T2" fmla="*/ 21 w 637"/>
                <a:gd name="T3" fmla="*/ 33 h 760"/>
                <a:gd name="T4" fmla="*/ 325 w 637"/>
                <a:gd name="T5" fmla="*/ 382 h 760"/>
                <a:gd name="T6" fmla="*/ 0 w 637"/>
                <a:gd name="T7" fmla="*/ 760 h 760"/>
                <a:gd name="T8" fmla="*/ 637 w 637"/>
                <a:gd name="T9" fmla="*/ 760 h 760"/>
                <a:gd name="T10" fmla="*/ 637 w 637"/>
                <a:gd name="T11" fmla="*/ 561 h 760"/>
                <a:gd name="T12" fmla="*/ 606 w 637"/>
                <a:gd name="T13" fmla="*/ 561 h 760"/>
                <a:gd name="T14" fmla="*/ 588 w 637"/>
                <a:gd name="T15" fmla="*/ 663 h 760"/>
                <a:gd name="T16" fmla="*/ 554 w 637"/>
                <a:gd name="T17" fmla="*/ 698 h 760"/>
                <a:gd name="T18" fmla="*/ 96 w 637"/>
                <a:gd name="T19" fmla="*/ 698 h 760"/>
                <a:gd name="T20" fmla="*/ 389 w 637"/>
                <a:gd name="T21" fmla="*/ 357 h 760"/>
                <a:gd name="T22" fmla="*/ 107 w 637"/>
                <a:gd name="T23" fmla="*/ 33 h 760"/>
                <a:gd name="T24" fmla="*/ 555 w 637"/>
                <a:gd name="T25" fmla="*/ 33 h 760"/>
                <a:gd name="T26" fmla="*/ 588 w 637"/>
                <a:gd name="T27" fmla="*/ 67 h 760"/>
                <a:gd name="T28" fmla="*/ 606 w 637"/>
                <a:gd name="T29" fmla="*/ 170 h 760"/>
                <a:gd name="T30" fmla="*/ 637 w 637"/>
                <a:gd name="T31" fmla="*/ 170 h 760"/>
                <a:gd name="T32" fmla="*/ 637 w 637"/>
                <a:gd name="T33" fmla="*/ 0 h 760"/>
                <a:gd name="T34" fmla="*/ 107 w 637"/>
                <a:gd name="T35" fmla="*/ 0 h 760"/>
                <a:gd name="T36" fmla="*/ 21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1" y="0"/>
                  </a:moveTo>
                  <a:lnTo>
                    <a:pt x="21" y="33"/>
                  </a:lnTo>
                  <a:lnTo>
                    <a:pt x="325" y="382"/>
                  </a:lnTo>
                  <a:lnTo>
                    <a:pt x="0" y="760"/>
                  </a:lnTo>
                  <a:lnTo>
                    <a:pt x="637" y="760"/>
                  </a:lnTo>
                  <a:lnTo>
                    <a:pt x="637" y="561"/>
                  </a:lnTo>
                  <a:lnTo>
                    <a:pt x="606" y="561"/>
                  </a:lnTo>
                  <a:lnTo>
                    <a:pt x="588" y="663"/>
                  </a:lnTo>
                  <a:lnTo>
                    <a:pt x="554" y="698"/>
                  </a:lnTo>
                  <a:lnTo>
                    <a:pt x="96" y="698"/>
                  </a:lnTo>
                  <a:lnTo>
                    <a:pt x="389" y="357"/>
                  </a:lnTo>
                  <a:lnTo>
                    <a:pt x="107" y="33"/>
                  </a:lnTo>
                  <a:lnTo>
                    <a:pt x="555" y="33"/>
                  </a:lnTo>
                  <a:lnTo>
                    <a:pt x="588" y="67"/>
                  </a:lnTo>
                  <a:lnTo>
                    <a:pt x="606" y="170"/>
                  </a:lnTo>
                  <a:lnTo>
                    <a:pt x="637" y="170"/>
                  </a:lnTo>
                  <a:lnTo>
                    <a:pt x="637" y="0"/>
                  </a:lnTo>
                  <a:lnTo>
                    <a:pt x="107" y="0"/>
                  </a:lnTo>
                  <a:lnTo>
                    <a:pt x="21"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Freeform 219"/>
            <p:cNvSpPr>
              <a:spLocks noEditPoints="1"/>
            </p:cNvSpPr>
            <p:nvPr>
              <p:custDataLst>
                <p:tags r:id="rId7"/>
              </p:custDataLst>
            </p:nvPr>
          </p:nvSpPr>
          <p:spPr bwMode="auto">
            <a:xfrm>
              <a:off x="8578850" y="6100763"/>
              <a:ext cx="22225" cy="187325"/>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Freeform 220"/>
            <p:cNvSpPr>
              <a:spLocks noEditPoints="1"/>
            </p:cNvSpPr>
            <p:nvPr>
              <p:custDataLst>
                <p:tags r:id="rId8"/>
              </p:custDataLst>
            </p:nvPr>
          </p:nvSpPr>
          <p:spPr bwMode="auto">
            <a:xfrm>
              <a:off x="8647113" y="6180138"/>
              <a:ext cx="176213" cy="74613"/>
            </a:xfrm>
            <a:custGeom>
              <a:avLst/>
              <a:gdLst>
                <a:gd name="T0" fmla="*/ 0 w 254"/>
                <a:gd name="T1" fmla="*/ 31 h 114"/>
                <a:gd name="T2" fmla="*/ 254 w 254"/>
                <a:gd name="T3" fmla="*/ 31 h 114"/>
                <a:gd name="T4" fmla="*/ 254 w 254"/>
                <a:gd name="T5" fmla="*/ 0 h 114"/>
                <a:gd name="T6" fmla="*/ 0 w 254"/>
                <a:gd name="T7" fmla="*/ 0 h 114"/>
                <a:gd name="T8" fmla="*/ 0 w 254"/>
                <a:gd name="T9" fmla="*/ 31 h 114"/>
                <a:gd name="T10" fmla="*/ 0 w 254"/>
                <a:gd name="T11" fmla="*/ 114 h 114"/>
                <a:gd name="T12" fmla="*/ 254 w 254"/>
                <a:gd name="T13" fmla="*/ 114 h 114"/>
                <a:gd name="T14" fmla="*/ 254 w 254"/>
                <a:gd name="T15" fmla="*/ 83 h 114"/>
                <a:gd name="T16" fmla="*/ 0 w 254"/>
                <a:gd name="T17" fmla="*/ 83 h 114"/>
                <a:gd name="T18" fmla="*/ 0 w 254"/>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114">
                  <a:moveTo>
                    <a:pt x="0" y="31"/>
                  </a:moveTo>
                  <a:lnTo>
                    <a:pt x="254" y="31"/>
                  </a:lnTo>
                  <a:lnTo>
                    <a:pt x="254" y="0"/>
                  </a:lnTo>
                  <a:lnTo>
                    <a:pt x="0" y="0"/>
                  </a:lnTo>
                  <a:lnTo>
                    <a:pt x="0" y="31"/>
                  </a:lnTo>
                  <a:close/>
                  <a:moveTo>
                    <a:pt x="0" y="114"/>
                  </a:moveTo>
                  <a:lnTo>
                    <a:pt x="254" y="114"/>
                  </a:lnTo>
                  <a:lnTo>
                    <a:pt x="254" y="83"/>
                  </a:lnTo>
                  <a:lnTo>
                    <a:pt x="0" y="83"/>
                  </a:lnTo>
                  <a:lnTo>
                    <a:pt x="0" y="11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Freeform 221"/>
            <p:cNvSpPr>
              <a:spLocks/>
            </p:cNvSpPr>
            <p:nvPr>
              <p:custDataLst>
                <p:tags r:id="rId9"/>
              </p:custDataLst>
            </p:nvPr>
          </p:nvSpPr>
          <p:spPr bwMode="auto">
            <a:xfrm>
              <a:off x="8874125" y="6108700"/>
              <a:ext cx="112713" cy="179388"/>
            </a:xfrm>
            <a:custGeom>
              <a:avLst/>
              <a:gdLst>
                <a:gd name="T0" fmla="*/ 6 w 164"/>
                <a:gd name="T1" fmla="*/ 244 h 276"/>
                <a:gd name="T2" fmla="*/ 6 w 164"/>
                <a:gd name="T3" fmla="*/ 276 h 276"/>
                <a:gd name="T4" fmla="*/ 164 w 164"/>
                <a:gd name="T5" fmla="*/ 276 h 276"/>
                <a:gd name="T6" fmla="*/ 164 w 164"/>
                <a:gd name="T7" fmla="*/ 244 h 276"/>
                <a:gd name="T8" fmla="*/ 104 w 164"/>
                <a:gd name="T9" fmla="*/ 244 h 276"/>
                <a:gd name="T10" fmla="*/ 104 w 164"/>
                <a:gd name="T11" fmla="*/ 0 h 276"/>
                <a:gd name="T12" fmla="*/ 66 w 164"/>
                <a:gd name="T13" fmla="*/ 0 h 276"/>
                <a:gd name="T14" fmla="*/ 0 w 164"/>
                <a:gd name="T15" fmla="*/ 13 h 276"/>
                <a:gd name="T16" fmla="*/ 0 w 164"/>
                <a:gd name="T17" fmla="*/ 47 h 276"/>
                <a:gd name="T18" fmla="*/ 66 w 164"/>
                <a:gd name="T19" fmla="*/ 34 h 276"/>
                <a:gd name="T20" fmla="*/ 66 w 164"/>
                <a:gd name="T21" fmla="*/ 244 h 276"/>
                <a:gd name="T22" fmla="*/ 6 w 164"/>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76">
                  <a:moveTo>
                    <a:pt x="6" y="244"/>
                  </a:moveTo>
                  <a:lnTo>
                    <a:pt x="6" y="276"/>
                  </a:lnTo>
                  <a:lnTo>
                    <a:pt x="164" y="276"/>
                  </a:lnTo>
                  <a:lnTo>
                    <a:pt x="164" y="244"/>
                  </a:lnTo>
                  <a:lnTo>
                    <a:pt x="104" y="244"/>
                  </a:lnTo>
                  <a:lnTo>
                    <a:pt x="104" y="0"/>
                  </a:lnTo>
                  <a:lnTo>
                    <a:pt x="66" y="0"/>
                  </a:lnTo>
                  <a:lnTo>
                    <a:pt x="0" y="13"/>
                  </a:lnTo>
                  <a:lnTo>
                    <a:pt x="0" y="47"/>
                  </a:lnTo>
                  <a:lnTo>
                    <a:pt x="66" y="34"/>
                  </a:lnTo>
                  <a:lnTo>
                    <a:pt x="66" y="244"/>
                  </a:lnTo>
                  <a:lnTo>
                    <a:pt x="6" y="24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Freeform 222"/>
            <p:cNvSpPr>
              <a:spLocks noEditPoints="1"/>
            </p:cNvSpPr>
            <p:nvPr>
              <p:custDataLst>
                <p:tags r:id="rId10"/>
              </p:custDataLst>
            </p:nvPr>
          </p:nvSpPr>
          <p:spPr bwMode="auto">
            <a:xfrm>
              <a:off x="9101138" y="5710238"/>
              <a:ext cx="168275" cy="247650"/>
            </a:xfrm>
            <a:custGeom>
              <a:avLst/>
              <a:gdLst>
                <a:gd name="T0" fmla="*/ 44 w 243"/>
                <a:gd name="T1" fmla="*/ 238 h 383"/>
                <a:gd name="T2" fmla="*/ 80 w 243"/>
                <a:gd name="T3" fmla="*/ 274 h 383"/>
                <a:gd name="T4" fmla="*/ 132 w 243"/>
                <a:gd name="T5" fmla="*/ 286 h 383"/>
                <a:gd name="T6" fmla="*/ 212 w 243"/>
                <a:gd name="T7" fmla="*/ 247 h 383"/>
                <a:gd name="T8" fmla="*/ 243 w 243"/>
                <a:gd name="T9" fmla="*/ 143 h 383"/>
                <a:gd name="T10" fmla="*/ 212 w 243"/>
                <a:gd name="T11" fmla="*/ 39 h 383"/>
                <a:gd name="T12" fmla="*/ 132 w 243"/>
                <a:gd name="T13" fmla="*/ 0 h 383"/>
                <a:gd name="T14" fmla="*/ 80 w 243"/>
                <a:gd name="T15" fmla="*/ 12 h 383"/>
                <a:gd name="T16" fmla="*/ 44 w 243"/>
                <a:gd name="T17" fmla="*/ 48 h 383"/>
                <a:gd name="T18" fmla="*/ 44 w 243"/>
                <a:gd name="T19" fmla="*/ 6 h 383"/>
                <a:gd name="T20" fmla="*/ 0 w 243"/>
                <a:gd name="T21" fmla="*/ 6 h 383"/>
                <a:gd name="T22" fmla="*/ 0 w 243"/>
                <a:gd name="T23" fmla="*/ 383 h 383"/>
                <a:gd name="T24" fmla="*/ 44 w 243"/>
                <a:gd name="T25" fmla="*/ 383 h 383"/>
                <a:gd name="T26" fmla="*/ 44 w 243"/>
                <a:gd name="T27" fmla="*/ 238 h 383"/>
                <a:gd name="T28" fmla="*/ 197 w 243"/>
                <a:gd name="T29" fmla="*/ 143 h 383"/>
                <a:gd name="T30" fmla="*/ 177 w 243"/>
                <a:gd name="T31" fmla="*/ 221 h 383"/>
                <a:gd name="T32" fmla="*/ 121 w 243"/>
                <a:gd name="T33" fmla="*/ 249 h 383"/>
                <a:gd name="T34" fmla="*/ 65 w 243"/>
                <a:gd name="T35" fmla="*/ 221 h 383"/>
                <a:gd name="T36" fmla="*/ 44 w 243"/>
                <a:gd name="T37" fmla="*/ 143 h 383"/>
                <a:gd name="T38" fmla="*/ 65 w 243"/>
                <a:gd name="T39" fmla="*/ 66 h 383"/>
                <a:gd name="T40" fmla="*/ 121 w 243"/>
                <a:gd name="T41" fmla="*/ 37 h 383"/>
                <a:gd name="T42" fmla="*/ 177 w 243"/>
                <a:gd name="T43" fmla="*/ 66 h 383"/>
                <a:gd name="T44" fmla="*/ 197 w 243"/>
                <a:gd name="T45" fmla="*/ 14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 h="383">
                  <a:moveTo>
                    <a:pt x="44" y="238"/>
                  </a:moveTo>
                  <a:cubicBezTo>
                    <a:pt x="54" y="255"/>
                    <a:pt x="66" y="267"/>
                    <a:pt x="80" y="274"/>
                  </a:cubicBezTo>
                  <a:cubicBezTo>
                    <a:pt x="94" y="282"/>
                    <a:pt x="112" y="286"/>
                    <a:pt x="132" y="286"/>
                  </a:cubicBezTo>
                  <a:cubicBezTo>
                    <a:pt x="165" y="286"/>
                    <a:pt x="192" y="273"/>
                    <a:pt x="212" y="247"/>
                  </a:cubicBezTo>
                  <a:cubicBezTo>
                    <a:pt x="233" y="220"/>
                    <a:pt x="243" y="186"/>
                    <a:pt x="243" y="143"/>
                  </a:cubicBezTo>
                  <a:cubicBezTo>
                    <a:pt x="243" y="100"/>
                    <a:pt x="233" y="66"/>
                    <a:pt x="212" y="39"/>
                  </a:cubicBezTo>
                  <a:cubicBezTo>
                    <a:pt x="192" y="13"/>
                    <a:pt x="165" y="0"/>
                    <a:pt x="132" y="0"/>
                  </a:cubicBezTo>
                  <a:cubicBezTo>
                    <a:pt x="112" y="0"/>
                    <a:pt x="94" y="4"/>
                    <a:pt x="80" y="12"/>
                  </a:cubicBezTo>
                  <a:cubicBezTo>
                    <a:pt x="66" y="19"/>
                    <a:pt x="54" y="32"/>
                    <a:pt x="44" y="48"/>
                  </a:cubicBezTo>
                  <a:lnTo>
                    <a:pt x="44" y="6"/>
                  </a:lnTo>
                  <a:lnTo>
                    <a:pt x="0" y="6"/>
                  </a:lnTo>
                  <a:lnTo>
                    <a:pt x="0" y="383"/>
                  </a:lnTo>
                  <a:lnTo>
                    <a:pt x="44" y="383"/>
                  </a:lnTo>
                  <a:lnTo>
                    <a:pt x="44" y="238"/>
                  </a:lnTo>
                  <a:close/>
                  <a:moveTo>
                    <a:pt x="197" y="143"/>
                  </a:moveTo>
                  <a:cubicBezTo>
                    <a:pt x="197" y="176"/>
                    <a:pt x="190" y="202"/>
                    <a:pt x="177" y="221"/>
                  </a:cubicBezTo>
                  <a:cubicBezTo>
                    <a:pt x="163" y="239"/>
                    <a:pt x="145" y="249"/>
                    <a:pt x="121" y="249"/>
                  </a:cubicBezTo>
                  <a:cubicBezTo>
                    <a:pt x="97" y="249"/>
                    <a:pt x="78" y="239"/>
                    <a:pt x="65" y="221"/>
                  </a:cubicBezTo>
                  <a:cubicBezTo>
                    <a:pt x="51" y="202"/>
                    <a:pt x="44" y="176"/>
                    <a:pt x="44" y="143"/>
                  </a:cubicBezTo>
                  <a:cubicBezTo>
                    <a:pt x="44" y="110"/>
                    <a:pt x="51" y="84"/>
                    <a:pt x="65" y="66"/>
                  </a:cubicBezTo>
                  <a:cubicBezTo>
                    <a:pt x="78" y="47"/>
                    <a:pt x="97" y="37"/>
                    <a:pt x="121" y="37"/>
                  </a:cubicBezTo>
                  <a:cubicBezTo>
                    <a:pt x="145" y="37"/>
                    <a:pt x="163" y="47"/>
                    <a:pt x="177" y="66"/>
                  </a:cubicBezTo>
                  <a:cubicBezTo>
                    <a:pt x="190" y="84"/>
                    <a:pt x="197" y="110"/>
                    <a:pt x="197" y="143"/>
                  </a:cubicBez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Freeform 223"/>
            <p:cNvSpPr>
              <a:spLocks/>
            </p:cNvSpPr>
            <p:nvPr>
              <p:custDataLst>
                <p:tags r:id="rId11"/>
              </p:custDataLst>
            </p:nvPr>
          </p:nvSpPr>
          <p:spPr bwMode="auto">
            <a:xfrm>
              <a:off x="9315450" y="5573713"/>
              <a:ext cx="120650" cy="182563"/>
            </a:xfrm>
            <a:custGeom>
              <a:avLst/>
              <a:gdLst>
                <a:gd name="T0" fmla="*/ 45 w 175"/>
                <a:gd name="T1" fmla="*/ 249 h 281"/>
                <a:gd name="T2" fmla="*/ 114 w 175"/>
                <a:gd name="T3" fmla="*/ 178 h 281"/>
                <a:gd name="T4" fmla="*/ 144 w 175"/>
                <a:gd name="T5" fmla="*/ 147 h 281"/>
                <a:gd name="T6" fmla="*/ 167 w 175"/>
                <a:gd name="T7" fmla="*/ 111 h 281"/>
                <a:gd name="T8" fmla="*/ 173 w 175"/>
                <a:gd name="T9" fmla="*/ 79 h 281"/>
                <a:gd name="T10" fmla="*/ 148 w 175"/>
                <a:gd name="T11" fmla="*/ 21 h 281"/>
                <a:gd name="T12" fmla="*/ 79 w 175"/>
                <a:gd name="T13" fmla="*/ 0 h 281"/>
                <a:gd name="T14" fmla="*/ 44 w 175"/>
                <a:gd name="T15" fmla="*/ 5 h 281"/>
                <a:gd name="T16" fmla="*/ 2 w 175"/>
                <a:gd name="T17" fmla="*/ 18 h 281"/>
                <a:gd name="T18" fmla="*/ 2 w 175"/>
                <a:gd name="T19" fmla="*/ 56 h 281"/>
                <a:gd name="T20" fmla="*/ 43 w 175"/>
                <a:gd name="T21" fmla="*/ 37 h 281"/>
                <a:gd name="T22" fmla="*/ 80 w 175"/>
                <a:gd name="T23" fmla="*/ 31 h 281"/>
                <a:gd name="T24" fmla="*/ 120 w 175"/>
                <a:gd name="T25" fmla="*/ 45 h 281"/>
                <a:gd name="T26" fmla="*/ 136 w 175"/>
                <a:gd name="T27" fmla="*/ 81 h 281"/>
                <a:gd name="T28" fmla="*/ 129 w 175"/>
                <a:gd name="T29" fmla="*/ 109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4" y="178"/>
                  </a:lnTo>
                  <a:cubicBezTo>
                    <a:pt x="131" y="161"/>
                    <a:pt x="141" y="150"/>
                    <a:pt x="144" y="147"/>
                  </a:cubicBezTo>
                  <a:cubicBezTo>
                    <a:pt x="155" y="133"/>
                    <a:pt x="163" y="121"/>
                    <a:pt x="167" y="111"/>
                  </a:cubicBezTo>
                  <a:cubicBezTo>
                    <a:pt x="171" y="101"/>
                    <a:pt x="173" y="90"/>
                    <a:pt x="173" y="79"/>
                  </a:cubicBezTo>
                  <a:cubicBezTo>
                    <a:pt x="173" y="55"/>
                    <a:pt x="165" y="36"/>
                    <a:pt x="148" y="21"/>
                  </a:cubicBezTo>
                  <a:cubicBezTo>
                    <a:pt x="131" y="7"/>
                    <a:pt x="108" y="0"/>
                    <a:pt x="79" y="0"/>
                  </a:cubicBezTo>
                  <a:cubicBezTo>
                    <a:pt x="69" y="0"/>
                    <a:pt x="57" y="1"/>
                    <a:pt x="44" y="5"/>
                  </a:cubicBezTo>
                  <a:cubicBezTo>
                    <a:pt x="31" y="8"/>
                    <a:pt x="17" y="12"/>
                    <a:pt x="2" y="18"/>
                  </a:cubicBezTo>
                  <a:lnTo>
                    <a:pt x="2" y="56"/>
                  </a:lnTo>
                  <a:cubicBezTo>
                    <a:pt x="16" y="48"/>
                    <a:pt x="30" y="42"/>
                    <a:pt x="43" y="37"/>
                  </a:cubicBezTo>
                  <a:cubicBezTo>
                    <a:pt x="56" y="33"/>
                    <a:pt x="68" y="31"/>
                    <a:pt x="80" y="31"/>
                  </a:cubicBezTo>
                  <a:cubicBezTo>
                    <a:pt x="97" y="31"/>
                    <a:pt x="110" y="36"/>
                    <a:pt x="120" y="45"/>
                  </a:cubicBezTo>
                  <a:cubicBezTo>
                    <a:pt x="131" y="54"/>
                    <a:pt x="136" y="66"/>
                    <a:pt x="136" y="81"/>
                  </a:cubicBezTo>
                  <a:cubicBezTo>
                    <a:pt x="136" y="90"/>
                    <a:pt x="134" y="99"/>
                    <a:pt x="129" y="109"/>
                  </a:cubicBezTo>
                  <a:cubicBezTo>
                    <a:pt x="124" y="118"/>
                    <a:pt x="116" y="129"/>
                    <a:pt x="104" y="143"/>
                  </a:cubicBezTo>
                  <a:cubicBezTo>
                    <a:pt x="98" y="150"/>
                    <a:pt x="82" y="166"/>
                    <a:pt x="58" y="190"/>
                  </a:cubicBezTo>
                  <a:lnTo>
                    <a:pt x="0" y="249"/>
                  </a:lnTo>
                  <a:lnTo>
                    <a:pt x="0" y="281"/>
                  </a:lnTo>
                  <a:lnTo>
                    <a:pt x="175" y="281"/>
                  </a:lnTo>
                  <a:lnTo>
                    <a:pt x="175" y="249"/>
                  </a:lnTo>
                  <a:lnTo>
                    <a:pt x="45" y="249"/>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Freeform 224"/>
            <p:cNvSpPr>
              <a:spLocks noEditPoints="1"/>
            </p:cNvSpPr>
            <p:nvPr>
              <p:custDataLst>
                <p:tags r:id="rId12"/>
              </p:custDataLst>
            </p:nvPr>
          </p:nvSpPr>
          <p:spPr bwMode="auto">
            <a:xfrm>
              <a:off x="9320213" y="5848350"/>
              <a:ext cx="23813" cy="18573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Rectangle 225"/>
            <p:cNvSpPr>
              <a:spLocks noChangeArrowheads="1"/>
            </p:cNvSpPr>
            <p:nvPr>
              <p:custDataLst>
                <p:tags r:id="rId13"/>
              </p:custDataLst>
            </p:nvPr>
          </p:nvSpPr>
          <p:spPr bwMode="auto">
            <a:xfrm>
              <a:off x="9553575" y="5784850"/>
              <a:ext cx="25082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Freeform 226"/>
            <p:cNvSpPr>
              <a:spLocks/>
            </p:cNvSpPr>
            <p:nvPr>
              <p:custDataLst>
                <p:tags r:id="rId14"/>
              </p:custDataLst>
            </p:nvPr>
          </p:nvSpPr>
          <p:spPr bwMode="auto">
            <a:xfrm>
              <a:off x="9937750" y="5654675"/>
              <a:ext cx="149225" cy="236538"/>
            </a:xfrm>
            <a:custGeom>
              <a:avLst/>
              <a:gdLst>
                <a:gd name="T0" fmla="*/ 7 w 216"/>
                <a:gd name="T1" fmla="*/ 323 h 364"/>
                <a:gd name="T2" fmla="*/ 7 w 216"/>
                <a:gd name="T3" fmla="*/ 364 h 364"/>
                <a:gd name="T4" fmla="*/ 216 w 216"/>
                <a:gd name="T5" fmla="*/ 364 h 364"/>
                <a:gd name="T6" fmla="*/ 216 w 216"/>
                <a:gd name="T7" fmla="*/ 323 h 364"/>
                <a:gd name="T8" fmla="*/ 136 w 216"/>
                <a:gd name="T9" fmla="*/ 323 h 364"/>
                <a:gd name="T10" fmla="*/ 136 w 216"/>
                <a:gd name="T11" fmla="*/ 0 h 364"/>
                <a:gd name="T12" fmla="*/ 87 w 216"/>
                <a:gd name="T13" fmla="*/ 0 h 364"/>
                <a:gd name="T14" fmla="*/ 0 w 216"/>
                <a:gd name="T15" fmla="*/ 18 h 364"/>
                <a:gd name="T16" fmla="*/ 0 w 216"/>
                <a:gd name="T17" fmla="*/ 63 h 364"/>
                <a:gd name="T18" fmla="*/ 87 w 216"/>
                <a:gd name="T19" fmla="*/ 45 h 364"/>
                <a:gd name="T20" fmla="*/ 87 w 216"/>
                <a:gd name="T21" fmla="*/ 323 h 364"/>
                <a:gd name="T22" fmla="*/ 7 w 216"/>
                <a:gd name="T23" fmla="*/ 32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 h="364">
                  <a:moveTo>
                    <a:pt x="7" y="323"/>
                  </a:moveTo>
                  <a:lnTo>
                    <a:pt x="7" y="364"/>
                  </a:lnTo>
                  <a:lnTo>
                    <a:pt x="216" y="364"/>
                  </a:lnTo>
                  <a:lnTo>
                    <a:pt x="216" y="323"/>
                  </a:lnTo>
                  <a:lnTo>
                    <a:pt x="136" y="323"/>
                  </a:lnTo>
                  <a:lnTo>
                    <a:pt x="136" y="0"/>
                  </a:lnTo>
                  <a:lnTo>
                    <a:pt x="87" y="0"/>
                  </a:lnTo>
                  <a:lnTo>
                    <a:pt x="0" y="18"/>
                  </a:lnTo>
                  <a:lnTo>
                    <a:pt x="0" y="63"/>
                  </a:lnTo>
                  <a:lnTo>
                    <a:pt x="87" y="45"/>
                  </a:lnTo>
                  <a:lnTo>
                    <a:pt x="87" y="323"/>
                  </a:lnTo>
                  <a:lnTo>
                    <a:pt x="7" y="323"/>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Freeform 227"/>
            <p:cNvSpPr>
              <a:spLocks/>
            </p:cNvSpPr>
            <p:nvPr>
              <p:custDataLst>
                <p:tags r:id="rId15"/>
              </p:custDataLst>
            </p:nvPr>
          </p:nvSpPr>
          <p:spPr bwMode="auto">
            <a:xfrm>
              <a:off x="10102850" y="5654675"/>
              <a:ext cx="171450" cy="266700"/>
            </a:xfrm>
            <a:custGeom>
              <a:avLst/>
              <a:gdLst>
                <a:gd name="T0" fmla="*/ 206 w 249"/>
                <a:gd name="T1" fmla="*/ 0 h 411"/>
                <a:gd name="T2" fmla="*/ 0 w 249"/>
                <a:gd name="T3" fmla="*/ 411 h 411"/>
                <a:gd name="T4" fmla="*/ 43 w 249"/>
                <a:gd name="T5" fmla="*/ 411 h 411"/>
                <a:gd name="T6" fmla="*/ 249 w 249"/>
                <a:gd name="T7" fmla="*/ 0 h 411"/>
                <a:gd name="T8" fmla="*/ 206 w 249"/>
                <a:gd name="T9" fmla="*/ 0 h 411"/>
              </a:gdLst>
              <a:ahLst/>
              <a:cxnLst>
                <a:cxn ang="0">
                  <a:pos x="T0" y="T1"/>
                </a:cxn>
                <a:cxn ang="0">
                  <a:pos x="T2" y="T3"/>
                </a:cxn>
                <a:cxn ang="0">
                  <a:pos x="T4" y="T5"/>
                </a:cxn>
                <a:cxn ang="0">
                  <a:pos x="T6" y="T7"/>
                </a:cxn>
                <a:cxn ang="0">
                  <a:pos x="T8" y="T9"/>
                </a:cxn>
              </a:cxnLst>
              <a:rect l="0" t="0" r="r" b="b"/>
              <a:pathLst>
                <a:path w="249" h="411">
                  <a:moveTo>
                    <a:pt x="206" y="0"/>
                  </a:moveTo>
                  <a:lnTo>
                    <a:pt x="0" y="411"/>
                  </a:lnTo>
                  <a:lnTo>
                    <a:pt x="43" y="411"/>
                  </a:lnTo>
                  <a:lnTo>
                    <a:pt x="249" y="0"/>
                  </a:lnTo>
                  <a:lnTo>
                    <a:pt x="206"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Freeform 228"/>
            <p:cNvSpPr>
              <a:spLocks/>
            </p:cNvSpPr>
            <p:nvPr>
              <p:custDataLst>
                <p:tags r:id="rId16"/>
              </p:custDataLst>
            </p:nvPr>
          </p:nvSpPr>
          <p:spPr bwMode="auto">
            <a:xfrm>
              <a:off x="10315575" y="5710238"/>
              <a:ext cx="157163" cy="180975"/>
            </a:xfrm>
            <a:custGeom>
              <a:avLst/>
              <a:gdLst>
                <a:gd name="T0" fmla="*/ 228 w 228"/>
                <a:gd name="T1" fmla="*/ 115 h 279"/>
                <a:gd name="T2" fmla="*/ 204 w 228"/>
                <a:gd name="T3" fmla="*/ 29 h 279"/>
                <a:gd name="T4" fmla="*/ 133 w 228"/>
                <a:gd name="T5" fmla="*/ 0 h 279"/>
                <a:gd name="T6" fmla="*/ 83 w 228"/>
                <a:gd name="T7" fmla="*/ 12 h 279"/>
                <a:gd name="T8" fmla="*/ 45 w 228"/>
                <a:gd name="T9" fmla="*/ 49 h 279"/>
                <a:gd name="T10" fmla="*/ 45 w 228"/>
                <a:gd name="T11" fmla="*/ 6 h 279"/>
                <a:gd name="T12" fmla="*/ 0 w 228"/>
                <a:gd name="T13" fmla="*/ 6 h 279"/>
                <a:gd name="T14" fmla="*/ 0 w 228"/>
                <a:gd name="T15" fmla="*/ 279 h 279"/>
                <a:gd name="T16" fmla="*/ 45 w 228"/>
                <a:gd name="T17" fmla="*/ 279 h 279"/>
                <a:gd name="T18" fmla="*/ 45 w 228"/>
                <a:gd name="T19" fmla="*/ 125 h 279"/>
                <a:gd name="T20" fmla="*/ 66 w 228"/>
                <a:gd name="T21" fmla="*/ 62 h 279"/>
                <a:gd name="T22" fmla="*/ 123 w 228"/>
                <a:gd name="T23" fmla="*/ 39 h 279"/>
                <a:gd name="T24" fmla="*/ 169 w 228"/>
                <a:gd name="T25" fmla="*/ 58 h 279"/>
                <a:gd name="T26" fmla="*/ 183 w 228"/>
                <a:gd name="T27" fmla="*/ 116 h 279"/>
                <a:gd name="T28" fmla="*/ 183 w 228"/>
                <a:gd name="T29" fmla="*/ 279 h 279"/>
                <a:gd name="T30" fmla="*/ 228 w 228"/>
                <a:gd name="T31" fmla="*/ 279 h 279"/>
                <a:gd name="T32" fmla="*/ 228 w 228"/>
                <a:gd name="T33" fmla="*/ 11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279">
                  <a:moveTo>
                    <a:pt x="228" y="115"/>
                  </a:moveTo>
                  <a:cubicBezTo>
                    <a:pt x="228" y="77"/>
                    <a:pt x="220" y="48"/>
                    <a:pt x="204" y="29"/>
                  </a:cubicBezTo>
                  <a:cubicBezTo>
                    <a:pt x="188" y="9"/>
                    <a:pt x="164" y="0"/>
                    <a:pt x="133" y="0"/>
                  </a:cubicBezTo>
                  <a:cubicBezTo>
                    <a:pt x="114" y="0"/>
                    <a:pt x="97" y="4"/>
                    <a:pt x="83" y="12"/>
                  </a:cubicBezTo>
                  <a:cubicBezTo>
                    <a:pt x="68" y="20"/>
                    <a:pt x="56" y="32"/>
                    <a:pt x="45" y="49"/>
                  </a:cubicBezTo>
                  <a:lnTo>
                    <a:pt x="45" y="6"/>
                  </a:lnTo>
                  <a:lnTo>
                    <a:pt x="0" y="6"/>
                  </a:lnTo>
                  <a:lnTo>
                    <a:pt x="0" y="279"/>
                  </a:lnTo>
                  <a:lnTo>
                    <a:pt x="45" y="279"/>
                  </a:lnTo>
                  <a:lnTo>
                    <a:pt x="45" y="125"/>
                  </a:lnTo>
                  <a:cubicBezTo>
                    <a:pt x="45" y="99"/>
                    <a:pt x="52" y="77"/>
                    <a:pt x="66" y="62"/>
                  </a:cubicBezTo>
                  <a:cubicBezTo>
                    <a:pt x="80" y="47"/>
                    <a:pt x="99" y="39"/>
                    <a:pt x="123" y="39"/>
                  </a:cubicBezTo>
                  <a:cubicBezTo>
                    <a:pt x="143" y="39"/>
                    <a:pt x="159" y="45"/>
                    <a:pt x="169" y="58"/>
                  </a:cubicBezTo>
                  <a:cubicBezTo>
                    <a:pt x="178" y="71"/>
                    <a:pt x="183" y="90"/>
                    <a:pt x="183" y="116"/>
                  </a:cubicBezTo>
                  <a:lnTo>
                    <a:pt x="183" y="279"/>
                  </a:lnTo>
                  <a:lnTo>
                    <a:pt x="228" y="279"/>
                  </a:lnTo>
                  <a:lnTo>
                    <a:pt x="228" y="115"/>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640586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5"/>
                                        </p:tgtEl>
                                        <p:attrNameLst>
                                          <p:attrName>style.visibility</p:attrName>
                                        </p:attrNameLst>
                                      </p:cBhvr>
                                      <p:to>
                                        <p:strVal val="visible"/>
                                      </p:to>
                                    </p:set>
                                    <p:animEffect transition="in" filter="fade">
                                      <p:cBhvr>
                                        <p:cTn id="7" dur="500"/>
                                        <p:tgtEl>
                                          <p:spTgt spid="4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2"/>
                                        </p:tgtEl>
                                        <p:attrNameLst>
                                          <p:attrName>style.visibility</p:attrName>
                                        </p:attrNameLst>
                                      </p:cBhvr>
                                      <p:to>
                                        <p:strVal val="visible"/>
                                      </p:to>
                                    </p:set>
                                    <p:animEffect transition="in" filter="fade">
                                      <p:cBhvr>
                                        <p:cTn id="12" dur="500"/>
                                        <p:tgtEl>
                                          <p:spTgt spid="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1460450" y="314848"/>
            <a:ext cx="1190366" cy="1125088"/>
          </a:xfrm>
          <a:prstGeom prst="rect">
            <a:avLst/>
          </a:prstGeom>
        </p:spPr>
      </p:pic>
      <p:sp>
        <p:nvSpPr>
          <p:cNvPr id="3" name="TextBox 2"/>
          <p:cNvSpPr txBox="1"/>
          <p:nvPr/>
        </p:nvSpPr>
        <p:spPr bwMode="auto">
          <a:xfrm>
            <a:off x="106221" y="1593213"/>
            <a:ext cx="3898824"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400" dirty="0" smtClean="0">
                <a:latin typeface="Arev Sans" pitchFamily="34" charset="0"/>
                <a:ea typeface="Arev Sans" pitchFamily="34" charset="0"/>
                <a:cs typeface="Arev sans bold" pitchFamily="34" charset="0"/>
              </a:rPr>
              <a:t>Unknown </a:t>
            </a:r>
            <a:r>
              <a:rPr lang="en-US" sz="2400" dirty="0" smtClean="0">
                <a:solidFill>
                  <a:srgbClr val="FFFF00"/>
                </a:solidFill>
                <a:latin typeface="Arev Sans" pitchFamily="34" charset="0"/>
                <a:ea typeface="Arev Sans" pitchFamily="34" charset="0"/>
                <a:cs typeface="Arev sans bold" pitchFamily="34" charset="0"/>
              </a:rPr>
              <a:t>n</a:t>
            </a:r>
            <a:r>
              <a:rPr lang="en-US" sz="2400" dirty="0" smtClean="0">
                <a:latin typeface="Arev Sans" pitchFamily="34" charset="0"/>
                <a:ea typeface="Arev Sans" pitchFamily="34" charset="0"/>
                <a:cs typeface="Arev sans bold" pitchFamily="34" charset="0"/>
              </a:rPr>
              <a:t>-outcome</a:t>
            </a:r>
          </a:p>
          <a:p>
            <a:pPr algn="ctr" eaLnBrk="1" hangingPunct="1">
              <a:lnSpc>
                <a:spcPct val="120000"/>
              </a:lnSpc>
            </a:pPr>
            <a:r>
              <a:rPr lang="en-US" sz="2400" dirty="0" smtClean="0">
                <a:latin typeface="Arev Sans" pitchFamily="34" charset="0"/>
                <a:ea typeface="Arev Sans" pitchFamily="34" charset="0"/>
                <a:cs typeface="Arev sans bold" pitchFamily="34" charset="0"/>
              </a:rPr>
              <a:t>source of randomness </a:t>
            </a:r>
            <a:r>
              <a:rPr lang="en-US" sz="2400" dirty="0" smtClean="0">
                <a:solidFill>
                  <a:srgbClr val="FFFF00"/>
                </a:solidFill>
                <a:latin typeface="Arev Sans" pitchFamily="34" charset="0"/>
                <a:ea typeface="Arev Sans" pitchFamily="34" charset="0"/>
                <a:cs typeface="Arev sans bold" pitchFamily="34" charset="0"/>
              </a:rPr>
              <a:t>p</a:t>
            </a:r>
          </a:p>
        </p:txBody>
      </p:sp>
      <p:grpSp>
        <p:nvGrpSpPr>
          <p:cNvPr id="9" name="Group 8"/>
          <p:cNvGrpSpPr/>
          <p:nvPr/>
        </p:nvGrpSpPr>
        <p:grpSpPr>
          <a:xfrm>
            <a:off x="4477994" y="372136"/>
            <a:ext cx="1580881" cy="1227285"/>
            <a:chOff x="4477994" y="372136"/>
            <a:chExt cx="1580881" cy="1227285"/>
          </a:xfrm>
        </p:grpSpPr>
        <p:cxnSp>
          <p:nvCxnSpPr>
            <p:cNvPr id="4" name="Straight Arrow Connector 3"/>
            <p:cNvCxnSpPr/>
            <p:nvPr/>
          </p:nvCxnSpPr>
          <p:spPr bwMode="auto">
            <a:xfrm>
              <a:off x="4550737" y="372136"/>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5" name="Straight Arrow Connector 4"/>
            <p:cNvCxnSpPr/>
            <p:nvPr/>
          </p:nvCxnSpPr>
          <p:spPr bwMode="auto">
            <a:xfrm>
              <a:off x="4550737" y="678957"/>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6" name="Straight Arrow Connector 5"/>
            <p:cNvCxnSpPr/>
            <p:nvPr/>
          </p:nvCxnSpPr>
          <p:spPr bwMode="auto">
            <a:xfrm>
              <a:off x="4550737" y="1292599"/>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7" name="Straight Arrow Connector 6"/>
            <p:cNvCxnSpPr/>
            <p:nvPr/>
          </p:nvCxnSpPr>
          <p:spPr bwMode="auto">
            <a:xfrm>
              <a:off x="4550737" y="1599421"/>
              <a:ext cx="1435395" cy="0"/>
            </a:xfrm>
            <a:prstGeom prst="straightConnector1">
              <a:avLst/>
            </a:prstGeom>
            <a:noFill/>
            <a:ln w="57150" cap="flat" cmpd="sng" algn="ctr">
              <a:solidFill>
                <a:schemeClr val="tx1"/>
              </a:solidFill>
              <a:prstDash val="solid"/>
              <a:round/>
              <a:headEnd type="none" w="med" len="med"/>
              <a:tailEnd type="triangle"/>
            </a:ln>
            <a:effectLst/>
          </p:spPr>
        </p:cxnSp>
        <p:sp>
          <p:nvSpPr>
            <p:cNvPr id="8" name="TextBox 7"/>
            <p:cNvSpPr txBox="1"/>
            <p:nvPr/>
          </p:nvSpPr>
          <p:spPr bwMode="auto">
            <a:xfrm>
              <a:off x="4477994" y="757841"/>
              <a:ext cx="1580881" cy="43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000" dirty="0" smtClean="0">
                  <a:solidFill>
                    <a:srgbClr val="FFFF00"/>
                  </a:solidFill>
                  <a:latin typeface="Arev Sans" pitchFamily="34" charset="0"/>
                  <a:ea typeface="Arev Sans" pitchFamily="34" charset="0"/>
                  <a:cs typeface="Arev sans bold" pitchFamily="34" charset="0"/>
                </a:rPr>
                <a:t>m</a:t>
              </a:r>
              <a:r>
                <a:rPr lang="en-US" sz="2000" dirty="0" smtClean="0">
                  <a:latin typeface="Arev Sans" pitchFamily="34" charset="0"/>
                  <a:ea typeface="Arev Sans" pitchFamily="34" charset="0"/>
                  <a:cs typeface="Arev sans bold" pitchFamily="34" charset="0"/>
                </a:rPr>
                <a:t> samples</a:t>
              </a:r>
            </a:p>
          </p:txBody>
        </p:sp>
      </p:grpSp>
      <p:sp>
        <p:nvSpPr>
          <p:cNvPr id="10" name="TextBox 9"/>
          <p:cNvSpPr txBox="1"/>
          <p:nvPr/>
        </p:nvSpPr>
        <p:spPr bwMode="auto">
          <a:xfrm>
            <a:off x="4861912" y="1814811"/>
            <a:ext cx="813044"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400" dirty="0" err="1" smtClean="0">
                <a:solidFill>
                  <a:srgbClr val="FFFF00"/>
                </a:solidFill>
                <a:latin typeface="Arev Sans" pitchFamily="34" charset="0"/>
                <a:ea typeface="Arev Sans" pitchFamily="34" charset="0"/>
                <a:cs typeface="Arev sans bold" pitchFamily="34" charset="0"/>
              </a:rPr>
              <a:t>p</a:t>
            </a:r>
            <a:r>
              <a:rPr lang="en-US" baseline="30000" dirty="0" err="1" smtClean="0">
                <a:solidFill>
                  <a:srgbClr val="FFFF00"/>
                </a:solidFill>
                <a:latin typeface="Arev Sans" pitchFamily="34" charset="0"/>
                <a:ea typeface="Arev Sans" pitchFamily="34" charset="0"/>
                <a:cs typeface="Arev sans bold" pitchFamily="34" charset="0"/>
              </a:rPr>
              <a:t>⊗m</a:t>
            </a:r>
            <a:endParaRPr lang="en-US" sz="2400" baseline="30000" dirty="0" smtClean="0">
              <a:solidFill>
                <a:srgbClr val="FFFF00"/>
              </a:solidFill>
              <a:latin typeface="Arev Sans" pitchFamily="34" charset="0"/>
              <a:ea typeface="Arev Sans" pitchFamily="34" charset="0"/>
              <a:cs typeface="Arev sans bold" pitchFamily="34" charset="0"/>
            </a:endParaRPr>
          </a:p>
        </p:txBody>
      </p:sp>
      <p:grpSp>
        <p:nvGrpSpPr>
          <p:cNvPr id="15" name="Group 14"/>
          <p:cNvGrpSpPr/>
          <p:nvPr/>
        </p:nvGrpSpPr>
        <p:grpSpPr>
          <a:xfrm>
            <a:off x="6531823" y="136023"/>
            <a:ext cx="2476500" cy="2105025"/>
            <a:chOff x="5268434" y="3014610"/>
            <a:chExt cx="2476500" cy="2105025"/>
          </a:xfrm>
        </p:grpSpPr>
        <p:pic>
          <p:nvPicPr>
            <p:cNvPr id="11" name="Picture 10"/>
            <p:cNvPicPr>
              <a:picLocks noChangeAspect="1"/>
            </p:cNvPicPr>
            <p:nvPr/>
          </p:nvPicPr>
          <p:blipFill>
            <a:blip r:embed="rId41">
              <a:extLst>
                <a:ext uri="{BEBA8EAE-BF5A-486C-A8C5-ECC9F3942E4B}">
                  <a14:imgProps xmlns:a14="http://schemas.microsoft.com/office/drawing/2010/main">
                    <a14:imgLayer r:embed="rId42">
                      <a14:imgEffect>
                        <a14:backgroundRemoval t="0" b="100000" l="0" r="100000">
                          <a14:foregroundMark x1="88077" y1="20362" x2="95385" y2="11765"/>
                          <a14:foregroundMark x1="28077" y1="19457" x2="26923" y2="3167"/>
                          <a14:foregroundMark x1="10385" y1="20362" x2="4231" y2="7692"/>
                          <a14:foregroundMark x1="47692" y1="56109" x2="69231" y2="57919"/>
                          <a14:foregroundMark x1="1538" y1="38914" x2="3077" y2="46154"/>
                          <a14:foregroundMark x1="20000" y1="20814" x2="16538" y2="2715"/>
                          <a14:foregroundMark x1="24615" y1="14027" x2="21923" y2="3620"/>
                          <a14:foregroundMark x1="2308" y1="10407" x2="3846" y2="28054"/>
                          <a14:foregroundMark x1="94615" y1="52941" x2="93846" y2="63801"/>
                        </a14:backgroundRemoval>
                      </a14:imgEffect>
                    </a14:imgLayer>
                  </a14:imgProps>
                </a:ext>
                <a:ext uri="{28A0092B-C50C-407E-A947-70E740481C1C}">
                  <a14:useLocalDpi xmlns:a14="http://schemas.microsoft.com/office/drawing/2010/main" val="0"/>
                </a:ext>
              </a:extLst>
            </a:blip>
            <a:stretch>
              <a:fillRect/>
            </a:stretch>
          </p:blipFill>
          <p:spPr>
            <a:xfrm>
              <a:off x="5268434" y="3014610"/>
              <a:ext cx="2476500" cy="2105025"/>
            </a:xfrm>
            <a:prstGeom prst="rect">
              <a:avLst/>
            </a:prstGeom>
          </p:spPr>
        </p:pic>
        <p:sp>
          <p:nvSpPr>
            <p:cNvPr id="14" name="TextBox 13"/>
            <p:cNvSpPr txBox="1"/>
            <p:nvPr/>
          </p:nvSpPr>
          <p:spPr bwMode="auto">
            <a:xfrm>
              <a:off x="5566518" y="3562385"/>
              <a:ext cx="2007332"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Algorithm</a:t>
              </a:r>
            </a:p>
            <a:p>
              <a:pPr algn="ctr" eaLnBrk="1" hangingPunct="1">
                <a:lnSpc>
                  <a:spcPct val="120000"/>
                </a:lnSpc>
              </a:pPr>
              <a:r>
                <a:rPr lang="en-US" dirty="0">
                  <a:solidFill>
                    <a:srgbClr val="FFFF00"/>
                  </a:solidFill>
                  <a:latin typeface="Arev Sans" pitchFamily="34" charset="0"/>
                  <a:ea typeface="Arev Sans" pitchFamily="34" charset="0"/>
                  <a:cs typeface="Arev sans bold" pitchFamily="34" charset="0"/>
                </a:rPr>
                <a:t>X</a:t>
              </a:r>
              <a:endParaRPr lang="en-US" dirty="0" smtClean="0">
                <a:solidFill>
                  <a:srgbClr val="FFFF00"/>
                </a:solidFill>
                <a:latin typeface="Arev Sans" pitchFamily="34" charset="0"/>
                <a:ea typeface="Arev Sans" pitchFamily="34" charset="0"/>
                <a:cs typeface="Arev sans bold" pitchFamily="34" charset="0"/>
              </a:endParaRPr>
            </a:p>
          </p:txBody>
        </p:sp>
      </p:grpSp>
      <p:cxnSp>
        <p:nvCxnSpPr>
          <p:cNvPr id="18" name="Straight Arrow Connector 17"/>
          <p:cNvCxnSpPr>
            <a:stCxn id="11" idx="3"/>
          </p:cNvCxnSpPr>
          <p:nvPr/>
        </p:nvCxnSpPr>
        <p:spPr bwMode="auto">
          <a:xfrm flipV="1">
            <a:off x="9008323" y="1188535"/>
            <a:ext cx="1092607" cy="1"/>
          </a:xfrm>
          <a:prstGeom prst="straightConnector1">
            <a:avLst/>
          </a:prstGeom>
          <a:noFill/>
          <a:ln w="57150" cap="flat" cmpd="sng" algn="ctr">
            <a:solidFill>
              <a:schemeClr val="tx1"/>
            </a:solidFill>
            <a:prstDash val="solid"/>
            <a:round/>
            <a:headEnd type="none" w="med" len="med"/>
            <a:tailEnd type="triangle"/>
          </a:ln>
          <a:effectLst/>
        </p:spPr>
      </p:cxnSp>
      <p:sp>
        <p:nvSpPr>
          <p:cNvPr id="19" name="TextBox 18"/>
          <p:cNvSpPr txBox="1"/>
          <p:nvPr/>
        </p:nvSpPr>
        <p:spPr bwMode="auto">
          <a:xfrm>
            <a:off x="10092412" y="873884"/>
            <a:ext cx="1244251"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 </a:t>
            </a:r>
            <a:r>
              <a:rPr lang="en-US" dirty="0" smtClean="0">
                <a:latin typeface="Arev Sans" pitchFamily="34" charset="0"/>
                <a:ea typeface="Arev Sans" pitchFamily="34" charset="0"/>
                <a:cs typeface="Arev sans bold" pitchFamily="34" charset="0"/>
              </a:rPr>
              <a:t>∈ ℝ</a:t>
            </a:r>
          </a:p>
        </p:txBody>
      </p:sp>
      <p:sp>
        <p:nvSpPr>
          <p:cNvPr id="12" name="TextBox 11"/>
          <p:cNvSpPr txBox="1"/>
          <p:nvPr/>
        </p:nvSpPr>
        <p:spPr bwMode="auto">
          <a:xfrm>
            <a:off x="327511" y="2954173"/>
            <a:ext cx="5692584"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You basically want to estimate</a:t>
            </a:r>
          </a:p>
        </p:txBody>
      </p:sp>
      <p:grpSp>
        <p:nvGrpSpPr>
          <p:cNvPr id="384" name="Group 383"/>
          <p:cNvGrpSpPr>
            <a:grpSpLocks noChangeAspect="1"/>
          </p:cNvGrpSpPr>
          <p:nvPr>
            <p:custDataLst>
              <p:tags r:id="rId1"/>
            </p:custDataLst>
          </p:nvPr>
        </p:nvGrpSpPr>
        <p:grpSpPr>
          <a:xfrm>
            <a:off x="6026976" y="2804596"/>
            <a:ext cx="896938" cy="941387"/>
            <a:chOff x="7893050" y="5316538"/>
            <a:chExt cx="896938" cy="941387"/>
          </a:xfrm>
        </p:grpSpPr>
        <p:sp>
          <p:nvSpPr>
            <p:cNvPr id="361" name="Freeform 22"/>
            <p:cNvSpPr>
              <a:spLocks/>
            </p:cNvSpPr>
            <p:nvPr>
              <p:custDataLst>
                <p:tags r:id="rId31"/>
              </p:custDataLst>
            </p:nvPr>
          </p:nvSpPr>
          <p:spPr bwMode="auto">
            <a:xfrm>
              <a:off x="8066088" y="5316538"/>
              <a:ext cx="120650" cy="138112"/>
            </a:xfrm>
            <a:custGeom>
              <a:avLst/>
              <a:gdLst>
                <a:gd name="T0" fmla="*/ 173 w 173"/>
                <a:gd name="T1" fmla="*/ 87 h 212"/>
                <a:gd name="T2" fmla="*/ 154 w 173"/>
                <a:gd name="T3" fmla="*/ 22 h 212"/>
                <a:gd name="T4" fmla="*/ 101 w 173"/>
                <a:gd name="T5" fmla="*/ 0 h 212"/>
                <a:gd name="T6" fmla="*/ 62 w 173"/>
                <a:gd name="T7" fmla="*/ 9 h 212"/>
                <a:gd name="T8" fmla="*/ 34 w 173"/>
                <a:gd name="T9" fmla="*/ 37 h 212"/>
                <a:gd name="T10" fmla="*/ 34 w 173"/>
                <a:gd name="T11" fmla="*/ 5 h 212"/>
                <a:gd name="T12" fmla="*/ 0 w 173"/>
                <a:gd name="T13" fmla="*/ 5 h 212"/>
                <a:gd name="T14" fmla="*/ 0 w 173"/>
                <a:gd name="T15" fmla="*/ 212 h 212"/>
                <a:gd name="T16" fmla="*/ 34 w 173"/>
                <a:gd name="T17" fmla="*/ 212 h 212"/>
                <a:gd name="T18" fmla="*/ 34 w 173"/>
                <a:gd name="T19" fmla="*/ 95 h 212"/>
                <a:gd name="T20" fmla="*/ 50 w 173"/>
                <a:gd name="T21" fmla="*/ 47 h 212"/>
                <a:gd name="T22" fmla="*/ 93 w 173"/>
                <a:gd name="T23" fmla="*/ 29 h 212"/>
                <a:gd name="T24" fmla="*/ 127 w 173"/>
                <a:gd name="T25" fmla="*/ 44 h 212"/>
                <a:gd name="T26" fmla="*/ 139 w 173"/>
                <a:gd name="T27" fmla="*/ 88 h 212"/>
                <a:gd name="T28" fmla="*/ 139 w 173"/>
                <a:gd name="T29" fmla="*/ 212 h 212"/>
                <a:gd name="T30" fmla="*/ 173 w 173"/>
                <a:gd name="T31" fmla="*/ 212 h 212"/>
                <a:gd name="T32" fmla="*/ 173 w 173"/>
                <a:gd name="T33" fmla="*/ 8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12">
                  <a:moveTo>
                    <a:pt x="173" y="87"/>
                  </a:moveTo>
                  <a:cubicBezTo>
                    <a:pt x="173" y="58"/>
                    <a:pt x="167" y="36"/>
                    <a:pt x="154" y="22"/>
                  </a:cubicBezTo>
                  <a:cubicBezTo>
                    <a:pt x="142" y="7"/>
                    <a:pt x="124" y="0"/>
                    <a:pt x="101" y="0"/>
                  </a:cubicBezTo>
                  <a:cubicBezTo>
                    <a:pt x="86" y="0"/>
                    <a:pt x="73" y="3"/>
                    <a:pt x="62" y="9"/>
                  </a:cubicBezTo>
                  <a:cubicBezTo>
                    <a:pt x="51" y="15"/>
                    <a:pt x="42" y="24"/>
                    <a:pt x="34" y="37"/>
                  </a:cubicBezTo>
                  <a:lnTo>
                    <a:pt x="34" y="5"/>
                  </a:lnTo>
                  <a:lnTo>
                    <a:pt x="0" y="5"/>
                  </a:lnTo>
                  <a:lnTo>
                    <a:pt x="0" y="212"/>
                  </a:lnTo>
                  <a:lnTo>
                    <a:pt x="34" y="212"/>
                  </a:lnTo>
                  <a:lnTo>
                    <a:pt x="34" y="95"/>
                  </a:lnTo>
                  <a:cubicBezTo>
                    <a:pt x="34" y="75"/>
                    <a:pt x="39" y="58"/>
                    <a:pt x="50" y="47"/>
                  </a:cubicBezTo>
                  <a:cubicBezTo>
                    <a:pt x="60" y="35"/>
                    <a:pt x="75" y="29"/>
                    <a:pt x="93" y="29"/>
                  </a:cubicBezTo>
                  <a:cubicBezTo>
                    <a:pt x="108" y="29"/>
                    <a:pt x="120" y="34"/>
                    <a:pt x="127" y="44"/>
                  </a:cubicBezTo>
                  <a:cubicBezTo>
                    <a:pt x="135" y="53"/>
                    <a:pt x="139" y="68"/>
                    <a:pt x="139" y="88"/>
                  </a:cubicBezTo>
                  <a:lnTo>
                    <a:pt x="139" y="212"/>
                  </a:lnTo>
                  <a:lnTo>
                    <a:pt x="173" y="212"/>
                  </a:lnTo>
                  <a:lnTo>
                    <a:pt x="173" y="87"/>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23"/>
            <p:cNvSpPr>
              <a:spLocks/>
            </p:cNvSpPr>
            <p:nvPr>
              <p:custDataLst>
                <p:tags r:id="rId32"/>
              </p:custDataLst>
            </p:nvPr>
          </p:nvSpPr>
          <p:spPr bwMode="auto">
            <a:xfrm>
              <a:off x="7893050" y="5516563"/>
              <a:ext cx="447675" cy="492125"/>
            </a:xfrm>
            <a:custGeom>
              <a:avLst/>
              <a:gdLst>
                <a:gd name="T0" fmla="*/ 21 w 637"/>
                <a:gd name="T1" fmla="*/ 0 h 760"/>
                <a:gd name="T2" fmla="*/ 21 w 637"/>
                <a:gd name="T3" fmla="*/ 33 h 760"/>
                <a:gd name="T4" fmla="*/ 325 w 637"/>
                <a:gd name="T5" fmla="*/ 382 h 760"/>
                <a:gd name="T6" fmla="*/ 0 w 637"/>
                <a:gd name="T7" fmla="*/ 760 h 760"/>
                <a:gd name="T8" fmla="*/ 637 w 637"/>
                <a:gd name="T9" fmla="*/ 760 h 760"/>
                <a:gd name="T10" fmla="*/ 637 w 637"/>
                <a:gd name="T11" fmla="*/ 561 h 760"/>
                <a:gd name="T12" fmla="*/ 606 w 637"/>
                <a:gd name="T13" fmla="*/ 561 h 760"/>
                <a:gd name="T14" fmla="*/ 589 w 637"/>
                <a:gd name="T15" fmla="*/ 663 h 760"/>
                <a:gd name="T16" fmla="*/ 554 w 637"/>
                <a:gd name="T17" fmla="*/ 698 h 760"/>
                <a:gd name="T18" fmla="*/ 96 w 637"/>
                <a:gd name="T19" fmla="*/ 698 h 760"/>
                <a:gd name="T20" fmla="*/ 389 w 637"/>
                <a:gd name="T21" fmla="*/ 357 h 760"/>
                <a:gd name="T22" fmla="*/ 107 w 637"/>
                <a:gd name="T23" fmla="*/ 33 h 760"/>
                <a:gd name="T24" fmla="*/ 555 w 637"/>
                <a:gd name="T25" fmla="*/ 33 h 760"/>
                <a:gd name="T26" fmla="*/ 589 w 637"/>
                <a:gd name="T27" fmla="*/ 67 h 760"/>
                <a:gd name="T28" fmla="*/ 606 w 637"/>
                <a:gd name="T29" fmla="*/ 170 h 760"/>
                <a:gd name="T30" fmla="*/ 637 w 637"/>
                <a:gd name="T31" fmla="*/ 170 h 760"/>
                <a:gd name="T32" fmla="*/ 637 w 637"/>
                <a:gd name="T33" fmla="*/ 0 h 760"/>
                <a:gd name="T34" fmla="*/ 107 w 637"/>
                <a:gd name="T35" fmla="*/ 0 h 760"/>
                <a:gd name="T36" fmla="*/ 21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1" y="0"/>
                  </a:moveTo>
                  <a:lnTo>
                    <a:pt x="21" y="33"/>
                  </a:lnTo>
                  <a:lnTo>
                    <a:pt x="325" y="382"/>
                  </a:lnTo>
                  <a:lnTo>
                    <a:pt x="0" y="760"/>
                  </a:lnTo>
                  <a:lnTo>
                    <a:pt x="637" y="760"/>
                  </a:lnTo>
                  <a:lnTo>
                    <a:pt x="637" y="561"/>
                  </a:lnTo>
                  <a:lnTo>
                    <a:pt x="606" y="561"/>
                  </a:lnTo>
                  <a:lnTo>
                    <a:pt x="589" y="663"/>
                  </a:lnTo>
                  <a:lnTo>
                    <a:pt x="554" y="698"/>
                  </a:lnTo>
                  <a:lnTo>
                    <a:pt x="96" y="698"/>
                  </a:lnTo>
                  <a:lnTo>
                    <a:pt x="389" y="357"/>
                  </a:lnTo>
                  <a:lnTo>
                    <a:pt x="107" y="33"/>
                  </a:lnTo>
                  <a:lnTo>
                    <a:pt x="555" y="33"/>
                  </a:lnTo>
                  <a:lnTo>
                    <a:pt x="589" y="67"/>
                  </a:lnTo>
                  <a:lnTo>
                    <a:pt x="606" y="170"/>
                  </a:lnTo>
                  <a:lnTo>
                    <a:pt x="637" y="170"/>
                  </a:lnTo>
                  <a:lnTo>
                    <a:pt x="637" y="0"/>
                  </a:lnTo>
                  <a:lnTo>
                    <a:pt x="107" y="0"/>
                  </a:lnTo>
                  <a:lnTo>
                    <a:pt x="21"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Freeform 24"/>
            <p:cNvSpPr>
              <a:spLocks noEditPoints="1"/>
            </p:cNvSpPr>
            <p:nvPr>
              <p:custDataLst>
                <p:tags r:id="rId33"/>
              </p:custDataLst>
            </p:nvPr>
          </p:nvSpPr>
          <p:spPr bwMode="auto">
            <a:xfrm>
              <a:off x="7916863" y="6070600"/>
              <a:ext cx="23813" cy="187325"/>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25"/>
            <p:cNvSpPr>
              <a:spLocks noEditPoints="1"/>
            </p:cNvSpPr>
            <p:nvPr>
              <p:custDataLst>
                <p:tags r:id="rId34"/>
              </p:custDataLst>
            </p:nvPr>
          </p:nvSpPr>
          <p:spPr bwMode="auto">
            <a:xfrm>
              <a:off x="7986713" y="6149975"/>
              <a:ext cx="179388" cy="74612"/>
            </a:xfrm>
            <a:custGeom>
              <a:avLst/>
              <a:gdLst>
                <a:gd name="T0" fmla="*/ 0 w 254"/>
                <a:gd name="T1" fmla="*/ 31 h 114"/>
                <a:gd name="T2" fmla="*/ 254 w 254"/>
                <a:gd name="T3" fmla="*/ 31 h 114"/>
                <a:gd name="T4" fmla="*/ 254 w 254"/>
                <a:gd name="T5" fmla="*/ 0 h 114"/>
                <a:gd name="T6" fmla="*/ 0 w 254"/>
                <a:gd name="T7" fmla="*/ 0 h 114"/>
                <a:gd name="T8" fmla="*/ 0 w 254"/>
                <a:gd name="T9" fmla="*/ 31 h 114"/>
                <a:gd name="T10" fmla="*/ 0 w 254"/>
                <a:gd name="T11" fmla="*/ 114 h 114"/>
                <a:gd name="T12" fmla="*/ 254 w 254"/>
                <a:gd name="T13" fmla="*/ 114 h 114"/>
                <a:gd name="T14" fmla="*/ 254 w 254"/>
                <a:gd name="T15" fmla="*/ 83 h 114"/>
                <a:gd name="T16" fmla="*/ 0 w 254"/>
                <a:gd name="T17" fmla="*/ 83 h 114"/>
                <a:gd name="T18" fmla="*/ 0 w 254"/>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114">
                  <a:moveTo>
                    <a:pt x="0" y="31"/>
                  </a:moveTo>
                  <a:lnTo>
                    <a:pt x="254" y="31"/>
                  </a:lnTo>
                  <a:lnTo>
                    <a:pt x="254" y="0"/>
                  </a:lnTo>
                  <a:lnTo>
                    <a:pt x="0" y="0"/>
                  </a:lnTo>
                  <a:lnTo>
                    <a:pt x="0" y="31"/>
                  </a:lnTo>
                  <a:close/>
                  <a:moveTo>
                    <a:pt x="0" y="114"/>
                  </a:moveTo>
                  <a:lnTo>
                    <a:pt x="254" y="114"/>
                  </a:lnTo>
                  <a:lnTo>
                    <a:pt x="254" y="83"/>
                  </a:lnTo>
                  <a:lnTo>
                    <a:pt x="0" y="83"/>
                  </a:lnTo>
                  <a:lnTo>
                    <a:pt x="0" y="11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Freeform 26"/>
            <p:cNvSpPr>
              <a:spLocks/>
            </p:cNvSpPr>
            <p:nvPr>
              <p:custDataLst>
                <p:tags r:id="rId35"/>
              </p:custDataLst>
            </p:nvPr>
          </p:nvSpPr>
          <p:spPr bwMode="auto">
            <a:xfrm>
              <a:off x="8218488" y="6078538"/>
              <a:ext cx="114300" cy="179387"/>
            </a:xfrm>
            <a:custGeom>
              <a:avLst/>
              <a:gdLst>
                <a:gd name="T0" fmla="*/ 5 w 164"/>
                <a:gd name="T1" fmla="*/ 244 h 276"/>
                <a:gd name="T2" fmla="*/ 5 w 164"/>
                <a:gd name="T3" fmla="*/ 276 h 276"/>
                <a:gd name="T4" fmla="*/ 164 w 164"/>
                <a:gd name="T5" fmla="*/ 276 h 276"/>
                <a:gd name="T6" fmla="*/ 164 w 164"/>
                <a:gd name="T7" fmla="*/ 244 h 276"/>
                <a:gd name="T8" fmla="*/ 103 w 164"/>
                <a:gd name="T9" fmla="*/ 244 h 276"/>
                <a:gd name="T10" fmla="*/ 103 w 164"/>
                <a:gd name="T11" fmla="*/ 0 h 276"/>
                <a:gd name="T12" fmla="*/ 66 w 164"/>
                <a:gd name="T13" fmla="*/ 0 h 276"/>
                <a:gd name="T14" fmla="*/ 0 w 164"/>
                <a:gd name="T15" fmla="*/ 13 h 276"/>
                <a:gd name="T16" fmla="*/ 0 w 164"/>
                <a:gd name="T17" fmla="*/ 47 h 276"/>
                <a:gd name="T18" fmla="*/ 66 w 164"/>
                <a:gd name="T19" fmla="*/ 34 h 276"/>
                <a:gd name="T20" fmla="*/ 66 w 164"/>
                <a:gd name="T21" fmla="*/ 244 h 276"/>
                <a:gd name="T22" fmla="*/ 5 w 164"/>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76">
                  <a:moveTo>
                    <a:pt x="5" y="244"/>
                  </a:moveTo>
                  <a:lnTo>
                    <a:pt x="5" y="276"/>
                  </a:lnTo>
                  <a:lnTo>
                    <a:pt x="164" y="276"/>
                  </a:lnTo>
                  <a:lnTo>
                    <a:pt x="164" y="244"/>
                  </a:lnTo>
                  <a:lnTo>
                    <a:pt x="103" y="244"/>
                  </a:lnTo>
                  <a:lnTo>
                    <a:pt x="103" y="0"/>
                  </a:lnTo>
                  <a:lnTo>
                    <a:pt x="66" y="0"/>
                  </a:lnTo>
                  <a:lnTo>
                    <a:pt x="0" y="13"/>
                  </a:lnTo>
                  <a:lnTo>
                    <a:pt x="0" y="47"/>
                  </a:lnTo>
                  <a:lnTo>
                    <a:pt x="66" y="34"/>
                  </a:lnTo>
                  <a:lnTo>
                    <a:pt x="66" y="244"/>
                  </a:lnTo>
                  <a:lnTo>
                    <a:pt x="5" y="24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Freeform 27"/>
            <p:cNvSpPr>
              <a:spLocks noEditPoints="1"/>
            </p:cNvSpPr>
            <p:nvPr>
              <p:custDataLst>
                <p:tags r:id="rId36"/>
              </p:custDataLst>
            </p:nvPr>
          </p:nvSpPr>
          <p:spPr bwMode="auto">
            <a:xfrm>
              <a:off x="8448675" y="5680075"/>
              <a:ext cx="171450" cy="247650"/>
            </a:xfrm>
            <a:custGeom>
              <a:avLst/>
              <a:gdLst>
                <a:gd name="T0" fmla="*/ 45 w 244"/>
                <a:gd name="T1" fmla="*/ 238 h 383"/>
                <a:gd name="T2" fmla="*/ 81 w 244"/>
                <a:gd name="T3" fmla="*/ 274 h 383"/>
                <a:gd name="T4" fmla="*/ 133 w 244"/>
                <a:gd name="T5" fmla="*/ 286 h 383"/>
                <a:gd name="T6" fmla="*/ 213 w 244"/>
                <a:gd name="T7" fmla="*/ 247 h 383"/>
                <a:gd name="T8" fmla="*/ 244 w 244"/>
                <a:gd name="T9" fmla="*/ 143 h 383"/>
                <a:gd name="T10" fmla="*/ 213 w 244"/>
                <a:gd name="T11" fmla="*/ 39 h 383"/>
                <a:gd name="T12" fmla="*/ 133 w 244"/>
                <a:gd name="T13" fmla="*/ 0 h 383"/>
                <a:gd name="T14" fmla="*/ 81 w 244"/>
                <a:gd name="T15" fmla="*/ 12 h 383"/>
                <a:gd name="T16" fmla="*/ 45 w 244"/>
                <a:gd name="T17" fmla="*/ 48 h 383"/>
                <a:gd name="T18" fmla="*/ 45 w 244"/>
                <a:gd name="T19" fmla="*/ 6 h 383"/>
                <a:gd name="T20" fmla="*/ 0 w 244"/>
                <a:gd name="T21" fmla="*/ 6 h 383"/>
                <a:gd name="T22" fmla="*/ 0 w 244"/>
                <a:gd name="T23" fmla="*/ 383 h 383"/>
                <a:gd name="T24" fmla="*/ 45 w 244"/>
                <a:gd name="T25" fmla="*/ 383 h 383"/>
                <a:gd name="T26" fmla="*/ 45 w 244"/>
                <a:gd name="T27" fmla="*/ 238 h 383"/>
                <a:gd name="T28" fmla="*/ 198 w 244"/>
                <a:gd name="T29" fmla="*/ 143 h 383"/>
                <a:gd name="T30" fmla="*/ 178 w 244"/>
                <a:gd name="T31" fmla="*/ 221 h 383"/>
                <a:gd name="T32" fmla="*/ 122 w 244"/>
                <a:gd name="T33" fmla="*/ 249 h 383"/>
                <a:gd name="T34" fmla="*/ 66 w 244"/>
                <a:gd name="T35" fmla="*/ 221 h 383"/>
                <a:gd name="T36" fmla="*/ 45 w 244"/>
                <a:gd name="T37" fmla="*/ 143 h 383"/>
                <a:gd name="T38" fmla="*/ 66 w 244"/>
                <a:gd name="T39" fmla="*/ 66 h 383"/>
                <a:gd name="T40" fmla="*/ 122 w 244"/>
                <a:gd name="T41" fmla="*/ 37 h 383"/>
                <a:gd name="T42" fmla="*/ 178 w 244"/>
                <a:gd name="T43" fmla="*/ 66 h 383"/>
                <a:gd name="T44" fmla="*/ 198 w 244"/>
                <a:gd name="T45" fmla="*/ 14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 h="383">
                  <a:moveTo>
                    <a:pt x="45" y="238"/>
                  </a:moveTo>
                  <a:cubicBezTo>
                    <a:pt x="55" y="255"/>
                    <a:pt x="67" y="267"/>
                    <a:pt x="81" y="274"/>
                  </a:cubicBezTo>
                  <a:cubicBezTo>
                    <a:pt x="95" y="282"/>
                    <a:pt x="113" y="286"/>
                    <a:pt x="133" y="286"/>
                  </a:cubicBezTo>
                  <a:cubicBezTo>
                    <a:pt x="166" y="286"/>
                    <a:pt x="192" y="273"/>
                    <a:pt x="213" y="247"/>
                  </a:cubicBezTo>
                  <a:cubicBezTo>
                    <a:pt x="234" y="220"/>
                    <a:pt x="244" y="186"/>
                    <a:pt x="244" y="143"/>
                  </a:cubicBezTo>
                  <a:cubicBezTo>
                    <a:pt x="244" y="100"/>
                    <a:pt x="234" y="66"/>
                    <a:pt x="213" y="39"/>
                  </a:cubicBezTo>
                  <a:cubicBezTo>
                    <a:pt x="192" y="13"/>
                    <a:pt x="166" y="0"/>
                    <a:pt x="133" y="0"/>
                  </a:cubicBezTo>
                  <a:cubicBezTo>
                    <a:pt x="113" y="0"/>
                    <a:pt x="95" y="4"/>
                    <a:pt x="81" y="12"/>
                  </a:cubicBezTo>
                  <a:cubicBezTo>
                    <a:pt x="67" y="19"/>
                    <a:pt x="55" y="32"/>
                    <a:pt x="45" y="48"/>
                  </a:cubicBezTo>
                  <a:lnTo>
                    <a:pt x="45" y="6"/>
                  </a:lnTo>
                  <a:lnTo>
                    <a:pt x="0" y="6"/>
                  </a:lnTo>
                  <a:lnTo>
                    <a:pt x="0" y="383"/>
                  </a:lnTo>
                  <a:lnTo>
                    <a:pt x="45" y="383"/>
                  </a:lnTo>
                  <a:lnTo>
                    <a:pt x="45" y="238"/>
                  </a:lnTo>
                  <a:close/>
                  <a:moveTo>
                    <a:pt x="198" y="143"/>
                  </a:moveTo>
                  <a:cubicBezTo>
                    <a:pt x="198" y="176"/>
                    <a:pt x="191" y="202"/>
                    <a:pt x="178" y="221"/>
                  </a:cubicBezTo>
                  <a:cubicBezTo>
                    <a:pt x="164" y="239"/>
                    <a:pt x="146" y="249"/>
                    <a:pt x="122" y="249"/>
                  </a:cubicBezTo>
                  <a:cubicBezTo>
                    <a:pt x="98" y="249"/>
                    <a:pt x="79" y="239"/>
                    <a:pt x="66" y="221"/>
                  </a:cubicBezTo>
                  <a:cubicBezTo>
                    <a:pt x="52" y="202"/>
                    <a:pt x="45" y="176"/>
                    <a:pt x="45" y="143"/>
                  </a:cubicBezTo>
                  <a:cubicBezTo>
                    <a:pt x="45" y="110"/>
                    <a:pt x="52" y="84"/>
                    <a:pt x="66" y="66"/>
                  </a:cubicBezTo>
                  <a:cubicBezTo>
                    <a:pt x="79" y="47"/>
                    <a:pt x="98" y="37"/>
                    <a:pt x="122" y="37"/>
                  </a:cubicBezTo>
                  <a:cubicBezTo>
                    <a:pt x="146" y="37"/>
                    <a:pt x="164" y="47"/>
                    <a:pt x="178" y="66"/>
                  </a:cubicBezTo>
                  <a:cubicBezTo>
                    <a:pt x="191" y="84"/>
                    <a:pt x="198" y="110"/>
                    <a:pt x="198" y="143"/>
                  </a:cubicBez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Freeform 28"/>
            <p:cNvSpPr>
              <a:spLocks/>
            </p:cNvSpPr>
            <p:nvPr>
              <p:custDataLst>
                <p:tags r:id="rId37"/>
              </p:custDataLst>
            </p:nvPr>
          </p:nvSpPr>
          <p:spPr bwMode="auto">
            <a:xfrm>
              <a:off x="8667750" y="5543550"/>
              <a:ext cx="122238" cy="182562"/>
            </a:xfrm>
            <a:custGeom>
              <a:avLst/>
              <a:gdLst>
                <a:gd name="T0" fmla="*/ 45 w 175"/>
                <a:gd name="T1" fmla="*/ 249 h 281"/>
                <a:gd name="T2" fmla="*/ 114 w 175"/>
                <a:gd name="T3" fmla="*/ 178 h 281"/>
                <a:gd name="T4" fmla="*/ 144 w 175"/>
                <a:gd name="T5" fmla="*/ 147 h 281"/>
                <a:gd name="T6" fmla="*/ 167 w 175"/>
                <a:gd name="T7" fmla="*/ 111 h 281"/>
                <a:gd name="T8" fmla="*/ 173 w 175"/>
                <a:gd name="T9" fmla="*/ 79 h 281"/>
                <a:gd name="T10" fmla="*/ 148 w 175"/>
                <a:gd name="T11" fmla="*/ 21 h 281"/>
                <a:gd name="T12" fmla="*/ 79 w 175"/>
                <a:gd name="T13" fmla="*/ 0 h 281"/>
                <a:gd name="T14" fmla="*/ 44 w 175"/>
                <a:gd name="T15" fmla="*/ 5 h 281"/>
                <a:gd name="T16" fmla="*/ 2 w 175"/>
                <a:gd name="T17" fmla="*/ 18 h 281"/>
                <a:gd name="T18" fmla="*/ 2 w 175"/>
                <a:gd name="T19" fmla="*/ 56 h 281"/>
                <a:gd name="T20" fmla="*/ 43 w 175"/>
                <a:gd name="T21" fmla="*/ 37 h 281"/>
                <a:gd name="T22" fmla="*/ 80 w 175"/>
                <a:gd name="T23" fmla="*/ 31 h 281"/>
                <a:gd name="T24" fmla="*/ 120 w 175"/>
                <a:gd name="T25" fmla="*/ 45 h 281"/>
                <a:gd name="T26" fmla="*/ 136 w 175"/>
                <a:gd name="T27" fmla="*/ 81 h 281"/>
                <a:gd name="T28" fmla="*/ 129 w 175"/>
                <a:gd name="T29" fmla="*/ 109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4" y="178"/>
                  </a:lnTo>
                  <a:cubicBezTo>
                    <a:pt x="131" y="161"/>
                    <a:pt x="141" y="150"/>
                    <a:pt x="144" y="147"/>
                  </a:cubicBezTo>
                  <a:cubicBezTo>
                    <a:pt x="155" y="133"/>
                    <a:pt x="163" y="121"/>
                    <a:pt x="167" y="111"/>
                  </a:cubicBezTo>
                  <a:cubicBezTo>
                    <a:pt x="171" y="101"/>
                    <a:pt x="173" y="90"/>
                    <a:pt x="173" y="79"/>
                  </a:cubicBezTo>
                  <a:cubicBezTo>
                    <a:pt x="173" y="55"/>
                    <a:pt x="165" y="36"/>
                    <a:pt x="148" y="21"/>
                  </a:cubicBezTo>
                  <a:cubicBezTo>
                    <a:pt x="131" y="7"/>
                    <a:pt x="108" y="0"/>
                    <a:pt x="79" y="0"/>
                  </a:cubicBezTo>
                  <a:cubicBezTo>
                    <a:pt x="69" y="0"/>
                    <a:pt x="57" y="1"/>
                    <a:pt x="44" y="5"/>
                  </a:cubicBezTo>
                  <a:cubicBezTo>
                    <a:pt x="31" y="8"/>
                    <a:pt x="17" y="12"/>
                    <a:pt x="2" y="18"/>
                  </a:cubicBezTo>
                  <a:lnTo>
                    <a:pt x="2" y="56"/>
                  </a:lnTo>
                  <a:cubicBezTo>
                    <a:pt x="16" y="48"/>
                    <a:pt x="30" y="42"/>
                    <a:pt x="43" y="37"/>
                  </a:cubicBezTo>
                  <a:cubicBezTo>
                    <a:pt x="56" y="33"/>
                    <a:pt x="68" y="31"/>
                    <a:pt x="80" y="31"/>
                  </a:cubicBezTo>
                  <a:cubicBezTo>
                    <a:pt x="97" y="31"/>
                    <a:pt x="110" y="36"/>
                    <a:pt x="120" y="45"/>
                  </a:cubicBezTo>
                  <a:cubicBezTo>
                    <a:pt x="131" y="54"/>
                    <a:pt x="136" y="66"/>
                    <a:pt x="136" y="81"/>
                  </a:cubicBezTo>
                  <a:cubicBezTo>
                    <a:pt x="136" y="90"/>
                    <a:pt x="134" y="99"/>
                    <a:pt x="129" y="109"/>
                  </a:cubicBezTo>
                  <a:cubicBezTo>
                    <a:pt x="124" y="118"/>
                    <a:pt x="116" y="129"/>
                    <a:pt x="104" y="143"/>
                  </a:cubicBezTo>
                  <a:cubicBezTo>
                    <a:pt x="98" y="150"/>
                    <a:pt x="82" y="166"/>
                    <a:pt x="58" y="190"/>
                  </a:cubicBezTo>
                  <a:lnTo>
                    <a:pt x="0" y="249"/>
                  </a:lnTo>
                  <a:lnTo>
                    <a:pt x="0" y="281"/>
                  </a:lnTo>
                  <a:lnTo>
                    <a:pt x="175" y="281"/>
                  </a:lnTo>
                  <a:lnTo>
                    <a:pt x="175" y="249"/>
                  </a:lnTo>
                  <a:lnTo>
                    <a:pt x="45" y="249"/>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Freeform 29"/>
            <p:cNvSpPr>
              <a:spLocks noEditPoints="1"/>
            </p:cNvSpPr>
            <p:nvPr>
              <p:custDataLst>
                <p:tags r:id="rId38"/>
              </p:custDataLst>
            </p:nvPr>
          </p:nvSpPr>
          <p:spPr bwMode="auto">
            <a:xfrm>
              <a:off x="8672513" y="5818188"/>
              <a:ext cx="23813" cy="185737"/>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85" name="TextBox 384"/>
          <p:cNvSpPr txBox="1"/>
          <p:nvPr/>
        </p:nvSpPr>
        <p:spPr bwMode="auto">
          <a:xfrm>
            <a:off x="327511" y="3988383"/>
            <a:ext cx="7637027"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Say </a:t>
            </a:r>
            <a:r>
              <a:rPr lang="en-US" dirty="0" smtClean="0">
                <a:solidFill>
                  <a:srgbClr val="FFFF00"/>
                </a:solidFill>
                <a:latin typeface="Arev Sans" pitchFamily="34" charset="0"/>
                <a:ea typeface="Arev Sans" pitchFamily="34" charset="0"/>
                <a:cs typeface="Arev sans bold" pitchFamily="34" charset="0"/>
              </a:rPr>
              <a:t>m = 2</a:t>
            </a:r>
            <a:r>
              <a:rPr lang="en-US" dirty="0" smtClean="0">
                <a:latin typeface="Arev Sans" pitchFamily="34" charset="0"/>
                <a:ea typeface="Arev Sans" pitchFamily="34" charset="0"/>
                <a:cs typeface="Arev sans bold" pitchFamily="34" charset="0"/>
              </a:rPr>
              <a:t>.  What should Algorithm </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be?</a:t>
            </a:r>
          </a:p>
        </p:txBody>
      </p:sp>
      <p:sp>
        <p:nvSpPr>
          <p:cNvPr id="82" name="TextBox 81"/>
          <p:cNvSpPr txBox="1"/>
          <p:nvPr/>
        </p:nvSpPr>
        <p:spPr bwMode="auto">
          <a:xfrm>
            <a:off x="327511" y="4774833"/>
            <a:ext cx="8747908"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Algorithm </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Given sample (</a:t>
            </a:r>
            <a:r>
              <a:rPr lang="en-US" dirty="0" err="1" smtClean="0">
                <a:latin typeface="Arev Sans" pitchFamily="34" charset="0"/>
                <a:ea typeface="Arev Sans" pitchFamily="34" charset="0"/>
                <a:cs typeface="Arev sans bold" pitchFamily="34" charset="0"/>
              </a:rPr>
              <a:t>a,b</a:t>
            </a:r>
            <a:r>
              <a:rPr lang="en-US" dirty="0" smtClean="0">
                <a:latin typeface="Arev Sans" pitchFamily="34" charset="0"/>
                <a:ea typeface="Arev Sans" pitchFamily="34" charset="0"/>
                <a:cs typeface="Arev sans bold" pitchFamily="34" charset="0"/>
              </a:rPr>
              <a:t>) ~ </a:t>
            </a:r>
            <a:r>
              <a:rPr lang="en-US" dirty="0" smtClean="0">
                <a:solidFill>
                  <a:srgbClr val="FFFF00"/>
                </a:solidFill>
                <a:latin typeface="Arev Sans" pitchFamily="34" charset="0"/>
                <a:ea typeface="Arev Sans" pitchFamily="34" charset="0"/>
                <a:cs typeface="Arev sans bold" pitchFamily="34" charset="0"/>
              </a:rPr>
              <a:t>p</a:t>
            </a:r>
            <a:r>
              <a:rPr lang="en-US" sz="3200" baseline="30000" dirty="0" smtClean="0">
                <a:solidFill>
                  <a:srgbClr val="FFFF00"/>
                </a:solidFill>
                <a:latin typeface="Arev Sans" pitchFamily="34" charset="0"/>
                <a:ea typeface="Arev Sans" pitchFamily="34" charset="0"/>
                <a:cs typeface="Arev sans bold" pitchFamily="34" charset="0"/>
              </a:rPr>
              <a:t>⊗2</a:t>
            </a:r>
            <a:r>
              <a:rPr lang="en-US" dirty="0" smtClean="0">
                <a:latin typeface="Arev Sans" pitchFamily="34" charset="0"/>
                <a:ea typeface="Arev Sans" pitchFamily="34" charset="0"/>
                <a:cs typeface="Arev sans bold" pitchFamily="34" charset="0"/>
              </a:rPr>
              <a:t>, output </a:t>
            </a:r>
          </a:p>
        </p:txBody>
      </p:sp>
      <p:grpSp>
        <p:nvGrpSpPr>
          <p:cNvPr id="71" name="Group 70"/>
          <p:cNvGrpSpPr>
            <a:grpSpLocks noChangeAspect="1"/>
          </p:cNvGrpSpPr>
          <p:nvPr>
            <p:custDataLst>
              <p:tags r:id="rId2"/>
            </p:custDataLst>
          </p:nvPr>
        </p:nvGrpSpPr>
        <p:grpSpPr>
          <a:xfrm>
            <a:off x="8958458" y="4614779"/>
            <a:ext cx="2101851" cy="914400"/>
            <a:chOff x="2540000" y="2540000"/>
            <a:chExt cx="2101851" cy="914400"/>
          </a:xfrm>
        </p:grpSpPr>
        <p:sp>
          <p:nvSpPr>
            <p:cNvPr id="408" name="Freeform 36"/>
            <p:cNvSpPr>
              <a:spLocks/>
            </p:cNvSpPr>
            <p:nvPr>
              <p:custDataLst>
                <p:tags r:id="rId17"/>
              </p:custDataLst>
            </p:nvPr>
          </p:nvSpPr>
          <p:spPr bwMode="auto">
            <a:xfrm>
              <a:off x="2540000" y="2540000"/>
              <a:ext cx="155575" cy="914400"/>
            </a:xfrm>
            <a:custGeom>
              <a:avLst/>
              <a:gdLst>
                <a:gd name="T0" fmla="*/ 57 w 227"/>
                <a:gd name="T1" fmla="*/ 716 h 1432"/>
                <a:gd name="T2" fmla="*/ 110 w 227"/>
                <a:gd name="T3" fmla="*/ 775 h 1432"/>
                <a:gd name="T4" fmla="*/ 140 w 227"/>
                <a:gd name="T5" fmla="*/ 975 h 1432"/>
                <a:gd name="T6" fmla="*/ 137 w 227"/>
                <a:gd name="T7" fmla="*/ 1068 h 1432"/>
                <a:gd name="T8" fmla="*/ 134 w 227"/>
                <a:gd name="T9" fmla="*/ 1153 h 1432"/>
                <a:gd name="T10" fmla="*/ 153 w 227"/>
                <a:gd name="T11" fmla="*/ 1318 h 1432"/>
                <a:gd name="T12" fmla="*/ 227 w 227"/>
                <a:gd name="T13" fmla="*/ 1403 h 1432"/>
                <a:gd name="T14" fmla="*/ 227 w 227"/>
                <a:gd name="T15" fmla="*/ 1432 h 1432"/>
                <a:gd name="T16" fmla="*/ 118 w 227"/>
                <a:gd name="T17" fmla="*/ 1340 h 1432"/>
                <a:gd name="T18" fmla="*/ 88 w 227"/>
                <a:gd name="T19" fmla="*/ 1140 h 1432"/>
                <a:gd name="T20" fmla="*/ 90 w 227"/>
                <a:gd name="T21" fmla="*/ 1065 h 1432"/>
                <a:gd name="T22" fmla="*/ 94 w 227"/>
                <a:gd name="T23" fmla="*/ 948 h 1432"/>
                <a:gd name="T24" fmla="*/ 76 w 227"/>
                <a:gd name="T25" fmla="*/ 783 h 1432"/>
                <a:gd name="T26" fmla="*/ 0 w 227"/>
                <a:gd name="T27" fmla="*/ 730 h 1432"/>
                <a:gd name="T28" fmla="*/ 0 w 227"/>
                <a:gd name="T29" fmla="*/ 702 h 1432"/>
                <a:gd name="T30" fmla="*/ 76 w 227"/>
                <a:gd name="T31" fmla="*/ 649 h 1432"/>
                <a:gd name="T32" fmla="*/ 94 w 227"/>
                <a:gd name="T33" fmla="*/ 484 h 1432"/>
                <a:gd name="T34" fmla="*/ 90 w 227"/>
                <a:gd name="T35" fmla="*/ 367 h 1432"/>
                <a:gd name="T36" fmla="*/ 88 w 227"/>
                <a:gd name="T37" fmla="*/ 292 h 1432"/>
                <a:gd name="T38" fmla="*/ 118 w 227"/>
                <a:gd name="T39" fmla="*/ 93 h 1432"/>
                <a:gd name="T40" fmla="*/ 227 w 227"/>
                <a:gd name="T41" fmla="*/ 0 h 1432"/>
                <a:gd name="T42" fmla="*/ 227 w 227"/>
                <a:gd name="T43" fmla="*/ 29 h 1432"/>
                <a:gd name="T44" fmla="*/ 153 w 227"/>
                <a:gd name="T45" fmla="*/ 114 h 1432"/>
                <a:gd name="T46" fmla="*/ 134 w 227"/>
                <a:gd name="T47" fmla="*/ 279 h 1432"/>
                <a:gd name="T48" fmla="*/ 137 w 227"/>
                <a:gd name="T49" fmla="*/ 364 h 1432"/>
                <a:gd name="T50" fmla="*/ 140 w 227"/>
                <a:gd name="T51" fmla="*/ 457 h 1432"/>
                <a:gd name="T52" fmla="*/ 110 w 227"/>
                <a:gd name="T53" fmla="*/ 657 h 1432"/>
                <a:gd name="T54" fmla="*/ 57 w 227"/>
                <a:gd name="T55" fmla="*/ 716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7" h="1432">
                  <a:moveTo>
                    <a:pt x="57" y="716"/>
                  </a:moveTo>
                  <a:cubicBezTo>
                    <a:pt x="81" y="729"/>
                    <a:pt x="100" y="750"/>
                    <a:pt x="110" y="775"/>
                  </a:cubicBezTo>
                  <a:cubicBezTo>
                    <a:pt x="134" y="839"/>
                    <a:pt x="140" y="907"/>
                    <a:pt x="140" y="975"/>
                  </a:cubicBezTo>
                  <a:cubicBezTo>
                    <a:pt x="140" y="1006"/>
                    <a:pt x="139" y="1037"/>
                    <a:pt x="137" y="1068"/>
                  </a:cubicBezTo>
                  <a:cubicBezTo>
                    <a:pt x="136" y="1096"/>
                    <a:pt x="134" y="1125"/>
                    <a:pt x="134" y="1153"/>
                  </a:cubicBezTo>
                  <a:cubicBezTo>
                    <a:pt x="134" y="1209"/>
                    <a:pt x="139" y="1264"/>
                    <a:pt x="153" y="1318"/>
                  </a:cubicBezTo>
                  <a:cubicBezTo>
                    <a:pt x="165" y="1361"/>
                    <a:pt x="187" y="1403"/>
                    <a:pt x="227" y="1403"/>
                  </a:cubicBezTo>
                  <a:lnTo>
                    <a:pt x="227" y="1432"/>
                  </a:lnTo>
                  <a:cubicBezTo>
                    <a:pt x="176" y="1432"/>
                    <a:pt x="137" y="1389"/>
                    <a:pt x="118" y="1340"/>
                  </a:cubicBezTo>
                  <a:cubicBezTo>
                    <a:pt x="95" y="1275"/>
                    <a:pt x="88" y="1208"/>
                    <a:pt x="88" y="1140"/>
                  </a:cubicBezTo>
                  <a:cubicBezTo>
                    <a:pt x="88" y="1115"/>
                    <a:pt x="89" y="1090"/>
                    <a:pt x="90" y="1065"/>
                  </a:cubicBezTo>
                  <a:cubicBezTo>
                    <a:pt x="92" y="1026"/>
                    <a:pt x="94" y="987"/>
                    <a:pt x="94" y="948"/>
                  </a:cubicBezTo>
                  <a:cubicBezTo>
                    <a:pt x="94" y="892"/>
                    <a:pt x="90" y="837"/>
                    <a:pt x="76" y="783"/>
                  </a:cubicBezTo>
                  <a:cubicBezTo>
                    <a:pt x="67" y="750"/>
                    <a:pt x="34" y="730"/>
                    <a:pt x="0" y="730"/>
                  </a:cubicBezTo>
                  <a:lnTo>
                    <a:pt x="0" y="702"/>
                  </a:lnTo>
                  <a:cubicBezTo>
                    <a:pt x="34" y="702"/>
                    <a:pt x="67" y="682"/>
                    <a:pt x="76" y="649"/>
                  </a:cubicBezTo>
                  <a:cubicBezTo>
                    <a:pt x="90" y="595"/>
                    <a:pt x="94" y="540"/>
                    <a:pt x="94" y="484"/>
                  </a:cubicBezTo>
                  <a:cubicBezTo>
                    <a:pt x="94" y="445"/>
                    <a:pt x="92" y="406"/>
                    <a:pt x="90" y="367"/>
                  </a:cubicBezTo>
                  <a:cubicBezTo>
                    <a:pt x="89" y="342"/>
                    <a:pt x="88" y="317"/>
                    <a:pt x="88" y="292"/>
                  </a:cubicBezTo>
                  <a:cubicBezTo>
                    <a:pt x="88" y="224"/>
                    <a:pt x="95" y="157"/>
                    <a:pt x="118" y="93"/>
                  </a:cubicBezTo>
                  <a:cubicBezTo>
                    <a:pt x="137" y="43"/>
                    <a:pt x="176" y="0"/>
                    <a:pt x="227" y="0"/>
                  </a:cubicBezTo>
                  <a:lnTo>
                    <a:pt x="227" y="29"/>
                  </a:lnTo>
                  <a:cubicBezTo>
                    <a:pt x="187" y="29"/>
                    <a:pt x="165" y="71"/>
                    <a:pt x="153" y="114"/>
                  </a:cubicBezTo>
                  <a:cubicBezTo>
                    <a:pt x="139" y="168"/>
                    <a:pt x="134" y="223"/>
                    <a:pt x="134" y="279"/>
                  </a:cubicBezTo>
                  <a:cubicBezTo>
                    <a:pt x="134" y="307"/>
                    <a:pt x="136" y="336"/>
                    <a:pt x="137" y="364"/>
                  </a:cubicBezTo>
                  <a:cubicBezTo>
                    <a:pt x="139" y="395"/>
                    <a:pt x="140" y="426"/>
                    <a:pt x="140" y="457"/>
                  </a:cubicBezTo>
                  <a:cubicBezTo>
                    <a:pt x="140" y="525"/>
                    <a:pt x="134" y="593"/>
                    <a:pt x="110" y="657"/>
                  </a:cubicBezTo>
                  <a:cubicBezTo>
                    <a:pt x="100" y="683"/>
                    <a:pt x="81" y="703"/>
                    <a:pt x="57" y="716"/>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Freeform 37"/>
            <p:cNvSpPr>
              <a:spLocks/>
            </p:cNvSpPr>
            <p:nvPr>
              <p:custDataLst>
                <p:tags r:id="rId18"/>
              </p:custDataLst>
            </p:nvPr>
          </p:nvSpPr>
          <p:spPr bwMode="auto">
            <a:xfrm>
              <a:off x="2782888" y="2628900"/>
              <a:ext cx="149225" cy="231775"/>
            </a:xfrm>
            <a:custGeom>
              <a:avLst/>
              <a:gdLst>
                <a:gd name="T0" fmla="*/ 7 w 216"/>
                <a:gd name="T1" fmla="*/ 323 h 364"/>
                <a:gd name="T2" fmla="*/ 7 w 216"/>
                <a:gd name="T3" fmla="*/ 364 h 364"/>
                <a:gd name="T4" fmla="*/ 216 w 216"/>
                <a:gd name="T5" fmla="*/ 364 h 364"/>
                <a:gd name="T6" fmla="*/ 216 w 216"/>
                <a:gd name="T7" fmla="*/ 323 h 364"/>
                <a:gd name="T8" fmla="*/ 136 w 216"/>
                <a:gd name="T9" fmla="*/ 323 h 364"/>
                <a:gd name="T10" fmla="*/ 136 w 216"/>
                <a:gd name="T11" fmla="*/ 0 h 364"/>
                <a:gd name="T12" fmla="*/ 86 w 216"/>
                <a:gd name="T13" fmla="*/ 0 h 364"/>
                <a:gd name="T14" fmla="*/ 0 w 216"/>
                <a:gd name="T15" fmla="*/ 18 h 364"/>
                <a:gd name="T16" fmla="*/ 0 w 216"/>
                <a:gd name="T17" fmla="*/ 63 h 364"/>
                <a:gd name="T18" fmla="*/ 87 w 216"/>
                <a:gd name="T19" fmla="*/ 45 h 364"/>
                <a:gd name="T20" fmla="*/ 87 w 216"/>
                <a:gd name="T21" fmla="*/ 323 h 364"/>
                <a:gd name="T22" fmla="*/ 7 w 216"/>
                <a:gd name="T23" fmla="*/ 32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 h="364">
                  <a:moveTo>
                    <a:pt x="7" y="323"/>
                  </a:moveTo>
                  <a:lnTo>
                    <a:pt x="7" y="364"/>
                  </a:lnTo>
                  <a:lnTo>
                    <a:pt x="216" y="364"/>
                  </a:lnTo>
                  <a:lnTo>
                    <a:pt x="216" y="323"/>
                  </a:lnTo>
                  <a:lnTo>
                    <a:pt x="136" y="323"/>
                  </a:lnTo>
                  <a:lnTo>
                    <a:pt x="136" y="0"/>
                  </a:lnTo>
                  <a:lnTo>
                    <a:pt x="86" y="0"/>
                  </a:lnTo>
                  <a:lnTo>
                    <a:pt x="0" y="18"/>
                  </a:lnTo>
                  <a:lnTo>
                    <a:pt x="0" y="63"/>
                  </a:lnTo>
                  <a:lnTo>
                    <a:pt x="87" y="45"/>
                  </a:lnTo>
                  <a:lnTo>
                    <a:pt x="87" y="323"/>
                  </a:lnTo>
                  <a:lnTo>
                    <a:pt x="7" y="323"/>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Freeform 38"/>
            <p:cNvSpPr>
              <a:spLocks noEditPoints="1"/>
            </p:cNvSpPr>
            <p:nvPr>
              <p:custDataLst>
                <p:tags r:id="rId19"/>
              </p:custDataLst>
            </p:nvPr>
          </p:nvSpPr>
          <p:spPr bwMode="auto">
            <a:xfrm>
              <a:off x="3343275" y="2619375"/>
              <a:ext cx="30163" cy="241300"/>
            </a:xfrm>
            <a:custGeom>
              <a:avLst/>
              <a:gdLst>
                <a:gd name="T0" fmla="*/ 0 w 45"/>
                <a:gd name="T1" fmla="*/ 106 h 379"/>
                <a:gd name="T2" fmla="*/ 0 w 45"/>
                <a:gd name="T3" fmla="*/ 379 h 379"/>
                <a:gd name="T4" fmla="*/ 45 w 45"/>
                <a:gd name="T5" fmla="*/ 379 h 379"/>
                <a:gd name="T6" fmla="*/ 45 w 45"/>
                <a:gd name="T7" fmla="*/ 106 h 379"/>
                <a:gd name="T8" fmla="*/ 0 w 45"/>
                <a:gd name="T9" fmla="*/ 106 h 379"/>
                <a:gd name="T10" fmla="*/ 0 w 45"/>
                <a:gd name="T11" fmla="*/ 0 h 379"/>
                <a:gd name="T12" fmla="*/ 0 w 45"/>
                <a:gd name="T13" fmla="*/ 57 h 379"/>
                <a:gd name="T14" fmla="*/ 45 w 45"/>
                <a:gd name="T15" fmla="*/ 57 h 379"/>
                <a:gd name="T16" fmla="*/ 45 w 45"/>
                <a:gd name="T17" fmla="*/ 0 h 379"/>
                <a:gd name="T18" fmla="*/ 0 w 45"/>
                <a:gd name="T1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379">
                  <a:moveTo>
                    <a:pt x="0" y="106"/>
                  </a:moveTo>
                  <a:lnTo>
                    <a:pt x="0" y="379"/>
                  </a:lnTo>
                  <a:lnTo>
                    <a:pt x="45" y="379"/>
                  </a:lnTo>
                  <a:lnTo>
                    <a:pt x="45" y="106"/>
                  </a:lnTo>
                  <a:lnTo>
                    <a:pt x="0" y="106"/>
                  </a:lnTo>
                  <a:close/>
                  <a:moveTo>
                    <a:pt x="0" y="0"/>
                  </a:moveTo>
                  <a:lnTo>
                    <a:pt x="0" y="57"/>
                  </a:lnTo>
                  <a:lnTo>
                    <a:pt x="45" y="57"/>
                  </a:lnTo>
                  <a:lnTo>
                    <a:pt x="45" y="0"/>
                  </a:lnTo>
                  <a:lnTo>
                    <a:pt x="0"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Freeform 39"/>
            <p:cNvSpPr>
              <a:spLocks/>
            </p:cNvSpPr>
            <p:nvPr>
              <p:custDataLst>
                <p:tags r:id="rId20"/>
              </p:custDataLst>
            </p:nvPr>
          </p:nvSpPr>
          <p:spPr bwMode="auto">
            <a:xfrm>
              <a:off x="3413125" y="2619375"/>
              <a:ext cx="119063" cy="241300"/>
            </a:xfrm>
            <a:custGeom>
              <a:avLst/>
              <a:gdLst>
                <a:gd name="T0" fmla="*/ 174 w 174"/>
                <a:gd name="T1" fmla="*/ 0 h 379"/>
                <a:gd name="T2" fmla="*/ 132 w 174"/>
                <a:gd name="T3" fmla="*/ 0 h 379"/>
                <a:gd name="T4" fmla="*/ 64 w 174"/>
                <a:gd name="T5" fmla="*/ 21 h 379"/>
                <a:gd name="T6" fmla="*/ 43 w 174"/>
                <a:gd name="T7" fmla="*/ 87 h 379"/>
                <a:gd name="T8" fmla="*/ 43 w 174"/>
                <a:gd name="T9" fmla="*/ 106 h 379"/>
                <a:gd name="T10" fmla="*/ 0 w 174"/>
                <a:gd name="T11" fmla="*/ 106 h 379"/>
                <a:gd name="T12" fmla="*/ 0 w 174"/>
                <a:gd name="T13" fmla="*/ 141 h 379"/>
                <a:gd name="T14" fmla="*/ 43 w 174"/>
                <a:gd name="T15" fmla="*/ 141 h 379"/>
                <a:gd name="T16" fmla="*/ 43 w 174"/>
                <a:gd name="T17" fmla="*/ 379 h 379"/>
                <a:gd name="T18" fmla="*/ 88 w 174"/>
                <a:gd name="T19" fmla="*/ 379 h 379"/>
                <a:gd name="T20" fmla="*/ 88 w 174"/>
                <a:gd name="T21" fmla="*/ 141 h 379"/>
                <a:gd name="T22" fmla="*/ 162 w 174"/>
                <a:gd name="T23" fmla="*/ 141 h 379"/>
                <a:gd name="T24" fmla="*/ 162 w 174"/>
                <a:gd name="T25" fmla="*/ 106 h 379"/>
                <a:gd name="T26" fmla="*/ 88 w 174"/>
                <a:gd name="T27" fmla="*/ 106 h 379"/>
                <a:gd name="T28" fmla="*/ 88 w 174"/>
                <a:gd name="T29" fmla="*/ 82 h 379"/>
                <a:gd name="T30" fmla="*/ 98 w 174"/>
                <a:gd name="T31" fmla="*/ 47 h 379"/>
                <a:gd name="T32" fmla="*/ 131 w 174"/>
                <a:gd name="T33" fmla="*/ 37 h 379"/>
                <a:gd name="T34" fmla="*/ 174 w 174"/>
                <a:gd name="T35" fmla="*/ 37 h 379"/>
                <a:gd name="T36" fmla="*/ 174 w 174"/>
                <a:gd name="T37"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4" h="379">
                  <a:moveTo>
                    <a:pt x="174" y="0"/>
                  </a:moveTo>
                  <a:lnTo>
                    <a:pt x="132" y="0"/>
                  </a:lnTo>
                  <a:cubicBezTo>
                    <a:pt x="101" y="0"/>
                    <a:pt x="79" y="7"/>
                    <a:pt x="64" y="21"/>
                  </a:cubicBezTo>
                  <a:cubicBezTo>
                    <a:pt x="50" y="35"/>
                    <a:pt x="43" y="57"/>
                    <a:pt x="43" y="87"/>
                  </a:cubicBezTo>
                  <a:lnTo>
                    <a:pt x="43" y="106"/>
                  </a:lnTo>
                  <a:lnTo>
                    <a:pt x="0" y="106"/>
                  </a:lnTo>
                  <a:lnTo>
                    <a:pt x="0" y="141"/>
                  </a:lnTo>
                  <a:lnTo>
                    <a:pt x="43" y="141"/>
                  </a:lnTo>
                  <a:lnTo>
                    <a:pt x="43" y="379"/>
                  </a:lnTo>
                  <a:lnTo>
                    <a:pt x="88" y="379"/>
                  </a:lnTo>
                  <a:lnTo>
                    <a:pt x="88" y="141"/>
                  </a:lnTo>
                  <a:lnTo>
                    <a:pt x="162" y="141"/>
                  </a:lnTo>
                  <a:lnTo>
                    <a:pt x="162" y="106"/>
                  </a:lnTo>
                  <a:lnTo>
                    <a:pt x="88" y="106"/>
                  </a:lnTo>
                  <a:lnTo>
                    <a:pt x="88" y="82"/>
                  </a:lnTo>
                  <a:cubicBezTo>
                    <a:pt x="88" y="65"/>
                    <a:pt x="91" y="53"/>
                    <a:pt x="98" y="47"/>
                  </a:cubicBezTo>
                  <a:cubicBezTo>
                    <a:pt x="104" y="40"/>
                    <a:pt x="115" y="37"/>
                    <a:pt x="131" y="37"/>
                  </a:cubicBezTo>
                  <a:lnTo>
                    <a:pt x="174" y="37"/>
                  </a:lnTo>
                  <a:lnTo>
                    <a:pt x="174"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Freeform 40"/>
            <p:cNvSpPr>
              <a:spLocks noEditPoints="1"/>
            </p:cNvSpPr>
            <p:nvPr>
              <p:custDataLst>
                <p:tags r:id="rId21"/>
              </p:custDataLst>
            </p:nvPr>
          </p:nvSpPr>
          <p:spPr bwMode="auto">
            <a:xfrm>
              <a:off x="3656013" y="2682875"/>
              <a:ext cx="158750" cy="182563"/>
            </a:xfrm>
            <a:custGeom>
              <a:avLst/>
              <a:gdLst>
                <a:gd name="T0" fmla="*/ 141 w 231"/>
                <a:gd name="T1" fmla="*/ 142 h 286"/>
                <a:gd name="T2" fmla="*/ 186 w 231"/>
                <a:gd name="T3" fmla="*/ 142 h 286"/>
                <a:gd name="T4" fmla="*/ 186 w 231"/>
                <a:gd name="T5" fmla="*/ 152 h 286"/>
                <a:gd name="T6" fmla="*/ 163 w 231"/>
                <a:gd name="T7" fmla="*/ 222 h 286"/>
                <a:gd name="T8" fmla="*/ 104 w 231"/>
                <a:gd name="T9" fmla="*/ 249 h 286"/>
                <a:gd name="T10" fmla="*/ 61 w 231"/>
                <a:gd name="T11" fmla="*/ 235 h 286"/>
                <a:gd name="T12" fmla="*/ 45 w 231"/>
                <a:gd name="T13" fmla="*/ 197 h 286"/>
                <a:gd name="T14" fmla="*/ 66 w 231"/>
                <a:gd name="T15" fmla="*/ 154 h 286"/>
                <a:gd name="T16" fmla="*/ 141 w 231"/>
                <a:gd name="T17" fmla="*/ 142 h 286"/>
                <a:gd name="T18" fmla="*/ 231 w 231"/>
                <a:gd name="T19" fmla="*/ 123 h 286"/>
                <a:gd name="T20" fmla="*/ 201 w 231"/>
                <a:gd name="T21" fmla="*/ 30 h 286"/>
                <a:gd name="T22" fmla="*/ 113 w 231"/>
                <a:gd name="T23" fmla="*/ 0 h 286"/>
                <a:gd name="T24" fmla="*/ 68 w 231"/>
                <a:gd name="T25" fmla="*/ 4 h 286"/>
                <a:gd name="T26" fmla="*/ 20 w 231"/>
                <a:gd name="T27" fmla="*/ 19 h 286"/>
                <a:gd name="T28" fmla="*/ 20 w 231"/>
                <a:gd name="T29" fmla="*/ 60 h 286"/>
                <a:gd name="T30" fmla="*/ 63 w 231"/>
                <a:gd name="T31" fmla="*/ 43 h 286"/>
                <a:gd name="T32" fmla="*/ 109 w 231"/>
                <a:gd name="T33" fmla="*/ 38 h 286"/>
                <a:gd name="T34" fmla="*/ 165 w 231"/>
                <a:gd name="T35" fmla="*/ 55 h 286"/>
                <a:gd name="T36" fmla="*/ 186 w 231"/>
                <a:gd name="T37" fmla="*/ 102 h 286"/>
                <a:gd name="T38" fmla="*/ 186 w 231"/>
                <a:gd name="T39" fmla="*/ 107 h 286"/>
                <a:gd name="T40" fmla="*/ 123 w 231"/>
                <a:gd name="T41" fmla="*/ 107 h 286"/>
                <a:gd name="T42" fmla="*/ 31 w 231"/>
                <a:gd name="T43" fmla="*/ 130 h 286"/>
                <a:gd name="T44" fmla="*/ 0 w 231"/>
                <a:gd name="T45" fmla="*/ 200 h 286"/>
                <a:gd name="T46" fmla="*/ 25 w 231"/>
                <a:gd name="T47" fmla="*/ 262 h 286"/>
                <a:gd name="T48" fmla="*/ 92 w 231"/>
                <a:gd name="T49" fmla="*/ 286 h 286"/>
                <a:gd name="T50" fmla="*/ 147 w 231"/>
                <a:gd name="T51" fmla="*/ 274 h 286"/>
                <a:gd name="T52" fmla="*/ 186 w 231"/>
                <a:gd name="T53" fmla="*/ 238 h 286"/>
                <a:gd name="T54" fmla="*/ 186 w 231"/>
                <a:gd name="T55" fmla="*/ 279 h 286"/>
                <a:gd name="T56" fmla="*/ 231 w 231"/>
                <a:gd name="T57" fmla="*/ 279 h 286"/>
                <a:gd name="T58" fmla="*/ 231 w 231"/>
                <a:gd name="T59" fmla="*/ 123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 h="286">
                  <a:moveTo>
                    <a:pt x="141" y="142"/>
                  </a:moveTo>
                  <a:lnTo>
                    <a:pt x="186" y="142"/>
                  </a:lnTo>
                  <a:lnTo>
                    <a:pt x="186" y="152"/>
                  </a:lnTo>
                  <a:cubicBezTo>
                    <a:pt x="186" y="181"/>
                    <a:pt x="178" y="205"/>
                    <a:pt x="163" y="222"/>
                  </a:cubicBezTo>
                  <a:cubicBezTo>
                    <a:pt x="148" y="240"/>
                    <a:pt x="128" y="249"/>
                    <a:pt x="104" y="249"/>
                  </a:cubicBezTo>
                  <a:cubicBezTo>
                    <a:pt x="86" y="249"/>
                    <a:pt x="71" y="244"/>
                    <a:pt x="61" y="235"/>
                  </a:cubicBezTo>
                  <a:cubicBezTo>
                    <a:pt x="50" y="225"/>
                    <a:pt x="45" y="213"/>
                    <a:pt x="45" y="197"/>
                  </a:cubicBezTo>
                  <a:cubicBezTo>
                    <a:pt x="45" y="177"/>
                    <a:pt x="52" y="163"/>
                    <a:pt x="66" y="154"/>
                  </a:cubicBezTo>
                  <a:cubicBezTo>
                    <a:pt x="80" y="146"/>
                    <a:pt x="105" y="142"/>
                    <a:pt x="141" y="142"/>
                  </a:cubicBezTo>
                  <a:close/>
                  <a:moveTo>
                    <a:pt x="231" y="123"/>
                  </a:moveTo>
                  <a:cubicBezTo>
                    <a:pt x="231" y="82"/>
                    <a:pt x="221" y="51"/>
                    <a:pt x="201" y="30"/>
                  </a:cubicBezTo>
                  <a:cubicBezTo>
                    <a:pt x="182" y="10"/>
                    <a:pt x="152" y="0"/>
                    <a:pt x="113" y="0"/>
                  </a:cubicBezTo>
                  <a:cubicBezTo>
                    <a:pt x="99" y="0"/>
                    <a:pt x="84" y="1"/>
                    <a:pt x="68" y="4"/>
                  </a:cubicBezTo>
                  <a:cubicBezTo>
                    <a:pt x="53" y="8"/>
                    <a:pt x="37" y="12"/>
                    <a:pt x="20" y="19"/>
                  </a:cubicBezTo>
                  <a:lnTo>
                    <a:pt x="20" y="60"/>
                  </a:lnTo>
                  <a:cubicBezTo>
                    <a:pt x="34" y="53"/>
                    <a:pt x="48" y="47"/>
                    <a:pt x="63" y="43"/>
                  </a:cubicBezTo>
                  <a:cubicBezTo>
                    <a:pt x="78" y="40"/>
                    <a:pt x="93" y="38"/>
                    <a:pt x="109" y="38"/>
                  </a:cubicBezTo>
                  <a:cubicBezTo>
                    <a:pt x="133" y="38"/>
                    <a:pt x="152" y="43"/>
                    <a:pt x="165" y="55"/>
                  </a:cubicBezTo>
                  <a:cubicBezTo>
                    <a:pt x="179" y="66"/>
                    <a:pt x="186" y="82"/>
                    <a:pt x="186" y="102"/>
                  </a:cubicBezTo>
                  <a:lnTo>
                    <a:pt x="186" y="107"/>
                  </a:lnTo>
                  <a:lnTo>
                    <a:pt x="123" y="107"/>
                  </a:lnTo>
                  <a:cubicBezTo>
                    <a:pt x="82" y="107"/>
                    <a:pt x="52" y="114"/>
                    <a:pt x="31" y="130"/>
                  </a:cubicBezTo>
                  <a:cubicBezTo>
                    <a:pt x="11" y="146"/>
                    <a:pt x="0" y="169"/>
                    <a:pt x="0" y="200"/>
                  </a:cubicBezTo>
                  <a:cubicBezTo>
                    <a:pt x="0" y="226"/>
                    <a:pt x="9" y="247"/>
                    <a:pt x="25" y="262"/>
                  </a:cubicBezTo>
                  <a:cubicBezTo>
                    <a:pt x="42" y="278"/>
                    <a:pt x="64" y="286"/>
                    <a:pt x="92" y="286"/>
                  </a:cubicBezTo>
                  <a:cubicBezTo>
                    <a:pt x="113" y="286"/>
                    <a:pt x="132" y="282"/>
                    <a:pt x="147" y="274"/>
                  </a:cubicBezTo>
                  <a:cubicBezTo>
                    <a:pt x="163" y="266"/>
                    <a:pt x="176" y="254"/>
                    <a:pt x="186" y="238"/>
                  </a:cubicBezTo>
                  <a:lnTo>
                    <a:pt x="186" y="279"/>
                  </a:lnTo>
                  <a:lnTo>
                    <a:pt x="231" y="279"/>
                  </a:lnTo>
                  <a:lnTo>
                    <a:pt x="231" y="123"/>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Freeform 41"/>
            <p:cNvSpPr>
              <a:spLocks noEditPoints="1"/>
            </p:cNvSpPr>
            <p:nvPr>
              <p:custDataLst>
                <p:tags r:id="rId22"/>
              </p:custDataLst>
            </p:nvPr>
          </p:nvSpPr>
          <p:spPr bwMode="auto">
            <a:xfrm>
              <a:off x="3989388" y="2716213"/>
              <a:ext cx="214313" cy="90488"/>
            </a:xfrm>
            <a:custGeom>
              <a:avLst/>
              <a:gdLst>
                <a:gd name="T0" fmla="*/ 0 w 312"/>
                <a:gd name="T1" fmla="*/ 0 h 140"/>
                <a:gd name="T2" fmla="*/ 0 w 312"/>
                <a:gd name="T3" fmla="*/ 40 h 140"/>
                <a:gd name="T4" fmla="*/ 312 w 312"/>
                <a:gd name="T5" fmla="*/ 40 h 140"/>
                <a:gd name="T6" fmla="*/ 312 w 312"/>
                <a:gd name="T7" fmla="*/ 0 h 140"/>
                <a:gd name="T8" fmla="*/ 0 w 312"/>
                <a:gd name="T9" fmla="*/ 0 h 140"/>
                <a:gd name="T10" fmla="*/ 0 w 312"/>
                <a:gd name="T11" fmla="*/ 99 h 140"/>
                <a:gd name="T12" fmla="*/ 0 w 312"/>
                <a:gd name="T13" fmla="*/ 140 h 140"/>
                <a:gd name="T14" fmla="*/ 312 w 312"/>
                <a:gd name="T15" fmla="*/ 140 h 140"/>
                <a:gd name="T16" fmla="*/ 312 w 312"/>
                <a:gd name="T17" fmla="*/ 99 h 140"/>
                <a:gd name="T18" fmla="*/ 0 w 312"/>
                <a:gd name="T19" fmla="*/ 9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 h="140">
                  <a:moveTo>
                    <a:pt x="0" y="0"/>
                  </a:moveTo>
                  <a:lnTo>
                    <a:pt x="0" y="40"/>
                  </a:lnTo>
                  <a:lnTo>
                    <a:pt x="312" y="40"/>
                  </a:lnTo>
                  <a:lnTo>
                    <a:pt x="312" y="0"/>
                  </a:lnTo>
                  <a:lnTo>
                    <a:pt x="0" y="0"/>
                  </a:lnTo>
                  <a:close/>
                  <a:moveTo>
                    <a:pt x="0" y="99"/>
                  </a:moveTo>
                  <a:lnTo>
                    <a:pt x="0" y="140"/>
                  </a:lnTo>
                  <a:lnTo>
                    <a:pt x="312" y="140"/>
                  </a:lnTo>
                  <a:lnTo>
                    <a:pt x="312" y="99"/>
                  </a:lnTo>
                  <a:lnTo>
                    <a:pt x="0" y="99"/>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Freeform 42"/>
            <p:cNvSpPr>
              <a:spLocks noEditPoints="1"/>
            </p:cNvSpPr>
            <p:nvPr>
              <p:custDataLst>
                <p:tags r:id="rId23"/>
              </p:custDataLst>
            </p:nvPr>
          </p:nvSpPr>
          <p:spPr bwMode="auto">
            <a:xfrm>
              <a:off x="4379913" y="2619375"/>
              <a:ext cx="168275" cy="246063"/>
            </a:xfrm>
            <a:custGeom>
              <a:avLst/>
              <a:gdLst>
                <a:gd name="T0" fmla="*/ 197 w 244"/>
                <a:gd name="T1" fmla="*/ 243 h 386"/>
                <a:gd name="T2" fmla="*/ 177 w 244"/>
                <a:gd name="T3" fmla="*/ 321 h 386"/>
                <a:gd name="T4" fmla="*/ 121 w 244"/>
                <a:gd name="T5" fmla="*/ 349 h 386"/>
                <a:gd name="T6" fmla="*/ 65 w 244"/>
                <a:gd name="T7" fmla="*/ 321 h 386"/>
                <a:gd name="T8" fmla="*/ 45 w 244"/>
                <a:gd name="T9" fmla="*/ 243 h 386"/>
                <a:gd name="T10" fmla="*/ 65 w 244"/>
                <a:gd name="T11" fmla="*/ 166 h 386"/>
                <a:gd name="T12" fmla="*/ 121 w 244"/>
                <a:gd name="T13" fmla="*/ 137 h 386"/>
                <a:gd name="T14" fmla="*/ 177 w 244"/>
                <a:gd name="T15" fmla="*/ 166 h 386"/>
                <a:gd name="T16" fmla="*/ 197 w 244"/>
                <a:gd name="T17" fmla="*/ 243 h 386"/>
                <a:gd name="T18" fmla="*/ 45 w 244"/>
                <a:gd name="T19" fmla="*/ 148 h 386"/>
                <a:gd name="T20" fmla="*/ 45 w 244"/>
                <a:gd name="T21" fmla="*/ 0 h 386"/>
                <a:gd name="T22" fmla="*/ 0 w 244"/>
                <a:gd name="T23" fmla="*/ 0 h 386"/>
                <a:gd name="T24" fmla="*/ 0 w 244"/>
                <a:gd name="T25" fmla="*/ 379 h 386"/>
                <a:gd name="T26" fmla="*/ 45 w 244"/>
                <a:gd name="T27" fmla="*/ 379 h 386"/>
                <a:gd name="T28" fmla="*/ 45 w 244"/>
                <a:gd name="T29" fmla="*/ 338 h 386"/>
                <a:gd name="T30" fmla="*/ 80 w 244"/>
                <a:gd name="T31" fmla="*/ 374 h 386"/>
                <a:gd name="T32" fmla="*/ 132 w 244"/>
                <a:gd name="T33" fmla="*/ 386 h 386"/>
                <a:gd name="T34" fmla="*/ 213 w 244"/>
                <a:gd name="T35" fmla="*/ 347 h 386"/>
                <a:gd name="T36" fmla="*/ 244 w 244"/>
                <a:gd name="T37" fmla="*/ 243 h 386"/>
                <a:gd name="T38" fmla="*/ 213 w 244"/>
                <a:gd name="T39" fmla="*/ 139 h 386"/>
                <a:gd name="T40" fmla="*/ 132 w 244"/>
                <a:gd name="T41" fmla="*/ 100 h 386"/>
                <a:gd name="T42" fmla="*/ 80 w 244"/>
                <a:gd name="T43" fmla="*/ 112 h 386"/>
                <a:gd name="T44" fmla="*/ 45 w 244"/>
                <a:gd name="T45" fmla="*/ 14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 h="386">
                  <a:moveTo>
                    <a:pt x="197" y="243"/>
                  </a:moveTo>
                  <a:cubicBezTo>
                    <a:pt x="197" y="276"/>
                    <a:pt x="190" y="302"/>
                    <a:pt x="177" y="321"/>
                  </a:cubicBezTo>
                  <a:cubicBezTo>
                    <a:pt x="163" y="339"/>
                    <a:pt x="145" y="349"/>
                    <a:pt x="121" y="349"/>
                  </a:cubicBezTo>
                  <a:cubicBezTo>
                    <a:pt x="97" y="349"/>
                    <a:pt x="78" y="339"/>
                    <a:pt x="65" y="321"/>
                  </a:cubicBezTo>
                  <a:cubicBezTo>
                    <a:pt x="52" y="302"/>
                    <a:pt x="45" y="276"/>
                    <a:pt x="45" y="243"/>
                  </a:cubicBezTo>
                  <a:cubicBezTo>
                    <a:pt x="45" y="210"/>
                    <a:pt x="52" y="184"/>
                    <a:pt x="65" y="166"/>
                  </a:cubicBezTo>
                  <a:cubicBezTo>
                    <a:pt x="78" y="147"/>
                    <a:pt x="97" y="137"/>
                    <a:pt x="121" y="137"/>
                  </a:cubicBezTo>
                  <a:cubicBezTo>
                    <a:pt x="145" y="137"/>
                    <a:pt x="163" y="147"/>
                    <a:pt x="177" y="166"/>
                  </a:cubicBezTo>
                  <a:cubicBezTo>
                    <a:pt x="190" y="184"/>
                    <a:pt x="197" y="210"/>
                    <a:pt x="197" y="243"/>
                  </a:cubicBezTo>
                  <a:close/>
                  <a:moveTo>
                    <a:pt x="45" y="148"/>
                  </a:moveTo>
                  <a:lnTo>
                    <a:pt x="45" y="0"/>
                  </a:lnTo>
                  <a:lnTo>
                    <a:pt x="0" y="0"/>
                  </a:lnTo>
                  <a:lnTo>
                    <a:pt x="0" y="379"/>
                  </a:lnTo>
                  <a:lnTo>
                    <a:pt x="45" y="379"/>
                  </a:lnTo>
                  <a:lnTo>
                    <a:pt x="45" y="338"/>
                  </a:lnTo>
                  <a:cubicBezTo>
                    <a:pt x="54" y="354"/>
                    <a:pt x="66" y="366"/>
                    <a:pt x="80" y="374"/>
                  </a:cubicBezTo>
                  <a:cubicBezTo>
                    <a:pt x="94" y="382"/>
                    <a:pt x="112" y="386"/>
                    <a:pt x="132" y="386"/>
                  </a:cubicBezTo>
                  <a:cubicBezTo>
                    <a:pt x="165" y="386"/>
                    <a:pt x="192" y="373"/>
                    <a:pt x="213" y="347"/>
                  </a:cubicBezTo>
                  <a:cubicBezTo>
                    <a:pt x="233" y="320"/>
                    <a:pt x="244" y="286"/>
                    <a:pt x="244" y="243"/>
                  </a:cubicBezTo>
                  <a:cubicBezTo>
                    <a:pt x="244" y="200"/>
                    <a:pt x="233" y="166"/>
                    <a:pt x="213" y="139"/>
                  </a:cubicBezTo>
                  <a:cubicBezTo>
                    <a:pt x="192" y="113"/>
                    <a:pt x="165" y="100"/>
                    <a:pt x="132" y="100"/>
                  </a:cubicBezTo>
                  <a:cubicBezTo>
                    <a:pt x="112" y="100"/>
                    <a:pt x="94" y="104"/>
                    <a:pt x="80" y="112"/>
                  </a:cubicBezTo>
                  <a:cubicBezTo>
                    <a:pt x="66" y="119"/>
                    <a:pt x="54" y="132"/>
                    <a:pt x="45" y="148"/>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Freeform 43"/>
            <p:cNvSpPr>
              <a:spLocks/>
            </p:cNvSpPr>
            <p:nvPr>
              <p:custDataLst>
                <p:tags r:id="rId24"/>
              </p:custDataLst>
            </p:nvPr>
          </p:nvSpPr>
          <p:spPr bwMode="auto">
            <a:xfrm>
              <a:off x="4592638" y="2820988"/>
              <a:ext cx="49213" cy="76200"/>
            </a:xfrm>
            <a:custGeom>
              <a:avLst/>
              <a:gdLst>
                <a:gd name="T0" fmla="*/ 20 w 71"/>
                <a:gd name="T1" fmla="*/ 0 h 120"/>
                <a:gd name="T2" fmla="*/ 20 w 71"/>
                <a:gd name="T3" fmla="*/ 42 h 120"/>
                <a:gd name="T4" fmla="*/ 0 w 71"/>
                <a:gd name="T5" fmla="*/ 120 h 120"/>
                <a:gd name="T6" fmla="*/ 31 w 71"/>
                <a:gd name="T7" fmla="*/ 120 h 120"/>
                <a:gd name="T8" fmla="*/ 71 w 71"/>
                <a:gd name="T9" fmla="*/ 42 h 120"/>
                <a:gd name="T10" fmla="*/ 71 w 71"/>
                <a:gd name="T11" fmla="*/ 0 h 120"/>
                <a:gd name="T12" fmla="*/ 20 w 71"/>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71" h="120">
                  <a:moveTo>
                    <a:pt x="20" y="0"/>
                  </a:moveTo>
                  <a:lnTo>
                    <a:pt x="20" y="42"/>
                  </a:lnTo>
                  <a:lnTo>
                    <a:pt x="0" y="120"/>
                  </a:lnTo>
                  <a:lnTo>
                    <a:pt x="31" y="120"/>
                  </a:lnTo>
                  <a:lnTo>
                    <a:pt x="71" y="42"/>
                  </a:lnTo>
                  <a:lnTo>
                    <a:pt x="71" y="0"/>
                  </a:lnTo>
                  <a:lnTo>
                    <a:pt x="20"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4"/>
            <p:cNvSpPr>
              <a:spLocks noEditPoints="1"/>
            </p:cNvSpPr>
            <p:nvPr>
              <p:custDataLst>
                <p:tags r:id="rId25"/>
              </p:custDataLst>
            </p:nvPr>
          </p:nvSpPr>
          <p:spPr bwMode="auto">
            <a:xfrm>
              <a:off x="2768600" y="3082925"/>
              <a:ext cx="173038" cy="239713"/>
            </a:xfrm>
            <a:custGeom>
              <a:avLst/>
              <a:gdLst>
                <a:gd name="T0" fmla="*/ 125 w 251"/>
                <a:gd name="T1" fmla="*/ 39 h 377"/>
                <a:gd name="T2" fmla="*/ 183 w 251"/>
                <a:gd name="T3" fmla="*/ 77 h 377"/>
                <a:gd name="T4" fmla="*/ 202 w 251"/>
                <a:gd name="T5" fmla="*/ 189 h 377"/>
                <a:gd name="T6" fmla="*/ 183 w 251"/>
                <a:gd name="T7" fmla="*/ 301 h 377"/>
                <a:gd name="T8" fmla="*/ 125 w 251"/>
                <a:gd name="T9" fmla="*/ 338 h 377"/>
                <a:gd name="T10" fmla="*/ 68 w 251"/>
                <a:gd name="T11" fmla="*/ 301 h 377"/>
                <a:gd name="T12" fmla="*/ 49 w 251"/>
                <a:gd name="T13" fmla="*/ 189 h 377"/>
                <a:gd name="T14" fmla="*/ 68 w 251"/>
                <a:gd name="T15" fmla="*/ 77 h 377"/>
                <a:gd name="T16" fmla="*/ 125 w 251"/>
                <a:gd name="T17" fmla="*/ 39 h 377"/>
                <a:gd name="T18" fmla="*/ 125 w 251"/>
                <a:gd name="T19" fmla="*/ 0 h 377"/>
                <a:gd name="T20" fmla="*/ 32 w 251"/>
                <a:gd name="T21" fmla="*/ 49 h 377"/>
                <a:gd name="T22" fmla="*/ 0 w 251"/>
                <a:gd name="T23" fmla="*/ 189 h 377"/>
                <a:gd name="T24" fmla="*/ 32 w 251"/>
                <a:gd name="T25" fmla="*/ 329 h 377"/>
                <a:gd name="T26" fmla="*/ 125 w 251"/>
                <a:gd name="T27" fmla="*/ 377 h 377"/>
                <a:gd name="T28" fmla="*/ 219 w 251"/>
                <a:gd name="T29" fmla="*/ 329 h 377"/>
                <a:gd name="T30" fmla="*/ 251 w 251"/>
                <a:gd name="T31" fmla="*/ 189 h 377"/>
                <a:gd name="T32" fmla="*/ 219 w 251"/>
                <a:gd name="T33" fmla="*/ 49 h 377"/>
                <a:gd name="T34" fmla="*/ 125 w 251"/>
                <a:gd name="T3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377">
                  <a:moveTo>
                    <a:pt x="125" y="39"/>
                  </a:moveTo>
                  <a:cubicBezTo>
                    <a:pt x="151" y="39"/>
                    <a:pt x="170" y="52"/>
                    <a:pt x="183" y="77"/>
                  </a:cubicBezTo>
                  <a:cubicBezTo>
                    <a:pt x="195" y="101"/>
                    <a:pt x="202" y="139"/>
                    <a:pt x="202" y="189"/>
                  </a:cubicBezTo>
                  <a:cubicBezTo>
                    <a:pt x="202" y="239"/>
                    <a:pt x="195" y="276"/>
                    <a:pt x="183" y="301"/>
                  </a:cubicBezTo>
                  <a:cubicBezTo>
                    <a:pt x="170" y="326"/>
                    <a:pt x="151" y="338"/>
                    <a:pt x="125" y="338"/>
                  </a:cubicBezTo>
                  <a:cubicBezTo>
                    <a:pt x="100" y="338"/>
                    <a:pt x="81" y="326"/>
                    <a:pt x="68" y="301"/>
                  </a:cubicBezTo>
                  <a:cubicBezTo>
                    <a:pt x="55" y="276"/>
                    <a:pt x="49" y="239"/>
                    <a:pt x="49" y="189"/>
                  </a:cubicBezTo>
                  <a:cubicBezTo>
                    <a:pt x="49" y="139"/>
                    <a:pt x="55" y="101"/>
                    <a:pt x="68" y="77"/>
                  </a:cubicBezTo>
                  <a:cubicBezTo>
                    <a:pt x="81" y="52"/>
                    <a:pt x="100" y="39"/>
                    <a:pt x="125" y="39"/>
                  </a:cubicBezTo>
                  <a:close/>
                  <a:moveTo>
                    <a:pt x="125" y="0"/>
                  </a:moveTo>
                  <a:cubicBezTo>
                    <a:pt x="84" y="0"/>
                    <a:pt x="53" y="16"/>
                    <a:pt x="32" y="49"/>
                  </a:cubicBezTo>
                  <a:cubicBezTo>
                    <a:pt x="10" y="81"/>
                    <a:pt x="0" y="127"/>
                    <a:pt x="0" y="189"/>
                  </a:cubicBezTo>
                  <a:cubicBezTo>
                    <a:pt x="0" y="250"/>
                    <a:pt x="10" y="297"/>
                    <a:pt x="32" y="329"/>
                  </a:cubicBezTo>
                  <a:cubicBezTo>
                    <a:pt x="53" y="361"/>
                    <a:pt x="84" y="377"/>
                    <a:pt x="125" y="377"/>
                  </a:cubicBezTo>
                  <a:cubicBezTo>
                    <a:pt x="166" y="377"/>
                    <a:pt x="197" y="361"/>
                    <a:pt x="219" y="329"/>
                  </a:cubicBezTo>
                  <a:cubicBezTo>
                    <a:pt x="240" y="297"/>
                    <a:pt x="251" y="250"/>
                    <a:pt x="251" y="189"/>
                  </a:cubicBezTo>
                  <a:cubicBezTo>
                    <a:pt x="251" y="127"/>
                    <a:pt x="240" y="81"/>
                    <a:pt x="219" y="49"/>
                  </a:cubicBezTo>
                  <a:cubicBezTo>
                    <a:pt x="197" y="16"/>
                    <a:pt x="166" y="0"/>
                    <a:pt x="125" y="0"/>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5"/>
            <p:cNvSpPr>
              <a:spLocks noEditPoints="1"/>
            </p:cNvSpPr>
            <p:nvPr>
              <p:custDataLst>
                <p:tags r:id="rId26"/>
              </p:custDataLst>
            </p:nvPr>
          </p:nvSpPr>
          <p:spPr bwMode="auto">
            <a:xfrm>
              <a:off x="3328988" y="3140075"/>
              <a:ext cx="174625" cy="182563"/>
            </a:xfrm>
            <a:custGeom>
              <a:avLst/>
              <a:gdLst>
                <a:gd name="T0" fmla="*/ 253 w 253"/>
                <a:gd name="T1" fmla="*/ 132 h 286"/>
                <a:gd name="T2" fmla="*/ 221 w 253"/>
                <a:gd name="T3" fmla="*/ 35 h 286"/>
                <a:gd name="T4" fmla="*/ 134 w 253"/>
                <a:gd name="T5" fmla="*/ 0 h 286"/>
                <a:gd name="T6" fmla="*/ 37 w 253"/>
                <a:gd name="T7" fmla="*/ 39 h 286"/>
                <a:gd name="T8" fmla="*/ 0 w 253"/>
                <a:gd name="T9" fmla="*/ 146 h 286"/>
                <a:gd name="T10" fmla="*/ 39 w 253"/>
                <a:gd name="T11" fmla="*/ 248 h 286"/>
                <a:gd name="T12" fmla="*/ 142 w 253"/>
                <a:gd name="T13" fmla="*/ 286 h 286"/>
                <a:gd name="T14" fmla="*/ 193 w 253"/>
                <a:gd name="T15" fmla="*/ 281 h 286"/>
                <a:gd name="T16" fmla="*/ 243 w 253"/>
                <a:gd name="T17" fmla="*/ 265 h 286"/>
                <a:gd name="T18" fmla="*/ 243 w 253"/>
                <a:gd name="T19" fmla="*/ 223 h 286"/>
                <a:gd name="T20" fmla="*/ 194 w 253"/>
                <a:gd name="T21" fmla="*/ 242 h 286"/>
                <a:gd name="T22" fmla="*/ 145 w 253"/>
                <a:gd name="T23" fmla="*/ 248 h 286"/>
                <a:gd name="T24" fmla="*/ 75 w 253"/>
                <a:gd name="T25" fmla="*/ 224 h 286"/>
                <a:gd name="T26" fmla="*/ 47 w 253"/>
                <a:gd name="T27" fmla="*/ 154 h 286"/>
                <a:gd name="T28" fmla="*/ 253 w 253"/>
                <a:gd name="T29" fmla="*/ 154 h 286"/>
                <a:gd name="T30" fmla="*/ 253 w 253"/>
                <a:gd name="T31" fmla="*/ 132 h 286"/>
                <a:gd name="T32" fmla="*/ 208 w 253"/>
                <a:gd name="T33" fmla="*/ 119 h 286"/>
                <a:gd name="T34" fmla="*/ 49 w 253"/>
                <a:gd name="T35" fmla="*/ 119 h 286"/>
                <a:gd name="T36" fmla="*/ 75 w 253"/>
                <a:gd name="T37" fmla="*/ 59 h 286"/>
                <a:gd name="T38" fmla="*/ 135 w 253"/>
                <a:gd name="T39" fmla="*/ 38 h 286"/>
                <a:gd name="T40" fmla="*/ 188 w 253"/>
                <a:gd name="T41" fmla="*/ 60 h 286"/>
                <a:gd name="T42" fmla="*/ 208 w 253"/>
                <a:gd name="T43" fmla="*/ 119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3" h="286">
                  <a:moveTo>
                    <a:pt x="253" y="132"/>
                  </a:moveTo>
                  <a:cubicBezTo>
                    <a:pt x="253" y="91"/>
                    <a:pt x="243" y="59"/>
                    <a:pt x="221" y="35"/>
                  </a:cubicBezTo>
                  <a:cubicBezTo>
                    <a:pt x="200" y="12"/>
                    <a:pt x="171" y="0"/>
                    <a:pt x="134" y="0"/>
                  </a:cubicBezTo>
                  <a:cubicBezTo>
                    <a:pt x="93" y="0"/>
                    <a:pt x="61" y="13"/>
                    <a:pt x="37" y="39"/>
                  </a:cubicBezTo>
                  <a:cubicBezTo>
                    <a:pt x="12" y="65"/>
                    <a:pt x="0" y="101"/>
                    <a:pt x="0" y="146"/>
                  </a:cubicBezTo>
                  <a:cubicBezTo>
                    <a:pt x="0" y="189"/>
                    <a:pt x="13" y="223"/>
                    <a:pt x="39" y="248"/>
                  </a:cubicBezTo>
                  <a:cubicBezTo>
                    <a:pt x="64" y="274"/>
                    <a:pt x="99" y="286"/>
                    <a:pt x="142" y="286"/>
                  </a:cubicBezTo>
                  <a:cubicBezTo>
                    <a:pt x="160" y="286"/>
                    <a:pt x="176" y="285"/>
                    <a:pt x="193" y="281"/>
                  </a:cubicBezTo>
                  <a:cubicBezTo>
                    <a:pt x="210" y="277"/>
                    <a:pt x="227" y="272"/>
                    <a:pt x="243" y="265"/>
                  </a:cubicBezTo>
                  <a:lnTo>
                    <a:pt x="243" y="223"/>
                  </a:lnTo>
                  <a:cubicBezTo>
                    <a:pt x="227" y="231"/>
                    <a:pt x="211" y="238"/>
                    <a:pt x="194" y="242"/>
                  </a:cubicBezTo>
                  <a:cubicBezTo>
                    <a:pt x="178" y="246"/>
                    <a:pt x="162" y="248"/>
                    <a:pt x="145" y="248"/>
                  </a:cubicBezTo>
                  <a:cubicBezTo>
                    <a:pt x="115" y="248"/>
                    <a:pt x="92" y="240"/>
                    <a:pt x="75" y="224"/>
                  </a:cubicBezTo>
                  <a:cubicBezTo>
                    <a:pt x="59" y="208"/>
                    <a:pt x="49" y="184"/>
                    <a:pt x="47" y="154"/>
                  </a:cubicBezTo>
                  <a:lnTo>
                    <a:pt x="253" y="154"/>
                  </a:lnTo>
                  <a:lnTo>
                    <a:pt x="253" y="132"/>
                  </a:lnTo>
                  <a:close/>
                  <a:moveTo>
                    <a:pt x="208" y="119"/>
                  </a:moveTo>
                  <a:lnTo>
                    <a:pt x="49" y="119"/>
                  </a:lnTo>
                  <a:cubicBezTo>
                    <a:pt x="51" y="93"/>
                    <a:pt x="60" y="73"/>
                    <a:pt x="75" y="59"/>
                  </a:cubicBezTo>
                  <a:cubicBezTo>
                    <a:pt x="90" y="45"/>
                    <a:pt x="110" y="38"/>
                    <a:pt x="135" y="38"/>
                  </a:cubicBezTo>
                  <a:cubicBezTo>
                    <a:pt x="157" y="38"/>
                    <a:pt x="174" y="45"/>
                    <a:pt x="188" y="60"/>
                  </a:cubicBezTo>
                  <a:cubicBezTo>
                    <a:pt x="201" y="74"/>
                    <a:pt x="208" y="94"/>
                    <a:pt x="208" y="119"/>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46"/>
            <p:cNvSpPr>
              <a:spLocks noChangeArrowheads="1"/>
            </p:cNvSpPr>
            <p:nvPr>
              <p:custDataLst>
                <p:tags r:id="rId27"/>
              </p:custDataLst>
            </p:nvPr>
          </p:nvSpPr>
          <p:spPr bwMode="auto">
            <a:xfrm>
              <a:off x="3552825" y="3076575"/>
              <a:ext cx="31750" cy="241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7"/>
            <p:cNvSpPr>
              <a:spLocks/>
            </p:cNvSpPr>
            <p:nvPr>
              <p:custDataLst>
                <p:tags r:id="rId28"/>
              </p:custDataLst>
            </p:nvPr>
          </p:nvSpPr>
          <p:spPr bwMode="auto">
            <a:xfrm>
              <a:off x="3635375" y="3140075"/>
              <a:ext cx="142875" cy="182563"/>
            </a:xfrm>
            <a:custGeom>
              <a:avLst/>
              <a:gdLst>
                <a:gd name="T0" fmla="*/ 194 w 209"/>
                <a:gd name="T1" fmla="*/ 14 h 286"/>
                <a:gd name="T2" fmla="*/ 154 w 209"/>
                <a:gd name="T3" fmla="*/ 3 h 286"/>
                <a:gd name="T4" fmla="*/ 107 w 209"/>
                <a:gd name="T5" fmla="*/ 0 h 286"/>
                <a:gd name="T6" fmla="*/ 30 w 209"/>
                <a:gd name="T7" fmla="*/ 21 h 286"/>
                <a:gd name="T8" fmla="*/ 2 w 209"/>
                <a:gd name="T9" fmla="*/ 80 h 286"/>
                <a:gd name="T10" fmla="*/ 21 w 209"/>
                <a:gd name="T11" fmla="*/ 130 h 286"/>
                <a:gd name="T12" fmla="*/ 81 w 209"/>
                <a:gd name="T13" fmla="*/ 157 h 286"/>
                <a:gd name="T14" fmla="*/ 97 w 209"/>
                <a:gd name="T15" fmla="*/ 161 h 286"/>
                <a:gd name="T16" fmla="*/ 151 w 209"/>
                <a:gd name="T17" fmla="*/ 179 h 286"/>
                <a:gd name="T18" fmla="*/ 163 w 209"/>
                <a:gd name="T19" fmla="*/ 207 h 286"/>
                <a:gd name="T20" fmla="*/ 146 w 209"/>
                <a:gd name="T21" fmla="*/ 238 h 286"/>
                <a:gd name="T22" fmla="*/ 97 w 209"/>
                <a:gd name="T23" fmla="*/ 249 h 286"/>
                <a:gd name="T24" fmla="*/ 49 w 209"/>
                <a:gd name="T25" fmla="*/ 242 h 286"/>
                <a:gd name="T26" fmla="*/ 0 w 209"/>
                <a:gd name="T27" fmla="*/ 223 h 286"/>
                <a:gd name="T28" fmla="*/ 0 w 209"/>
                <a:gd name="T29" fmla="*/ 269 h 286"/>
                <a:gd name="T30" fmla="*/ 51 w 209"/>
                <a:gd name="T31" fmla="*/ 282 h 286"/>
                <a:gd name="T32" fmla="*/ 96 w 209"/>
                <a:gd name="T33" fmla="*/ 286 h 286"/>
                <a:gd name="T34" fmla="*/ 179 w 209"/>
                <a:gd name="T35" fmla="*/ 264 h 286"/>
                <a:gd name="T36" fmla="*/ 209 w 209"/>
                <a:gd name="T37" fmla="*/ 204 h 286"/>
                <a:gd name="T38" fmla="*/ 189 w 209"/>
                <a:gd name="T39" fmla="*/ 152 h 286"/>
                <a:gd name="T40" fmla="*/ 121 w 209"/>
                <a:gd name="T41" fmla="*/ 123 h 286"/>
                <a:gd name="T42" fmla="*/ 106 w 209"/>
                <a:gd name="T43" fmla="*/ 120 h 286"/>
                <a:gd name="T44" fmla="*/ 58 w 209"/>
                <a:gd name="T45" fmla="*/ 103 h 286"/>
                <a:gd name="T46" fmla="*/ 46 w 209"/>
                <a:gd name="T47" fmla="*/ 78 h 286"/>
                <a:gd name="T48" fmla="*/ 62 w 209"/>
                <a:gd name="T49" fmla="*/ 48 h 286"/>
                <a:gd name="T50" fmla="*/ 113 w 209"/>
                <a:gd name="T51" fmla="*/ 37 h 286"/>
                <a:gd name="T52" fmla="*/ 155 w 209"/>
                <a:gd name="T53" fmla="*/ 42 h 286"/>
                <a:gd name="T54" fmla="*/ 194 w 209"/>
                <a:gd name="T55" fmla="*/ 57 h 286"/>
                <a:gd name="T56" fmla="*/ 194 w 209"/>
                <a:gd name="T5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9" h="286">
                  <a:moveTo>
                    <a:pt x="194" y="14"/>
                  </a:moveTo>
                  <a:cubicBezTo>
                    <a:pt x="182" y="9"/>
                    <a:pt x="169" y="6"/>
                    <a:pt x="154" y="3"/>
                  </a:cubicBezTo>
                  <a:cubicBezTo>
                    <a:pt x="140" y="1"/>
                    <a:pt x="124" y="0"/>
                    <a:pt x="107" y="0"/>
                  </a:cubicBezTo>
                  <a:cubicBezTo>
                    <a:pt x="74" y="0"/>
                    <a:pt x="48" y="7"/>
                    <a:pt x="30" y="21"/>
                  </a:cubicBezTo>
                  <a:cubicBezTo>
                    <a:pt x="11" y="35"/>
                    <a:pt x="2" y="55"/>
                    <a:pt x="2" y="80"/>
                  </a:cubicBezTo>
                  <a:cubicBezTo>
                    <a:pt x="2" y="101"/>
                    <a:pt x="8" y="118"/>
                    <a:pt x="21" y="130"/>
                  </a:cubicBezTo>
                  <a:cubicBezTo>
                    <a:pt x="33" y="142"/>
                    <a:pt x="53" y="151"/>
                    <a:pt x="81" y="157"/>
                  </a:cubicBezTo>
                  <a:lnTo>
                    <a:pt x="97" y="161"/>
                  </a:lnTo>
                  <a:cubicBezTo>
                    <a:pt x="125" y="166"/>
                    <a:pt x="143" y="173"/>
                    <a:pt x="151" y="179"/>
                  </a:cubicBezTo>
                  <a:cubicBezTo>
                    <a:pt x="159" y="186"/>
                    <a:pt x="163" y="195"/>
                    <a:pt x="163" y="207"/>
                  </a:cubicBezTo>
                  <a:cubicBezTo>
                    <a:pt x="163" y="220"/>
                    <a:pt x="157" y="231"/>
                    <a:pt x="146" y="238"/>
                  </a:cubicBezTo>
                  <a:cubicBezTo>
                    <a:pt x="135" y="245"/>
                    <a:pt x="118" y="249"/>
                    <a:pt x="97" y="249"/>
                  </a:cubicBezTo>
                  <a:cubicBezTo>
                    <a:pt x="81" y="249"/>
                    <a:pt x="66" y="247"/>
                    <a:pt x="49" y="242"/>
                  </a:cubicBezTo>
                  <a:cubicBezTo>
                    <a:pt x="33" y="238"/>
                    <a:pt x="17" y="231"/>
                    <a:pt x="0" y="223"/>
                  </a:cubicBezTo>
                  <a:lnTo>
                    <a:pt x="0" y="269"/>
                  </a:lnTo>
                  <a:cubicBezTo>
                    <a:pt x="18" y="275"/>
                    <a:pt x="35" y="279"/>
                    <a:pt x="51" y="282"/>
                  </a:cubicBezTo>
                  <a:cubicBezTo>
                    <a:pt x="66" y="285"/>
                    <a:pt x="82" y="286"/>
                    <a:pt x="96" y="286"/>
                  </a:cubicBezTo>
                  <a:cubicBezTo>
                    <a:pt x="131" y="286"/>
                    <a:pt x="159" y="279"/>
                    <a:pt x="179" y="264"/>
                  </a:cubicBezTo>
                  <a:cubicBezTo>
                    <a:pt x="199" y="249"/>
                    <a:pt x="209" y="229"/>
                    <a:pt x="209" y="204"/>
                  </a:cubicBezTo>
                  <a:cubicBezTo>
                    <a:pt x="209" y="182"/>
                    <a:pt x="202" y="165"/>
                    <a:pt x="189" y="152"/>
                  </a:cubicBezTo>
                  <a:cubicBezTo>
                    <a:pt x="176" y="140"/>
                    <a:pt x="153" y="130"/>
                    <a:pt x="121" y="123"/>
                  </a:cubicBezTo>
                  <a:lnTo>
                    <a:pt x="106" y="120"/>
                  </a:lnTo>
                  <a:cubicBezTo>
                    <a:pt x="82" y="114"/>
                    <a:pt x="66" y="109"/>
                    <a:pt x="58" y="103"/>
                  </a:cubicBezTo>
                  <a:cubicBezTo>
                    <a:pt x="50" y="97"/>
                    <a:pt x="46" y="89"/>
                    <a:pt x="46" y="78"/>
                  </a:cubicBezTo>
                  <a:cubicBezTo>
                    <a:pt x="46" y="65"/>
                    <a:pt x="51" y="54"/>
                    <a:pt x="62" y="48"/>
                  </a:cubicBezTo>
                  <a:cubicBezTo>
                    <a:pt x="74" y="41"/>
                    <a:pt x="90" y="37"/>
                    <a:pt x="113" y="37"/>
                  </a:cubicBezTo>
                  <a:cubicBezTo>
                    <a:pt x="127" y="37"/>
                    <a:pt x="141" y="39"/>
                    <a:pt x="155" y="42"/>
                  </a:cubicBezTo>
                  <a:cubicBezTo>
                    <a:pt x="169" y="45"/>
                    <a:pt x="182" y="50"/>
                    <a:pt x="194" y="57"/>
                  </a:cubicBezTo>
                  <a:lnTo>
                    <a:pt x="194" y="14"/>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8"/>
            <p:cNvSpPr>
              <a:spLocks noEditPoints="1"/>
            </p:cNvSpPr>
            <p:nvPr>
              <p:custDataLst>
                <p:tags r:id="rId29"/>
              </p:custDataLst>
            </p:nvPr>
          </p:nvSpPr>
          <p:spPr bwMode="auto">
            <a:xfrm>
              <a:off x="3813175" y="3140075"/>
              <a:ext cx="174625" cy="182563"/>
            </a:xfrm>
            <a:custGeom>
              <a:avLst/>
              <a:gdLst>
                <a:gd name="T0" fmla="*/ 253 w 253"/>
                <a:gd name="T1" fmla="*/ 132 h 286"/>
                <a:gd name="T2" fmla="*/ 221 w 253"/>
                <a:gd name="T3" fmla="*/ 35 h 286"/>
                <a:gd name="T4" fmla="*/ 134 w 253"/>
                <a:gd name="T5" fmla="*/ 0 h 286"/>
                <a:gd name="T6" fmla="*/ 36 w 253"/>
                <a:gd name="T7" fmla="*/ 39 h 286"/>
                <a:gd name="T8" fmla="*/ 0 w 253"/>
                <a:gd name="T9" fmla="*/ 146 h 286"/>
                <a:gd name="T10" fmla="*/ 38 w 253"/>
                <a:gd name="T11" fmla="*/ 248 h 286"/>
                <a:gd name="T12" fmla="*/ 142 w 253"/>
                <a:gd name="T13" fmla="*/ 286 h 286"/>
                <a:gd name="T14" fmla="*/ 193 w 253"/>
                <a:gd name="T15" fmla="*/ 281 h 286"/>
                <a:gd name="T16" fmla="*/ 242 w 253"/>
                <a:gd name="T17" fmla="*/ 265 h 286"/>
                <a:gd name="T18" fmla="*/ 242 w 253"/>
                <a:gd name="T19" fmla="*/ 223 h 286"/>
                <a:gd name="T20" fmla="*/ 194 w 253"/>
                <a:gd name="T21" fmla="*/ 242 h 286"/>
                <a:gd name="T22" fmla="*/ 144 w 253"/>
                <a:gd name="T23" fmla="*/ 248 h 286"/>
                <a:gd name="T24" fmla="*/ 75 w 253"/>
                <a:gd name="T25" fmla="*/ 224 h 286"/>
                <a:gd name="T26" fmla="*/ 47 w 253"/>
                <a:gd name="T27" fmla="*/ 154 h 286"/>
                <a:gd name="T28" fmla="*/ 253 w 253"/>
                <a:gd name="T29" fmla="*/ 154 h 286"/>
                <a:gd name="T30" fmla="*/ 253 w 253"/>
                <a:gd name="T31" fmla="*/ 132 h 286"/>
                <a:gd name="T32" fmla="*/ 208 w 253"/>
                <a:gd name="T33" fmla="*/ 119 h 286"/>
                <a:gd name="T34" fmla="*/ 48 w 253"/>
                <a:gd name="T35" fmla="*/ 119 h 286"/>
                <a:gd name="T36" fmla="*/ 74 w 253"/>
                <a:gd name="T37" fmla="*/ 59 h 286"/>
                <a:gd name="T38" fmla="*/ 134 w 253"/>
                <a:gd name="T39" fmla="*/ 38 h 286"/>
                <a:gd name="T40" fmla="*/ 188 w 253"/>
                <a:gd name="T41" fmla="*/ 60 h 286"/>
                <a:gd name="T42" fmla="*/ 208 w 253"/>
                <a:gd name="T43" fmla="*/ 119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3" h="286">
                  <a:moveTo>
                    <a:pt x="253" y="132"/>
                  </a:moveTo>
                  <a:cubicBezTo>
                    <a:pt x="253" y="91"/>
                    <a:pt x="242" y="59"/>
                    <a:pt x="221" y="35"/>
                  </a:cubicBezTo>
                  <a:cubicBezTo>
                    <a:pt x="200" y="12"/>
                    <a:pt x="171" y="0"/>
                    <a:pt x="134" y="0"/>
                  </a:cubicBezTo>
                  <a:cubicBezTo>
                    <a:pt x="93" y="0"/>
                    <a:pt x="60" y="13"/>
                    <a:pt x="36" y="39"/>
                  </a:cubicBezTo>
                  <a:cubicBezTo>
                    <a:pt x="12" y="65"/>
                    <a:pt x="0" y="101"/>
                    <a:pt x="0" y="146"/>
                  </a:cubicBezTo>
                  <a:cubicBezTo>
                    <a:pt x="0" y="189"/>
                    <a:pt x="13" y="223"/>
                    <a:pt x="38" y="248"/>
                  </a:cubicBezTo>
                  <a:cubicBezTo>
                    <a:pt x="64" y="274"/>
                    <a:pt x="98" y="286"/>
                    <a:pt x="142" y="286"/>
                  </a:cubicBezTo>
                  <a:cubicBezTo>
                    <a:pt x="159" y="286"/>
                    <a:pt x="176" y="285"/>
                    <a:pt x="193" y="281"/>
                  </a:cubicBezTo>
                  <a:cubicBezTo>
                    <a:pt x="210" y="277"/>
                    <a:pt x="226" y="272"/>
                    <a:pt x="242" y="265"/>
                  </a:cubicBezTo>
                  <a:lnTo>
                    <a:pt x="242" y="223"/>
                  </a:lnTo>
                  <a:cubicBezTo>
                    <a:pt x="226" y="231"/>
                    <a:pt x="211" y="238"/>
                    <a:pt x="194" y="242"/>
                  </a:cubicBezTo>
                  <a:cubicBezTo>
                    <a:pt x="178" y="246"/>
                    <a:pt x="162" y="248"/>
                    <a:pt x="144" y="248"/>
                  </a:cubicBezTo>
                  <a:cubicBezTo>
                    <a:pt x="115" y="248"/>
                    <a:pt x="91" y="240"/>
                    <a:pt x="75" y="224"/>
                  </a:cubicBezTo>
                  <a:cubicBezTo>
                    <a:pt x="58" y="208"/>
                    <a:pt x="49" y="184"/>
                    <a:pt x="47" y="154"/>
                  </a:cubicBezTo>
                  <a:lnTo>
                    <a:pt x="253" y="154"/>
                  </a:lnTo>
                  <a:lnTo>
                    <a:pt x="253" y="132"/>
                  </a:lnTo>
                  <a:close/>
                  <a:moveTo>
                    <a:pt x="208" y="119"/>
                  </a:moveTo>
                  <a:lnTo>
                    <a:pt x="48" y="119"/>
                  </a:lnTo>
                  <a:cubicBezTo>
                    <a:pt x="50" y="93"/>
                    <a:pt x="59" y="73"/>
                    <a:pt x="74" y="59"/>
                  </a:cubicBezTo>
                  <a:cubicBezTo>
                    <a:pt x="89" y="45"/>
                    <a:pt x="109" y="38"/>
                    <a:pt x="134" y="38"/>
                  </a:cubicBezTo>
                  <a:cubicBezTo>
                    <a:pt x="156" y="38"/>
                    <a:pt x="174" y="45"/>
                    <a:pt x="188" y="60"/>
                  </a:cubicBezTo>
                  <a:cubicBezTo>
                    <a:pt x="201" y="74"/>
                    <a:pt x="208" y="94"/>
                    <a:pt x="208" y="119"/>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49"/>
            <p:cNvSpPr>
              <a:spLocks noChangeArrowheads="1"/>
            </p:cNvSpPr>
            <p:nvPr>
              <p:custDataLst>
                <p:tags r:id="rId30"/>
              </p:custDataLst>
            </p:nvPr>
          </p:nvSpPr>
          <p:spPr bwMode="auto">
            <a:xfrm>
              <a:off x="4041775" y="3278188"/>
              <a:ext cx="36513" cy="39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10" name="TextBox 509"/>
          <p:cNvSpPr txBox="1"/>
          <p:nvPr/>
        </p:nvSpPr>
        <p:spPr bwMode="auto">
          <a:xfrm>
            <a:off x="6577301" y="5817047"/>
            <a:ext cx="181973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b="1" dirty="0" err="1" smtClean="0">
                <a:latin typeface="Arev Sans" pitchFamily="34" charset="0"/>
                <a:ea typeface="Arev Sans" pitchFamily="34" charset="0"/>
                <a:cs typeface="Arev sans bold" pitchFamily="34" charset="0"/>
              </a:rPr>
              <a:t>Var</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a:t>
            </a:r>
          </a:p>
        </p:txBody>
      </p:sp>
      <p:pic>
        <p:nvPicPr>
          <p:cNvPr id="288" name="Picture 287"/>
          <p:cNvPicPr>
            <a:picLocks noChangeAspect="1"/>
          </p:cNvPicPr>
          <p:nvPr/>
        </p:nvPicPr>
        <p:blipFill>
          <a:blip r:embed="rId43" cstate="print">
            <a:extLst>
              <a:ext uri="{BEBA8EAE-BF5A-486C-A8C5-ECC9F3942E4B}">
                <a14:imgProps xmlns:a14="http://schemas.microsoft.com/office/drawing/2010/main">
                  <a14:imgLayer r:embed="rId4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714320" y="5764963"/>
            <a:ext cx="790006" cy="790006"/>
          </a:xfrm>
          <a:prstGeom prst="rect">
            <a:avLst/>
          </a:prstGeom>
        </p:spPr>
      </p:pic>
      <p:grpSp>
        <p:nvGrpSpPr>
          <p:cNvPr id="509" name="Group 508"/>
          <p:cNvGrpSpPr>
            <a:grpSpLocks noChangeAspect="1"/>
          </p:cNvGrpSpPr>
          <p:nvPr>
            <p:custDataLst>
              <p:tags r:id="rId3"/>
            </p:custDataLst>
          </p:nvPr>
        </p:nvGrpSpPr>
        <p:grpSpPr>
          <a:xfrm>
            <a:off x="1857796" y="5668664"/>
            <a:ext cx="2265362" cy="1012826"/>
            <a:chOff x="2900363" y="5732463"/>
            <a:chExt cx="2265362" cy="1012826"/>
          </a:xfrm>
        </p:grpSpPr>
        <p:sp>
          <p:nvSpPr>
            <p:cNvPr id="495" name="Freeform 198"/>
            <p:cNvSpPr>
              <a:spLocks/>
            </p:cNvSpPr>
            <p:nvPr>
              <p:custDataLst>
                <p:tags r:id="rId4"/>
              </p:custDataLst>
            </p:nvPr>
          </p:nvSpPr>
          <p:spPr bwMode="auto">
            <a:xfrm>
              <a:off x="2900363" y="6064251"/>
              <a:ext cx="190500" cy="254000"/>
            </a:xfrm>
            <a:custGeom>
              <a:avLst/>
              <a:gdLst>
                <a:gd name="T0" fmla="*/ 0 w 258"/>
                <a:gd name="T1" fmla="*/ 0 h 364"/>
                <a:gd name="T2" fmla="*/ 0 w 258"/>
                <a:gd name="T3" fmla="*/ 364 h 364"/>
                <a:gd name="T4" fmla="*/ 258 w 258"/>
                <a:gd name="T5" fmla="*/ 364 h 364"/>
                <a:gd name="T6" fmla="*/ 258 w 258"/>
                <a:gd name="T7" fmla="*/ 293 h 364"/>
                <a:gd name="T8" fmla="*/ 94 w 258"/>
                <a:gd name="T9" fmla="*/ 293 h 364"/>
                <a:gd name="T10" fmla="*/ 94 w 258"/>
                <a:gd name="T11" fmla="*/ 210 h 364"/>
                <a:gd name="T12" fmla="*/ 243 w 258"/>
                <a:gd name="T13" fmla="*/ 210 h 364"/>
                <a:gd name="T14" fmla="*/ 243 w 258"/>
                <a:gd name="T15" fmla="*/ 139 h 364"/>
                <a:gd name="T16" fmla="*/ 94 w 258"/>
                <a:gd name="T17" fmla="*/ 139 h 364"/>
                <a:gd name="T18" fmla="*/ 94 w 258"/>
                <a:gd name="T19" fmla="*/ 71 h 364"/>
                <a:gd name="T20" fmla="*/ 253 w 258"/>
                <a:gd name="T21" fmla="*/ 71 h 364"/>
                <a:gd name="T22" fmla="*/ 253 w 258"/>
                <a:gd name="T23" fmla="*/ 0 h 364"/>
                <a:gd name="T24" fmla="*/ 0 w 258"/>
                <a:gd name="T25"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364">
                  <a:moveTo>
                    <a:pt x="0" y="0"/>
                  </a:moveTo>
                  <a:lnTo>
                    <a:pt x="0" y="364"/>
                  </a:lnTo>
                  <a:lnTo>
                    <a:pt x="258" y="364"/>
                  </a:lnTo>
                  <a:lnTo>
                    <a:pt x="258" y="293"/>
                  </a:lnTo>
                  <a:lnTo>
                    <a:pt x="94" y="293"/>
                  </a:lnTo>
                  <a:lnTo>
                    <a:pt x="94" y="210"/>
                  </a:lnTo>
                  <a:lnTo>
                    <a:pt x="243" y="210"/>
                  </a:lnTo>
                  <a:lnTo>
                    <a:pt x="243" y="139"/>
                  </a:lnTo>
                  <a:lnTo>
                    <a:pt x="94" y="139"/>
                  </a:lnTo>
                  <a:lnTo>
                    <a:pt x="94" y="71"/>
                  </a:lnTo>
                  <a:lnTo>
                    <a:pt x="253" y="71"/>
                  </a:lnTo>
                  <a:lnTo>
                    <a:pt x="253" y="0"/>
                  </a:lnTo>
                  <a:lnTo>
                    <a:pt x="0"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Freeform 199"/>
            <p:cNvSpPr>
              <a:spLocks/>
            </p:cNvSpPr>
            <p:nvPr>
              <p:custDataLst>
                <p:tags r:id="rId5"/>
              </p:custDataLst>
            </p:nvPr>
          </p:nvSpPr>
          <p:spPr bwMode="auto">
            <a:xfrm>
              <a:off x="3155950" y="6051551"/>
              <a:ext cx="87312" cy="331788"/>
            </a:xfrm>
            <a:custGeom>
              <a:avLst/>
              <a:gdLst>
                <a:gd name="T0" fmla="*/ 0 w 120"/>
                <a:gd name="T1" fmla="*/ 0 h 475"/>
                <a:gd name="T2" fmla="*/ 120 w 120"/>
                <a:gd name="T3" fmla="*/ 0 h 475"/>
                <a:gd name="T4" fmla="*/ 120 w 120"/>
                <a:gd name="T5" fmla="*/ 41 h 475"/>
                <a:gd name="T6" fmla="*/ 45 w 120"/>
                <a:gd name="T7" fmla="*/ 41 h 475"/>
                <a:gd name="T8" fmla="*/ 45 w 120"/>
                <a:gd name="T9" fmla="*/ 434 h 475"/>
                <a:gd name="T10" fmla="*/ 120 w 120"/>
                <a:gd name="T11" fmla="*/ 434 h 475"/>
                <a:gd name="T12" fmla="*/ 120 w 120"/>
                <a:gd name="T13" fmla="*/ 475 h 475"/>
                <a:gd name="T14" fmla="*/ 0 w 120"/>
                <a:gd name="T15" fmla="*/ 475 h 475"/>
                <a:gd name="T16" fmla="*/ 0 w 120"/>
                <a:gd name="T17"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475">
                  <a:moveTo>
                    <a:pt x="0" y="0"/>
                  </a:moveTo>
                  <a:lnTo>
                    <a:pt x="120" y="0"/>
                  </a:lnTo>
                  <a:lnTo>
                    <a:pt x="120" y="41"/>
                  </a:lnTo>
                  <a:lnTo>
                    <a:pt x="45" y="41"/>
                  </a:lnTo>
                  <a:lnTo>
                    <a:pt x="45" y="434"/>
                  </a:lnTo>
                  <a:lnTo>
                    <a:pt x="120" y="434"/>
                  </a:lnTo>
                  <a:lnTo>
                    <a:pt x="120" y="475"/>
                  </a:lnTo>
                  <a:lnTo>
                    <a:pt x="0" y="475"/>
                  </a:lnTo>
                  <a:lnTo>
                    <a:pt x="0"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Freeform 200"/>
            <p:cNvSpPr>
              <a:spLocks/>
            </p:cNvSpPr>
            <p:nvPr>
              <p:custDataLst>
                <p:tags r:id="rId6"/>
              </p:custDataLst>
            </p:nvPr>
          </p:nvSpPr>
          <p:spPr bwMode="auto">
            <a:xfrm>
              <a:off x="3322638" y="6064251"/>
              <a:ext cx="228600" cy="254000"/>
            </a:xfrm>
            <a:custGeom>
              <a:avLst/>
              <a:gdLst>
                <a:gd name="T0" fmla="*/ 16 w 311"/>
                <a:gd name="T1" fmla="*/ 0 h 364"/>
                <a:gd name="T2" fmla="*/ 130 w 311"/>
                <a:gd name="T3" fmla="*/ 170 h 364"/>
                <a:gd name="T4" fmla="*/ 0 w 311"/>
                <a:gd name="T5" fmla="*/ 364 h 364"/>
                <a:gd name="T6" fmla="*/ 53 w 311"/>
                <a:gd name="T7" fmla="*/ 364 h 364"/>
                <a:gd name="T8" fmla="*/ 156 w 311"/>
                <a:gd name="T9" fmla="*/ 209 h 364"/>
                <a:gd name="T10" fmla="*/ 258 w 311"/>
                <a:gd name="T11" fmla="*/ 364 h 364"/>
                <a:gd name="T12" fmla="*/ 311 w 311"/>
                <a:gd name="T13" fmla="*/ 364 h 364"/>
                <a:gd name="T14" fmla="*/ 187 w 311"/>
                <a:gd name="T15" fmla="*/ 175 h 364"/>
                <a:gd name="T16" fmla="*/ 303 w 311"/>
                <a:gd name="T17" fmla="*/ 0 h 364"/>
                <a:gd name="T18" fmla="*/ 250 w 311"/>
                <a:gd name="T19" fmla="*/ 0 h 364"/>
                <a:gd name="T20" fmla="*/ 160 w 311"/>
                <a:gd name="T21" fmla="*/ 136 h 364"/>
                <a:gd name="T22" fmla="*/ 69 w 311"/>
                <a:gd name="T23" fmla="*/ 0 h 364"/>
                <a:gd name="T24" fmla="*/ 16 w 311"/>
                <a:gd name="T25"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1" h="364">
                  <a:moveTo>
                    <a:pt x="16" y="0"/>
                  </a:moveTo>
                  <a:lnTo>
                    <a:pt x="130" y="170"/>
                  </a:lnTo>
                  <a:lnTo>
                    <a:pt x="0" y="364"/>
                  </a:lnTo>
                  <a:lnTo>
                    <a:pt x="53" y="364"/>
                  </a:lnTo>
                  <a:lnTo>
                    <a:pt x="156" y="209"/>
                  </a:lnTo>
                  <a:lnTo>
                    <a:pt x="258" y="364"/>
                  </a:lnTo>
                  <a:lnTo>
                    <a:pt x="311" y="364"/>
                  </a:lnTo>
                  <a:lnTo>
                    <a:pt x="187" y="175"/>
                  </a:lnTo>
                  <a:lnTo>
                    <a:pt x="303" y="0"/>
                  </a:lnTo>
                  <a:lnTo>
                    <a:pt x="250" y="0"/>
                  </a:lnTo>
                  <a:lnTo>
                    <a:pt x="160" y="136"/>
                  </a:lnTo>
                  <a:lnTo>
                    <a:pt x="69" y="0"/>
                  </a:lnTo>
                  <a:lnTo>
                    <a:pt x="16"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Freeform 201"/>
            <p:cNvSpPr>
              <a:spLocks/>
            </p:cNvSpPr>
            <p:nvPr>
              <p:custDataLst>
                <p:tags r:id="rId7"/>
              </p:custDataLst>
            </p:nvPr>
          </p:nvSpPr>
          <p:spPr bwMode="auto">
            <a:xfrm>
              <a:off x="3602038" y="6051551"/>
              <a:ext cx="88900" cy="331788"/>
            </a:xfrm>
            <a:custGeom>
              <a:avLst/>
              <a:gdLst>
                <a:gd name="T0" fmla="*/ 120 w 120"/>
                <a:gd name="T1" fmla="*/ 0 h 475"/>
                <a:gd name="T2" fmla="*/ 120 w 120"/>
                <a:gd name="T3" fmla="*/ 475 h 475"/>
                <a:gd name="T4" fmla="*/ 0 w 120"/>
                <a:gd name="T5" fmla="*/ 475 h 475"/>
                <a:gd name="T6" fmla="*/ 0 w 120"/>
                <a:gd name="T7" fmla="*/ 434 h 475"/>
                <a:gd name="T8" fmla="*/ 75 w 120"/>
                <a:gd name="T9" fmla="*/ 434 h 475"/>
                <a:gd name="T10" fmla="*/ 75 w 120"/>
                <a:gd name="T11" fmla="*/ 41 h 475"/>
                <a:gd name="T12" fmla="*/ 0 w 120"/>
                <a:gd name="T13" fmla="*/ 41 h 475"/>
                <a:gd name="T14" fmla="*/ 0 w 120"/>
                <a:gd name="T15" fmla="*/ 0 h 475"/>
                <a:gd name="T16" fmla="*/ 120 w 120"/>
                <a:gd name="T17"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475">
                  <a:moveTo>
                    <a:pt x="120" y="0"/>
                  </a:moveTo>
                  <a:lnTo>
                    <a:pt x="120" y="475"/>
                  </a:lnTo>
                  <a:lnTo>
                    <a:pt x="0" y="475"/>
                  </a:lnTo>
                  <a:lnTo>
                    <a:pt x="0" y="434"/>
                  </a:lnTo>
                  <a:lnTo>
                    <a:pt x="75" y="434"/>
                  </a:lnTo>
                  <a:lnTo>
                    <a:pt x="75" y="41"/>
                  </a:lnTo>
                  <a:lnTo>
                    <a:pt x="0" y="41"/>
                  </a:lnTo>
                  <a:lnTo>
                    <a:pt x="0" y="0"/>
                  </a:lnTo>
                  <a:lnTo>
                    <a:pt x="120"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Freeform 202"/>
            <p:cNvSpPr>
              <a:spLocks noEditPoints="1"/>
            </p:cNvSpPr>
            <p:nvPr>
              <p:custDataLst>
                <p:tags r:id="rId8"/>
              </p:custDataLst>
            </p:nvPr>
          </p:nvSpPr>
          <p:spPr bwMode="auto">
            <a:xfrm>
              <a:off x="3860800" y="6164263"/>
              <a:ext cx="247650" cy="106363"/>
            </a:xfrm>
            <a:custGeom>
              <a:avLst/>
              <a:gdLst>
                <a:gd name="T0" fmla="*/ 0 w 335"/>
                <a:gd name="T1" fmla="*/ 41 h 151"/>
                <a:gd name="T2" fmla="*/ 335 w 335"/>
                <a:gd name="T3" fmla="*/ 41 h 151"/>
                <a:gd name="T4" fmla="*/ 335 w 335"/>
                <a:gd name="T5" fmla="*/ 0 h 151"/>
                <a:gd name="T6" fmla="*/ 0 w 335"/>
                <a:gd name="T7" fmla="*/ 0 h 151"/>
                <a:gd name="T8" fmla="*/ 0 w 335"/>
                <a:gd name="T9" fmla="*/ 41 h 151"/>
                <a:gd name="T10" fmla="*/ 0 w 335"/>
                <a:gd name="T11" fmla="*/ 151 h 151"/>
                <a:gd name="T12" fmla="*/ 335 w 335"/>
                <a:gd name="T13" fmla="*/ 151 h 151"/>
                <a:gd name="T14" fmla="*/ 335 w 335"/>
                <a:gd name="T15" fmla="*/ 110 h 151"/>
                <a:gd name="T16" fmla="*/ 0 w 335"/>
                <a:gd name="T17" fmla="*/ 110 h 151"/>
                <a:gd name="T18" fmla="*/ 0 w 335"/>
                <a:gd name="T19"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151">
                  <a:moveTo>
                    <a:pt x="0" y="41"/>
                  </a:moveTo>
                  <a:lnTo>
                    <a:pt x="335" y="41"/>
                  </a:lnTo>
                  <a:lnTo>
                    <a:pt x="335" y="0"/>
                  </a:lnTo>
                  <a:lnTo>
                    <a:pt x="0" y="0"/>
                  </a:lnTo>
                  <a:lnTo>
                    <a:pt x="0" y="41"/>
                  </a:lnTo>
                  <a:close/>
                  <a:moveTo>
                    <a:pt x="0" y="151"/>
                  </a:moveTo>
                  <a:lnTo>
                    <a:pt x="335" y="151"/>
                  </a:lnTo>
                  <a:lnTo>
                    <a:pt x="335" y="110"/>
                  </a:lnTo>
                  <a:lnTo>
                    <a:pt x="0" y="110"/>
                  </a:lnTo>
                  <a:lnTo>
                    <a:pt x="0" y="151"/>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Freeform 203"/>
            <p:cNvSpPr>
              <a:spLocks/>
            </p:cNvSpPr>
            <p:nvPr>
              <p:custDataLst>
                <p:tags r:id="rId9"/>
              </p:custDataLst>
            </p:nvPr>
          </p:nvSpPr>
          <p:spPr bwMode="auto">
            <a:xfrm>
              <a:off x="4408488" y="5732463"/>
              <a:ext cx="127000" cy="147638"/>
            </a:xfrm>
            <a:custGeom>
              <a:avLst/>
              <a:gdLst>
                <a:gd name="T0" fmla="*/ 173 w 173"/>
                <a:gd name="T1" fmla="*/ 87 h 212"/>
                <a:gd name="T2" fmla="*/ 154 w 173"/>
                <a:gd name="T3" fmla="*/ 22 h 212"/>
                <a:gd name="T4" fmla="*/ 101 w 173"/>
                <a:gd name="T5" fmla="*/ 0 h 212"/>
                <a:gd name="T6" fmla="*/ 62 w 173"/>
                <a:gd name="T7" fmla="*/ 9 h 212"/>
                <a:gd name="T8" fmla="*/ 34 w 173"/>
                <a:gd name="T9" fmla="*/ 37 h 212"/>
                <a:gd name="T10" fmla="*/ 34 w 173"/>
                <a:gd name="T11" fmla="*/ 5 h 212"/>
                <a:gd name="T12" fmla="*/ 0 w 173"/>
                <a:gd name="T13" fmla="*/ 5 h 212"/>
                <a:gd name="T14" fmla="*/ 0 w 173"/>
                <a:gd name="T15" fmla="*/ 212 h 212"/>
                <a:gd name="T16" fmla="*/ 34 w 173"/>
                <a:gd name="T17" fmla="*/ 212 h 212"/>
                <a:gd name="T18" fmla="*/ 34 w 173"/>
                <a:gd name="T19" fmla="*/ 95 h 212"/>
                <a:gd name="T20" fmla="*/ 50 w 173"/>
                <a:gd name="T21" fmla="*/ 47 h 212"/>
                <a:gd name="T22" fmla="*/ 93 w 173"/>
                <a:gd name="T23" fmla="*/ 29 h 212"/>
                <a:gd name="T24" fmla="*/ 128 w 173"/>
                <a:gd name="T25" fmla="*/ 44 h 212"/>
                <a:gd name="T26" fmla="*/ 139 w 173"/>
                <a:gd name="T27" fmla="*/ 88 h 212"/>
                <a:gd name="T28" fmla="*/ 139 w 173"/>
                <a:gd name="T29" fmla="*/ 212 h 212"/>
                <a:gd name="T30" fmla="*/ 173 w 173"/>
                <a:gd name="T31" fmla="*/ 212 h 212"/>
                <a:gd name="T32" fmla="*/ 173 w 173"/>
                <a:gd name="T33" fmla="*/ 8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12">
                  <a:moveTo>
                    <a:pt x="173" y="87"/>
                  </a:moveTo>
                  <a:cubicBezTo>
                    <a:pt x="173" y="58"/>
                    <a:pt x="167" y="36"/>
                    <a:pt x="154" y="22"/>
                  </a:cubicBezTo>
                  <a:cubicBezTo>
                    <a:pt x="142" y="7"/>
                    <a:pt x="125" y="0"/>
                    <a:pt x="101" y="0"/>
                  </a:cubicBezTo>
                  <a:cubicBezTo>
                    <a:pt x="86" y="0"/>
                    <a:pt x="73" y="3"/>
                    <a:pt x="62" y="9"/>
                  </a:cubicBezTo>
                  <a:cubicBezTo>
                    <a:pt x="51" y="15"/>
                    <a:pt x="42" y="24"/>
                    <a:pt x="34" y="37"/>
                  </a:cubicBezTo>
                  <a:lnTo>
                    <a:pt x="34" y="5"/>
                  </a:lnTo>
                  <a:lnTo>
                    <a:pt x="0" y="5"/>
                  </a:lnTo>
                  <a:lnTo>
                    <a:pt x="0" y="212"/>
                  </a:lnTo>
                  <a:lnTo>
                    <a:pt x="34" y="212"/>
                  </a:lnTo>
                  <a:lnTo>
                    <a:pt x="34" y="95"/>
                  </a:lnTo>
                  <a:cubicBezTo>
                    <a:pt x="34" y="75"/>
                    <a:pt x="39" y="58"/>
                    <a:pt x="50" y="47"/>
                  </a:cubicBezTo>
                  <a:cubicBezTo>
                    <a:pt x="60" y="35"/>
                    <a:pt x="75" y="29"/>
                    <a:pt x="93" y="29"/>
                  </a:cubicBezTo>
                  <a:cubicBezTo>
                    <a:pt x="108" y="29"/>
                    <a:pt x="120" y="34"/>
                    <a:pt x="128" y="44"/>
                  </a:cubicBezTo>
                  <a:cubicBezTo>
                    <a:pt x="135" y="53"/>
                    <a:pt x="139" y="68"/>
                    <a:pt x="139" y="88"/>
                  </a:cubicBezTo>
                  <a:lnTo>
                    <a:pt x="139" y="212"/>
                  </a:lnTo>
                  <a:lnTo>
                    <a:pt x="173" y="212"/>
                  </a:lnTo>
                  <a:lnTo>
                    <a:pt x="173" y="87"/>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Freeform 204"/>
            <p:cNvSpPr>
              <a:spLocks/>
            </p:cNvSpPr>
            <p:nvPr>
              <p:custDataLst>
                <p:tags r:id="rId10"/>
              </p:custDataLst>
            </p:nvPr>
          </p:nvSpPr>
          <p:spPr bwMode="auto">
            <a:xfrm>
              <a:off x="4227513" y="5946776"/>
              <a:ext cx="468312" cy="530225"/>
            </a:xfrm>
            <a:custGeom>
              <a:avLst/>
              <a:gdLst>
                <a:gd name="T0" fmla="*/ 21 w 637"/>
                <a:gd name="T1" fmla="*/ 0 h 760"/>
                <a:gd name="T2" fmla="*/ 21 w 637"/>
                <a:gd name="T3" fmla="*/ 33 h 760"/>
                <a:gd name="T4" fmla="*/ 325 w 637"/>
                <a:gd name="T5" fmla="*/ 382 h 760"/>
                <a:gd name="T6" fmla="*/ 0 w 637"/>
                <a:gd name="T7" fmla="*/ 760 h 760"/>
                <a:gd name="T8" fmla="*/ 637 w 637"/>
                <a:gd name="T9" fmla="*/ 760 h 760"/>
                <a:gd name="T10" fmla="*/ 637 w 637"/>
                <a:gd name="T11" fmla="*/ 561 h 760"/>
                <a:gd name="T12" fmla="*/ 606 w 637"/>
                <a:gd name="T13" fmla="*/ 561 h 760"/>
                <a:gd name="T14" fmla="*/ 589 w 637"/>
                <a:gd name="T15" fmla="*/ 663 h 760"/>
                <a:gd name="T16" fmla="*/ 554 w 637"/>
                <a:gd name="T17" fmla="*/ 698 h 760"/>
                <a:gd name="T18" fmla="*/ 96 w 637"/>
                <a:gd name="T19" fmla="*/ 698 h 760"/>
                <a:gd name="T20" fmla="*/ 389 w 637"/>
                <a:gd name="T21" fmla="*/ 357 h 760"/>
                <a:gd name="T22" fmla="*/ 107 w 637"/>
                <a:gd name="T23" fmla="*/ 33 h 760"/>
                <a:gd name="T24" fmla="*/ 555 w 637"/>
                <a:gd name="T25" fmla="*/ 33 h 760"/>
                <a:gd name="T26" fmla="*/ 589 w 637"/>
                <a:gd name="T27" fmla="*/ 67 h 760"/>
                <a:gd name="T28" fmla="*/ 606 w 637"/>
                <a:gd name="T29" fmla="*/ 170 h 760"/>
                <a:gd name="T30" fmla="*/ 637 w 637"/>
                <a:gd name="T31" fmla="*/ 170 h 760"/>
                <a:gd name="T32" fmla="*/ 637 w 637"/>
                <a:gd name="T33" fmla="*/ 0 h 760"/>
                <a:gd name="T34" fmla="*/ 107 w 637"/>
                <a:gd name="T35" fmla="*/ 0 h 760"/>
                <a:gd name="T36" fmla="*/ 21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1" y="0"/>
                  </a:moveTo>
                  <a:lnTo>
                    <a:pt x="21" y="33"/>
                  </a:lnTo>
                  <a:lnTo>
                    <a:pt x="325" y="382"/>
                  </a:lnTo>
                  <a:lnTo>
                    <a:pt x="0" y="760"/>
                  </a:lnTo>
                  <a:lnTo>
                    <a:pt x="637" y="760"/>
                  </a:lnTo>
                  <a:lnTo>
                    <a:pt x="637" y="561"/>
                  </a:lnTo>
                  <a:lnTo>
                    <a:pt x="606" y="561"/>
                  </a:lnTo>
                  <a:lnTo>
                    <a:pt x="589" y="663"/>
                  </a:lnTo>
                  <a:lnTo>
                    <a:pt x="554" y="698"/>
                  </a:lnTo>
                  <a:lnTo>
                    <a:pt x="96" y="698"/>
                  </a:lnTo>
                  <a:lnTo>
                    <a:pt x="389" y="357"/>
                  </a:lnTo>
                  <a:lnTo>
                    <a:pt x="107" y="33"/>
                  </a:lnTo>
                  <a:lnTo>
                    <a:pt x="555" y="33"/>
                  </a:lnTo>
                  <a:lnTo>
                    <a:pt x="589" y="67"/>
                  </a:lnTo>
                  <a:lnTo>
                    <a:pt x="606" y="170"/>
                  </a:lnTo>
                  <a:lnTo>
                    <a:pt x="637" y="170"/>
                  </a:lnTo>
                  <a:lnTo>
                    <a:pt x="637" y="0"/>
                  </a:lnTo>
                  <a:lnTo>
                    <a:pt x="107" y="0"/>
                  </a:lnTo>
                  <a:lnTo>
                    <a:pt x="21"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 name="Freeform 205"/>
            <p:cNvSpPr>
              <a:spLocks noEditPoints="1"/>
            </p:cNvSpPr>
            <p:nvPr>
              <p:custDataLst>
                <p:tags r:id="rId11"/>
              </p:custDataLst>
            </p:nvPr>
          </p:nvSpPr>
          <p:spPr bwMode="auto">
            <a:xfrm>
              <a:off x="4252913" y="6545263"/>
              <a:ext cx="25400" cy="200025"/>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Freeform 206"/>
            <p:cNvSpPr>
              <a:spLocks noEditPoints="1"/>
            </p:cNvSpPr>
            <p:nvPr>
              <p:custDataLst>
                <p:tags r:id="rId12"/>
              </p:custDataLst>
            </p:nvPr>
          </p:nvSpPr>
          <p:spPr bwMode="auto">
            <a:xfrm>
              <a:off x="4325938" y="6629401"/>
              <a:ext cx="187325" cy="79375"/>
            </a:xfrm>
            <a:custGeom>
              <a:avLst/>
              <a:gdLst>
                <a:gd name="T0" fmla="*/ 0 w 255"/>
                <a:gd name="T1" fmla="*/ 31 h 114"/>
                <a:gd name="T2" fmla="*/ 255 w 255"/>
                <a:gd name="T3" fmla="*/ 31 h 114"/>
                <a:gd name="T4" fmla="*/ 255 w 255"/>
                <a:gd name="T5" fmla="*/ 0 h 114"/>
                <a:gd name="T6" fmla="*/ 0 w 255"/>
                <a:gd name="T7" fmla="*/ 0 h 114"/>
                <a:gd name="T8" fmla="*/ 0 w 255"/>
                <a:gd name="T9" fmla="*/ 31 h 114"/>
                <a:gd name="T10" fmla="*/ 0 w 255"/>
                <a:gd name="T11" fmla="*/ 114 h 114"/>
                <a:gd name="T12" fmla="*/ 255 w 255"/>
                <a:gd name="T13" fmla="*/ 114 h 114"/>
                <a:gd name="T14" fmla="*/ 255 w 255"/>
                <a:gd name="T15" fmla="*/ 83 h 114"/>
                <a:gd name="T16" fmla="*/ 0 w 255"/>
                <a:gd name="T17" fmla="*/ 83 h 114"/>
                <a:gd name="T18" fmla="*/ 0 w 255"/>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114">
                  <a:moveTo>
                    <a:pt x="0" y="31"/>
                  </a:moveTo>
                  <a:lnTo>
                    <a:pt x="255" y="31"/>
                  </a:lnTo>
                  <a:lnTo>
                    <a:pt x="255" y="0"/>
                  </a:lnTo>
                  <a:lnTo>
                    <a:pt x="0" y="0"/>
                  </a:lnTo>
                  <a:lnTo>
                    <a:pt x="0" y="31"/>
                  </a:lnTo>
                  <a:close/>
                  <a:moveTo>
                    <a:pt x="0" y="114"/>
                  </a:moveTo>
                  <a:lnTo>
                    <a:pt x="255" y="114"/>
                  </a:lnTo>
                  <a:lnTo>
                    <a:pt x="255" y="83"/>
                  </a:lnTo>
                  <a:lnTo>
                    <a:pt x="0" y="83"/>
                  </a:lnTo>
                  <a:lnTo>
                    <a:pt x="0" y="11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Freeform 207"/>
            <p:cNvSpPr>
              <a:spLocks/>
            </p:cNvSpPr>
            <p:nvPr>
              <p:custDataLst>
                <p:tags r:id="rId13"/>
              </p:custDataLst>
            </p:nvPr>
          </p:nvSpPr>
          <p:spPr bwMode="auto">
            <a:xfrm>
              <a:off x="4567238" y="6553201"/>
              <a:ext cx="120650" cy="192088"/>
            </a:xfrm>
            <a:custGeom>
              <a:avLst/>
              <a:gdLst>
                <a:gd name="T0" fmla="*/ 5 w 164"/>
                <a:gd name="T1" fmla="*/ 244 h 276"/>
                <a:gd name="T2" fmla="*/ 5 w 164"/>
                <a:gd name="T3" fmla="*/ 276 h 276"/>
                <a:gd name="T4" fmla="*/ 164 w 164"/>
                <a:gd name="T5" fmla="*/ 276 h 276"/>
                <a:gd name="T6" fmla="*/ 164 w 164"/>
                <a:gd name="T7" fmla="*/ 244 h 276"/>
                <a:gd name="T8" fmla="*/ 103 w 164"/>
                <a:gd name="T9" fmla="*/ 244 h 276"/>
                <a:gd name="T10" fmla="*/ 103 w 164"/>
                <a:gd name="T11" fmla="*/ 0 h 276"/>
                <a:gd name="T12" fmla="*/ 66 w 164"/>
                <a:gd name="T13" fmla="*/ 0 h 276"/>
                <a:gd name="T14" fmla="*/ 0 w 164"/>
                <a:gd name="T15" fmla="*/ 13 h 276"/>
                <a:gd name="T16" fmla="*/ 0 w 164"/>
                <a:gd name="T17" fmla="*/ 47 h 276"/>
                <a:gd name="T18" fmla="*/ 66 w 164"/>
                <a:gd name="T19" fmla="*/ 34 h 276"/>
                <a:gd name="T20" fmla="*/ 66 w 164"/>
                <a:gd name="T21" fmla="*/ 244 h 276"/>
                <a:gd name="T22" fmla="*/ 5 w 164"/>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76">
                  <a:moveTo>
                    <a:pt x="5" y="244"/>
                  </a:moveTo>
                  <a:lnTo>
                    <a:pt x="5" y="276"/>
                  </a:lnTo>
                  <a:lnTo>
                    <a:pt x="164" y="276"/>
                  </a:lnTo>
                  <a:lnTo>
                    <a:pt x="164" y="244"/>
                  </a:lnTo>
                  <a:lnTo>
                    <a:pt x="103" y="244"/>
                  </a:lnTo>
                  <a:lnTo>
                    <a:pt x="103" y="0"/>
                  </a:lnTo>
                  <a:lnTo>
                    <a:pt x="66" y="0"/>
                  </a:lnTo>
                  <a:lnTo>
                    <a:pt x="0" y="13"/>
                  </a:lnTo>
                  <a:lnTo>
                    <a:pt x="0" y="47"/>
                  </a:lnTo>
                  <a:lnTo>
                    <a:pt x="66" y="34"/>
                  </a:lnTo>
                  <a:lnTo>
                    <a:pt x="66" y="244"/>
                  </a:lnTo>
                  <a:lnTo>
                    <a:pt x="5" y="24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Freeform 208"/>
            <p:cNvSpPr>
              <a:spLocks noEditPoints="1"/>
            </p:cNvSpPr>
            <p:nvPr>
              <p:custDataLst>
                <p:tags r:id="rId14"/>
              </p:custDataLst>
            </p:nvPr>
          </p:nvSpPr>
          <p:spPr bwMode="auto">
            <a:xfrm>
              <a:off x="4808538" y="6122988"/>
              <a:ext cx="179387" cy="266700"/>
            </a:xfrm>
            <a:custGeom>
              <a:avLst/>
              <a:gdLst>
                <a:gd name="T0" fmla="*/ 45 w 244"/>
                <a:gd name="T1" fmla="*/ 238 h 383"/>
                <a:gd name="T2" fmla="*/ 81 w 244"/>
                <a:gd name="T3" fmla="*/ 274 h 383"/>
                <a:gd name="T4" fmla="*/ 133 w 244"/>
                <a:gd name="T5" fmla="*/ 286 h 383"/>
                <a:gd name="T6" fmla="*/ 213 w 244"/>
                <a:gd name="T7" fmla="*/ 247 h 383"/>
                <a:gd name="T8" fmla="*/ 244 w 244"/>
                <a:gd name="T9" fmla="*/ 143 h 383"/>
                <a:gd name="T10" fmla="*/ 213 w 244"/>
                <a:gd name="T11" fmla="*/ 39 h 383"/>
                <a:gd name="T12" fmla="*/ 133 w 244"/>
                <a:gd name="T13" fmla="*/ 0 h 383"/>
                <a:gd name="T14" fmla="*/ 81 w 244"/>
                <a:gd name="T15" fmla="*/ 12 h 383"/>
                <a:gd name="T16" fmla="*/ 45 w 244"/>
                <a:gd name="T17" fmla="*/ 48 h 383"/>
                <a:gd name="T18" fmla="*/ 45 w 244"/>
                <a:gd name="T19" fmla="*/ 6 h 383"/>
                <a:gd name="T20" fmla="*/ 0 w 244"/>
                <a:gd name="T21" fmla="*/ 6 h 383"/>
                <a:gd name="T22" fmla="*/ 0 w 244"/>
                <a:gd name="T23" fmla="*/ 383 h 383"/>
                <a:gd name="T24" fmla="*/ 45 w 244"/>
                <a:gd name="T25" fmla="*/ 383 h 383"/>
                <a:gd name="T26" fmla="*/ 45 w 244"/>
                <a:gd name="T27" fmla="*/ 238 h 383"/>
                <a:gd name="T28" fmla="*/ 198 w 244"/>
                <a:gd name="T29" fmla="*/ 143 h 383"/>
                <a:gd name="T30" fmla="*/ 178 w 244"/>
                <a:gd name="T31" fmla="*/ 221 h 383"/>
                <a:gd name="T32" fmla="*/ 122 w 244"/>
                <a:gd name="T33" fmla="*/ 249 h 383"/>
                <a:gd name="T34" fmla="*/ 66 w 244"/>
                <a:gd name="T35" fmla="*/ 221 h 383"/>
                <a:gd name="T36" fmla="*/ 45 w 244"/>
                <a:gd name="T37" fmla="*/ 143 h 383"/>
                <a:gd name="T38" fmla="*/ 66 w 244"/>
                <a:gd name="T39" fmla="*/ 66 h 383"/>
                <a:gd name="T40" fmla="*/ 122 w 244"/>
                <a:gd name="T41" fmla="*/ 37 h 383"/>
                <a:gd name="T42" fmla="*/ 178 w 244"/>
                <a:gd name="T43" fmla="*/ 66 h 383"/>
                <a:gd name="T44" fmla="*/ 198 w 244"/>
                <a:gd name="T45" fmla="*/ 14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 h="383">
                  <a:moveTo>
                    <a:pt x="45" y="238"/>
                  </a:moveTo>
                  <a:cubicBezTo>
                    <a:pt x="55" y="255"/>
                    <a:pt x="67" y="267"/>
                    <a:pt x="81" y="274"/>
                  </a:cubicBezTo>
                  <a:cubicBezTo>
                    <a:pt x="95" y="282"/>
                    <a:pt x="113" y="286"/>
                    <a:pt x="133" y="286"/>
                  </a:cubicBezTo>
                  <a:cubicBezTo>
                    <a:pt x="166" y="286"/>
                    <a:pt x="193" y="273"/>
                    <a:pt x="213" y="247"/>
                  </a:cubicBezTo>
                  <a:cubicBezTo>
                    <a:pt x="234" y="220"/>
                    <a:pt x="244" y="186"/>
                    <a:pt x="244" y="143"/>
                  </a:cubicBezTo>
                  <a:cubicBezTo>
                    <a:pt x="244" y="100"/>
                    <a:pt x="234" y="66"/>
                    <a:pt x="213" y="39"/>
                  </a:cubicBezTo>
                  <a:cubicBezTo>
                    <a:pt x="193" y="13"/>
                    <a:pt x="166" y="0"/>
                    <a:pt x="133" y="0"/>
                  </a:cubicBezTo>
                  <a:cubicBezTo>
                    <a:pt x="113" y="0"/>
                    <a:pt x="95" y="4"/>
                    <a:pt x="81" y="12"/>
                  </a:cubicBezTo>
                  <a:cubicBezTo>
                    <a:pt x="67" y="19"/>
                    <a:pt x="55" y="32"/>
                    <a:pt x="45" y="48"/>
                  </a:cubicBezTo>
                  <a:lnTo>
                    <a:pt x="45" y="6"/>
                  </a:lnTo>
                  <a:lnTo>
                    <a:pt x="0" y="6"/>
                  </a:lnTo>
                  <a:lnTo>
                    <a:pt x="0" y="383"/>
                  </a:lnTo>
                  <a:lnTo>
                    <a:pt x="45" y="383"/>
                  </a:lnTo>
                  <a:lnTo>
                    <a:pt x="45" y="238"/>
                  </a:lnTo>
                  <a:close/>
                  <a:moveTo>
                    <a:pt x="198" y="143"/>
                  </a:moveTo>
                  <a:cubicBezTo>
                    <a:pt x="198" y="176"/>
                    <a:pt x="191" y="202"/>
                    <a:pt x="178" y="221"/>
                  </a:cubicBezTo>
                  <a:cubicBezTo>
                    <a:pt x="164" y="239"/>
                    <a:pt x="146" y="249"/>
                    <a:pt x="122" y="249"/>
                  </a:cubicBezTo>
                  <a:cubicBezTo>
                    <a:pt x="98" y="249"/>
                    <a:pt x="79" y="239"/>
                    <a:pt x="66" y="221"/>
                  </a:cubicBezTo>
                  <a:cubicBezTo>
                    <a:pt x="52" y="202"/>
                    <a:pt x="45" y="176"/>
                    <a:pt x="45" y="143"/>
                  </a:cubicBezTo>
                  <a:cubicBezTo>
                    <a:pt x="45" y="110"/>
                    <a:pt x="52" y="84"/>
                    <a:pt x="66" y="66"/>
                  </a:cubicBezTo>
                  <a:cubicBezTo>
                    <a:pt x="79" y="47"/>
                    <a:pt x="98" y="37"/>
                    <a:pt x="122" y="37"/>
                  </a:cubicBezTo>
                  <a:cubicBezTo>
                    <a:pt x="146" y="37"/>
                    <a:pt x="164" y="47"/>
                    <a:pt x="178" y="66"/>
                  </a:cubicBezTo>
                  <a:cubicBezTo>
                    <a:pt x="191" y="84"/>
                    <a:pt x="198" y="110"/>
                    <a:pt x="198" y="143"/>
                  </a:cubicBez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Freeform 209"/>
            <p:cNvSpPr>
              <a:spLocks/>
            </p:cNvSpPr>
            <p:nvPr>
              <p:custDataLst>
                <p:tags r:id="rId15"/>
              </p:custDataLst>
            </p:nvPr>
          </p:nvSpPr>
          <p:spPr bwMode="auto">
            <a:xfrm>
              <a:off x="5037138" y="5976938"/>
              <a:ext cx="128587" cy="196850"/>
            </a:xfrm>
            <a:custGeom>
              <a:avLst/>
              <a:gdLst>
                <a:gd name="T0" fmla="*/ 45 w 175"/>
                <a:gd name="T1" fmla="*/ 249 h 281"/>
                <a:gd name="T2" fmla="*/ 114 w 175"/>
                <a:gd name="T3" fmla="*/ 178 h 281"/>
                <a:gd name="T4" fmla="*/ 144 w 175"/>
                <a:gd name="T5" fmla="*/ 147 h 281"/>
                <a:gd name="T6" fmla="*/ 167 w 175"/>
                <a:gd name="T7" fmla="*/ 111 h 281"/>
                <a:gd name="T8" fmla="*/ 173 w 175"/>
                <a:gd name="T9" fmla="*/ 79 h 281"/>
                <a:gd name="T10" fmla="*/ 148 w 175"/>
                <a:gd name="T11" fmla="*/ 21 h 281"/>
                <a:gd name="T12" fmla="*/ 79 w 175"/>
                <a:gd name="T13" fmla="*/ 0 h 281"/>
                <a:gd name="T14" fmla="*/ 44 w 175"/>
                <a:gd name="T15" fmla="*/ 5 h 281"/>
                <a:gd name="T16" fmla="*/ 2 w 175"/>
                <a:gd name="T17" fmla="*/ 18 h 281"/>
                <a:gd name="T18" fmla="*/ 2 w 175"/>
                <a:gd name="T19" fmla="*/ 56 h 281"/>
                <a:gd name="T20" fmla="*/ 43 w 175"/>
                <a:gd name="T21" fmla="*/ 37 h 281"/>
                <a:gd name="T22" fmla="*/ 80 w 175"/>
                <a:gd name="T23" fmla="*/ 31 h 281"/>
                <a:gd name="T24" fmla="*/ 120 w 175"/>
                <a:gd name="T25" fmla="*/ 45 h 281"/>
                <a:gd name="T26" fmla="*/ 136 w 175"/>
                <a:gd name="T27" fmla="*/ 81 h 281"/>
                <a:gd name="T28" fmla="*/ 129 w 175"/>
                <a:gd name="T29" fmla="*/ 109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4" y="178"/>
                  </a:lnTo>
                  <a:cubicBezTo>
                    <a:pt x="131" y="161"/>
                    <a:pt x="141" y="150"/>
                    <a:pt x="144" y="147"/>
                  </a:cubicBezTo>
                  <a:cubicBezTo>
                    <a:pt x="155" y="133"/>
                    <a:pt x="163" y="121"/>
                    <a:pt x="167" y="111"/>
                  </a:cubicBezTo>
                  <a:cubicBezTo>
                    <a:pt x="171" y="101"/>
                    <a:pt x="173" y="90"/>
                    <a:pt x="173" y="79"/>
                  </a:cubicBezTo>
                  <a:cubicBezTo>
                    <a:pt x="173" y="55"/>
                    <a:pt x="165" y="36"/>
                    <a:pt x="148" y="21"/>
                  </a:cubicBezTo>
                  <a:cubicBezTo>
                    <a:pt x="131" y="7"/>
                    <a:pt x="108" y="0"/>
                    <a:pt x="79" y="0"/>
                  </a:cubicBezTo>
                  <a:cubicBezTo>
                    <a:pt x="69" y="0"/>
                    <a:pt x="57" y="1"/>
                    <a:pt x="44" y="5"/>
                  </a:cubicBezTo>
                  <a:cubicBezTo>
                    <a:pt x="31" y="8"/>
                    <a:pt x="17" y="12"/>
                    <a:pt x="2" y="18"/>
                  </a:cubicBezTo>
                  <a:lnTo>
                    <a:pt x="2" y="56"/>
                  </a:lnTo>
                  <a:cubicBezTo>
                    <a:pt x="16" y="48"/>
                    <a:pt x="30" y="42"/>
                    <a:pt x="43" y="37"/>
                  </a:cubicBezTo>
                  <a:cubicBezTo>
                    <a:pt x="56" y="33"/>
                    <a:pt x="69" y="31"/>
                    <a:pt x="80" y="31"/>
                  </a:cubicBezTo>
                  <a:cubicBezTo>
                    <a:pt x="97" y="31"/>
                    <a:pt x="110" y="36"/>
                    <a:pt x="120" y="45"/>
                  </a:cubicBezTo>
                  <a:cubicBezTo>
                    <a:pt x="131" y="54"/>
                    <a:pt x="136" y="66"/>
                    <a:pt x="136" y="81"/>
                  </a:cubicBezTo>
                  <a:cubicBezTo>
                    <a:pt x="136" y="90"/>
                    <a:pt x="134" y="99"/>
                    <a:pt x="129" y="109"/>
                  </a:cubicBezTo>
                  <a:cubicBezTo>
                    <a:pt x="124" y="118"/>
                    <a:pt x="116" y="129"/>
                    <a:pt x="104" y="143"/>
                  </a:cubicBezTo>
                  <a:cubicBezTo>
                    <a:pt x="98" y="150"/>
                    <a:pt x="82" y="166"/>
                    <a:pt x="58" y="190"/>
                  </a:cubicBezTo>
                  <a:lnTo>
                    <a:pt x="0" y="249"/>
                  </a:lnTo>
                  <a:lnTo>
                    <a:pt x="0" y="281"/>
                  </a:lnTo>
                  <a:lnTo>
                    <a:pt x="175" y="281"/>
                  </a:lnTo>
                  <a:lnTo>
                    <a:pt x="175" y="249"/>
                  </a:lnTo>
                  <a:lnTo>
                    <a:pt x="45" y="249"/>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Freeform 210"/>
            <p:cNvSpPr>
              <a:spLocks noEditPoints="1"/>
            </p:cNvSpPr>
            <p:nvPr>
              <p:custDataLst>
                <p:tags r:id="rId16"/>
              </p:custDataLst>
            </p:nvPr>
          </p:nvSpPr>
          <p:spPr bwMode="auto">
            <a:xfrm>
              <a:off x="5041900" y="6272213"/>
              <a:ext cx="25400" cy="200025"/>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89" name="Picture 288"/>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4501193" y="5820778"/>
            <a:ext cx="660686" cy="660686"/>
          </a:xfrm>
          <a:prstGeom prst="rect">
            <a:avLst/>
          </a:prstGeom>
        </p:spPr>
      </p:pic>
      <p:sp>
        <p:nvSpPr>
          <p:cNvPr id="292" name="TextBox 291"/>
          <p:cNvSpPr txBox="1"/>
          <p:nvPr/>
        </p:nvSpPr>
        <p:spPr bwMode="auto">
          <a:xfrm>
            <a:off x="8131790" y="5816302"/>
            <a:ext cx="1327608"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a:lnSpc>
                <a:spcPct val="120000"/>
              </a:lnSpc>
            </a:pPr>
            <a:r>
              <a:rPr lang="en-US" dirty="0" smtClean="0">
                <a:latin typeface="Arev Sans" pitchFamily="34" charset="0"/>
                <a:ea typeface="Arev Sans" pitchFamily="34" charset="0"/>
                <a:cs typeface="Arev sans bold" pitchFamily="34" charset="0"/>
              </a:rPr>
              <a:t>  large</a:t>
            </a:r>
            <a:endParaRPr lang="en-US" dirty="0">
              <a:latin typeface="Arev Sans" pitchFamily="34" charset="0"/>
              <a:ea typeface="Arev Sans" pitchFamily="34" charset="0"/>
              <a:cs typeface="Arev sans bold" pitchFamily="34" charset="0"/>
            </a:endParaRPr>
          </a:p>
        </p:txBody>
      </p:sp>
      <p:sp>
        <p:nvSpPr>
          <p:cNvPr id="293" name="Rectangle 292"/>
          <p:cNvSpPr/>
          <p:nvPr/>
        </p:nvSpPr>
        <p:spPr>
          <a:xfrm>
            <a:off x="7437175" y="3007195"/>
            <a:ext cx="4331635" cy="498406"/>
          </a:xfrm>
          <a:prstGeom prst="rect">
            <a:avLst/>
          </a:prstGeom>
        </p:spPr>
        <p:txBody>
          <a:bodyPr wrap="none">
            <a:spAutoFit/>
          </a:bodyPr>
          <a:lstStyle/>
          <a:p>
            <a:pPr eaLnBrk="1" hangingPunct="1">
              <a:lnSpc>
                <a:spcPct val="120000"/>
              </a:lnSpc>
            </a:pPr>
            <a:r>
              <a:rPr lang="en-US" sz="2400" dirty="0">
                <a:latin typeface="Arev Sans" pitchFamily="34" charset="0"/>
                <a:ea typeface="Arev Sans" pitchFamily="34" charset="0"/>
                <a:cs typeface="Arev sans bold" pitchFamily="34" charset="0"/>
              </a:rPr>
              <a:t>(the “collision probability”)</a:t>
            </a:r>
          </a:p>
        </p:txBody>
      </p:sp>
    </p:spTree>
    <p:extLst>
      <p:ext uri="{BB962C8B-B14F-4D97-AF65-F5344CB8AC3E}">
        <p14:creationId xmlns:p14="http://schemas.microsoft.com/office/powerpoint/2010/main" val="29085988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500"/>
                                        <p:tgtEl>
                                          <p:spTgt spid="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93"/>
                                        </p:tgtEl>
                                      </p:cBhvr>
                                    </p:animEffect>
                                    <p:set>
                                      <p:cBhvr>
                                        <p:cTn id="12" dur="1" fill="hold">
                                          <p:stCondLst>
                                            <p:cond delay="499"/>
                                          </p:stCondLst>
                                        </p:cTn>
                                        <p:tgtEl>
                                          <p:spTgt spid="29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385"/>
                                        </p:tgtEl>
                                        <p:attrNameLst>
                                          <p:attrName>style.visibility</p:attrName>
                                        </p:attrNameLst>
                                      </p:cBhvr>
                                      <p:to>
                                        <p:strVal val="visible"/>
                                      </p:to>
                                    </p:set>
                                    <p:animEffect transition="in" filter="fade">
                                      <p:cBhvr>
                                        <p:cTn id="15" dur="500"/>
                                        <p:tgtEl>
                                          <p:spTgt spid="38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500"/>
                                        <p:tgtEl>
                                          <p:spTgt spid="82"/>
                                        </p:tgtEl>
                                      </p:cBhvr>
                                    </p:animEffect>
                                  </p:childTnLst>
                                </p:cTn>
                              </p:par>
                              <p:par>
                                <p:cTn id="21" presetID="10"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500"/>
                                        <p:tgtEl>
                                          <p:spTgt spid="7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09"/>
                                        </p:tgtEl>
                                        <p:attrNameLst>
                                          <p:attrName>style.visibility</p:attrName>
                                        </p:attrNameLst>
                                      </p:cBhvr>
                                      <p:to>
                                        <p:strVal val="visible"/>
                                      </p:to>
                                    </p:set>
                                    <p:animEffect transition="in" filter="fade">
                                      <p:cBhvr>
                                        <p:cTn id="28" dur="500"/>
                                        <p:tgtEl>
                                          <p:spTgt spid="509"/>
                                        </p:tgtEl>
                                      </p:cBhvr>
                                    </p:animEffect>
                                  </p:childTnLst>
                                </p:cTn>
                              </p:par>
                              <p:par>
                                <p:cTn id="29" presetID="10" presetClass="entr" presetSubtype="0" fill="hold" nodeType="withEffect">
                                  <p:stCondLst>
                                    <p:cond delay="0"/>
                                  </p:stCondLst>
                                  <p:childTnLst>
                                    <p:set>
                                      <p:cBhvr>
                                        <p:cTn id="30" dur="1" fill="hold">
                                          <p:stCondLst>
                                            <p:cond delay="0"/>
                                          </p:stCondLst>
                                        </p:cTn>
                                        <p:tgtEl>
                                          <p:spTgt spid="289"/>
                                        </p:tgtEl>
                                        <p:attrNameLst>
                                          <p:attrName>style.visibility</p:attrName>
                                        </p:attrNameLst>
                                      </p:cBhvr>
                                      <p:to>
                                        <p:strVal val="visible"/>
                                      </p:to>
                                    </p:set>
                                    <p:animEffect transition="in" filter="fade">
                                      <p:cBhvr>
                                        <p:cTn id="31" dur="500"/>
                                        <p:tgtEl>
                                          <p:spTgt spid="28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10"/>
                                        </p:tgtEl>
                                        <p:attrNameLst>
                                          <p:attrName>style.visibility</p:attrName>
                                        </p:attrNameLst>
                                      </p:cBhvr>
                                      <p:to>
                                        <p:strVal val="visible"/>
                                      </p:to>
                                    </p:set>
                                    <p:animEffect transition="in" filter="fade">
                                      <p:cBhvr>
                                        <p:cTn id="36" dur="500"/>
                                        <p:tgtEl>
                                          <p:spTgt spid="5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88"/>
                                        </p:tgtEl>
                                        <p:attrNameLst>
                                          <p:attrName>style.visibility</p:attrName>
                                        </p:attrNameLst>
                                      </p:cBhvr>
                                      <p:to>
                                        <p:strVal val="visible"/>
                                      </p:to>
                                    </p:set>
                                    <p:animEffect transition="in" filter="fade">
                                      <p:cBhvr>
                                        <p:cTn id="41" dur="500"/>
                                        <p:tgtEl>
                                          <p:spTgt spid="28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92"/>
                                        </p:tgtEl>
                                        <p:attrNameLst>
                                          <p:attrName>style.visibility</p:attrName>
                                        </p:attrNameLst>
                                      </p:cBhvr>
                                      <p:to>
                                        <p:strVal val="visible"/>
                                      </p:to>
                                    </p:set>
                                    <p:animEffect transition="in" filter="fade">
                                      <p:cBhvr>
                                        <p:cTn id="44" dur="50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 grpId="0"/>
      <p:bldP spid="82" grpId="0"/>
      <p:bldP spid="510" grpId="0"/>
      <p:bldP spid="292" grpId="0"/>
      <p:bldP spid="293" grpId="0"/>
      <p:bldP spid="29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460450" y="314848"/>
            <a:ext cx="1190366" cy="1125088"/>
          </a:xfrm>
          <a:prstGeom prst="rect">
            <a:avLst/>
          </a:prstGeom>
        </p:spPr>
      </p:pic>
      <p:sp>
        <p:nvSpPr>
          <p:cNvPr id="3" name="TextBox 2"/>
          <p:cNvSpPr txBox="1"/>
          <p:nvPr/>
        </p:nvSpPr>
        <p:spPr bwMode="auto">
          <a:xfrm>
            <a:off x="106221" y="1593213"/>
            <a:ext cx="3898824"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400" dirty="0" smtClean="0">
                <a:latin typeface="Arev Sans" pitchFamily="34" charset="0"/>
                <a:ea typeface="Arev Sans" pitchFamily="34" charset="0"/>
                <a:cs typeface="Arev sans bold" pitchFamily="34" charset="0"/>
              </a:rPr>
              <a:t>Unknown </a:t>
            </a:r>
            <a:r>
              <a:rPr lang="en-US" sz="2400" dirty="0" smtClean="0">
                <a:solidFill>
                  <a:srgbClr val="FFFF00"/>
                </a:solidFill>
                <a:latin typeface="Arev Sans" pitchFamily="34" charset="0"/>
                <a:ea typeface="Arev Sans" pitchFamily="34" charset="0"/>
                <a:cs typeface="Arev sans bold" pitchFamily="34" charset="0"/>
              </a:rPr>
              <a:t>n</a:t>
            </a:r>
            <a:r>
              <a:rPr lang="en-US" sz="2400" dirty="0" smtClean="0">
                <a:latin typeface="Arev Sans" pitchFamily="34" charset="0"/>
                <a:ea typeface="Arev Sans" pitchFamily="34" charset="0"/>
                <a:cs typeface="Arev sans bold" pitchFamily="34" charset="0"/>
              </a:rPr>
              <a:t>-outcome</a:t>
            </a:r>
          </a:p>
          <a:p>
            <a:pPr algn="ctr" eaLnBrk="1" hangingPunct="1">
              <a:lnSpc>
                <a:spcPct val="120000"/>
              </a:lnSpc>
            </a:pPr>
            <a:r>
              <a:rPr lang="en-US" sz="2400" dirty="0" smtClean="0">
                <a:latin typeface="Arev Sans" pitchFamily="34" charset="0"/>
                <a:ea typeface="Arev Sans" pitchFamily="34" charset="0"/>
                <a:cs typeface="Arev sans bold" pitchFamily="34" charset="0"/>
              </a:rPr>
              <a:t>source of randomness </a:t>
            </a:r>
            <a:r>
              <a:rPr lang="en-US" sz="2400" dirty="0" smtClean="0">
                <a:solidFill>
                  <a:srgbClr val="FFFF00"/>
                </a:solidFill>
                <a:latin typeface="Arev Sans" pitchFamily="34" charset="0"/>
                <a:ea typeface="Arev Sans" pitchFamily="34" charset="0"/>
                <a:cs typeface="Arev sans bold" pitchFamily="34" charset="0"/>
              </a:rPr>
              <a:t>p</a:t>
            </a:r>
          </a:p>
        </p:txBody>
      </p:sp>
      <p:grpSp>
        <p:nvGrpSpPr>
          <p:cNvPr id="9" name="Group 8"/>
          <p:cNvGrpSpPr/>
          <p:nvPr/>
        </p:nvGrpSpPr>
        <p:grpSpPr>
          <a:xfrm>
            <a:off x="4477994" y="372136"/>
            <a:ext cx="1580881" cy="1227285"/>
            <a:chOff x="4477994" y="372136"/>
            <a:chExt cx="1580881" cy="1227285"/>
          </a:xfrm>
        </p:grpSpPr>
        <p:cxnSp>
          <p:nvCxnSpPr>
            <p:cNvPr id="4" name="Straight Arrow Connector 3"/>
            <p:cNvCxnSpPr/>
            <p:nvPr/>
          </p:nvCxnSpPr>
          <p:spPr bwMode="auto">
            <a:xfrm>
              <a:off x="4550737" y="372136"/>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5" name="Straight Arrow Connector 4"/>
            <p:cNvCxnSpPr/>
            <p:nvPr/>
          </p:nvCxnSpPr>
          <p:spPr bwMode="auto">
            <a:xfrm>
              <a:off x="4550737" y="678957"/>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6" name="Straight Arrow Connector 5"/>
            <p:cNvCxnSpPr/>
            <p:nvPr/>
          </p:nvCxnSpPr>
          <p:spPr bwMode="auto">
            <a:xfrm>
              <a:off x="4550737" y="1292599"/>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7" name="Straight Arrow Connector 6"/>
            <p:cNvCxnSpPr/>
            <p:nvPr/>
          </p:nvCxnSpPr>
          <p:spPr bwMode="auto">
            <a:xfrm>
              <a:off x="4550737" y="1599421"/>
              <a:ext cx="1435395" cy="0"/>
            </a:xfrm>
            <a:prstGeom prst="straightConnector1">
              <a:avLst/>
            </a:prstGeom>
            <a:noFill/>
            <a:ln w="57150" cap="flat" cmpd="sng" algn="ctr">
              <a:solidFill>
                <a:schemeClr val="tx1"/>
              </a:solidFill>
              <a:prstDash val="solid"/>
              <a:round/>
              <a:headEnd type="none" w="med" len="med"/>
              <a:tailEnd type="triangle"/>
            </a:ln>
            <a:effectLst/>
          </p:spPr>
        </p:cxnSp>
        <p:sp>
          <p:nvSpPr>
            <p:cNvPr id="8" name="TextBox 7"/>
            <p:cNvSpPr txBox="1"/>
            <p:nvPr/>
          </p:nvSpPr>
          <p:spPr bwMode="auto">
            <a:xfrm>
              <a:off x="4477994" y="757841"/>
              <a:ext cx="1580881" cy="43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000" dirty="0" smtClean="0">
                  <a:solidFill>
                    <a:srgbClr val="FFFF00"/>
                  </a:solidFill>
                  <a:latin typeface="Arev Sans" pitchFamily="34" charset="0"/>
                  <a:ea typeface="Arev Sans" pitchFamily="34" charset="0"/>
                  <a:cs typeface="Arev sans bold" pitchFamily="34" charset="0"/>
                </a:rPr>
                <a:t>m</a:t>
              </a:r>
              <a:r>
                <a:rPr lang="en-US" sz="2000" dirty="0" smtClean="0">
                  <a:latin typeface="Arev Sans" pitchFamily="34" charset="0"/>
                  <a:ea typeface="Arev Sans" pitchFamily="34" charset="0"/>
                  <a:cs typeface="Arev sans bold" pitchFamily="34" charset="0"/>
                </a:rPr>
                <a:t> samples</a:t>
              </a:r>
            </a:p>
          </p:txBody>
        </p:sp>
      </p:grpSp>
      <p:sp>
        <p:nvSpPr>
          <p:cNvPr id="10" name="TextBox 9"/>
          <p:cNvSpPr txBox="1"/>
          <p:nvPr/>
        </p:nvSpPr>
        <p:spPr bwMode="auto">
          <a:xfrm>
            <a:off x="4861912" y="1814811"/>
            <a:ext cx="813044"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400" dirty="0" err="1" smtClean="0">
                <a:solidFill>
                  <a:srgbClr val="FFFF00"/>
                </a:solidFill>
                <a:latin typeface="Arev Sans" pitchFamily="34" charset="0"/>
                <a:ea typeface="Arev Sans" pitchFamily="34" charset="0"/>
                <a:cs typeface="Arev sans bold" pitchFamily="34" charset="0"/>
              </a:rPr>
              <a:t>p</a:t>
            </a:r>
            <a:r>
              <a:rPr lang="en-US" baseline="30000" dirty="0" err="1" smtClean="0">
                <a:solidFill>
                  <a:srgbClr val="FFFF00"/>
                </a:solidFill>
                <a:latin typeface="Arev Sans" pitchFamily="34" charset="0"/>
                <a:ea typeface="Arev Sans" pitchFamily="34" charset="0"/>
                <a:cs typeface="Arev sans bold" pitchFamily="34" charset="0"/>
              </a:rPr>
              <a:t>⊗m</a:t>
            </a:r>
            <a:endParaRPr lang="en-US" sz="2400" baseline="30000" dirty="0" smtClean="0">
              <a:solidFill>
                <a:srgbClr val="FFFF00"/>
              </a:solidFill>
              <a:latin typeface="Arev Sans" pitchFamily="34" charset="0"/>
              <a:ea typeface="Arev Sans" pitchFamily="34" charset="0"/>
              <a:cs typeface="Arev sans bold" pitchFamily="34" charset="0"/>
            </a:endParaRPr>
          </a:p>
        </p:txBody>
      </p:sp>
      <p:grpSp>
        <p:nvGrpSpPr>
          <p:cNvPr id="15" name="Group 14"/>
          <p:cNvGrpSpPr/>
          <p:nvPr/>
        </p:nvGrpSpPr>
        <p:grpSpPr>
          <a:xfrm>
            <a:off x="6531823" y="136023"/>
            <a:ext cx="2476500" cy="2105025"/>
            <a:chOff x="5268434" y="3014610"/>
            <a:chExt cx="2476500" cy="2105025"/>
          </a:xfrm>
        </p:grpSpPr>
        <p:pic>
          <p:nvPicPr>
            <p:cNvPr id="11" name="Picture 10"/>
            <p:cNvPicPr>
              <a:picLocks noChangeAspect="1"/>
            </p:cNvPicPr>
            <p:nvPr/>
          </p:nvPicPr>
          <p:blipFill>
            <a:blip r:embed="rId31">
              <a:extLst>
                <a:ext uri="{BEBA8EAE-BF5A-486C-A8C5-ECC9F3942E4B}">
                  <a14:imgProps xmlns:a14="http://schemas.microsoft.com/office/drawing/2010/main">
                    <a14:imgLayer r:embed="rId32">
                      <a14:imgEffect>
                        <a14:backgroundRemoval t="0" b="100000" l="0" r="100000">
                          <a14:foregroundMark x1="88077" y1="20362" x2="95385" y2="11765"/>
                          <a14:foregroundMark x1="28077" y1="19457" x2="26923" y2="3167"/>
                          <a14:foregroundMark x1="10385" y1="20362" x2="4231" y2="7692"/>
                          <a14:foregroundMark x1="47692" y1="56109" x2="69231" y2="57919"/>
                          <a14:foregroundMark x1="1538" y1="38914" x2="3077" y2="46154"/>
                          <a14:foregroundMark x1="20000" y1="20814" x2="16538" y2="2715"/>
                          <a14:foregroundMark x1="24615" y1="14027" x2="21923" y2="3620"/>
                          <a14:foregroundMark x1="2308" y1="10407" x2="3846" y2="28054"/>
                          <a14:foregroundMark x1="94615" y1="52941" x2="93846" y2="63801"/>
                        </a14:backgroundRemoval>
                      </a14:imgEffect>
                    </a14:imgLayer>
                  </a14:imgProps>
                </a:ext>
                <a:ext uri="{28A0092B-C50C-407E-A947-70E740481C1C}">
                  <a14:useLocalDpi xmlns:a14="http://schemas.microsoft.com/office/drawing/2010/main" val="0"/>
                </a:ext>
              </a:extLst>
            </a:blip>
            <a:stretch>
              <a:fillRect/>
            </a:stretch>
          </p:blipFill>
          <p:spPr>
            <a:xfrm>
              <a:off x="5268434" y="3014610"/>
              <a:ext cx="2476500" cy="2105025"/>
            </a:xfrm>
            <a:prstGeom prst="rect">
              <a:avLst/>
            </a:prstGeom>
          </p:spPr>
        </p:pic>
        <p:sp>
          <p:nvSpPr>
            <p:cNvPr id="14" name="TextBox 13"/>
            <p:cNvSpPr txBox="1"/>
            <p:nvPr/>
          </p:nvSpPr>
          <p:spPr bwMode="auto">
            <a:xfrm>
              <a:off x="5566518" y="3562385"/>
              <a:ext cx="2007332"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Algorithm</a:t>
              </a:r>
            </a:p>
            <a:p>
              <a:pPr algn="ctr" eaLnBrk="1" hangingPunct="1">
                <a:lnSpc>
                  <a:spcPct val="120000"/>
                </a:lnSpc>
              </a:pPr>
              <a:r>
                <a:rPr lang="en-US" dirty="0">
                  <a:solidFill>
                    <a:srgbClr val="FFFF00"/>
                  </a:solidFill>
                  <a:latin typeface="Arev Sans" pitchFamily="34" charset="0"/>
                  <a:ea typeface="Arev Sans" pitchFamily="34" charset="0"/>
                  <a:cs typeface="Arev sans bold" pitchFamily="34" charset="0"/>
                </a:rPr>
                <a:t>X</a:t>
              </a:r>
              <a:endParaRPr lang="en-US" dirty="0" smtClean="0">
                <a:solidFill>
                  <a:srgbClr val="FFFF00"/>
                </a:solidFill>
                <a:latin typeface="Arev Sans" pitchFamily="34" charset="0"/>
                <a:ea typeface="Arev Sans" pitchFamily="34" charset="0"/>
                <a:cs typeface="Arev sans bold" pitchFamily="34" charset="0"/>
              </a:endParaRPr>
            </a:p>
          </p:txBody>
        </p:sp>
      </p:grpSp>
      <p:cxnSp>
        <p:nvCxnSpPr>
          <p:cNvPr id="18" name="Straight Arrow Connector 17"/>
          <p:cNvCxnSpPr>
            <a:stCxn id="11" idx="3"/>
          </p:cNvCxnSpPr>
          <p:nvPr/>
        </p:nvCxnSpPr>
        <p:spPr bwMode="auto">
          <a:xfrm flipV="1">
            <a:off x="9008323" y="1188535"/>
            <a:ext cx="1092607" cy="1"/>
          </a:xfrm>
          <a:prstGeom prst="straightConnector1">
            <a:avLst/>
          </a:prstGeom>
          <a:noFill/>
          <a:ln w="57150" cap="flat" cmpd="sng" algn="ctr">
            <a:solidFill>
              <a:schemeClr val="tx1"/>
            </a:solidFill>
            <a:prstDash val="solid"/>
            <a:round/>
            <a:headEnd type="none" w="med" len="med"/>
            <a:tailEnd type="triangle"/>
          </a:ln>
          <a:effectLst/>
        </p:spPr>
      </p:cxnSp>
      <p:sp>
        <p:nvSpPr>
          <p:cNvPr id="19" name="TextBox 18"/>
          <p:cNvSpPr txBox="1"/>
          <p:nvPr/>
        </p:nvSpPr>
        <p:spPr bwMode="auto">
          <a:xfrm>
            <a:off x="10092412" y="873884"/>
            <a:ext cx="1244251"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 </a:t>
            </a:r>
            <a:r>
              <a:rPr lang="en-US" dirty="0" smtClean="0">
                <a:latin typeface="Arev Sans" pitchFamily="34" charset="0"/>
                <a:ea typeface="Arev Sans" pitchFamily="34" charset="0"/>
                <a:cs typeface="Arev sans bold" pitchFamily="34" charset="0"/>
              </a:rPr>
              <a:t>∈ ℝ</a:t>
            </a:r>
          </a:p>
        </p:txBody>
      </p:sp>
      <p:sp>
        <p:nvSpPr>
          <p:cNvPr id="12" name="TextBox 11"/>
          <p:cNvSpPr txBox="1"/>
          <p:nvPr/>
        </p:nvSpPr>
        <p:spPr bwMode="auto">
          <a:xfrm>
            <a:off x="327511" y="2954173"/>
            <a:ext cx="5692584"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You basically want to estimate</a:t>
            </a:r>
          </a:p>
        </p:txBody>
      </p:sp>
      <p:grpSp>
        <p:nvGrpSpPr>
          <p:cNvPr id="384" name="Group 383"/>
          <p:cNvGrpSpPr>
            <a:grpSpLocks noChangeAspect="1"/>
          </p:cNvGrpSpPr>
          <p:nvPr>
            <p:custDataLst>
              <p:tags r:id="rId1"/>
            </p:custDataLst>
          </p:nvPr>
        </p:nvGrpSpPr>
        <p:grpSpPr>
          <a:xfrm>
            <a:off x="6026976" y="2804596"/>
            <a:ext cx="896938" cy="941387"/>
            <a:chOff x="7893050" y="5316538"/>
            <a:chExt cx="896938" cy="941387"/>
          </a:xfrm>
        </p:grpSpPr>
        <p:sp>
          <p:nvSpPr>
            <p:cNvPr id="361" name="Freeform 22"/>
            <p:cNvSpPr>
              <a:spLocks/>
            </p:cNvSpPr>
            <p:nvPr>
              <p:custDataLst>
                <p:tags r:id="rId21"/>
              </p:custDataLst>
            </p:nvPr>
          </p:nvSpPr>
          <p:spPr bwMode="auto">
            <a:xfrm>
              <a:off x="8066088" y="5316538"/>
              <a:ext cx="120650" cy="138112"/>
            </a:xfrm>
            <a:custGeom>
              <a:avLst/>
              <a:gdLst>
                <a:gd name="T0" fmla="*/ 173 w 173"/>
                <a:gd name="T1" fmla="*/ 87 h 212"/>
                <a:gd name="T2" fmla="*/ 154 w 173"/>
                <a:gd name="T3" fmla="*/ 22 h 212"/>
                <a:gd name="T4" fmla="*/ 101 w 173"/>
                <a:gd name="T5" fmla="*/ 0 h 212"/>
                <a:gd name="T6" fmla="*/ 62 w 173"/>
                <a:gd name="T7" fmla="*/ 9 h 212"/>
                <a:gd name="T8" fmla="*/ 34 w 173"/>
                <a:gd name="T9" fmla="*/ 37 h 212"/>
                <a:gd name="T10" fmla="*/ 34 w 173"/>
                <a:gd name="T11" fmla="*/ 5 h 212"/>
                <a:gd name="T12" fmla="*/ 0 w 173"/>
                <a:gd name="T13" fmla="*/ 5 h 212"/>
                <a:gd name="T14" fmla="*/ 0 w 173"/>
                <a:gd name="T15" fmla="*/ 212 h 212"/>
                <a:gd name="T16" fmla="*/ 34 w 173"/>
                <a:gd name="T17" fmla="*/ 212 h 212"/>
                <a:gd name="T18" fmla="*/ 34 w 173"/>
                <a:gd name="T19" fmla="*/ 95 h 212"/>
                <a:gd name="T20" fmla="*/ 50 w 173"/>
                <a:gd name="T21" fmla="*/ 47 h 212"/>
                <a:gd name="T22" fmla="*/ 93 w 173"/>
                <a:gd name="T23" fmla="*/ 29 h 212"/>
                <a:gd name="T24" fmla="*/ 127 w 173"/>
                <a:gd name="T25" fmla="*/ 44 h 212"/>
                <a:gd name="T26" fmla="*/ 139 w 173"/>
                <a:gd name="T27" fmla="*/ 88 h 212"/>
                <a:gd name="T28" fmla="*/ 139 w 173"/>
                <a:gd name="T29" fmla="*/ 212 h 212"/>
                <a:gd name="T30" fmla="*/ 173 w 173"/>
                <a:gd name="T31" fmla="*/ 212 h 212"/>
                <a:gd name="T32" fmla="*/ 173 w 173"/>
                <a:gd name="T33" fmla="*/ 8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12">
                  <a:moveTo>
                    <a:pt x="173" y="87"/>
                  </a:moveTo>
                  <a:cubicBezTo>
                    <a:pt x="173" y="58"/>
                    <a:pt x="167" y="36"/>
                    <a:pt x="154" y="22"/>
                  </a:cubicBezTo>
                  <a:cubicBezTo>
                    <a:pt x="142" y="7"/>
                    <a:pt x="124" y="0"/>
                    <a:pt x="101" y="0"/>
                  </a:cubicBezTo>
                  <a:cubicBezTo>
                    <a:pt x="86" y="0"/>
                    <a:pt x="73" y="3"/>
                    <a:pt x="62" y="9"/>
                  </a:cubicBezTo>
                  <a:cubicBezTo>
                    <a:pt x="51" y="15"/>
                    <a:pt x="42" y="24"/>
                    <a:pt x="34" y="37"/>
                  </a:cubicBezTo>
                  <a:lnTo>
                    <a:pt x="34" y="5"/>
                  </a:lnTo>
                  <a:lnTo>
                    <a:pt x="0" y="5"/>
                  </a:lnTo>
                  <a:lnTo>
                    <a:pt x="0" y="212"/>
                  </a:lnTo>
                  <a:lnTo>
                    <a:pt x="34" y="212"/>
                  </a:lnTo>
                  <a:lnTo>
                    <a:pt x="34" y="95"/>
                  </a:lnTo>
                  <a:cubicBezTo>
                    <a:pt x="34" y="75"/>
                    <a:pt x="39" y="58"/>
                    <a:pt x="50" y="47"/>
                  </a:cubicBezTo>
                  <a:cubicBezTo>
                    <a:pt x="60" y="35"/>
                    <a:pt x="75" y="29"/>
                    <a:pt x="93" y="29"/>
                  </a:cubicBezTo>
                  <a:cubicBezTo>
                    <a:pt x="108" y="29"/>
                    <a:pt x="120" y="34"/>
                    <a:pt x="127" y="44"/>
                  </a:cubicBezTo>
                  <a:cubicBezTo>
                    <a:pt x="135" y="53"/>
                    <a:pt x="139" y="68"/>
                    <a:pt x="139" y="88"/>
                  </a:cubicBezTo>
                  <a:lnTo>
                    <a:pt x="139" y="212"/>
                  </a:lnTo>
                  <a:lnTo>
                    <a:pt x="173" y="212"/>
                  </a:lnTo>
                  <a:lnTo>
                    <a:pt x="173" y="87"/>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23"/>
            <p:cNvSpPr>
              <a:spLocks/>
            </p:cNvSpPr>
            <p:nvPr>
              <p:custDataLst>
                <p:tags r:id="rId22"/>
              </p:custDataLst>
            </p:nvPr>
          </p:nvSpPr>
          <p:spPr bwMode="auto">
            <a:xfrm>
              <a:off x="7893050" y="5516563"/>
              <a:ext cx="447675" cy="492125"/>
            </a:xfrm>
            <a:custGeom>
              <a:avLst/>
              <a:gdLst>
                <a:gd name="T0" fmla="*/ 21 w 637"/>
                <a:gd name="T1" fmla="*/ 0 h 760"/>
                <a:gd name="T2" fmla="*/ 21 w 637"/>
                <a:gd name="T3" fmla="*/ 33 h 760"/>
                <a:gd name="T4" fmla="*/ 325 w 637"/>
                <a:gd name="T5" fmla="*/ 382 h 760"/>
                <a:gd name="T6" fmla="*/ 0 w 637"/>
                <a:gd name="T7" fmla="*/ 760 h 760"/>
                <a:gd name="T8" fmla="*/ 637 w 637"/>
                <a:gd name="T9" fmla="*/ 760 h 760"/>
                <a:gd name="T10" fmla="*/ 637 w 637"/>
                <a:gd name="T11" fmla="*/ 561 h 760"/>
                <a:gd name="T12" fmla="*/ 606 w 637"/>
                <a:gd name="T13" fmla="*/ 561 h 760"/>
                <a:gd name="T14" fmla="*/ 589 w 637"/>
                <a:gd name="T15" fmla="*/ 663 h 760"/>
                <a:gd name="T16" fmla="*/ 554 w 637"/>
                <a:gd name="T17" fmla="*/ 698 h 760"/>
                <a:gd name="T18" fmla="*/ 96 w 637"/>
                <a:gd name="T19" fmla="*/ 698 h 760"/>
                <a:gd name="T20" fmla="*/ 389 w 637"/>
                <a:gd name="T21" fmla="*/ 357 h 760"/>
                <a:gd name="T22" fmla="*/ 107 w 637"/>
                <a:gd name="T23" fmla="*/ 33 h 760"/>
                <a:gd name="T24" fmla="*/ 555 w 637"/>
                <a:gd name="T25" fmla="*/ 33 h 760"/>
                <a:gd name="T26" fmla="*/ 589 w 637"/>
                <a:gd name="T27" fmla="*/ 67 h 760"/>
                <a:gd name="T28" fmla="*/ 606 w 637"/>
                <a:gd name="T29" fmla="*/ 170 h 760"/>
                <a:gd name="T30" fmla="*/ 637 w 637"/>
                <a:gd name="T31" fmla="*/ 170 h 760"/>
                <a:gd name="T32" fmla="*/ 637 w 637"/>
                <a:gd name="T33" fmla="*/ 0 h 760"/>
                <a:gd name="T34" fmla="*/ 107 w 637"/>
                <a:gd name="T35" fmla="*/ 0 h 760"/>
                <a:gd name="T36" fmla="*/ 21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1" y="0"/>
                  </a:moveTo>
                  <a:lnTo>
                    <a:pt x="21" y="33"/>
                  </a:lnTo>
                  <a:lnTo>
                    <a:pt x="325" y="382"/>
                  </a:lnTo>
                  <a:lnTo>
                    <a:pt x="0" y="760"/>
                  </a:lnTo>
                  <a:lnTo>
                    <a:pt x="637" y="760"/>
                  </a:lnTo>
                  <a:lnTo>
                    <a:pt x="637" y="561"/>
                  </a:lnTo>
                  <a:lnTo>
                    <a:pt x="606" y="561"/>
                  </a:lnTo>
                  <a:lnTo>
                    <a:pt x="589" y="663"/>
                  </a:lnTo>
                  <a:lnTo>
                    <a:pt x="554" y="698"/>
                  </a:lnTo>
                  <a:lnTo>
                    <a:pt x="96" y="698"/>
                  </a:lnTo>
                  <a:lnTo>
                    <a:pt x="389" y="357"/>
                  </a:lnTo>
                  <a:lnTo>
                    <a:pt x="107" y="33"/>
                  </a:lnTo>
                  <a:lnTo>
                    <a:pt x="555" y="33"/>
                  </a:lnTo>
                  <a:lnTo>
                    <a:pt x="589" y="67"/>
                  </a:lnTo>
                  <a:lnTo>
                    <a:pt x="606" y="170"/>
                  </a:lnTo>
                  <a:lnTo>
                    <a:pt x="637" y="170"/>
                  </a:lnTo>
                  <a:lnTo>
                    <a:pt x="637" y="0"/>
                  </a:lnTo>
                  <a:lnTo>
                    <a:pt x="107" y="0"/>
                  </a:lnTo>
                  <a:lnTo>
                    <a:pt x="21"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Freeform 24"/>
            <p:cNvSpPr>
              <a:spLocks noEditPoints="1"/>
            </p:cNvSpPr>
            <p:nvPr>
              <p:custDataLst>
                <p:tags r:id="rId23"/>
              </p:custDataLst>
            </p:nvPr>
          </p:nvSpPr>
          <p:spPr bwMode="auto">
            <a:xfrm>
              <a:off x="7916863" y="6070600"/>
              <a:ext cx="23813" cy="187325"/>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25"/>
            <p:cNvSpPr>
              <a:spLocks noEditPoints="1"/>
            </p:cNvSpPr>
            <p:nvPr>
              <p:custDataLst>
                <p:tags r:id="rId24"/>
              </p:custDataLst>
            </p:nvPr>
          </p:nvSpPr>
          <p:spPr bwMode="auto">
            <a:xfrm>
              <a:off x="7986713" y="6149975"/>
              <a:ext cx="179388" cy="74612"/>
            </a:xfrm>
            <a:custGeom>
              <a:avLst/>
              <a:gdLst>
                <a:gd name="T0" fmla="*/ 0 w 254"/>
                <a:gd name="T1" fmla="*/ 31 h 114"/>
                <a:gd name="T2" fmla="*/ 254 w 254"/>
                <a:gd name="T3" fmla="*/ 31 h 114"/>
                <a:gd name="T4" fmla="*/ 254 w 254"/>
                <a:gd name="T5" fmla="*/ 0 h 114"/>
                <a:gd name="T6" fmla="*/ 0 w 254"/>
                <a:gd name="T7" fmla="*/ 0 h 114"/>
                <a:gd name="T8" fmla="*/ 0 w 254"/>
                <a:gd name="T9" fmla="*/ 31 h 114"/>
                <a:gd name="T10" fmla="*/ 0 w 254"/>
                <a:gd name="T11" fmla="*/ 114 h 114"/>
                <a:gd name="T12" fmla="*/ 254 w 254"/>
                <a:gd name="T13" fmla="*/ 114 h 114"/>
                <a:gd name="T14" fmla="*/ 254 w 254"/>
                <a:gd name="T15" fmla="*/ 83 h 114"/>
                <a:gd name="T16" fmla="*/ 0 w 254"/>
                <a:gd name="T17" fmla="*/ 83 h 114"/>
                <a:gd name="T18" fmla="*/ 0 w 254"/>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114">
                  <a:moveTo>
                    <a:pt x="0" y="31"/>
                  </a:moveTo>
                  <a:lnTo>
                    <a:pt x="254" y="31"/>
                  </a:lnTo>
                  <a:lnTo>
                    <a:pt x="254" y="0"/>
                  </a:lnTo>
                  <a:lnTo>
                    <a:pt x="0" y="0"/>
                  </a:lnTo>
                  <a:lnTo>
                    <a:pt x="0" y="31"/>
                  </a:lnTo>
                  <a:close/>
                  <a:moveTo>
                    <a:pt x="0" y="114"/>
                  </a:moveTo>
                  <a:lnTo>
                    <a:pt x="254" y="114"/>
                  </a:lnTo>
                  <a:lnTo>
                    <a:pt x="254" y="83"/>
                  </a:lnTo>
                  <a:lnTo>
                    <a:pt x="0" y="83"/>
                  </a:lnTo>
                  <a:lnTo>
                    <a:pt x="0" y="11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Freeform 26"/>
            <p:cNvSpPr>
              <a:spLocks/>
            </p:cNvSpPr>
            <p:nvPr>
              <p:custDataLst>
                <p:tags r:id="rId25"/>
              </p:custDataLst>
            </p:nvPr>
          </p:nvSpPr>
          <p:spPr bwMode="auto">
            <a:xfrm>
              <a:off x="8218488" y="6078538"/>
              <a:ext cx="114300" cy="179387"/>
            </a:xfrm>
            <a:custGeom>
              <a:avLst/>
              <a:gdLst>
                <a:gd name="T0" fmla="*/ 5 w 164"/>
                <a:gd name="T1" fmla="*/ 244 h 276"/>
                <a:gd name="T2" fmla="*/ 5 w 164"/>
                <a:gd name="T3" fmla="*/ 276 h 276"/>
                <a:gd name="T4" fmla="*/ 164 w 164"/>
                <a:gd name="T5" fmla="*/ 276 h 276"/>
                <a:gd name="T6" fmla="*/ 164 w 164"/>
                <a:gd name="T7" fmla="*/ 244 h 276"/>
                <a:gd name="T8" fmla="*/ 103 w 164"/>
                <a:gd name="T9" fmla="*/ 244 h 276"/>
                <a:gd name="T10" fmla="*/ 103 w 164"/>
                <a:gd name="T11" fmla="*/ 0 h 276"/>
                <a:gd name="T12" fmla="*/ 66 w 164"/>
                <a:gd name="T13" fmla="*/ 0 h 276"/>
                <a:gd name="T14" fmla="*/ 0 w 164"/>
                <a:gd name="T15" fmla="*/ 13 h 276"/>
                <a:gd name="T16" fmla="*/ 0 w 164"/>
                <a:gd name="T17" fmla="*/ 47 h 276"/>
                <a:gd name="T18" fmla="*/ 66 w 164"/>
                <a:gd name="T19" fmla="*/ 34 h 276"/>
                <a:gd name="T20" fmla="*/ 66 w 164"/>
                <a:gd name="T21" fmla="*/ 244 h 276"/>
                <a:gd name="T22" fmla="*/ 5 w 164"/>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76">
                  <a:moveTo>
                    <a:pt x="5" y="244"/>
                  </a:moveTo>
                  <a:lnTo>
                    <a:pt x="5" y="276"/>
                  </a:lnTo>
                  <a:lnTo>
                    <a:pt x="164" y="276"/>
                  </a:lnTo>
                  <a:lnTo>
                    <a:pt x="164" y="244"/>
                  </a:lnTo>
                  <a:lnTo>
                    <a:pt x="103" y="244"/>
                  </a:lnTo>
                  <a:lnTo>
                    <a:pt x="103" y="0"/>
                  </a:lnTo>
                  <a:lnTo>
                    <a:pt x="66" y="0"/>
                  </a:lnTo>
                  <a:lnTo>
                    <a:pt x="0" y="13"/>
                  </a:lnTo>
                  <a:lnTo>
                    <a:pt x="0" y="47"/>
                  </a:lnTo>
                  <a:lnTo>
                    <a:pt x="66" y="34"/>
                  </a:lnTo>
                  <a:lnTo>
                    <a:pt x="66" y="244"/>
                  </a:lnTo>
                  <a:lnTo>
                    <a:pt x="5" y="24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Freeform 27"/>
            <p:cNvSpPr>
              <a:spLocks noEditPoints="1"/>
            </p:cNvSpPr>
            <p:nvPr>
              <p:custDataLst>
                <p:tags r:id="rId26"/>
              </p:custDataLst>
            </p:nvPr>
          </p:nvSpPr>
          <p:spPr bwMode="auto">
            <a:xfrm>
              <a:off x="8448675" y="5680075"/>
              <a:ext cx="171450" cy="247650"/>
            </a:xfrm>
            <a:custGeom>
              <a:avLst/>
              <a:gdLst>
                <a:gd name="T0" fmla="*/ 45 w 244"/>
                <a:gd name="T1" fmla="*/ 238 h 383"/>
                <a:gd name="T2" fmla="*/ 81 w 244"/>
                <a:gd name="T3" fmla="*/ 274 h 383"/>
                <a:gd name="T4" fmla="*/ 133 w 244"/>
                <a:gd name="T5" fmla="*/ 286 h 383"/>
                <a:gd name="T6" fmla="*/ 213 w 244"/>
                <a:gd name="T7" fmla="*/ 247 h 383"/>
                <a:gd name="T8" fmla="*/ 244 w 244"/>
                <a:gd name="T9" fmla="*/ 143 h 383"/>
                <a:gd name="T10" fmla="*/ 213 w 244"/>
                <a:gd name="T11" fmla="*/ 39 h 383"/>
                <a:gd name="T12" fmla="*/ 133 w 244"/>
                <a:gd name="T13" fmla="*/ 0 h 383"/>
                <a:gd name="T14" fmla="*/ 81 w 244"/>
                <a:gd name="T15" fmla="*/ 12 h 383"/>
                <a:gd name="T16" fmla="*/ 45 w 244"/>
                <a:gd name="T17" fmla="*/ 48 h 383"/>
                <a:gd name="T18" fmla="*/ 45 w 244"/>
                <a:gd name="T19" fmla="*/ 6 h 383"/>
                <a:gd name="T20" fmla="*/ 0 w 244"/>
                <a:gd name="T21" fmla="*/ 6 h 383"/>
                <a:gd name="T22" fmla="*/ 0 w 244"/>
                <a:gd name="T23" fmla="*/ 383 h 383"/>
                <a:gd name="T24" fmla="*/ 45 w 244"/>
                <a:gd name="T25" fmla="*/ 383 h 383"/>
                <a:gd name="T26" fmla="*/ 45 w 244"/>
                <a:gd name="T27" fmla="*/ 238 h 383"/>
                <a:gd name="T28" fmla="*/ 198 w 244"/>
                <a:gd name="T29" fmla="*/ 143 h 383"/>
                <a:gd name="T30" fmla="*/ 178 w 244"/>
                <a:gd name="T31" fmla="*/ 221 h 383"/>
                <a:gd name="T32" fmla="*/ 122 w 244"/>
                <a:gd name="T33" fmla="*/ 249 h 383"/>
                <a:gd name="T34" fmla="*/ 66 w 244"/>
                <a:gd name="T35" fmla="*/ 221 h 383"/>
                <a:gd name="T36" fmla="*/ 45 w 244"/>
                <a:gd name="T37" fmla="*/ 143 h 383"/>
                <a:gd name="T38" fmla="*/ 66 w 244"/>
                <a:gd name="T39" fmla="*/ 66 h 383"/>
                <a:gd name="T40" fmla="*/ 122 w 244"/>
                <a:gd name="T41" fmla="*/ 37 h 383"/>
                <a:gd name="T42" fmla="*/ 178 w 244"/>
                <a:gd name="T43" fmla="*/ 66 h 383"/>
                <a:gd name="T44" fmla="*/ 198 w 244"/>
                <a:gd name="T45" fmla="*/ 14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 h="383">
                  <a:moveTo>
                    <a:pt x="45" y="238"/>
                  </a:moveTo>
                  <a:cubicBezTo>
                    <a:pt x="55" y="255"/>
                    <a:pt x="67" y="267"/>
                    <a:pt x="81" y="274"/>
                  </a:cubicBezTo>
                  <a:cubicBezTo>
                    <a:pt x="95" y="282"/>
                    <a:pt x="113" y="286"/>
                    <a:pt x="133" y="286"/>
                  </a:cubicBezTo>
                  <a:cubicBezTo>
                    <a:pt x="166" y="286"/>
                    <a:pt x="192" y="273"/>
                    <a:pt x="213" y="247"/>
                  </a:cubicBezTo>
                  <a:cubicBezTo>
                    <a:pt x="234" y="220"/>
                    <a:pt x="244" y="186"/>
                    <a:pt x="244" y="143"/>
                  </a:cubicBezTo>
                  <a:cubicBezTo>
                    <a:pt x="244" y="100"/>
                    <a:pt x="234" y="66"/>
                    <a:pt x="213" y="39"/>
                  </a:cubicBezTo>
                  <a:cubicBezTo>
                    <a:pt x="192" y="13"/>
                    <a:pt x="166" y="0"/>
                    <a:pt x="133" y="0"/>
                  </a:cubicBezTo>
                  <a:cubicBezTo>
                    <a:pt x="113" y="0"/>
                    <a:pt x="95" y="4"/>
                    <a:pt x="81" y="12"/>
                  </a:cubicBezTo>
                  <a:cubicBezTo>
                    <a:pt x="67" y="19"/>
                    <a:pt x="55" y="32"/>
                    <a:pt x="45" y="48"/>
                  </a:cubicBezTo>
                  <a:lnTo>
                    <a:pt x="45" y="6"/>
                  </a:lnTo>
                  <a:lnTo>
                    <a:pt x="0" y="6"/>
                  </a:lnTo>
                  <a:lnTo>
                    <a:pt x="0" y="383"/>
                  </a:lnTo>
                  <a:lnTo>
                    <a:pt x="45" y="383"/>
                  </a:lnTo>
                  <a:lnTo>
                    <a:pt x="45" y="238"/>
                  </a:lnTo>
                  <a:close/>
                  <a:moveTo>
                    <a:pt x="198" y="143"/>
                  </a:moveTo>
                  <a:cubicBezTo>
                    <a:pt x="198" y="176"/>
                    <a:pt x="191" y="202"/>
                    <a:pt x="178" y="221"/>
                  </a:cubicBezTo>
                  <a:cubicBezTo>
                    <a:pt x="164" y="239"/>
                    <a:pt x="146" y="249"/>
                    <a:pt x="122" y="249"/>
                  </a:cubicBezTo>
                  <a:cubicBezTo>
                    <a:pt x="98" y="249"/>
                    <a:pt x="79" y="239"/>
                    <a:pt x="66" y="221"/>
                  </a:cubicBezTo>
                  <a:cubicBezTo>
                    <a:pt x="52" y="202"/>
                    <a:pt x="45" y="176"/>
                    <a:pt x="45" y="143"/>
                  </a:cubicBezTo>
                  <a:cubicBezTo>
                    <a:pt x="45" y="110"/>
                    <a:pt x="52" y="84"/>
                    <a:pt x="66" y="66"/>
                  </a:cubicBezTo>
                  <a:cubicBezTo>
                    <a:pt x="79" y="47"/>
                    <a:pt x="98" y="37"/>
                    <a:pt x="122" y="37"/>
                  </a:cubicBezTo>
                  <a:cubicBezTo>
                    <a:pt x="146" y="37"/>
                    <a:pt x="164" y="47"/>
                    <a:pt x="178" y="66"/>
                  </a:cubicBezTo>
                  <a:cubicBezTo>
                    <a:pt x="191" y="84"/>
                    <a:pt x="198" y="110"/>
                    <a:pt x="198" y="143"/>
                  </a:cubicBez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Freeform 28"/>
            <p:cNvSpPr>
              <a:spLocks/>
            </p:cNvSpPr>
            <p:nvPr>
              <p:custDataLst>
                <p:tags r:id="rId27"/>
              </p:custDataLst>
            </p:nvPr>
          </p:nvSpPr>
          <p:spPr bwMode="auto">
            <a:xfrm>
              <a:off x="8667750" y="5543550"/>
              <a:ext cx="122238" cy="182562"/>
            </a:xfrm>
            <a:custGeom>
              <a:avLst/>
              <a:gdLst>
                <a:gd name="T0" fmla="*/ 45 w 175"/>
                <a:gd name="T1" fmla="*/ 249 h 281"/>
                <a:gd name="T2" fmla="*/ 114 w 175"/>
                <a:gd name="T3" fmla="*/ 178 h 281"/>
                <a:gd name="T4" fmla="*/ 144 w 175"/>
                <a:gd name="T5" fmla="*/ 147 h 281"/>
                <a:gd name="T6" fmla="*/ 167 w 175"/>
                <a:gd name="T7" fmla="*/ 111 h 281"/>
                <a:gd name="T8" fmla="*/ 173 w 175"/>
                <a:gd name="T9" fmla="*/ 79 h 281"/>
                <a:gd name="T10" fmla="*/ 148 w 175"/>
                <a:gd name="T11" fmla="*/ 21 h 281"/>
                <a:gd name="T12" fmla="*/ 79 w 175"/>
                <a:gd name="T13" fmla="*/ 0 h 281"/>
                <a:gd name="T14" fmla="*/ 44 w 175"/>
                <a:gd name="T15" fmla="*/ 5 h 281"/>
                <a:gd name="T16" fmla="*/ 2 w 175"/>
                <a:gd name="T17" fmla="*/ 18 h 281"/>
                <a:gd name="T18" fmla="*/ 2 w 175"/>
                <a:gd name="T19" fmla="*/ 56 h 281"/>
                <a:gd name="T20" fmla="*/ 43 w 175"/>
                <a:gd name="T21" fmla="*/ 37 h 281"/>
                <a:gd name="T22" fmla="*/ 80 w 175"/>
                <a:gd name="T23" fmla="*/ 31 h 281"/>
                <a:gd name="T24" fmla="*/ 120 w 175"/>
                <a:gd name="T25" fmla="*/ 45 h 281"/>
                <a:gd name="T26" fmla="*/ 136 w 175"/>
                <a:gd name="T27" fmla="*/ 81 h 281"/>
                <a:gd name="T28" fmla="*/ 129 w 175"/>
                <a:gd name="T29" fmla="*/ 109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4" y="178"/>
                  </a:lnTo>
                  <a:cubicBezTo>
                    <a:pt x="131" y="161"/>
                    <a:pt x="141" y="150"/>
                    <a:pt x="144" y="147"/>
                  </a:cubicBezTo>
                  <a:cubicBezTo>
                    <a:pt x="155" y="133"/>
                    <a:pt x="163" y="121"/>
                    <a:pt x="167" y="111"/>
                  </a:cubicBezTo>
                  <a:cubicBezTo>
                    <a:pt x="171" y="101"/>
                    <a:pt x="173" y="90"/>
                    <a:pt x="173" y="79"/>
                  </a:cubicBezTo>
                  <a:cubicBezTo>
                    <a:pt x="173" y="55"/>
                    <a:pt x="165" y="36"/>
                    <a:pt x="148" y="21"/>
                  </a:cubicBezTo>
                  <a:cubicBezTo>
                    <a:pt x="131" y="7"/>
                    <a:pt x="108" y="0"/>
                    <a:pt x="79" y="0"/>
                  </a:cubicBezTo>
                  <a:cubicBezTo>
                    <a:pt x="69" y="0"/>
                    <a:pt x="57" y="1"/>
                    <a:pt x="44" y="5"/>
                  </a:cubicBezTo>
                  <a:cubicBezTo>
                    <a:pt x="31" y="8"/>
                    <a:pt x="17" y="12"/>
                    <a:pt x="2" y="18"/>
                  </a:cubicBezTo>
                  <a:lnTo>
                    <a:pt x="2" y="56"/>
                  </a:lnTo>
                  <a:cubicBezTo>
                    <a:pt x="16" y="48"/>
                    <a:pt x="30" y="42"/>
                    <a:pt x="43" y="37"/>
                  </a:cubicBezTo>
                  <a:cubicBezTo>
                    <a:pt x="56" y="33"/>
                    <a:pt x="68" y="31"/>
                    <a:pt x="80" y="31"/>
                  </a:cubicBezTo>
                  <a:cubicBezTo>
                    <a:pt x="97" y="31"/>
                    <a:pt x="110" y="36"/>
                    <a:pt x="120" y="45"/>
                  </a:cubicBezTo>
                  <a:cubicBezTo>
                    <a:pt x="131" y="54"/>
                    <a:pt x="136" y="66"/>
                    <a:pt x="136" y="81"/>
                  </a:cubicBezTo>
                  <a:cubicBezTo>
                    <a:pt x="136" y="90"/>
                    <a:pt x="134" y="99"/>
                    <a:pt x="129" y="109"/>
                  </a:cubicBezTo>
                  <a:cubicBezTo>
                    <a:pt x="124" y="118"/>
                    <a:pt x="116" y="129"/>
                    <a:pt x="104" y="143"/>
                  </a:cubicBezTo>
                  <a:cubicBezTo>
                    <a:pt x="98" y="150"/>
                    <a:pt x="82" y="166"/>
                    <a:pt x="58" y="190"/>
                  </a:cubicBezTo>
                  <a:lnTo>
                    <a:pt x="0" y="249"/>
                  </a:lnTo>
                  <a:lnTo>
                    <a:pt x="0" y="281"/>
                  </a:lnTo>
                  <a:lnTo>
                    <a:pt x="175" y="281"/>
                  </a:lnTo>
                  <a:lnTo>
                    <a:pt x="175" y="249"/>
                  </a:lnTo>
                  <a:lnTo>
                    <a:pt x="45" y="249"/>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Freeform 29"/>
            <p:cNvSpPr>
              <a:spLocks noEditPoints="1"/>
            </p:cNvSpPr>
            <p:nvPr>
              <p:custDataLst>
                <p:tags r:id="rId28"/>
              </p:custDataLst>
            </p:nvPr>
          </p:nvSpPr>
          <p:spPr bwMode="auto">
            <a:xfrm>
              <a:off x="8672513" y="5818188"/>
              <a:ext cx="23813" cy="185737"/>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85" name="TextBox 384"/>
          <p:cNvSpPr txBox="1"/>
          <p:nvPr/>
        </p:nvSpPr>
        <p:spPr bwMode="auto">
          <a:xfrm>
            <a:off x="327511" y="3988383"/>
            <a:ext cx="7637027"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Say </a:t>
            </a:r>
            <a:r>
              <a:rPr lang="en-US" dirty="0" smtClean="0">
                <a:solidFill>
                  <a:srgbClr val="FFFF00"/>
                </a:solidFill>
                <a:latin typeface="Arev Sans" pitchFamily="34" charset="0"/>
                <a:ea typeface="Arev Sans" pitchFamily="34" charset="0"/>
                <a:cs typeface="Arev sans bold" pitchFamily="34" charset="0"/>
              </a:rPr>
              <a:t>m </a:t>
            </a:r>
            <a:r>
              <a:rPr lang="en-US" dirty="0">
                <a:solidFill>
                  <a:srgbClr val="FFFF00"/>
                </a:solidFill>
                <a:latin typeface="Arev Sans" pitchFamily="34" charset="0"/>
                <a:ea typeface="Arev Sans" pitchFamily="34" charset="0"/>
                <a:cs typeface="Arev sans bold" pitchFamily="34" charset="0"/>
              </a:rPr>
              <a:t>&gt;</a:t>
            </a:r>
            <a:r>
              <a:rPr lang="en-US" dirty="0" smtClean="0">
                <a:solidFill>
                  <a:srgbClr val="FFFF00"/>
                </a:solidFill>
                <a:latin typeface="Arev Sans" pitchFamily="34" charset="0"/>
                <a:ea typeface="Arev Sans" pitchFamily="34" charset="0"/>
                <a:cs typeface="Arev sans bold" pitchFamily="34" charset="0"/>
              </a:rPr>
              <a:t> 2</a:t>
            </a:r>
            <a:r>
              <a:rPr lang="en-US" dirty="0" smtClean="0">
                <a:latin typeface="Arev Sans" pitchFamily="34" charset="0"/>
                <a:ea typeface="Arev Sans" pitchFamily="34" charset="0"/>
                <a:cs typeface="Arev sans bold" pitchFamily="34" charset="0"/>
              </a:rPr>
              <a:t>.  What should Algorithm </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be?</a:t>
            </a:r>
          </a:p>
        </p:txBody>
      </p:sp>
      <p:sp>
        <p:nvSpPr>
          <p:cNvPr id="82" name="TextBox 81"/>
          <p:cNvSpPr txBox="1"/>
          <p:nvPr/>
        </p:nvSpPr>
        <p:spPr bwMode="auto">
          <a:xfrm>
            <a:off x="327511" y="4774833"/>
            <a:ext cx="11235768"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Algorithm </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Average the m=2 algorithm over all    </a:t>
            </a:r>
            <a:r>
              <a:rPr lang="en-US" sz="2000" dirty="0" smtClean="0">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pairs.</a:t>
            </a:r>
          </a:p>
        </p:txBody>
      </p:sp>
      <p:sp>
        <p:nvSpPr>
          <p:cNvPr id="510" name="TextBox 509"/>
          <p:cNvSpPr txBox="1"/>
          <p:nvPr/>
        </p:nvSpPr>
        <p:spPr bwMode="auto">
          <a:xfrm>
            <a:off x="4787919" y="5817047"/>
            <a:ext cx="7133684"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b="1" dirty="0" err="1" smtClean="0">
                <a:latin typeface="Arev Sans" pitchFamily="34" charset="0"/>
                <a:ea typeface="Arev Sans" pitchFamily="34" charset="0"/>
                <a:cs typeface="Arev sans bold" pitchFamily="34" charset="0"/>
              </a:rPr>
              <a:t>Var</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 (tedious but straightforward)</a:t>
            </a:r>
          </a:p>
        </p:txBody>
      </p:sp>
      <p:grpSp>
        <p:nvGrpSpPr>
          <p:cNvPr id="509" name="Group 508"/>
          <p:cNvGrpSpPr>
            <a:grpSpLocks noChangeAspect="1"/>
          </p:cNvGrpSpPr>
          <p:nvPr>
            <p:custDataLst>
              <p:tags r:id="rId2"/>
            </p:custDataLst>
          </p:nvPr>
        </p:nvGrpSpPr>
        <p:grpSpPr>
          <a:xfrm>
            <a:off x="475564" y="5668664"/>
            <a:ext cx="2265362" cy="1012826"/>
            <a:chOff x="2900363" y="5732463"/>
            <a:chExt cx="2265362" cy="1012826"/>
          </a:xfrm>
        </p:grpSpPr>
        <p:sp>
          <p:nvSpPr>
            <p:cNvPr id="495" name="Freeform 198"/>
            <p:cNvSpPr>
              <a:spLocks/>
            </p:cNvSpPr>
            <p:nvPr>
              <p:custDataLst>
                <p:tags r:id="rId8"/>
              </p:custDataLst>
            </p:nvPr>
          </p:nvSpPr>
          <p:spPr bwMode="auto">
            <a:xfrm>
              <a:off x="2900363" y="6064251"/>
              <a:ext cx="190500" cy="254000"/>
            </a:xfrm>
            <a:custGeom>
              <a:avLst/>
              <a:gdLst>
                <a:gd name="T0" fmla="*/ 0 w 258"/>
                <a:gd name="T1" fmla="*/ 0 h 364"/>
                <a:gd name="T2" fmla="*/ 0 w 258"/>
                <a:gd name="T3" fmla="*/ 364 h 364"/>
                <a:gd name="T4" fmla="*/ 258 w 258"/>
                <a:gd name="T5" fmla="*/ 364 h 364"/>
                <a:gd name="T6" fmla="*/ 258 w 258"/>
                <a:gd name="T7" fmla="*/ 293 h 364"/>
                <a:gd name="T8" fmla="*/ 94 w 258"/>
                <a:gd name="T9" fmla="*/ 293 h 364"/>
                <a:gd name="T10" fmla="*/ 94 w 258"/>
                <a:gd name="T11" fmla="*/ 210 h 364"/>
                <a:gd name="T12" fmla="*/ 243 w 258"/>
                <a:gd name="T13" fmla="*/ 210 h 364"/>
                <a:gd name="T14" fmla="*/ 243 w 258"/>
                <a:gd name="T15" fmla="*/ 139 h 364"/>
                <a:gd name="T16" fmla="*/ 94 w 258"/>
                <a:gd name="T17" fmla="*/ 139 h 364"/>
                <a:gd name="T18" fmla="*/ 94 w 258"/>
                <a:gd name="T19" fmla="*/ 71 h 364"/>
                <a:gd name="T20" fmla="*/ 253 w 258"/>
                <a:gd name="T21" fmla="*/ 71 h 364"/>
                <a:gd name="T22" fmla="*/ 253 w 258"/>
                <a:gd name="T23" fmla="*/ 0 h 364"/>
                <a:gd name="T24" fmla="*/ 0 w 258"/>
                <a:gd name="T25"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364">
                  <a:moveTo>
                    <a:pt x="0" y="0"/>
                  </a:moveTo>
                  <a:lnTo>
                    <a:pt x="0" y="364"/>
                  </a:lnTo>
                  <a:lnTo>
                    <a:pt x="258" y="364"/>
                  </a:lnTo>
                  <a:lnTo>
                    <a:pt x="258" y="293"/>
                  </a:lnTo>
                  <a:lnTo>
                    <a:pt x="94" y="293"/>
                  </a:lnTo>
                  <a:lnTo>
                    <a:pt x="94" y="210"/>
                  </a:lnTo>
                  <a:lnTo>
                    <a:pt x="243" y="210"/>
                  </a:lnTo>
                  <a:lnTo>
                    <a:pt x="243" y="139"/>
                  </a:lnTo>
                  <a:lnTo>
                    <a:pt x="94" y="139"/>
                  </a:lnTo>
                  <a:lnTo>
                    <a:pt x="94" y="71"/>
                  </a:lnTo>
                  <a:lnTo>
                    <a:pt x="253" y="71"/>
                  </a:lnTo>
                  <a:lnTo>
                    <a:pt x="253" y="0"/>
                  </a:lnTo>
                  <a:lnTo>
                    <a:pt x="0"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Freeform 199"/>
            <p:cNvSpPr>
              <a:spLocks/>
            </p:cNvSpPr>
            <p:nvPr>
              <p:custDataLst>
                <p:tags r:id="rId9"/>
              </p:custDataLst>
            </p:nvPr>
          </p:nvSpPr>
          <p:spPr bwMode="auto">
            <a:xfrm>
              <a:off x="3155950" y="6051551"/>
              <a:ext cx="87312" cy="331788"/>
            </a:xfrm>
            <a:custGeom>
              <a:avLst/>
              <a:gdLst>
                <a:gd name="T0" fmla="*/ 0 w 120"/>
                <a:gd name="T1" fmla="*/ 0 h 475"/>
                <a:gd name="T2" fmla="*/ 120 w 120"/>
                <a:gd name="T3" fmla="*/ 0 h 475"/>
                <a:gd name="T4" fmla="*/ 120 w 120"/>
                <a:gd name="T5" fmla="*/ 41 h 475"/>
                <a:gd name="T6" fmla="*/ 45 w 120"/>
                <a:gd name="T7" fmla="*/ 41 h 475"/>
                <a:gd name="T8" fmla="*/ 45 w 120"/>
                <a:gd name="T9" fmla="*/ 434 h 475"/>
                <a:gd name="T10" fmla="*/ 120 w 120"/>
                <a:gd name="T11" fmla="*/ 434 h 475"/>
                <a:gd name="T12" fmla="*/ 120 w 120"/>
                <a:gd name="T13" fmla="*/ 475 h 475"/>
                <a:gd name="T14" fmla="*/ 0 w 120"/>
                <a:gd name="T15" fmla="*/ 475 h 475"/>
                <a:gd name="T16" fmla="*/ 0 w 120"/>
                <a:gd name="T17"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475">
                  <a:moveTo>
                    <a:pt x="0" y="0"/>
                  </a:moveTo>
                  <a:lnTo>
                    <a:pt x="120" y="0"/>
                  </a:lnTo>
                  <a:lnTo>
                    <a:pt x="120" y="41"/>
                  </a:lnTo>
                  <a:lnTo>
                    <a:pt x="45" y="41"/>
                  </a:lnTo>
                  <a:lnTo>
                    <a:pt x="45" y="434"/>
                  </a:lnTo>
                  <a:lnTo>
                    <a:pt x="120" y="434"/>
                  </a:lnTo>
                  <a:lnTo>
                    <a:pt x="120" y="475"/>
                  </a:lnTo>
                  <a:lnTo>
                    <a:pt x="0" y="475"/>
                  </a:lnTo>
                  <a:lnTo>
                    <a:pt x="0"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Freeform 200"/>
            <p:cNvSpPr>
              <a:spLocks/>
            </p:cNvSpPr>
            <p:nvPr>
              <p:custDataLst>
                <p:tags r:id="rId10"/>
              </p:custDataLst>
            </p:nvPr>
          </p:nvSpPr>
          <p:spPr bwMode="auto">
            <a:xfrm>
              <a:off x="3322638" y="6064251"/>
              <a:ext cx="228600" cy="254000"/>
            </a:xfrm>
            <a:custGeom>
              <a:avLst/>
              <a:gdLst>
                <a:gd name="T0" fmla="*/ 16 w 311"/>
                <a:gd name="T1" fmla="*/ 0 h 364"/>
                <a:gd name="T2" fmla="*/ 130 w 311"/>
                <a:gd name="T3" fmla="*/ 170 h 364"/>
                <a:gd name="T4" fmla="*/ 0 w 311"/>
                <a:gd name="T5" fmla="*/ 364 h 364"/>
                <a:gd name="T6" fmla="*/ 53 w 311"/>
                <a:gd name="T7" fmla="*/ 364 h 364"/>
                <a:gd name="T8" fmla="*/ 156 w 311"/>
                <a:gd name="T9" fmla="*/ 209 h 364"/>
                <a:gd name="T10" fmla="*/ 258 w 311"/>
                <a:gd name="T11" fmla="*/ 364 h 364"/>
                <a:gd name="T12" fmla="*/ 311 w 311"/>
                <a:gd name="T13" fmla="*/ 364 h 364"/>
                <a:gd name="T14" fmla="*/ 187 w 311"/>
                <a:gd name="T15" fmla="*/ 175 h 364"/>
                <a:gd name="T16" fmla="*/ 303 w 311"/>
                <a:gd name="T17" fmla="*/ 0 h 364"/>
                <a:gd name="T18" fmla="*/ 250 w 311"/>
                <a:gd name="T19" fmla="*/ 0 h 364"/>
                <a:gd name="T20" fmla="*/ 160 w 311"/>
                <a:gd name="T21" fmla="*/ 136 h 364"/>
                <a:gd name="T22" fmla="*/ 69 w 311"/>
                <a:gd name="T23" fmla="*/ 0 h 364"/>
                <a:gd name="T24" fmla="*/ 16 w 311"/>
                <a:gd name="T25"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1" h="364">
                  <a:moveTo>
                    <a:pt x="16" y="0"/>
                  </a:moveTo>
                  <a:lnTo>
                    <a:pt x="130" y="170"/>
                  </a:lnTo>
                  <a:lnTo>
                    <a:pt x="0" y="364"/>
                  </a:lnTo>
                  <a:lnTo>
                    <a:pt x="53" y="364"/>
                  </a:lnTo>
                  <a:lnTo>
                    <a:pt x="156" y="209"/>
                  </a:lnTo>
                  <a:lnTo>
                    <a:pt x="258" y="364"/>
                  </a:lnTo>
                  <a:lnTo>
                    <a:pt x="311" y="364"/>
                  </a:lnTo>
                  <a:lnTo>
                    <a:pt x="187" y="175"/>
                  </a:lnTo>
                  <a:lnTo>
                    <a:pt x="303" y="0"/>
                  </a:lnTo>
                  <a:lnTo>
                    <a:pt x="250" y="0"/>
                  </a:lnTo>
                  <a:lnTo>
                    <a:pt x="160" y="136"/>
                  </a:lnTo>
                  <a:lnTo>
                    <a:pt x="69" y="0"/>
                  </a:lnTo>
                  <a:lnTo>
                    <a:pt x="16"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Freeform 201"/>
            <p:cNvSpPr>
              <a:spLocks/>
            </p:cNvSpPr>
            <p:nvPr>
              <p:custDataLst>
                <p:tags r:id="rId11"/>
              </p:custDataLst>
            </p:nvPr>
          </p:nvSpPr>
          <p:spPr bwMode="auto">
            <a:xfrm>
              <a:off x="3602038" y="6051551"/>
              <a:ext cx="88900" cy="331788"/>
            </a:xfrm>
            <a:custGeom>
              <a:avLst/>
              <a:gdLst>
                <a:gd name="T0" fmla="*/ 120 w 120"/>
                <a:gd name="T1" fmla="*/ 0 h 475"/>
                <a:gd name="T2" fmla="*/ 120 w 120"/>
                <a:gd name="T3" fmla="*/ 475 h 475"/>
                <a:gd name="T4" fmla="*/ 0 w 120"/>
                <a:gd name="T5" fmla="*/ 475 h 475"/>
                <a:gd name="T6" fmla="*/ 0 w 120"/>
                <a:gd name="T7" fmla="*/ 434 h 475"/>
                <a:gd name="T8" fmla="*/ 75 w 120"/>
                <a:gd name="T9" fmla="*/ 434 h 475"/>
                <a:gd name="T10" fmla="*/ 75 w 120"/>
                <a:gd name="T11" fmla="*/ 41 h 475"/>
                <a:gd name="T12" fmla="*/ 0 w 120"/>
                <a:gd name="T13" fmla="*/ 41 h 475"/>
                <a:gd name="T14" fmla="*/ 0 w 120"/>
                <a:gd name="T15" fmla="*/ 0 h 475"/>
                <a:gd name="T16" fmla="*/ 120 w 120"/>
                <a:gd name="T17"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475">
                  <a:moveTo>
                    <a:pt x="120" y="0"/>
                  </a:moveTo>
                  <a:lnTo>
                    <a:pt x="120" y="475"/>
                  </a:lnTo>
                  <a:lnTo>
                    <a:pt x="0" y="475"/>
                  </a:lnTo>
                  <a:lnTo>
                    <a:pt x="0" y="434"/>
                  </a:lnTo>
                  <a:lnTo>
                    <a:pt x="75" y="434"/>
                  </a:lnTo>
                  <a:lnTo>
                    <a:pt x="75" y="41"/>
                  </a:lnTo>
                  <a:lnTo>
                    <a:pt x="0" y="41"/>
                  </a:lnTo>
                  <a:lnTo>
                    <a:pt x="0" y="0"/>
                  </a:lnTo>
                  <a:lnTo>
                    <a:pt x="120"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Freeform 202"/>
            <p:cNvSpPr>
              <a:spLocks noEditPoints="1"/>
            </p:cNvSpPr>
            <p:nvPr>
              <p:custDataLst>
                <p:tags r:id="rId12"/>
              </p:custDataLst>
            </p:nvPr>
          </p:nvSpPr>
          <p:spPr bwMode="auto">
            <a:xfrm>
              <a:off x="3860800" y="6164263"/>
              <a:ext cx="247650" cy="106363"/>
            </a:xfrm>
            <a:custGeom>
              <a:avLst/>
              <a:gdLst>
                <a:gd name="T0" fmla="*/ 0 w 335"/>
                <a:gd name="T1" fmla="*/ 41 h 151"/>
                <a:gd name="T2" fmla="*/ 335 w 335"/>
                <a:gd name="T3" fmla="*/ 41 h 151"/>
                <a:gd name="T4" fmla="*/ 335 w 335"/>
                <a:gd name="T5" fmla="*/ 0 h 151"/>
                <a:gd name="T6" fmla="*/ 0 w 335"/>
                <a:gd name="T7" fmla="*/ 0 h 151"/>
                <a:gd name="T8" fmla="*/ 0 w 335"/>
                <a:gd name="T9" fmla="*/ 41 h 151"/>
                <a:gd name="T10" fmla="*/ 0 w 335"/>
                <a:gd name="T11" fmla="*/ 151 h 151"/>
                <a:gd name="T12" fmla="*/ 335 w 335"/>
                <a:gd name="T13" fmla="*/ 151 h 151"/>
                <a:gd name="T14" fmla="*/ 335 w 335"/>
                <a:gd name="T15" fmla="*/ 110 h 151"/>
                <a:gd name="T16" fmla="*/ 0 w 335"/>
                <a:gd name="T17" fmla="*/ 110 h 151"/>
                <a:gd name="T18" fmla="*/ 0 w 335"/>
                <a:gd name="T19"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151">
                  <a:moveTo>
                    <a:pt x="0" y="41"/>
                  </a:moveTo>
                  <a:lnTo>
                    <a:pt x="335" y="41"/>
                  </a:lnTo>
                  <a:lnTo>
                    <a:pt x="335" y="0"/>
                  </a:lnTo>
                  <a:lnTo>
                    <a:pt x="0" y="0"/>
                  </a:lnTo>
                  <a:lnTo>
                    <a:pt x="0" y="41"/>
                  </a:lnTo>
                  <a:close/>
                  <a:moveTo>
                    <a:pt x="0" y="151"/>
                  </a:moveTo>
                  <a:lnTo>
                    <a:pt x="335" y="151"/>
                  </a:lnTo>
                  <a:lnTo>
                    <a:pt x="335" y="110"/>
                  </a:lnTo>
                  <a:lnTo>
                    <a:pt x="0" y="110"/>
                  </a:lnTo>
                  <a:lnTo>
                    <a:pt x="0" y="151"/>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Freeform 203"/>
            <p:cNvSpPr>
              <a:spLocks/>
            </p:cNvSpPr>
            <p:nvPr>
              <p:custDataLst>
                <p:tags r:id="rId13"/>
              </p:custDataLst>
            </p:nvPr>
          </p:nvSpPr>
          <p:spPr bwMode="auto">
            <a:xfrm>
              <a:off x="4408488" y="5732463"/>
              <a:ext cx="127000" cy="147638"/>
            </a:xfrm>
            <a:custGeom>
              <a:avLst/>
              <a:gdLst>
                <a:gd name="T0" fmla="*/ 173 w 173"/>
                <a:gd name="T1" fmla="*/ 87 h 212"/>
                <a:gd name="T2" fmla="*/ 154 w 173"/>
                <a:gd name="T3" fmla="*/ 22 h 212"/>
                <a:gd name="T4" fmla="*/ 101 w 173"/>
                <a:gd name="T5" fmla="*/ 0 h 212"/>
                <a:gd name="T6" fmla="*/ 62 w 173"/>
                <a:gd name="T7" fmla="*/ 9 h 212"/>
                <a:gd name="T8" fmla="*/ 34 w 173"/>
                <a:gd name="T9" fmla="*/ 37 h 212"/>
                <a:gd name="T10" fmla="*/ 34 w 173"/>
                <a:gd name="T11" fmla="*/ 5 h 212"/>
                <a:gd name="T12" fmla="*/ 0 w 173"/>
                <a:gd name="T13" fmla="*/ 5 h 212"/>
                <a:gd name="T14" fmla="*/ 0 w 173"/>
                <a:gd name="T15" fmla="*/ 212 h 212"/>
                <a:gd name="T16" fmla="*/ 34 w 173"/>
                <a:gd name="T17" fmla="*/ 212 h 212"/>
                <a:gd name="T18" fmla="*/ 34 w 173"/>
                <a:gd name="T19" fmla="*/ 95 h 212"/>
                <a:gd name="T20" fmla="*/ 50 w 173"/>
                <a:gd name="T21" fmla="*/ 47 h 212"/>
                <a:gd name="T22" fmla="*/ 93 w 173"/>
                <a:gd name="T23" fmla="*/ 29 h 212"/>
                <a:gd name="T24" fmla="*/ 128 w 173"/>
                <a:gd name="T25" fmla="*/ 44 h 212"/>
                <a:gd name="T26" fmla="*/ 139 w 173"/>
                <a:gd name="T27" fmla="*/ 88 h 212"/>
                <a:gd name="T28" fmla="*/ 139 w 173"/>
                <a:gd name="T29" fmla="*/ 212 h 212"/>
                <a:gd name="T30" fmla="*/ 173 w 173"/>
                <a:gd name="T31" fmla="*/ 212 h 212"/>
                <a:gd name="T32" fmla="*/ 173 w 173"/>
                <a:gd name="T33" fmla="*/ 8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12">
                  <a:moveTo>
                    <a:pt x="173" y="87"/>
                  </a:moveTo>
                  <a:cubicBezTo>
                    <a:pt x="173" y="58"/>
                    <a:pt x="167" y="36"/>
                    <a:pt x="154" y="22"/>
                  </a:cubicBezTo>
                  <a:cubicBezTo>
                    <a:pt x="142" y="7"/>
                    <a:pt x="125" y="0"/>
                    <a:pt x="101" y="0"/>
                  </a:cubicBezTo>
                  <a:cubicBezTo>
                    <a:pt x="86" y="0"/>
                    <a:pt x="73" y="3"/>
                    <a:pt x="62" y="9"/>
                  </a:cubicBezTo>
                  <a:cubicBezTo>
                    <a:pt x="51" y="15"/>
                    <a:pt x="42" y="24"/>
                    <a:pt x="34" y="37"/>
                  </a:cubicBezTo>
                  <a:lnTo>
                    <a:pt x="34" y="5"/>
                  </a:lnTo>
                  <a:lnTo>
                    <a:pt x="0" y="5"/>
                  </a:lnTo>
                  <a:lnTo>
                    <a:pt x="0" y="212"/>
                  </a:lnTo>
                  <a:lnTo>
                    <a:pt x="34" y="212"/>
                  </a:lnTo>
                  <a:lnTo>
                    <a:pt x="34" y="95"/>
                  </a:lnTo>
                  <a:cubicBezTo>
                    <a:pt x="34" y="75"/>
                    <a:pt x="39" y="58"/>
                    <a:pt x="50" y="47"/>
                  </a:cubicBezTo>
                  <a:cubicBezTo>
                    <a:pt x="60" y="35"/>
                    <a:pt x="75" y="29"/>
                    <a:pt x="93" y="29"/>
                  </a:cubicBezTo>
                  <a:cubicBezTo>
                    <a:pt x="108" y="29"/>
                    <a:pt x="120" y="34"/>
                    <a:pt x="128" y="44"/>
                  </a:cubicBezTo>
                  <a:cubicBezTo>
                    <a:pt x="135" y="53"/>
                    <a:pt x="139" y="68"/>
                    <a:pt x="139" y="88"/>
                  </a:cubicBezTo>
                  <a:lnTo>
                    <a:pt x="139" y="212"/>
                  </a:lnTo>
                  <a:lnTo>
                    <a:pt x="173" y="212"/>
                  </a:lnTo>
                  <a:lnTo>
                    <a:pt x="173" y="87"/>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Freeform 204"/>
            <p:cNvSpPr>
              <a:spLocks/>
            </p:cNvSpPr>
            <p:nvPr>
              <p:custDataLst>
                <p:tags r:id="rId14"/>
              </p:custDataLst>
            </p:nvPr>
          </p:nvSpPr>
          <p:spPr bwMode="auto">
            <a:xfrm>
              <a:off x="4227513" y="5946776"/>
              <a:ext cx="468312" cy="530225"/>
            </a:xfrm>
            <a:custGeom>
              <a:avLst/>
              <a:gdLst>
                <a:gd name="T0" fmla="*/ 21 w 637"/>
                <a:gd name="T1" fmla="*/ 0 h 760"/>
                <a:gd name="T2" fmla="*/ 21 w 637"/>
                <a:gd name="T3" fmla="*/ 33 h 760"/>
                <a:gd name="T4" fmla="*/ 325 w 637"/>
                <a:gd name="T5" fmla="*/ 382 h 760"/>
                <a:gd name="T6" fmla="*/ 0 w 637"/>
                <a:gd name="T7" fmla="*/ 760 h 760"/>
                <a:gd name="T8" fmla="*/ 637 w 637"/>
                <a:gd name="T9" fmla="*/ 760 h 760"/>
                <a:gd name="T10" fmla="*/ 637 w 637"/>
                <a:gd name="T11" fmla="*/ 561 h 760"/>
                <a:gd name="T12" fmla="*/ 606 w 637"/>
                <a:gd name="T13" fmla="*/ 561 h 760"/>
                <a:gd name="T14" fmla="*/ 589 w 637"/>
                <a:gd name="T15" fmla="*/ 663 h 760"/>
                <a:gd name="T16" fmla="*/ 554 w 637"/>
                <a:gd name="T17" fmla="*/ 698 h 760"/>
                <a:gd name="T18" fmla="*/ 96 w 637"/>
                <a:gd name="T19" fmla="*/ 698 h 760"/>
                <a:gd name="T20" fmla="*/ 389 w 637"/>
                <a:gd name="T21" fmla="*/ 357 h 760"/>
                <a:gd name="T22" fmla="*/ 107 w 637"/>
                <a:gd name="T23" fmla="*/ 33 h 760"/>
                <a:gd name="T24" fmla="*/ 555 w 637"/>
                <a:gd name="T25" fmla="*/ 33 h 760"/>
                <a:gd name="T26" fmla="*/ 589 w 637"/>
                <a:gd name="T27" fmla="*/ 67 h 760"/>
                <a:gd name="T28" fmla="*/ 606 w 637"/>
                <a:gd name="T29" fmla="*/ 170 h 760"/>
                <a:gd name="T30" fmla="*/ 637 w 637"/>
                <a:gd name="T31" fmla="*/ 170 h 760"/>
                <a:gd name="T32" fmla="*/ 637 w 637"/>
                <a:gd name="T33" fmla="*/ 0 h 760"/>
                <a:gd name="T34" fmla="*/ 107 w 637"/>
                <a:gd name="T35" fmla="*/ 0 h 760"/>
                <a:gd name="T36" fmla="*/ 21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1" y="0"/>
                  </a:moveTo>
                  <a:lnTo>
                    <a:pt x="21" y="33"/>
                  </a:lnTo>
                  <a:lnTo>
                    <a:pt x="325" y="382"/>
                  </a:lnTo>
                  <a:lnTo>
                    <a:pt x="0" y="760"/>
                  </a:lnTo>
                  <a:lnTo>
                    <a:pt x="637" y="760"/>
                  </a:lnTo>
                  <a:lnTo>
                    <a:pt x="637" y="561"/>
                  </a:lnTo>
                  <a:lnTo>
                    <a:pt x="606" y="561"/>
                  </a:lnTo>
                  <a:lnTo>
                    <a:pt x="589" y="663"/>
                  </a:lnTo>
                  <a:lnTo>
                    <a:pt x="554" y="698"/>
                  </a:lnTo>
                  <a:lnTo>
                    <a:pt x="96" y="698"/>
                  </a:lnTo>
                  <a:lnTo>
                    <a:pt x="389" y="357"/>
                  </a:lnTo>
                  <a:lnTo>
                    <a:pt x="107" y="33"/>
                  </a:lnTo>
                  <a:lnTo>
                    <a:pt x="555" y="33"/>
                  </a:lnTo>
                  <a:lnTo>
                    <a:pt x="589" y="67"/>
                  </a:lnTo>
                  <a:lnTo>
                    <a:pt x="606" y="170"/>
                  </a:lnTo>
                  <a:lnTo>
                    <a:pt x="637" y="170"/>
                  </a:lnTo>
                  <a:lnTo>
                    <a:pt x="637" y="0"/>
                  </a:lnTo>
                  <a:lnTo>
                    <a:pt x="107" y="0"/>
                  </a:lnTo>
                  <a:lnTo>
                    <a:pt x="21"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 name="Freeform 205"/>
            <p:cNvSpPr>
              <a:spLocks noEditPoints="1"/>
            </p:cNvSpPr>
            <p:nvPr>
              <p:custDataLst>
                <p:tags r:id="rId15"/>
              </p:custDataLst>
            </p:nvPr>
          </p:nvSpPr>
          <p:spPr bwMode="auto">
            <a:xfrm>
              <a:off x="4252913" y="6545263"/>
              <a:ext cx="25400" cy="200025"/>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Freeform 206"/>
            <p:cNvSpPr>
              <a:spLocks noEditPoints="1"/>
            </p:cNvSpPr>
            <p:nvPr>
              <p:custDataLst>
                <p:tags r:id="rId16"/>
              </p:custDataLst>
            </p:nvPr>
          </p:nvSpPr>
          <p:spPr bwMode="auto">
            <a:xfrm>
              <a:off x="4325938" y="6629401"/>
              <a:ext cx="187325" cy="79375"/>
            </a:xfrm>
            <a:custGeom>
              <a:avLst/>
              <a:gdLst>
                <a:gd name="T0" fmla="*/ 0 w 255"/>
                <a:gd name="T1" fmla="*/ 31 h 114"/>
                <a:gd name="T2" fmla="*/ 255 w 255"/>
                <a:gd name="T3" fmla="*/ 31 h 114"/>
                <a:gd name="T4" fmla="*/ 255 w 255"/>
                <a:gd name="T5" fmla="*/ 0 h 114"/>
                <a:gd name="T6" fmla="*/ 0 w 255"/>
                <a:gd name="T7" fmla="*/ 0 h 114"/>
                <a:gd name="T8" fmla="*/ 0 w 255"/>
                <a:gd name="T9" fmla="*/ 31 h 114"/>
                <a:gd name="T10" fmla="*/ 0 w 255"/>
                <a:gd name="T11" fmla="*/ 114 h 114"/>
                <a:gd name="T12" fmla="*/ 255 w 255"/>
                <a:gd name="T13" fmla="*/ 114 h 114"/>
                <a:gd name="T14" fmla="*/ 255 w 255"/>
                <a:gd name="T15" fmla="*/ 83 h 114"/>
                <a:gd name="T16" fmla="*/ 0 w 255"/>
                <a:gd name="T17" fmla="*/ 83 h 114"/>
                <a:gd name="T18" fmla="*/ 0 w 255"/>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114">
                  <a:moveTo>
                    <a:pt x="0" y="31"/>
                  </a:moveTo>
                  <a:lnTo>
                    <a:pt x="255" y="31"/>
                  </a:lnTo>
                  <a:lnTo>
                    <a:pt x="255" y="0"/>
                  </a:lnTo>
                  <a:lnTo>
                    <a:pt x="0" y="0"/>
                  </a:lnTo>
                  <a:lnTo>
                    <a:pt x="0" y="31"/>
                  </a:lnTo>
                  <a:close/>
                  <a:moveTo>
                    <a:pt x="0" y="114"/>
                  </a:moveTo>
                  <a:lnTo>
                    <a:pt x="255" y="114"/>
                  </a:lnTo>
                  <a:lnTo>
                    <a:pt x="255" y="83"/>
                  </a:lnTo>
                  <a:lnTo>
                    <a:pt x="0" y="83"/>
                  </a:lnTo>
                  <a:lnTo>
                    <a:pt x="0" y="11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Freeform 207"/>
            <p:cNvSpPr>
              <a:spLocks/>
            </p:cNvSpPr>
            <p:nvPr>
              <p:custDataLst>
                <p:tags r:id="rId17"/>
              </p:custDataLst>
            </p:nvPr>
          </p:nvSpPr>
          <p:spPr bwMode="auto">
            <a:xfrm>
              <a:off x="4567238" y="6553201"/>
              <a:ext cx="120650" cy="192088"/>
            </a:xfrm>
            <a:custGeom>
              <a:avLst/>
              <a:gdLst>
                <a:gd name="T0" fmla="*/ 5 w 164"/>
                <a:gd name="T1" fmla="*/ 244 h 276"/>
                <a:gd name="T2" fmla="*/ 5 w 164"/>
                <a:gd name="T3" fmla="*/ 276 h 276"/>
                <a:gd name="T4" fmla="*/ 164 w 164"/>
                <a:gd name="T5" fmla="*/ 276 h 276"/>
                <a:gd name="T6" fmla="*/ 164 w 164"/>
                <a:gd name="T7" fmla="*/ 244 h 276"/>
                <a:gd name="T8" fmla="*/ 103 w 164"/>
                <a:gd name="T9" fmla="*/ 244 h 276"/>
                <a:gd name="T10" fmla="*/ 103 w 164"/>
                <a:gd name="T11" fmla="*/ 0 h 276"/>
                <a:gd name="T12" fmla="*/ 66 w 164"/>
                <a:gd name="T13" fmla="*/ 0 h 276"/>
                <a:gd name="T14" fmla="*/ 0 w 164"/>
                <a:gd name="T15" fmla="*/ 13 h 276"/>
                <a:gd name="T16" fmla="*/ 0 w 164"/>
                <a:gd name="T17" fmla="*/ 47 h 276"/>
                <a:gd name="T18" fmla="*/ 66 w 164"/>
                <a:gd name="T19" fmla="*/ 34 h 276"/>
                <a:gd name="T20" fmla="*/ 66 w 164"/>
                <a:gd name="T21" fmla="*/ 244 h 276"/>
                <a:gd name="T22" fmla="*/ 5 w 164"/>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76">
                  <a:moveTo>
                    <a:pt x="5" y="244"/>
                  </a:moveTo>
                  <a:lnTo>
                    <a:pt x="5" y="276"/>
                  </a:lnTo>
                  <a:lnTo>
                    <a:pt x="164" y="276"/>
                  </a:lnTo>
                  <a:lnTo>
                    <a:pt x="164" y="244"/>
                  </a:lnTo>
                  <a:lnTo>
                    <a:pt x="103" y="244"/>
                  </a:lnTo>
                  <a:lnTo>
                    <a:pt x="103" y="0"/>
                  </a:lnTo>
                  <a:lnTo>
                    <a:pt x="66" y="0"/>
                  </a:lnTo>
                  <a:lnTo>
                    <a:pt x="0" y="13"/>
                  </a:lnTo>
                  <a:lnTo>
                    <a:pt x="0" y="47"/>
                  </a:lnTo>
                  <a:lnTo>
                    <a:pt x="66" y="34"/>
                  </a:lnTo>
                  <a:lnTo>
                    <a:pt x="66" y="244"/>
                  </a:lnTo>
                  <a:lnTo>
                    <a:pt x="5" y="24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Freeform 208"/>
            <p:cNvSpPr>
              <a:spLocks noEditPoints="1"/>
            </p:cNvSpPr>
            <p:nvPr>
              <p:custDataLst>
                <p:tags r:id="rId18"/>
              </p:custDataLst>
            </p:nvPr>
          </p:nvSpPr>
          <p:spPr bwMode="auto">
            <a:xfrm>
              <a:off x="4808538" y="6122988"/>
              <a:ext cx="179387" cy="266700"/>
            </a:xfrm>
            <a:custGeom>
              <a:avLst/>
              <a:gdLst>
                <a:gd name="T0" fmla="*/ 45 w 244"/>
                <a:gd name="T1" fmla="*/ 238 h 383"/>
                <a:gd name="T2" fmla="*/ 81 w 244"/>
                <a:gd name="T3" fmla="*/ 274 h 383"/>
                <a:gd name="T4" fmla="*/ 133 w 244"/>
                <a:gd name="T5" fmla="*/ 286 h 383"/>
                <a:gd name="T6" fmla="*/ 213 w 244"/>
                <a:gd name="T7" fmla="*/ 247 h 383"/>
                <a:gd name="T8" fmla="*/ 244 w 244"/>
                <a:gd name="T9" fmla="*/ 143 h 383"/>
                <a:gd name="T10" fmla="*/ 213 w 244"/>
                <a:gd name="T11" fmla="*/ 39 h 383"/>
                <a:gd name="T12" fmla="*/ 133 w 244"/>
                <a:gd name="T13" fmla="*/ 0 h 383"/>
                <a:gd name="T14" fmla="*/ 81 w 244"/>
                <a:gd name="T15" fmla="*/ 12 h 383"/>
                <a:gd name="T16" fmla="*/ 45 w 244"/>
                <a:gd name="T17" fmla="*/ 48 h 383"/>
                <a:gd name="T18" fmla="*/ 45 w 244"/>
                <a:gd name="T19" fmla="*/ 6 h 383"/>
                <a:gd name="T20" fmla="*/ 0 w 244"/>
                <a:gd name="T21" fmla="*/ 6 h 383"/>
                <a:gd name="T22" fmla="*/ 0 w 244"/>
                <a:gd name="T23" fmla="*/ 383 h 383"/>
                <a:gd name="T24" fmla="*/ 45 w 244"/>
                <a:gd name="T25" fmla="*/ 383 h 383"/>
                <a:gd name="T26" fmla="*/ 45 w 244"/>
                <a:gd name="T27" fmla="*/ 238 h 383"/>
                <a:gd name="T28" fmla="*/ 198 w 244"/>
                <a:gd name="T29" fmla="*/ 143 h 383"/>
                <a:gd name="T30" fmla="*/ 178 w 244"/>
                <a:gd name="T31" fmla="*/ 221 h 383"/>
                <a:gd name="T32" fmla="*/ 122 w 244"/>
                <a:gd name="T33" fmla="*/ 249 h 383"/>
                <a:gd name="T34" fmla="*/ 66 w 244"/>
                <a:gd name="T35" fmla="*/ 221 h 383"/>
                <a:gd name="T36" fmla="*/ 45 w 244"/>
                <a:gd name="T37" fmla="*/ 143 h 383"/>
                <a:gd name="T38" fmla="*/ 66 w 244"/>
                <a:gd name="T39" fmla="*/ 66 h 383"/>
                <a:gd name="T40" fmla="*/ 122 w 244"/>
                <a:gd name="T41" fmla="*/ 37 h 383"/>
                <a:gd name="T42" fmla="*/ 178 w 244"/>
                <a:gd name="T43" fmla="*/ 66 h 383"/>
                <a:gd name="T44" fmla="*/ 198 w 244"/>
                <a:gd name="T45" fmla="*/ 14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 h="383">
                  <a:moveTo>
                    <a:pt x="45" y="238"/>
                  </a:moveTo>
                  <a:cubicBezTo>
                    <a:pt x="55" y="255"/>
                    <a:pt x="67" y="267"/>
                    <a:pt x="81" y="274"/>
                  </a:cubicBezTo>
                  <a:cubicBezTo>
                    <a:pt x="95" y="282"/>
                    <a:pt x="113" y="286"/>
                    <a:pt x="133" y="286"/>
                  </a:cubicBezTo>
                  <a:cubicBezTo>
                    <a:pt x="166" y="286"/>
                    <a:pt x="193" y="273"/>
                    <a:pt x="213" y="247"/>
                  </a:cubicBezTo>
                  <a:cubicBezTo>
                    <a:pt x="234" y="220"/>
                    <a:pt x="244" y="186"/>
                    <a:pt x="244" y="143"/>
                  </a:cubicBezTo>
                  <a:cubicBezTo>
                    <a:pt x="244" y="100"/>
                    <a:pt x="234" y="66"/>
                    <a:pt x="213" y="39"/>
                  </a:cubicBezTo>
                  <a:cubicBezTo>
                    <a:pt x="193" y="13"/>
                    <a:pt x="166" y="0"/>
                    <a:pt x="133" y="0"/>
                  </a:cubicBezTo>
                  <a:cubicBezTo>
                    <a:pt x="113" y="0"/>
                    <a:pt x="95" y="4"/>
                    <a:pt x="81" y="12"/>
                  </a:cubicBezTo>
                  <a:cubicBezTo>
                    <a:pt x="67" y="19"/>
                    <a:pt x="55" y="32"/>
                    <a:pt x="45" y="48"/>
                  </a:cubicBezTo>
                  <a:lnTo>
                    <a:pt x="45" y="6"/>
                  </a:lnTo>
                  <a:lnTo>
                    <a:pt x="0" y="6"/>
                  </a:lnTo>
                  <a:lnTo>
                    <a:pt x="0" y="383"/>
                  </a:lnTo>
                  <a:lnTo>
                    <a:pt x="45" y="383"/>
                  </a:lnTo>
                  <a:lnTo>
                    <a:pt x="45" y="238"/>
                  </a:lnTo>
                  <a:close/>
                  <a:moveTo>
                    <a:pt x="198" y="143"/>
                  </a:moveTo>
                  <a:cubicBezTo>
                    <a:pt x="198" y="176"/>
                    <a:pt x="191" y="202"/>
                    <a:pt x="178" y="221"/>
                  </a:cubicBezTo>
                  <a:cubicBezTo>
                    <a:pt x="164" y="239"/>
                    <a:pt x="146" y="249"/>
                    <a:pt x="122" y="249"/>
                  </a:cubicBezTo>
                  <a:cubicBezTo>
                    <a:pt x="98" y="249"/>
                    <a:pt x="79" y="239"/>
                    <a:pt x="66" y="221"/>
                  </a:cubicBezTo>
                  <a:cubicBezTo>
                    <a:pt x="52" y="202"/>
                    <a:pt x="45" y="176"/>
                    <a:pt x="45" y="143"/>
                  </a:cubicBezTo>
                  <a:cubicBezTo>
                    <a:pt x="45" y="110"/>
                    <a:pt x="52" y="84"/>
                    <a:pt x="66" y="66"/>
                  </a:cubicBezTo>
                  <a:cubicBezTo>
                    <a:pt x="79" y="47"/>
                    <a:pt x="98" y="37"/>
                    <a:pt x="122" y="37"/>
                  </a:cubicBezTo>
                  <a:cubicBezTo>
                    <a:pt x="146" y="37"/>
                    <a:pt x="164" y="47"/>
                    <a:pt x="178" y="66"/>
                  </a:cubicBezTo>
                  <a:cubicBezTo>
                    <a:pt x="191" y="84"/>
                    <a:pt x="198" y="110"/>
                    <a:pt x="198" y="143"/>
                  </a:cubicBez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Freeform 209"/>
            <p:cNvSpPr>
              <a:spLocks/>
            </p:cNvSpPr>
            <p:nvPr>
              <p:custDataLst>
                <p:tags r:id="rId19"/>
              </p:custDataLst>
            </p:nvPr>
          </p:nvSpPr>
          <p:spPr bwMode="auto">
            <a:xfrm>
              <a:off x="5037138" y="5976938"/>
              <a:ext cx="128587" cy="196850"/>
            </a:xfrm>
            <a:custGeom>
              <a:avLst/>
              <a:gdLst>
                <a:gd name="T0" fmla="*/ 45 w 175"/>
                <a:gd name="T1" fmla="*/ 249 h 281"/>
                <a:gd name="T2" fmla="*/ 114 w 175"/>
                <a:gd name="T3" fmla="*/ 178 h 281"/>
                <a:gd name="T4" fmla="*/ 144 w 175"/>
                <a:gd name="T5" fmla="*/ 147 h 281"/>
                <a:gd name="T6" fmla="*/ 167 w 175"/>
                <a:gd name="T7" fmla="*/ 111 h 281"/>
                <a:gd name="T8" fmla="*/ 173 w 175"/>
                <a:gd name="T9" fmla="*/ 79 h 281"/>
                <a:gd name="T10" fmla="*/ 148 w 175"/>
                <a:gd name="T11" fmla="*/ 21 h 281"/>
                <a:gd name="T12" fmla="*/ 79 w 175"/>
                <a:gd name="T13" fmla="*/ 0 h 281"/>
                <a:gd name="T14" fmla="*/ 44 w 175"/>
                <a:gd name="T15" fmla="*/ 5 h 281"/>
                <a:gd name="T16" fmla="*/ 2 w 175"/>
                <a:gd name="T17" fmla="*/ 18 h 281"/>
                <a:gd name="T18" fmla="*/ 2 w 175"/>
                <a:gd name="T19" fmla="*/ 56 h 281"/>
                <a:gd name="T20" fmla="*/ 43 w 175"/>
                <a:gd name="T21" fmla="*/ 37 h 281"/>
                <a:gd name="T22" fmla="*/ 80 w 175"/>
                <a:gd name="T23" fmla="*/ 31 h 281"/>
                <a:gd name="T24" fmla="*/ 120 w 175"/>
                <a:gd name="T25" fmla="*/ 45 h 281"/>
                <a:gd name="T26" fmla="*/ 136 w 175"/>
                <a:gd name="T27" fmla="*/ 81 h 281"/>
                <a:gd name="T28" fmla="*/ 129 w 175"/>
                <a:gd name="T29" fmla="*/ 109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4" y="178"/>
                  </a:lnTo>
                  <a:cubicBezTo>
                    <a:pt x="131" y="161"/>
                    <a:pt x="141" y="150"/>
                    <a:pt x="144" y="147"/>
                  </a:cubicBezTo>
                  <a:cubicBezTo>
                    <a:pt x="155" y="133"/>
                    <a:pt x="163" y="121"/>
                    <a:pt x="167" y="111"/>
                  </a:cubicBezTo>
                  <a:cubicBezTo>
                    <a:pt x="171" y="101"/>
                    <a:pt x="173" y="90"/>
                    <a:pt x="173" y="79"/>
                  </a:cubicBezTo>
                  <a:cubicBezTo>
                    <a:pt x="173" y="55"/>
                    <a:pt x="165" y="36"/>
                    <a:pt x="148" y="21"/>
                  </a:cubicBezTo>
                  <a:cubicBezTo>
                    <a:pt x="131" y="7"/>
                    <a:pt x="108" y="0"/>
                    <a:pt x="79" y="0"/>
                  </a:cubicBezTo>
                  <a:cubicBezTo>
                    <a:pt x="69" y="0"/>
                    <a:pt x="57" y="1"/>
                    <a:pt x="44" y="5"/>
                  </a:cubicBezTo>
                  <a:cubicBezTo>
                    <a:pt x="31" y="8"/>
                    <a:pt x="17" y="12"/>
                    <a:pt x="2" y="18"/>
                  </a:cubicBezTo>
                  <a:lnTo>
                    <a:pt x="2" y="56"/>
                  </a:lnTo>
                  <a:cubicBezTo>
                    <a:pt x="16" y="48"/>
                    <a:pt x="30" y="42"/>
                    <a:pt x="43" y="37"/>
                  </a:cubicBezTo>
                  <a:cubicBezTo>
                    <a:pt x="56" y="33"/>
                    <a:pt x="69" y="31"/>
                    <a:pt x="80" y="31"/>
                  </a:cubicBezTo>
                  <a:cubicBezTo>
                    <a:pt x="97" y="31"/>
                    <a:pt x="110" y="36"/>
                    <a:pt x="120" y="45"/>
                  </a:cubicBezTo>
                  <a:cubicBezTo>
                    <a:pt x="131" y="54"/>
                    <a:pt x="136" y="66"/>
                    <a:pt x="136" y="81"/>
                  </a:cubicBezTo>
                  <a:cubicBezTo>
                    <a:pt x="136" y="90"/>
                    <a:pt x="134" y="99"/>
                    <a:pt x="129" y="109"/>
                  </a:cubicBezTo>
                  <a:cubicBezTo>
                    <a:pt x="124" y="118"/>
                    <a:pt x="116" y="129"/>
                    <a:pt x="104" y="143"/>
                  </a:cubicBezTo>
                  <a:cubicBezTo>
                    <a:pt x="98" y="150"/>
                    <a:pt x="82" y="166"/>
                    <a:pt x="58" y="190"/>
                  </a:cubicBezTo>
                  <a:lnTo>
                    <a:pt x="0" y="249"/>
                  </a:lnTo>
                  <a:lnTo>
                    <a:pt x="0" y="281"/>
                  </a:lnTo>
                  <a:lnTo>
                    <a:pt x="175" y="281"/>
                  </a:lnTo>
                  <a:lnTo>
                    <a:pt x="175" y="249"/>
                  </a:lnTo>
                  <a:lnTo>
                    <a:pt x="45" y="249"/>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Freeform 210"/>
            <p:cNvSpPr>
              <a:spLocks noEditPoints="1"/>
            </p:cNvSpPr>
            <p:nvPr>
              <p:custDataLst>
                <p:tags r:id="rId20"/>
              </p:custDataLst>
            </p:nvPr>
          </p:nvSpPr>
          <p:spPr bwMode="auto">
            <a:xfrm>
              <a:off x="5041900" y="6272213"/>
              <a:ext cx="25400" cy="200025"/>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89" name="Picture 288"/>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3118961" y="5820778"/>
            <a:ext cx="660686" cy="660686"/>
          </a:xfrm>
          <a:prstGeom prst="rect">
            <a:avLst/>
          </a:prstGeom>
        </p:spPr>
      </p:pic>
      <p:grpSp>
        <p:nvGrpSpPr>
          <p:cNvPr id="28" name="Group 27"/>
          <p:cNvGrpSpPr>
            <a:grpSpLocks noChangeAspect="1"/>
          </p:cNvGrpSpPr>
          <p:nvPr>
            <p:custDataLst>
              <p:tags r:id="rId3"/>
            </p:custDataLst>
          </p:nvPr>
        </p:nvGrpSpPr>
        <p:grpSpPr>
          <a:xfrm>
            <a:off x="9472699" y="4658844"/>
            <a:ext cx="742951" cy="841375"/>
            <a:chOff x="2540000" y="2540000"/>
            <a:chExt cx="742951" cy="841375"/>
          </a:xfrm>
        </p:grpSpPr>
        <p:sp>
          <p:nvSpPr>
            <p:cNvPr id="23" name="Freeform 9"/>
            <p:cNvSpPr>
              <a:spLocks/>
            </p:cNvSpPr>
            <p:nvPr>
              <p:custDataLst>
                <p:tags r:id="rId4"/>
              </p:custDataLst>
            </p:nvPr>
          </p:nvSpPr>
          <p:spPr bwMode="auto">
            <a:xfrm>
              <a:off x="2540000" y="2540000"/>
              <a:ext cx="173038" cy="841375"/>
            </a:xfrm>
            <a:custGeom>
              <a:avLst/>
              <a:gdLst>
                <a:gd name="T0" fmla="*/ 46 w 242"/>
                <a:gd name="T1" fmla="*/ 635 h 1270"/>
                <a:gd name="T2" fmla="*/ 242 w 242"/>
                <a:gd name="T3" fmla="*/ 29 h 1270"/>
                <a:gd name="T4" fmla="*/ 242 w 242"/>
                <a:gd name="T5" fmla="*/ 0 h 1270"/>
                <a:gd name="T6" fmla="*/ 0 w 242"/>
                <a:gd name="T7" fmla="*/ 635 h 1270"/>
                <a:gd name="T8" fmla="*/ 242 w 242"/>
                <a:gd name="T9" fmla="*/ 1270 h 1270"/>
                <a:gd name="T10" fmla="*/ 242 w 242"/>
                <a:gd name="T11" fmla="*/ 1241 h 1270"/>
                <a:gd name="T12" fmla="*/ 46 w 242"/>
                <a:gd name="T13" fmla="*/ 635 h 1270"/>
              </a:gdLst>
              <a:ahLst/>
              <a:cxnLst>
                <a:cxn ang="0">
                  <a:pos x="T0" y="T1"/>
                </a:cxn>
                <a:cxn ang="0">
                  <a:pos x="T2" y="T3"/>
                </a:cxn>
                <a:cxn ang="0">
                  <a:pos x="T4" y="T5"/>
                </a:cxn>
                <a:cxn ang="0">
                  <a:pos x="T6" y="T7"/>
                </a:cxn>
                <a:cxn ang="0">
                  <a:pos x="T8" y="T9"/>
                </a:cxn>
                <a:cxn ang="0">
                  <a:pos x="T10" y="T11"/>
                </a:cxn>
                <a:cxn ang="0">
                  <a:pos x="T12" y="T13"/>
                </a:cxn>
              </a:cxnLst>
              <a:rect l="0" t="0" r="r" b="b"/>
              <a:pathLst>
                <a:path w="242" h="1270">
                  <a:moveTo>
                    <a:pt x="46" y="635"/>
                  </a:moveTo>
                  <a:cubicBezTo>
                    <a:pt x="46" y="257"/>
                    <a:pt x="126" y="49"/>
                    <a:pt x="242" y="29"/>
                  </a:cubicBezTo>
                  <a:lnTo>
                    <a:pt x="242" y="0"/>
                  </a:lnTo>
                  <a:cubicBezTo>
                    <a:pt x="99" y="18"/>
                    <a:pt x="0" y="242"/>
                    <a:pt x="0" y="635"/>
                  </a:cubicBezTo>
                  <a:cubicBezTo>
                    <a:pt x="0" y="1029"/>
                    <a:pt x="99" y="1252"/>
                    <a:pt x="242" y="1270"/>
                  </a:cubicBezTo>
                  <a:lnTo>
                    <a:pt x="242" y="1241"/>
                  </a:lnTo>
                  <a:cubicBezTo>
                    <a:pt x="126" y="1222"/>
                    <a:pt x="46" y="1014"/>
                    <a:pt x="46" y="635"/>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0"/>
            <p:cNvSpPr>
              <a:spLocks/>
            </p:cNvSpPr>
            <p:nvPr>
              <p:custDataLst>
                <p:tags r:id="rId5"/>
              </p:custDataLst>
            </p:nvPr>
          </p:nvSpPr>
          <p:spPr bwMode="auto">
            <a:xfrm>
              <a:off x="2770188" y="2587625"/>
              <a:ext cx="285750" cy="184150"/>
            </a:xfrm>
            <a:custGeom>
              <a:avLst/>
              <a:gdLst>
                <a:gd name="T0" fmla="*/ 214 w 398"/>
                <a:gd name="T1" fmla="*/ 58 h 279"/>
                <a:gd name="T2" fmla="*/ 183 w 398"/>
                <a:gd name="T3" fmla="*/ 15 h 279"/>
                <a:gd name="T4" fmla="*/ 132 w 398"/>
                <a:gd name="T5" fmla="*/ 0 h 279"/>
                <a:gd name="T6" fmla="*/ 82 w 398"/>
                <a:gd name="T7" fmla="*/ 12 h 279"/>
                <a:gd name="T8" fmla="*/ 45 w 398"/>
                <a:gd name="T9" fmla="*/ 48 h 279"/>
                <a:gd name="T10" fmla="*/ 45 w 398"/>
                <a:gd name="T11" fmla="*/ 6 h 279"/>
                <a:gd name="T12" fmla="*/ 0 w 398"/>
                <a:gd name="T13" fmla="*/ 6 h 279"/>
                <a:gd name="T14" fmla="*/ 0 w 398"/>
                <a:gd name="T15" fmla="*/ 279 h 279"/>
                <a:gd name="T16" fmla="*/ 45 w 398"/>
                <a:gd name="T17" fmla="*/ 279 h 279"/>
                <a:gd name="T18" fmla="*/ 45 w 398"/>
                <a:gd name="T19" fmla="*/ 125 h 279"/>
                <a:gd name="T20" fmla="*/ 65 w 398"/>
                <a:gd name="T21" fmla="*/ 62 h 279"/>
                <a:gd name="T22" fmla="*/ 119 w 398"/>
                <a:gd name="T23" fmla="*/ 38 h 279"/>
                <a:gd name="T24" fmla="*/ 162 w 398"/>
                <a:gd name="T25" fmla="*/ 57 h 279"/>
                <a:gd name="T26" fmla="*/ 176 w 398"/>
                <a:gd name="T27" fmla="*/ 116 h 279"/>
                <a:gd name="T28" fmla="*/ 176 w 398"/>
                <a:gd name="T29" fmla="*/ 279 h 279"/>
                <a:gd name="T30" fmla="*/ 221 w 398"/>
                <a:gd name="T31" fmla="*/ 279 h 279"/>
                <a:gd name="T32" fmla="*/ 221 w 398"/>
                <a:gd name="T33" fmla="*/ 125 h 279"/>
                <a:gd name="T34" fmla="*/ 242 w 398"/>
                <a:gd name="T35" fmla="*/ 61 h 279"/>
                <a:gd name="T36" fmla="*/ 297 w 398"/>
                <a:gd name="T37" fmla="*/ 38 h 279"/>
                <a:gd name="T38" fmla="*/ 339 w 398"/>
                <a:gd name="T39" fmla="*/ 57 h 279"/>
                <a:gd name="T40" fmla="*/ 353 w 398"/>
                <a:gd name="T41" fmla="*/ 116 h 279"/>
                <a:gd name="T42" fmla="*/ 353 w 398"/>
                <a:gd name="T43" fmla="*/ 279 h 279"/>
                <a:gd name="T44" fmla="*/ 398 w 398"/>
                <a:gd name="T45" fmla="*/ 279 h 279"/>
                <a:gd name="T46" fmla="*/ 398 w 398"/>
                <a:gd name="T47" fmla="*/ 114 h 279"/>
                <a:gd name="T48" fmla="*/ 375 w 398"/>
                <a:gd name="T49" fmla="*/ 30 h 279"/>
                <a:gd name="T50" fmla="*/ 309 w 398"/>
                <a:gd name="T51" fmla="*/ 0 h 279"/>
                <a:gd name="T52" fmla="*/ 254 w 398"/>
                <a:gd name="T53" fmla="*/ 14 h 279"/>
                <a:gd name="T54" fmla="*/ 214 w 398"/>
                <a:gd name="T55" fmla="*/ 5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8" h="279">
                  <a:moveTo>
                    <a:pt x="214" y="58"/>
                  </a:moveTo>
                  <a:cubicBezTo>
                    <a:pt x="207" y="39"/>
                    <a:pt x="197" y="25"/>
                    <a:pt x="183" y="15"/>
                  </a:cubicBezTo>
                  <a:cubicBezTo>
                    <a:pt x="169" y="5"/>
                    <a:pt x="152" y="0"/>
                    <a:pt x="132" y="0"/>
                  </a:cubicBezTo>
                  <a:cubicBezTo>
                    <a:pt x="113" y="0"/>
                    <a:pt x="96" y="4"/>
                    <a:pt x="82" y="12"/>
                  </a:cubicBezTo>
                  <a:cubicBezTo>
                    <a:pt x="67" y="20"/>
                    <a:pt x="55" y="32"/>
                    <a:pt x="45" y="48"/>
                  </a:cubicBezTo>
                  <a:lnTo>
                    <a:pt x="45" y="6"/>
                  </a:lnTo>
                  <a:lnTo>
                    <a:pt x="0" y="6"/>
                  </a:lnTo>
                  <a:lnTo>
                    <a:pt x="0" y="279"/>
                  </a:lnTo>
                  <a:lnTo>
                    <a:pt x="45" y="279"/>
                  </a:lnTo>
                  <a:lnTo>
                    <a:pt x="45" y="125"/>
                  </a:lnTo>
                  <a:cubicBezTo>
                    <a:pt x="45" y="98"/>
                    <a:pt x="52" y="77"/>
                    <a:pt x="65" y="62"/>
                  </a:cubicBezTo>
                  <a:cubicBezTo>
                    <a:pt x="79" y="46"/>
                    <a:pt x="97" y="38"/>
                    <a:pt x="119" y="38"/>
                  </a:cubicBezTo>
                  <a:cubicBezTo>
                    <a:pt x="139" y="38"/>
                    <a:pt x="153" y="45"/>
                    <a:pt x="162" y="57"/>
                  </a:cubicBezTo>
                  <a:cubicBezTo>
                    <a:pt x="172" y="70"/>
                    <a:pt x="176" y="89"/>
                    <a:pt x="176" y="116"/>
                  </a:cubicBezTo>
                  <a:lnTo>
                    <a:pt x="176" y="279"/>
                  </a:lnTo>
                  <a:lnTo>
                    <a:pt x="221" y="279"/>
                  </a:lnTo>
                  <a:lnTo>
                    <a:pt x="221" y="125"/>
                  </a:lnTo>
                  <a:cubicBezTo>
                    <a:pt x="221" y="98"/>
                    <a:pt x="228" y="77"/>
                    <a:pt x="242" y="61"/>
                  </a:cubicBezTo>
                  <a:cubicBezTo>
                    <a:pt x="255" y="46"/>
                    <a:pt x="273" y="38"/>
                    <a:pt x="297" y="38"/>
                  </a:cubicBezTo>
                  <a:cubicBezTo>
                    <a:pt x="316" y="38"/>
                    <a:pt x="330" y="45"/>
                    <a:pt x="339" y="57"/>
                  </a:cubicBezTo>
                  <a:cubicBezTo>
                    <a:pt x="349" y="70"/>
                    <a:pt x="353" y="89"/>
                    <a:pt x="353" y="116"/>
                  </a:cubicBezTo>
                  <a:lnTo>
                    <a:pt x="353" y="279"/>
                  </a:lnTo>
                  <a:lnTo>
                    <a:pt x="398" y="279"/>
                  </a:lnTo>
                  <a:lnTo>
                    <a:pt x="398" y="114"/>
                  </a:lnTo>
                  <a:cubicBezTo>
                    <a:pt x="398" y="77"/>
                    <a:pt x="390" y="49"/>
                    <a:pt x="375" y="30"/>
                  </a:cubicBezTo>
                  <a:cubicBezTo>
                    <a:pt x="360" y="10"/>
                    <a:pt x="338" y="0"/>
                    <a:pt x="309" y="0"/>
                  </a:cubicBezTo>
                  <a:cubicBezTo>
                    <a:pt x="288" y="0"/>
                    <a:pt x="270" y="5"/>
                    <a:pt x="254" y="14"/>
                  </a:cubicBezTo>
                  <a:cubicBezTo>
                    <a:pt x="238" y="24"/>
                    <a:pt x="225" y="38"/>
                    <a:pt x="214" y="58"/>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1"/>
            <p:cNvSpPr>
              <a:spLocks/>
            </p:cNvSpPr>
            <p:nvPr>
              <p:custDataLst>
                <p:tags r:id="rId6"/>
              </p:custDataLst>
            </p:nvPr>
          </p:nvSpPr>
          <p:spPr bwMode="auto">
            <a:xfrm>
              <a:off x="2824163" y="3087688"/>
              <a:ext cx="165100" cy="244475"/>
            </a:xfrm>
            <a:custGeom>
              <a:avLst/>
              <a:gdLst>
                <a:gd name="T0" fmla="*/ 59 w 231"/>
                <a:gd name="T1" fmla="*/ 329 h 370"/>
                <a:gd name="T2" fmla="*/ 151 w 231"/>
                <a:gd name="T3" fmla="*/ 235 h 370"/>
                <a:gd name="T4" fmla="*/ 190 w 231"/>
                <a:gd name="T5" fmla="*/ 194 h 370"/>
                <a:gd name="T6" fmla="*/ 221 w 231"/>
                <a:gd name="T7" fmla="*/ 147 h 370"/>
                <a:gd name="T8" fmla="*/ 229 w 231"/>
                <a:gd name="T9" fmla="*/ 104 h 370"/>
                <a:gd name="T10" fmla="*/ 196 w 231"/>
                <a:gd name="T11" fmla="*/ 28 h 370"/>
                <a:gd name="T12" fmla="*/ 105 w 231"/>
                <a:gd name="T13" fmla="*/ 0 h 370"/>
                <a:gd name="T14" fmla="*/ 58 w 231"/>
                <a:gd name="T15" fmla="*/ 6 h 370"/>
                <a:gd name="T16" fmla="*/ 2 w 231"/>
                <a:gd name="T17" fmla="*/ 24 h 370"/>
                <a:gd name="T18" fmla="*/ 2 w 231"/>
                <a:gd name="T19" fmla="*/ 74 h 370"/>
                <a:gd name="T20" fmla="*/ 57 w 231"/>
                <a:gd name="T21" fmla="*/ 50 h 370"/>
                <a:gd name="T22" fmla="*/ 106 w 231"/>
                <a:gd name="T23" fmla="*/ 42 h 370"/>
                <a:gd name="T24" fmla="*/ 159 w 231"/>
                <a:gd name="T25" fmla="*/ 60 h 370"/>
                <a:gd name="T26" fmla="*/ 180 w 231"/>
                <a:gd name="T27" fmla="*/ 107 h 370"/>
                <a:gd name="T28" fmla="*/ 170 w 231"/>
                <a:gd name="T29" fmla="*/ 144 h 370"/>
                <a:gd name="T30" fmla="*/ 137 w 231"/>
                <a:gd name="T31" fmla="*/ 188 h 370"/>
                <a:gd name="T32" fmla="*/ 76 w 231"/>
                <a:gd name="T33" fmla="*/ 251 h 370"/>
                <a:gd name="T34" fmla="*/ 0 w 231"/>
                <a:gd name="T35" fmla="*/ 329 h 370"/>
                <a:gd name="T36" fmla="*/ 0 w 231"/>
                <a:gd name="T37" fmla="*/ 370 h 370"/>
                <a:gd name="T38" fmla="*/ 231 w 231"/>
                <a:gd name="T39" fmla="*/ 370 h 370"/>
                <a:gd name="T40" fmla="*/ 231 w 231"/>
                <a:gd name="T41" fmla="*/ 329 h 370"/>
                <a:gd name="T42" fmla="*/ 59 w 231"/>
                <a:gd name="T43" fmla="*/ 329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1" h="370">
                  <a:moveTo>
                    <a:pt x="59" y="329"/>
                  </a:moveTo>
                  <a:lnTo>
                    <a:pt x="151" y="235"/>
                  </a:lnTo>
                  <a:cubicBezTo>
                    <a:pt x="173" y="212"/>
                    <a:pt x="186" y="198"/>
                    <a:pt x="190" y="194"/>
                  </a:cubicBezTo>
                  <a:cubicBezTo>
                    <a:pt x="205" y="176"/>
                    <a:pt x="215" y="160"/>
                    <a:pt x="221" y="147"/>
                  </a:cubicBezTo>
                  <a:cubicBezTo>
                    <a:pt x="227" y="133"/>
                    <a:pt x="229" y="119"/>
                    <a:pt x="229" y="104"/>
                  </a:cubicBezTo>
                  <a:cubicBezTo>
                    <a:pt x="229" y="73"/>
                    <a:pt x="218" y="47"/>
                    <a:pt x="196" y="28"/>
                  </a:cubicBezTo>
                  <a:cubicBezTo>
                    <a:pt x="173" y="10"/>
                    <a:pt x="143" y="0"/>
                    <a:pt x="105" y="0"/>
                  </a:cubicBezTo>
                  <a:cubicBezTo>
                    <a:pt x="91" y="0"/>
                    <a:pt x="75" y="2"/>
                    <a:pt x="58" y="6"/>
                  </a:cubicBezTo>
                  <a:cubicBezTo>
                    <a:pt x="41" y="10"/>
                    <a:pt x="22" y="16"/>
                    <a:pt x="2" y="24"/>
                  </a:cubicBezTo>
                  <a:lnTo>
                    <a:pt x="2" y="74"/>
                  </a:lnTo>
                  <a:cubicBezTo>
                    <a:pt x="22" y="63"/>
                    <a:pt x="40" y="55"/>
                    <a:pt x="57" y="50"/>
                  </a:cubicBezTo>
                  <a:cubicBezTo>
                    <a:pt x="75" y="44"/>
                    <a:pt x="91" y="42"/>
                    <a:pt x="106" y="42"/>
                  </a:cubicBezTo>
                  <a:cubicBezTo>
                    <a:pt x="128" y="42"/>
                    <a:pt x="146" y="48"/>
                    <a:pt x="159" y="60"/>
                  </a:cubicBezTo>
                  <a:cubicBezTo>
                    <a:pt x="173" y="72"/>
                    <a:pt x="180" y="88"/>
                    <a:pt x="180" y="107"/>
                  </a:cubicBezTo>
                  <a:cubicBezTo>
                    <a:pt x="180" y="119"/>
                    <a:pt x="177" y="131"/>
                    <a:pt x="170" y="144"/>
                  </a:cubicBezTo>
                  <a:cubicBezTo>
                    <a:pt x="164" y="155"/>
                    <a:pt x="153" y="170"/>
                    <a:pt x="137" y="188"/>
                  </a:cubicBezTo>
                  <a:cubicBezTo>
                    <a:pt x="129" y="198"/>
                    <a:pt x="109" y="219"/>
                    <a:pt x="76" y="251"/>
                  </a:cubicBezTo>
                  <a:lnTo>
                    <a:pt x="0" y="329"/>
                  </a:lnTo>
                  <a:lnTo>
                    <a:pt x="0" y="370"/>
                  </a:lnTo>
                  <a:lnTo>
                    <a:pt x="231" y="370"/>
                  </a:lnTo>
                  <a:lnTo>
                    <a:pt x="231" y="329"/>
                  </a:lnTo>
                  <a:lnTo>
                    <a:pt x="59" y="329"/>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2"/>
            <p:cNvSpPr>
              <a:spLocks/>
            </p:cNvSpPr>
            <p:nvPr>
              <p:custDataLst>
                <p:tags r:id="rId7"/>
              </p:custDataLst>
            </p:nvPr>
          </p:nvSpPr>
          <p:spPr bwMode="auto">
            <a:xfrm>
              <a:off x="3109913" y="2540000"/>
              <a:ext cx="173038" cy="841375"/>
            </a:xfrm>
            <a:custGeom>
              <a:avLst/>
              <a:gdLst>
                <a:gd name="T0" fmla="*/ 196 w 241"/>
                <a:gd name="T1" fmla="*/ 635 h 1270"/>
                <a:gd name="T2" fmla="*/ 0 w 241"/>
                <a:gd name="T3" fmla="*/ 1241 h 1270"/>
                <a:gd name="T4" fmla="*/ 0 w 241"/>
                <a:gd name="T5" fmla="*/ 1270 h 1270"/>
                <a:gd name="T6" fmla="*/ 241 w 241"/>
                <a:gd name="T7" fmla="*/ 635 h 1270"/>
                <a:gd name="T8" fmla="*/ 0 w 241"/>
                <a:gd name="T9" fmla="*/ 0 h 1270"/>
                <a:gd name="T10" fmla="*/ 0 w 241"/>
                <a:gd name="T11" fmla="*/ 29 h 1270"/>
                <a:gd name="T12" fmla="*/ 196 w 241"/>
                <a:gd name="T13" fmla="*/ 635 h 1270"/>
              </a:gdLst>
              <a:ahLst/>
              <a:cxnLst>
                <a:cxn ang="0">
                  <a:pos x="T0" y="T1"/>
                </a:cxn>
                <a:cxn ang="0">
                  <a:pos x="T2" y="T3"/>
                </a:cxn>
                <a:cxn ang="0">
                  <a:pos x="T4" y="T5"/>
                </a:cxn>
                <a:cxn ang="0">
                  <a:pos x="T6" y="T7"/>
                </a:cxn>
                <a:cxn ang="0">
                  <a:pos x="T8" y="T9"/>
                </a:cxn>
                <a:cxn ang="0">
                  <a:pos x="T10" y="T11"/>
                </a:cxn>
                <a:cxn ang="0">
                  <a:pos x="T12" y="T13"/>
                </a:cxn>
              </a:cxnLst>
              <a:rect l="0" t="0" r="r" b="b"/>
              <a:pathLst>
                <a:path w="241" h="1270">
                  <a:moveTo>
                    <a:pt x="196" y="635"/>
                  </a:moveTo>
                  <a:cubicBezTo>
                    <a:pt x="196" y="1014"/>
                    <a:pt x="116" y="1222"/>
                    <a:pt x="0" y="1241"/>
                  </a:cubicBezTo>
                  <a:lnTo>
                    <a:pt x="0" y="1270"/>
                  </a:lnTo>
                  <a:cubicBezTo>
                    <a:pt x="143" y="1252"/>
                    <a:pt x="241" y="1029"/>
                    <a:pt x="241" y="635"/>
                  </a:cubicBezTo>
                  <a:cubicBezTo>
                    <a:pt x="241" y="242"/>
                    <a:pt x="143" y="18"/>
                    <a:pt x="0" y="0"/>
                  </a:cubicBezTo>
                  <a:lnTo>
                    <a:pt x="0" y="29"/>
                  </a:lnTo>
                  <a:cubicBezTo>
                    <a:pt x="116" y="49"/>
                    <a:pt x="196" y="257"/>
                    <a:pt x="196" y="635"/>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310088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5"/>
                                        </p:tgtEl>
                                        <p:attrNameLst>
                                          <p:attrName>style.visibility</p:attrName>
                                        </p:attrNameLst>
                                      </p:cBhvr>
                                      <p:to>
                                        <p:strVal val="visible"/>
                                      </p:to>
                                    </p:set>
                                    <p:animEffect transition="in" filter="fade">
                                      <p:cBhvr>
                                        <p:cTn id="7" dur="500"/>
                                        <p:tgtEl>
                                          <p:spTgt spid="3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500"/>
                                        <p:tgtEl>
                                          <p:spTgt spid="82"/>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09"/>
                                        </p:tgtEl>
                                        <p:attrNameLst>
                                          <p:attrName>style.visibility</p:attrName>
                                        </p:attrNameLst>
                                      </p:cBhvr>
                                      <p:to>
                                        <p:strVal val="visible"/>
                                      </p:to>
                                    </p:set>
                                    <p:animEffect transition="in" filter="fade">
                                      <p:cBhvr>
                                        <p:cTn id="20" dur="500"/>
                                        <p:tgtEl>
                                          <p:spTgt spid="509"/>
                                        </p:tgtEl>
                                      </p:cBhvr>
                                    </p:animEffect>
                                  </p:childTnLst>
                                </p:cTn>
                              </p:par>
                              <p:par>
                                <p:cTn id="21" presetID="10" presetClass="entr" presetSubtype="0" fill="hold" nodeType="withEffect">
                                  <p:stCondLst>
                                    <p:cond delay="0"/>
                                  </p:stCondLst>
                                  <p:childTnLst>
                                    <p:set>
                                      <p:cBhvr>
                                        <p:cTn id="22" dur="1" fill="hold">
                                          <p:stCondLst>
                                            <p:cond delay="0"/>
                                          </p:stCondLst>
                                        </p:cTn>
                                        <p:tgtEl>
                                          <p:spTgt spid="289"/>
                                        </p:tgtEl>
                                        <p:attrNameLst>
                                          <p:attrName>style.visibility</p:attrName>
                                        </p:attrNameLst>
                                      </p:cBhvr>
                                      <p:to>
                                        <p:strVal val="visible"/>
                                      </p:to>
                                    </p:set>
                                    <p:animEffect transition="in" filter="fade">
                                      <p:cBhvr>
                                        <p:cTn id="23" dur="500"/>
                                        <p:tgtEl>
                                          <p:spTgt spid="28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10"/>
                                        </p:tgtEl>
                                        <p:attrNameLst>
                                          <p:attrName>style.visibility</p:attrName>
                                        </p:attrNameLst>
                                      </p:cBhvr>
                                      <p:to>
                                        <p:strVal val="visible"/>
                                      </p:to>
                                    </p:set>
                                    <p:animEffect transition="in" filter="fade">
                                      <p:cBhvr>
                                        <p:cTn id="28" dur="500"/>
                                        <p:tgtEl>
                                          <p:spTgt spid="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 grpId="0"/>
      <p:bldP spid="82" grpId="0"/>
      <p:bldP spid="5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2303936" y="3112632"/>
            <a:ext cx="7584128" cy="63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3200" b="1" dirty="0" smtClean="0">
                <a:latin typeface="Arev Sans" pitchFamily="34" charset="0"/>
                <a:ea typeface="Arev Sans" pitchFamily="34" charset="0"/>
                <a:cs typeface="Arev sans bold" pitchFamily="34" charset="0"/>
              </a:rPr>
              <a:t>Slide 1, in which I get defensive</a:t>
            </a:r>
          </a:p>
        </p:txBody>
      </p:sp>
    </p:spTree>
    <p:extLst>
      <p:ext uri="{BB962C8B-B14F-4D97-AF65-F5344CB8AC3E}">
        <p14:creationId xmlns:p14="http://schemas.microsoft.com/office/powerpoint/2010/main" val="1063456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1460450" y="314848"/>
            <a:ext cx="1190366" cy="1125088"/>
          </a:xfrm>
          <a:prstGeom prst="rect">
            <a:avLst/>
          </a:prstGeom>
        </p:spPr>
      </p:pic>
      <p:sp>
        <p:nvSpPr>
          <p:cNvPr id="3" name="TextBox 2"/>
          <p:cNvSpPr txBox="1"/>
          <p:nvPr/>
        </p:nvSpPr>
        <p:spPr bwMode="auto">
          <a:xfrm>
            <a:off x="106221" y="1593213"/>
            <a:ext cx="3898824"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400" dirty="0" smtClean="0">
                <a:latin typeface="Arev Sans" pitchFamily="34" charset="0"/>
                <a:ea typeface="Arev Sans" pitchFamily="34" charset="0"/>
                <a:cs typeface="Arev sans bold" pitchFamily="34" charset="0"/>
              </a:rPr>
              <a:t>Unknown </a:t>
            </a:r>
            <a:r>
              <a:rPr lang="en-US" sz="2400" dirty="0" smtClean="0">
                <a:solidFill>
                  <a:srgbClr val="FFFF00"/>
                </a:solidFill>
                <a:latin typeface="Arev Sans" pitchFamily="34" charset="0"/>
                <a:ea typeface="Arev Sans" pitchFamily="34" charset="0"/>
                <a:cs typeface="Arev sans bold" pitchFamily="34" charset="0"/>
              </a:rPr>
              <a:t>n</a:t>
            </a:r>
            <a:r>
              <a:rPr lang="en-US" sz="2400" dirty="0" smtClean="0">
                <a:latin typeface="Arev Sans" pitchFamily="34" charset="0"/>
                <a:ea typeface="Arev Sans" pitchFamily="34" charset="0"/>
                <a:cs typeface="Arev sans bold" pitchFamily="34" charset="0"/>
              </a:rPr>
              <a:t>-outcome</a:t>
            </a:r>
          </a:p>
          <a:p>
            <a:pPr algn="ctr" eaLnBrk="1" hangingPunct="1">
              <a:lnSpc>
                <a:spcPct val="120000"/>
              </a:lnSpc>
            </a:pPr>
            <a:r>
              <a:rPr lang="en-US" sz="2400" dirty="0" smtClean="0">
                <a:latin typeface="Arev Sans" pitchFamily="34" charset="0"/>
                <a:ea typeface="Arev Sans" pitchFamily="34" charset="0"/>
                <a:cs typeface="Arev sans bold" pitchFamily="34" charset="0"/>
              </a:rPr>
              <a:t>source of randomness </a:t>
            </a:r>
            <a:r>
              <a:rPr lang="en-US" sz="2400" dirty="0" smtClean="0">
                <a:solidFill>
                  <a:srgbClr val="FFFF00"/>
                </a:solidFill>
                <a:latin typeface="Arev Sans" pitchFamily="34" charset="0"/>
                <a:ea typeface="Arev Sans" pitchFamily="34" charset="0"/>
                <a:cs typeface="Arev sans bold" pitchFamily="34" charset="0"/>
              </a:rPr>
              <a:t>p</a:t>
            </a:r>
          </a:p>
        </p:txBody>
      </p:sp>
      <p:grpSp>
        <p:nvGrpSpPr>
          <p:cNvPr id="9" name="Group 8"/>
          <p:cNvGrpSpPr/>
          <p:nvPr/>
        </p:nvGrpSpPr>
        <p:grpSpPr>
          <a:xfrm>
            <a:off x="4477994" y="372136"/>
            <a:ext cx="1580881" cy="1227285"/>
            <a:chOff x="4477994" y="372136"/>
            <a:chExt cx="1580881" cy="1227285"/>
          </a:xfrm>
        </p:grpSpPr>
        <p:cxnSp>
          <p:nvCxnSpPr>
            <p:cNvPr id="4" name="Straight Arrow Connector 3"/>
            <p:cNvCxnSpPr/>
            <p:nvPr/>
          </p:nvCxnSpPr>
          <p:spPr bwMode="auto">
            <a:xfrm>
              <a:off x="4550737" y="372136"/>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5" name="Straight Arrow Connector 4"/>
            <p:cNvCxnSpPr/>
            <p:nvPr/>
          </p:nvCxnSpPr>
          <p:spPr bwMode="auto">
            <a:xfrm>
              <a:off x="4550737" y="678957"/>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6" name="Straight Arrow Connector 5"/>
            <p:cNvCxnSpPr/>
            <p:nvPr/>
          </p:nvCxnSpPr>
          <p:spPr bwMode="auto">
            <a:xfrm>
              <a:off x="4550737" y="1292599"/>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7" name="Straight Arrow Connector 6"/>
            <p:cNvCxnSpPr/>
            <p:nvPr/>
          </p:nvCxnSpPr>
          <p:spPr bwMode="auto">
            <a:xfrm>
              <a:off x="4550737" y="1599421"/>
              <a:ext cx="1435395" cy="0"/>
            </a:xfrm>
            <a:prstGeom prst="straightConnector1">
              <a:avLst/>
            </a:prstGeom>
            <a:noFill/>
            <a:ln w="57150" cap="flat" cmpd="sng" algn="ctr">
              <a:solidFill>
                <a:schemeClr val="tx1"/>
              </a:solidFill>
              <a:prstDash val="solid"/>
              <a:round/>
              <a:headEnd type="none" w="med" len="med"/>
              <a:tailEnd type="triangle"/>
            </a:ln>
            <a:effectLst/>
          </p:spPr>
        </p:cxnSp>
        <p:sp>
          <p:nvSpPr>
            <p:cNvPr id="8" name="TextBox 7"/>
            <p:cNvSpPr txBox="1"/>
            <p:nvPr/>
          </p:nvSpPr>
          <p:spPr bwMode="auto">
            <a:xfrm>
              <a:off x="4477994" y="757841"/>
              <a:ext cx="1580881" cy="43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000" dirty="0" smtClean="0">
                  <a:solidFill>
                    <a:srgbClr val="FFFF00"/>
                  </a:solidFill>
                  <a:latin typeface="Arev Sans" pitchFamily="34" charset="0"/>
                  <a:ea typeface="Arev Sans" pitchFamily="34" charset="0"/>
                  <a:cs typeface="Arev sans bold" pitchFamily="34" charset="0"/>
                </a:rPr>
                <a:t>m</a:t>
              </a:r>
              <a:r>
                <a:rPr lang="en-US" sz="2000" dirty="0" smtClean="0">
                  <a:latin typeface="Arev Sans" pitchFamily="34" charset="0"/>
                  <a:ea typeface="Arev Sans" pitchFamily="34" charset="0"/>
                  <a:cs typeface="Arev sans bold" pitchFamily="34" charset="0"/>
                </a:rPr>
                <a:t> samples</a:t>
              </a:r>
            </a:p>
          </p:txBody>
        </p:sp>
      </p:grpSp>
      <p:sp>
        <p:nvSpPr>
          <p:cNvPr id="10" name="TextBox 9"/>
          <p:cNvSpPr txBox="1"/>
          <p:nvPr/>
        </p:nvSpPr>
        <p:spPr bwMode="auto">
          <a:xfrm>
            <a:off x="4861912" y="1814811"/>
            <a:ext cx="813044"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400" dirty="0" err="1" smtClean="0">
                <a:solidFill>
                  <a:srgbClr val="FFFF00"/>
                </a:solidFill>
                <a:latin typeface="Arev Sans" pitchFamily="34" charset="0"/>
                <a:ea typeface="Arev Sans" pitchFamily="34" charset="0"/>
                <a:cs typeface="Arev sans bold" pitchFamily="34" charset="0"/>
              </a:rPr>
              <a:t>p</a:t>
            </a:r>
            <a:r>
              <a:rPr lang="en-US" baseline="30000" dirty="0" err="1" smtClean="0">
                <a:solidFill>
                  <a:srgbClr val="FFFF00"/>
                </a:solidFill>
                <a:latin typeface="Arev Sans" pitchFamily="34" charset="0"/>
                <a:ea typeface="Arev Sans" pitchFamily="34" charset="0"/>
                <a:cs typeface="Arev sans bold" pitchFamily="34" charset="0"/>
              </a:rPr>
              <a:t>⊗m</a:t>
            </a:r>
            <a:endParaRPr lang="en-US" sz="2400" baseline="30000" dirty="0" smtClean="0">
              <a:solidFill>
                <a:srgbClr val="FFFF00"/>
              </a:solidFill>
              <a:latin typeface="Arev Sans" pitchFamily="34" charset="0"/>
              <a:ea typeface="Arev Sans" pitchFamily="34" charset="0"/>
              <a:cs typeface="Arev sans bold" pitchFamily="34" charset="0"/>
            </a:endParaRPr>
          </a:p>
        </p:txBody>
      </p:sp>
      <p:grpSp>
        <p:nvGrpSpPr>
          <p:cNvPr id="15" name="Group 14"/>
          <p:cNvGrpSpPr/>
          <p:nvPr/>
        </p:nvGrpSpPr>
        <p:grpSpPr>
          <a:xfrm>
            <a:off x="6531823" y="136023"/>
            <a:ext cx="2476500" cy="2105025"/>
            <a:chOff x="5268434" y="3014610"/>
            <a:chExt cx="2476500" cy="2105025"/>
          </a:xfrm>
        </p:grpSpPr>
        <p:pic>
          <p:nvPicPr>
            <p:cNvPr id="11" name="Picture 10"/>
            <p:cNvPicPr>
              <a:picLocks noChangeAspect="1"/>
            </p:cNvPicPr>
            <p:nvPr/>
          </p:nvPicPr>
          <p:blipFill>
            <a:blip r:embed="rId37">
              <a:extLst>
                <a:ext uri="{BEBA8EAE-BF5A-486C-A8C5-ECC9F3942E4B}">
                  <a14:imgProps xmlns:a14="http://schemas.microsoft.com/office/drawing/2010/main">
                    <a14:imgLayer r:embed="rId38">
                      <a14:imgEffect>
                        <a14:backgroundRemoval t="0" b="100000" l="0" r="100000">
                          <a14:foregroundMark x1="88077" y1="20362" x2="95385" y2="11765"/>
                          <a14:foregroundMark x1="28077" y1="19457" x2="26923" y2="3167"/>
                          <a14:foregroundMark x1="10385" y1="20362" x2="4231" y2="7692"/>
                          <a14:foregroundMark x1="47692" y1="56109" x2="69231" y2="57919"/>
                          <a14:foregroundMark x1="1538" y1="38914" x2="3077" y2="46154"/>
                          <a14:foregroundMark x1="20000" y1="20814" x2="16538" y2="2715"/>
                          <a14:foregroundMark x1="24615" y1="14027" x2="21923" y2="3620"/>
                          <a14:foregroundMark x1="2308" y1="10407" x2="3846" y2="28054"/>
                          <a14:foregroundMark x1="94615" y1="52941" x2="93846" y2="63801"/>
                        </a14:backgroundRemoval>
                      </a14:imgEffect>
                    </a14:imgLayer>
                  </a14:imgProps>
                </a:ext>
                <a:ext uri="{28A0092B-C50C-407E-A947-70E740481C1C}">
                  <a14:useLocalDpi xmlns:a14="http://schemas.microsoft.com/office/drawing/2010/main" val="0"/>
                </a:ext>
              </a:extLst>
            </a:blip>
            <a:stretch>
              <a:fillRect/>
            </a:stretch>
          </p:blipFill>
          <p:spPr>
            <a:xfrm>
              <a:off x="5268434" y="3014610"/>
              <a:ext cx="2476500" cy="2105025"/>
            </a:xfrm>
            <a:prstGeom prst="rect">
              <a:avLst/>
            </a:prstGeom>
          </p:spPr>
        </p:pic>
        <p:sp>
          <p:nvSpPr>
            <p:cNvPr id="14" name="TextBox 13"/>
            <p:cNvSpPr txBox="1"/>
            <p:nvPr/>
          </p:nvSpPr>
          <p:spPr bwMode="auto">
            <a:xfrm>
              <a:off x="5566518" y="3562385"/>
              <a:ext cx="2007332"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Algorithm</a:t>
              </a:r>
            </a:p>
            <a:p>
              <a:pPr algn="ctr" eaLnBrk="1" hangingPunct="1">
                <a:lnSpc>
                  <a:spcPct val="120000"/>
                </a:lnSpc>
              </a:pPr>
              <a:r>
                <a:rPr lang="en-US" dirty="0">
                  <a:solidFill>
                    <a:srgbClr val="FFFF00"/>
                  </a:solidFill>
                  <a:latin typeface="Arev Sans" pitchFamily="34" charset="0"/>
                  <a:ea typeface="Arev Sans" pitchFamily="34" charset="0"/>
                  <a:cs typeface="Arev sans bold" pitchFamily="34" charset="0"/>
                </a:rPr>
                <a:t>X</a:t>
              </a:r>
              <a:endParaRPr lang="en-US" dirty="0" smtClean="0">
                <a:solidFill>
                  <a:srgbClr val="FFFF00"/>
                </a:solidFill>
                <a:latin typeface="Arev Sans" pitchFamily="34" charset="0"/>
                <a:ea typeface="Arev Sans" pitchFamily="34" charset="0"/>
                <a:cs typeface="Arev sans bold" pitchFamily="34" charset="0"/>
              </a:endParaRPr>
            </a:p>
          </p:txBody>
        </p:sp>
      </p:grpSp>
      <p:cxnSp>
        <p:nvCxnSpPr>
          <p:cNvPr id="18" name="Straight Arrow Connector 17"/>
          <p:cNvCxnSpPr>
            <a:stCxn id="11" idx="3"/>
          </p:cNvCxnSpPr>
          <p:nvPr/>
        </p:nvCxnSpPr>
        <p:spPr bwMode="auto">
          <a:xfrm flipV="1">
            <a:off x="9008323" y="1188535"/>
            <a:ext cx="1092607" cy="1"/>
          </a:xfrm>
          <a:prstGeom prst="straightConnector1">
            <a:avLst/>
          </a:prstGeom>
          <a:noFill/>
          <a:ln w="57150" cap="flat" cmpd="sng" algn="ctr">
            <a:solidFill>
              <a:schemeClr val="tx1"/>
            </a:solidFill>
            <a:prstDash val="solid"/>
            <a:round/>
            <a:headEnd type="none" w="med" len="med"/>
            <a:tailEnd type="triangle"/>
          </a:ln>
          <a:effectLst/>
        </p:spPr>
      </p:cxnSp>
      <p:sp>
        <p:nvSpPr>
          <p:cNvPr id="19" name="TextBox 18"/>
          <p:cNvSpPr txBox="1"/>
          <p:nvPr/>
        </p:nvSpPr>
        <p:spPr bwMode="auto">
          <a:xfrm>
            <a:off x="10092412" y="873884"/>
            <a:ext cx="1244251"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 </a:t>
            </a:r>
            <a:r>
              <a:rPr lang="en-US" dirty="0" smtClean="0">
                <a:latin typeface="Arev Sans" pitchFamily="34" charset="0"/>
                <a:ea typeface="Arev Sans" pitchFamily="34" charset="0"/>
                <a:cs typeface="Arev sans bold" pitchFamily="34" charset="0"/>
              </a:rPr>
              <a:t>∈ ℝ</a:t>
            </a:r>
          </a:p>
        </p:txBody>
      </p:sp>
      <p:sp>
        <p:nvSpPr>
          <p:cNvPr id="510" name="TextBox 509"/>
          <p:cNvSpPr txBox="1"/>
          <p:nvPr/>
        </p:nvSpPr>
        <p:spPr bwMode="auto">
          <a:xfrm>
            <a:off x="4787919" y="3084572"/>
            <a:ext cx="7133684"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b="1" dirty="0" err="1" smtClean="0">
                <a:latin typeface="Arev Sans" pitchFamily="34" charset="0"/>
                <a:ea typeface="Arev Sans" pitchFamily="34" charset="0"/>
                <a:cs typeface="Arev sans bold" pitchFamily="34" charset="0"/>
              </a:rPr>
              <a:t>Var</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 (tedious but straightforward)</a:t>
            </a:r>
          </a:p>
        </p:txBody>
      </p:sp>
      <p:grpSp>
        <p:nvGrpSpPr>
          <p:cNvPr id="509" name="Group 508"/>
          <p:cNvGrpSpPr>
            <a:grpSpLocks noChangeAspect="1"/>
          </p:cNvGrpSpPr>
          <p:nvPr>
            <p:custDataLst>
              <p:tags r:id="rId1"/>
            </p:custDataLst>
          </p:nvPr>
        </p:nvGrpSpPr>
        <p:grpSpPr>
          <a:xfrm>
            <a:off x="1460450" y="2936189"/>
            <a:ext cx="2265362" cy="1012826"/>
            <a:chOff x="2900363" y="5732463"/>
            <a:chExt cx="2265362" cy="1012826"/>
          </a:xfrm>
        </p:grpSpPr>
        <p:sp>
          <p:nvSpPr>
            <p:cNvPr id="495" name="Freeform 198"/>
            <p:cNvSpPr>
              <a:spLocks/>
            </p:cNvSpPr>
            <p:nvPr>
              <p:custDataLst>
                <p:tags r:id="rId22"/>
              </p:custDataLst>
            </p:nvPr>
          </p:nvSpPr>
          <p:spPr bwMode="auto">
            <a:xfrm>
              <a:off x="2900363" y="6064251"/>
              <a:ext cx="190500" cy="254000"/>
            </a:xfrm>
            <a:custGeom>
              <a:avLst/>
              <a:gdLst>
                <a:gd name="T0" fmla="*/ 0 w 258"/>
                <a:gd name="T1" fmla="*/ 0 h 364"/>
                <a:gd name="T2" fmla="*/ 0 w 258"/>
                <a:gd name="T3" fmla="*/ 364 h 364"/>
                <a:gd name="T4" fmla="*/ 258 w 258"/>
                <a:gd name="T5" fmla="*/ 364 h 364"/>
                <a:gd name="T6" fmla="*/ 258 w 258"/>
                <a:gd name="T7" fmla="*/ 293 h 364"/>
                <a:gd name="T8" fmla="*/ 94 w 258"/>
                <a:gd name="T9" fmla="*/ 293 h 364"/>
                <a:gd name="T10" fmla="*/ 94 w 258"/>
                <a:gd name="T11" fmla="*/ 210 h 364"/>
                <a:gd name="T12" fmla="*/ 243 w 258"/>
                <a:gd name="T13" fmla="*/ 210 h 364"/>
                <a:gd name="T14" fmla="*/ 243 w 258"/>
                <a:gd name="T15" fmla="*/ 139 h 364"/>
                <a:gd name="T16" fmla="*/ 94 w 258"/>
                <a:gd name="T17" fmla="*/ 139 h 364"/>
                <a:gd name="T18" fmla="*/ 94 w 258"/>
                <a:gd name="T19" fmla="*/ 71 h 364"/>
                <a:gd name="T20" fmla="*/ 253 w 258"/>
                <a:gd name="T21" fmla="*/ 71 h 364"/>
                <a:gd name="T22" fmla="*/ 253 w 258"/>
                <a:gd name="T23" fmla="*/ 0 h 364"/>
                <a:gd name="T24" fmla="*/ 0 w 258"/>
                <a:gd name="T25"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364">
                  <a:moveTo>
                    <a:pt x="0" y="0"/>
                  </a:moveTo>
                  <a:lnTo>
                    <a:pt x="0" y="364"/>
                  </a:lnTo>
                  <a:lnTo>
                    <a:pt x="258" y="364"/>
                  </a:lnTo>
                  <a:lnTo>
                    <a:pt x="258" y="293"/>
                  </a:lnTo>
                  <a:lnTo>
                    <a:pt x="94" y="293"/>
                  </a:lnTo>
                  <a:lnTo>
                    <a:pt x="94" y="210"/>
                  </a:lnTo>
                  <a:lnTo>
                    <a:pt x="243" y="210"/>
                  </a:lnTo>
                  <a:lnTo>
                    <a:pt x="243" y="139"/>
                  </a:lnTo>
                  <a:lnTo>
                    <a:pt x="94" y="139"/>
                  </a:lnTo>
                  <a:lnTo>
                    <a:pt x="94" y="71"/>
                  </a:lnTo>
                  <a:lnTo>
                    <a:pt x="253" y="71"/>
                  </a:lnTo>
                  <a:lnTo>
                    <a:pt x="253" y="0"/>
                  </a:lnTo>
                  <a:lnTo>
                    <a:pt x="0"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Freeform 199"/>
            <p:cNvSpPr>
              <a:spLocks/>
            </p:cNvSpPr>
            <p:nvPr>
              <p:custDataLst>
                <p:tags r:id="rId23"/>
              </p:custDataLst>
            </p:nvPr>
          </p:nvSpPr>
          <p:spPr bwMode="auto">
            <a:xfrm>
              <a:off x="3155950" y="6051551"/>
              <a:ext cx="87312" cy="331788"/>
            </a:xfrm>
            <a:custGeom>
              <a:avLst/>
              <a:gdLst>
                <a:gd name="T0" fmla="*/ 0 w 120"/>
                <a:gd name="T1" fmla="*/ 0 h 475"/>
                <a:gd name="T2" fmla="*/ 120 w 120"/>
                <a:gd name="T3" fmla="*/ 0 h 475"/>
                <a:gd name="T4" fmla="*/ 120 w 120"/>
                <a:gd name="T5" fmla="*/ 41 h 475"/>
                <a:gd name="T6" fmla="*/ 45 w 120"/>
                <a:gd name="T7" fmla="*/ 41 h 475"/>
                <a:gd name="T8" fmla="*/ 45 w 120"/>
                <a:gd name="T9" fmla="*/ 434 h 475"/>
                <a:gd name="T10" fmla="*/ 120 w 120"/>
                <a:gd name="T11" fmla="*/ 434 h 475"/>
                <a:gd name="T12" fmla="*/ 120 w 120"/>
                <a:gd name="T13" fmla="*/ 475 h 475"/>
                <a:gd name="T14" fmla="*/ 0 w 120"/>
                <a:gd name="T15" fmla="*/ 475 h 475"/>
                <a:gd name="T16" fmla="*/ 0 w 120"/>
                <a:gd name="T17"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475">
                  <a:moveTo>
                    <a:pt x="0" y="0"/>
                  </a:moveTo>
                  <a:lnTo>
                    <a:pt x="120" y="0"/>
                  </a:lnTo>
                  <a:lnTo>
                    <a:pt x="120" y="41"/>
                  </a:lnTo>
                  <a:lnTo>
                    <a:pt x="45" y="41"/>
                  </a:lnTo>
                  <a:lnTo>
                    <a:pt x="45" y="434"/>
                  </a:lnTo>
                  <a:lnTo>
                    <a:pt x="120" y="434"/>
                  </a:lnTo>
                  <a:lnTo>
                    <a:pt x="120" y="475"/>
                  </a:lnTo>
                  <a:lnTo>
                    <a:pt x="0" y="475"/>
                  </a:lnTo>
                  <a:lnTo>
                    <a:pt x="0"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Freeform 200"/>
            <p:cNvSpPr>
              <a:spLocks/>
            </p:cNvSpPr>
            <p:nvPr>
              <p:custDataLst>
                <p:tags r:id="rId24"/>
              </p:custDataLst>
            </p:nvPr>
          </p:nvSpPr>
          <p:spPr bwMode="auto">
            <a:xfrm>
              <a:off x="3322638" y="6064251"/>
              <a:ext cx="228600" cy="254000"/>
            </a:xfrm>
            <a:custGeom>
              <a:avLst/>
              <a:gdLst>
                <a:gd name="T0" fmla="*/ 16 w 311"/>
                <a:gd name="T1" fmla="*/ 0 h 364"/>
                <a:gd name="T2" fmla="*/ 130 w 311"/>
                <a:gd name="T3" fmla="*/ 170 h 364"/>
                <a:gd name="T4" fmla="*/ 0 w 311"/>
                <a:gd name="T5" fmla="*/ 364 h 364"/>
                <a:gd name="T6" fmla="*/ 53 w 311"/>
                <a:gd name="T7" fmla="*/ 364 h 364"/>
                <a:gd name="T8" fmla="*/ 156 w 311"/>
                <a:gd name="T9" fmla="*/ 209 h 364"/>
                <a:gd name="T10" fmla="*/ 258 w 311"/>
                <a:gd name="T11" fmla="*/ 364 h 364"/>
                <a:gd name="T12" fmla="*/ 311 w 311"/>
                <a:gd name="T13" fmla="*/ 364 h 364"/>
                <a:gd name="T14" fmla="*/ 187 w 311"/>
                <a:gd name="T15" fmla="*/ 175 h 364"/>
                <a:gd name="T16" fmla="*/ 303 w 311"/>
                <a:gd name="T17" fmla="*/ 0 h 364"/>
                <a:gd name="T18" fmla="*/ 250 w 311"/>
                <a:gd name="T19" fmla="*/ 0 h 364"/>
                <a:gd name="T20" fmla="*/ 160 w 311"/>
                <a:gd name="T21" fmla="*/ 136 h 364"/>
                <a:gd name="T22" fmla="*/ 69 w 311"/>
                <a:gd name="T23" fmla="*/ 0 h 364"/>
                <a:gd name="T24" fmla="*/ 16 w 311"/>
                <a:gd name="T25"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1" h="364">
                  <a:moveTo>
                    <a:pt x="16" y="0"/>
                  </a:moveTo>
                  <a:lnTo>
                    <a:pt x="130" y="170"/>
                  </a:lnTo>
                  <a:lnTo>
                    <a:pt x="0" y="364"/>
                  </a:lnTo>
                  <a:lnTo>
                    <a:pt x="53" y="364"/>
                  </a:lnTo>
                  <a:lnTo>
                    <a:pt x="156" y="209"/>
                  </a:lnTo>
                  <a:lnTo>
                    <a:pt x="258" y="364"/>
                  </a:lnTo>
                  <a:lnTo>
                    <a:pt x="311" y="364"/>
                  </a:lnTo>
                  <a:lnTo>
                    <a:pt x="187" y="175"/>
                  </a:lnTo>
                  <a:lnTo>
                    <a:pt x="303" y="0"/>
                  </a:lnTo>
                  <a:lnTo>
                    <a:pt x="250" y="0"/>
                  </a:lnTo>
                  <a:lnTo>
                    <a:pt x="160" y="136"/>
                  </a:lnTo>
                  <a:lnTo>
                    <a:pt x="69" y="0"/>
                  </a:lnTo>
                  <a:lnTo>
                    <a:pt x="16"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Freeform 201"/>
            <p:cNvSpPr>
              <a:spLocks/>
            </p:cNvSpPr>
            <p:nvPr>
              <p:custDataLst>
                <p:tags r:id="rId25"/>
              </p:custDataLst>
            </p:nvPr>
          </p:nvSpPr>
          <p:spPr bwMode="auto">
            <a:xfrm>
              <a:off x="3602038" y="6051551"/>
              <a:ext cx="88900" cy="331788"/>
            </a:xfrm>
            <a:custGeom>
              <a:avLst/>
              <a:gdLst>
                <a:gd name="T0" fmla="*/ 120 w 120"/>
                <a:gd name="T1" fmla="*/ 0 h 475"/>
                <a:gd name="T2" fmla="*/ 120 w 120"/>
                <a:gd name="T3" fmla="*/ 475 h 475"/>
                <a:gd name="T4" fmla="*/ 0 w 120"/>
                <a:gd name="T5" fmla="*/ 475 h 475"/>
                <a:gd name="T6" fmla="*/ 0 w 120"/>
                <a:gd name="T7" fmla="*/ 434 h 475"/>
                <a:gd name="T8" fmla="*/ 75 w 120"/>
                <a:gd name="T9" fmla="*/ 434 h 475"/>
                <a:gd name="T10" fmla="*/ 75 w 120"/>
                <a:gd name="T11" fmla="*/ 41 h 475"/>
                <a:gd name="T12" fmla="*/ 0 w 120"/>
                <a:gd name="T13" fmla="*/ 41 h 475"/>
                <a:gd name="T14" fmla="*/ 0 w 120"/>
                <a:gd name="T15" fmla="*/ 0 h 475"/>
                <a:gd name="T16" fmla="*/ 120 w 120"/>
                <a:gd name="T17"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475">
                  <a:moveTo>
                    <a:pt x="120" y="0"/>
                  </a:moveTo>
                  <a:lnTo>
                    <a:pt x="120" y="475"/>
                  </a:lnTo>
                  <a:lnTo>
                    <a:pt x="0" y="475"/>
                  </a:lnTo>
                  <a:lnTo>
                    <a:pt x="0" y="434"/>
                  </a:lnTo>
                  <a:lnTo>
                    <a:pt x="75" y="434"/>
                  </a:lnTo>
                  <a:lnTo>
                    <a:pt x="75" y="41"/>
                  </a:lnTo>
                  <a:lnTo>
                    <a:pt x="0" y="41"/>
                  </a:lnTo>
                  <a:lnTo>
                    <a:pt x="0" y="0"/>
                  </a:lnTo>
                  <a:lnTo>
                    <a:pt x="120"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Freeform 202"/>
            <p:cNvSpPr>
              <a:spLocks noEditPoints="1"/>
            </p:cNvSpPr>
            <p:nvPr>
              <p:custDataLst>
                <p:tags r:id="rId26"/>
              </p:custDataLst>
            </p:nvPr>
          </p:nvSpPr>
          <p:spPr bwMode="auto">
            <a:xfrm>
              <a:off x="3860800" y="6164263"/>
              <a:ext cx="247650" cy="106363"/>
            </a:xfrm>
            <a:custGeom>
              <a:avLst/>
              <a:gdLst>
                <a:gd name="T0" fmla="*/ 0 w 335"/>
                <a:gd name="T1" fmla="*/ 41 h 151"/>
                <a:gd name="T2" fmla="*/ 335 w 335"/>
                <a:gd name="T3" fmla="*/ 41 h 151"/>
                <a:gd name="T4" fmla="*/ 335 w 335"/>
                <a:gd name="T5" fmla="*/ 0 h 151"/>
                <a:gd name="T6" fmla="*/ 0 w 335"/>
                <a:gd name="T7" fmla="*/ 0 h 151"/>
                <a:gd name="T8" fmla="*/ 0 w 335"/>
                <a:gd name="T9" fmla="*/ 41 h 151"/>
                <a:gd name="T10" fmla="*/ 0 w 335"/>
                <a:gd name="T11" fmla="*/ 151 h 151"/>
                <a:gd name="T12" fmla="*/ 335 w 335"/>
                <a:gd name="T13" fmla="*/ 151 h 151"/>
                <a:gd name="T14" fmla="*/ 335 w 335"/>
                <a:gd name="T15" fmla="*/ 110 h 151"/>
                <a:gd name="T16" fmla="*/ 0 w 335"/>
                <a:gd name="T17" fmla="*/ 110 h 151"/>
                <a:gd name="T18" fmla="*/ 0 w 335"/>
                <a:gd name="T19"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151">
                  <a:moveTo>
                    <a:pt x="0" y="41"/>
                  </a:moveTo>
                  <a:lnTo>
                    <a:pt x="335" y="41"/>
                  </a:lnTo>
                  <a:lnTo>
                    <a:pt x="335" y="0"/>
                  </a:lnTo>
                  <a:lnTo>
                    <a:pt x="0" y="0"/>
                  </a:lnTo>
                  <a:lnTo>
                    <a:pt x="0" y="41"/>
                  </a:lnTo>
                  <a:close/>
                  <a:moveTo>
                    <a:pt x="0" y="151"/>
                  </a:moveTo>
                  <a:lnTo>
                    <a:pt x="335" y="151"/>
                  </a:lnTo>
                  <a:lnTo>
                    <a:pt x="335" y="110"/>
                  </a:lnTo>
                  <a:lnTo>
                    <a:pt x="0" y="110"/>
                  </a:lnTo>
                  <a:lnTo>
                    <a:pt x="0" y="151"/>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Freeform 203"/>
            <p:cNvSpPr>
              <a:spLocks/>
            </p:cNvSpPr>
            <p:nvPr>
              <p:custDataLst>
                <p:tags r:id="rId27"/>
              </p:custDataLst>
            </p:nvPr>
          </p:nvSpPr>
          <p:spPr bwMode="auto">
            <a:xfrm>
              <a:off x="4408488" y="5732463"/>
              <a:ext cx="127000" cy="147638"/>
            </a:xfrm>
            <a:custGeom>
              <a:avLst/>
              <a:gdLst>
                <a:gd name="T0" fmla="*/ 173 w 173"/>
                <a:gd name="T1" fmla="*/ 87 h 212"/>
                <a:gd name="T2" fmla="*/ 154 w 173"/>
                <a:gd name="T3" fmla="*/ 22 h 212"/>
                <a:gd name="T4" fmla="*/ 101 w 173"/>
                <a:gd name="T5" fmla="*/ 0 h 212"/>
                <a:gd name="T6" fmla="*/ 62 w 173"/>
                <a:gd name="T7" fmla="*/ 9 h 212"/>
                <a:gd name="T8" fmla="*/ 34 w 173"/>
                <a:gd name="T9" fmla="*/ 37 h 212"/>
                <a:gd name="T10" fmla="*/ 34 w 173"/>
                <a:gd name="T11" fmla="*/ 5 h 212"/>
                <a:gd name="T12" fmla="*/ 0 w 173"/>
                <a:gd name="T13" fmla="*/ 5 h 212"/>
                <a:gd name="T14" fmla="*/ 0 w 173"/>
                <a:gd name="T15" fmla="*/ 212 h 212"/>
                <a:gd name="T16" fmla="*/ 34 w 173"/>
                <a:gd name="T17" fmla="*/ 212 h 212"/>
                <a:gd name="T18" fmla="*/ 34 w 173"/>
                <a:gd name="T19" fmla="*/ 95 h 212"/>
                <a:gd name="T20" fmla="*/ 50 w 173"/>
                <a:gd name="T21" fmla="*/ 47 h 212"/>
                <a:gd name="T22" fmla="*/ 93 w 173"/>
                <a:gd name="T23" fmla="*/ 29 h 212"/>
                <a:gd name="T24" fmla="*/ 128 w 173"/>
                <a:gd name="T25" fmla="*/ 44 h 212"/>
                <a:gd name="T26" fmla="*/ 139 w 173"/>
                <a:gd name="T27" fmla="*/ 88 h 212"/>
                <a:gd name="T28" fmla="*/ 139 w 173"/>
                <a:gd name="T29" fmla="*/ 212 h 212"/>
                <a:gd name="T30" fmla="*/ 173 w 173"/>
                <a:gd name="T31" fmla="*/ 212 h 212"/>
                <a:gd name="T32" fmla="*/ 173 w 173"/>
                <a:gd name="T33" fmla="*/ 8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12">
                  <a:moveTo>
                    <a:pt x="173" y="87"/>
                  </a:moveTo>
                  <a:cubicBezTo>
                    <a:pt x="173" y="58"/>
                    <a:pt x="167" y="36"/>
                    <a:pt x="154" y="22"/>
                  </a:cubicBezTo>
                  <a:cubicBezTo>
                    <a:pt x="142" y="7"/>
                    <a:pt x="125" y="0"/>
                    <a:pt x="101" y="0"/>
                  </a:cubicBezTo>
                  <a:cubicBezTo>
                    <a:pt x="86" y="0"/>
                    <a:pt x="73" y="3"/>
                    <a:pt x="62" y="9"/>
                  </a:cubicBezTo>
                  <a:cubicBezTo>
                    <a:pt x="51" y="15"/>
                    <a:pt x="42" y="24"/>
                    <a:pt x="34" y="37"/>
                  </a:cubicBezTo>
                  <a:lnTo>
                    <a:pt x="34" y="5"/>
                  </a:lnTo>
                  <a:lnTo>
                    <a:pt x="0" y="5"/>
                  </a:lnTo>
                  <a:lnTo>
                    <a:pt x="0" y="212"/>
                  </a:lnTo>
                  <a:lnTo>
                    <a:pt x="34" y="212"/>
                  </a:lnTo>
                  <a:lnTo>
                    <a:pt x="34" y="95"/>
                  </a:lnTo>
                  <a:cubicBezTo>
                    <a:pt x="34" y="75"/>
                    <a:pt x="39" y="58"/>
                    <a:pt x="50" y="47"/>
                  </a:cubicBezTo>
                  <a:cubicBezTo>
                    <a:pt x="60" y="35"/>
                    <a:pt x="75" y="29"/>
                    <a:pt x="93" y="29"/>
                  </a:cubicBezTo>
                  <a:cubicBezTo>
                    <a:pt x="108" y="29"/>
                    <a:pt x="120" y="34"/>
                    <a:pt x="128" y="44"/>
                  </a:cubicBezTo>
                  <a:cubicBezTo>
                    <a:pt x="135" y="53"/>
                    <a:pt x="139" y="68"/>
                    <a:pt x="139" y="88"/>
                  </a:cubicBezTo>
                  <a:lnTo>
                    <a:pt x="139" y="212"/>
                  </a:lnTo>
                  <a:lnTo>
                    <a:pt x="173" y="212"/>
                  </a:lnTo>
                  <a:lnTo>
                    <a:pt x="173" y="87"/>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Freeform 204"/>
            <p:cNvSpPr>
              <a:spLocks/>
            </p:cNvSpPr>
            <p:nvPr>
              <p:custDataLst>
                <p:tags r:id="rId28"/>
              </p:custDataLst>
            </p:nvPr>
          </p:nvSpPr>
          <p:spPr bwMode="auto">
            <a:xfrm>
              <a:off x="4227513" y="5946776"/>
              <a:ext cx="468312" cy="530225"/>
            </a:xfrm>
            <a:custGeom>
              <a:avLst/>
              <a:gdLst>
                <a:gd name="T0" fmla="*/ 21 w 637"/>
                <a:gd name="T1" fmla="*/ 0 h 760"/>
                <a:gd name="T2" fmla="*/ 21 w 637"/>
                <a:gd name="T3" fmla="*/ 33 h 760"/>
                <a:gd name="T4" fmla="*/ 325 w 637"/>
                <a:gd name="T5" fmla="*/ 382 h 760"/>
                <a:gd name="T6" fmla="*/ 0 w 637"/>
                <a:gd name="T7" fmla="*/ 760 h 760"/>
                <a:gd name="T8" fmla="*/ 637 w 637"/>
                <a:gd name="T9" fmla="*/ 760 h 760"/>
                <a:gd name="T10" fmla="*/ 637 w 637"/>
                <a:gd name="T11" fmla="*/ 561 h 760"/>
                <a:gd name="T12" fmla="*/ 606 w 637"/>
                <a:gd name="T13" fmla="*/ 561 h 760"/>
                <a:gd name="T14" fmla="*/ 589 w 637"/>
                <a:gd name="T15" fmla="*/ 663 h 760"/>
                <a:gd name="T16" fmla="*/ 554 w 637"/>
                <a:gd name="T17" fmla="*/ 698 h 760"/>
                <a:gd name="T18" fmla="*/ 96 w 637"/>
                <a:gd name="T19" fmla="*/ 698 h 760"/>
                <a:gd name="T20" fmla="*/ 389 w 637"/>
                <a:gd name="T21" fmla="*/ 357 h 760"/>
                <a:gd name="T22" fmla="*/ 107 w 637"/>
                <a:gd name="T23" fmla="*/ 33 h 760"/>
                <a:gd name="T24" fmla="*/ 555 w 637"/>
                <a:gd name="T25" fmla="*/ 33 h 760"/>
                <a:gd name="T26" fmla="*/ 589 w 637"/>
                <a:gd name="T27" fmla="*/ 67 h 760"/>
                <a:gd name="T28" fmla="*/ 606 w 637"/>
                <a:gd name="T29" fmla="*/ 170 h 760"/>
                <a:gd name="T30" fmla="*/ 637 w 637"/>
                <a:gd name="T31" fmla="*/ 170 h 760"/>
                <a:gd name="T32" fmla="*/ 637 w 637"/>
                <a:gd name="T33" fmla="*/ 0 h 760"/>
                <a:gd name="T34" fmla="*/ 107 w 637"/>
                <a:gd name="T35" fmla="*/ 0 h 760"/>
                <a:gd name="T36" fmla="*/ 21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1" y="0"/>
                  </a:moveTo>
                  <a:lnTo>
                    <a:pt x="21" y="33"/>
                  </a:lnTo>
                  <a:lnTo>
                    <a:pt x="325" y="382"/>
                  </a:lnTo>
                  <a:lnTo>
                    <a:pt x="0" y="760"/>
                  </a:lnTo>
                  <a:lnTo>
                    <a:pt x="637" y="760"/>
                  </a:lnTo>
                  <a:lnTo>
                    <a:pt x="637" y="561"/>
                  </a:lnTo>
                  <a:lnTo>
                    <a:pt x="606" y="561"/>
                  </a:lnTo>
                  <a:lnTo>
                    <a:pt x="589" y="663"/>
                  </a:lnTo>
                  <a:lnTo>
                    <a:pt x="554" y="698"/>
                  </a:lnTo>
                  <a:lnTo>
                    <a:pt x="96" y="698"/>
                  </a:lnTo>
                  <a:lnTo>
                    <a:pt x="389" y="357"/>
                  </a:lnTo>
                  <a:lnTo>
                    <a:pt x="107" y="33"/>
                  </a:lnTo>
                  <a:lnTo>
                    <a:pt x="555" y="33"/>
                  </a:lnTo>
                  <a:lnTo>
                    <a:pt x="589" y="67"/>
                  </a:lnTo>
                  <a:lnTo>
                    <a:pt x="606" y="170"/>
                  </a:lnTo>
                  <a:lnTo>
                    <a:pt x="637" y="170"/>
                  </a:lnTo>
                  <a:lnTo>
                    <a:pt x="637" y="0"/>
                  </a:lnTo>
                  <a:lnTo>
                    <a:pt x="107" y="0"/>
                  </a:lnTo>
                  <a:lnTo>
                    <a:pt x="21"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 name="Freeform 205"/>
            <p:cNvSpPr>
              <a:spLocks noEditPoints="1"/>
            </p:cNvSpPr>
            <p:nvPr>
              <p:custDataLst>
                <p:tags r:id="rId29"/>
              </p:custDataLst>
            </p:nvPr>
          </p:nvSpPr>
          <p:spPr bwMode="auto">
            <a:xfrm>
              <a:off x="4252913" y="6545263"/>
              <a:ext cx="25400" cy="200025"/>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Freeform 206"/>
            <p:cNvSpPr>
              <a:spLocks noEditPoints="1"/>
            </p:cNvSpPr>
            <p:nvPr>
              <p:custDataLst>
                <p:tags r:id="rId30"/>
              </p:custDataLst>
            </p:nvPr>
          </p:nvSpPr>
          <p:spPr bwMode="auto">
            <a:xfrm>
              <a:off x="4325938" y="6629401"/>
              <a:ext cx="187325" cy="79375"/>
            </a:xfrm>
            <a:custGeom>
              <a:avLst/>
              <a:gdLst>
                <a:gd name="T0" fmla="*/ 0 w 255"/>
                <a:gd name="T1" fmla="*/ 31 h 114"/>
                <a:gd name="T2" fmla="*/ 255 w 255"/>
                <a:gd name="T3" fmla="*/ 31 h 114"/>
                <a:gd name="T4" fmla="*/ 255 w 255"/>
                <a:gd name="T5" fmla="*/ 0 h 114"/>
                <a:gd name="T6" fmla="*/ 0 w 255"/>
                <a:gd name="T7" fmla="*/ 0 h 114"/>
                <a:gd name="T8" fmla="*/ 0 w 255"/>
                <a:gd name="T9" fmla="*/ 31 h 114"/>
                <a:gd name="T10" fmla="*/ 0 w 255"/>
                <a:gd name="T11" fmla="*/ 114 h 114"/>
                <a:gd name="T12" fmla="*/ 255 w 255"/>
                <a:gd name="T13" fmla="*/ 114 h 114"/>
                <a:gd name="T14" fmla="*/ 255 w 255"/>
                <a:gd name="T15" fmla="*/ 83 h 114"/>
                <a:gd name="T16" fmla="*/ 0 w 255"/>
                <a:gd name="T17" fmla="*/ 83 h 114"/>
                <a:gd name="T18" fmla="*/ 0 w 255"/>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114">
                  <a:moveTo>
                    <a:pt x="0" y="31"/>
                  </a:moveTo>
                  <a:lnTo>
                    <a:pt x="255" y="31"/>
                  </a:lnTo>
                  <a:lnTo>
                    <a:pt x="255" y="0"/>
                  </a:lnTo>
                  <a:lnTo>
                    <a:pt x="0" y="0"/>
                  </a:lnTo>
                  <a:lnTo>
                    <a:pt x="0" y="31"/>
                  </a:lnTo>
                  <a:close/>
                  <a:moveTo>
                    <a:pt x="0" y="114"/>
                  </a:moveTo>
                  <a:lnTo>
                    <a:pt x="255" y="114"/>
                  </a:lnTo>
                  <a:lnTo>
                    <a:pt x="255" y="83"/>
                  </a:lnTo>
                  <a:lnTo>
                    <a:pt x="0" y="83"/>
                  </a:lnTo>
                  <a:lnTo>
                    <a:pt x="0" y="11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Freeform 207"/>
            <p:cNvSpPr>
              <a:spLocks/>
            </p:cNvSpPr>
            <p:nvPr>
              <p:custDataLst>
                <p:tags r:id="rId31"/>
              </p:custDataLst>
            </p:nvPr>
          </p:nvSpPr>
          <p:spPr bwMode="auto">
            <a:xfrm>
              <a:off x="4567238" y="6553201"/>
              <a:ext cx="120650" cy="192088"/>
            </a:xfrm>
            <a:custGeom>
              <a:avLst/>
              <a:gdLst>
                <a:gd name="T0" fmla="*/ 5 w 164"/>
                <a:gd name="T1" fmla="*/ 244 h 276"/>
                <a:gd name="T2" fmla="*/ 5 w 164"/>
                <a:gd name="T3" fmla="*/ 276 h 276"/>
                <a:gd name="T4" fmla="*/ 164 w 164"/>
                <a:gd name="T5" fmla="*/ 276 h 276"/>
                <a:gd name="T6" fmla="*/ 164 w 164"/>
                <a:gd name="T7" fmla="*/ 244 h 276"/>
                <a:gd name="T8" fmla="*/ 103 w 164"/>
                <a:gd name="T9" fmla="*/ 244 h 276"/>
                <a:gd name="T10" fmla="*/ 103 w 164"/>
                <a:gd name="T11" fmla="*/ 0 h 276"/>
                <a:gd name="T12" fmla="*/ 66 w 164"/>
                <a:gd name="T13" fmla="*/ 0 h 276"/>
                <a:gd name="T14" fmla="*/ 0 w 164"/>
                <a:gd name="T15" fmla="*/ 13 h 276"/>
                <a:gd name="T16" fmla="*/ 0 w 164"/>
                <a:gd name="T17" fmla="*/ 47 h 276"/>
                <a:gd name="T18" fmla="*/ 66 w 164"/>
                <a:gd name="T19" fmla="*/ 34 h 276"/>
                <a:gd name="T20" fmla="*/ 66 w 164"/>
                <a:gd name="T21" fmla="*/ 244 h 276"/>
                <a:gd name="T22" fmla="*/ 5 w 164"/>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76">
                  <a:moveTo>
                    <a:pt x="5" y="244"/>
                  </a:moveTo>
                  <a:lnTo>
                    <a:pt x="5" y="276"/>
                  </a:lnTo>
                  <a:lnTo>
                    <a:pt x="164" y="276"/>
                  </a:lnTo>
                  <a:lnTo>
                    <a:pt x="164" y="244"/>
                  </a:lnTo>
                  <a:lnTo>
                    <a:pt x="103" y="244"/>
                  </a:lnTo>
                  <a:lnTo>
                    <a:pt x="103" y="0"/>
                  </a:lnTo>
                  <a:lnTo>
                    <a:pt x="66" y="0"/>
                  </a:lnTo>
                  <a:lnTo>
                    <a:pt x="0" y="13"/>
                  </a:lnTo>
                  <a:lnTo>
                    <a:pt x="0" y="47"/>
                  </a:lnTo>
                  <a:lnTo>
                    <a:pt x="66" y="34"/>
                  </a:lnTo>
                  <a:lnTo>
                    <a:pt x="66" y="244"/>
                  </a:lnTo>
                  <a:lnTo>
                    <a:pt x="5" y="24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Freeform 208"/>
            <p:cNvSpPr>
              <a:spLocks noEditPoints="1"/>
            </p:cNvSpPr>
            <p:nvPr>
              <p:custDataLst>
                <p:tags r:id="rId32"/>
              </p:custDataLst>
            </p:nvPr>
          </p:nvSpPr>
          <p:spPr bwMode="auto">
            <a:xfrm>
              <a:off x="4808538" y="6122988"/>
              <a:ext cx="179387" cy="266700"/>
            </a:xfrm>
            <a:custGeom>
              <a:avLst/>
              <a:gdLst>
                <a:gd name="T0" fmla="*/ 45 w 244"/>
                <a:gd name="T1" fmla="*/ 238 h 383"/>
                <a:gd name="T2" fmla="*/ 81 w 244"/>
                <a:gd name="T3" fmla="*/ 274 h 383"/>
                <a:gd name="T4" fmla="*/ 133 w 244"/>
                <a:gd name="T5" fmla="*/ 286 h 383"/>
                <a:gd name="T6" fmla="*/ 213 w 244"/>
                <a:gd name="T7" fmla="*/ 247 h 383"/>
                <a:gd name="T8" fmla="*/ 244 w 244"/>
                <a:gd name="T9" fmla="*/ 143 h 383"/>
                <a:gd name="T10" fmla="*/ 213 w 244"/>
                <a:gd name="T11" fmla="*/ 39 h 383"/>
                <a:gd name="T12" fmla="*/ 133 w 244"/>
                <a:gd name="T13" fmla="*/ 0 h 383"/>
                <a:gd name="T14" fmla="*/ 81 w 244"/>
                <a:gd name="T15" fmla="*/ 12 h 383"/>
                <a:gd name="T16" fmla="*/ 45 w 244"/>
                <a:gd name="T17" fmla="*/ 48 h 383"/>
                <a:gd name="T18" fmla="*/ 45 w 244"/>
                <a:gd name="T19" fmla="*/ 6 h 383"/>
                <a:gd name="T20" fmla="*/ 0 w 244"/>
                <a:gd name="T21" fmla="*/ 6 h 383"/>
                <a:gd name="T22" fmla="*/ 0 w 244"/>
                <a:gd name="T23" fmla="*/ 383 h 383"/>
                <a:gd name="T24" fmla="*/ 45 w 244"/>
                <a:gd name="T25" fmla="*/ 383 h 383"/>
                <a:gd name="T26" fmla="*/ 45 w 244"/>
                <a:gd name="T27" fmla="*/ 238 h 383"/>
                <a:gd name="T28" fmla="*/ 198 w 244"/>
                <a:gd name="T29" fmla="*/ 143 h 383"/>
                <a:gd name="T30" fmla="*/ 178 w 244"/>
                <a:gd name="T31" fmla="*/ 221 h 383"/>
                <a:gd name="T32" fmla="*/ 122 w 244"/>
                <a:gd name="T33" fmla="*/ 249 h 383"/>
                <a:gd name="T34" fmla="*/ 66 w 244"/>
                <a:gd name="T35" fmla="*/ 221 h 383"/>
                <a:gd name="T36" fmla="*/ 45 w 244"/>
                <a:gd name="T37" fmla="*/ 143 h 383"/>
                <a:gd name="T38" fmla="*/ 66 w 244"/>
                <a:gd name="T39" fmla="*/ 66 h 383"/>
                <a:gd name="T40" fmla="*/ 122 w 244"/>
                <a:gd name="T41" fmla="*/ 37 h 383"/>
                <a:gd name="T42" fmla="*/ 178 w 244"/>
                <a:gd name="T43" fmla="*/ 66 h 383"/>
                <a:gd name="T44" fmla="*/ 198 w 244"/>
                <a:gd name="T45" fmla="*/ 14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 h="383">
                  <a:moveTo>
                    <a:pt x="45" y="238"/>
                  </a:moveTo>
                  <a:cubicBezTo>
                    <a:pt x="55" y="255"/>
                    <a:pt x="67" y="267"/>
                    <a:pt x="81" y="274"/>
                  </a:cubicBezTo>
                  <a:cubicBezTo>
                    <a:pt x="95" y="282"/>
                    <a:pt x="113" y="286"/>
                    <a:pt x="133" y="286"/>
                  </a:cubicBezTo>
                  <a:cubicBezTo>
                    <a:pt x="166" y="286"/>
                    <a:pt x="193" y="273"/>
                    <a:pt x="213" y="247"/>
                  </a:cubicBezTo>
                  <a:cubicBezTo>
                    <a:pt x="234" y="220"/>
                    <a:pt x="244" y="186"/>
                    <a:pt x="244" y="143"/>
                  </a:cubicBezTo>
                  <a:cubicBezTo>
                    <a:pt x="244" y="100"/>
                    <a:pt x="234" y="66"/>
                    <a:pt x="213" y="39"/>
                  </a:cubicBezTo>
                  <a:cubicBezTo>
                    <a:pt x="193" y="13"/>
                    <a:pt x="166" y="0"/>
                    <a:pt x="133" y="0"/>
                  </a:cubicBezTo>
                  <a:cubicBezTo>
                    <a:pt x="113" y="0"/>
                    <a:pt x="95" y="4"/>
                    <a:pt x="81" y="12"/>
                  </a:cubicBezTo>
                  <a:cubicBezTo>
                    <a:pt x="67" y="19"/>
                    <a:pt x="55" y="32"/>
                    <a:pt x="45" y="48"/>
                  </a:cubicBezTo>
                  <a:lnTo>
                    <a:pt x="45" y="6"/>
                  </a:lnTo>
                  <a:lnTo>
                    <a:pt x="0" y="6"/>
                  </a:lnTo>
                  <a:lnTo>
                    <a:pt x="0" y="383"/>
                  </a:lnTo>
                  <a:lnTo>
                    <a:pt x="45" y="383"/>
                  </a:lnTo>
                  <a:lnTo>
                    <a:pt x="45" y="238"/>
                  </a:lnTo>
                  <a:close/>
                  <a:moveTo>
                    <a:pt x="198" y="143"/>
                  </a:moveTo>
                  <a:cubicBezTo>
                    <a:pt x="198" y="176"/>
                    <a:pt x="191" y="202"/>
                    <a:pt x="178" y="221"/>
                  </a:cubicBezTo>
                  <a:cubicBezTo>
                    <a:pt x="164" y="239"/>
                    <a:pt x="146" y="249"/>
                    <a:pt x="122" y="249"/>
                  </a:cubicBezTo>
                  <a:cubicBezTo>
                    <a:pt x="98" y="249"/>
                    <a:pt x="79" y="239"/>
                    <a:pt x="66" y="221"/>
                  </a:cubicBezTo>
                  <a:cubicBezTo>
                    <a:pt x="52" y="202"/>
                    <a:pt x="45" y="176"/>
                    <a:pt x="45" y="143"/>
                  </a:cubicBezTo>
                  <a:cubicBezTo>
                    <a:pt x="45" y="110"/>
                    <a:pt x="52" y="84"/>
                    <a:pt x="66" y="66"/>
                  </a:cubicBezTo>
                  <a:cubicBezTo>
                    <a:pt x="79" y="47"/>
                    <a:pt x="98" y="37"/>
                    <a:pt x="122" y="37"/>
                  </a:cubicBezTo>
                  <a:cubicBezTo>
                    <a:pt x="146" y="37"/>
                    <a:pt x="164" y="47"/>
                    <a:pt x="178" y="66"/>
                  </a:cubicBezTo>
                  <a:cubicBezTo>
                    <a:pt x="191" y="84"/>
                    <a:pt x="198" y="110"/>
                    <a:pt x="198" y="143"/>
                  </a:cubicBez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Freeform 209"/>
            <p:cNvSpPr>
              <a:spLocks/>
            </p:cNvSpPr>
            <p:nvPr>
              <p:custDataLst>
                <p:tags r:id="rId33"/>
              </p:custDataLst>
            </p:nvPr>
          </p:nvSpPr>
          <p:spPr bwMode="auto">
            <a:xfrm>
              <a:off x="5037138" y="5976938"/>
              <a:ext cx="128587" cy="196850"/>
            </a:xfrm>
            <a:custGeom>
              <a:avLst/>
              <a:gdLst>
                <a:gd name="T0" fmla="*/ 45 w 175"/>
                <a:gd name="T1" fmla="*/ 249 h 281"/>
                <a:gd name="T2" fmla="*/ 114 w 175"/>
                <a:gd name="T3" fmla="*/ 178 h 281"/>
                <a:gd name="T4" fmla="*/ 144 w 175"/>
                <a:gd name="T5" fmla="*/ 147 h 281"/>
                <a:gd name="T6" fmla="*/ 167 w 175"/>
                <a:gd name="T7" fmla="*/ 111 h 281"/>
                <a:gd name="T8" fmla="*/ 173 w 175"/>
                <a:gd name="T9" fmla="*/ 79 h 281"/>
                <a:gd name="T10" fmla="*/ 148 w 175"/>
                <a:gd name="T11" fmla="*/ 21 h 281"/>
                <a:gd name="T12" fmla="*/ 79 w 175"/>
                <a:gd name="T13" fmla="*/ 0 h 281"/>
                <a:gd name="T14" fmla="*/ 44 w 175"/>
                <a:gd name="T15" fmla="*/ 5 h 281"/>
                <a:gd name="T16" fmla="*/ 2 w 175"/>
                <a:gd name="T17" fmla="*/ 18 h 281"/>
                <a:gd name="T18" fmla="*/ 2 w 175"/>
                <a:gd name="T19" fmla="*/ 56 h 281"/>
                <a:gd name="T20" fmla="*/ 43 w 175"/>
                <a:gd name="T21" fmla="*/ 37 h 281"/>
                <a:gd name="T22" fmla="*/ 80 w 175"/>
                <a:gd name="T23" fmla="*/ 31 h 281"/>
                <a:gd name="T24" fmla="*/ 120 w 175"/>
                <a:gd name="T25" fmla="*/ 45 h 281"/>
                <a:gd name="T26" fmla="*/ 136 w 175"/>
                <a:gd name="T27" fmla="*/ 81 h 281"/>
                <a:gd name="T28" fmla="*/ 129 w 175"/>
                <a:gd name="T29" fmla="*/ 109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4" y="178"/>
                  </a:lnTo>
                  <a:cubicBezTo>
                    <a:pt x="131" y="161"/>
                    <a:pt x="141" y="150"/>
                    <a:pt x="144" y="147"/>
                  </a:cubicBezTo>
                  <a:cubicBezTo>
                    <a:pt x="155" y="133"/>
                    <a:pt x="163" y="121"/>
                    <a:pt x="167" y="111"/>
                  </a:cubicBezTo>
                  <a:cubicBezTo>
                    <a:pt x="171" y="101"/>
                    <a:pt x="173" y="90"/>
                    <a:pt x="173" y="79"/>
                  </a:cubicBezTo>
                  <a:cubicBezTo>
                    <a:pt x="173" y="55"/>
                    <a:pt x="165" y="36"/>
                    <a:pt x="148" y="21"/>
                  </a:cubicBezTo>
                  <a:cubicBezTo>
                    <a:pt x="131" y="7"/>
                    <a:pt x="108" y="0"/>
                    <a:pt x="79" y="0"/>
                  </a:cubicBezTo>
                  <a:cubicBezTo>
                    <a:pt x="69" y="0"/>
                    <a:pt x="57" y="1"/>
                    <a:pt x="44" y="5"/>
                  </a:cubicBezTo>
                  <a:cubicBezTo>
                    <a:pt x="31" y="8"/>
                    <a:pt x="17" y="12"/>
                    <a:pt x="2" y="18"/>
                  </a:cubicBezTo>
                  <a:lnTo>
                    <a:pt x="2" y="56"/>
                  </a:lnTo>
                  <a:cubicBezTo>
                    <a:pt x="16" y="48"/>
                    <a:pt x="30" y="42"/>
                    <a:pt x="43" y="37"/>
                  </a:cubicBezTo>
                  <a:cubicBezTo>
                    <a:pt x="56" y="33"/>
                    <a:pt x="69" y="31"/>
                    <a:pt x="80" y="31"/>
                  </a:cubicBezTo>
                  <a:cubicBezTo>
                    <a:pt x="97" y="31"/>
                    <a:pt x="110" y="36"/>
                    <a:pt x="120" y="45"/>
                  </a:cubicBezTo>
                  <a:cubicBezTo>
                    <a:pt x="131" y="54"/>
                    <a:pt x="136" y="66"/>
                    <a:pt x="136" y="81"/>
                  </a:cubicBezTo>
                  <a:cubicBezTo>
                    <a:pt x="136" y="90"/>
                    <a:pt x="134" y="99"/>
                    <a:pt x="129" y="109"/>
                  </a:cubicBezTo>
                  <a:cubicBezTo>
                    <a:pt x="124" y="118"/>
                    <a:pt x="116" y="129"/>
                    <a:pt x="104" y="143"/>
                  </a:cubicBezTo>
                  <a:cubicBezTo>
                    <a:pt x="98" y="150"/>
                    <a:pt x="82" y="166"/>
                    <a:pt x="58" y="190"/>
                  </a:cubicBezTo>
                  <a:lnTo>
                    <a:pt x="0" y="249"/>
                  </a:lnTo>
                  <a:lnTo>
                    <a:pt x="0" y="281"/>
                  </a:lnTo>
                  <a:lnTo>
                    <a:pt x="175" y="281"/>
                  </a:lnTo>
                  <a:lnTo>
                    <a:pt x="175" y="249"/>
                  </a:lnTo>
                  <a:lnTo>
                    <a:pt x="45" y="249"/>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Freeform 210"/>
            <p:cNvSpPr>
              <a:spLocks noEditPoints="1"/>
            </p:cNvSpPr>
            <p:nvPr>
              <p:custDataLst>
                <p:tags r:id="rId34"/>
              </p:custDataLst>
            </p:nvPr>
          </p:nvSpPr>
          <p:spPr bwMode="auto">
            <a:xfrm>
              <a:off x="5041900" y="6272213"/>
              <a:ext cx="25400" cy="200025"/>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TextBox 12"/>
          <p:cNvSpPr txBox="1"/>
          <p:nvPr/>
        </p:nvSpPr>
        <p:spPr bwMode="auto">
          <a:xfrm>
            <a:off x="86589" y="4258864"/>
            <a:ext cx="11094704" cy="223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samples suffice to distinguish</a:t>
            </a:r>
          </a:p>
          <a:p>
            <a:pPr eaLnBrk="1" hangingPunct="1">
              <a:lnSpc>
                <a:spcPct val="120000"/>
              </a:lnSpc>
            </a:pPr>
            <a:endParaRPr lang="en-US" sz="2000" dirty="0">
              <a:latin typeface="Arev Sans" pitchFamily="34" charset="0"/>
              <a:ea typeface="Arev Sans" pitchFamily="34" charset="0"/>
              <a:cs typeface="Arev sans bold" pitchFamily="34" charset="0"/>
            </a:endParaRPr>
          </a:p>
          <a:p>
            <a:pPr eaLnBrk="1" hangingPunct="1">
              <a:lnSpc>
                <a:spcPct val="120000"/>
              </a:lnSpc>
            </a:pPr>
            <a:r>
              <a:rPr lang="en-US" dirty="0" smtClean="0">
                <a:solidFill>
                  <a:srgbClr val="9B0000"/>
                </a:solidFill>
                <a:latin typeface="Arev Sans" pitchFamily="34" charset="0"/>
                <a:ea typeface="Arev Sans" pitchFamily="34" charset="0"/>
                <a:cs typeface="Arev sans bold" pitchFamily="34" charset="0"/>
              </a:rPr>
              <a:t>to distinguish</a:t>
            </a:r>
            <a:r>
              <a:rPr lang="en-US"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a:t>
            </a:r>
            <a:r>
              <a:rPr lang="en-US" dirty="0" err="1" smtClean="0">
                <a:solidFill>
                  <a:srgbClr val="FFFF00"/>
                </a:solidFill>
                <a:latin typeface="Arev Sans" pitchFamily="34" charset="0"/>
                <a:ea typeface="Arev Sans" pitchFamily="34" charset="0"/>
                <a:cs typeface="Arev sans bold" pitchFamily="34" charset="0"/>
              </a:rPr>
              <a:t>Dist</a:t>
            </a:r>
            <a:r>
              <a:rPr lang="en-US" dirty="0" smtClean="0">
                <a:solidFill>
                  <a:srgbClr val="FFFF00"/>
                </a:solidFill>
                <a:latin typeface="Arev Sans" pitchFamily="34" charset="0"/>
                <a:ea typeface="Arev Sans" pitchFamily="34" charset="0"/>
                <a:cs typeface="Arev sans bold" pitchFamily="34" charset="0"/>
              </a:rPr>
              <a:t>(</a:t>
            </a:r>
            <a:r>
              <a:rPr lang="en-US" sz="3400" b="1" dirty="0" smtClean="0">
                <a:solidFill>
                  <a:srgbClr val="FFFF00"/>
                </a:solidFill>
                <a:latin typeface="Mathematica7Mono" panose="00000400000000000000" pitchFamily="2" charset="0"/>
                <a:ea typeface="Mathematica7Mono" panose="00000400000000000000" pitchFamily="2" charset="0"/>
                <a:cs typeface="Arev sans bold" pitchFamily="34" charset="0"/>
              </a:rPr>
              <a:t>1</a:t>
            </a:r>
            <a:r>
              <a:rPr lang="en-US" dirty="0" smtClean="0">
                <a:solidFill>
                  <a:srgbClr val="FFFF00"/>
                </a:solidFill>
                <a:latin typeface="Arev Sans" pitchFamily="34" charset="0"/>
                <a:ea typeface="Arev Sans" pitchFamily="34" charset="0"/>
                <a:cs typeface="Arev sans bold" pitchFamily="34" charset="0"/>
              </a:rPr>
              <a:t>/n</a:t>
            </a:r>
            <a:r>
              <a:rPr lang="en-US" dirty="0">
                <a:solidFill>
                  <a:srgbClr val="FFFF00"/>
                </a:solidFill>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p)</a:t>
            </a:r>
            <a:r>
              <a:rPr lang="en-US" dirty="0" smtClean="0">
                <a:latin typeface="Arev Sans" pitchFamily="34" charset="0"/>
                <a:ea typeface="Arev Sans" pitchFamily="34" charset="0"/>
                <a:cs typeface="Arev sans bold" pitchFamily="34" charset="0"/>
              </a:rPr>
              <a:t> </a:t>
            </a:r>
            <a:r>
              <a:rPr lang="en-US"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.99</a:t>
            </a:r>
            <a:r>
              <a:rPr lang="el-GR" i="1" dirty="0" smtClean="0">
                <a:solidFill>
                  <a:srgbClr val="FFFF00"/>
                </a:solidFill>
                <a:latin typeface="Arev Sans" panose="020B0603030804020204" pitchFamily="34" charset="0"/>
                <a:ea typeface="Arev Sans" panose="020B0603030804020204" pitchFamily="34" charset="0"/>
                <a:cs typeface="Verdana" panose="020B0604030504040204" pitchFamily="34" charset="0"/>
              </a:rPr>
              <a:t>ϵ</a:t>
            </a:r>
            <a:r>
              <a:rPr lang="en-US" sz="3200" baseline="30000" dirty="0" smtClean="0">
                <a:solidFill>
                  <a:srgbClr val="FFFF00"/>
                </a:solidFill>
                <a:latin typeface="Arev Sans" panose="020B0603030804020204" pitchFamily="34" charset="0"/>
                <a:ea typeface="Arev Sans" panose="020B0603030804020204" pitchFamily="34" charset="0"/>
                <a:cs typeface="Verdana" panose="020B0604030504040204" pitchFamily="34" charset="0"/>
              </a:rPr>
              <a:t>2</a:t>
            </a:r>
            <a:r>
              <a:rPr lang="en-US" dirty="0" smtClean="0">
                <a:solidFill>
                  <a:srgbClr val="FFFF00"/>
                </a:solidFill>
                <a:latin typeface="Arev Sans" panose="020B0603030804020204" pitchFamily="34" charset="0"/>
                <a:ea typeface="Arev Sans" panose="020B0603030804020204" pitchFamily="34" charset="0"/>
                <a:cs typeface="Verdana" panose="020B0604030504040204" pitchFamily="34" charset="0"/>
              </a:rPr>
              <a:t>/n</a:t>
            </a:r>
            <a:r>
              <a:rPr lang="en-US" i="1" dirty="0" smtClean="0">
                <a:latin typeface="Arev Sans" panose="020B0603030804020204" pitchFamily="34" charset="0"/>
                <a:ea typeface="Arev Sans" panose="020B0603030804020204" pitchFamily="34" charset="0"/>
                <a:cs typeface="Verdana" panose="020B0604030504040204" pitchFamily="34" charset="0"/>
              </a:rPr>
              <a:t> </a:t>
            </a:r>
          </a:p>
          <a:p>
            <a:pPr eaLnBrk="1" hangingPunct="1">
              <a:lnSpc>
                <a:spcPct val="120000"/>
              </a:lnSpc>
            </a:pPr>
            <a:r>
              <a:rPr lang="en-US" i="1" dirty="0" smtClean="0">
                <a:latin typeface="Arev Sans" panose="020B0603030804020204" pitchFamily="34" charset="0"/>
                <a:ea typeface="Arev Sans" panose="020B0603030804020204" pitchFamily="34" charset="0"/>
                <a:cs typeface="Verdana" panose="020B0604030504040204" pitchFamily="34" charset="0"/>
              </a:rPr>
              <a:t>		</a:t>
            </a:r>
            <a:r>
              <a:rPr lang="en-US" i="1" dirty="0">
                <a:latin typeface="Arev Sans" panose="020B0603030804020204" pitchFamily="34" charset="0"/>
                <a:ea typeface="Arev Sans" panose="020B0603030804020204" pitchFamily="34" charset="0"/>
                <a:cs typeface="Verdana" panose="020B0604030504040204" pitchFamily="34" charset="0"/>
              </a:rPr>
              <a:t>	</a:t>
            </a:r>
            <a:r>
              <a:rPr lang="en-US" dirty="0" smtClean="0">
                <a:latin typeface="Arev Sans" panose="020B0603030804020204" pitchFamily="34" charset="0"/>
                <a:ea typeface="Arev Sans" panose="020B0603030804020204" pitchFamily="34" charset="0"/>
                <a:cs typeface="Verdana" panose="020B0604030504040204" pitchFamily="34" charset="0"/>
              </a:rPr>
              <a:t>vs.    </a:t>
            </a:r>
            <a:r>
              <a:rPr lang="en-US" sz="600" dirty="0" smtClean="0">
                <a:latin typeface="Arev Sans" panose="020B0603030804020204" pitchFamily="34" charset="0"/>
                <a:ea typeface="Arev Sans" panose="020B0603030804020204" pitchFamily="34" charset="0"/>
                <a:cs typeface="Verdana" panose="020B0604030504040204" pitchFamily="34" charset="0"/>
              </a:rPr>
              <a:t> </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en-US" dirty="0" smtClean="0">
                <a:solidFill>
                  <a:srgbClr val="FFFF00"/>
                </a:solidFill>
                <a:latin typeface="Arev Sans" pitchFamily="34" charset="0"/>
                <a:ea typeface="Arev Sans" pitchFamily="34" charset="0"/>
                <a:cs typeface="Arev sans bold" pitchFamily="34" charset="0"/>
              </a:rPr>
              <a:t>-</a:t>
            </a:r>
            <a:r>
              <a:rPr lang="en-US" dirty="0" err="1" smtClean="0">
                <a:solidFill>
                  <a:srgbClr val="FFFF00"/>
                </a:solidFill>
                <a:latin typeface="Arev Sans" pitchFamily="34" charset="0"/>
                <a:ea typeface="Arev Sans" pitchFamily="34" charset="0"/>
                <a:cs typeface="Arev sans bold" pitchFamily="34" charset="0"/>
              </a:rPr>
              <a:t>Dist</a:t>
            </a:r>
            <a:r>
              <a:rPr lang="en-US" dirty="0" smtClean="0">
                <a:solidFill>
                  <a:srgbClr val="FFFF00"/>
                </a:solidFill>
                <a:latin typeface="Arev Sans" pitchFamily="34" charset="0"/>
                <a:ea typeface="Arev Sans" pitchFamily="34" charset="0"/>
                <a:cs typeface="Arev sans bold" pitchFamily="34" charset="0"/>
              </a:rPr>
              <a:t>(</a:t>
            </a:r>
            <a:r>
              <a:rPr lang="en-US" sz="3400" b="1" dirty="0" smtClean="0">
                <a:solidFill>
                  <a:srgbClr val="FFFF00"/>
                </a:solidFill>
                <a:latin typeface="Mathematica7Mono" panose="00000400000000000000" pitchFamily="2" charset="0"/>
                <a:ea typeface="Mathematica7Mono" panose="00000400000000000000" pitchFamily="2" charset="0"/>
                <a:cs typeface="Arev sans bold" pitchFamily="34" charset="0"/>
              </a:rPr>
              <a:t>1</a:t>
            </a:r>
            <a:r>
              <a:rPr lang="en-US" dirty="0" smtClean="0">
                <a:solidFill>
                  <a:srgbClr val="FFFF00"/>
                </a:solidFill>
                <a:latin typeface="Arev Sans" pitchFamily="34" charset="0"/>
                <a:ea typeface="Arev Sans" pitchFamily="34" charset="0"/>
                <a:cs typeface="Arev sans bold" pitchFamily="34" charset="0"/>
              </a:rPr>
              <a:t>/n</a:t>
            </a:r>
            <a:r>
              <a:rPr lang="en-US" dirty="0">
                <a:solidFill>
                  <a:srgbClr val="FFFF00"/>
                </a:solidFill>
                <a:latin typeface="Arev Sans" pitchFamily="34" charset="0"/>
                <a:ea typeface="Arev Sans" pitchFamily="34" charset="0"/>
                <a:cs typeface="Arev sans bold" pitchFamily="34" charset="0"/>
              </a:rPr>
              <a:t>, p)</a:t>
            </a:r>
            <a:r>
              <a:rPr lang="en-US"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     </a:t>
            </a:r>
            <a:r>
              <a:rPr lang="el-GR" i="1" dirty="0" smtClean="0">
                <a:solidFill>
                  <a:srgbClr val="FFFF00"/>
                </a:solidFill>
                <a:latin typeface="Arev Sans" panose="020B0603030804020204" pitchFamily="34" charset="0"/>
                <a:ea typeface="Arev Sans" panose="020B0603030804020204" pitchFamily="34" charset="0"/>
                <a:cs typeface="Verdana" panose="020B0604030504040204" pitchFamily="34" charset="0"/>
              </a:rPr>
              <a:t>ϵ</a:t>
            </a:r>
            <a:r>
              <a:rPr lang="en-US" baseline="30000" dirty="0" smtClean="0">
                <a:solidFill>
                  <a:srgbClr val="FFFF00"/>
                </a:solidFill>
                <a:latin typeface="Arev Sans" panose="020B0603030804020204" pitchFamily="34" charset="0"/>
                <a:ea typeface="Arev Sans" panose="020B0603030804020204" pitchFamily="34" charset="0"/>
                <a:cs typeface="Verdana" panose="020B0604030504040204" pitchFamily="34" charset="0"/>
              </a:rPr>
              <a:t>2</a:t>
            </a:r>
            <a:r>
              <a:rPr lang="en-US" dirty="0" smtClean="0">
                <a:solidFill>
                  <a:srgbClr val="FFFF00"/>
                </a:solidFill>
                <a:latin typeface="Arev Sans" panose="020B0603030804020204" pitchFamily="34" charset="0"/>
                <a:ea typeface="Arev Sans" panose="020B0603030804020204" pitchFamily="34" charset="0"/>
                <a:cs typeface="Verdana" panose="020B0604030504040204" pitchFamily="34" charset="0"/>
              </a:rPr>
              <a:t>/n</a:t>
            </a:r>
            <a:r>
              <a:rPr lang="en-US" i="1" dirty="0" smtClean="0">
                <a:latin typeface="Arev Sans" panose="020B0603030804020204" pitchFamily="34" charset="0"/>
                <a:ea typeface="Arev Sans" panose="020B0603030804020204" pitchFamily="34" charset="0"/>
                <a:cs typeface="Verdana" panose="020B0604030504040204" pitchFamily="34" charset="0"/>
              </a:rPr>
              <a:t> 		</a:t>
            </a:r>
            <a:r>
              <a:rPr lang="en-US" dirty="0" err="1" smtClean="0">
                <a:latin typeface="Arev Sans" panose="020B0603030804020204" pitchFamily="34" charset="0"/>
                <a:ea typeface="Arev Sans" panose="020B0603030804020204" pitchFamily="34" charset="0"/>
                <a:cs typeface="Verdana" panose="020B0604030504040204" pitchFamily="34" charset="0"/>
              </a:rPr>
              <a:t>whp</a:t>
            </a:r>
            <a:r>
              <a:rPr lang="en-US" dirty="0" smtClean="0">
                <a:latin typeface="Arev Sans" panose="020B0603030804020204" pitchFamily="34" charset="0"/>
                <a:ea typeface="Arev Sans" panose="020B0603030804020204" pitchFamily="34" charset="0"/>
                <a:cs typeface="Verdana" panose="020B0604030504040204" pitchFamily="34" charset="0"/>
              </a:rPr>
              <a:t>.</a:t>
            </a:r>
            <a:endParaRPr lang="en-US" dirty="0" smtClean="0">
              <a:latin typeface="Arev Sans" pitchFamily="34" charset="0"/>
              <a:ea typeface="Arev Sans" pitchFamily="34" charset="0"/>
              <a:cs typeface="Arev sans bold" pitchFamily="34" charset="0"/>
            </a:endParaRPr>
          </a:p>
        </p:txBody>
      </p:sp>
      <p:grpSp>
        <p:nvGrpSpPr>
          <p:cNvPr id="233" name="Group 232"/>
          <p:cNvGrpSpPr>
            <a:grpSpLocks noChangeAspect="1"/>
          </p:cNvGrpSpPr>
          <p:nvPr>
            <p:custDataLst>
              <p:tags r:id="rId2"/>
            </p:custDataLst>
          </p:nvPr>
        </p:nvGrpSpPr>
        <p:grpSpPr>
          <a:xfrm>
            <a:off x="3175587" y="4343662"/>
            <a:ext cx="2393950" cy="446087"/>
            <a:chOff x="3505200" y="4173538"/>
            <a:chExt cx="2393950" cy="446087"/>
          </a:xfrm>
        </p:grpSpPr>
        <p:sp>
          <p:nvSpPr>
            <p:cNvPr id="23" name="Freeform 9"/>
            <p:cNvSpPr>
              <a:spLocks/>
            </p:cNvSpPr>
            <p:nvPr>
              <p:custDataLst>
                <p:tags r:id="rId11"/>
              </p:custDataLst>
            </p:nvPr>
          </p:nvSpPr>
          <p:spPr bwMode="auto">
            <a:xfrm>
              <a:off x="3505200" y="4318000"/>
              <a:ext cx="274638" cy="193675"/>
            </a:xfrm>
            <a:custGeom>
              <a:avLst/>
              <a:gdLst>
                <a:gd name="T0" fmla="*/ 214 w 398"/>
                <a:gd name="T1" fmla="*/ 59 h 279"/>
                <a:gd name="T2" fmla="*/ 183 w 398"/>
                <a:gd name="T3" fmla="*/ 15 h 279"/>
                <a:gd name="T4" fmla="*/ 133 w 398"/>
                <a:gd name="T5" fmla="*/ 0 h 279"/>
                <a:gd name="T6" fmla="*/ 82 w 398"/>
                <a:gd name="T7" fmla="*/ 12 h 279"/>
                <a:gd name="T8" fmla="*/ 45 w 398"/>
                <a:gd name="T9" fmla="*/ 49 h 279"/>
                <a:gd name="T10" fmla="*/ 45 w 398"/>
                <a:gd name="T11" fmla="*/ 6 h 279"/>
                <a:gd name="T12" fmla="*/ 0 w 398"/>
                <a:gd name="T13" fmla="*/ 6 h 279"/>
                <a:gd name="T14" fmla="*/ 0 w 398"/>
                <a:gd name="T15" fmla="*/ 279 h 279"/>
                <a:gd name="T16" fmla="*/ 45 w 398"/>
                <a:gd name="T17" fmla="*/ 279 h 279"/>
                <a:gd name="T18" fmla="*/ 45 w 398"/>
                <a:gd name="T19" fmla="*/ 125 h 279"/>
                <a:gd name="T20" fmla="*/ 65 w 398"/>
                <a:gd name="T21" fmla="*/ 62 h 279"/>
                <a:gd name="T22" fmla="*/ 120 w 398"/>
                <a:gd name="T23" fmla="*/ 39 h 279"/>
                <a:gd name="T24" fmla="*/ 162 w 398"/>
                <a:gd name="T25" fmla="*/ 58 h 279"/>
                <a:gd name="T26" fmla="*/ 176 w 398"/>
                <a:gd name="T27" fmla="*/ 116 h 279"/>
                <a:gd name="T28" fmla="*/ 176 w 398"/>
                <a:gd name="T29" fmla="*/ 279 h 279"/>
                <a:gd name="T30" fmla="*/ 221 w 398"/>
                <a:gd name="T31" fmla="*/ 279 h 279"/>
                <a:gd name="T32" fmla="*/ 221 w 398"/>
                <a:gd name="T33" fmla="*/ 125 h 279"/>
                <a:gd name="T34" fmla="*/ 242 w 398"/>
                <a:gd name="T35" fmla="*/ 62 h 279"/>
                <a:gd name="T36" fmla="*/ 297 w 398"/>
                <a:gd name="T37" fmla="*/ 39 h 279"/>
                <a:gd name="T38" fmla="*/ 339 w 398"/>
                <a:gd name="T39" fmla="*/ 58 h 279"/>
                <a:gd name="T40" fmla="*/ 353 w 398"/>
                <a:gd name="T41" fmla="*/ 116 h 279"/>
                <a:gd name="T42" fmla="*/ 353 w 398"/>
                <a:gd name="T43" fmla="*/ 279 h 279"/>
                <a:gd name="T44" fmla="*/ 398 w 398"/>
                <a:gd name="T45" fmla="*/ 279 h 279"/>
                <a:gd name="T46" fmla="*/ 398 w 398"/>
                <a:gd name="T47" fmla="*/ 115 h 279"/>
                <a:gd name="T48" fmla="*/ 375 w 398"/>
                <a:gd name="T49" fmla="*/ 30 h 279"/>
                <a:gd name="T50" fmla="*/ 309 w 398"/>
                <a:gd name="T51" fmla="*/ 0 h 279"/>
                <a:gd name="T52" fmla="*/ 254 w 398"/>
                <a:gd name="T53" fmla="*/ 14 h 279"/>
                <a:gd name="T54" fmla="*/ 214 w 398"/>
                <a:gd name="T55" fmla="*/ 5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8" h="279">
                  <a:moveTo>
                    <a:pt x="214" y="59"/>
                  </a:moveTo>
                  <a:cubicBezTo>
                    <a:pt x="207" y="40"/>
                    <a:pt x="197" y="25"/>
                    <a:pt x="183" y="15"/>
                  </a:cubicBezTo>
                  <a:cubicBezTo>
                    <a:pt x="169" y="5"/>
                    <a:pt x="152" y="0"/>
                    <a:pt x="133" y="0"/>
                  </a:cubicBezTo>
                  <a:cubicBezTo>
                    <a:pt x="113" y="0"/>
                    <a:pt x="96" y="4"/>
                    <a:pt x="82" y="12"/>
                  </a:cubicBezTo>
                  <a:cubicBezTo>
                    <a:pt x="67" y="20"/>
                    <a:pt x="55" y="32"/>
                    <a:pt x="45" y="49"/>
                  </a:cubicBezTo>
                  <a:lnTo>
                    <a:pt x="45" y="6"/>
                  </a:lnTo>
                  <a:lnTo>
                    <a:pt x="0" y="6"/>
                  </a:lnTo>
                  <a:lnTo>
                    <a:pt x="0" y="279"/>
                  </a:lnTo>
                  <a:lnTo>
                    <a:pt x="45" y="279"/>
                  </a:lnTo>
                  <a:lnTo>
                    <a:pt x="45" y="125"/>
                  </a:lnTo>
                  <a:cubicBezTo>
                    <a:pt x="45" y="99"/>
                    <a:pt x="52" y="78"/>
                    <a:pt x="65" y="62"/>
                  </a:cubicBezTo>
                  <a:cubicBezTo>
                    <a:pt x="79" y="47"/>
                    <a:pt x="97" y="39"/>
                    <a:pt x="120" y="39"/>
                  </a:cubicBezTo>
                  <a:cubicBezTo>
                    <a:pt x="139" y="39"/>
                    <a:pt x="153" y="45"/>
                    <a:pt x="162" y="58"/>
                  </a:cubicBezTo>
                  <a:cubicBezTo>
                    <a:pt x="172" y="70"/>
                    <a:pt x="176" y="90"/>
                    <a:pt x="176" y="116"/>
                  </a:cubicBezTo>
                  <a:lnTo>
                    <a:pt x="176" y="279"/>
                  </a:lnTo>
                  <a:lnTo>
                    <a:pt x="221" y="279"/>
                  </a:lnTo>
                  <a:lnTo>
                    <a:pt x="221" y="125"/>
                  </a:lnTo>
                  <a:cubicBezTo>
                    <a:pt x="221" y="99"/>
                    <a:pt x="228" y="77"/>
                    <a:pt x="242" y="62"/>
                  </a:cubicBezTo>
                  <a:cubicBezTo>
                    <a:pt x="255" y="47"/>
                    <a:pt x="273" y="39"/>
                    <a:pt x="297" y="39"/>
                  </a:cubicBezTo>
                  <a:cubicBezTo>
                    <a:pt x="316" y="39"/>
                    <a:pt x="330" y="45"/>
                    <a:pt x="339" y="58"/>
                  </a:cubicBezTo>
                  <a:cubicBezTo>
                    <a:pt x="348" y="71"/>
                    <a:pt x="353" y="90"/>
                    <a:pt x="353" y="116"/>
                  </a:cubicBezTo>
                  <a:lnTo>
                    <a:pt x="353" y="279"/>
                  </a:lnTo>
                  <a:lnTo>
                    <a:pt x="398" y="279"/>
                  </a:lnTo>
                  <a:lnTo>
                    <a:pt x="398" y="115"/>
                  </a:lnTo>
                  <a:cubicBezTo>
                    <a:pt x="398" y="78"/>
                    <a:pt x="390" y="50"/>
                    <a:pt x="375" y="30"/>
                  </a:cubicBezTo>
                  <a:cubicBezTo>
                    <a:pt x="359" y="10"/>
                    <a:pt x="337" y="0"/>
                    <a:pt x="309" y="0"/>
                  </a:cubicBezTo>
                  <a:cubicBezTo>
                    <a:pt x="288" y="0"/>
                    <a:pt x="270" y="5"/>
                    <a:pt x="254" y="14"/>
                  </a:cubicBezTo>
                  <a:cubicBezTo>
                    <a:pt x="238" y="24"/>
                    <a:pt x="225" y="39"/>
                    <a:pt x="214" y="59"/>
                  </a:cubicBez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0"/>
            <p:cNvSpPr>
              <a:spLocks noEditPoints="1"/>
            </p:cNvSpPr>
            <p:nvPr>
              <p:custDataLst>
                <p:tags r:id="rId12"/>
              </p:custDataLst>
            </p:nvPr>
          </p:nvSpPr>
          <p:spPr bwMode="auto">
            <a:xfrm>
              <a:off x="3919538" y="4359275"/>
              <a:ext cx="231775" cy="104775"/>
            </a:xfrm>
            <a:custGeom>
              <a:avLst/>
              <a:gdLst>
                <a:gd name="T0" fmla="*/ 0 w 336"/>
                <a:gd name="T1" fmla="*/ 41 h 151"/>
                <a:gd name="T2" fmla="*/ 336 w 336"/>
                <a:gd name="T3" fmla="*/ 41 h 151"/>
                <a:gd name="T4" fmla="*/ 336 w 336"/>
                <a:gd name="T5" fmla="*/ 0 h 151"/>
                <a:gd name="T6" fmla="*/ 0 w 336"/>
                <a:gd name="T7" fmla="*/ 0 h 151"/>
                <a:gd name="T8" fmla="*/ 0 w 336"/>
                <a:gd name="T9" fmla="*/ 41 h 151"/>
                <a:gd name="T10" fmla="*/ 0 w 336"/>
                <a:gd name="T11" fmla="*/ 151 h 151"/>
                <a:gd name="T12" fmla="*/ 336 w 336"/>
                <a:gd name="T13" fmla="*/ 151 h 151"/>
                <a:gd name="T14" fmla="*/ 336 w 336"/>
                <a:gd name="T15" fmla="*/ 110 h 151"/>
                <a:gd name="T16" fmla="*/ 0 w 336"/>
                <a:gd name="T17" fmla="*/ 110 h 151"/>
                <a:gd name="T18" fmla="*/ 0 w 336"/>
                <a:gd name="T19"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151">
                  <a:moveTo>
                    <a:pt x="0" y="41"/>
                  </a:moveTo>
                  <a:lnTo>
                    <a:pt x="336" y="41"/>
                  </a:lnTo>
                  <a:lnTo>
                    <a:pt x="336" y="0"/>
                  </a:lnTo>
                  <a:lnTo>
                    <a:pt x="0" y="0"/>
                  </a:lnTo>
                  <a:lnTo>
                    <a:pt x="0" y="41"/>
                  </a:lnTo>
                  <a:close/>
                  <a:moveTo>
                    <a:pt x="0" y="151"/>
                  </a:moveTo>
                  <a:lnTo>
                    <a:pt x="336" y="151"/>
                  </a:lnTo>
                  <a:lnTo>
                    <a:pt x="336" y="110"/>
                  </a:lnTo>
                  <a:lnTo>
                    <a:pt x="0" y="110"/>
                  </a:lnTo>
                  <a:lnTo>
                    <a:pt x="0" y="151"/>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1"/>
            <p:cNvSpPr>
              <a:spLocks noEditPoints="1"/>
            </p:cNvSpPr>
            <p:nvPr>
              <p:custDataLst>
                <p:tags r:id="rId13"/>
              </p:custDataLst>
            </p:nvPr>
          </p:nvSpPr>
          <p:spPr bwMode="auto">
            <a:xfrm>
              <a:off x="4281488" y="4256088"/>
              <a:ext cx="233363" cy="260350"/>
            </a:xfrm>
            <a:custGeom>
              <a:avLst/>
              <a:gdLst>
                <a:gd name="T0" fmla="*/ 169 w 337"/>
                <a:gd name="T1" fmla="*/ 40 h 377"/>
                <a:gd name="T2" fmla="*/ 254 w 337"/>
                <a:gd name="T3" fmla="*/ 80 h 377"/>
                <a:gd name="T4" fmla="*/ 285 w 337"/>
                <a:gd name="T5" fmla="*/ 189 h 377"/>
                <a:gd name="T6" fmla="*/ 254 w 337"/>
                <a:gd name="T7" fmla="*/ 297 h 377"/>
                <a:gd name="T8" fmla="*/ 169 w 337"/>
                <a:gd name="T9" fmla="*/ 337 h 377"/>
                <a:gd name="T10" fmla="*/ 83 w 337"/>
                <a:gd name="T11" fmla="*/ 297 h 377"/>
                <a:gd name="T12" fmla="*/ 52 w 337"/>
                <a:gd name="T13" fmla="*/ 189 h 377"/>
                <a:gd name="T14" fmla="*/ 83 w 337"/>
                <a:gd name="T15" fmla="*/ 80 h 377"/>
                <a:gd name="T16" fmla="*/ 169 w 337"/>
                <a:gd name="T17" fmla="*/ 40 h 377"/>
                <a:gd name="T18" fmla="*/ 169 w 337"/>
                <a:gd name="T19" fmla="*/ 0 h 377"/>
                <a:gd name="T20" fmla="*/ 46 w 337"/>
                <a:gd name="T21" fmla="*/ 51 h 377"/>
                <a:gd name="T22" fmla="*/ 0 w 337"/>
                <a:gd name="T23" fmla="*/ 189 h 377"/>
                <a:gd name="T24" fmla="*/ 46 w 337"/>
                <a:gd name="T25" fmla="*/ 326 h 377"/>
                <a:gd name="T26" fmla="*/ 169 w 337"/>
                <a:gd name="T27" fmla="*/ 377 h 377"/>
                <a:gd name="T28" fmla="*/ 291 w 337"/>
                <a:gd name="T29" fmla="*/ 326 h 377"/>
                <a:gd name="T30" fmla="*/ 337 w 337"/>
                <a:gd name="T31" fmla="*/ 189 h 377"/>
                <a:gd name="T32" fmla="*/ 291 w 337"/>
                <a:gd name="T33" fmla="*/ 51 h 377"/>
                <a:gd name="T34" fmla="*/ 169 w 337"/>
                <a:gd name="T3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7" h="377">
                  <a:moveTo>
                    <a:pt x="169" y="40"/>
                  </a:moveTo>
                  <a:cubicBezTo>
                    <a:pt x="205" y="40"/>
                    <a:pt x="233" y="53"/>
                    <a:pt x="254" y="80"/>
                  </a:cubicBezTo>
                  <a:cubicBezTo>
                    <a:pt x="274" y="106"/>
                    <a:pt x="285" y="143"/>
                    <a:pt x="285" y="189"/>
                  </a:cubicBezTo>
                  <a:cubicBezTo>
                    <a:pt x="285" y="234"/>
                    <a:pt x="274" y="271"/>
                    <a:pt x="254" y="297"/>
                  </a:cubicBezTo>
                  <a:cubicBezTo>
                    <a:pt x="233" y="324"/>
                    <a:pt x="205" y="337"/>
                    <a:pt x="169" y="337"/>
                  </a:cubicBezTo>
                  <a:cubicBezTo>
                    <a:pt x="133" y="337"/>
                    <a:pt x="105" y="324"/>
                    <a:pt x="83" y="297"/>
                  </a:cubicBezTo>
                  <a:cubicBezTo>
                    <a:pt x="63" y="271"/>
                    <a:pt x="52" y="234"/>
                    <a:pt x="52" y="189"/>
                  </a:cubicBezTo>
                  <a:cubicBezTo>
                    <a:pt x="52" y="143"/>
                    <a:pt x="63" y="106"/>
                    <a:pt x="83" y="80"/>
                  </a:cubicBezTo>
                  <a:cubicBezTo>
                    <a:pt x="105" y="53"/>
                    <a:pt x="133" y="40"/>
                    <a:pt x="169" y="40"/>
                  </a:cubicBezTo>
                  <a:close/>
                  <a:moveTo>
                    <a:pt x="169" y="0"/>
                  </a:moveTo>
                  <a:cubicBezTo>
                    <a:pt x="118" y="0"/>
                    <a:pt x="77" y="17"/>
                    <a:pt x="46" y="51"/>
                  </a:cubicBezTo>
                  <a:cubicBezTo>
                    <a:pt x="16" y="85"/>
                    <a:pt x="0" y="131"/>
                    <a:pt x="0" y="189"/>
                  </a:cubicBezTo>
                  <a:cubicBezTo>
                    <a:pt x="0" y="246"/>
                    <a:pt x="16" y="292"/>
                    <a:pt x="46" y="326"/>
                  </a:cubicBezTo>
                  <a:cubicBezTo>
                    <a:pt x="77" y="360"/>
                    <a:pt x="118" y="377"/>
                    <a:pt x="169" y="377"/>
                  </a:cubicBezTo>
                  <a:cubicBezTo>
                    <a:pt x="220" y="377"/>
                    <a:pt x="260" y="360"/>
                    <a:pt x="291" y="326"/>
                  </a:cubicBezTo>
                  <a:cubicBezTo>
                    <a:pt x="321" y="292"/>
                    <a:pt x="337" y="246"/>
                    <a:pt x="337" y="189"/>
                  </a:cubicBezTo>
                  <a:cubicBezTo>
                    <a:pt x="337" y="131"/>
                    <a:pt x="321" y="85"/>
                    <a:pt x="291" y="51"/>
                  </a:cubicBezTo>
                  <a:cubicBezTo>
                    <a:pt x="260" y="17"/>
                    <a:pt x="220" y="0"/>
                    <a:pt x="169" y="0"/>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2"/>
            <p:cNvSpPr>
              <a:spLocks/>
            </p:cNvSpPr>
            <p:nvPr>
              <p:custDataLst>
                <p:tags r:id="rId14"/>
              </p:custDataLst>
            </p:nvPr>
          </p:nvSpPr>
          <p:spPr bwMode="auto">
            <a:xfrm>
              <a:off x="4611688" y="4191000"/>
              <a:ext cx="101600" cy="428625"/>
            </a:xfrm>
            <a:custGeom>
              <a:avLst/>
              <a:gdLst>
                <a:gd name="T0" fmla="*/ 42 w 147"/>
                <a:gd name="T1" fmla="*/ 309 h 618"/>
                <a:gd name="T2" fmla="*/ 147 w 147"/>
                <a:gd name="T3" fmla="*/ 24 h 618"/>
                <a:gd name="T4" fmla="*/ 147 w 147"/>
                <a:gd name="T5" fmla="*/ 0 h 618"/>
                <a:gd name="T6" fmla="*/ 0 w 147"/>
                <a:gd name="T7" fmla="*/ 309 h 618"/>
                <a:gd name="T8" fmla="*/ 147 w 147"/>
                <a:gd name="T9" fmla="*/ 618 h 618"/>
                <a:gd name="T10" fmla="*/ 147 w 147"/>
                <a:gd name="T11" fmla="*/ 594 h 618"/>
                <a:gd name="T12" fmla="*/ 42 w 147"/>
                <a:gd name="T13" fmla="*/ 309 h 618"/>
              </a:gdLst>
              <a:ahLst/>
              <a:cxnLst>
                <a:cxn ang="0">
                  <a:pos x="T0" y="T1"/>
                </a:cxn>
                <a:cxn ang="0">
                  <a:pos x="T2" y="T3"/>
                </a:cxn>
                <a:cxn ang="0">
                  <a:pos x="T4" y="T5"/>
                </a:cxn>
                <a:cxn ang="0">
                  <a:pos x="T6" y="T7"/>
                </a:cxn>
                <a:cxn ang="0">
                  <a:pos x="T8" y="T9"/>
                </a:cxn>
                <a:cxn ang="0">
                  <a:pos x="T10" y="T11"/>
                </a:cxn>
                <a:cxn ang="0">
                  <a:pos x="T12" y="T13"/>
                </a:cxn>
              </a:cxnLst>
              <a:rect l="0" t="0" r="r" b="b"/>
              <a:pathLst>
                <a:path w="147" h="618">
                  <a:moveTo>
                    <a:pt x="42" y="309"/>
                  </a:moveTo>
                  <a:cubicBezTo>
                    <a:pt x="42" y="129"/>
                    <a:pt x="85" y="34"/>
                    <a:pt x="147" y="24"/>
                  </a:cubicBezTo>
                  <a:lnTo>
                    <a:pt x="147" y="0"/>
                  </a:lnTo>
                  <a:cubicBezTo>
                    <a:pt x="60" y="11"/>
                    <a:pt x="0" y="115"/>
                    <a:pt x="0" y="309"/>
                  </a:cubicBezTo>
                  <a:cubicBezTo>
                    <a:pt x="0" y="503"/>
                    <a:pt x="60" y="607"/>
                    <a:pt x="147" y="618"/>
                  </a:cubicBezTo>
                  <a:lnTo>
                    <a:pt x="147" y="594"/>
                  </a:lnTo>
                  <a:cubicBezTo>
                    <a:pt x="85" y="584"/>
                    <a:pt x="42" y="489"/>
                    <a:pt x="42" y="309"/>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3"/>
            <p:cNvSpPr>
              <a:spLocks/>
            </p:cNvSpPr>
            <p:nvPr>
              <p:custDataLst>
                <p:tags r:id="rId15"/>
              </p:custDataLst>
            </p:nvPr>
          </p:nvSpPr>
          <p:spPr bwMode="auto">
            <a:xfrm>
              <a:off x="4775200" y="4202113"/>
              <a:ext cx="263525" cy="330200"/>
            </a:xfrm>
            <a:custGeom>
              <a:avLst/>
              <a:gdLst>
                <a:gd name="T0" fmla="*/ 24 w 382"/>
                <a:gd name="T1" fmla="*/ 369 h 475"/>
                <a:gd name="T2" fmla="*/ 59 w 382"/>
                <a:gd name="T3" fmla="*/ 339 h 475"/>
                <a:gd name="T4" fmla="*/ 107 w 382"/>
                <a:gd name="T5" fmla="*/ 475 h 475"/>
                <a:gd name="T6" fmla="*/ 152 w 382"/>
                <a:gd name="T7" fmla="*/ 475 h 475"/>
                <a:gd name="T8" fmla="*/ 348 w 382"/>
                <a:gd name="T9" fmla="*/ 40 h 475"/>
                <a:gd name="T10" fmla="*/ 382 w 382"/>
                <a:gd name="T11" fmla="*/ 40 h 475"/>
                <a:gd name="T12" fmla="*/ 382 w 382"/>
                <a:gd name="T13" fmla="*/ 0 h 475"/>
                <a:gd name="T14" fmla="*/ 321 w 382"/>
                <a:gd name="T15" fmla="*/ 0 h 475"/>
                <a:gd name="T16" fmla="*/ 155 w 382"/>
                <a:gd name="T17" fmla="*/ 369 h 475"/>
                <a:gd name="T18" fmla="*/ 112 w 382"/>
                <a:gd name="T19" fmla="*/ 247 h 475"/>
                <a:gd name="T20" fmla="*/ 0 w 382"/>
                <a:gd name="T21" fmla="*/ 340 h 475"/>
                <a:gd name="T22" fmla="*/ 24 w 382"/>
                <a:gd name="T23" fmla="*/ 369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475">
                  <a:moveTo>
                    <a:pt x="24" y="369"/>
                  </a:moveTo>
                  <a:lnTo>
                    <a:pt x="59" y="339"/>
                  </a:lnTo>
                  <a:lnTo>
                    <a:pt x="107" y="475"/>
                  </a:lnTo>
                  <a:lnTo>
                    <a:pt x="152" y="475"/>
                  </a:lnTo>
                  <a:lnTo>
                    <a:pt x="348" y="40"/>
                  </a:lnTo>
                  <a:lnTo>
                    <a:pt x="382" y="40"/>
                  </a:lnTo>
                  <a:lnTo>
                    <a:pt x="382" y="0"/>
                  </a:lnTo>
                  <a:lnTo>
                    <a:pt x="321" y="0"/>
                  </a:lnTo>
                  <a:lnTo>
                    <a:pt x="155" y="369"/>
                  </a:lnTo>
                  <a:lnTo>
                    <a:pt x="112" y="247"/>
                  </a:lnTo>
                  <a:lnTo>
                    <a:pt x="0" y="340"/>
                  </a:lnTo>
                  <a:lnTo>
                    <a:pt x="24" y="369"/>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5"/>
            <p:cNvSpPr>
              <a:spLocks/>
            </p:cNvSpPr>
            <p:nvPr>
              <p:custDataLst>
                <p:tags r:id="rId16"/>
              </p:custDataLst>
            </p:nvPr>
          </p:nvSpPr>
          <p:spPr bwMode="auto">
            <a:xfrm>
              <a:off x="5065713" y="4318000"/>
              <a:ext cx="157163" cy="193675"/>
            </a:xfrm>
            <a:custGeom>
              <a:avLst/>
              <a:gdLst>
                <a:gd name="T0" fmla="*/ 228 w 228"/>
                <a:gd name="T1" fmla="*/ 115 h 279"/>
                <a:gd name="T2" fmla="*/ 204 w 228"/>
                <a:gd name="T3" fmla="*/ 29 h 279"/>
                <a:gd name="T4" fmla="*/ 133 w 228"/>
                <a:gd name="T5" fmla="*/ 0 h 279"/>
                <a:gd name="T6" fmla="*/ 83 w 228"/>
                <a:gd name="T7" fmla="*/ 12 h 279"/>
                <a:gd name="T8" fmla="*/ 45 w 228"/>
                <a:gd name="T9" fmla="*/ 49 h 279"/>
                <a:gd name="T10" fmla="*/ 45 w 228"/>
                <a:gd name="T11" fmla="*/ 6 h 279"/>
                <a:gd name="T12" fmla="*/ 0 w 228"/>
                <a:gd name="T13" fmla="*/ 6 h 279"/>
                <a:gd name="T14" fmla="*/ 0 w 228"/>
                <a:gd name="T15" fmla="*/ 279 h 279"/>
                <a:gd name="T16" fmla="*/ 45 w 228"/>
                <a:gd name="T17" fmla="*/ 279 h 279"/>
                <a:gd name="T18" fmla="*/ 45 w 228"/>
                <a:gd name="T19" fmla="*/ 125 h 279"/>
                <a:gd name="T20" fmla="*/ 66 w 228"/>
                <a:gd name="T21" fmla="*/ 62 h 279"/>
                <a:gd name="T22" fmla="*/ 123 w 228"/>
                <a:gd name="T23" fmla="*/ 39 h 279"/>
                <a:gd name="T24" fmla="*/ 169 w 228"/>
                <a:gd name="T25" fmla="*/ 58 h 279"/>
                <a:gd name="T26" fmla="*/ 183 w 228"/>
                <a:gd name="T27" fmla="*/ 116 h 279"/>
                <a:gd name="T28" fmla="*/ 183 w 228"/>
                <a:gd name="T29" fmla="*/ 279 h 279"/>
                <a:gd name="T30" fmla="*/ 228 w 228"/>
                <a:gd name="T31" fmla="*/ 279 h 279"/>
                <a:gd name="T32" fmla="*/ 228 w 228"/>
                <a:gd name="T33" fmla="*/ 11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279">
                  <a:moveTo>
                    <a:pt x="228" y="115"/>
                  </a:moveTo>
                  <a:cubicBezTo>
                    <a:pt x="228" y="77"/>
                    <a:pt x="220" y="48"/>
                    <a:pt x="204" y="29"/>
                  </a:cubicBezTo>
                  <a:cubicBezTo>
                    <a:pt x="188" y="9"/>
                    <a:pt x="165" y="0"/>
                    <a:pt x="133" y="0"/>
                  </a:cubicBezTo>
                  <a:cubicBezTo>
                    <a:pt x="114" y="0"/>
                    <a:pt x="97" y="4"/>
                    <a:pt x="83" y="12"/>
                  </a:cubicBezTo>
                  <a:cubicBezTo>
                    <a:pt x="68" y="20"/>
                    <a:pt x="56" y="32"/>
                    <a:pt x="45" y="49"/>
                  </a:cubicBezTo>
                  <a:lnTo>
                    <a:pt x="45" y="6"/>
                  </a:lnTo>
                  <a:lnTo>
                    <a:pt x="0" y="6"/>
                  </a:lnTo>
                  <a:lnTo>
                    <a:pt x="0" y="279"/>
                  </a:lnTo>
                  <a:lnTo>
                    <a:pt x="45" y="279"/>
                  </a:lnTo>
                  <a:lnTo>
                    <a:pt x="45" y="125"/>
                  </a:lnTo>
                  <a:cubicBezTo>
                    <a:pt x="45" y="99"/>
                    <a:pt x="52" y="77"/>
                    <a:pt x="66" y="62"/>
                  </a:cubicBezTo>
                  <a:cubicBezTo>
                    <a:pt x="80" y="47"/>
                    <a:pt x="99" y="39"/>
                    <a:pt x="123" y="39"/>
                  </a:cubicBezTo>
                  <a:cubicBezTo>
                    <a:pt x="143" y="39"/>
                    <a:pt x="159" y="45"/>
                    <a:pt x="169" y="58"/>
                  </a:cubicBezTo>
                  <a:cubicBezTo>
                    <a:pt x="178" y="71"/>
                    <a:pt x="183" y="90"/>
                    <a:pt x="183" y="116"/>
                  </a:cubicBezTo>
                  <a:lnTo>
                    <a:pt x="183" y="279"/>
                  </a:lnTo>
                  <a:lnTo>
                    <a:pt x="228" y="279"/>
                  </a:lnTo>
                  <a:lnTo>
                    <a:pt x="228" y="115"/>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6"/>
            <p:cNvSpPr>
              <a:spLocks/>
            </p:cNvSpPr>
            <p:nvPr>
              <p:custDataLst>
                <p:tags r:id="rId17"/>
              </p:custDataLst>
            </p:nvPr>
          </p:nvSpPr>
          <p:spPr bwMode="auto">
            <a:xfrm>
              <a:off x="5235575" y="4259263"/>
              <a:ext cx="171450" cy="285750"/>
            </a:xfrm>
            <a:custGeom>
              <a:avLst/>
              <a:gdLst>
                <a:gd name="T0" fmla="*/ 206 w 249"/>
                <a:gd name="T1" fmla="*/ 0 h 411"/>
                <a:gd name="T2" fmla="*/ 0 w 249"/>
                <a:gd name="T3" fmla="*/ 411 h 411"/>
                <a:gd name="T4" fmla="*/ 43 w 249"/>
                <a:gd name="T5" fmla="*/ 411 h 411"/>
                <a:gd name="T6" fmla="*/ 249 w 249"/>
                <a:gd name="T7" fmla="*/ 0 h 411"/>
                <a:gd name="T8" fmla="*/ 206 w 249"/>
                <a:gd name="T9" fmla="*/ 0 h 411"/>
              </a:gdLst>
              <a:ahLst/>
              <a:cxnLst>
                <a:cxn ang="0">
                  <a:pos x="T0" y="T1"/>
                </a:cxn>
                <a:cxn ang="0">
                  <a:pos x="T2" y="T3"/>
                </a:cxn>
                <a:cxn ang="0">
                  <a:pos x="T4" y="T5"/>
                </a:cxn>
                <a:cxn ang="0">
                  <a:pos x="T6" y="T7"/>
                </a:cxn>
                <a:cxn ang="0">
                  <a:pos x="T8" y="T9"/>
                </a:cxn>
              </a:cxnLst>
              <a:rect l="0" t="0" r="r" b="b"/>
              <a:pathLst>
                <a:path w="249" h="411">
                  <a:moveTo>
                    <a:pt x="206" y="0"/>
                  </a:moveTo>
                  <a:lnTo>
                    <a:pt x="0" y="411"/>
                  </a:lnTo>
                  <a:lnTo>
                    <a:pt x="43" y="411"/>
                  </a:lnTo>
                  <a:lnTo>
                    <a:pt x="249" y="0"/>
                  </a:lnTo>
                  <a:lnTo>
                    <a:pt x="206"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7"/>
            <p:cNvSpPr>
              <a:spLocks/>
            </p:cNvSpPr>
            <p:nvPr>
              <p:custDataLst>
                <p:tags r:id="rId18"/>
              </p:custDataLst>
            </p:nvPr>
          </p:nvSpPr>
          <p:spPr bwMode="auto">
            <a:xfrm>
              <a:off x="5422900" y="4318000"/>
              <a:ext cx="160338" cy="198437"/>
            </a:xfrm>
            <a:custGeom>
              <a:avLst/>
              <a:gdLst>
                <a:gd name="T0" fmla="*/ 76 w 233"/>
                <a:gd name="T1" fmla="*/ 133 h 287"/>
                <a:gd name="T2" fmla="*/ 19 w 233"/>
                <a:gd name="T3" fmla="*/ 165 h 287"/>
                <a:gd name="T4" fmla="*/ 1 w 233"/>
                <a:gd name="T5" fmla="*/ 206 h 287"/>
                <a:gd name="T6" fmla="*/ 0 w 233"/>
                <a:gd name="T7" fmla="*/ 222 h 287"/>
                <a:gd name="T8" fmla="*/ 16 w 233"/>
                <a:gd name="T9" fmla="*/ 260 h 287"/>
                <a:gd name="T10" fmla="*/ 111 w 233"/>
                <a:gd name="T11" fmla="*/ 287 h 287"/>
                <a:gd name="T12" fmla="*/ 152 w 233"/>
                <a:gd name="T13" fmla="*/ 283 h 287"/>
                <a:gd name="T14" fmla="*/ 192 w 233"/>
                <a:gd name="T15" fmla="*/ 272 h 287"/>
                <a:gd name="T16" fmla="*/ 201 w 233"/>
                <a:gd name="T17" fmla="*/ 225 h 287"/>
                <a:gd name="T18" fmla="*/ 165 w 233"/>
                <a:gd name="T19" fmla="*/ 240 h 287"/>
                <a:gd name="T20" fmla="*/ 121 w 233"/>
                <a:gd name="T21" fmla="*/ 246 h 287"/>
                <a:gd name="T22" fmla="*/ 62 w 233"/>
                <a:gd name="T23" fmla="*/ 232 h 287"/>
                <a:gd name="T24" fmla="*/ 48 w 233"/>
                <a:gd name="T25" fmla="*/ 208 h 287"/>
                <a:gd name="T26" fmla="*/ 49 w 233"/>
                <a:gd name="T27" fmla="*/ 201 h 287"/>
                <a:gd name="T28" fmla="*/ 71 w 233"/>
                <a:gd name="T29" fmla="*/ 168 h 287"/>
                <a:gd name="T30" fmla="*/ 129 w 233"/>
                <a:gd name="T31" fmla="*/ 152 h 287"/>
                <a:gd name="T32" fmla="*/ 162 w 233"/>
                <a:gd name="T33" fmla="*/ 152 h 287"/>
                <a:gd name="T34" fmla="*/ 169 w 233"/>
                <a:gd name="T35" fmla="*/ 117 h 287"/>
                <a:gd name="T36" fmla="*/ 134 w 233"/>
                <a:gd name="T37" fmla="*/ 117 h 287"/>
                <a:gd name="T38" fmla="*/ 91 w 233"/>
                <a:gd name="T39" fmla="*/ 104 h 287"/>
                <a:gd name="T40" fmla="*/ 81 w 233"/>
                <a:gd name="T41" fmla="*/ 83 h 287"/>
                <a:gd name="T42" fmla="*/ 82 w 233"/>
                <a:gd name="T43" fmla="*/ 77 h 287"/>
                <a:gd name="T44" fmla="*/ 99 w 233"/>
                <a:gd name="T45" fmla="*/ 55 h 287"/>
                <a:gd name="T46" fmla="*/ 151 w 233"/>
                <a:gd name="T47" fmla="*/ 42 h 287"/>
                <a:gd name="T48" fmla="*/ 186 w 233"/>
                <a:gd name="T49" fmla="*/ 46 h 287"/>
                <a:gd name="T50" fmla="*/ 224 w 233"/>
                <a:gd name="T51" fmla="*/ 58 h 287"/>
                <a:gd name="T52" fmla="*/ 233 w 233"/>
                <a:gd name="T53" fmla="*/ 14 h 287"/>
                <a:gd name="T54" fmla="*/ 192 w 233"/>
                <a:gd name="T55" fmla="*/ 4 h 287"/>
                <a:gd name="T56" fmla="*/ 154 w 233"/>
                <a:gd name="T57" fmla="*/ 0 h 287"/>
                <a:gd name="T58" fmla="*/ 68 w 233"/>
                <a:gd name="T59" fmla="*/ 23 h 287"/>
                <a:gd name="T60" fmla="*/ 34 w 233"/>
                <a:gd name="T61" fmla="*/ 72 h 287"/>
                <a:gd name="T62" fmla="*/ 33 w 233"/>
                <a:gd name="T63" fmla="*/ 85 h 287"/>
                <a:gd name="T64" fmla="*/ 38 w 233"/>
                <a:gd name="T65" fmla="*/ 105 h 287"/>
                <a:gd name="T66" fmla="*/ 76 w 233"/>
                <a:gd name="T67" fmla="*/ 13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3" h="287">
                  <a:moveTo>
                    <a:pt x="76" y="133"/>
                  </a:moveTo>
                  <a:cubicBezTo>
                    <a:pt x="50" y="139"/>
                    <a:pt x="31" y="150"/>
                    <a:pt x="19" y="165"/>
                  </a:cubicBezTo>
                  <a:cubicBezTo>
                    <a:pt x="10" y="177"/>
                    <a:pt x="4" y="190"/>
                    <a:pt x="1" y="206"/>
                  </a:cubicBezTo>
                  <a:cubicBezTo>
                    <a:pt x="0" y="211"/>
                    <a:pt x="0" y="217"/>
                    <a:pt x="0" y="222"/>
                  </a:cubicBezTo>
                  <a:cubicBezTo>
                    <a:pt x="0" y="238"/>
                    <a:pt x="5" y="251"/>
                    <a:pt x="16" y="260"/>
                  </a:cubicBezTo>
                  <a:cubicBezTo>
                    <a:pt x="38" y="278"/>
                    <a:pt x="69" y="287"/>
                    <a:pt x="111" y="287"/>
                  </a:cubicBezTo>
                  <a:cubicBezTo>
                    <a:pt x="119" y="287"/>
                    <a:pt x="132" y="286"/>
                    <a:pt x="152" y="283"/>
                  </a:cubicBezTo>
                  <a:cubicBezTo>
                    <a:pt x="165" y="281"/>
                    <a:pt x="179" y="277"/>
                    <a:pt x="192" y="272"/>
                  </a:cubicBezTo>
                  <a:lnTo>
                    <a:pt x="201" y="225"/>
                  </a:lnTo>
                  <a:cubicBezTo>
                    <a:pt x="187" y="232"/>
                    <a:pt x="175" y="237"/>
                    <a:pt x="165" y="240"/>
                  </a:cubicBezTo>
                  <a:cubicBezTo>
                    <a:pt x="148" y="244"/>
                    <a:pt x="133" y="246"/>
                    <a:pt x="121" y="246"/>
                  </a:cubicBezTo>
                  <a:cubicBezTo>
                    <a:pt x="96" y="246"/>
                    <a:pt x="76" y="241"/>
                    <a:pt x="62" y="232"/>
                  </a:cubicBezTo>
                  <a:cubicBezTo>
                    <a:pt x="53" y="226"/>
                    <a:pt x="48" y="218"/>
                    <a:pt x="48" y="208"/>
                  </a:cubicBezTo>
                  <a:cubicBezTo>
                    <a:pt x="48" y="206"/>
                    <a:pt x="48" y="204"/>
                    <a:pt x="49" y="201"/>
                  </a:cubicBezTo>
                  <a:cubicBezTo>
                    <a:pt x="52" y="187"/>
                    <a:pt x="59" y="176"/>
                    <a:pt x="71" y="168"/>
                  </a:cubicBezTo>
                  <a:cubicBezTo>
                    <a:pt x="87" y="158"/>
                    <a:pt x="106" y="152"/>
                    <a:pt x="129" y="152"/>
                  </a:cubicBezTo>
                  <a:lnTo>
                    <a:pt x="162" y="152"/>
                  </a:lnTo>
                  <a:lnTo>
                    <a:pt x="169" y="117"/>
                  </a:lnTo>
                  <a:lnTo>
                    <a:pt x="134" y="117"/>
                  </a:lnTo>
                  <a:cubicBezTo>
                    <a:pt x="115" y="117"/>
                    <a:pt x="101" y="113"/>
                    <a:pt x="91" y="104"/>
                  </a:cubicBezTo>
                  <a:cubicBezTo>
                    <a:pt x="84" y="98"/>
                    <a:pt x="81" y="91"/>
                    <a:pt x="81" y="83"/>
                  </a:cubicBezTo>
                  <a:cubicBezTo>
                    <a:pt x="81" y="81"/>
                    <a:pt x="81" y="79"/>
                    <a:pt x="82" y="77"/>
                  </a:cubicBezTo>
                  <a:cubicBezTo>
                    <a:pt x="83" y="68"/>
                    <a:pt x="89" y="61"/>
                    <a:pt x="99" y="55"/>
                  </a:cubicBezTo>
                  <a:cubicBezTo>
                    <a:pt x="112" y="46"/>
                    <a:pt x="130" y="42"/>
                    <a:pt x="151" y="42"/>
                  </a:cubicBezTo>
                  <a:cubicBezTo>
                    <a:pt x="162" y="42"/>
                    <a:pt x="174" y="43"/>
                    <a:pt x="186" y="46"/>
                  </a:cubicBezTo>
                  <a:cubicBezTo>
                    <a:pt x="200" y="50"/>
                    <a:pt x="212" y="53"/>
                    <a:pt x="224" y="58"/>
                  </a:cubicBezTo>
                  <a:lnTo>
                    <a:pt x="233" y="14"/>
                  </a:lnTo>
                  <a:cubicBezTo>
                    <a:pt x="225" y="11"/>
                    <a:pt x="212" y="8"/>
                    <a:pt x="192" y="4"/>
                  </a:cubicBezTo>
                  <a:cubicBezTo>
                    <a:pt x="177" y="2"/>
                    <a:pt x="164" y="0"/>
                    <a:pt x="154" y="0"/>
                  </a:cubicBezTo>
                  <a:cubicBezTo>
                    <a:pt x="118" y="0"/>
                    <a:pt x="89" y="8"/>
                    <a:pt x="68" y="23"/>
                  </a:cubicBezTo>
                  <a:cubicBezTo>
                    <a:pt x="49" y="37"/>
                    <a:pt x="38" y="53"/>
                    <a:pt x="34" y="72"/>
                  </a:cubicBezTo>
                  <a:cubicBezTo>
                    <a:pt x="33" y="76"/>
                    <a:pt x="33" y="81"/>
                    <a:pt x="33" y="85"/>
                  </a:cubicBezTo>
                  <a:cubicBezTo>
                    <a:pt x="33" y="93"/>
                    <a:pt x="34" y="99"/>
                    <a:pt x="38" y="105"/>
                  </a:cubicBezTo>
                  <a:cubicBezTo>
                    <a:pt x="45" y="119"/>
                    <a:pt x="57" y="129"/>
                    <a:pt x="76" y="133"/>
                  </a:cubicBez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8"/>
            <p:cNvSpPr>
              <a:spLocks/>
            </p:cNvSpPr>
            <p:nvPr>
              <p:custDataLst>
                <p:tags r:id="rId19"/>
              </p:custDataLst>
            </p:nvPr>
          </p:nvSpPr>
          <p:spPr bwMode="auto">
            <a:xfrm>
              <a:off x="5611813" y="4173538"/>
              <a:ext cx="120650" cy="195262"/>
            </a:xfrm>
            <a:custGeom>
              <a:avLst/>
              <a:gdLst>
                <a:gd name="T0" fmla="*/ 45 w 175"/>
                <a:gd name="T1" fmla="*/ 249 h 281"/>
                <a:gd name="T2" fmla="*/ 115 w 175"/>
                <a:gd name="T3" fmla="*/ 178 h 281"/>
                <a:gd name="T4" fmla="*/ 144 w 175"/>
                <a:gd name="T5" fmla="*/ 147 h 281"/>
                <a:gd name="T6" fmla="*/ 167 w 175"/>
                <a:gd name="T7" fmla="*/ 111 h 281"/>
                <a:gd name="T8" fmla="*/ 174 w 175"/>
                <a:gd name="T9" fmla="*/ 79 h 281"/>
                <a:gd name="T10" fmla="*/ 149 w 175"/>
                <a:gd name="T11" fmla="*/ 21 h 281"/>
                <a:gd name="T12" fmla="*/ 80 w 175"/>
                <a:gd name="T13" fmla="*/ 0 h 281"/>
                <a:gd name="T14" fmla="*/ 44 w 175"/>
                <a:gd name="T15" fmla="*/ 5 h 281"/>
                <a:gd name="T16" fmla="*/ 2 w 175"/>
                <a:gd name="T17" fmla="*/ 18 h 281"/>
                <a:gd name="T18" fmla="*/ 2 w 175"/>
                <a:gd name="T19" fmla="*/ 56 h 281"/>
                <a:gd name="T20" fmla="*/ 44 w 175"/>
                <a:gd name="T21" fmla="*/ 37 h 281"/>
                <a:gd name="T22" fmla="*/ 81 w 175"/>
                <a:gd name="T23" fmla="*/ 31 h 281"/>
                <a:gd name="T24" fmla="*/ 121 w 175"/>
                <a:gd name="T25" fmla="*/ 45 h 281"/>
                <a:gd name="T26" fmla="*/ 136 w 175"/>
                <a:gd name="T27" fmla="*/ 81 h 281"/>
                <a:gd name="T28" fmla="*/ 129 w 175"/>
                <a:gd name="T29" fmla="*/ 109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5" y="178"/>
                  </a:lnTo>
                  <a:cubicBezTo>
                    <a:pt x="131" y="161"/>
                    <a:pt x="141" y="150"/>
                    <a:pt x="144" y="147"/>
                  </a:cubicBezTo>
                  <a:cubicBezTo>
                    <a:pt x="156" y="133"/>
                    <a:pt x="163" y="121"/>
                    <a:pt x="167" y="111"/>
                  </a:cubicBezTo>
                  <a:cubicBezTo>
                    <a:pt x="172" y="101"/>
                    <a:pt x="174" y="90"/>
                    <a:pt x="174" y="79"/>
                  </a:cubicBezTo>
                  <a:cubicBezTo>
                    <a:pt x="174" y="55"/>
                    <a:pt x="166" y="36"/>
                    <a:pt x="149" y="21"/>
                  </a:cubicBezTo>
                  <a:cubicBezTo>
                    <a:pt x="131" y="7"/>
                    <a:pt x="109" y="0"/>
                    <a:pt x="80" y="0"/>
                  </a:cubicBezTo>
                  <a:cubicBezTo>
                    <a:pt x="69" y="0"/>
                    <a:pt x="57" y="1"/>
                    <a:pt x="44" y="5"/>
                  </a:cubicBezTo>
                  <a:cubicBezTo>
                    <a:pt x="31" y="8"/>
                    <a:pt x="17" y="12"/>
                    <a:pt x="2" y="18"/>
                  </a:cubicBezTo>
                  <a:lnTo>
                    <a:pt x="2" y="56"/>
                  </a:lnTo>
                  <a:cubicBezTo>
                    <a:pt x="17" y="48"/>
                    <a:pt x="31" y="42"/>
                    <a:pt x="44" y="37"/>
                  </a:cubicBezTo>
                  <a:cubicBezTo>
                    <a:pt x="57" y="33"/>
                    <a:pt x="69" y="31"/>
                    <a:pt x="81" y="31"/>
                  </a:cubicBezTo>
                  <a:cubicBezTo>
                    <a:pt x="97" y="31"/>
                    <a:pt x="111" y="36"/>
                    <a:pt x="121" y="45"/>
                  </a:cubicBezTo>
                  <a:cubicBezTo>
                    <a:pt x="131" y="54"/>
                    <a:pt x="136" y="66"/>
                    <a:pt x="136" y="81"/>
                  </a:cubicBezTo>
                  <a:cubicBezTo>
                    <a:pt x="136" y="90"/>
                    <a:pt x="134" y="99"/>
                    <a:pt x="129" y="109"/>
                  </a:cubicBezTo>
                  <a:cubicBezTo>
                    <a:pt x="125" y="118"/>
                    <a:pt x="116" y="129"/>
                    <a:pt x="104" y="143"/>
                  </a:cubicBezTo>
                  <a:cubicBezTo>
                    <a:pt x="98" y="150"/>
                    <a:pt x="83" y="166"/>
                    <a:pt x="58" y="190"/>
                  </a:cubicBezTo>
                  <a:lnTo>
                    <a:pt x="0" y="249"/>
                  </a:lnTo>
                  <a:lnTo>
                    <a:pt x="0" y="281"/>
                  </a:lnTo>
                  <a:lnTo>
                    <a:pt x="175" y="281"/>
                  </a:lnTo>
                  <a:lnTo>
                    <a:pt x="175" y="249"/>
                  </a:lnTo>
                  <a:lnTo>
                    <a:pt x="45" y="249"/>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9"/>
            <p:cNvSpPr>
              <a:spLocks/>
            </p:cNvSpPr>
            <p:nvPr>
              <p:custDataLst>
                <p:tags r:id="rId20"/>
              </p:custDataLst>
            </p:nvPr>
          </p:nvSpPr>
          <p:spPr bwMode="auto">
            <a:xfrm>
              <a:off x="5797550" y="4191000"/>
              <a:ext cx="101600" cy="428625"/>
            </a:xfrm>
            <a:custGeom>
              <a:avLst/>
              <a:gdLst>
                <a:gd name="T0" fmla="*/ 106 w 147"/>
                <a:gd name="T1" fmla="*/ 309 h 618"/>
                <a:gd name="T2" fmla="*/ 0 w 147"/>
                <a:gd name="T3" fmla="*/ 594 h 618"/>
                <a:gd name="T4" fmla="*/ 0 w 147"/>
                <a:gd name="T5" fmla="*/ 618 h 618"/>
                <a:gd name="T6" fmla="*/ 147 w 147"/>
                <a:gd name="T7" fmla="*/ 309 h 618"/>
                <a:gd name="T8" fmla="*/ 0 w 147"/>
                <a:gd name="T9" fmla="*/ 0 h 618"/>
                <a:gd name="T10" fmla="*/ 0 w 147"/>
                <a:gd name="T11" fmla="*/ 24 h 618"/>
                <a:gd name="T12" fmla="*/ 106 w 147"/>
                <a:gd name="T13" fmla="*/ 309 h 618"/>
              </a:gdLst>
              <a:ahLst/>
              <a:cxnLst>
                <a:cxn ang="0">
                  <a:pos x="T0" y="T1"/>
                </a:cxn>
                <a:cxn ang="0">
                  <a:pos x="T2" y="T3"/>
                </a:cxn>
                <a:cxn ang="0">
                  <a:pos x="T4" y="T5"/>
                </a:cxn>
                <a:cxn ang="0">
                  <a:pos x="T6" y="T7"/>
                </a:cxn>
                <a:cxn ang="0">
                  <a:pos x="T8" y="T9"/>
                </a:cxn>
                <a:cxn ang="0">
                  <a:pos x="T10" y="T11"/>
                </a:cxn>
                <a:cxn ang="0">
                  <a:pos x="T12" y="T13"/>
                </a:cxn>
              </a:cxnLst>
              <a:rect l="0" t="0" r="r" b="b"/>
              <a:pathLst>
                <a:path w="147" h="618">
                  <a:moveTo>
                    <a:pt x="106" y="309"/>
                  </a:moveTo>
                  <a:cubicBezTo>
                    <a:pt x="106" y="489"/>
                    <a:pt x="62" y="584"/>
                    <a:pt x="0" y="594"/>
                  </a:cubicBezTo>
                  <a:lnTo>
                    <a:pt x="0" y="618"/>
                  </a:lnTo>
                  <a:cubicBezTo>
                    <a:pt x="87" y="607"/>
                    <a:pt x="147" y="503"/>
                    <a:pt x="147" y="309"/>
                  </a:cubicBezTo>
                  <a:cubicBezTo>
                    <a:pt x="147" y="115"/>
                    <a:pt x="87" y="11"/>
                    <a:pt x="0" y="0"/>
                  </a:cubicBezTo>
                  <a:lnTo>
                    <a:pt x="0" y="24"/>
                  </a:lnTo>
                  <a:cubicBezTo>
                    <a:pt x="62" y="34"/>
                    <a:pt x="106" y="129"/>
                    <a:pt x="106" y="309"/>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229"/>
            <p:cNvSpPr/>
            <p:nvPr>
              <p:custDataLst>
                <p:tags r:id="rId21"/>
              </p:custDataLst>
            </p:nvPr>
          </p:nvSpPr>
          <p:spPr>
            <a:xfrm>
              <a:off x="5029200" y="4202113"/>
              <a:ext cx="227014" cy="28576"/>
            </a:xfrm>
            <a:custGeom>
              <a:avLst/>
              <a:gdLst/>
              <a:ahLst/>
              <a:cxnLst/>
              <a:rect l="0" t="0" r="0" b="0"/>
              <a:pathLst>
                <a:path w="227014" h="28576">
                  <a:moveTo>
                    <a:pt x="0" y="28575"/>
                  </a:moveTo>
                  <a:lnTo>
                    <a:pt x="227013" y="28575"/>
                  </a:lnTo>
                  <a:lnTo>
                    <a:pt x="227013" y="0"/>
                  </a:lnTo>
                  <a:lnTo>
                    <a:pt x="0" y="0"/>
                  </a:lnTo>
                  <a:close/>
                </a:path>
              </a:pathLst>
            </a:custGeom>
            <a:solidFill>
              <a:srgbClr val="FFFF00"/>
            </a:solidFill>
            <a:ln w="38100">
              <a:noFill/>
            </a:ln>
            <a:extLst>
              <a:ext uri="{91240B29-F687-4F45-9708-019B960494DF}">
                <a14:hiddenLine xmlns:a14="http://schemas.microsoft.com/office/drawing/2010/main" w="38100">
                  <a:solidFill>
                    <a:schemeClr val="tx1"/>
                  </a:solidFill>
                </a14:hiddenLine>
              </a:ext>
            </a:extLst>
          </p:spPr>
          <p:txBody>
            <a:bodyPr rtlCol="0" anchor="ctr"/>
            <a:lstStyle/>
            <a:p>
              <a:pPr algn="ctr"/>
              <a:endParaRPr lang="en-US"/>
            </a:p>
          </p:txBody>
        </p:sp>
      </p:grpSp>
      <p:grpSp>
        <p:nvGrpSpPr>
          <p:cNvPr id="188" name="Group 187"/>
          <p:cNvGrpSpPr>
            <a:grpSpLocks noChangeAspect="1"/>
          </p:cNvGrpSpPr>
          <p:nvPr>
            <p:custDataLst>
              <p:tags r:id="rId3"/>
            </p:custDataLst>
          </p:nvPr>
        </p:nvGrpSpPr>
        <p:grpSpPr>
          <a:xfrm>
            <a:off x="3998872" y="5311590"/>
            <a:ext cx="327025" cy="498475"/>
            <a:chOff x="3117850" y="5237163"/>
            <a:chExt cx="327025" cy="498475"/>
          </a:xfrm>
        </p:grpSpPr>
        <p:sp>
          <p:nvSpPr>
            <p:cNvPr id="184" name="Freeform 148"/>
            <p:cNvSpPr>
              <a:spLocks noEditPoints="1"/>
            </p:cNvSpPr>
            <p:nvPr>
              <p:custDataLst>
                <p:tags r:id="rId8"/>
              </p:custDataLst>
            </p:nvPr>
          </p:nvSpPr>
          <p:spPr bwMode="auto">
            <a:xfrm>
              <a:off x="3117850" y="5319713"/>
              <a:ext cx="139700" cy="265113"/>
            </a:xfrm>
            <a:custGeom>
              <a:avLst/>
              <a:gdLst>
                <a:gd name="T0" fmla="*/ 81 w 183"/>
                <a:gd name="T1" fmla="*/ 305 h 377"/>
                <a:gd name="T2" fmla="*/ 178 w 183"/>
                <a:gd name="T3" fmla="*/ 84 h 377"/>
                <a:gd name="T4" fmla="*/ 183 w 183"/>
                <a:gd name="T5" fmla="*/ 42 h 377"/>
                <a:gd name="T6" fmla="*/ 153 w 183"/>
                <a:gd name="T7" fmla="*/ 0 h 377"/>
                <a:gd name="T8" fmla="*/ 105 w 183"/>
                <a:gd name="T9" fmla="*/ 19 h 377"/>
                <a:gd name="T10" fmla="*/ 51 w 183"/>
                <a:gd name="T11" fmla="*/ 187 h 377"/>
                <a:gd name="T12" fmla="*/ 44 w 183"/>
                <a:gd name="T13" fmla="*/ 262 h 377"/>
                <a:gd name="T14" fmla="*/ 46 w 183"/>
                <a:gd name="T15" fmla="*/ 301 h 377"/>
                <a:gd name="T16" fmla="*/ 0 w 183"/>
                <a:gd name="T17" fmla="*/ 370 h 377"/>
                <a:gd name="T18" fmla="*/ 38 w 183"/>
                <a:gd name="T19" fmla="*/ 370 h 377"/>
                <a:gd name="T20" fmla="*/ 57 w 183"/>
                <a:gd name="T21" fmla="*/ 344 h 377"/>
                <a:gd name="T22" fmla="*/ 110 w 183"/>
                <a:gd name="T23" fmla="*/ 377 h 377"/>
                <a:gd name="T24" fmla="*/ 145 w 183"/>
                <a:gd name="T25" fmla="*/ 363 h 377"/>
                <a:gd name="T26" fmla="*/ 177 w 183"/>
                <a:gd name="T27" fmla="*/ 326 h 377"/>
                <a:gd name="T28" fmla="*/ 145 w 183"/>
                <a:gd name="T29" fmla="*/ 326 h 377"/>
                <a:gd name="T30" fmla="*/ 113 w 183"/>
                <a:gd name="T31" fmla="*/ 354 h 377"/>
                <a:gd name="T32" fmla="*/ 81 w 183"/>
                <a:gd name="T33" fmla="*/ 305 h 377"/>
                <a:gd name="T34" fmla="*/ 81 w 183"/>
                <a:gd name="T35" fmla="*/ 241 h 377"/>
                <a:gd name="T36" fmla="*/ 92 w 183"/>
                <a:gd name="T37" fmla="*/ 174 h 377"/>
                <a:gd name="T38" fmla="*/ 142 w 183"/>
                <a:gd name="T39" fmla="*/ 27 h 377"/>
                <a:gd name="T40" fmla="*/ 148 w 183"/>
                <a:gd name="T41" fmla="*/ 43 h 377"/>
                <a:gd name="T42" fmla="*/ 140 w 183"/>
                <a:gd name="T43" fmla="*/ 89 h 377"/>
                <a:gd name="T44" fmla="*/ 81 w 183"/>
                <a:gd name="T45" fmla="*/ 24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 h="377">
                  <a:moveTo>
                    <a:pt x="81" y="305"/>
                  </a:moveTo>
                  <a:cubicBezTo>
                    <a:pt x="134" y="220"/>
                    <a:pt x="167" y="146"/>
                    <a:pt x="178" y="84"/>
                  </a:cubicBezTo>
                  <a:cubicBezTo>
                    <a:pt x="181" y="69"/>
                    <a:pt x="183" y="55"/>
                    <a:pt x="183" y="42"/>
                  </a:cubicBezTo>
                  <a:cubicBezTo>
                    <a:pt x="183" y="14"/>
                    <a:pt x="173" y="0"/>
                    <a:pt x="153" y="0"/>
                  </a:cubicBezTo>
                  <a:cubicBezTo>
                    <a:pt x="132" y="0"/>
                    <a:pt x="117" y="6"/>
                    <a:pt x="105" y="19"/>
                  </a:cubicBezTo>
                  <a:cubicBezTo>
                    <a:pt x="88" y="38"/>
                    <a:pt x="70" y="94"/>
                    <a:pt x="51" y="187"/>
                  </a:cubicBezTo>
                  <a:cubicBezTo>
                    <a:pt x="46" y="212"/>
                    <a:pt x="44" y="237"/>
                    <a:pt x="44" y="262"/>
                  </a:cubicBezTo>
                  <a:cubicBezTo>
                    <a:pt x="44" y="275"/>
                    <a:pt x="45" y="289"/>
                    <a:pt x="46" y="301"/>
                  </a:cubicBezTo>
                  <a:cubicBezTo>
                    <a:pt x="33" y="324"/>
                    <a:pt x="18" y="346"/>
                    <a:pt x="0" y="370"/>
                  </a:cubicBezTo>
                  <a:lnTo>
                    <a:pt x="38" y="370"/>
                  </a:lnTo>
                  <a:lnTo>
                    <a:pt x="57" y="344"/>
                  </a:lnTo>
                  <a:cubicBezTo>
                    <a:pt x="67" y="366"/>
                    <a:pt x="85" y="377"/>
                    <a:pt x="110" y="377"/>
                  </a:cubicBezTo>
                  <a:cubicBezTo>
                    <a:pt x="122" y="377"/>
                    <a:pt x="133" y="373"/>
                    <a:pt x="145" y="363"/>
                  </a:cubicBezTo>
                  <a:cubicBezTo>
                    <a:pt x="157" y="355"/>
                    <a:pt x="167" y="343"/>
                    <a:pt x="177" y="326"/>
                  </a:cubicBezTo>
                  <a:lnTo>
                    <a:pt x="145" y="326"/>
                  </a:lnTo>
                  <a:cubicBezTo>
                    <a:pt x="132" y="345"/>
                    <a:pt x="122" y="354"/>
                    <a:pt x="113" y="354"/>
                  </a:cubicBezTo>
                  <a:cubicBezTo>
                    <a:pt x="99" y="354"/>
                    <a:pt x="88" y="338"/>
                    <a:pt x="81" y="305"/>
                  </a:cubicBezTo>
                  <a:close/>
                  <a:moveTo>
                    <a:pt x="81" y="241"/>
                  </a:moveTo>
                  <a:cubicBezTo>
                    <a:pt x="84" y="220"/>
                    <a:pt x="87" y="198"/>
                    <a:pt x="92" y="174"/>
                  </a:cubicBezTo>
                  <a:cubicBezTo>
                    <a:pt x="108" y="90"/>
                    <a:pt x="124" y="41"/>
                    <a:pt x="142" y="27"/>
                  </a:cubicBezTo>
                  <a:cubicBezTo>
                    <a:pt x="146" y="27"/>
                    <a:pt x="148" y="32"/>
                    <a:pt x="148" y="43"/>
                  </a:cubicBezTo>
                  <a:cubicBezTo>
                    <a:pt x="148" y="50"/>
                    <a:pt x="145" y="65"/>
                    <a:pt x="140" y="89"/>
                  </a:cubicBezTo>
                  <a:cubicBezTo>
                    <a:pt x="132" y="134"/>
                    <a:pt x="112" y="185"/>
                    <a:pt x="81" y="241"/>
                  </a:cubicBez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49"/>
            <p:cNvSpPr>
              <a:spLocks/>
            </p:cNvSpPr>
            <p:nvPr>
              <p:custDataLst>
                <p:tags r:id="rId9"/>
              </p:custDataLst>
            </p:nvPr>
          </p:nvSpPr>
          <p:spPr bwMode="auto">
            <a:xfrm>
              <a:off x="3311525" y="5237163"/>
              <a:ext cx="133350" cy="196850"/>
            </a:xfrm>
            <a:custGeom>
              <a:avLst/>
              <a:gdLst>
                <a:gd name="T0" fmla="*/ 45 w 175"/>
                <a:gd name="T1" fmla="*/ 249 h 281"/>
                <a:gd name="T2" fmla="*/ 115 w 175"/>
                <a:gd name="T3" fmla="*/ 178 h 281"/>
                <a:gd name="T4" fmla="*/ 144 w 175"/>
                <a:gd name="T5" fmla="*/ 147 h 281"/>
                <a:gd name="T6" fmla="*/ 167 w 175"/>
                <a:gd name="T7" fmla="*/ 111 h 281"/>
                <a:gd name="T8" fmla="*/ 174 w 175"/>
                <a:gd name="T9" fmla="*/ 79 h 281"/>
                <a:gd name="T10" fmla="*/ 148 w 175"/>
                <a:gd name="T11" fmla="*/ 21 h 281"/>
                <a:gd name="T12" fmla="*/ 80 w 175"/>
                <a:gd name="T13" fmla="*/ 0 h 281"/>
                <a:gd name="T14" fmla="*/ 44 w 175"/>
                <a:gd name="T15" fmla="*/ 4 h 281"/>
                <a:gd name="T16" fmla="*/ 2 w 175"/>
                <a:gd name="T17" fmla="*/ 18 h 281"/>
                <a:gd name="T18" fmla="*/ 2 w 175"/>
                <a:gd name="T19" fmla="*/ 56 h 281"/>
                <a:gd name="T20" fmla="*/ 43 w 175"/>
                <a:gd name="T21" fmla="*/ 37 h 281"/>
                <a:gd name="T22" fmla="*/ 80 w 175"/>
                <a:gd name="T23" fmla="*/ 31 h 281"/>
                <a:gd name="T24" fmla="*/ 121 w 175"/>
                <a:gd name="T25" fmla="*/ 45 h 281"/>
                <a:gd name="T26" fmla="*/ 136 w 175"/>
                <a:gd name="T27" fmla="*/ 81 h 281"/>
                <a:gd name="T28" fmla="*/ 129 w 175"/>
                <a:gd name="T29" fmla="*/ 108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5" y="178"/>
                  </a:lnTo>
                  <a:cubicBezTo>
                    <a:pt x="131" y="161"/>
                    <a:pt x="141" y="150"/>
                    <a:pt x="144" y="147"/>
                  </a:cubicBezTo>
                  <a:cubicBezTo>
                    <a:pt x="155" y="133"/>
                    <a:pt x="163" y="121"/>
                    <a:pt x="167" y="111"/>
                  </a:cubicBezTo>
                  <a:cubicBezTo>
                    <a:pt x="172" y="100"/>
                    <a:pt x="174" y="90"/>
                    <a:pt x="174" y="79"/>
                  </a:cubicBezTo>
                  <a:cubicBezTo>
                    <a:pt x="174" y="55"/>
                    <a:pt x="165" y="35"/>
                    <a:pt x="148" y="21"/>
                  </a:cubicBezTo>
                  <a:cubicBezTo>
                    <a:pt x="131" y="7"/>
                    <a:pt x="109" y="0"/>
                    <a:pt x="80" y="0"/>
                  </a:cubicBezTo>
                  <a:cubicBezTo>
                    <a:pt x="69" y="0"/>
                    <a:pt x="57" y="1"/>
                    <a:pt x="44" y="4"/>
                  </a:cubicBezTo>
                  <a:cubicBezTo>
                    <a:pt x="31" y="7"/>
                    <a:pt x="17" y="12"/>
                    <a:pt x="2" y="18"/>
                  </a:cubicBezTo>
                  <a:lnTo>
                    <a:pt x="2" y="56"/>
                  </a:lnTo>
                  <a:cubicBezTo>
                    <a:pt x="16" y="47"/>
                    <a:pt x="30" y="41"/>
                    <a:pt x="43" y="37"/>
                  </a:cubicBezTo>
                  <a:cubicBezTo>
                    <a:pt x="57" y="33"/>
                    <a:pt x="69" y="31"/>
                    <a:pt x="80" y="31"/>
                  </a:cubicBezTo>
                  <a:cubicBezTo>
                    <a:pt x="97" y="31"/>
                    <a:pt x="110" y="36"/>
                    <a:pt x="121" y="45"/>
                  </a:cubicBezTo>
                  <a:cubicBezTo>
                    <a:pt x="131" y="54"/>
                    <a:pt x="136" y="66"/>
                    <a:pt x="136" y="81"/>
                  </a:cubicBezTo>
                  <a:cubicBezTo>
                    <a:pt x="136" y="90"/>
                    <a:pt x="134" y="99"/>
                    <a:pt x="129" y="108"/>
                  </a:cubicBezTo>
                  <a:cubicBezTo>
                    <a:pt x="124" y="118"/>
                    <a:pt x="116" y="129"/>
                    <a:pt x="104" y="143"/>
                  </a:cubicBezTo>
                  <a:cubicBezTo>
                    <a:pt x="98" y="150"/>
                    <a:pt x="82" y="166"/>
                    <a:pt x="58" y="190"/>
                  </a:cubicBezTo>
                  <a:lnTo>
                    <a:pt x="0" y="249"/>
                  </a:lnTo>
                  <a:lnTo>
                    <a:pt x="0" y="281"/>
                  </a:lnTo>
                  <a:lnTo>
                    <a:pt x="175" y="281"/>
                  </a:lnTo>
                  <a:lnTo>
                    <a:pt x="175" y="249"/>
                  </a:lnTo>
                  <a:lnTo>
                    <a:pt x="45" y="249"/>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50"/>
            <p:cNvSpPr>
              <a:spLocks/>
            </p:cNvSpPr>
            <p:nvPr>
              <p:custDataLst>
                <p:tags r:id="rId10"/>
              </p:custDataLst>
            </p:nvPr>
          </p:nvSpPr>
          <p:spPr bwMode="auto">
            <a:xfrm>
              <a:off x="3311525" y="5538788"/>
              <a:ext cx="133350" cy="196850"/>
            </a:xfrm>
            <a:custGeom>
              <a:avLst/>
              <a:gdLst>
                <a:gd name="T0" fmla="*/ 45 w 175"/>
                <a:gd name="T1" fmla="*/ 250 h 281"/>
                <a:gd name="T2" fmla="*/ 115 w 175"/>
                <a:gd name="T3" fmla="*/ 178 h 281"/>
                <a:gd name="T4" fmla="*/ 144 w 175"/>
                <a:gd name="T5" fmla="*/ 147 h 281"/>
                <a:gd name="T6" fmla="*/ 167 w 175"/>
                <a:gd name="T7" fmla="*/ 111 h 281"/>
                <a:gd name="T8" fmla="*/ 174 w 175"/>
                <a:gd name="T9" fmla="*/ 79 h 281"/>
                <a:gd name="T10" fmla="*/ 148 w 175"/>
                <a:gd name="T11" fmla="*/ 22 h 281"/>
                <a:gd name="T12" fmla="*/ 80 w 175"/>
                <a:gd name="T13" fmla="*/ 0 h 281"/>
                <a:gd name="T14" fmla="*/ 44 w 175"/>
                <a:gd name="T15" fmla="*/ 5 h 281"/>
                <a:gd name="T16" fmla="*/ 2 w 175"/>
                <a:gd name="T17" fmla="*/ 18 h 281"/>
                <a:gd name="T18" fmla="*/ 2 w 175"/>
                <a:gd name="T19" fmla="*/ 56 h 281"/>
                <a:gd name="T20" fmla="*/ 43 w 175"/>
                <a:gd name="T21" fmla="*/ 38 h 281"/>
                <a:gd name="T22" fmla="*/ 80 w 175"/>
                <a:gd name="T23" fmla="*/ 32 h 281"/>
                <a:gd name="T24" fmla="*/ 121 w 175"/>
                <a:gd name="T25" fmla="*/ 45 h 281"/>
                <a:gd name="T26" fmla="*/ 136 w 175"/>
                <a:gd name="T27" fmla="*/ 81 h 281"/>
                <a:gd name="T28" fmla="*/ 129 w 175"/>
                <a:gd name="T29" fmla="*/ 109 h 281"/>
                <a:gd name="T30" fmla="*/ 104 w 175"/>
                <a:gd name="T31" fmla="*/ 143 h 281"/>
                <a:gd name="T32" fmla="*/ 58 w 175"/>
                <a:gd name="T33" fmla="*/ 191 h 281"/>
                <a:gd name="T34" fmla="*/ 0 w 175"/>
                <a:gd name="T35" fmla="*/ 250 h 281"/>
                <a:gd name="T36" fmla="*/ 0 w 175"/>
                <a:gd name="T37" fmla="*/ 281 h 281"/>
                <a:gd name="T38" fmla="*/ 175 w 175"/>
                <a:gd name="T39" fmla="*/ 281 h 281"/>
                <a:gd name="T40" fmla="*/ 175 w 175"/>
                <a:gd name="T41" fmla="*/ 250 h 281"/>
                <a:gd name="T42" fmla="*/ 45 w 175"/>
                <a:gd name="T43" fmla="*/ 2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50"/>
                  </a:moveTo>
                  <a:lnTo>
                    <a:pt x="115" y="178"/>
                  </a:lnTo>
                  <a:cubicBezTo>
                    <a:pt x="131" y="161"/>
                    <a:pt x="141" y="151"/>
                    <a:pt x="144" y="147"/>
                  </a:cubicBezTo>
                  <a:cubicBezTo>
                    <a:pt x="155" y="134"/>
                    <a:pt x="163" y="122"/>
                    <a:pt x="167" y="111"/>
                  </a:cubicBezTo>
                  <a:cubicBezTo>
                    <a:pt x="172" y="101"/>
                    <a:pt x="174" y="90"/>
                    <a:pt x="174" y="79"/>
                  </a:cubicBezTo>
                  <a:cubicBezTo>
                    <a:pt x="174" y="55"/>
                    <a:pt x="165" y="36"/>
                    <a:pt x="148" y="22"/>
                  </a:cubicBezTo>
                  <a:cubicBezTo>
                    <a:pt x="131" y="8"/>
                    <a:pt x="109" y="0"/>
                    <a:pt x="80" y="0"/>
                  </a:cubicBezTo>
                  <a:cubicBezTo>
                    <a:pt x="69" y="0"/>
                    <a:pt x="57" y="2"/>
                    <a:pt x="44" y="5"/>
                  </a:cubicBezTo>
                  <a:cubicBezTo>
                    <a:pt x="31" y="8"/>
                    <a:pt x="17" y="12"/>
                    <a:pt x="2" y="18"/>
                  </a:cubicBezTo>
                  <a:lnTo>
                    <a:pt x="2" y="56"/>
                  </a:lnTo>
                  <a:cubicBezTo>
                    <a:pt x="16" y="48"/>
                    <a:pt x="30" y="42"/>
                    <a:pt x="43" y="38"/>
                  </a:cubicBezTo>
                  <a:cubicBezTo>
                    <a:pt x="57" y="34"/>
                    <a:pt x="69" y="32"/>
                    <a:pt x="80" y="32"/>
                  </a:cubicBezTo>
                  <a:cubicBezTo>
                    <a:pt x="97" y="32"/>
                    <a:pt x="110" y="36"/>
                    <a:pt x="121" y="45"/>
                  </a:cubicBezTo>
                  <a:cubicBezTo>
                    <a:pt x="131" y="55"/>
                    <a:pt x="136" y="67"/>
                    <a:pt x="136" y="81"/>
                  </a:cubicBezTo>
                  <a:cubicBezTo>
                    <a:pt x="136" y="90"/>
                    <a:pt x="134" y="100"/>
                    <a:pt x="129" y="109"/>
                  </a:cubicBezTo>
                  <a:cubicBezTo>
                    <a:pt x="124" y="118"/>
                    <a:pt x="116" y="129"/>
                    <a:pt x="104" y="143"/>
                  </a:cubicBezTo>
                  <a:cubicBezTo>
                    <a:pt x="98" y="150"/>
                    <a:pt x="82" y="166"/>
                    <a:pt x="58" y="191"/>
                  </a:cubicBezTo>
                  <a:lnTo>
                    <a:pt x="0" y="250"/>
                  </a:lnTo>
                  <a:lnTo>
                    <a:pt x="0" y="281"/>
                  </a:lnTo>
                  <a:lnTo>
                    <a:pt x="175" y="281"/>
                  </a:lnTo>
                  <a:lnTo>
                    <a:pt x="175" y="250"/>
                  </a:lnTo>
                  <a:lnTo>
                    <a:pt x="45" y="25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6" name="TextBox 85"/>
          <p:cNvSpPr txBox="1"/>
          <p:nvPr/>
        </p:nvSpPr>
        <p:spPr bwMode="auto">
          <a:xfrm>
            <a:off x="70514" y="4258864"/>
            <a:ext cx="2816797"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err="1">
                <a:latin typeface="Arev Sans" pitchFamily="34" charset="0"/>
                <a:ea typeface="Arev Sans" pitchFamily="34" charset="0"/>
                <a:cs typeface="Arev sans bold" pitchFamily="34" charset="0"/>
              </a:rPr>
              <a:t>Chebyshev</a:t>
            </a:r>
            <a:r>
              <a:rPr lang="en-US" dirty="0">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a:t>
            </a:r>
          </a:p>
        </p:txBody>
      </p:sp>
      <p:grpSp>
        <p:nvGrpSpPr>
          <p:cNvPr id="87" name="Group 86"/>
          <p:cNvGrpSpPr>
            <a:grpSpLocks noChangeAspect="1"/>
          </p:cNvGrpSpPr>
          <p:nvPr>
            <p:custDataLst>
              <p:tags r:id="rId4"/>
            </p:custDataLst>
          </p:nvPr>
        </p:nvGrpSpPr>
        <p:grpSpPr>
          <a:xfrm>
            <a:off x="3998872" y="5913109"/>
            <a:ext cx="327025" cy="498475"/>
            <a:chOff x="3117850" y="5237163"/>
            <a:chExt cx="327025" cy="498475"/>
          </a:xfrm>
        </p:grpSpPr>
        <p:sp>
          <p:nvSpPr>
            <p:cNvPr id="88" name="Freeform 148"/>
            <p:cNvSpPr>
              <a:spLocks noEditPoints="1"/>
            </p:cNvSpPr>
            <p:nvPr>
              <p:custDataLst>
                <p:tags r:id="rId5"/>
              </p:custDataLst>
            </p:nvPr>
          </p:nvSpPr>
          <p:spPr bwMode="auto">
            <a:xfrm>
              <a:off x="3117850" y="5319713"/>
              <a:ext cx="139700" cy="265113"/>
            </a:xfrm>
            <a:custGeom>
              <a:avLst/>
              <a:gdLst>
                <a:gd name="T0" fmla="*/ 81 w 183"/>
                <a:gd name="T1" fmla="*/ 305 h 377"/>
                <a:gd name="T2" fmla="*/ 178 w 183"/>
                <a:gd name="T3" fmla="*/ 84 h 377"/>
                <a:gd name="T4" fmla="*/ 183 w 183"/>
                <a:gd name="T5" fmla="*/ 42 h 377"/>
                <a:gd name="T6" fmla="*/ 153 w 183"/>
                <a:gd name="T7" fmla="*/ 0 h 377"/>
                <a:gd name="T8" fmla="*/ 105 w 183"/>
                <a:gd name="T9" fmla="*/ 19 h 377"/>
                <a:gd name="T10" fmla="*/ 51 w 183"/>
                <a:gd name="T11" fmla="*/ 187 h 377"/>
                <a:gd name="T12" fmla="*/ 44 w 183"/>
                <a:gd name="T13" fmla="*/ 262 h 377"/>
                <a:gd name="T14" fmla="*/ 46 w 183"/>
                <a:gd name="T15" fmla="*/ 301 h 377"/>
                <a:gd name="T16" fmla="*/ 0 w 183"/>
                <a:gd name="T17" fmla="*/ 370 h 377"/>
                <a:gd name="T18" fmla="*/ 38 w 183"/>
                <a:gd name="T19" fmla="*/ 370 h 377"/>
                <a:gd name="T20" fmla="*/ 57 w 183"/>
                <a:gd name="T21" fmla="*/ 344 h 377"/>
                <a:gd name="T22" fmla="*/ 110 w 183"/>
                <a:gd name="T23" fmla="*/ 377 h 377"/>
                <a:gd name="T24" fmla="*/ 145 w 183"/>
                <a:gd name="T25" fmla="*/ 363 h 377"/>
                <a:gd name="T26" fmla="*/ 177 w 183"/>
                <a:gd name="T27" fmla="*/ 326 h 377"/>
                <a:gd name="T28" fmla="*/ 145 w 183"/>
                <a:gd name="T29" fmla="*/ 326 h 377"/>
                <a:gd name="T30" fmla="*/ 113 w 183"/>
                <a:gd name="T31" fmla="*/ 354 h 377"/>
                <a:gd name="T32" fmla="*/ 81 w 183"/>
                <a:gd name="T33" fmla="*/ 305 h 377"/>
                <a:gd name="T34" fmla="*/ 81 w 183"/>
                <a:gd name="T35" fmla="*/ 241 h 377"/>
                <a:gd name="T36" fmla="*/ 92 w 183"/>
                <a:gd name="T37" fmla="*/ 174 h 377"/>
                <a:gd name="T38" fmla="*/ 142 w 183"/>
                <a:gd name="T39" fmla="*/ 27 h 377"/>
                <a:gd name="T40" fmla="*/ 148 w 183"/>
                <a:gd name="T41" fmla="*/ 43 h 377"/>
                <a:gd name="T42" fmla="*/ 140 w 183"/>
                <a:gd name="T43" fmla="*/ 89 h 377"/>
                <a:gd name="T44" fmla="*/ 81 w 183"/>
                <a:gd name="T45" fmla="*/ 24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 h="377">
                  <a:moveTo>
                    <a:pt x="81" y="305"/>
                  </a:moveTo>
                  <a:cubicBezTo>
                    <a:pt x="134" y="220"/>
                    <a:pt x="167" y="146"/>
                    <a:pt x="178" y="84"/>
                  </a:cubicBezTo>
                  <a:cubicBezTo>
                    <a:pt x="181" y="69"/>
                    <a:pt x="183" y="55"/>
                    <a:pt x="183" y="42"/>
                  </a:cubicBezTo>
                  <a:cubicBezTo>
                    <a:pt x="183" y="14"/>
                    <a:pt x="173" y="0"/>
                    <a:pt x="153" y="0"/>
                  </a:cubicBezTo>
                  <a:cubicBezTo>
                    <a:pt x="132" y="0"/>
                    <a:pt x="117" y="6"/>
                    <a:pt x="105" y="19"/>
                  </a:cubicBezTo>
                  <a:cubicBezTo>
                    <a:pt x="88" y="38"/>
                    <a:pt x="70" y="94"/>
                    <a:pt x="51" y="187"/>
                  </a:cubicBezTo>
                  <a:cubicBezTo>
                    <a:pt x="46" y="212"/>
                    <a:pt x="44" y="237"/>
                    <a:pt x="44" y="262"/>
                  </a:cubicBezTo>
                  <a:cubicBezTo>
                    <a:pt x="44" y="275"/>
                    <a:pt x="45" y="289"/>
                    <a:pt x="46" y="301"/>
                  </a:cubicBezTo>
                  <a:cubicBezTo>
                    <a:pt x="33" y="324"/>
                    <a:pt x="18" y="346"/>
                    <a:pt x="0" y="370"/>
                  </a:cubicBezTo>
                  <a:lnTo>
                    <a:pt x="38" y="370"/>
                  </a:lnTo>
                  <a:lnTo>
                    <a:pt x="57" y="344"/>
                  </a:lnTo>
                  <a:cubicBezTo>
                    <a:pt x="67" y="366"/>
                    <a:pt x="85" y="377"/>
                    <a:pt x="110" y="377"/>
                  </a:cubicBezTo>
                  <a:cubicBezTo>
                    <a:pt x="122" y="377"/>
                    <a:pt x="133" y="373"/>
                    <a:pt x="145" y="363"/>
                  </a:cubicBezTo>
                  <a:cubicBezTo>
                    <a:pt x="157" y="355"/>
                    <a:pt x="167" y="343"/>
                    <a:pt x="177" y="326"/>
                  </a:cubicBezTo>
                  <a:lnTo>
                    <a:pt x="145" y="326"/>
                  </a:lnTo>
                  <a:cubicBezTo>
                    <a:pt x="132" y="345"/>
                    <a:pt x="122" y="354"/>
                    <a:pt x="113" y="354"/>
                  </a:cubicBezTo>
                  <a:cubicBezTo>
                    <a:pt x="99" y="354"/>
                    <a:pt x="88" y="338"/>
                    <a:pt x="81" y="305"/>
                  </a:cubicBezTo>
                  <a:close/>
                  <a:moveTo>
                    <a:pt x="81" y="241"/>
                  </a:moveTo>
                  <a:cubicBezTo>
                    <a:pt x="84" y="220"/>
                    <a:pt x="87" y="198"/>
                    <a:pt x="92" y="174"/>
                  </a:cubicBezTo>
                  <a:cubicBezTo>
                    <a:pt x="108" y="90"/>
                    <a:pt x="124" y="41"/>
                    <a:pt x="142" y="27"/>
                  </a:cubicBezTo>
                  <a:cubicBezTo>
                    <a:pt x="146" y="27"/>
                    <a:pt x="148" y="32"/>
                    <a:pt x="148" y="43"/>
                  </a:cubicBezTo>
                  <a:cubicBezTo>
                    <a:pt x="148" y="50"/>
                    <a:pt x="145" y="65"/>
                    <a:pt x="140" y="89"/>
                  </a:cubicBezTo>
                  <a:cubicBezTo>
                    <a:pt x="132" y="134"/>
                    <a:pt x="112" y="185"/>
                    <a:pt x="81" y="241"/>
                  </a:cubicBez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49"/>
            <p:cNvSpPr>
              <a:spLocks/>
            </p:cNvSpPr>
            <p:nvPr>
              <p:custDataLst>
                <p:tags r:id="rId6"/>
              </p:custDataLst>
            </p:nvPr>
          </p:nvSpPr>
          <p:spPr bwMode="auto">
            <a:xfrm>
              <a:off x="3311525" y="5237163"/>
              <a:ext cx="133350" cy="196850"/>
            </a:xfrm>
            <a:custGeom>
              <a:avLst/>
              <a:gdLst>
                <a:gd name="T0" fmla="*/ 45 w 175"/>
                <a:gd name="T1" fmla="*/ 249 h 281"/>
                <a:gd name="T2" fmla="*/ 115 w 175"/>
                <a:gd name="T3" fmla="*/ 178 h 281"/>
                <a:gd name="T4" fmla="*/ 144 w 175"/>
                <a:gd name="T5" fmla="*/ 147 h 281"/>
                <a:gd name="T6" fmla="*/ 167 w 175"/>
                <a:gd name="T7" fmla="*/ 111 h 281"/>
                <a:gd name="T8" fmla="*/ 174 w 175"/>
                <a:gd name="T9" fmla="*/ 79 h 281"/>
                <a:gd name="T10" fmla="*/ 148 w 175"/>
                <a:gd name="T11" fmla="*/ 21 h 281"/>
                <a:gd name="T12" fmla="*/ 80 w 175"/>
                <a:gd name="T13" fmla="*/ 0 h 281"/>
                <a:gd name="T14" fmla="*/ 44 w 175"/>
                <a:gd name="T15" fmla="*/ 4 h 281"/>
                <a:gd name="T16" fmla="*/ 2 w 175"/>
                <a:gd name="T17" fmla="*/ 18 h 281"/>
                <a:gd name="T18" fmla="*/ 2 w 175"/>
                <a:gd name="T19" fmla="*/ 56 h 281"/>
                <a:gd name="T20" fmla="*/ 43 w 175"/>
                <a:gd name="T21" fmla="*/ 37 h 281"/>
                <a:gd name="T22" fmla="*/ 80 w 175"/>
                <a:gd name="T23" fmla="*/ 31 h 281"/>
                <a:gd name="T24" fmla="*/ 121 w 175"/>
                <a:gd name="T25" fmla="*/ 45 h 281"/>
                <a:gd name="T26" fmla="*/ 136 w 175"/>
                <a:gd name="T27" fmla="*/ 81 h 281"/>
                <a:gd name="T28" fmla="*/ 129 w 175"/>
                <a:gd name="T29" fmla="*/ 108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5" y="178"/>
                  </a:lnTo>
                  <a:cubicBezTo>
                    <a:pt x="131" y="161"/>
                    <a:pt x="141" y="150"/>
                    <a:pt x="144" y="147"/>
                  </a:cubicBezTo>
                  <a:cubicBezTo>
                    <a:pt x="155" y="133"/>
                    <a:pt x="163" y="121"/>
                    <a:pt x="167" y="111"/>
                  </a:cubicBezTo>
                  <a:cubicBezTo>
                    <a:pt x="172" y="100"/>
                    <a:pt x="174" y="90"/>
                    <a:pt x="174" y="79"/>
                  </a:cubicBezTo>
                  <a:cubicBezTo>
                    <a:pt x="174" y="55"/>
                    <a:pt x="165" y="35"/>
                    <a:pt x="148" y="21"/>
                  </a:cubicBezTo>
                  <a:cubicBezTo>
                    <a:pt x="131" y="7"/>
                    <a:pt x="109" y="0"/>
                    <a:pt x="80" y="0"/>
                  </a:cubicBezTo>
                  <a:cubicBezTo>
                    <a:pt x="69" y="0"/>
                    <a:pt x="57" y="1"/>
                    <a:pt x="44" y="4"/>
                  </a:cubicBezTo>
                  <a:cubicBezTo>
                    <a:pt x="31" y="7"/>
                    <a:pt x="17" y="12"/>
                    <a:pt x="2" y="18"/>
                  </a:cubicBezTo>
                  <a:lnTo>
                    <a:pt x="2" y="56"/>
                  </a:lnTo>
                  <a:cubicBezTo>
                    <a:pt x="16" y="47"/>
                    <a:pt x="30" y="41"/>
                    <a:pt x="43" y="37"/>
                  </a:cubicBezTo>
                  <a:cubicBezTo>
                    <a:pt x="57" y="33"/>
                    <a:pt x="69" y="31"/>
                    <a:pt x="80" y="31"/>
                  </a:cubicBezTo>
                  <a:cubicBezTo>
                    <a:pt x="97" y="31"/>
                    <a:pt x="110" y="36"/>
                    <a:pt x="121" y="45"/>
                  </a:cubicBezTo>
                  <a:cubicBezTo>
                    <a:pt x="131" y="54"/>
                    <a:pt x="136" y="66"/>
                    <a:pt x="136" y="81"/>
                  </a:cubicBezTo>
                  <a:cubicBezTo>
                    <a:pt x="136" y="90"/>
                    <a:pt x="134" y="99"/>
                    <a:pt x="129" y="108"/>
                  </a:cubicBezTo>
                  <a:cubicBezTo>
                    <a:pt x="124" y="118"/>
                    <a:pt x="116" y="129"/>
                    <a:pt x="104" y="143"/>
                  </a:cubicBezTo>
                  <a:cubicBezTo>
                    <a:pt x="98" y="150"/>
                    <a:pt x="82" y="166"/>
                    <a:pt x="58" y="190"/>
                  </a:cubicBezTo>
                  <a:lnTo>
                    <a:pt x="0" y="249"/>
                  </a:lnTo>
                  <a:lnTo>
                    <a:pt x="0" y="281"/>
                  </a:lnTo>
                  <a:lnTo>
                    <a:pt x="175" y="281"/>
                  </a:lnTo>
                  <a:lnTo>
                    <a:pt x="175" y="249"/>
                  </a:lnTo>
                  <a:lnTo>
                    <a:pt x="45" y="249"/>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50"/>
            <p:cNvSpPr>
              <a:spLocks/>
            </p:cNvSpPr>
            <p:nvPr>
              <p:custDataLst>
                <p:tags r:id="rId7"/>
              </p:custDataLst>
            </p:nvPr>
          </p:nvSpPr>
          <p:spPr bwMode="auto">
            <a:xfrm>
              <a:off x="3311525" y="5538788"/>
              <a:ext cx="133350" cy="196850"/>
            </a:xfrm>
            <a:custGeom>
              <a:avLst/>
              <a:gdLst>
                <a:gd name="T0" fmla="*/ 45 w 175"/>
                <a:gd name="T1" fmla="*/ 250 h 281"/>
                <a:gd name="T2" fmla="*/ 115 w 175"/>
                <a:gd name="T3" fmla="*/ 178 h 281"/>
                <a:gd name="T4" fmla="*/ 144 w 175"/>
                <a:gd name="T5" fmla="*/ 147 h 281"/>
                <a:gd name="T6" fmla="*/ 167 w 175"/>
                <a:gd name="T7" fmla="*/ 111 h 281"/>
                <a:gd name="T8" fmla="*/ 174 w 175"/>
                <a:gd name="T9" fmla="*/ 79 h 281"/>
                <a:gd name="T10" fmla="*/ 148 w 175"/>
                <a:gd name="T11" fmla="*/ 22 h 281"/>
                <a:gd name="T12" fmla="*/ 80 w 175"/>
                <a:gd name="T13" fmla="*/ 0 h 281"/>
                <a:gd name="T14" fmla="*/ 44 w 175"/>
                <a:gd name="T15" fmla="*/ 5 h 281"/>
                <a:gd name="T16" fmla="*/ 2 w 175"/>
                <a:gd name="T17" fmla="*/ 18 h 281"/>
                <a:gd name="T18" fmla="*/ 2 w 175"/>
                <a:gd name="T19" fmla="*/ 56 h 281"/>
                <a:gd name="T20" fmla="*/ 43 w 175"/>
                <a:gd name="T21" fmla="*/ 38 h 281"/>
                <a:gd name="T22" fmla="*/ 80 w 175"/>
                <a:gd name="T23" fmla="*/ 32 h 281"/>
                <a:gd name="T24" fmla="*/ 121 w 175"/>
                <a:gd name="T25" fmla="*/ 45 h 281"/>
                <a:gd name="T26" fmla="*/ 136 w 175"/>
                <a:gd name="T27" fmla="*/ 81 h 281"/>
                <a:gd name="T28" fmla="*/ 129 w 175"/>
                <a:gd name="T29" fmla="*/ 109 h 281"/>
                <a:gd name="T30" fmla="*/ 104 w 175"/>
                <a:gd name="T31" fmla="*/ 143 h 281"/>
                <a:gd name="T32" fmla="*/ 58 w 175"/>
                <a:gd name="T33" fmla="*/ 191 h 281"/>
                <a:gd name="T34" fmla="*/ 0 w 175"/>
                <a:gd name="T35" fmla="*/ 250 h 281"/>
                <a:gd name="T36" fmla="*/ 0 w 175"/>
                <a:gd name="T37" fmla="*/ 281 h 281"/>
                <a:gd name="T38" fmla="*/ 175 w 175"/>
                <a:gd name="T39" fmla="*/ 281 h 281"/>
                <a:gd name="T40" fmla="*/ 175 w 175"/>
                <a:gd name="T41" fmla="*/ 250 h 281"/>
                <a:gd name="T42" fmla="*/ 45 w 175"/>
                <a:gd name="T43" fmla="*/ 2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50"/>
                  </a:moveTo>
                  <a:lnTo>
                    <a:pt x="115" y="178"/>
                  </a:lnTo>
                  <a:cubicBezTo>
                    <a:pt x="131" y="161"/>
                    <a:pt x="141" y="151"/>
                    <a:pt x="144" y="147"/>
                  </a:cubicBezTo>
                  <a:cubicBezTo>
                    <a:pt x="155" y="134"/>
                    <a:pt x="163" y="122"/>
                    <a:pt x="167" y="111"/>
                  </a:cubicBezTo>
                  <a:cubicBezTo>
                    <a:pt x="172" y="101"/>
                    <a:pt x="174" y="90"/>
                    <a:pt x="174" y="79"/>
                  </a:cubicBezTo>
                  <a:cubicBezTo>
                    <a:pt x="174" y="55"/>
                    <a:pt x="165" y="36"/>
                    <a:pt x="148" y="22"/>
                  </a:cubicBezTo>
                  <a:cubicBezTo>
                    <a:pt x="131" y="8"/>
                    <a:pt x="109" y="0"/>
                    <a:pt x="80" y="0"/>
                  </a:cubicBezTo>
                  <a:cubicBezTo>
                    <a:pt x="69" y="0"/>
                    <a:pt x="57" y="2"/>
                    <a:pt x="44" y="5"/>
                  </a:cubicBezTo>
                  <a:cubicBezTo>
                    <a:pt x="31" y="8"/>
                    <a:pt x="17" y="12"/>
                    <a:pt x="2" y="18"/>
                  </a:cubicBezTo>
                  <a:lnTo>
                    <a:pt x="2" y="56"/>
                  </a:lnTo>
                  <a:cubicBezTo>
                    <a:pt x="16" y="48"/>
                    <a:pt x="30" y="42"/>
                    <a:pt x="43" y="38"/>
                  </a:cubicBezTo>
                  <a:cubicBezTo>
                    <a:pt x="57" y="34"/>
                    <a:pt x="69" y="32"/>
                    <a:pt x="80" y="32"/>
                  </a:cubicBezTo>
                  <a:cubicBezTo>
                    <a:pt x="97" y="32"/>
                    <a:pt x="110" y="36"/>
                    <a:pt x="121" y="45"/>
                  </a:cubicBezTo>
                  <a:cubicBezTo>
                    <a:pt x="131" y="55"/>
                    <a:pt x="136" y="67"/>
                    <a:pt x="136" y="81"/>
                  </a:cubicBezTo>
                  <a:cubicBezTo>
                    <a:pt x="136" y="90"/>
                    <a:pt x="134" y="100"/>
                    <a:pt x="129" y="109"/>
                  </a:cubicBezTo>
                  <a:cubicBezTo>
                    <a:pt x="124" y="118"/>
                    <a:pt x="116" y="129"/>
                    <a:pt x="104" y="143"/>
                  </a:cubicBezTo>
                  <a:cubicBezTo>
                    <a:pt x="98" y="150"/>
                    <a:pt x="82" y="166"/>
                    <a:pt x="58" y="191"/>
                  </a:cubicBezTo>
                  <a:lnTo>
                    <a:pt x="0" y="250"/>
                  </a:lnTo>
                  <a:lnTo>
                    <a:pt x="0" y="281"/>
                  </a:lnTo>
                  <a:lnTo>
                    <a:pt x="175" y="281"/>
                  </a:lnTo>
                  <a:lnTo>
                    <a:pt x="175" y="250"/>
                  </a:lnTo>
                  <a:lnTo>
                    <a:pt x="45" y="25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591827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0"/>
                                        </p:tgtEl>
                                        <p:attrNameLst>
                                          <p:attrName>style.visibility</p:attrName>
                                        </p:attrNameLst>
                                      </p:cBhvr>
                                      <p:to>
                                        <p:strVal val="visible"/>
                                      </p:to>
                                    </p:set>
                                    <p:animEffect transition="in" filter="fade">
                                      <p:cBhvr>
                                        <p:cTn id="7" dur="500"/>
                                        <p:tgtEl>
                                          <p:spTgt spid="510"/>
                                        </p:tgtEl>
                                      </p:cBhvr>
                                    </p:animEffect>
                                  </p:childTnLst>
                                </p:cTn>
                              </p:par>
                              <p:par>
                                <p:cTn id="8" presetID="10" presetClass="entr" presetSubtype="0" fill="hold" nodeType="withEffect">
                                  <p:stCondLst>
                                    <p:cond delay="0"/>
                                  </p:stCondLst>
                                  <p:childTnLst>
                                    <p:set>
                                      <p:cBhvr>
                                        <p:cTn id="9" dur="1" fill="hold">
                                          <p:stCondLst>
                                            <p:cond delay="0"/>
                                          </p:stCondLst>
                                        </p:cTn>
                                        <p:tgtEl>
                                          <p:spTgt spid="509"/>
                                        </p:tgtEl>
                                        <p:attrNameLst>
                                          <p:attrName>style.visibility</p:attrName>
                                        </p:attrNameLst>
                                      </p:cBhvr>
                                      <p:to>
                                        <p:strVal val="visible"/>
                                      </p:to>
                                    </p:set>
                                    <p:animEffect transition="in" filter="fade">
                                      <p:cBhvr>
                                        <p:cTn id="10" dur="500"/>
                                        <p:tgtEl>
                                          <p:spTgt spid="50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fade">
                                      <p:cBhvr>
                                        <p:cTn id="15" dur="500"/>
                                        <p:tgtEl>
                                          <p:spTgt spid="8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3"/>
                                        </p:tgtEl>
                                        <p:attrNameLst>
                                          <p:attrName>style.visibility</p:attrName>
                                        </p:attrNameLst>
                                      </p:cBhvr>
                                      <p:to>
                                        <p:strVal val="visible"/>
                                      </p:to>
                                    </p:set>
                                    <p:animEffect transition="in" filter="fade">
                                      <p:cBhvr>
                                        <p:cTn id="20" dur="500"/>
                                        <p:tgtEl>
                                          <p:spTgt spid="233"/>
                                        </p:tgtEl>
                                      </p:cBhvr>
                                    </p:animEffect>
                                  </p:childTnLst>
                                </p:cTn>
                              </p:par>
                              <p:par>
                                <p:cTn id="21" presetID="10" presetClass="entr" presetSubtype="0" fill="hold" nodeType="withEffect">
                                  <p:stCondLst>
                                    <p:cond delay="0"/>
                                  </p:stCondLst>
                                  <p:childTnLst>
                                    <p:set>
                                      <p:cBhvr>
                                        <p:cTn id="22" dur="1" fill="hold">
                                          <p:stCondLst>
                                            <p:cond delay="0"/>
                                          </p:stCondLst>
                                        </p:cTn>
                                        <p:tgtEl>
                                          <p:spTgt spid="188"/>
                                        </p:tgtEl>
                                        <p:attrNameLst>
                                          <p:attrName>style.visibility</p:attrName>
                                        </p:attrNameLst>
                                      </p:cBhvr>
                                      <p:to>
                                        <p:strVal val="visible"/>
                                      </p:to>
                                    </p:set>
                                    <p:animEffect transition="in" filter="fade">
                                      <p:cBhvr>
                                        <p:cTn id="23" dur="500"/>
                                        <p:tgtEl>
                                          <p:spTgt spid="188"/>
                                        </p:tgtEl>
                                      </p:cBhvr>
                                    </p:animEffect>
                                  </p:childTnLst>
                                </p:cTn>
                              </p:par>
                              <p:par>
                                <p:cTn id="24" presetID="10" presetClass="entr" presetSubtype="0" fill="hold" nodeType="with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fade">
                                      <p:cBhvr>
                                        <p:cTn id="26" dur="500"/>
                                        <p:tgtEl>
                                          <p:spTgt spid="8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 grpId="0"/>
      <p:bldP spid="13" grpId="0"/>
      <p:bldP spid="8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460450" y="314848"/>
            <a:ext cx="1190366" cy="1125088"/>
          </a:xfrm>
          <a:prstGeom prst="rect">
            <a:avLst/>
          </a:prstGeom>
        </p:spPr>
      </p:pic>
      <p:sp>
        <p:nvSpPr>
          <p:cNvPr id="3" name="TextBox 2"/>
          <p:cNvSpPr txBox="1"/>
          <p:nvPr/>
        </p:nvSpPr>
        <p:spPr bwMode="auto">
          <a:xfrm>
            <a:off x="106221" y="1593213"/>
            <a:ext cx="3898824"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400" dirty="0" smtClean="0">
                <a:latin typeface="Arev Sans" pitchFamily="34" charset="0"/>
                <a:ea typeface="Arev Sans" pitchFamily="34" charset="0"/>
                <a:cs typeface="Arev sans bold" pitchFamily="34" charset="0"/>
              </a:rPr>
              <a:t>Unknown </a:t>
            </a:r>
            <a:r>
              <a:rPr lang="en-US" sz="2400" dirty="0" smtClean="0">
                <a:solidFill>
                  <a:srgbClr val="FFFF00"/>
                </a:solidFill>
                <a:latin typeface="Arev Sans" pitchFamily="34" charset="0"/>
                <a:ea typeface="Arev Sans" pitchFamily="34" charset="0"/>
                <a:cs typeface="Arev sans bold" pitchFamily="34" charset="0"/>
              </a:rPr>
              <a:t>n</a:t>
            </a:r>
            <a:r>
              <a:rPr lang="en-US" sz="2400" dirty="0" smtClean="0">
                <a:latin typeface="Arev Sans" pitchFamily="34" charset="0"/>
                <a:ea typeface="Arev Sans" pitchFamily="34" charset="0"/>
                <a:cs typeface="Arev sans bold" pitchFamily="34" charset="0"/>
              </a:rPr>
              <a:t>-outcome</a:t>
            </a:r>
          </a:p>
          <a:p>
            <a:pPr algn="ctr" eaLnBrk="1" hangingPunct="1">
              <a:lnSpc>
                <a:spcPct val="120000"/>
              </a:lnSpc>
            </a:pPr>
            <a:r>
              <a:rPr lang="en-US" sz="2400" dirty="0" smtClean="0">
                <a:latin typeface="Arev Sans" pitchFamily="34" charset="0"/>
                <a:ea typeface="Arev Sans" pitchFamily="34" charset="0"/>
                <a:cs typeface="Arev sans bold" pitchFamily="34" charset="0"/>
              </a:rPr>
              <a:t>source of randomness </a:t>
            </a:r>
            <a:r>
              <a:rPr lang="en-US" sz="2400" dirty="0" smtClean="0">
                <a:solidFill>
                  <a:srgbClr val="FFFF00"/>
                </a:solidFill>
                <a:latin typeface="Arev Sans" pitchFamily="34" charset="0"/>
                <a:ea typeface="Arev Sans" pitchFamily="34" charset="0"/>
                <a:cs typeface="Arev sans bold" pitchFamily="34" charset="0"/>
              </a:rPr>
              <a:t>p</a:t>
            </a:r>
          </a:p>
        </p:txBody>
      </p:sp>
      <p:grpSp>
        <p:nvGrpSpPr>
          <p:cNvPr id="9" name="Group 8"/>
          <p:cNvGrpSpPr/>
          <p:nvPr/>
        </p:nvGrpSpPr>
        <p:grpSpPr>
          <a:xfrm>
            <a:off x="4477994" y="372136"/>
            <a:ext cx="1580881" cy="1227285"/>
            <a:chOff x="4477994" y="372136"/>
            <a:chExt cx="1580881" cy="1227285"/>
          </a:xfrm>
        </p:grpSpPr>
        <p:cxnSp>
          <p:nvCxnSpPr>
            <p:cNvPr id="4" name="Straight Arrow Connector 3"/>
            <p:cNvCxnSpPr/>
            <p:nvPr/>
          </p:nvCxnSpPr>
          <p:spPr bwMode="auto">
            <a:xfrm>
              <a:off x="4550737" y="372136"/>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5" name="Straight Arrow Connector 4"/>
            <p:cNvCxnSpPr/>
            <p:nvPr/>
          </p:nvCxnSpPr>
          <p:spPr bwMode="auto">
            <a:xfrm>
              <a:off x="4550737" y="678957"/>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6" name="Straight Arrow Connector 5"/>
            <p:cNvCxnSpPr/>
            <p:nvPr/>
          </p:nvCxnSpPr>
          <p:spPr bwMode="auto">
            <a:xfrm>
              <a:off x="4550737" y="1292599"/>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7" name="Straight Arrow Connector 6"/>
            <p:cNvCxnSpPr/>
            <p:nvPr/>
          </p:nvCxnSpPr>
          <p:spPr bwMode="auto">
            <a:xfrm>
              <a:off x="4550737" y="1599421"/>
              <a:ext cx="1435395" cy="0"/>
            </a:xfrm>
            <a:prstGeom prst="straightConnector1">
              <a:avLst/>
            </a:prstGeom>
            <a:noFill/>
            <a:ln w="57150" cap="flat" cmpd="sng" algn="ctr">
              <a:solidFill>
                <a:schemeClr val="tx1"/>
              </a:solidFill>
              <a:prstDash val="solid"/>
              <a:round/>
              <a:headEnd type="none" w="med" len="med"/>
              <a:tailEnd type="triangle"/>
            </a:ln>
            <a:effectLst/>
          </p:spPr>
        </p:cxnSp>
        <p:sp>
          <p:nvSpPr>
            <p:cNvPr id="8" name="TextBox 7"/>
            <p:cNvSpPr txBox="1"/>
            <p:nvPr/>
          </p:nvSpPr>
          <p:spPr bwMode="auto">
            <a:xfrm>
              <a:off x="4477994" y="757841"/>
              <a:ext cx="1580881" cy="43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000" dirty="0" smtClean="0">
                  <a:solidFill>
                    <a:srgbClr val="FFFF00"/>
                  </a:solidFill>
                  <a:latin typeface="Arev Sans" pitchFamily="34" charset="0"/>
                  <a:ea typeface="Arev Sans" pitchFamily="34" charset="0"/>
                  <a:cs typeface="Arev sans bold" pitchFamily="34" charset="0"/>
                </a:rPr>
                <a:t>m</a:t>
              </a:r>
              <a:r>
                <a:rPr lang="en-US" sz="2000" dirty="0" smtClean="0">
                  <a:latin typeface="Arev Sans" pitchFamily="34" charset="0"/>
                  <a:ea typeface="Arev Sans" pitchFamily="34" charset="0"/>
                  <a:cs typeface="Arev sans bold" pitchFamily="34" charset="0"/>
                </a:rPr>
                <a:t> samples</a:t>
              </a:r>
            </a:p>
          </p:txBody>
        </p:sp>
      </p:grpSp>
      <p:sp>
        <p:nvSpPr>
          <p:cNvPr id="10" name="TextBox 9"/>
          <p:cNvSpPr txBox="1"/>
          <p:nvPr/>
        </p:nvSpPr>
        <p:spPr bwMode="auto">
          <a:xfrm>
            <a:off x="4861912" y="1814811"/>
            <a:ext cx="813044"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400" dirty="0" err="1" smtClean="0">
                <a:solidFill>
                  <a:srgbClr val="FFFF00"/>
                </a:solidFill>
                <a:latin typeface="Arev Sans" pitchFamily="34" charset="0"/>
                <a:ea typeface="Arev Sans" pitchFamily="34" charset="0"/>
                <a:cs typeface="Arev sans bold" pitchFamily="34" charset="0"/>
              </a:rPr>
              <a:t>p</a:t>
            </a:r>
            <a:r>
              <a:rPr lang="en-US" baseline="30000" dirty="0" err="1" smtClean="0">
                <a:solidFill>
                  <a:srgbClr val="FFFF00"/>
                </a:solidFill>
                <a:latin typeface="Arev Sans" pitchFamily="34" charset="0"/>
                <a:ea typeface="Arev Sans" pitchFamily="34" charset="0"/>
                <a:cs typeface="Arev sans bold" pitchFamily="34" charset="0"/>
              </a:rPr>
              <a:t>⊗m</a:t>
            </a:r>
            <a:endParaRPr lang="en-US" sz="2400" baseline="30000" dirty="0" smtClean="0">
              <a:solidFill>
                <a:srgbClr val="FFFF00"/>
              </a:solidFill>
              <a:latin typeface="Arev Sans" pitchFamily="34" charset="0"/>
              <a:ea typeface="Arev Sans" pitchFamily="34" charset="0"/>
              <a:cs typeface="Arev sans bold" pitchFamily="34" charset="0"/>
            </a:endParaRPr>
          </a:p>
        </p:txBody>
      </p:sp>
      <p:grpSp>
        <p:nvGrpSpPr>
          <p:cNvPr id="15" name="Group 14"/>
          <p:cNvGrpSpPr/>
          <p:nvPr/>
        </p:nvGrpSpPr>
        <p:grpSpPr>
          <a:xfrm>
            <a:off x="6531823" y="136023"/>
            <a:ext cx="2476500" cy="2105025"/>
            <a:chOff x="5268434" y="3014610"/>
            <a:chExt cx="2476500" cy="2105025"/>
          </a:xfrm>
        </p:grpSpPr>
        <p:pic>
          <p:nvPicPr>
            <p:cNvPr id="11" name="Picture 10"/>
            <p:cNvPicPr>
              <a:picLocks noChangeAspect="1"/>
            </p:cNvPicPr>
            <p:nvPr/>
          </p:nvPicPr>
          <p:blipFill>
            <a:blip r:embed="rId33">
              <a:extLst>
                <a:ext uri="{BEBA8EAE-BF5A-486C-A8C5-ECC9F3942E4B}">
                  <a14:imgProps xmlns:a14="http://schemas.microsoft.com/office/drawing/2010/main">
                    <a14:imgLayer r:embed="rId34">
                      <a14:imgEffect>
                        <a14:backgroundRemoval t="0" b="100000" l="0" r="100000">
                          <a14:foregroundMark x1="88077" y1="20362" x2="95385" y2="11765"/>
                          <a14:foregroundMark x1="28077" y1="19457" x2="26923" y2="3167"/>
                          <a14:foregroundMark x1="10385" y1="20362" x2="4231" y2="7692"/>
                          <a14:foregroundMark x1="47692" y1="56109" x2="69231" y2="57919"/>
                          <a14:foregroundMark x1="1538" y1="38914" x2="3077" y2="46154"/>
                          <a14:foregroundMark x1="20000" y1="20814" x2="16538" y2="2715"/>
                          <a14:foregroundMark x1="24615" y1="14027" x2="21923" y2="3620"/>
                          <a14:foregroundMark x1="2308" y1="10407" x2="3846" y2="28054"/>
                          <a14:foregroundMark x1="94615" y1="52941" x2="93846" y2="63801"/>
                        </a14:backgroundRemoval>
                      </a14:imgEffect>
                    </a14:imgLayer>
                  </a14:imgProps>
                </a:ext>
                <a:ext uri="{28A0092B-C50C-407E-A947-70E740481C1C}">
                  <a14:useLocalDpi xmlns:a14="http://schemas.microsoft.com/office/drawing/2010/main" val="0"/>
                </a:ext>
              </a:extLst>
            </a:blip>
            <a:stretch>
              <a:fillRect/>
            </a:stretch>
          </p:blipFill>
          <p:spPr>
            <a:xfrm>
              <a:off x="5268434" y="3014610"/>
              <a:ext cx="2476500" cy="2105025"/>
            </a:xfrm>
            <a:prstGeom prst="rect">
              <a:avLst/>
            </a:prstGeom>
          </p:spPr>
        </p:pic>
        <p:sp>
          <p:nvSpPr>
            <p:cNvPr id="14" name="TextBox 13"/>
            <p:cNvSpPr txBox="1"/>
            <p:nvPr/>
          </p:nvSpPr>
          <p:spPr bwMode="auto">
            <a:xfrm>
              <a:off x="5566518" y="3562385"/>
              <a:ext cx="2007332"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Algorithm</a:t>
              </a:r>
            </a:p>
            <a:p>
              <a:pPr algn="ctr" eaLnBrk="1" hangingPunct="1">
                <a:lnSpc>
                  <a:spcPct val="120000"/>
                </a:lnSpc>
              </a:pPr>
              <a:r>
                <a:rPr lang="en-US" dirty="0">
                  <a:solidFill>
                    <a:srgbClr val="FFFF00"/>
                  </a:solidFill>
                  <a:latin typeface="Arev Sans" pitchFamily="34" charset="0"/>
                  <a:ea typeface="Arev Sans" pitchFamily="34" charset="0"/>
                  <a:cs typeface="Arev sans bold" pitchFamily="34" charset="0"/>
                </a:rPr>
                <a:t>X</a:t>
              </a:r>
              <a:endParaRPr lang="en-US" dirty="0" smtClean="0">
                <a:solidFill>
                  <a:srgbClr val="FFFF00"/>
                </a:solidFill>
                <a:latin typeface="Arev Sans" pitchFamily="34" charset="0"/>
                <a:ea typeface="Arev Sans" pitchFamily="34" charset="0"/>
                <a:cs typeface="Arev sans bold" pitchFamily="34" charset="0"/>
              </a:endParaRPr>
            </a:p>
          </p:txBody>
        </p:sp>
      </p:grpSp>
      <p:cxnSp>
        <p:nvCxnSpPr>
          <p:cNvPr id="18" name="Straight Arrow Connector 17"/>
          <p:cNvCxnSpPr>
            <a:stCxn id="11" idx="3"/>
          </p:cNvCxnSpPr>
          <p:nvPr/>
        </p:nvCxnSpPr>
        <p:spPr bwMode="auto">
          <a:xfrm flipV="1">
            <a:off x="9008323" y="1188535"/>
            <a:ext cx="1092607" cy="1"/>
          </a:xfrm>
          <a:prstGeom prst="straightConnector1">
            <a:avLst/>
          </a:prstGeom>
          <a:noFill/>
          <a:ln w="57150" cap="flat" cmpd="sng" algn="ctr">
            <a:solidFill>
              <a:schemeClr val="tx1"/>
            </a:solidFill>
            <a:prstDash val="solid"/>
            <a:round/>
            <a:headEnd type="none" w="med" len="med"/>
            <a:tailEnd type="triangle"/>
          </a:ln>
          <a:effectLst/>
        </p:spPr>
      </p:cxnSp>
      <p:sp>
        <p:nvSpPr>
          <p:cNvPr id="19" name="TextBox 18"/>
          <p:cNvSpPr txBox="1"/>
          <p:nvPr/>
        </p:nvSpPr>
        <p:spPr bwMode="auto">
          <a:xfrm>
            <a:off x="10092412" y="873884"/>
            <a:ext cx="1244251"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 </a:t>
            </a:r>
            <a:r>
              <a:rPr lang="en-US" dirty="0" smtClean="0">
                <a:latin typeface="Arev Sans" pitchFamily="34" charset="0"/>
                <a:ea typeface="Arev Sans" pitchFamily="34" charset="0"/>
                <a:cs typeface="Arev sans bold" pitchFamily="34" charset="0"/>
              </a:rPr>
              <a:t>∈ ℝ</a:t>
            </a:r>
          </a:p>
        </p:txBody>
      </p:sp>
      <p:sp>
        <p:nvSpPr>
          <p:cNvPr id="510" name="TextBox 509"/>
          <p:cNvSpPr txBox="1"/>
          <p:nvPr/>
        </p:nvSpPr>
        <p:spPr bwMode="auto">
          <a:xfrm>
            <a:off x="4787919" y="3084572"/>
            <a:ext cx="7133684"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b="1" dirty="0" err="1" smtClean="0">
                <a:latin typeface="Arev Sans" pitchFamily="34" charset="0"/>
                <a:ea typeface="Arev Sans" pitchFamily="34" charset="0"/>
                <a:cs typeface="Arev sans bold" pitchFamily="34" charset="0"/>
              </a:rPr>
              <a:t>Var</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 (tedious but straightforward)</a:t>
            </a:r>
          </a:p>
        </p:txBody>
      </p:sp>
      <p:grpSp>
        <p:nvGrpSpPr>
          <p:cNvPr id="509" name="Group 508"/>
          <p:cNvGrpSpPr>
            <a:grpSpLocks noChangeAspect="1"/>
          </p:cNvGrpSpPr>
          <p:nvPr>
            <p:custDataLst>
              <p:tags r:id="rId1"/>
            </p:custDataLst>
          </p:nvPr>
        </p:nvGrpSpPr>
        <p:grpSpPr>
          <a:xfrm>
            <a:off x="1460450" y="2936189"/>
            <a:ext cx="2265362" cy="1012826"/>
            <a:chOff x="2900363" y="5732463"/>
            <a:chExt cx="2265362" cy="1012826"/>
          </a:xfrm>
        </p:grpSpPr>
        <p:sp>
          <p:nvSpPr>
            <p:cNvPr id="495" name="Freeform 198"/>
            <p:cNvSpPr>
              <a:spLocks/>
            </p:cNvSpPr>
            <p:nvPr>
              <p:custDataLst>
                <p:tags r:id="rId18"/>
              </p:custDataLst>
            </p:nvPr>
          </p:nvSpPr>
          <p:spPr bwMode="auto">
            <a:xfrm>
              <a:off x="2900363" y="6064251"/>
              <a:ext cx="190500" cy="254000"/>
            </a:xfrm>
            <a:custGeom>
              <a:avLst/>
              <a:gdLst>
                <a:gd name="T0" fmla="*/ 0 w 258"/>
                <a:gd name="T1" fmla="*/ 0 h 364"/>
                <a:gd name="T2" fmla="*/ 0 w 258"/>
                <a:gd name="T3" fmla="*/ 364 h 364"/>
                <a:gd name="T4" fmla="*/ 258 w 258"/>
                <a:gd name="T5" fmla="*/ 364 h 364"/>
                <a:gd name="T6" fmla="*/ 258 w 258"/>
                <a:gd name="T7" fmla="*/ 293 h 364"/>
                <a:gd name="T8" fmla="*/ 94 w 258"/>
                <a:gd name="T9" fmla="*/ 293 h 364"/>
                <a:gd name="T10" fmla="*/ 94 w 258"/>
                <a:gd name="T11" fmla="*/ 210 h 364"/>
                <a:gd name="T12" fmla="*/ 243 w 258"/>
                <a:gd name="T13" fmla="*/ 210 h 364"/>
                <a:gd name="T14" fmla="*/ 243 w 258"/>
                <a:gd name="T15" fmla="*/ 139 h 364"/>
                <a:gd name="T16" fmla="*/ 94 w 258"/>
                <a:gd name="T17" fmla="*/ 139 h 364"/>
                <a:gd name="T18" fmla="*/ 94 w 258"/>
                <a:gd name="T19" fmla="*/ 71 h 364"/>
                <a:gd name="T20" fmla="*/ 253 w 258"/>
                <a:gd name="T21" fmla="*/ 71 h 364"/>
                <a:gd name="T22" fmla="*/ 253 w 258"/>
                <a:gd name="T23" fmla="*/ 0 h 364"/>
                <a:gd name="T24" fmla="*/ 0 w 258"/>
                <a:gd name="T25"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364">
                  <a:moveTo>
                    <a:pt x="0" y="0"/>
                  </a:moveTo>
                  <a:lnTo>
                    <a:pt x="0" y="364"/>
                  </a:lnTo>
                  <a:lnTo>
                    <a:pt x="258" y="364"/>
                  </a:lnTo>
                  <a:lnTo>
                    <a:pt x="258" y="293"/>
                  </a:lnTo>
                  <a:lnTo>
                    <a:pt x="94" y="293"/>
                  </a:lnTo>
                  <a:lnTo>
                    <a:pt x="94" y="210"/>
                  </a:lnTo>
                  <a:lnTo>
                    <a:pt x="243" y="210"/>
                  </a:lnTo>
                  <a:lnTo>
                    <a:pt x="243" y="139"/>
                  </a:lnTo>
                  <a:lnTo>
                    <a:pt x="94" y="139"/>
                  </a:lnTo>
                  <a:lnTo>
                    <a:pt x="94" y="71"/>
                  </a:lnTo>
                  <a:lnTo>
                    <a:pt x="253" y="71"/>
                  </a:lnTo>
                  <a:lnTo>
                    <a:pt x="253" y="0"/>
                  </a:lnTo>
                  <a:lnTo>
                    <a:pt x="0"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Freeform 199"/>
            <p:cNvSpPr>
              <a:spLocks/>
            </p:cNvSpPr>
            <p:nvPr>
              <p:custDataLst>
                <p:tags r:id="rId19"/>
              </p:custDataLst>
            </p:nvPr>
          </p:nvSpPr>
          <p:spPr bwMode="auto">
            <a:xfrm>
              <a:off x="3155950" y="6051551"/>
              <a:ext cx="87312" cy="331788"/>
            </a:xfrm>
            <a:custGeom>
              <a:avLst/>
              <a:gdLst>
                <a:gd name="T0" fmla="*/ 0 w 120"/>
                <a:gd name="T1" fmla="*/ 0 h 475"/>
                <a:gd name="T2" fmla="*/ 120 w 120"/>
                <a:gd name="T3" fmla="*/ 0 h 475"/>
                <a:gd name="T4" fmla="*/ 120 w 120"/>
                <a:gd name="T5" fmla="*/ 41 h 475"/>
                <a:gd name="T6" fmla="*/ 45 w 120"/>
                <a:gd name="T7" fmla="*/ 41 h 475"/>
                <a:gd name="T8" fmla="*/ 45 w 120"/>
                <a:gd name="T9" fmla="*/ 434 h 475"/>
                <a:gd name="T10" fmla="*/ 120 w 120"/>
                <a:gd name="T11" fmla="*/ 434 h 475"/>
                <a:gd name="T12" fmla="*/ 120 w 120"/>
                <a:gd name="T13" fmla="*/ 475 h 475"/>
                <a:gd name="T14" fmla="*/ 0 w 120"/>
                <a:gd name="T15" fmla="*/ 475 h 475"/>
                <a:gd name="T16" fmla="*/ 0 w 120"/>
                <a:gd name="T17"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475">
                  <a:moveTo>
                    <a:pt x="0" y="0"/>
                  </a:moveTo>
                  <a:lnTo>
                    <a:pt x="120" y="0"/>
                  </a:lnTo>
                  <a:lnTo>
                    <a:pt x="120" y="41"/>
                  </a:lnTo>
                  <a:lnTo>
                    <a:pt x="45" y="41"/>
                  </a:lnTo>
                  <a:lnTo>
                    <a:pt x="45" y="434"/>
                  </a:lnTo>
                  <a:lnTo>
                    <a:pt x="120" y="434"/>
                  </a:lnTo>
                  <a:lnTo>
                    <a:pt x="120" y="475"/>
                  </a:lnTo>
                  <a:lnTo>
                    <a:pt x="0" y="475"/>
                  </a:lnTo>
                  <a:lnTo>
                    <a:pt x="0"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Freeform 200"/>
            <p:cNvSpPr>
              <a:spLocks/>
            </p:cNvSpPr>
            <p:nvPr>
              <p:custDataLst>
                <p:tags r:id="rId20"/>
              </p:custDataLst>
            </p:nvPr>
          </p:nvSpPr>
          <p:spPr bwMode="auto">
            <a:xfrm>
              <a:off x="3322638" y="6064251"/>
              <a:ext cx="228600" cy="254000"/>
            </a:xfrm>
            <a:custGeom>
              <a:avLst/>
              <a:gdLst>
                <a:gd name="T0" fmla="*/ 16 w 311"/>
                <a:gd name="T1" fmla="*/ 0 h 364"/>
                <a:gd name="T2" fmla="*/ 130 w 311"/>
                <a:gd name="T3" fmla="*/ 170 h 364"/>
                <a:gd name="T4" fmla="*/ 0 w 311"/>
                <a:gd name="T5" fmla="*/ 364 h 364"/>
                <a:gd name="T6" fmla="*/ 53 w 311"/>
                <a:gd name="T7" fmla="*/ 364 h 364"/>
                <a:gd name="T8" fmla="*/ 156 w 311"/>
                <a:gd name="T9" fmla="*/ 209 h 364"/>
                <a:gd name="T10" fmla="*/ 258 w 311"/>
                <a:gd name="T11" fmla="*/ 364 h 364"/>
                <a:gd name="T12" fmla="*/ 311 w 311"/>
                <a:gd name="T13" fmla="*/ 364 h 364"/>
                <a:gd name="T14" fmla="*/ 187 w 311"/>
                <a:gd name="T15" fmla="*/ 175 h 364"/>
                <a:gd name="T16" fmla="*/ 303 w 311"/>
                <a:gd name="T17" fmla="*/ 0 h 364"/>
                <a:gd name="T18" fmla="*/ 250 w 311"/>
                <a:gd name="T19" fmla="*/ 0 h 364"/>
                <a:gd name="T20" fmla="*/ 160 w 311"/>
                <a:gd name="T21" fmla="*/ 136 h 364"/>
                <a:gd name="T22" fmla="*/ 69 w 311"/>
                <a:gd name="T23" fmla="*/ 0 h 364"/>
                <a:gd name="T24" fmla="*/ 16 w 311"/>
                <a:gd name="T25"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1" h="364">
                  <a:moveTo>
                    <a:pt x="16" y="0"/>
                  </a:moveTo>
                  <a:lnTo>
                    <a:pt x="130" y="170"/>
                  </a:lnTo>
                  <a:lnTo>
                    <a:pt x="0" y="364"/>
                  </a:lnTo>
                  <a:lnTo>
                    <a:pt x="53" y="364"/>
                  </a:lnTo>
                  <a:lnTo>
                    <a:pt x="156" y="209"/>
                  </a:lnTo>
                  <a:lnTo>
                    <a:pt x="258" y="364"/>
                  </a:lnTo>
                  <a:lnTo>
                    <a:pt x="311" y="364"/>
                  </a:lnTo>
                  <a:lnTo>
                    <a:pt x="187" y="175"/>
                  </a:lnTo>
                  <a:lnTo>
                    <a:pt x="303" y="0"/>
                  </a:lnTo>
                  <a:lnTo>
                    <a:pt x="250" y="0"/>
                  </a:lnTo>
                  <a:lnTo>
                    <a:pt x="160" y="136"/>
                  </a:lnTo>
                  <a:lnTo>
                    <a:pt x="69" y="0"/>
                  </a:lnTo>
                  <a:lnTo>
                    <a:pt x="16"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Freeform 201"/>
            <p:cNvSpPr>
              <a:spLocks/>
            </p:cNvSpPr>
            <p:nvPr>
              <p:custDataLst>
                <p:tags r:id="rId21"/>
              </p:custDataLst>
            </p:nvPr>
          </p:nvSpPr>
          <p:spPr bwMode="auto">
            <a:xfrm>
              <a:off x="3602038" y="6051551"/>
              <a:ext cx="88900" cy="331788"/>
            </a:xfrm>
            <a:custGeom>
              <a:avLst/>
              <a:gdLst>
                <a:gd name="T0" fmla="*/ 120 w 120"/>
                <a:gd name="T1" fmla="*/ 0 h 475"/>
                <a:gd name="T2" fmla="*/ 120 w 120"/>
                <a:gd name="T3" fmla="*/ 475 h 475"/>
                <a:gd name="T4" fmla="*/ 0 w 120"/>
                <a:gd name="T5" fmla="*/ 475 h 475"/>
                <a:gd name="T6" fmla="*/ 0 w 120"/>
                <a:gd name="T7" fmla="*/ 434 h 475"/>
                <a:gd name="T8" fmla="*/ 75 w 120"/>
                <a:gd name="T9" fmla="*/ 434 h 475"/>
                <a:gd name="T10" fmla="*/ 75 w 120"/>
                <a:gd name="T11" fmla="*/ 41 h 475"/>
                <a:gd name="T12" fmla="*/ 0 w 120"/>
                <a:gd name="T13" fmla="*/ 41 h 475"/>
                <a:gd name="T14" fmla="*/ 0 w 120"/>
                <a:gd name="T15" fmla="*/ 0 h 475"/>
                <a:gd name="T16" fmla="*/ 120 w 120"/>
                <a:gd name="T17"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475">
                  <a:moveTo>
                    <a:pt x="120" y="0"/>
                  </a:moveTo>
                  <a:lnTo>
                    <a:pt x="120" y="475"/>
                  </a:lnTo>
                  <a:lnTo>
                    <a:pt x="0" y="475"/>
                  </a:lnTo>
                  <a:lnTo>
                    <a:pt x="0" y="434"/>
                  </a:lnTo>
                  <a:lnTo>
                    <a:pt x="75" y="434"/>
                  </a:lnTo>
                  <a:lnTo>
                    <a:pt x="75" y="41"/>
                  </a:lnTo>
                  <a:lnTo>
                    <a:pt x="0" y="41"/>
                  </a:lnTo>
                  <a:lnTo>
                    <a:pt x="0" y="0"/>
                  </a:lnTo>
                  <a:lnTo>
                    <a:pt x="120"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Freeform 202"/>
            <p:cNvSpPr>
              <a:spLocks noEditPoints="1"/>
            </p:cNvSpPr>
            <p:nvPr>
              <p:custDataLst>
                <p:tags r:id="rId22"/>
              </p:custDataLst>
            </p:nvPr>
          </p:nvSpPr>
          <p:spPr bwMode="auto">
            <a:xfrm>
              <a:off x="3860800" y="6164263"/>
              <a:ext cx="247650" cy="106363"/>
            </a:xfrm>
            <a:custGeom>
              <a:avLst/>
              <a:gdLst>
                <a:gd name="T0" fmla="*/ 0 w 335"/>
                <a:gd name="T1" fmla="*/ 41 h 151"/>
                <a:gd name="T2" fmla="*/ 335 w 335"/>
                <a:gd name="T3" fmla="*/ 41 h 151"/>
                <a:gd name="T4" fmla="*/ 335 w 335"/>
                <a:gd name="T5" fmla="*/ 0 h 151"/>
                <a:gd name="T6" fmla="*/ 0 w 335"/>
                <a:gd name="T7" fmla="*/ 0 h 151"/>
                <a:gd name="T8" fmla="*/ 0 w 335"/>
                <a:gd name="T9" fmla="*/ 41 h 151"/>
                <a:gd name="T10" fmla="*/ 0 w 335"/>
                <a:gd name="T11" fmla="*/ 151 h 151"/>
                <a:gd name="T12" fmla="*/ 335 w 335"/>
                <a:gd name="T13" fmla="*/ 151 h 151"/>
                <a:gd name="T14" fmla="*/ 335 w 335"/>
                <a:gd name="T15" fmla="*/ 110 h 151"/>
                <a:gd name="T16" fmla="*/ 0 w 335"/>
                <a:gd name="T17" fmla="*/ 110 h 151"/>
                <a:gd name="T18" fmla="*/ 0 w 335"/>
                <a:gd name="T19"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151">
                  <a:moveTo>
                    <a:pt x="0" y="41"/>
                  </a:moveTo>
                  <a:lnTo>
                    <a:pt x="335" y="41"/>
                  </a:lnTo>
                  <a:lnTo>
                    <a:pt x="335" y="0"/>
                  </a:lnTo>
                  <a:lnTo>
                    <a:pt x="0" y="0"/>
                  </a:lnTo>
                  <a:lnTo>
                    <a:pt x="0" y="41"/>
                  </a:lnTo>
                  <a:close/>
                  <a:moveTo>
                    <a:pt x="0" y="151"/>
                  </a:moveTo>
                  <a:lnTo>
                    <a:pt x="335" y="151"/>
                  </a:lnTo>
                  <a:lnTo>
                    <a:pt x="335" y="110"/>
                  </a:lnTo>
                  <a:lnTo>
                    <a:pt x="0" y="110"/>
                  </a:lnTo>
                  <a:lnTo>
                    <a:pt x="0" y="151"/>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Freeform 203"/>
            <p:cNvSpPr>
              <a:spLocks/>
            </p:cNvSpPr>
            <p:nvPr>
              <p:custDataLst>
                <p:tags r:id="rId23"/>
              </p:custDataLst>
            </p:nvPr>
          </p:nvSpPr>
          <p:spPr bwMode="auto">
            <a:xfrm>
              <a:off x="4408488" y="5732463"/>
              <a:ext cx="127000" cy="147638"/>
            </a:xfrm>
            <a:custGeom>
              <a:avLst/>
              <a:gdLst>
                <a:gd name="T0" fmla="*/ 173 w 173"/>
                <a:gd name="T1" fmla="*/ 87 h 212"/>
                <a:gd name="T2" fmla="*/ 154 w 173"/>
                <a:gd name="T3" fmla="*/ 22 h 212"/>
                <a:gd name="T4" fmla="*/ 101 w 173"/>
                <a:gd name="T5" fmla="*/ 0 h 212"/>
                <a:gd name="T6" fmla="*/ 62 w 173"/>
                <a:gd name="T7" fmla="*/ 9 h 212"/>
                <a:gd name="T8" fmla="*/ 34 w 173"/>
                <a:gd name="T9" fmla="*/ 37 h 212"/>
                <a:gd name="T10" fmla="*/ 34 w 173"/>
                <a:gd name="T11" fmla="*/ 5 h 212"/>
                <a:gd name="T12" fmla="*/ 0 w 173"/>
                <a:gd name="T13" fmla="*/ 5 h 212"/>
                <a:gd name="T14" fmla="*/ 0 w 173"/>
                <a:gd name="T15" fmla="*/ 212 h 212"/>
                <a:gd name="T16" fmla="*/ 34 w 173"/>
                <a:gd name="T17" fmla="*/ 212 h 212"/>
                <a:gd name="T18" fmla="*/ 34 w 173"/>
                <a:gd name="T19" fmla="*/ 95 h 212"/>
                <a:gd name="T20" fmla="*/ 50 w 173"/>
                <a:gd name="T21" fmla="*/ 47 h 212"/>
                <a:gd name="T22" fmla="*/ 93 w 173"/>
                <a:gd name="T23" fmla="*/ 29 h 212"/>
                <a:gd name="T24" fmla="*/ 128 w 173"/>
                <a:gd name="T25" fmla="*/ 44 h 212"/>
                <a:gd name="T26" fmla="*/ 139 w 173"/>
                <a:gd name="T27" fmla="*/ 88 h 212"/>
                <a:gd name="T28" fmla="*/ 139 w 173"/>
                <a:gd name="T29" fmla="*/ 212 h 212"/>
                <a:gd name="T30" fmla="*/ 173 w 173"/>
                <a:gd name="T31" fmla="*/ 212 h 212"/>
                <a:gd name="T32" fmla="*/ 173 w 173"/>
                <a:gd name="T33" fmla="*/ 8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12">
                  <a:moveTo>
                    <a:pt x="173" y="87"/>
                  </a:moveTo>
                  <a:cubicBezTo>
                    <a:pt x="173" y="58"/>
                    <a:pt x="167" y="36"/>
                    <a:pt x="154" y="22"/>
                  </a:cubicBezTo>
                  <a:cubicBezTo>
                    <a:pt x="142" y="7"/>
                    <a:pt x="125" y="0"/>
                    <a:pt x="101" y="0"/>
                  </a:cubicBezTo>
                  <a:cubicBezTo>
                    <a:pt x="86" y="0"/>
                    <a:pt x="73" y="3"/>
                    <a:pt x="62" y="9"/>
                  </a:cubicBezTo>
                  <a:cubicBezTo>
                    <a:pt x="51" y="15"/>
                    <a:pt x="42" y="24"/>
                    <a:pt x="34" y="37"/>
                  </a:cubicBezTo>
                  <a:lnTo>
                    <a:pt x="34" y="5"/>
                  </a:lnTo>
                  <a:lnTo>
                    <a:pt x="0" y="5"/>
                  </a:lnTo>
                  <a:lnTo>
                    <a:pt x="0" y="212"/>
                  </a:lnTo>
                  <a:lnTo>
                    <a:pt x="34" y="212"/>
                  </a:lnTo>
                  <a:lnTo>
                    <a:pt x="34" y="95"/>
                  </a:lnTo>
                  <a:cubicBezTo>
                    <a:pt x="34" y="75"/>
                    <a:pt x="39" y="58"/>
                    <a:pt x="50" y="47"/>
                  </a:cubicBezTo>
                  <a:cubicBezTo>
                    <a:pt x="60" y="35"/>
                    <a:pt x="75" y="29"/>
                    <a:pt x="93" y="29"/>
                  </a:cubicBezTo>
                  <a:cubicBezTo>
                    <a:pt x="108" y="29"/>
                    <a:pt x="120" y="34"/>
                    <a:pt x="128" y="44"/>
                  </a:cubicBezTo>
                  <a:cubicBezTo>
                    <a:pt x="135" y="53"/>
                    <a:pt x="139" y="68"/>
                    <a:pt x="139" y="88"/>
                  </a:cubicBezTo>
                  <a:lnTo>
                    <a:pt x="139" y="212"/>
                  </a:lnTo>
                  <a:lnTo>
                    <a:pt x="173" y="212"/>
                  </a:lnTo>
                  <a:lnTo>
                    <a:pt x="173" y="87"/>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Freeform 204"/>
            <p:cNvSpPr>
              <a:spLocks/>
            </p:cNvSpPr>
            <p:nvPr>
              <p:custDataLst>
                <p:tags r:id="rId24"/>
              </p:custDataLst>
            </p:nvPr>
          </p:nvSpPr>
          <p:spPr bwMode="auto">
            <a:xfrm>
              <a:off x="4227513" y="5946776"/>
              <a:ext cx="468312" cy="530225"/>
            </a:xfrm>
            <a:custGeom>
              <a:avLst/>
              <a:gdLst>
                <a:gd name="T0" fmla="*/ 21 w 637"/>
                <a:gd name="T1" fmla="*/ 0 h 760"/>
                <a:gd name="T2" fmla="*/ 21 w 637"/>
                <a:gd name="T3" fmla="*/ 33 h 760"/>
                <a:gd name="T4" fmla="*/ 325 w 637"/>
                <a:gd name="T5" fmla="*/ 382 h 760"/>
                <a:gd name="T6" fmla="*/ 0 w 637"/>
                <a:gd name="T7" fmla="*/ 760 h 760"/>
                <a:gd name="T8" fmla="*/ 637 w 637"/>
                <a:gd name="T9" fmla="*/ 760 h 760"/>
                <a:gd name="T10" fmla="*/ 637 w 637"/>
                <a:gd name="T11" fmla="*/ 561 h 760"/>
                <a:gd name="T12" fmla="*/ 606 w 637"/>
                <a:gd name="T13" fmla="*/ 561 h 760"/>
                <a:gd name="T14" fmla="*/ 589 w 637"/>
                <a:gd name="T15" fmla="*/ 663 h 760"/>
                <a:gd name="T16" fmla="*/ 554 w 637"/>
                <a:gd name="T17" fmla="*/ 698 h 760"/>
                <a:gd name="T18" fmla="*/ 96 w 637"/>
                <a:gd name="T19" fmla="*/ 698 h 760"/>
                <a:gd name="T20" fmla="*/ 389 w 637"/>
                <a:gd name="T21" fmla="*/ 357 h 760"/>
                <a:gd name="T22" fmla="*/ 107 w 637"/>
                <a:gd name="T23" fmla="*/ 33 h 760"/>
                <a:gd name="T24" fmla="*/ 555 w 637"/>
                <a:gd name="T25" fmla="*/ 33 h 760"/>
                <a:gd name="T26" fmla="*/ 589 w 637"/>
                <a:gd name="T27" fmla="*/ 67 h 760"/>
                <a:gd name="T28" fmla="*/ 606 w 637"/>
                <a:gd name="T29" fmla="*/ 170 h 760"/>
                <a:gd name="T30" fmla="*/ 637 w 637"/>
                <a:gd name="T31" fmla="*/ 170 h 760"/>
                <a:gd name="T32" fmla="*/ 637 w 637"/>
                <a:gd name="T33" fmla="*/ 0 h 760"/>
                <a:gd name="T34" fmla="*/ 107 w 637"/>
                <a:gd name="T35" fmla="*/ 0 h 760"/>
                <a:gd name="T36" fmla="*/ 21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1" y="0"/>
                  </a:moveTo>
                  <a:lnTo>
                    <a:pt x="21" y="33"/>
                  </a:lnTo>
                  <a:lnTo>
                    <a:pt x="325" y="382"/>
                  </a:lnTo>
                  <a:lnTo>
                    <a:pt x="0" y="760"/>
                  </a:lnTo>
                  <a:lnTo>
                    <a:pt x="637" y="760"/>
                  </a:lnTo>
                  <a:lnTo>
                    <a:pt x="637" y="561"/>
                  </a:lnTo>
                  <a:lnTo>
                    <a:pt x="606" y="561"/>
                  </a:lnTo>
                  <a:lnTo>
                    <a:pt x="589" y="663"/>
                  </a:lnTo>
                  <a:lnTo>
                    <a:pt x="554" y="698"/>
                  </a:lnTo>
                  <a:lnTo>
                    <a:pt x="96" y="698"/>
                  </a:lnTo>
                  <a:lnTo>
                    <a:pt x="389" y="357"/>
                  </a:lnTo>
                  <a:lnTo>
                    <a:pt x="107" y="33"/>
                  </a:lnTo>
                  <a:lnTo>
                    <a:pt x="555" y="33"/>
                  </a:lnTo>
                  <a:lnTo>
                    <a:pt x="589" y="67"/>
                  </a:lnTo>
                  <a:lnTo>
                    <a:pt x="606" y="170"/>
                  </a:lnTo>
                  <a:lnTo>
                    <a:pt x="637" y="170"/>
                  </a:lnTo>
                  <a:lnTo>
                    <a:pt x="637" y="0"/>
                  </a:lnTo>
                  <a:lnTo>
                    <a:pt x="107" y="0"/>
                  </a:lnTo>
                  <a:lnTo>
                    <a:pt x="21"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 name="Freeform 205"/>
            <p:cNvSpPr>
              <a:spLocks noEditPoints="1"/>
            </p:cNvSpPr>
            <p:nvPr>
              <p:custDataLst>
                <p:tags r:id="rId25"/>
              </p:custDataLst>
            </p:nvPr>
          </p:nvSpPr>
          <p:spPr bwMode="auto">
            <a:xfrm>
              <a:off x="4252913" y="6545263"/>
              <a:ext cx="25400" cy="200025"/>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Freeform 206"/>
            <p:cNvSpPr>
              <a:spLocks noEditPoints="1"/>
            </p:cNvSpPr>
            <p:nvPr>
              <p:custDataLst>
                <p:tags r:id="rId26"/>
              </p:custDataLst>
            </p:nvPr>
          </p:nvSpPr>
          <p:spPr bwMode="auto">
            <a:xfrm>
              <a:off x="4325938" y="6629401"/>
              <a:ext cx="187325" cy="79375"/>
            </a:xfrm>
            <a:custGeom>
              <a:avLst/>
              <a:gdLst>
                <a:gd name="T0" fmla="*/ 0 w 255"/>
                <a:gd name="T1" fmla="*/ 31 h 114"/>
                <a:gd name="T2" fmla="*/ 255 w 255"/>
                <a:gd name="T3" fmla="*/ 31 h 114"/>
                <a:gd name="T4" fmla="*/ 255 w 255"/>
                <a:gd name="T5" fmla="*/ 0 h 114"/>
                <a:gd name="T6" fmla="*/ 0 w 255"/>
                <a:gd name="T7" fmla="*/ 0 h 114"/>
                <a:gd name="T8" fmla="*/ 0 w 255"/>
                <a:gd name="T9" fmla="*/ 31 h 114"/>
                <a:gd name="T10" fmla="*/ 0 w 255"/>
                <a:gd name="T11" fmla="*/ 114 h 114"/>
                <a:gd name="T12" fmla="*/ 255 w 255"/>
                <a:gd name="T13" fmla="*/ 114 h 114"/>
                <a:gd name="T14" fmla="*/ 255 w 255"/>
                <a:gd name="T15" fmla="*/ 83 h 114"/>
                <a:gd name="T16" fmla="*/ 0 w 255"/>
                <a:gd name="T17" fmla="*/ 83 h 114"/>
                <a:gd name="T18" fmla="*/ 0 w 255"/>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114">
                  <a:moveTo>
                    <a:pt x="0" y="31"/>
                  </a:moveTo>
                  <a:lnTo>
                    <a:pt x="255" y="31"/>
                  </a:lnTo>
                  <a:lnTo>
                    <a:pt x="255" y="0"/>
                  </a:lnTo>
                  <a:lnTo>
                    <a:pt x="0" y="0"/>
                  </a:lnTo>
                  <a:lnTo>
                    <a:pt x="0" y="31"/>
                  </a:lnTo>
                  <a:close/>
                  <a:moveTo>
                    <a:pt x="0" y="114"/>
                  </a:moveTo>
                  <a:lnTo>
                    <a:pt x="255" y="114"/>
                  </a:lnTo>
                  <a:lnTo>
                    <a:pt x="255" y="83"/>
                  </a:lnTo>
                  <a:lnTo>
                    <a:pt x="0" y="83"/>
                  </a:lnTo>
                  <a:lnTo>
                    <a:pt x="0" y="11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Freeform 207"/>
            <p:cNvSpPr>
              <a:spLocks/>
            </p:cNvSpPr>
            <p:nvPr>
              <p:custDataLst>
                <p:tags r:id="rId27"/>
              </p:custDataLst>
            </p:nvPr>
          </p:nvSpPr>
          <p:spPr bwMode="auto">
            <a:xfrm>
              <a:off x="4567238" y="6553201"/>
              <a:ext cx="120650" cy="192088"/>
            </a:xfrm>
            <a:custGeom>
              <a:avLst/>
              <a:gdLst>
                <a:gd name="T0" fmla="*/ 5 w 164"/>
                <a:gd name="T1" fmla="*/ 244 h 276"/>
                <a:gd name="T2" fmla="*/ 5 w 164"/>
                <a:gd name="T3" fmla="*/ 276 h 276"/>
                <a:gd name="T4" fmla="*/ 164 w 164"/>
                <a:gd name="T5" fmla="*/ 276 h 276"/>
                <a:gd name="T6" fmla="*/ 164 w 164"/>
                <a:gd name="T7" fmla="*/ 244 h 276"/>
                <a:gd name="T8" fmla="*/ 103 w 164"/>
                <a:gd name="T9" fmla="*/ 244 h 276"/>
                <a:gd name="T10" fmla="*/ 103 w 164"/>
                <a:gd name="T11" fmla="*/ 0 h 276"/>
                <a:gd name="T12" fmla="*/ 66 w 164"/>
                <a:gd name="T13" fmla="*/ 0 h 276"/>
                <a:gd name="T14" fmla="*/ 0 w 164"/>
                <a:gd name="T15" fmla="*/ 13 h 276"/>
                <a:gd name="T16" fmla="*/ 0 w 164"/>
                <a:gd name="T17" fmla="*/ 47 h 276"/>
                <a:gd name="T18" fmla="*/ 66 w 164"/>
                <a:gd name="T19" fmla="*/ 34 h 276"/>
                <a:gd name="T20" fmla="*/ 66 w 164"/>
                <a:gd name="T21" fmla="*/ 244 h 276"/>
                <a:gd name="T22" fmla="*/ 5 w 164"/>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76">
                  <a:moveTo>
                    <a:pt x="5" y="244"/>
                  </a:moveTo>
                  <a:lnTo>
                    <a:pt x="5" y="276"/>
                  </a:lnTo>
                  <a:lnTo>
                    <a:pt x="164" y="276"/>
                  </a:lnTo>
                  <a:lnTo>
                    <a:pt x="164" y="244"/>
                  </a:lnTo>
                  <a:lnTo>
                    <a:pt x="103" y="244"/>
                  </a:lnTo>
                  <a:lnTo>
                    <a:pt x="103" y="0"/>
                  </a:lnTo>
                  <a:lnTo>
                    <a:pt x="66" y="0"/>
                  </a:lnTo>
                  <a:lnTo>
                    <a:pt x="0" y="13"/>
                  </a:lnTo>
                  <a:lnTo>
                    <a:pt x="0" y="47"/>
                  </a:lnTo>
                  <a:lnTo>
                    <a:pt x="66" y="34"/>
                  </a:lnTo>
                  <a:lnTo>
                    <a:pt x="66" y="244"/>
                  </a:lnTo>
                  <a:lnTo>
                    <a:pt x="5" y="24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Freeform 208"/>
            <p:cNvSpPr>
              <a:spLocks noEditPoints="1"/>
            </p:cNvSpPr>
            <p:nvPr>
              <p:custDataLst>
                <p:tags r:id="rId28"/>
              </p:custDataLst>
            </p:nvPr>
          </p:nvSpPr>
          <p:spPr bwMode="auto">
            <a:xfrm>
              <a:off x="4808538" y="6122988"/>
              <a:ext cx="179387" cy="266700"/>
            </a:xfrm>
            <a:custGeom>
              <a:avLst/>
              <a:gdLst>
                <a:gd name="T0" fmla="*/ 45 w 244"/>
                <a:gd name="T1" fmla="*/ 238 h 383"/>
                <a:gd name="T2" fmla="*/ 81 w 244"/>
                <a:gd name="T3" fmla="*/ 274 h 383"/>
                <a:gd name="T4" fmla="*/ 133 w 244"/>
                <a:gd name="T5" fmla="*/ 286 h 383"/>
                <a:gd name="T6" fmla="*/ 213 w 244"/>
                <a:gd name="T7" fmla="*/ 247 h 383"/>
                <a:gd name="T8" fmla="*/ 244 w 244"/>
                <a:gd name="T9" fmla="*/ 143 h 383"/>
                <a:gd name="T10" fmla="*/ 213 w 244"/>
                <a:gd name="T11" fmla="*/ 39 h 383"/>
                <a:gd name="T12" fmla="*/ 133 w 244"/>
                <a:gd name="T13" fmla="*/ 0 h 383"/>
                <a:gd name="T14" fmla="*/ 81 w 244"/>
                <a:gd name="T15" fmla="*/ 12 h 383"/>
                <a:gd name="T16" fmla="*/ 45 w 244"/>
                <a:gd name="T17" fmla="*/ 48 h 383"/>
                <a:gd name="T18" fmla="*/ 45 w 244"/>
                <a:gd name="T19" fmla="*/ 6 h 383"/>
                <a:gd name="T20" fmla="*/ 0 w 244"/>
                <a:gd name="T21" fmla="*/ 6 h 383"/>
                <a:gd name="T22" fmla="*/ 0 w 244"/>
                <a:gd name="T23" fmla="*/ 383 h 383"/>
                <a:gd name="T24" fmla="*/ 45 w 244"/>
                <a:gd name="T25" fmla="*/ 383 h 383"/>
                <a:gd name="T26" fmla="*/ 45 w 244"/>
                <a:gd name="T27" fmla="*/ 238 h 383"/>
                <a:gd name="T28" fmla="*/ 198 w 244"/>
                <a:gd name="T29" fmla="*/ 143 h 383"/>
                <a:gd name="T30" fmla="*/ 178 w 244"/>
                <a:gd name="T31" fmla="*/ 221 h 383"/>
                <a:gd name="T32" fmla="*/ 122 w 244"/>
                <a:gd name="T33" fmla="*/ 249 h 383"/>
                <a:gd name="T34" fmla="*/ 66 w 244"/>
                <a:gd name="T35" fmla="*/ 221 h 383"/>
                <a:gd name="T36" fmla="*/ 45 w 244"/>
                <a:gd name="T37" fmla="*/ 143 h 383"/>
                <a:gd name="T38" fmla="*/ 66 w 244"/>
                <a:gd name="T39" fmla="*/ 66 h 383"/>
                <a:gd name="T40" fmla="*/ 122 w 244"/>
                <a:gd name="T41" fmla="*/ 37 h 383"/>
                <a:gd name="T42" fmla="*/ 178 w 244"/>
                <a:gd name="T43" fmla="*/ 66 h 383"/>
                <a:gd name="T44" fmla="*/ 198 w 244"/>
                <a:gd name="T45" fmla="*/ 14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 h="383">
                  <a:moveTo>
                    <a:pt x="45" y="238"/>
                  </a:moveTo>
                  <a:cubicBezTo>
                    <a:pt x="55" y="255"/>
                    <a:pt x="67" y="267"/>
                    <a:pt x="81" y="274"/>
                  </a:cubicBezTo>
                  <a:cubicBezTo>
                    <a:pt x="95" y="282"/>
                    <a:pt x="113" y="286"/>
                    <a:pt x="133" y="286"/>
                  </a:cubicBezTo>
                  <a:cubicBezTo>
                    <a:pt x="166" y="286"/>
                    <a:pt x="193" y="273"/>
                    <a:pt x="213" y="247"/>
                  </a:cubicBezTo>
                  <a:cubicBezTo>
                    <a:pt x="234" y="220"/>
                    <a:pt x="244" y="186"/>
                    <a:pt x="244" y="143"/>
                  </a:cubicBezTo>
                  <a:cubicBezTo>
                    <a:pt x="244" y="100"/>
                    <a:pt x="234" y="66"/>
                    <a:pt x="213" y="39"/>
                  </a:cubicBezTo>
                  <a:cubicBezTo>
                    <a:pt x="193" y="13"/>
                    <a:pt x="166" y="0"/>
                    <a:pt x="133" y="0"/>
                  </a:cubicBezTo>
                  <a:cubicBezTo>
                    <a:pt x="113" y="0"/>
                    <a:pt x="95" y="4"/>
                    <a:pt x="81" y="12"/>
                  </a:cubicBezTo>
                  <a:cubicBezTo>
                    <a:pt x="67" y="19"/>
                    <a:pt x="55" y="32"/>
                    <a:pt x="45" y="48"/>
                  </a:cubicBezTo>
                  <a:lnTo>
                    <a:pt x="45" y="6"/>
                  </a:lnTo>
                  <a:lnTo>
                    <a:pt x="0" y="6"/>
                  </a:lnTo>
                  <a:lnTo>
                    <a:pt x="0" y="383"/>
                  </a:lnTo>
                  <a:lnTo>
                    <a:pt x="45" y="383"/>
                  </a:lnTo>
                  <a:lnTo>
                    <a:pt x="45" y="238"/>
                  </a:lnTo>
                  <a:close/>
                  <a:moveTo>
                    <a:pt x="198" y="143"/>
                  </a:moveTo>
                  <a:cubicBezTo>
                    <a:pt x="198" y="176"/>
                    <a:pt x="191" y="202"/>
                    <a:pt x="178" y="221"/>
                  </a:cubicBezTo>
                  <a:cubicBezTo>
                    <a:pt x="164" y="239"/>
                    <a:pt x="146" y="249"/>
                    <a:pt x="122" y="249"/>
                  </a:cubicBezTo>
                  <a:cubicBezTo>
                    <a:pt x="98" y="249"/>
                    <a:pt x="79" y="239"/>
                    <a:pt x="66" y="221"/>
                  </a:cubicBezTo>
                  <a:cubicBezTo>
                    <a:pt x="52" y="202"/>
                    <a:pt x="45" y="176"/>
                    <a:pt x="45" y="143"/>
                  </a:cubicBezTo>
                  <a:cubicBezTo>
                    <a:pt x="45" y="110"/>
                    <a:pt x="52" y="84"/>
                    <a:pt x="66" y="66"/>
                  </a:cubicBezTo>
                  <a:cubicBezTo>
                    <a:pt x="79" y="47"/>
                    <a:pt x="98" y="37"/>
                    <a:pt x="122" y="37"/>
                  </a:cubicBezTo>
                  <a:cubicBezTo>
                    <a:pt x="146" y="37"/>
                    <a:pt x="164" y="47"/>
                    <a:pt x="178" y="66"/>
                  </a:cubicBezTo>
                  <a:cubicBezTo>
                    <a:pt x="191" y="84"/>
                    <a:pt x="198" y="110"/>
                    <a:pt x="198" y="143"/>
                  </a:cubicBez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Freeform 209"/>
            <p:cNvSpPr>
              <a:spLocks/>
            </p:cNvSpPr>
            <p:nvPr>
              <p:custDataLst>
                <p:tags r:id="rId29"/>
              </p:custDataLst>
            </p:nvPr>
          </p:nvSpPr>
          <p:spPr bwMode="auto">
            <a:xfrm>
              <a:off x="5037138" y="5976938"/>
              <a:ext cx="128587" cy="196850"/>
            </a:xfrm>
            <a:custGeom>
              <a:avLst/>
              <a:gdLst>
                <a:gd name="T0" fmla="*/ 45 w 175"/>
                <a:gd name="T1" fmla="*/ 249 h 281"/>
                <a:gd name="T2" fmla="*/ 114 w 175"/>
                <a:gd name="T3" fmla="*/ 178 h 281"/>
                <a:gd name="T4" fmla="*/ 144 w 175"/>
                <a:gd name="T5" fmla="*/ 147 h 281"/>
                <a:gd name="T6" fmla="*/ 167 w 175"/>
                <a:gd name="T7" fmla="*/ 111 h 281"/>
                <a:gd name="T8" fmla="*/ 173 w 175"/>
                <a:gd name="T9" fmla="*/ 79 h 281"/>
                <a:gd name="T10" fmla="*/ 148 w 175"/>
                <a:gd name="T11" fmla="*/ 21 h 281"/>
                <a:gd name="T12" fmla="*/ 79 w 175"/>
                <a:gd name="T13" fmla="*/ 0 h 281"/>
                <a:gd name="T14" fmla="*/ 44 w 175"/>
                <a:gd name="T15" fmla="*/ 5 h 281"/>
                <a:gd name="T16" fmla="*/ 2 w 175"/>
                <a:gd name="T17" fmla="*/ 18 h 281"/>
                <a:gd name="T18" fmla="*/ 2 w 175"/>
                <a:gd name="T19" fmla="*/ 56 h 281"/>
                <a:gd name="T20" fmla="*/ 43 w 175"/>
                <a:gd name="T21" fmla="*/ 37 h 281"/>
                <a:gd name="T22" fmla="*/ 80 w 175"/>
                <a:gd name="T23" fmla="*/ 31 h 281"/>
                <a:gd name="T24" fmla="*/ 120 w 175"/>
                <a:gd name="T25" fmla="*/ 45 h 281"/>
                <a:gd name="T26" fmla="*/ 136 w 175"/>
                <a:gd name="T27" fmla="*/ 81 h 281"/>
                <a:gd name="T28" fmla="*/ 129 w 175"/>
                <a:gd name="T29" fmla="*/ 109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4" y="178"/>
                  </a:lnTo>
                  <a:cubicBezTo>
                    <a:pt x="131" y="161"/>
                    <a:pt x="141" y="150"/>
                    <a:pt x="144" y="147"/>
                  </a:cubicBezTo>
                  <a:cubicBezTo>
                    <a:pt x="155" y="133"/>
                    <a:pt x="163" y="121"/>
                    <a:pt x="167" y="111"/>
                  </a:cubicBezTo>
                  <a:cubicBezTo>
                    <a:pt x="171" y="101"/>
                    <a:pt x="173" y="90"/>
                    <a:pt x="173" y="79"/>
                  </a:cubicBezTo>
                  <a:cubicBezTo>
                    <a:pt x="173" y="55"/>
                    <a:pt x="165" y="36"/>
                    <a:pt x="148" y="21"/>
                  </a:cubicBezTo>
                  <a:cubicBezTo>
                    <a:pt x="131" y="7"/>
                    <a:pt x="108" y="0"/>
                    <a:pt x="79" y="0"/>
                  </a:cubicBezTo>
                  <a:cubicBezTo>
                    <a:pt x="69" y="0"/>
                    <a:pt x="57" y="1"/>
                    <a:pt x="44" y="5"/>
                  </a:cubicBezTo>
                  <a:cubicBezTo>
                    <a:pt x="31" y="8"/>
                    <a:pt x="17" y="12"/>
                    <a:pt x="2" y="18"/>
                  </a:cubicBezTo>
                  <a:lnTo>
                    <a:pt x="2" y="56"/>
                  </a:lnTo>
                  <a:cubicBezTo>
                    <a:pt x="16" y="48"/>
                    <a:pt x="30" y="42"/>
                    <a:pt x="43" y="37"/>
                  </a:cubicBezTo>
                  <a:cubicBezTo>
                    <a:pt x="56" y="33"/>
                    <a:pt x="69" y="31"/>
                    <a:pt x="80" y="31"/>
                  </a:cubicBezTo>
                  <a:cubicBezTo>
                    <a:pt x="97" y="31"/>
                    <a:pt x="110" y="36"/>
                    <a:pt x="120" y="45"/>
                  </a:cubicBezTo>
                  <a:cubicBezTo>
                    <a:pt x="131" y="54"/>
                    <a:pt x="136" y="66"/>
                    <a:pt x="136" y="81"/>
                  </a:cubicBezTo>
                  <a:cubicBezTo>
                    <a:pt x="136" y="90"/>
                    <a:pt x="134" y="99"/>
                    <a:pt x="129" y="109"/>
                  </a:cubicBezTo>
                  <a:cubicBezTo>
                    <a:pt x="124" y="118"/>
                    <a:pt x="116" y="129"/>
                    <a:pt x="104" y="143"/>
                  </a:cubicBezTo>
                  <a:cubicBezTo>
                    <a:pt x="98" y="150"/>
                    <a:pt x="82" y="166"/>
                    <a:pt x="58" y="190"/>
                  </a:cubicBezTo>
                  <a:lnTo>
                    <a:pt x="0" y="249"/>
                  </a:lnTo>
                  <a:lnTo>
                    <a:pt x="0" y="281"/>
                  </a:lnTo>
                  <a:lnTo>
                    <a:pt x="175" y="281"/>
                  </a:lnTo>
                  <a:lnTo>
                    <a:pt x="175" y="249"/>
                  </a:lnTo>
                  <a:lnTo>
                    <a:pt x="45" y="249"/>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Freeform 210"/>
            <p:cNvSpPr>
              <a:spLocks noEditPoints="1"/>
            </p:cNvSpPr>
            <p:nvPr>
              <p:custDataLst>
                <p:tags r:id="rId30"/>
              </p:custDataLst>
            </p:nvPr>
          </p:nvSpPr>
          <p:spPr bwMode="auto">
            <a:xfrm>
              <a:off x="5041900" y="6272213"/>
              <a:ext cx="25400" cy="200025"/>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TextBox 12"/>
          <p:cNvSpPr txBox="1"/>
          <p:nvPr/>
        </p:nvSpPr>
        <p:spPr bwMode="auto">
          <a:xfrm>
            <a:off x="86589" y="4258864"/>
            <a:ext cx="11203708" cy="223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samples suffice to distinguish</a:t>
            </a:r>
          </a:p>
          <a:p>
            <a:pPr eaLnBrk="1" hangingPunct="1">
              <a:lnSpc>
                <a:spcPct val="120000"/>
              </a:lnSpc>
            </a:pPr>
            <a:endParaRPr lang="en-US" sz="2000" dirty="0">
              <a:latin typeface="Arev Sans" pitchFamily="34" charset="0"/>
              <a:ea typeface="Arev Sans" pitchFamily="34" charset="0"/>
              <a:cs typeface="Arev sans bold" pitchFamily="34" charset="0"/>
            </a:endParaRPr>
          </a:p>
          <a:p>
            <a:pPr eaLnBrk="1" hangingPunct="1">
              <a:lnSpc>
                <a:spcPct val="120000"/>
              </a:lnSpc>
            </a:pPr>
            <a:r>
              <a:rPr lang="en-US" dirty="0" smtClean="0">
                <a:solidFill>
                  <a:srgbClr val="9B0000"/>
                </a:solidFill>
                <a:latin typeface="Arev Sans" pitchFamily="34" charset="0"/>
                <a:ea typeface="Arev Sans" pitchFamily="34" charset="0"/>
                <a:cs typeface="Arev sans bold" pitchFamily="34" charset="0"/>
              </a:rPr>
              <a:t>to distinguish</a:t>
            </a:r>
            <a:r>
              <a:rPr lang="en-US"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a:t>
            </a:r>
            <a:r>
              <a:rPr lang="en-US" dirty="0" err="1" smtClean="0">
                <a:solidFill>
                  <a:srgbClr val="FFFF00"/>
                </a:solidFill>
                <a:latin typeface="Arev Sans" pitchFamily="34" charset="0"/>
                <a:ea typeface="Arev Sans" pitchFamily="34" charset="0"/>
                <a:cs typeface="Arev sans bold" pitchFamily="34" charset="0"/>
              </a:rPr>
              <a:t>Dist</a:t>
            </a:r>
            <a:r>
              <a:rPr lang="en-US" dirty="0" smtClean="0">
                <a:solidFill>
                  <a:srgbClr val="FFFF00"/>
                </a:solidFill>
                <a:latin typeface="Arev Sans" pitchFamily="34" charset="0"/>
                <a:ea typeface="Arev Sans" pitchFamily="34" charset="0"/>
                <a:cs typeface="Arev sans bold" pitchFamily="34" charset="0"/>
              </a:rPr>
              <a:t>(</a:t>
            </a:r>
            <a:r>
              <a:rPr lang="en-US" sz="3400" b="1" dirty="0" smtClean="0">
                <a:solidFill>
                  <a:srgbClr val="FFFF00"/>
                </a:solidFill>
                <a:latin typeface="Mathematica7Mono" panose="00000400000000000000" pitchFamily="2" charset="0"/>
                <a:ea typeface="Mathematica7Mono" panose="00000400000000000000" pitchFamily="2" charset="0"/>
                <a:cs typeface="Arev sans bold" pitchFamily="34" charset="0"/>
              </a:rPr>
              <a:t>1</a:t>
            </a:r>
            <a:r>
              <a:rPr lang="en-US" dirty="0" smtClean="0">
                <a:solidFill>
                  <a:srgbClr val="FFFF00"/>
                </a:solidFill>
                <a:latin typeface="Arev Sans" pitchFamily="34" charset="0"/>
                <a:ea typeface="Arev Sans" pitchFamily="34" charset="0"/>
                <a:cs typeface="Arev sans bold" pitchFamily="34" charset="0"/>
              </a:rPr>
              <a:t>/n</a:t>
            </a:r>
            <a:r>
              <a:rPr lang="en-US" dirty="0">
                <a:solidFill>
                  <a:srgbClr val="FFFF00"/>
                </a:solidFill>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p)</a:t>
            </a:r>
            <a:r>
              <a:rPr lang="en-US" dirty="0" smtClean="0">
                <a:latin typeface="Arev Sans" pitchFamily="34" charset="0"/>
                <a:ea typeface="Arev Sans" pitchFamily="34" charset="0"/>
                <a:cs typeface="Arev sans bold" pitchFamily="34" charset="0"/>
              </a:rPr>
              <a:t> </a:t>
            </a:r>
            <a:r>
              <a:rPr lang="en-US"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.99</a:t>
            </a:r>
            <a:r>
              <a:rPr lang="el-GR" i="1" dirty="0" smtClean="0">
                <a:solidFill>
                  <a:srgbClr val="FFFF00"/>
                </a:solidFill>
                <a:latin typeface="Arev Sans" panose="020B0603030804020204" pitchFamily="34" charset="0"/>
                <a:ea typeface="Arev Sans" panose="020B0603030804020204" pitchFamily="34" charset="0"/>
                <a:cs typeface="Verdana" panose="020B0604030504040204" pitchFamily="34" charset="0"/>
              </a:rPr>
              <a:t>ϵ</a:t>
            </a:r>
            <a:r>
              <a:rPr lang="en-US" sz="3200" baseline="30000" dirty="0" smtClean="0">
                <a:solidFill>
                  <a:srgbClr val="FFFF00"/>
                </a:solidFill>
                <a:latin typeface="Arev Sans" panose="020B0603030804020204" pitchFamily="34" charset="0"/>
                <a:ea typeface="Arev Sans" panose="020B0603030804020204" pitchFamily="34" charset="0"/>
                <a:cs typeface="Verdana" panose="020B0604030504040204" pitchFamily="34" charset="0"/>
              </a:rPr>
              <a:t>2</a:t>
            </a:r>
            <a:r>
              <a:rPr lang="en-US" dirty="0" smtClean="0">
                <a:solidFill>
                  <a:srgbClr val="FFFF00"/>
                </a:solidFill>
                <a:latin typeface="Arev Sans" panose="020B0603030804020204" pitchFamily="34" charset="0"/>
                <a:ea typeface="Arev Sans" panose="020B0603030804020204" pitchFamily="34" charset="0"/>
                <a:cs typeface="Verdana" panose="020B0604030504040204" pitchFamily="34" charset="0"/>
              </a:rPr>
              <a:t>/n</a:t>
            </a:r>
            <a:r>
              <a:rPr lang="en-US" i="1" dirty="0" smtClean="0">
                <a:latin typeface="Arev Sans" panose="020B0603030804020204" pitchFamily="34" charset="0"/>
                <a:ea typeface="Arev Sans" panose="020B0603030804020204" pitchFamily="34" charset="0"/>
                <a:cs typeface="Verdana" panose="020B0604030504040204" pitchFamily="34" charset="0"/>
              </a:rPr>
              <a:t> </a:t>
            </a:r>
          </a:p>
          <a:p>
            <a:pPr eaLnBrk="1" hangingPunct="1">
              <a:lnSpc>
                <a:spcPct val="120000"/>
              </a:lnSpc>
            </a:pPr>
            <a:r>
              <a:rPr lang="en-US" i="1" dirty="0" smtClean="0">
                <a:latin typeface="Arev Sans" panose="020B0603030804020204" pitchFamily="34" charset="0"/>
                <a:ea typeface="Arev Sans" panose="020B0603030804020204" pitchFamily="34" charset="0"/>
                <a:cs typeface="Verdana" panose="020B0604030504040204" pitchFamily="34" charset="0"/>
              </a:rPr>
              <a:t>		</a:t>
            </a:r>
            <a:r>
              <a:rPr lang="en-US" i="1" dirty="0">
                <a:latin typeface="Arev Sans" panose="020B0603030804020204" pitchFamily="34" charset="0"/>
                <a:ea typeface="Arev Sans" panose="020B0603030804020204" pitchFamily="34" charset="0"/>
                <a:cs typeface="Verdana" panose="020B0604030504040204" pitchFamily="34" charset="0"/>
              </a:rPr>
              <a:t>	</a:t>
            </a:r>
            <a:r>
              <a:rPr lang="en-US" dirty="0" smtClean="0">
                <a:latin typeface="Arev Sans" panose="020B0603030804020204" pitchFamily="34" charset="0"/>
                <a:ea typeface="Arev Sans" panose="020B0603030804020204" pitchFamily="34" charset="0"/>
                <a:cs typeface="Verdana" panose="020B0604030504040204" pitchFamily="34" charset="0"/>
              </a:rPr>
              <a:t>vs.    </a:t>
            </a:r>
            <a:r>
              <a:rPr lang="en-US" sz="600" dirty="0" smtClean="0">
                <a:latin typeface="Arev Sans" panose="020B0603030804020204" pitchFamily="34" charset="0"/>
                <a:ea typeface="Arev Sans" panose="020B0603030804020204" pitchFamily="34" charset="0"/>
                <a:cs typeface="Verdana" panose="020B0604030504040204" pitchFamily="34" charset="0"/>
              </a:rPr>
              <a:t> </a:t>
            </a:r>
            <a:r>
              <a:rPr lang="en-US" sz="400" dirty="0" smtClean="0">
                <a:latin typeface="Verdana" panose="020B0604030504040204" pitchFamily="34" charset="0"/>
                <a:ea typeface="Verdana" panose="020B0604030504040204" pitchFamily="34" charset="0"/>
                <a:cs typeface="Verdana" panose="020B0604030504040204" pitchFamily="34" charset="0"/>
              </a:rPr>
              <a:t> </a:t>
            </a:r>
            <a:r>
              <a:rPr lang="en-US" dirty="0" smtClean="0">
                <a:solidFill>
                  <a:srgbClr val="FFFF00"/>
                </a:solidFill>
                <a:latin typeface="Verdana" panose="020B0604030504040204" pitchFamily="34" charset="0"/>
                <a:ea typeface="Verdana" panose="020B0604030504040204" pitchFamily="34" charset="0"/>
                <a:cs typeface="Verdana" panose="020B0604030504040204" pitchFamily="34" charset="0"/>
              </a:rPr>
              <a:t>TV</a:t>
            </a:r>
            <a:r>
              <a:rPr lang="en-US" dirty="0" smtClean="0">
                <a:solidFill>
                  <a:srgbClr val="FFFF00"/>
                </a:solidFill>
                <a:latin typeface="Arev Sans" pitchFamily="34" charset="0"/>
                <a:ea typeface="Arev Sans" pitchFamily="34" charset="0"/>
                <a:cs typeface="Arev sans bold" pitchFamily="34" charset="0"/>
              </a:rPr>
              <a:t>-</a:t>
            </a:r>
            <a:r>
              <a:rPr lang="en-US" dirty="0" err="1" smtClean="0">
                <a:solidFill>
                  <a:srgbClr val="FFFF00"/>
                </a:solidFill>
                <a:latin typeface="Arev Sans" pitchFamily="34" charset="0"/>
                <a:ea typeface="Arev Sans" pitchFamily="34" charset="0"/>
                <a:cs typeface="Arev sans bold" pitchFamily="34" charset="0"/>
              </a:rPr>
              <a:t>Dist</a:t>
            </a:r>
            <a:r>
              <a:rPr lang="en-US" dirty="0" smtClean="0">
                <a:solidFill>
                  <a:srgbClr val="FFFF00"/>
                </a:solidFill>
                <a:latin typeface="Arev Sans" pitchFamily="34" charset="0"/>
                <a:ea typeface="Arev Sans" pitchFamily="34" charset="0"/>
                <a:cs typeface="Arev sans bold" pitchFamily="34" charset="0"/>
              </a:rPr>
              <a:t>(</a:t>
            </a:r>
            <a:r>
              <a:rPr lang="en-US" sz="3400" b="1" dirty="0" smtClean="0">
                <a:solidFill>
                  <a:srgbClr val="FFFF00"/>
                </a:solidFill>
                <a:latin typeface="Mathematica7Mono" panose="00000400000000000000" pitchFamily="2" charset="0"/>
                <a:ea typeface="Mathematica7Mono" panose="00000400000000000000" pitchFamily="2" charset="0"/>
                <a:cs typeface="Arev sans bold" pitchFamily="34" charset="0"/>
              </a:rPr>
              <a:t>1</a:t>
            </a:r>
            <a:r>
              <a:rPr lang="en-US" dirty="0" smtClean="0">
                <a:solidFill>
                  <a:srgbClr val="FFFF00"/>
                </a:solidFill>
                <a:latin typeface="Arev Sans" pitchFamily="34" charset="0"/>
                <a:ea typeface="Arev Sans" pitchFamily="34" charset="0"/>
                <a:cs typeface="Arev sans bold" pitchFamily="34" charset="0"/>
              </a:rPr>
              <a:t>/n</a:t>
            </a:r>
            <a:r>
              <a:rPr lang="en-US" dirty="0">
                <a:solidFill>
                  <a:srgbClr val="FFFF00"/>
                </a:solidFill>
                <a:latin typeface="Arev Sans" pitchFamily="34" charset="0"/>
                <a:ea typeface="Arev Sans" pitchFamily="34" charset="0"/>
                <a:cs typeface="Arev sans bold" pitchFamily="34" charset="0"/>
              </a:rPr>
              <a:t>, p)</a:t>
            </a:r>
            <a:r>
              <a:rPr lang="en-US"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 </a:t>
            </a:r>
            <a:r>
              <a:rPr lang="el-GR" i="1" dirty="0" smtClean="0">
                <a:solidFill>
                  <a:srgbClr val="FFFF00"/>
                </a:solidFill>
                <a:latin typeface="Arev Sans" panose="020B0603030804020204" pitchFamily="34" charset="0"/>
                <a:ea typeface="Arev Sans" panose="020B0603030804020204" pitchFamily="34" charset="0"/>
                <a:cs typeface="Verdana" panose="020B0604030504040204" pitchFamily="34" charset="0"/>
              </a:rPr>
              <a:t>ϵ</a:t>
            </a:r>
            <a:r>
              <a:rPr lang="en-US" i="1" dirty="0" smtClean="0">
                <a:solidFill>
                  <a:srgbClr val="FFFF00"/>
                </a:solidFill>
                <a:latin typeface="Arev Sans" panose="020B0603030804020204" pitchFamily="34" charset="0"/>
                <a:ea typeface="Arev Sans" panose="020B0603030804020204" pitchFamily="34" charset="0"/>
                <a:cs typeface="Verdana" panose="020B0604030504040204" pitchFamily="34" charset="0"/>
              </a:rPr>
              <a:t>	</a:t>
            </a:r>
            <a:r>
              <a:rPr lang="en-US" i="1" dirty="0" smtClean="0">
                <a:latin typeface="Arev Sans" panose="020B0603030804020204" pitchFamily="34" charset="0"/>
                <a:ea typeface="Arev Sans" panose="020B0603030804020204" pitchFamily="34" charset="0"/>
                <a:cs typeface="Verdana" panose="020B0604030504040204" pitchFamily="34" charset="0"/>
              </a:rPr>
              <a:t> 		</a:t>
            </a:r>
            <a:r>
              <a:rPr lang="en-US" dirty="0" err="1" smtClean="0">
                <a:latin typeface="Arev Sans" panose="020B0603030804020204" pitchFamily="34" charset="0"/>
                <a:ea typeface="Arev Sans" panose="020B0603030804020204" pitchFamily="34" charset="0"/>
                <a:cs typeface="Verdana" panose="020B0604030504040204" pitchFamily="34" charset="0"/>
              </a:rPr>
              <a:t>whp</a:t>
            </a:r>
            <a:r>
              <a:rPr lang="en-US" dirty="0" smtClean="0">
                <a:latin typeface="Arev Sans" panose="020B0603030804020204" pitchFamily="34" charset="0"/>
                <a:ea typeface="Arev Sans" panose="020B0603030804020204" pitchFamily="34" charset="0"/>
                <a:cs typeface="Verdana" panose="020B0604030504040204" pitchFamily="34" charset="0"/>
              </a:rPr>
              <a:t>.</a:t>
            </a:r>
            <a:endParaRPr lang="en-US" dirty="0" smtClean="0">
              <a:latin typeface="Arev Sans" pitchFamily="34" charset="0"/>
              <a:ea typeface="Arev Sans" pitchFamily="34" charset="0"/>
              <a:cs typeface="Arev sans bold" pitchFamily="34" charset="0"/>
            </a:endParaRPr>
          </a:p>
        </p:txBody>
      </p:sp>
      <p:grpSp>
        <p:nvGrpSpPr>
          <p:cNvPr id="233" name="Group 232"/>
          <p:cNvGrpSpPr>
            <a:grpSpLocks noChangeAspect="1"/>
          </p:cNvGrpSpPr>
          <p:nvPr>
            <p:custDataLst>
              <p:tags r:id="rId2"/>
            </p:custDataLst>
          </p:nvPr>
        </p:nvGrpSpPr>
        <p:grpSpPr>
          <a:xfrm>
            <a:off x="3175587" y="4343662"/>
            <a:ext cx="2393950" cy="446087"/>
            <a:chOff x="3505200" y="4173538"/>
            <a:chExt cx="2393950" cy="446087"/>
          </a:xfrm>
        </p:grpSpPr>
        <p:sp>
          <p:nvSpPr>
            <p:cNvPr id="23" name="Freeform 9"/>
            <p:cNvSpPr>
              <a:spLocks/>
            </p:cNvSpPr>
            <p:nvPr>
              <p:custDataLst>
                <p:tags r:id="rId7"/>
              </p:custDataLst>
            </p:nvPr>
          </p:nvSpPr>
          <p:spPr bwMode="auto">
            <a:xfrm>
              <a:off x="3505200" y="4318000"/>
              <a:ext cx="274638" cy="193675"/>
            </a:xfrm>
            <a:custGeom>
              <a:avLst/>
              <a:gdLst>
                <a:gd name="T0" fmla="*/ 214 w 398"/>
                <a:gd name="T1" fmla="*/ 59 h 279"/>
                <a:gd name="T2" fmla="*/ 183 w 398"/>
                <a:gd name="T3" fmla="*/ 15 h 279"/>
                <a:gd name="T4" fmla="*/ 133 w 398"/>
                <a:gd name="T5" fmla="*/ 0 h 279"/>
                <a:gd name="T6" fmla="*/ 82 w 398"/>
                <a:gd name="T7" fmla="*/ 12 h 279"/>
                <a:gd name="T8" fmla="*/ 45 w 398"/>
                <a:gd name="T9" fmla="*/ 49 h 279"/>
                <a:gd name="T10" fmla="*/ 45 w 398"/>
                <a:gd name="T11" fmla="*/ 6 h 279"/>
                <a:gd name="T12" fmla="*/ 0 w 398"/>
                <a:gd name="T13" fmla="*/ 6 h 279"/>
                <a:gd name="T14" fmla="*/ 0 w 398"/>
                <a:gd name="T15" fmla="*/ 279 h 279"/>
                <a:gd name="T16" fmla="*/ 45 w 398"/>
                <a:gd name="T17" fmla="*/ 279 h 279"/>
                <a:gd name="T18" fmla="*/ 45 w 398"/>
                <a:gd name="T19" fmla="*/ 125 h 279"/>
                <a:gd name="T20" fmla="*/ 65 w 398"/>
                <a:gd name="T21" fmla="*/ 62 h 279"/>
                <a:gd name="T22" fmla="*/ 120 w 398"/>
                <a:gd name="T23" fmla="*/ 39 h 279"/>
                <a:gd name="T24" fmla="*/ 162 w 398"/>
                <a:gd name="T25" fmla="*/ 58 h 279"/>
                <a:gd name="T26" fmla="*/ 176 w 398"/>
                <a:gd name="T27" fmla="*/ 116 h 279"/>
                <a:gd name="T28" fmla="*/ 176 w 398"/>
                <a:gd name="T29" fmla="*/ 279 h 279"/>
                <a:gd name="T30" fmla="*/ 221 w 398"/>
                <a:gd name="T31" fmla="*/ 279 h 279"/>
                <a:gd name="T32" fmla="*/ 221 w 398"/>
                <a:gd name="T33" fmla="*/ 125 h 279"/>
                <a:gd name="T34" fmla="*/ 242 w 398"/>
                <a:gd name="T35" fmla="*/ 62 h 279"/>
                <a:gd name="T36" fmla="*/ 297 w 398"/>
                <a:gd name="T37" fmla="*/ 39 h 279"/>
                <a:gd name="T38" fmla="*/ 339 w 398"/>
                <a:gd name="T39" fmla="*/ 58 h 279"/>
                <a:gd name="T40" fmla="*/ 353 w 398"/>
                <a:gd name="T41" fmla="*/ 116 h 279"/>
                <a:gd name="T42" fmla="*/ 353 w 398"/>
                <a:gd name="T43" fmla="*/ 279 h 279"/>
                <a:gd name="T44" fmla="*/ 398 w 398"/>
                <a:gd name="T45" fmla="*/ 279 h 279"/>
                <a:gd name="T46" fmla="*/ 398 w 398"/>
                <a:gd name="T47" fmla="*/ 115 h 279"/>
                <a:gd name="T48" fmla="*/ 375 w 398"/>
                <a:gd name="T49" fmla="*/ 30 h 279"/>
                <a:gd name="T50" fmla="*/ 309 w 398"/>
                <a:gd name="T51" fmla="*/ 0 h 279"/>
                <a:gd name="T52" fmla="*/ 254 w 398"/>
                <a:gd name="T53" fmla="*/ 14 h 279"/>
                <a:gd name="T54" fmla="*/ 214 w 398"/>
                <a:gd name="T55" fmla="*/ 5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8" h="279">
                  <a:moveTo>
                    <a:pt x="214" y="59"/>
                  </a:moveTo>
                  <a:cubicBezTo>
                    <a:pt x="207" y="40"/>
                    <a:pt x="197" y="25"/>
                    <a:pt x="183" y="15"/>
                  </a:cubicBezTo>
                  <a:cubicBezTo>
                    <a:pt x="169" y="5"/>
                    <a:pt x="152" y="0"/>
                    <a:pt x="133" y="0"/>
                  </a:cubicBezTo>
                  <a:cubicBezTo>
                    <a:pt x="113" y="0"/>
                    <a:pt x="96" y="4"/>
                    <a:pt x="82" y="12"/>
                  </a:cubicBezTo>
                  <a:cubicBezTo>
                    <a:pt x="67" y="20"/>
                    <a:pt x="55" y="32"/>
                    <a:pt x="45" y="49"/>
                  </a:cubicBezTo>
                  <a:lnTo>
                    <a:pt x="45" y="6"/>
                  </a:lnTo>
                  <a:lnTo>
                    <a:pt x="0" y="6"/>
                  </a:lnTo>
                  <a:lnTo>
                    <a:pt x="0" y="279"/>
                  </a:lnTo>
                  <a:lnTo>
                    <a:pt x="45" y="279"/>
                  </a:lnTo>
                  <a:lnTo>
                    <a:pt x="45" y="125"/>
                  </a:lnTo>
                  <a:cubicBezTo>
                    <a:pt x="45" y="99"/>
                    <a:pt x="52" y="78"/>
                    <a:pt x="65" y="62"/>
                  </a:cubicBezTo>
                  <a:cubicBezTo>
                    <a:pt x="79" y="47"/>
                    <a:pt x="97" y="39"/>
                    <a:pt x="120" y="39"/>
                  </a:cubicBezTo>
                  <a:cubicBezTo>
                    <a:pt x="139" y="39"/>
                    <a:pt x="153" y="45"/>
                    <a:pt x="162" y="58"/>
                  </a:cubicBezTo>
                  <a:cubicBezTo>
                    <a:pt x="172" y="70"/>
                    <a:pt x="176" y="90"/>
                    <a:pt x="176" y="116"/>
                  </a:cubicBezTo>
                  <a:lnTo>
                    <a:pt x="176" y="279"/>
                  </a:lnTo>
                  <a:lnTo>
                    <a:pt x="221" y="279"/>
                  </a:lnTo>
                  <a:lnTo>
                    <a:pt x="221" y="125"/>
                  </a:lnTo>
                  <a:cubicBezTo>
                    <a:pt x="221" y="99"/>
                    <a:pt x="228" y="77"/>
                    <a:pt x="242" y="62"/>
                  </a:cubicBezTo>
                  <a:cubicBezTo>
                    <a:pt x="255" y="47"/>
                    <a:pt x="273" y="39"/>
                    <a:pt x="297" y="39"/>
                  </a:cubicBezTo>
                  <a:cubicBezTo>
                    <a:pt x="316" y="39"/>
                    <a:pt x="330" y="45"/>
                    <a:pt x="339" y="58"/>
                  </a:cubicBezTo>
                  <a:cubicBezTo>
                    <a:pt x="348" y="71"/>
                    <a:pt x="353" y="90"/>
                    <a:pt x="353" y="116"/>
                  </a:cubicBezTo>
                  <a:lnTo>
                    <a:pt x="353" y="279"/>
                  </a:lnTo>
                  <a:lnTo>
                    <a:pt x="398" y="279"/>
                  </a:lnTo>
                  <a:lnTo>
                    <a:pt x="398" y="115"/>
                  </a:lnTo>
                  <a:cubicBezTo>
                    <a:pt x="398" y="78"/>
                    <a:pt x="390" y="50"/>
                    <a:pt x="375" y="30"/>
                  </a:cubicBezTo>
                  <a:cubicBezTo>
                    <a:pt x="359" y="10"/>
                    <a:pt x="337" y="0"/>
                    <a:pt x="309" y="0"/>
                  </a:cubicBezTo>
                  <a:cubicBezTo>
                    <a:pt x="288" y="0"/>
                    <a:pt x="270" y="5"/>
                    <a:pt x="254" y="14"/>
                  </a:cubicBezTo>
                  <a:cubicBezTo>
                    <a:pt x="238" y="24"/>
                    <a:pt x="225" y="39"/>
                    <a:pt x="214" y="59"/>
                  </a:cubicBez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0"/>
            <p:cNvSpPr>
              <a:spLocks noEditPoints="1"/>
            </p:cNvSpPr>
            <p:nvPr>
              <p:custDataLst>
                <p:tags r:id="rId8"/>
              </p:custDataLst>
            </p:nvPr>
          </p:nvSpPr>
          <p:spPr bwMode="auto">
            <a:xfrm>
              <a:off x="3919538" y="4359275"/>
              <a:ext cx="231775" cy="104775"/>
            </a:xfrm>
            <a:custGeom>
              <a:avLst/>
              <a:gdLst>
                <a:gd name="T0" fmla="*/ 0 w 336"/>
                <a:gd name="T1" fmla="*/ 41 h 151"/>
                <a:gd name="T2" fmla="*/ 336 w 336"/>
                <a:gd name="T3" fmla="*/ 41 h 151"/>
                <a:gd name="T4" fmla="*/ 336 w 336"/>
                <a:gd name="T5" fmla="*/ 0 h 151"/>
                <a:gd name="T6" fmla="*/ 0 w 336"/>
                <a:gd name="T7" fmla="*/ 0 h 151"/>
                <a:gd name="T8" fmla="*/ 0 w 336"/>
                <a:gd name="T9" fmla="*/ 41 h 151"/>
                <a:gd name="T10" fmla="*/ 0 w 336"/>
                <a:gd name="T11" fmla="*/ 151 h 151"/>
                <a:gd name="T12" fmla="*/ 336 w 336"/>
                <a:gd name="T13" fmla="*/ 151 h 151"/>
                <a:gd name="T14" fmla="*/ 336 w 336"/>
                <a:gd name="T15" fmla="*/ 110 h 151"/>
                <a:gd name="T16" fmla="*/ 0 w 336"/>
                <a:gd name="T17" fmla="*/ 110 h 151"/>
                <a:gd name="T18" fmla="*/ 0 w 336"/>
                <a:gd name="T19"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151">
                  <a:moveTo>
                    <a:pt x="0" y="41"/>
                  </a:moveTo>
                  <a:lnTo>
                    <a:pt x="336" y="41"/>
                  </a:lnTo>
                  <a:lnTo>
                    <a:pt x="336" y="0"/>
                  </a:lnTo>
                  <a:lnTo>
                    <a:pt x="0" y="0"/>
                  </a:lnTo>
                  <a:lnTo>
                    <a:pt x="0" y="41"/>
                  </a:lnTo>
                  <a:close/>
                  <a:moveTo>
                    <a:pt x="0" y="151"/>
                  </a:moveTo>
                  <a:lnTo>
                    <a:pt x="336" y="151"/>
                  </a:lnTo>
                  <a:lnTo>
                    <a:pt x="336" y="110"/>
                  </a:lnTo>
                  <a:lnTo>
                    <a:pt x="0" y="110"/>
                  </a:lnTo>
                  <a:lnTo>
                    <a:pt x="0" y="151"/>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1"/>
            <p:cNvSpPr>
              <a:spLocks noEditPoints="1"/>
            </p:cNvSpPr>
            <p:nvPr>
              <p:custDataLst>
                <p:tags r:id="rId9"/>
              </p:custDataLst>
            </p:nvPr>
          </p:nvSpPr>
          <p:spPr bwMode="auto">
            <a:xfrm>
              <a:off x="4281488" y="4256088"/>
              <a:ext cx="233363" cy="260350"/>
            </a:xfrm>
            <a:custGeom>
              <a:avLst/>
              <a:gdLst>
                <a:gd name="T0" fmla="*/ 169 w 337"/>
                <a:gd name="T1" fmla="*/ 40 h 377"/>
                <a:gd name="T2" fmla="*/ 254 w 337"/>
                <a:gd name="T3" fmla="*/ 80 h 377"/>
                <a:gd name="T4" fmla="*/ 285 w 337"/>
                <a:gd name="T5" fmla="*/ 189 h 377"/>
                <a:gd name="T6" fmla="*/ 254 w 337"/>
                <a:gd name="T7" fmla="*/ 297 h 377"/>
                <a:gd name="T8" fmla="*/ 169 w 337"/>
                <a:gd name="T9" fmla="*/ 337 h 377"/>
                <a:gd name="T10" fmla="*/ 83 w 337"/>
                <a:gd name="T11" fmla="*/ 297 h 377"/>
                <a:gd name="T12" fmla="*/ 52 w 337"/>
                <a:gd name="T13" fmla="*/ 189 h 377"/>
                <a:gd name="T14" fmla="*/ 83 w 337"/>
                <a:gd name="T15" fmla="*/ 80 h 377"/>
                <a:gd name="T16" fmla="*/ 169 w 337"/>
                <a:gd name="T17" fmla="*/ 40 h 377"/>
                <a:gd name="T18" fmla="*/ 169 w 337"/>
                <a:gd name="T19" fmla="*/ 0 h 377"/>
                <a:gd name="T20" fmla="*/ 46 w 337"/>
                <a:gd name="T21" fmla="*/ 51 h 377"/>
                <a:gd name="T22" fmla="*/ 0 w 337"/>
                <a:gd name="T23" fmla="*/ 189 h 377"/>
                <a:gd name="T24" fmla="*/ 46 w 337"/>
                <a:gd name="T25" fmla="*/ 326 h 377"/>
                <a:gd name="T26" fmla="*/ 169 w 337"/>
                <a:gd name="T27" fmla="*/ 377 h 377"/>
                <a:gd name="T28" fmla="*/ 291 w 337"/>
                <a:gd name="T29" fmla="*/ 326 h 377"/>
                <a:gd name="T30" fmla="*/ 337 w 337"/>
                <a:gd name="T31" fmla="*/ 189 h 377"/>
                <a:gd name="T32" fmla="*/ 291 w 337"/>
                <a:gd name="T33" fmla="*/ 51 h 377"/>
                <a:gd name="T34" fmla="*/ 169 w 337"/>
                <a:gd name="T3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7" h="377">
                  <a:moveTo>
                    <a:pt x="169" y="40"/>
                  </a:moveTo>
                  <a:cubicBezTo>
                    <a:pt x="205" y="40"/>
                    <a:pt x="233" y="53"/>
                    <a:pt x="254" y="80"/>
                  </a:cubicBezTo>
                  <a:cubicBezTo>
                    <a:pt x="274" y="106"/>
                    <a:pt x="285" y="143"/>
                    <a:pt x="285" y="189"/>
                  </a:cubicBezTo>
                  <a:cubicBezTo>
                    <a:pt x="285" y="234"/>
                    <a:pt x="274" y="271"/>
                    <a:pt x="254" y="297"/>
                  </a:cubicBezTo>
                  <a:cubicBezTo>
                    <a:pt x="233" y="324"/>
                    <a:pt x="205" y="337"/>
                    <a:pt x="169" y="337"/>
                  </a:cubicBezTo>
                  <a:cubicBezTo>
                    <a:pt x="133" y="337"/>
                    <a:pt x="105" y="324"/>
                    <a:pt x="83" y="297"/>
                  </a:cubicBezTo>
                  <a:cubicBezTo>
                    <a:pt x="63" y="271"/>
                    <a:pt x="52" y="234"/>
                    <a:pt x="52" y="189"/>
                  </a:cubicBezTo>
                  <a:cubicBezTo>
                    <a:pt x="52" y="143"/>
                    <a:pt x="63" y="106"/>
                    <a:pt x="83" y="80"/>
                  </a:cubicBezTo>
                  <a:cubicBezTo>
                    <a:pt x="105" y="53"/>
                    <a:pt x="133" y="40"/>
                    <a:pt x="169" y="40"/>
                  </a:cubicBezTo>
                  <a:close/>
                  <a:moveTo>
                    <a:pt x="169" y="0"/>
                  </a:moveTo>
                  <a:cubicBezTo>
                    <a:pt x="118" y="0"/>
                    <a:pt x="77" y="17"/>
                    <a:pt x="46" y="51"/>
                  </a:cubicBezTo>
                  <a:cubicBezTo>
                    <a:pt x="16" y="85"/>
                    <a:pt x="0" y="131"/>
                    <a:pt x="0" y="189"/>
                  </a:cubicBezTo>
                  <a:cubicBezTo>
                    <a:pt x="0" y="246"/>
                    <a:pt x="16" y="292"/>
                    <a:pt x="46" y="326"/>
                  </a:cubicBezTo>
                  <a:cubicBezTo>
                    <a:pt x="77" y="360"/>
                    <a:pt x="118" y="377"/>
                    <a:pt x="169" y="377"/>
                  </a:cubicBezTo>
                  <a:cubicBezTo>
                    <a:pt x="220" y="377"/>
                    <a:pt x="260" y="360"/>
                    <a:pt x="291" y="326"/>
                  </a:cubicBezTo>
                  <a:cubicBezTo>
                    <a:pt x="321" y="292"/>
                    <a:pt x="337" y="246"/>
                    <a:pt x="337" y="189"/>
                  </a:cubicBezTo>
                  <a:cubicBezTo>
                    <a:pt x="337" y="131"/>
                    <a:pt x="321" y="85"/>
                    <a:pt x="291" y="51"/>
                  </a:cubicBezTo>
                  <a:cubicBezTo>
                    <a:pt x="260" y="17"/>
                    <a:pt x="220" y="0"/>
                    <a:pt x="169" y="0"/>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2"/>
            <p:cNvSpPr>
              <a:spLocks/>
            </p:cNvSpPr>
            <p:nvPr>
              <p:custDataLst>
                <p:tags r:id="rId10"/>
              </p:custDataLst>
            </p:nvPr>
          </p:nvSpPr>
          <p:spPr bwMode="auto">
            <a:xfrm>
              <a:off x="4611688" y="4191000"/>
              <a:ext cx="101600" cy="428625"/>
            </a:xfrm>
            <a:custGeom>
              <a:avLst/>
              <a:gdLst>
                <a:gd name="T0" fmla="*/ 42 w 147"/>
                <a:gd name="T1" fmla="*/ 309 h 618"/>
                <a:gd name="T2" fmla="*/ 147 w 147"/>
                <a:gd name="T3" fmla="*/ 24 h 618"/>
                <a:gd name="T4" fmla="*/ 147 w 147"/>
                <a:gd name="T5" fmla="*/ 0 h 618"/>
                <a:gd name="T6" fmla="*/ 0 w 147"/>
                <a:gd name="T7" fmla="*/ 309 h 618"/>
                <a:gd name="T8" fmla="*/ 147 w 147"/>
                <a:gd name="T9" fmla="*/ 618 h 618"/>
                <a:gd name="T10" fmla="*/ 147 w 147"/>
                <a:gd name="T11" fmla="*/ 594 h 618"/>
                <a:gd name="T12" fmla="*/ 42 w 147"/>
                <a:gd name="T13" fmla="*/ 309 h 618"/>
              </a:gdLst>
              <a:ahLst/>
              <a:cxnLst>
                <a:cxn ang="0">
                  <a:pos x="T0" y="T1"/>
                </a:cxn>
                <a:cxn ang="0">
                  <a:pos x="T2" y="T3"/>
                </a:cxn>
                <a:cxn ang="0">
                  <a:pos x="T4" y="T5"/>
                </a:cxn>
                <a:cxn ang="0">
                  <a:pos x="T6" y="T7"/>
                </a:cxn>
                <a:cxn ang="0">
                  <a:pos x="T8" y="T9"/>
                </a:cxn>
                <a:cxn ang="0">
                  <a:pos x="T10" y="T11"/>
                </a:cxn>
                <a:cxn ang="0">
                  <a:pos x="T12" y="T13"/>
                </a:cxn>
              </a:cxnLst>
              <a:rect l="0" t="0" r="r" b="b"/>
              <a:pathLst>
                <a:path w="147" h="618">
                  <a:moveTo>
                    <a:pt x="42" y="309"/>
                  </a:moveTo>
                  <a:cubicBezTo>
                    <a:pt x="42" y="129"/>
                    <a:pt x="85" y="34"/>
                    <a:pt x="147" y="24"/>
                  </a:cubicBezTo>
                  <a:lnTo>
                    <a:pt x="147" y="0"/>
                  </a:lnTo>
                  <a:cubicBezTo>
                    <a:pt x="60" y="11"/>
                    <a:pt x="0" y="115"/>
                    <a:pt x="0" y="309"/>
                  </a:cubicBezTo>
                  <a:cubicBezTo>
                    <a:pt x="0" y="503"/>
                    <a:pt x="60" y="607"/>
                    <a:pt x="147" y="618"/>
                  </a:cubicBezTo>
                  <a:lnTo>
                    <a:pt x="147" y="594"/>
                  </a:lnTo>
                  <a:cubicBezTo>
                    <a:pt x="85" y="584"/>
                    <a:pt x="42" y="489"/>
                    <a:pt x="42" y="309"/>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3"/>
            <p:cNvSpPr>
              <a:spLocks/>
            </p:cNvSpPr>
            <p:nvPr>
              <p:custDataLst>
                <p:tags r:id="rId11"/>
              </p:custDataLst>
            </p:nvPr>
          </p:nvSpPr>
          <p:spPr bwMode="auto">
            <a:xfrm>
              <a:off x="4775200" y="4202113"/>
              <a:ext cx="263525" cy="330200"/>
            </a:xfrm>
            <a:custGeom>
              <a:avLst/>
              <a:gdLst>
                <a:gd name="T0" fmla="*/ 24 w 382"/>
                <a:gd name="T1" fmla="*/ 369 h 475"/>
                <a:gd name="T2" fmla="*/ 59 w 382"/>
                <a:gd name="T3" fmla="*/ 339 h 475"/>
                <a:gd name="T4" fmla="*/ 107 w 382"/>
                <a:gd name="T5" fmla="*/ 475 h 475"/>
                <a:gd name="T6" fmla="*/ 152 w 382"/>
                <a:gd name="T7" fmla="*/ 475 h 475"/>
                <a:gd name="T8" fmla="*/ 348 w 382"/>
                <a:gd name="T9" fmla="*/ 40 h 475"/>
                <a:gd name="T10" fmla="*/ 382 w 382"/>
                <a:gd name="T11" fmla="*/ 40 h 475"/>
                <a:gd name="T12" fmla="*/ 382 w 382"/>
                <a:gd name="T13" fmla="*/ 0 h 475"/>
                <a:gd name="T14" fmla="*/ 321 w 382"/>
                <a:gd name="T15" fmla="*/ 0 h 475"/>
                <a:gd name="T16" fmla="*/ 155 w 382"/>
                <a:gd name="T17" fmla="*/ 369 h 475"/>
                <a:gd name="T18" fmla="*/ 112 w 382"/>
                <a:gd name="T19" fmla="*/ 247 h 475"/>
                <a:gd name="T20" fmla="*/ 0 w 382"/>
                <a:gd name="T21" fmla="*/ 340 h 475"/>
                <a:gd name="T22" fmla="*/ 24 w 382"/>
                <a:gd name="T23" fmla="*/ 369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475">
                  <a:moveTo>
                    <a:pt x="24" y="369"/>
                  </a:moveTo>
                  <a:lnTo>
                    <a:pt x="59" y="339"/>
                  </a:lnTo>
                  <a:lnTo>
                    <a:pt x="107" y="475"/>
                  </a:lnTo>
                  <a:lnTo>
                    <a:pt x="152" y="475"/>
                  </a:lnTo>
                  <a:lnTo>
                    <a:pt x="348" y="40"/>
                  </a:lnTo>
                  <a:lnTo>
                    <a:pt x="382" y="40"/>
                  </a:lnTo>
                  <a:lnTo>
                    <a:pt x="382" y="0"/>
                  </a:lnTo>
                  <a:lnTo>
                    <a:pt x="321" y="0"/>
                  </a:lnTo>
                  <a:lnTo>
                    <a:pt x="155" y="369"/>
                  </a:lnTo>
                  <a:lnTo>
                    <a:pt x="112" y="247"/>
                  </a:lnTo>
                  <a:lnTo>
                    <a:pt x="0" y="340"/>
                  </a:lnTo>
                  <a:lnTo>
                    <a:pt x="24" y="369"/>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5"/>
            <p:cNvSpPr>
              <a:spLocks/>
            </p:cNvSpPr>
            <p:nvPr>
              <p:custDataLst>
                <p:tags r:id="rId12"/>
              </p:custDataLst>
            </p:nvPr>
          </p:nvSpPr>
          <p:spPr bwMode="auto">
            <a:xfrm>
              <a:off x="5065713" y="4318000"/>
              <a:ext cx="157163" cy="193675"/>
            </a:xfrm>
            <a:custGeom>
              <a:avLst/>
              <a:gdLst>
                <a:gd name="T0" fmla="*/ 228 w 228"/>
                <a:gd name="T1" fmla="*/ 115 h 279"/>
                <a:gd name="T2" fmla="*/ 204 w 228"/>
                <a:gd name="T3" fmla="*/ 29 h 279"/>
                <a:gd name="T4" fmla="*/ 133 w 228"/>
                <a:gd name="T5" fmla="*/ 0 h 279"/>
                <a:gd name="T6" fmla="*/ 83 w 228"/>
                <a:gd name="T7" fmla="*/ 12 h 279"/>
                <a:gd name="T8" fmla="*/ 45 w 228"/>
                <a:gd name="T9" fmla="*/ 49 h 279"/>
                <a:gd name="T10" fmla="*/ 45 w 228"/>
                <a:gd name="T11" fmla="*/ 6 h 279"/>
                <a:gd name="T12" fmla="*/ 0 w 228"/>
                <a:gd name="T13" fmla="*/ 6 h 279"/>
                <a:gd name="T14" fmla="*/ 0 w 228"/>
                <a:gd name="T15" fmla="*/ 279 h 279"/>
                <a:gd name="T16" fmla="*/ 45 w 228"/>
                <a:gd name="T17" fmla="*/ 279 h 279"/>
                <a:gd name="T18" fmla="*/ 45 w 228"/>
                <a:gd name="T19" fmla="*/ 125 h 279"/>
                <a:gd name="T20" fmla="*/ 66 w 228"/>
                <a:gd name="T21" fmla="*/ 62 h 279"/>
                <a:gd name="T22" fmla="*/ 123 w 228"/>
                <a:gd name="T23" fmla="*/ 39 h 279"/>
                <a:gd name="T24" fmla="*/ 169 w 228"/>
                <a:gd name="T25" fmla="*/ 58 h 279"/>
                <a:gd name="T26" fmla="*/ 183 w 228"/>
                <a:gd name="T27" fmla="*/ 116 h 279"/>
                <a:gd name="T28" fmla="*/ 183 w 228"/>
                <a:gd name="T29" fmla="*/ 279 h 279"/>
                <a:gd name="T30" fmla="*/ 228 w 228"/>
                <a:gd name="T31" fmla="*/ 279 h 279"/>
                <a:gd name="T32" fmla="*/ 228 w 228"/>
                <a:gd name="T33" fmla="*/ 11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279">
                  <a:moveTo>
                    <a:pt x="228" y="115"/>
                  </a:moveTo>
                  <a:cubicBezTo>
                    <a:pt x="228" y="77"/>
                    <a:pt x="220" y="48"/>
                    <a:pt x="204" y="29"/>
                  </a:cubicBezTo>
                  <a:cubicBezTo>
                    <a:pt x="188" y="9"/>
                    <a:pt x="165" y="0"/>
                    <a:pt x="133" y="0"/>
                  </a:cubicBezTo>
                  <a:cubicBezTo>
                    <a:pt x="114" y="0"/>
                    <a:pt x="97" y="4"/>
                    <a:pt x="83" y="12"/>
                  </a:cubicBezTo>
                  <a:cubicBezTo>
                    <a:pt x="68" y="20"/>
                    <a:pt x="56" y="32"/>
                    <a:pt x="45" y="49"/>
                  </a:cubicBezTo>
                  <a:lnTo>
                    <a:pt x="45" y="6"/>
                  </a:lnTo>
                  <a:lnTo>
                    <a:pt x="0" y="6"/>
                  </a:lnTo>
                  <a:lnTo>
                    <a:pt x="0" y="279"/>
                  </a:lnTo>
                  <a:lnTo>
                    <a:pt x="45" y="279"/>
                  </a:lnTo>
                  <a:lnTo>
                    <a:pt x="45" y="125"/>
                  </a:lnTo>
                  <a:cubicBezTo>
                    <a:pt x="45" y="99"/>
                    <a:pt x="52" y="77"/>
                    <a:pt x="66" y="62"/>
                  </a:cubicBezTo>
                  <a:cubicBezTo>
                    <a:pt x="80" y="47"/>
                    <a:pt x="99" y="39"/>
                    <a:pt x="123" y="39"/>
                  </a:cubicBezTo>
                  <a:cubicBezTo>
                    <a:pt x="143" y="39"/>
                    <a:pt x="159" y="45"/>
                    <a:pt x="169" y="58"/>
                  </a:cubicBezTo>
                  <a:cubicBezTo>
                    <a:pt x="178" y="71"/>
                    <a:pt x="183" y="90"/>
                    <a:pt x="183" y="116"/>
                  </a:cubicBezTo>
                  <a:lnTo>
                    <a:pt x="183" y="279"/>
                  </a:lnTo>
                  <a:lnTo>
                    <a:pt x="228" y="279"/>
                  </a:lnTo>
                  <a:lnTo>
                    <a:pt x="228" y="115"/>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6"/>
            <p:cNvSpPr>
              <a:spLocks/>
            </p:cNvSpPr>
            <p:nvPr>
              <p:custDataLst>
                <p:tags r:id="rId13"/>
              </p:custDataLst>
            </p:nvPr>
          </p:nvSpPr>
          <p:spPr bwMode="auto">
            <a:xfrm>
              <a:off x="5235575" y="4259263"/>
              <a:ext cx="171450" cy="285750"/>
            </a:xfrm>
            <a:custGeom>
              <a:avLst/>
              <a:gdLst>
                <a:gd name="T0" fmla="*/ 206 w 249"/>
                <a:gd name="T1" fmla="*/ 0 h 411"/>
                <a:gd name="T2" fmla="*/ 0 w 249"/>
                <a:gd name="T3" fmla="*/ 411 h 411"/>
                <a:gd name="T4" fmla="*/ 43 w 249"/>
                <a:gd name="T5" fmla="*/ 411 h 411"/>
                <a:gd name="T6" fmla="*/ 249 w 249"/>
                <a:gd name="T7" fmla="*/ 0 h 411"/>
                <a:gd name="T8" fmla="*/ 206 w 249"/>
                <a:gd name="T9" fmla="*/ 0 h 411"/>
              </a:gdLst>
              <a:ahLst/>
              <a:cxnLst>
                <a:cxn ang="0">
                  <a:pos x="T0" y="T1"/>
                </a:cxn>
                <a:cxn ang="0">
                  <a:pos x="T2" y="T3"/>
                </a:cxn>
                <a:cxn ang="0">
                  <a:pos x="T4" y="T5"/>
                </a:cxn>
                <a:cxn ang="0">
                  <a:pos x="T6" y="T7"/>
                </a:cxn>
                <a:cxn ang="0">
                  <a:pos x="T8" y="T9"/>
                </a:cxn>
              </a:cxnLst>
              <a:rect l="0" t="0" r="r" b="b"/>
              <a:pathLst>
                <a:path w="249" h="411">
                  <a:moveTo>
                    <a:pt x="206" y="0"/>
                  </a:moveTo>
                  <a:lnTo>
                    <a:pt x="0" y="411"/>
                  </a:lnTo>
                  <a:lnTo>
                    <a:pt x="43" y="411"/>
                  </a:lnTo>
                  <a:lnTo>
                    <a:pt x="249" y="0"/>
                  </a:lnTo>
                  <a:lnTo>
                    <a:pt x="206"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7"/>
            <p:cNvSpPr>
              <a:spLocks/>
            </p:cNvSpPr>
            <p:nvPr>
              <p:custDataLst>
                <p:tags r:id="rId14"/>
              </p:custDataLst>
            </p:nvPr>
          </p:nvSpPr>
          <p:spPr bwMode="auto">
            <a:xfrm>
              <a:off x="5422900" y="4318000"/>
              <a:ext cx="160338" cy="198437"/>
            </a:xfrm>
            <a:custGeom>
              <a:avLst/>
              <a:gdLst>
                <a:gd name="T0" fmla="*/ 76 w 233"/>
                <a:gd name="T1" fmla="*/ 133 h 287"/>
                <a:gd name="T2" fmla="*/ 19 w 233"/>
                <a:gd name="T3" fmla="*/ 165 h 287"/>
                <a:gd name="T4" fmla="*/ 1 w 233"/>
                <a:gd name="T5" fmla="*/ 206 h 287"/>
                <a:gd name="T6" fmla="*/ 0 w 233"/>
                <a:gd name="T7" fmla="*/ 222 h 287"/>
                <a:gd name="T8" fmla="*/ 16 w 233"/>
                <a:gd name="T9" fmla="*/ 260 h 287"/>
                <a:gd name="T10" fmla="*/ 111 w 233"/>
                <a:gd name="T11" fmla="*/ 287 h 287"/>
                <a:gd name="T12" fmla="*/ 152 w 233"/>
                <a:gd name="T13" fmla="*/ 283 h 287"/>
                <a:gd name="T14" fmla="*/ 192 w 233"/>
                <a:gd name="T15" fmla="*/ 272 h 287"/>
                <a:gd name="T16" fmla="*/ 201 w 233"/>
                <a:gd name="T17" fmla="*/ 225 h 287"/>
                <a:gd name="T18" fmla="*/ 165 w 233"/>
                <a:gd name="T19" fmla="*/ 240 h 287"/>
                <a:gd name="T20" fmla="*/ 121 w 233"/>
                <a:gd name="T21" fmla="*/ 246 h 287"/>
                <a:gd name="T22" fmla="*/ 62 w 233"/>
                <a:gd name="T23" fmla="*/ 232 h 287"/>
                <a:gd name="T24" fmla="*/ 48 w 233"/>
                <a:gd name="T25" fmla="*/ 208 h 287"/>
                <a:gd name="T26" fmla="*/ 49 w 233"/>
                <a:gd name="T27" fmla="*/ 201 h 287"/>
                <a:gd name="T28" fmla="*/ 71 w 233"/>
                <a:gd name="T29" fmla="*/ 168 h 287"/>
                <a:gd name="T30" fmla="*/ 129 w 233"/>
                <a:gd name="T31" fmla="*/ 152 h 287"/>
                <a:gd name="T32" fmla="*/ 162 w 233"/>
                <a:gd name="T33" fmla="*/ 152 h 287"/>
                <a:gd name="T34" fmla="*/ 169 w 233"/>
                <a:gd name="T35" fmla="*/ 117 h 287"/>
                <a:gd name="T36" fmla="*/ 134 w 233"/>
                <a:gd name="T37" fmla="*/ 117 h 287"/>
                <a:gd name="T38" fmla="*/ 91 w 233"/>
                <a:gd name="T39" fmla="*/ 104 h 287"/>
                <a:gd name="T40" fmla="*/ 81 w 233"/>
                <a:gd name="T41" fmla="*/ 83 h 287"/>
                <a:gd name="T42" fmla="*/ 82 w 233"/>
                <a:gd name="T43" fmla="*/ 77 h 287"/>
                <a:gd name="T44" fmla="*/ 99 w 233"/>
                <a:gd name="T45" fmla="*/ 55 h 287"/>
                <a:gd name="T46" fmla="*/ 151 w 233"/>
                <a:gd name="T47" fmla="*/ 42 h 287"/>
                <a:gd name="T48" fmla="*/ 186 w 233"/>
                <a:gd name="T49" fmla="*/ 46 h 287"/>
                <a:gd name="T50" fmla="*/ 224 w 233"/>
                <a:gd name="T51" fmla="*/ 58 h 287"/>
                <a:gd name="T52" fmla="*/ 233 w 233"/>
                <a:gd name="T53" fmla="*/ 14 h 287"/>
                <a:gd name="T54" fmla="*/ 192 w 233"/>
                <a:gd name="T55" fmla="*/ 4 h 287"/>
                <a:gd name="T56" fmla="*/ 154 w 233"/>
                <a:gd name="T57" fmla="*/ 0 h 287"/>
                <a:gd name="T58" fmla="*/ 68 w 233"/>
                <a:gd name="T59" fmla="*/ 23 h 287"/>
                <a:gd name="T60" fmla="*/ 34 w 233"/>
                <a:gd name="T61" fmla="*/ 72 h 287"/>
                <a:gd name="T62" fmla="*/ 33 w 233"/>
                <a:gd name="T63" fmla="*/ 85 h 287"/>
                <a:gd name="T64" fmla="*/ 38 w 233"/>
                <a:gd name="T65" fmla="*/ 105 h 287"/>
                <a:gd name="T66" fmla="*/ 76 w 233"/>
                <a:gd name="T67" fmla="*/ 13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3" h="287">
                  <a:moveTo>
                    <a:pt x="76" y="133"/>
                  </a:moveTo>
                  <a:cubicBezTo>
                    <a:pt x="50" y="139"/>
                    <a:pt x="31" y="150"/>
                    <a:pt x="19" y="165"/>
                  </a:cubicBezTo>
                  <a:cubicBezTo>
                    <a:pt x="10" y="177"/>
                    <a:pt x="4" y="190"/>
                    <a:pt x="1" y="206"/>
                  </a:cubicBezTo>
                  <a:cubicBezTo>
                    <a:pt x="0" y="211"/>
                    <a:pt x="0" y="217"/>
                    <a:pt x="0" y="222"/>
                  </a:cubicBezTo>
                  <a:cubicBezTo>
                    <a:pt x="0" y="238"/>
                    <a:pt x="5" y="251"/>
                    <a:pt x="16" y="260"/>
                  </a:cubicBezTo>
                  <a:cubicBezTo>
                    <a:pt x="38" y="278"/>
                    <a:pt x="69" y="287"/>
                    <a:pt x="111" y="287"/>
                  </a:cubicBezTo>
                  <a:cubicBezTo>
                    <a:pt x="119" y="287"/>
                    <a:pt x="132" y="286"/>
                    <a:pt x="152" y="283"/>
                  </a:cubicBezTo>
                  <a:cubicBezTo>
                    <a:pt x="165" y="281"/>
                    <a:pt x="179" y="277"/>
                    <a:pt x="192" y="272"/>
                  </a:cubicBezTo>
                  <a:lnTo>
                    <a:pt x="201" y="225"/>
                  </a:lnTo>
                  <a:cubicBezTo>
                    <a:pt x="187" y="232"/>
                    <a:pt x="175" y="237"/>
                    <a:pt x="165" y="240"/>
                  </a:cubicBezTo>
                  <a:cubicBezTo>
                    <a:pt x="148" y="244"/>
                    <a:pt x="133" y="246"/>
                    <a:pt x="121" y="246"/>
                  </a:cubicBezTo>
                  <a:cubicBezTo>
                    <a:pt x="96" y="246"/>
                    <a:pt x="76" y="241"/>
                    <a:pt x="62" y="232"/>
                  </a:cubicBezTo>
                  <a:cubicBezTo>
                    <a:pt x="53" y="226"/>
                    <a:pt x="48" y="218"/>
                    <a:pt x="48" y="208"/>
                  </a:cubicBezTo>
                  <a:cubicBezTo>
                    <a:pt x="48" y="206"/>
                    <a:pt x="48" y="204"/>
                    <a:pt x="49" y="201"/>
                  </a:cubicBezTo>
                  <a:cubicBezTo>
                    <a:pt x="52" y="187"/>
                    <a:pt x="59" y="176"/>
                    <a:pt x="71" y="168"/>
                  </a:cubicBezTo>
                  <a:cubicBezTo>
                    <a:pt x="87" y="158"/>
                    <a:pt x="106" y="152"/>
                    <a:pt x="129" y="152"/>
                  </a:cubicBezTo>
                  <a:lnTo>
                    <a:pt x="162" y="152"/>
                  </a:lnTo>
                  <a:lnTo>
                    <a:pt x="169" y="117"/>
                  </a:lnTo>
                  <a:lnTo>
                    <a:pt x="134" y="117"/>
                  </a:lnTo>
                  <a:cubicBezTo>
                    <a:pt x="115" y="117"/>
                    <a:pt x="101" y="113"/>
                    <a:pt x="91" y="104"/>
                  </a:cubicBezTo>
                  <a:cubicBezTo>
                    <a:pt x="84" y="98"/>
                    <a:pt x="81" y="91"/>
                    <a:pt x="81" y="83"/>
                  </a:cubicBezTo>
                  <a:cubicBezTo>
                    <a:pt x="81" y="81"/>
                    <a:pt x="81" y="79"/>
                    <a:pt x="82" y="77"/>
                  </a:cubicBezTo>
                  <a:cubicBezTo>
                    <a:pt x="83" y="68"/>
                    <a:pt x="89" y="61"/>
                    <a:pt x="99" y="55"/>
                  </a:cubicBezTo>
                  <a:cubicBezTo>
                    <a:pt x="112" y="46"/>
                    <a:pt x="130" y="42"/>
                    <a:pt x="151" y="42"/>
                  </a:cubicBezTo>
                  <a:cubicBezTo>
                    <a:pt x="162" y="42"/>
                    <a:pt x="174" y="43"/>
                    <a:pt x="186" y="46"/>
                  </a:cubicBezTo>
                  <a:cubicBezTo>
                    <a:pt x="200" y="50"/>
                    <a:pt x="212" y="53"/>
                    <a:pt x="224" y="58"/>
                  </a:cubicBezTo>
                  <a:lnTo>
                    <a:pt x="233" y="14"/>
                  </a:lnTo>
                  <a:cubicBezTo>
                    <a:pt x="225" y="11"/>
                    <a:pt x="212" y="8"/>
                    <a:pt x="192" y="4"/>
                  </a:cubicBezTo>
                  <a:cubicBezTo>
                    <a:pt x="177" y="2"/>
                    <a:pt x="164" y="0"/>
                    <a:pt x="154" y="0"/>
                  </a:cubicBezTo>
                  <a:cubicBezTo>
                    <a:pt x="118" y="0"/>
                    <a:pt x="89" y="8"/>
                    <a:pt x="68" y="23"/>
                  </a:cubicBezTo>
                  <a:cubicBezTo>
                    <a:pt x="49" y="37"/>
                    <a:pt x="38" y="53"/>
                    <a:pt x="34" y="72"/>
                  </a:cubicBezTo>
                  <a:cubicBezTo>
                    <a:pt x="33" y="76"/>
                    <a:pt x="33" y="81"/>
                    <a:pt x="33" y="85"/>
                  </a:cubicBezTo>
                  <a:cubicBezTo>
                    <a:pt x="33" y="93"/>
                    <a:pt x="34" y="99"/>
                    <a:pt x="38" y="105"/>
                  </a:cubicBezTo>
                  <a:cubicBezTo>
                    <a:pt x="45" y="119"/>
                    <a:pt x="57" y="129"/>
                    <a:pt x="76" y="133"/>
                  </a:cubicBez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8"/>
            <p:cNvSpPr>
              <a:spLocks/>
            </p:cNvSpPr>
            <p:nvPr>
              <p:custDataLst>
                <p:tags r:id="rId15"/>
              </p:custDataLst>
            </p:nvPr>
          </p:nvSpPr>
          <p:spPr bwMode="auto">
            <a:xfrm>
              <a:off x="5611813" y="4173538"/>
              <a:ext cx="120650" cy="195262"/>
            </a:xfrm>
            <a:custGeom>
              <a:avLst/>
              <a:gdLst>
                <a:gd name="T0" fmla="*/ 45 w 175"/>
                <a:gd name="T1" fmla="*/ 249 h 281"/>
                <a:gd name="T2" fmla="*/ 115 w 175"/>
                <a:gd name="T3" fmla="*/ 178 h 281"/>
                <a:gd name="T4" fmla="*/ 144 w 175"/>
                <a:gd name="T5" fmla="*/ 147 h 281"/>
                <a:gd name="T6" fmla="*/ 167 w 175"/>
                <a:gd name="T7" fmla="*/ 111 h 281"/>
                <a:gd name="T8" fmla="*/ 174 w 175"/>
                <a:gd name="T9" fmla="*/ 79 h 281"/>
                <a:gd name="T10" fmla="*/ 149 w 175"/>
                <a:gd name="T11" fmla="*/ 21 h 281"/>
                <a:gd name="T12" fmla="*/ 80 w 175"/>
                <a:gd name="T13" fmla="*/ 0 h 281"/>
                <a:gd name="T14" fmla="*/ 44 w 175"/>
                <a:gd name="T15" fmla="*/ 5 h 281"/>
                <a:gd name="T16" fmla="*/ 2 w 175"/>
                <a:gd name="T17" fmla="*/ 18 h 281"/>
                <a:gd name="T18" fmla="*/ 2 w 175"/>
                <a:gd name="T19" fmla="*/ 56 h 281"/>
                <a:gd name="T20" fmla="*/ 44 w 175"/>
                <a:gd name="T21" fmla="*/ 37 h 281"/>
                <a:gd name="T22" fmla="*/ 81 w 175"/>
                <a:gd name="T23" fmla="*/ 31 h 281"/>
                <a:gd name="T24" fmla="*/ 121 w 175"/>
                <a:gd name="T25" fmla="*/ 45 h 281"/>
                <a:gd name="T26" fmla="*/ 136 w 175"/>
                <a:gd name="T27" fmla="*/ 81 h 281"/>
                <a:gd name="T28" fmla="*/ 129 w 175"/>
                <a:gd name="T29" fmla="*/ 109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5" y="178"/>
                  </a:lnTo>
                  <a:cubicBezTo>
                    <a:pt x="131" y="161"/>
                    <a:pt x="141" y="150"/>
                    <a:pt x="144" y="147"/>
                  </a:cubicBezTo>
                  <a:cubicBezTo>
                    <a:pt x="156" y="133"/>
                    <a:pt x="163" y="121"/>
                    <a:pt x="167" y="111"/>
                  </a:cubicBezTo>
                  <a:cubicBezTo>
                    <a:pt x="172" y="101"/>
                    <a:pt x="174" y="90"/>
                    <a:pt x="174" y="79"/>
                  </a:cubicBezTo>
                  <a:cubicBezTo>
                    <a:pt x="174" y="55"/>
                    <a:pt x="166" y="36"/>
                    <a:pt x="149" y="21"/>
                  </a:cubicBezTo>
                  <a:cubicBezTo>
                    <a:pt x="131" y="7"/>
                    <a:pt x="109" y="0"/>
                    <a:pt x="80" y="0"/>
                  </a:cubicBezTo>
                  <a:cubicBezTo>
                    <a:pt x="69" y="0"/>
                    <a:pt x="57" y="1"/>
                    <a:pt x="44" y="5"/>
                  </a:cubicBezTo>
                  <a:cubicBezTo>
                    <a:pt x="31" y="8"/>
                    <a:pt x="17" y="12"/>
                    <a:pt x="2" y="18"/>
                  </a:cubicBezTo>
                  <a:lnTo>
                    <a:pt x="2" y="56"/>
                  </a:lnTo>
                  <a:cubicBezTo>
                    <a:pt x="17" y="48"/>
                    <a:pt x="31" y="42"/>
                    <a:pt x="44" y="37"/>
                  </a:cubicBezTo>
                  <a:cubicBezTo>
                    <a:pt x="57" y="33"/>
                    <a:pt x="69" y="31"/>
                    <a:pt x="81" y="31"/>
                  </a:cubicBezTo>
                  <a:cubicBezTo>
                    <a:pt x="97" y="31"/>
                    <a:pt x="111" y="36"/>
                    <a:pt x="121" y="45"/>
                  </a:cubicBezTo>
                  <a:cubicBezTo>
                    <a:pt x="131" y="54"/>
                    <a:pt x="136" y="66"/>
                    <a:pt x="136" y="81"/>
                  </a:cubicBezTo>
                  <a:cubicBezTo>
                    <a:pt x="136" y="90"/>
                    <a:pt x="134" y="99"/>
                    <a:pt x="129" y="109"/>
                  </a:cubicBezTo>
                  <a:cubicBezTo>
                    <a:pt x="125" y="118"/>
                    <a:pt x="116" y="129"/>
                    <a:pt x="104" y="143"/>
                  </a:cubicBezTo>
                  <a:cubicBezTo>
                    <a:pt x="98" y="150"/>
                    <a:pt x="83" y="166"/>
                    <a:pt x="58" y="190"/>
                  </a:cubicBezTo>
                  <a:lnTo>
                    <a:pt x="0" y="249"/>
                  </a:lnTo>
                  <a:lnTo>
                    <a:pt x="0" y="281"/>
                  </a:lnTo>
                  <a:lnTo>
                    <a:pt x="175" y="281"/>
                  </a:lnTo>
                  <a:lnTo>
                    <a:pt x="175" y="249"/>
                  </a:lnTo>
                  <a:lnTo>
                    <a:pt x="45" y="249"/>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9"/>
            <p:cNvSpPr>
              <a:spLocks/>
            </p:cNvSpPr>
            <p:nvPr>
              <p:custDataLst>
                <p:tags r:id="rId16"/>
              </p:custDataLst>
            </p:nvPr>
          </p:nvSpPr>
          <p:spPr bwMode="auto">
            <a:xfrm>
              <a:off x="5797550" y="4191000"/>
              <a:ext cx="101600" cy="428625"/>
            </a:xfrm>
            <a:custGeom>
              <a:avLst/>
              <a:gdLst>
                <a:gd name="T0" fmla="*/ 106 w 147"/>
                <a:gd name="T1" fmla="*/ 309 h 618"/>
                <a:gd name="T2" fmla="*/ 0 w 147"/>
                <a:gd name="T3" fmla="*/ 594 h 618"/>
                <a:gd name="T4" fmla="*/ 0 w 147"/>
                <a:gd name="T5" fmla="*/ 618 h 618"/>
                <a:gd name="T6" fmla="*/ 147 w 147"/>
                <a:gd name="T7" fmla="*/ 309 h 618"/>
                <a:gd name="T8" fmla="*/ 0 w 147"/>
                <a:gd name="T9" fmla="*/ 0 h 618"/>
                <a:gd name="T10" fmla="*/ 0 w 147"/>
                <a:gd name="T11" fmla="*/ 24 h 618"/>
                <a:gd name="T12" fmla="*/ 106 w 147"/>
                <a:gd name="T13" fmla="*/ 309 h 618"/>
              </a:gdLst>
              <a:ahLst/>
              <a:cxnLst>
                <a:cxn ang="0">
                  <a:pos x="T0" y="T1"/>
                </a:cxn>
                <a:cxn ang="0">
                  <a:pos x="T2" y="T3"/>
                </a:cxn>
                <a:cxn ang="0">
                  <a:pos x="T4" y="T5"/>
                </a:cxn>
                <a:cxn ang="0">
                  <a:pos x="T6" y="T7"/>
                </a:cxn>
                <a:cxn ang="0">
                  <a:pos x="T8" y="T9"/>
                </a:cxn>
                <a:cxn ang="0">
                  <a:pos x="T10" y="T11"/>
                </a:cxn>
                <a:cxn ang="0">
                  <a:pos x="T12" y="T13"/>
                </a:cxn>
              </a:cxnLst>
              <a:rect l="0" t="0" r="r" b="b"/>
              <a:pathLst>
                <a:path w="147" h="618">
                  <a:moveTo>
                    <a:pt x="106" y="309"/>
                  </a:moveTo>
                  <a:cubicBezTo>
                    <a:pt x="106" y="489"/>
                    <a:pt x="62" y="584"/>
                    <a:pt x="0" y="594"/>
                  </a:cubicBezTo>
                  <a:lnTo>
                    <a:pt x="0" y="618"/>
                  </a:lnTo>
                  <a:cubicBezTo>
                    <a:pt x="87" y="607"/>
                    <a:pt x="147" y="503"/>
                    <a:pt x="147" y="309"/>
                  </a:cubicBezTo>
                  <a:cubicBezTo>
                    <a:pt x="147" y="115"/>
                    <a:pt x="87" y="11"/>
                    <a:pt x="0" y="0"/>
                  </a:cubicBezTo>
                  <a:lnTo>
                    <a:pt x="0" y="24"/>
                  </a:lnTo>
                  <a:cubicBezTo>
                    <a:pt x="62" y="34"/>
                    <a:pt x="106" y="129"/>
                    <a:pt x="106" y="309"/>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229"/>
            <p:cNvSpPr/>
            <p:nvPr>
              <p:custDataLst>
                <p:tags r:id="rId17"/>
              </p:custDataLst>
            </p:nvPr>
          </p:nvSpPr>
          <p:spPr>
            <a:xfrm>
              <a:off x="5029200" y="4202113"/>
              <a:ext cx="227014" cy="28576"/>
            </a:xfrm>
            <a:custGeom>
              <a:avLst/>
              <a:gdLst/>
              <a:ahLst/>
              <a:cxnLst/>
              <a:rect l="0" t="0" r="0" b="0"/>
              <a:pathLst>
                <a:path w="227014" h="28576">
                  <a:moveTo>
                    <a:pt x="0" y="28575"/>
                  </a:moveTo>
                  <a:lnTo>
                    <a:pt x="227013" y="28575"/>
                  </a:lnTo>
                  <a:lnTo>
                    <a:pt x="227013" y="0"/>
                  </a:lnTo>
                  <a:lnTo>
                    <a:pt x="0" y="0"/>
                  </a:lnTo>
                  <a:close/>
                </a:path>
              </a:pathLst>
            </a:custGeom>
            <a:solidFill>
              <a:srgbClr val="FFFF00"/>
            </a:solidFill>
            <a:ln w="38100">
              <a:noFill/>
            </a:ln>
            <a:extLst>
              <a:ext uri="{91240B29-F687-4F45-9708-019B960494DF}">
                <a14:hiddenLine xmlns:a14="http://schemas.microsoft.com/office/drawing/2010/main" w="38100">
                  <a:solidFill>
                    <a:schemeClr val="tx1"/>
                  </a:solidFill>
                </a14:hiddenLine>
              </a:ext>
            </a:extLst>
          </p:spPr>
          <p:txBody>
            <a:bodyPr rtlCol="0" anchor="ctr"/>
            <a:lstStyle/>
            <a:p>
              <a:pPr algn="ctr"/>
              <a:endParaRPr lang="en-US"/>
            </a:p>
          </p:txBody>
        </p:sp>
      </p:grpSp>
      <p:grpSp>
        <p:nvGrpSpPr>
          <p:cNvPr id="188" name="Group 187"/>
          <p:cNvGrpSpPr>
            <a:grpSpLocks noChangeAspect="1"/>
          </p:cNvGrpSpPr>
          <p:nvPr>
            <p:custDataLst>
              <p:tags r:id="rId3"/>
            </p:custDataLst>
          </p:nvPr>
        </p:nvGrpSpPr>
        <p:grpSpPr>
          <a:xfrm>
            <a:off x="3998872" y="5311590"/>
            <a:ext cx="327025" cy="498475"/>
            <a:chOff x="3117850" y="5237163"/>
            <a:chExt cx="327025" cy="498475"/>
          </a:xfrm>
        </p:grpSpPr>
        <p:sp>
          <p:nvSpPr>
            <p:cNvPr id="184" name="Freeform 148"/>
            <p:cNvSpPr>
              <a:spLocks noEditPoints="1"/>
            </p:cNvSpPr>
            <p:nvPr>
              <p:custDataLst>
                <p:tags r:id="rId4"/>
              </p:custDataLst>
            </p:nvPr>
          </p:nvSpPr>
          <p:spPr bwMode="auto">
            <a:xfrm>
              <a:off x="3117850" y="5319713"/>
              <a:ext cx="139700" cy="265113"/>
            </a:xfrm>
            <a:custGeom>
              <a:avLst/>
              <a:gdLst>
                <a:gd name="T0" fmla="*/ 81 w 183"/>
                <a:gd name="T1" fmla="*/ 305 h 377"/>
                <a:gd name="T2" fmla="*/ 178 w 183"/>
                <a:gd name="T3" fmla="*/ 84 h 377"/>
                <a:gd name="T4" fmla="*/ 183 w 183"/>
                <a:gd name="T5" fmla="*/ 42 h 377"/>
                <a:gd name="T6" fmla="*/ 153 w 183"/>
                <a:gd name="T7" fmla="*/ 0 h 377"/>
                <a:gd name="T8" fmla="*/ 105 w 183"/>
                <a:gd name="T9" fmla="*/ 19 h 377"/>
                <a:gd name="T10" fmla="*/ 51 w 183"/>
                <a:gd name="T11" fmla="*/ 187 h 377"/>
                <a:gd name="T12" fmla="*/ 44 w 183"/>
                <a:gd name="T13" fmla="*/ 262 h 377"/>
                <a:gd name="T14" fmla="*/ 46 w 183"/>
                <a:gd name="T15" fmla="*/ 301 h 377"/>
                <a:gd name="T16" fmla="*/ 0 w 183"/>
                <a:gd name="T17" fmla="*/ 370 h 377"/>
                <a:gd name="T18" fmla="*/ 38 w 183"/>
                <a:gd name="T19" fmla="*/ 370 h 377"/>
                <a:gd name="T20" fmla="*/ 57 w 183"/>
                <a:gd name="T21" fmla="*/ 344 h 377"/>
                <a:gd name="T22" fmla="*/ 110 w 183"/>
                <a:gd name="T23" fmla="*/ 377 h 377"/>
                <a:gd name="T24" fmla="*/ 145 w 183"/>
                <a:gd name="T25" fmla="*/ 363 h 377"/>
                <a:gd name="T26" fmla="*/ 177 w 183"/>
                <a:gd name="T27" fmla="*/ 326 h 377"/>
                <a:gd name="T28" fmla="*/ 145 w 183"/>
                <a:gd name="T29" fmla="*/ 326 h 377"/>
                <a:gd name="T30" fmla="*/ 113 w 183"/>
                <a:gd name="T31" fmla="*/ 354 h 377"/>
                <a:gd name="T32" fmla="*/ 81 w 183"/>
                <a:gd name="T33" fmla="*/ 305 h 377"/>
                <a:gd name="T34" fmla="*/ 81 w 183"/>
                <a:gd name="T35" fmla="*/ 241 h 377"/>
                <a:gd name="T36" fmla="*/ 92 w 183"/>
                <a:gd name="T37" fmla="*/ 174 h 377"/>
                <a:gd name="T38" fmla="*/ 142 w 183"/>
                <a:gd name="T39" fmla="*/ 27 h 377"/>
                <a:gd name="T40" fmla="*/ 148 w 183"/>
                <a:gd name="T41" fmla="*/ 43 h 377"/>
                <a:gd name="T42" fmla="*/ 140 w 183"/>
                <a:gd name="T43" fmla="*/ 89 h 377"/>
                <a:gd name="T44" fmla="*/ 81 w 183"/>
                <a:gd name="T45" fmla="*/ 24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 h="377">
                  <a:moveTo>
                    <a:pt x="81" y="305"/>
                  </a:moveTo>
                  <a:cubicBezTo>
                    <a:pt x="134" y="220"/>
                    <a:pt x="167" y="146"/>
                    <a:pt x="178" y="84"/>
                  </a:cubicBezTo>
                  <a:cubicBezTo>
                    <a:pt x="181" y="69"/>
                    <a:pt x="183" y="55"/>
                    <a:pt x="183" y="42"/>
                  </a:cubicBezTo>
                  <a:cubicBezTo>
                    <a:pt x="183" y="14"/>
                    <a:pt x="173" y="0"/>
                    <a:pt x="153" y="0"/>
                  </a:cubicBezTo>
                  <a:cubicBezTo>
                    <a:pt x="132" y="0"/>
                    <a:pt x="117" y="6"/>
                    <a:pt x="105" y="19"/>
                  </a:cubicBezTo>
                  <a:cubicBezTo>
                    <a:pt x="88" y="38"/>
                    <a:pt x="70" y="94"/>
                    <a:pt x="51" y="187"/>
                  </a:cubicBezTo>
                  <a:cubicBezTo>
                    <a:pt x="46" y="212"/>
                    <a:pt x="44" y="237"/>
                    <a:pt x="44" y="262"/>
                  </a:cubicBezTo>
                  <a:cubicBezTo>
                    <a:pt x="44" y="275"/>
                    <a:pt x="45" y="289"/>
                    <a:pt x="46" y="301"/>
                  </a:cubicBezTo>
                  <a:cubicBezTo>
                    <a:pt x="33" y="324"/>
                    <a:pt x="18" y="346"/>
                    <a:pt x="0" y="370"/>
                  </a:cubicBezTo>
                  <a:lnTo>
                    <a:pt x="38" y="370"/>
                  </a:lnTo>
                  <a:lnTo>
                    <a:pt x="57" y="344"/>
                  </a:lnTo>
                  <a:cubicBezTo>
                    <a:pt x="67" y="366"/>
                    <a:pt x="85" y="377"/>
                    <a:pt x="110" y="377"/>
                  </a:cubicBezTo>
                  <a:cubicBezTo>
                    <a:pt x="122" y="377"/>
                    <a:pt x="133" y="373"/>
                    <a:pt x="145" y="363"/>
                  </a:cubicBezTo>
                  <a:cubicBezTo>
                    <a:pt x="157" y="355"/>
                    <a:pt x="167" y="343"/>
                    <a:pt x="177" y="326"/>
                  </a:cubicBezTo>
                  <a:lnTo>
                    <a:pt x="145" y="326"/>
                  </a:lnTo>
                  <a:cubicBezTo>
                    <a:pt x="132" y="345"/>
                    <a:pt x="122" y="354"/>
                    <a:pt x="113" y="354"/>
                  </a:cubicBezTo>
                  <a:cubicBezTo>
                    <a:pt x="99" y="354"/>
                    <a:pt x="88" y="338"/>
                    <a:pt x="81" y="305"/>
                  </a:cubicBezTo>
                  <a:close/>
                  <a:moveTo>
                    <a:pt x="81" y="241"/>
                  </a:moveTo>
                  <a:cubicBezTo>
                    <a:pt x="84" y="220"/>
                    <a:pt x="87" y="198"/>
                    <a:pt x="92" y="174"/>
                  </a:cubicBezTo>
                  <a:cubicBezTo>
                    <a:pt x="108" y="90"/>
                    <a:pt x="124" y="41"/>
                    <a:pt x="142" y="27"/>
                  </a:cubicBezTo>
                  <a:cubicBezTo>
                    <a:pt x="146" y="27"/>
                    <a:pt x="148" y="32"/>
                    <a:pt x="148" y="43"/>
                  </a:cubicBezTo>
                  <a:cubicBezTo>
                    <a:pt x="148" y="50"/>
                    <a:pt x="145" y="65"/>
                    <a:pt x="140" y="89"/>
                  </a:cubicBezTo>
                  <a:cubicBezTo>
                    <a:pt x="132" y="134"/>
                    <a:pt x="112" y="185"/>
                    <a:pt x="81" y="241"/>
                  </a:cubicBez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49"/>
            <p:cNvSpPr>
              <a:spLocks/>
            </p:cNvSpPr>
            <p:nvPr>
              <p:custDataLst>
                <p:tags r:id="rId5"/>
              </p:custDataLst>
            </p:nvPr>
          </p:nvSpPr>
          <p:spPr bwMode="auto">
            <a:xfrm>
              <a:off x="3311525" y="5237163"/>
              <a:ext cx="133350" cy="196850"/>
            </a:xfrm>
            <a:custGeom>
              <a:avLst/>
              <a:gdLst>
                <a:gd name="T0" fmla="*/ 45 w 175"/>
                <a:gd name="T1" fmla="*/ 249 h 281"/>
                <a:gd name="T2" fmla="*/ 115 w 175"/>
                <a:gd name="T3" fmla="*/ 178 h 281"/>
                <a:gd name="T4" fmla="*/ 144 w 175"/>
                <a:gd name="T5" fmla="*/ 147 h 281"/>
                <a:gd name="T6" fmla="*/ 167 w 175"/>
                <a:gd name="T7" fmla="*/ 111 h 281"/>
                <a:gd name="T8" fmla="*/ 174 w 175"/>
                <a:gd name="T9" fmla="*/ 79 h 281"/>
                <a:gd name="T10" fmla="*/ 148 w 175"/>
                <a:gd name="T11" fmla="*/ 21 h 281"/>
                <a:gd name="T12" fmla="*/ 80 w 175"/>
                <a:gd name="T13" fmla="*/ 0 h 281"/>
                <a:gd name="T14" fmla="*/ 44 w 175"/>
                <a:gd name="T15" fmla="*/ 4 h 281"/>
                <a:gd name="T16" fmla="*/ 2 w 175"/>
                <a:gd name="T17" fmla="*/ 18 h 281"/>
                <a:gd name="T18" fmla="*/ 2 w 175"/>
                <a:gd name="T19" fmla="*/ 56 h 281"/>
                <a:gd name="T20" fmla="*/ 43 w 175"/>
                <a:gd name="T21" fmla="*/ 37 h 281"/>
                <a:gd name="T22" fmla="*/ 80 w 175"/>
                <a:gd name="T23" fmla="*/ 31 h 281"/>
                <a:gd name="T24" fmla="*/ 121 w 175"/>
                <a:gd name="T25" fmla="*/ 45 h 281"/>
                <a:gd name="T26" fmla="*/ 136 w 175"/>
                <a:gd name="T27" fmla="*/ 81 h 281"/>
                <a:gd name="T28" fmla="*/ 129 w 175"/>
                <a:gd name="T29" fmla="*/ 108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5" y="178"/>
                  </a:lnTo>
                  <a:cubicBezTo>
                    <a:pt x="131" y="161"/>
                    <a:pt x="141" y="150"/>
                    <a:pt x="144" y="147"/>
                  </a:cubicBezTo>
                  <a:cubicBezTo>
                    <a:pt x="155" y="133"/>
                    <a:pt x="163" y="121"/>
                    <a:pt x="167" y="111"/>
                  </a:cubicBezTo>
                  <a:cubicBezTo>
                    <a:pt x="172" y="100"/>
                    <a:pt x="174" y="90"/>
                    <a:pt x="174" y="79"/>
                  </a:cubicBezTo>
                  <a:cubicBezTo>
                    <a:pt x="174" y="55"/>
                    <a:pt x="165" y="35"/>
                    <a:pt x="148" y="21"/>
                  </a:cubicBezTo>
                  <a:cubicBezTo>
                    <a:pt x="131" y="7"/>
                    <a:pt x="109" y="0"/>
                    <a:pt x="80" y="0"/>
                  </a:cubicBezTo>
                  <a:cubicBezTo>
                    <a:pt x="69" y="0"/>
                    <a:pt x="57" y="1"/>
                    <a:pt x="44" y="4"/>
                  </a:cubicBezTo>
                  <a:cubicBezTo>
                    <a:pt x="31" y="7"/>
                    <a:pt x="17" y="12"/>
                    <a:pt x="2" y="18"/>
                  </a:cubicBezTo>
                  <a:lnTo>
                    <a:pt x="2" y="56"/>
                  </a:lnTo>
                  <a:cubicBezTo>
                    <a:pt x="16" y="47"/>
                    <a:pt x="30" y="41"/>
                    <a:pt x="43" y="37"/>
                  </a:cubicBezTo>
                  <a:cubicBezTo>
                    <a:pt x="57" y="33"/>
                    <a:pt x="69" y="31"/>
                    <a:pt x="80" y="31"/>
                  </a:cubicBezTo>
                  <a:cubicBezTo>
                    <a:pt x="97" y="31"/>
                    <a:pt x="110" y="36"/>
                    <a:pt x="121" y="45"/>
                  </a:cubicBezTo>
                  <a:cubicBezTo>
                    <a:pt x="131" y="54"/>
                    <a:pt x="136" y="66"/>
                    <a:pt x="136" y="81"/>
                  </a:cubicBezTo>
                  <a:cubicBezTo>
                    <a:pt x="136" y="90"/>
                    <a:pt x="134" y="99"/>
                    <a:pt x="129" y="108"/>
                  </a:cubicBezTo>
                  <a:cubicBezTo>
                    <a:pt x="124" y="118"/>
                    <a:pt x="116" y="129"/>
                    <a:pt x="104" y="143"/>
                  </a:cubicBezTo>
                  <a:cubicBezTo>
                    <a:pt x="98" y="150"/>
                    <a:pt x="82" y="166"/>
                    <a:pt x="58" y="190"/>
                  </a:cubicBezTo>
                  <a:lnTo>
                    <a:pt x="0" y="249"/>
                  </a:lnTo>
                  <a:lnTo>
                    <a:pt x="0" y="281"/>
                  </a:lnTo>
                  <a:lnTo>
                    <a:pt x="175" y="281"/>
                  </a:lnTo>
                  <a:lnTo>
                    <a:pt x="175" y="249"/>
                  </a:lnTo>
                  <a:lnTo>
                    <a:pt x="45" y="249"/>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50"/>
            <p:cNvSpPr>
              <a:spLocks/>
            </p:cNvSpPr>
            <p:nvPr>
              <p:custDataLst>
                <p:tags r:id="rId6"/>
              </p:custDataLst>
            </p:nvPr>
          </p:nvSpPr>
          <p:spPr bwMode="auto">
            <a:xfrm>
              <a:off x="3311525" y="5538788"/>
              <a:ext cx="133350" cy="196850"/>
            </a:xfrm>
            <a:custGeom>
              <a:avLst/>
              <a:gdLst>
                <a:gd name="T0" fmla="*/ 45 w 175"/>
                <a:gd name="T1" fmla="*/ 250 h 281"/>
                <a:gd name="T2" fmla="*/ 115 w 175"/>
                <a:gd name="T3" fmla="*/ 178 h 281"/>
                <a:gd name="T4" fmla="*/ 144 w 175"/>
                <a:gd name="T5" fmla="*/ 147 h 281"/>
                <a:gd name="T6" fmla="*/ 167 w 175"/>
                <a:gd name="T7" fmla="*/ 111 h 281"/>
                <a:gd name="T8" fmla="*/ 174 w 175"/>
                <a:gd name="T9" fmla="*/ 79 h 281"/>
                <a:gd name="T10" fmla="*/ 148 w 175"/>
                <a:gd name="T11" fmla="*/ 22 h 281"/>
                <a:gd name="T12" fmla="*/ 80 w 175"/>
                <a:gd name="T13" fmla="*/ 0 h 281"/>
                <a:gd name="T14" fmla="*/ 44 w 175"/>
                <a:gd name="T15" fmla="*/ 5 h 281"/>
                <a:gd name="T16" fmla="*/ 2 w 175"/>
                <a:gd name="T17" fmla="*/ 18 h 281"/>
                <a:gd name="T18" fmla="*/ 2 w 175"/>
                <a:gd name="T19" fmla="*/ 56 h 281"/>
                <a:gd name="T20" fmla="*/ 43 w 175"/>
                <a:gd name="T21" fmla="*/ 38 h 281"/>
                <a:gd name="T22" fmla="*/ 80 w 175"/>
                <a:gd name="T23" fmla="*/ 32 h 281"/>
                <a:gd name="T24" fmla="*/ 121 w 175"/>
                <a:gd name="T25" fmla="*/ 45 h 281"/>
                <a:gd name="T26" fmla="*/ 136 w 175"/>
                <a:gd name="T27" fmla="*/ 81 h 281"/>
                <a:gd name="T28" fmla="*/ 129 w 175"/>
                <a:gd name="T29" fmla="*/ 109 h 281"/>
                <a:gd name="T30" fmla="*/ 104 w 175"/>
                <a:gd name="T31" fmla="*/ 143 h 281"/>
                <a:gd name="T32" fmla="*/ 58 w 175"/>
                <a:gd name="T33" fmla="*/ 191 h 281"/>
                <a:gd name="T34" fmla="*/ 0 w 175"/>
                <a:gd name="T35" fmla="*/ 250 h 281"/>
                <a:gd name="T36" fmla="*/ 0 w 175"/>
                <a:gd name="T37" fmla="*/ 281 h 281"/>
                <a:gd name="T38" fmla="*/ 175 w 175"/>
                <a:gd name="T39" fmla="*/ 281 h 281"/>
                <a:gd name="T40" fmla="*/ 175 w 175"/>
                <a:gd name="T41" fmla="*/ 250 h 281"/>
                <a:gd name="T42" fmla="*/ 45 w 175"/>
                <a:gd name="T43" fmla="*/ 2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50"/>
                  </a:moveTo>
                  <a:lnTo>
                    <a:pt x="115" y="178"/>
                  </a:lnTo>
                  <a:cubicBezTo>
                    <a:pt x="131" y="161"/>
                    <a:pt x="141" y="151"/>
                    <a:pt x="144" y="147"/>
                  </a:cubicBezTo>
                  <a:cubicBezTo>
                    <a:pt x="155" y="134"/>
                    <a:pt x="163" y="122"/>
                    <a:pt x="167" y="111"/>
                  </a:cubicBezTo>
                  <a:cubicBezTo>
                    <a:pt x="172" y="101"/>
                    <a:pt x="174" y="90"/>
                    <a:pt x="174" y="79"/>
                  </a:cubicBezTo>
                  <a:cubicBezTo>
                    <a:pt x="174" y="55"/>
                    <a:pt x="165" y="36"/>
                    <a:pt x="148" y="22"/>
                  </a:cubicBezTo>
                  <a:cubicBezTo>
                    <a:pt x="131" y="8"/>
                    <a:pt x="109" y="0"/>
                    <a:pt x="80" y="0"/>
                  </a:cubicBezTo>
                  <a:cubicBezTo>
                    <a:pt x="69" y="0"/>
                    <a:pt x="57" y="2"/>
                    <a:pt x="44" y="5"/>
                  </a:cubicBezTo>
                  <a:cubicBezTo>
                    <a:pt x="31" y="8"/>
                    <a:pt x="17" y="12"/>
                    <a:pt x="2" y="18"/>
                  </a:cubicBezTo>
                  <a:lnTo>
                    <a:pt x="2" y="56"/>
                  </a:lnTo>
                  <a:cubicBezTo>
                    <a:pt x="16" y="48"/>
                    <a:pt x="30" y="42"/>
                    <a:pt x="43" y="38"/>
                  </a:cubicBezTo>
                  <a:cubicBezTo>
                    <a:pt x="57" y="34"/>
                    <a:pt x="69" y="32"/>
                    <a:pt x="80" y="32"/>
                  </a:cubicBezTo>
                  <a:cubicBezTo>
                    <a:pt x="97" y="32"/>
                    <a:pt x="110" y="36"/>
                    <a:pt x="121" y="45"/>
                  </a:cubicBezTo>
                  <a:cubicBezTo>
                    <a:pt x="131" y="55"/>
                    <a:pt x="136" y="67"/>
                    <a:pt x="136" y="81"/>
                  </a:cubicBezTo>
                  <a:cubicBezTo>
                    <a:pt x="136" y="90"/>
                    <a:pt x="134" y="100"/>
                    <a:pt x="129" y="109"/>
                  </a:cubicBezTo>
                  <a:cubicBezTo>
                    <a:pt x="124" y="118"/>
                    <a:pt x="116" y="129"/>
                    <a:pt x="104" y="143"/>
                  </a:cubicBezTo>
                  <a:cubicBezTo>
                    <a:pt x="98" y="150"/>
                    <a:pt x="82" y="166"/>
                    <a:pt x="58" y="191"/>
                  </a:cubicBezTo>
                  <a:lnTo>
                    <a:pt x="0" y="250"/>
                  </a:lnTo>
                  <a:lnTo>
                    <a:pt x="0" y="281"/>
                  </a:lnTo>
                  <a:lnTo>
                    <a:pt x="175" y="281"/>
                  </a:lnTo>
                  <a:lnTo>
                    <a:pt x="175" y="250"/>
                  </a:lnTo>
                  <a:lnTo>
                    <a:pt x="45" y="25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6" name="TextBox 85"/>
          <p:cNvSpPr txBox="1"/>
          <p:nvPr/>
        </p:nvSpPr>
        <p:spPr bwMode="auto">
          <a:xfrm>
            <a:off x="70514" y="4258864"/>
            <a:ext cx="2816797"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err="1">
                <a:latin typeface="Arev Sans" pitchFamily="34" charset="0"/>
                <a:ea typeface="Arev Sans" pitchFamily="34" charset="0"/>
                <a:cs typeface="Arev sans bold" pitchFamily="34" charset="0"/>
              </a:rPr>
              <a:t>Chebyshev</a:t>
            </a:r>
            <a:r>
              <a:rPr lang="en-US" dirty="0">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a:t>
            </a:r>
          </a:p>
        </p:txBody>
      </p:sp>
    </p:spTree>
    <p:extLst>
      <p:ext uri="{BB962C8B-B14F-4D97-AF65-F5344CB8AC3E}">
        <p14:creationId xmlns:p14="http://schemas.microsoft.com/office/powerpoint/2010/main" val="807036939"/>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0450" y="314848"/>
            <a:ext cx="1190366" cy="1125088"/>
          </a:xfrm>
          <a:prstGeom prst="rect">
            <a:avLst/>
          </a:prstGeom>
        </p:spPr>
      </p:pic>
      <p:sp>
        <p:nvSpPr>
          <p:cNvPr id="3" name="TextBox 2"/>
          <p:cNvSpPr txBox="1"/>
          <p:nvPr/>
        </p:nvSpPr>
        <p:spPr bwMode="auto">
          <a:xfrm>
            <a:off x="106221" y="1593213"/>
            <a:ext cx="3898824"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400" dirty="0" smtClean="0">
                <a:latin typeface="Arev Sans" pitchFamily="34" charset="0"/>
                <a:ea typeface="Arev Sans" pitchFamily="34" charset="0"/>
                <a:cs typeface="Arev sans bold" pitchFamily="34" charset="0"/>
              </a:rPr>
              <a:t>Unknown </a:t>
            </a:r>
            <a:r>
              <a:rPr lang="en-US" sz="2400" dirty="0" smtClean="0">
                <a:solidFill>
                  <a:srgbClr val="FFFF00"/>
                </a:solidFill>
                <a:latin typeface="Arev Sans" pitchFamily="34" charset="0"/>
                <a:ea typeface="Arev Sans" pitchFamily="34" charset="0"/>
                <a:cs typeface="Arev sans bold" pitchFamily="34" charset="0"/>
              </a:rPr>
              <a:t>n</a:t>
            </a:r>
            <a:r>
              <a:rPr lang="en-US" sz="2400" dirty="0" smtClean="0">
                <a:latin typeface="Arev Sans" pitchFamily="34" charset="0"/>
                <a:ea typeface="Arev Sans" pitchFamily="34" charset="0"/>
                <a:cs typeface="Arev sans bold" pitchFamily="34" charset="0"/>
              </a:rPr>
              <a:t>-outcome</a:t>
            </a:r>
          </a:p>
          <a:p>
            <a:pPr algn="ctr" eaLnBrk="1" hangingPunct="1">
              <a:lnSpc>
                <a:spcPct val="120000"/>
              </a:lnSpc>
            </a:pPr>
            <a:r>
              <a:rPr lang="en-US" sz="2400" dirty="0" smtClean="0">
                <a:latin typeface="Arev Sans" pitchFamily="34" charset="0"/>
                <a:ea typeface="Arev Sans" pitchFamily="34" charset="0"/>
                <a:cs typeface="Arev sans bold" pitchFamily="34" charset="0"/>
              </a:rPr>
              <a:t>source of randomness </a:t>
            </a:r>
            <a:r>
              <a:rPr lang="en-US" sz="2400" dirty="0" smtClean="0">
                <a:solidFill>
                  <a:srgbClr val="FFFF00"/>
                </a:solidFill>
                <a:latin typeface="Arev Sans" pitchFamily="34" charset="0"/>
                <a:ea typeface="Arev Sans" pitchFamily="34" charset="0"/>
                <a:cs typeface="Arev sans bold" pitchFamily="34" charset="0"/>
              </a:rPr>
              <a:t>p</a:t>
            </a:r>
          </a:p>
        </p:txBody>
      </p:sp>
      <p:grpSp>
        <p:nvGrpSpPr>
          <p:cNvPr id="9" name="Group 8"/>
          <p:cNvGrpSpPr/>
          <p:nvPr/>
        </p:nvGrpSpPr>
        <p:grpSpPr>
          <a:xfrm>
            <a:off x="4477994" y="372136"/>
            <a:ext cx="1580881" cy="1227285"/>
            <a:chOff x="4477994" y="372136"/>
            <a:chExt cx="1580881" cy="1227285"/>
          </a:xfrm>
        </p:grpSpPr>
        <p:cxnSp>
          <p:nvCxnSpPr>
            <p:cNvPr id="4" name="Straight Arrow Connector 3"/>
            <p:cNvCxnSpPr/>
            <p:nvPr/>
          </p:nvCxnSpPr>
          <p:spPr bwMode="auto">
            <a:xfrm>
              <a:off x="4550737" y="372136"/>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5" name="Straight Arrow Connector 4"/>
            <p:cNvCxnSpPr/>
            <p:nvPr/>
          </p:nvCxnSpPr>
          <p:spPr bwMode="auto">
            <a:xfrm>
              <a:off x="4550737" y="678957"/>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6" name="Straight Arrow Connector 5"/>
            <p:cNvCxnSpPr/>
            <p:nvPr/>
          </p:nvCxnSpPr>
          <p:spPr bwMode="auto">
            <a:xfrm>
              <a:off x="4550737" y="1292599"/>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7" name="Straight Arrow Connector 6"/>
            <p:cNvCxnSpPr/>
            <p:nvPr/>
          </p:nvCxnSpPr>
          <p:spPr bwMode="auto">
            <a:xfrm>
              <a:off x="4550737" y="1599421"/>
              <a:ext cx="1435395" cy="0"/>
            </a:xfrm>
            <a:prstGeom prst="straightConnector1">
              <a:avLst/>
            </a:prstGeom>
            <a:noFill/>
            <a:ln w="57150" cap="flat" cmpd="sng" algn="ctr">
              <a:solidFill>
                <a:schemeClr val="tx1"/>
              </a:solidFill>
              <a:prstDash val="solid"/>
              <a:round/>
              <a:headEnd type="none" w="med" len="med"/>
              <a:tailEnd type="triangle"/>
            </a:ln>
            <a:effectLst/>
          </p:spPr>
        </p:cxnSp>
        <p:sp>
          <p:nvSpPr>
            <p:cNvPr id="8" name="TextBox 7"/>
            <p:cNvSpPr txBox="1"/>
            <p:nvPr/>
          </p:nvSpPr>
          <p:spPr bwMode="auto">
            <a:xfrm>
              <a:off x="4477994" y="757841"/>
              <a:ext cx="1580881" cy="43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000" dirty="0" smtClean="0">
                  <a:solidFill>
                    <a:srgbClr val="FFFF00"/>
                  </a:solidFill>
                  <a:latin typeface="Arev Sans" pitchFamily="34" charset="0"/>
                  <a:ea typeface="Arev Sans" pitchFamily="34" charset="0"/>
                  <a:cs typeface="Arev sans bold" pitchFamily="34" charset="0"/>
                </a:rPr>
                <a:t>m</a:t>
              </a:r>
              <a:r>
                <a:rPr lang="en-US" sz="2000" dirty="0" smtClean="0">
                  <a:latin typeface="Arev Sans" pitchFamily="34" charset="0"/>
                  <a:ea typeface="Arev Sans" pitchFamily="34" charset="0"/>
                  <a:cs typeface="Arev sans bold" pitchFamily="34" charset="0"/>
                </a:rPr>
                <a:t> samples</a:t>
              </a:r>
            </a:p>
          </p:txBody>
        </p:sp>
      </p:grpSp>
      <p:sp>
        <p:nvSpPr>
          <p:cNvPr id="10" name="TextBox 9"/>
          <p:cNvSpPr txBox="1"/>
          <p:nvPr/>
        </p:nvSpPr>
        <p:spPr bwMode="auto">
          <a:xfrm>
            <a:off x="4861912" y="1814811"/>
            <a:ext cx="813044"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400" dirty="0" err="1" smtClean="0">
                <a:solidFill>
                  <a:srgbClr val="FFFF00"/>
                </a:solidFill>
                <a:latin typeface="Arev Sans" pitchFamily="34" charset="0"/>
                <a:ea typeface="Arev Sans" pitchFamily="34" charset="0"/>
                <a:cs typeface="Arev sans bold" pitchFamily="34" charset="0"/>
              </a:rPr>
              <a:t>p</a:t>
            </a:r>
            <a:r>
              <a:rPr lang="en-US" baseline="30000" dirty="0" err="1" smtClean="0">
                <a:solidFill>
                  <a:srgbClr val="FFFF00"/>
                </a:solidFill>
                <a:latin typeface="Arev Sans" pitchFamily="34" charset="0"/>
                <a:ea typeface="Arev Sans" pitchFamily="34" charset="0"/>
                <a:cs typeface="Arev sans bold" pitchFamily="34" charset="0"/>
              </a:rPr>
              <a:t>⊗m</a:t>
            </a:r>
            <a:endParaRPr lang="en-US" sz="2400" baseline="30000" dirty="0" smtClean="0">
              <a:solidFill>
                <a:srgbClr val="FFFF00"/>
              </a:solidFill>
              <a:latin typeface="Arev Sans" pitchFamily="34" charset="0"/>
              <a:ea typeface="Arev Sans" pitchFamily="34" charset="0"/>
              <a:cs typeface="Arev sans bold" pitchFamily="34" charset="0"/>
            </a:endParaRPr>
          </a:p>
        </p:txBody>
      </p:sp>
      <p:grpSp>
        <p:nvGrpSpPr>
          <p:cNvPr id="15" name="Group 14"/>
          <p:cNvGrpSpPr/>
          <p:nvPr/>
        </p:nvGrpSpPr>
        <p:grpSpPr>
          <a:xfrm>
            <a:off x="6531823" y="136023"/>
            <a:ext cx="2476500" cy="2105025"/>
            <a:chOff x="5268434" y="3014610"/>
            <a:chExt cx="2476500" cy="2105025"/>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88077" y1="20362" x2="95385" y2="11765"/>
                          <a14:foregroundMark x1="28077" y1="19457" x2="26923" y2="3167"/>
                          <a14:foregroundMark x1="10385" y1="20362" x2="4231" y2="7692"/>
                          <a14:foregroundMark x1="47692" y1="56109" x2="69231" y2="57919"/>
                          <a14:foregroundMark x1="1538" y1="38914" x2="3077" y2="46154"/>
                          <a14:foregroundMark x1="20000" y1="20814" x2="16538" y2="2715"/>
                          <a14:foregroundMark x1="24615" y1="14027" x2="21923" y2="3620"/>
                          <a14:foregroundMark x1="2308" y1="10407" x2="3846" y2="28054"/>
                          <a14:foregroundMark x1="94615" y1="52941" x2="93846" y2="63801"/>
                        </a14:backgroundRemoval>
                      </a14:imgEffect>
                    </a14:imgLayer>
                  </a14:imgProps>
                </a:ext>
                <a:ext uri="{28A0092B-C50C-407E-A947-70E740481C1C}">
                  <a14:useLocalDpi xmlns:a14="http://schemas.microsoft.com/office/drawing/2010/main" val="0"/>
                </a:ext>
              </a:extLst>
            </a:blip>
            <a:stretch>
              <a:fillRect/>
            </a:stretch>
          </p:blipFill>
          <p:spPr>
            <a:xfrm>
              <a:off x="5268434" y="3014610"/>
              <a:ext cx="2476500" cy="2105025"/>
            </a:xfrm>
            <a:prstGeom prst="rect">
              <a:avLst/>
            </a:prstGeom>
          </p:spPr>
        </p:pic>
        <p:sp>
          <p:nvSpPr>
            <p:cNvPr id="14" name="TextBox 13"/>
            <p:cNvSpPr txBox="1"/>
            <p:nvPr/>
          </p:nvSpPr>
          <p:spPr bwMode="auto">
            <a:xfrm>
              <a:off x="5566518" y="3562385"/>
              <a:ext cx="2007332"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Algorithm</a:t>
              </a:r>
            </a:p>
            <a:p>
              <a:pPr algn="ctr" eaLnBrk="1" hangingPunct="1">
                <a:lnSpc>
                  <a:spcPct val="120000"/>
                </a:lnSpc>
              </a:pPr>
              <a:r>
                <a:rPr lang="en-US" dirty="0">
                  <a:solidFill>
                    <a:srgbClr val="FFFF00"/>
                  </a:solidFill>
                  <a:latin typeface="Arev Sans" pitchFamily="34" charset="0"/>
                  <a:ea typeface="Arev Sans" pitchFamily="34" charset="0"/>
                  <a:cs typeface="Arev sans bold" pitchFamily="34" charset="0"/>
                </a:rPr>
                <a:t>X</a:t>
              </a:r>
              <a:endParaRPr lang="en-US" dirty="0" smtClean="0">
                <a:solidFill>
                  <a:srgbClr val="FFFF00"/>
                </a:solidFill>
                <a:latin typeface="Arev Sans" pitchFamily="34" charset="0"/>
                <a:ea typeface="Arev Sans" pitchFamily="34" charset="0"/>
                <a:cs typeface="Arev sans bold" pitchFamily="34" charset="0"/>
              </a:endParaRPr>
            </a:p>
          </p:txBody>
        </p:sp>
      </p:grpSp>
      <p:cxnSp>
        <p:nvCxnSpPr>
          <p:cNvPr id="18" name="Straight Arrow Connector 17"/>
          <p:cNvCxnSpPr>
            <a:stCxn id="11" idx="3"/>
          </p:cNvCxnSpPr>
          <p:nvPr/>
        </p:nvCxnSpPr>
        <p:spPr bwMode="auto">
          <a:xfrm flipV="1">
            <a:off x="9008323" y="1188535"/>
            <a:ext cx="1092607" cy="1"/>
          </a:xfrm>
          <a:prstGeom prst="straightConnector1">
            <a:avLst/>
          </a:prstGeom>
          <a:noFill/>
          <a:ln w="57150" cap="flat" cmpd="sng" algn="ctr">
            <a:solidFill>
              <a:schemeClr val="tx1"/>
            </a:solidFill>
            <a:prstDash val="solid"/>
            <a:round/>
            <a:headEnd type="none" w="med" len="med"/>
            <a:tailEnd type="triangle"/>
          </a:ln>
          <a:effectLst/>
        </p:spPr>
      </p:cxnSp>
      <p:sp>
        <p:nvSpPr>
          <p:cNvPr id="19" name="TextBox 18"/>
          <p:cNvSpPr txBox="1"/>
          <p:nvPr/>
        </p:nvSpPr>
        <p:spPr bwMode="auto">
          <a:xfrm>
            <a:off x="10092412" y="873884"/>
            <a:ext cx="1244251"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 </a:t>
            </a:r>
            <a:r>
              <a:rPr lang="en-US" dirty="0" smtClean="0">
                <a:latin typeface="Arev Sans" pitchFamily="34" charset="0"/>
                <a:ea typeface="Arev Sans" pitchFamily="34" charset="0"/>
                <a:cs typeface="Arev sans bold" pitchFamily="34" charset="0"/>
              </a:rPr>
              <a:t>∈ ℝ</a:t>
            </a:r>
          </a:p>
        </p:txBody>
      </p:sp>
      <p:sp>
        <p:nvSpPr>
          <p:cNvPr id="385" name="TextBox 384"/>
          <p:cNvSpPr txBox="1"/>
          <p:nvPr/>
        </p:nvSpPr>
        <p:spPr bwMode="auto">
          <a:xfrm>
            <a:off x="178649" y="3056221"/>
            <a:ext cx="11957119" cy="32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b="1" dirty="0" smtClean="0">
                <a:latin typeface="Arev Sans" pitchFamily="34" charset="0"/>
                <a:ea typeface="Arev Sans" pitchFamily="34" charset="0"/>
                <a:cs typeface="Arev sans bold" pitchFamily="34" charset="0"/>
              </a:rPr>
              <a:t>Remember two things:</a:t>
            </a:r>
            <a:br>
              <a:rPr lang="en-US" b="1" dirty="0" smtClean="0">
                <a:latin typeface="Arev Sans" pitchFamily="34" charset="0"/>
                <a:ea typeface="Arev Sans" pitchFamily="34" charset="0"/>
                <a:cs typeface="Arev sans bold" pitchFamily="34" charset="0"/>
              </a:rPr>
            </a:br>
            <a:endParaRPr lang="en-US" b="1" dirty="0" smtClean="0">
              <a:latin typeface="Arev Sans" pitchFamily="34" charset="0"/>
              <a:ea typeface="Arev Sans" pitchFamily="34" charset="0"/>
              <a:cs typeface="Arev sans bold" pitchFamily="34" charset="0"/>
            </a:endParaRPr>
          </a:p>
          <a:p>
            <a:pPr marL="514350" indent="-514350" eaLnBrk="1" hangingPunct="1">
              <a:lnSpc>
                <a:spcPct val="120000"/>
              </a:lnSpc>
              <a:buAutoNum type="arabicPeriod"/>
            </a:pPr>
            <a:r>
              <a:rPr lang="en-US" dirty="0" smtClean="0">
                <a:latin typeface="Arev Sans" pitchFamily="34" charset="0"/>
                <a:ea typeface="Arev Sans" pitchFamily="34" charset="0"/>
                <a:cs typeface="Arev sans bold" pitchFamily="34" charset="0"/>
              </a:rPr>
              <a:t>The algorithm:  Average, over all transpositions </a:t>
            </a:r>
            <a:r>
              <a:rPr lang="el-GR" dirty="0" smtClean="0">
                <a:solidFill>
                  <a:srgbClr val="FFFF00"/>
                </a:solidFill>
                <a:latin typeface="Arev Sans" pitchFamily="34" charset="0"/>
                <a:ea typeface="Arev Sans" pitchFamily="34" charset="0"/>
                <a:cs typeface="Arev sans bold" pitchFamily="34" charset="0"/>
              </a:rPr>
              <a:t>τ</a:t>
            </a:r>
            <a:r>
              <a:rPr lang="en-US" dirty="0" smtClean="0">
                <a:solidFill>
                  <a:srgbClr val="FFFF00"/>
                </a:solidFill>
                <a:latin typeface="Arev Sans" pitchFamily="34" charset="0"/>
                <a:ea typeface="Arev Sans" pitchFamily="34" charset="0"/>
                <a:cs typeface="Arev sans bold" pitchFamily="34" charset="0"/>
              </a:rPr>
              <a:t> ∈ S</a:t>
            </a:r>
            <a:r>
              <a:rPr lang="en-US" sz="3200" baseline="-25000" dirty="0" smtClean="0">
                <a:solidFill>
                  <a:srgbClr val="FFFF00"/>
                </a:solidFill>
                <a:latin typeface="Arev Sans" pitchFamily="34" charset="0"/>
                <a:ea typeface="Arev Sans" pitchFamily="34" charset="0"/>
                <a:cs typeface="Arev sans bold" pitchFamily="34" charset="0"/>
              </a:rPr>
              <a:t>m</a:t>
            </a:r>
            <a:r>
              <a:rPr lang="en-US" dirty="0" smtClean="0">
                <a:latin typeface="Arev Sans" pitchFamily="34" charset="0"/>
                <a:ea typeface="Arev Sans" pitchFamily="34" charset="0"/>
                <a:cs typeface="Arev sans bold" pitchFamily="34" charset="0"/>
              </a:rPr>
              <a:t>, of</a:t>
            </a:r>
            <a:br>
              <a:rPr lang="en-US" dirty="0" smtClean="0">
                <a:latin typeface="Arev Sans" pitchFamily="34" charset="0"/>
                <a:ea typeface="Arev Sans" pitchFamily="34" charset="0"/>
                <a:cs typeface="Arev sans bold" pitchFamily="34" charset="0"/>
              </a:rPr>
            </a:br>
            <a:r>
              <a:rPr lang="en-US" dirty="0" smtClean="0">
                <a:latin typeface="Arev Sans" pitchFamily="34" charset="0"/>
                <a:ea typeface="Arev Sans" pitchFamily="34" charset="0"/>
                <a:cs typeface="Arev sans bold" pitchFamily="34" charset="0"/>
              </a:rPr>
              <a:t>			     0/1 indicator that </a:t>
            </a:r>
            <a:r>
              <a:rPr lang="el-GR" dirty="0" smtClean="0">
                <a:solidFill>
                  <a:srgbClr val="FFFF00"/>
                </a:solidFill>
                <a:latin typeface="Arev Sans" pitchFamily="34" charset="0"/>
                <a:ea typeface="Arev Sans" pitchFamily="34" charset="0"/>
                <a:cs typeface="Arev sans bold" pitchFamily="34" charset="0"/>
              </a:rPr>
              <a:t>τ</a:t>
            </a:r>
            <a:r>
              <a:rPr lang="en-US" dirty="0" smtClean="0">
                <a:latin typeface="Arev Sans" pitchFamily="34" charset="0"/>
                <a:ea typeface="Arev Sans" pitchFamily="34" charset="0"/>
                <a:cs typeface="Arev sans bold" pitchFamily="34" charset="0"/>
              </a:rPr>
              <a:t> leaves samples unchanged</a:t>
            </a:r>
            <a:br>
              <a:rPr lang="en-US" dirty="0" smtClean="0">
                <a:latin typeface="Arev Sans" pitchFamily="34" charset="0"/>
                <a:ea typeface="Arev Sans" pitchFamily="34" charset="0"/>
                <a:cs typeface="Arev sans bold" pitchFamily="34" charset="0"/>
              </a:rPr>
            </a:br>
            <a:endParaRPr lang="en-US" dirty="0" smtClean="0">
              <a:latin typeface="Arev Sans" pitchFamily="34" charset="0"/>
              <a:ea typeface="Arev Sans" pitchFamily="34" charset="0"/>
              <a:cs typeface="Arev sans bold" pitchFamily="34" charset="0"/>
            </a:endParaRPr>
          </a:p>
          <a:p>
            <a:pPr marL="514350" indent="-514350">
              <a:lnSpc>
                <a:spcPct val="120000"/>
              </a:lnSpc>
              <a:buFontTx/>
              <a:buAutoNum type="arabicPeriod"/>
            </a:pPr>
            <a:r>
              <a:rPr lang="en-US" dirty="0" smtClean="0">
                <a:latin typeface="Arev Sans" pitchFamily="34" charset="0"/>
                <a:ea typeface="Arev Sans" pitchFamily="34" charset="0"/>
                <a:cs typeface="Arev sans bold" pitchFamily="34" charset="0"/>
              </a:rPr>
              <a:t>Any alg. is just a </a:t>
            </a:r>
            <a:r>
              <a:rPr lang="en-US" dirty="0" smtClean="0">
                <a:solidFill>
                  <a:srgbClr val="FFFF00"/>
                </a:solidFill>
                <a:latin typeface="Arev Sans" pitchFamily="34" charset="0"/>
                <a:ea typeface="Arev Sans" pitchFamily="34" charset="0"/>
                <a:cs typeface="Arev sans bold" pitchFamily="34" charset="0"/>
              </a:rPr>
              <a:t>random variable</a:t>
            </a:r>
            <a:r>
              <a:rPr lang="en-US" dirty="0" smtClean="0">
                <a:latin typeface="Arev Sans" pitchFamily="34" charset="0"/>
                <a:ea typeface="Arev Sans" pitchFamily="34" charset="0"/>
                <a:cs typeface="Arev sans bold" pitchFamily="34" charset="0"/>
              </a:rPr>
              <a:t>, based on randomness </a:t>
            </a:r>
            <a:r>
              <a:rPr lang="en-US" dirty="0" err="1" smtClean="0">
                <a:solidFill>
                  <a:srgbClr val="FFFF00"/>
                </a:solidFill>
                <a:latin typeface="Arev Sans" pitchFamily="34" charset="0"/>
                <a:ea typeface="Arev Sans" pitchFamily="34" charset="0"/>
                <a:cs typeface="Arev sans bold" pitchFamily="34" charset="0"/>
              </a:rPr>
              <a:t>p</a:t>
            </a:r>
            <a:r>
              <a:rPr lang="en-US" sz="3200" baseline="30000" dirty="0" err="1">
                <a:solidFill>
                  <a:srgbClr val="FFFF00"/>
                </a:solidFill>
                <a:latin typeface="Arev Sans" pitchFamily="34" charset="0"/>
                <a:ea typeface="Arev Sans" pitchFamily="34" charset="0"/>
                <a:cs typeface="Arev sans bold" pitchFamily="34" charset="0"/>
              </a:rPr>
              <a:t>⊗</a:t>
            </a:r>
            <a:r>
              <a:rPr lang="en-US" sz="3200" baseline="30000" dirty="0" err="1" smtClean="0">
                <a:solidFill>
                  <a:srgbClr val="FFFF00"/>
                </a:solidFill>
                <a:latin typeface="Arev Sans" pitchFamily="34" charset="0"/>
                <a:ea typeface="Arev Sans" pitchFamily="34" charset="0"/>
                <a:cs typeface="Arev sans bold" pitchFamily="34" charset="0"/>
              </a:rPr>
              <a:t>m</a:t>
            </a:r>
            <a:endParaRPr lang="en-US" dirty="0" smtClean="0">
              <a:latin typeface="Arev Sans" pitchFamily="34" charset="0"/>
              <a:ea typeface="Arev Sans" pitchFamily="34" charset="0"/>
              <a:cs typeface="Arev sans bold" pitchFamily="34" charset="0"/>
            </a:endParaRPr>
          </a:p>
        </p:txBody>
      </p:sp>
    </p:spTree>
    <p:extLst>
      <p:ext uri="{BB962C8B-B14F-4D97-AF65-F5344CB8AC3E}">
        <p14:creationId xmlns:p14="http://schemas.microsoft.com/office/powerpoint/2010/main" val="11292418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5"/>
                                        </p:tgtEl>
                                        <p:attrNameLst>
                                          <p:attrName>style.visibility</p:attrName>
                                        </p:attrNameLst>
                                      </p:cBhvr>
                                      <p:to>
                                        <p:strVal val="visible"/>
                                      </p:to>
                                    </p:set>
                                    <p:animEffect transition="in" filter="fade">
                                      <p:cBhvr>
                                        <p:cTn id="7" dur="500"/>
                                        <p:tgtEl>
                                          <p:spTgt spid="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0450" y="314848"/>
            <a:ext cx="1190366" cy="1125088"/>
          </a:xfrm>
          <a:prstGeom prst="rect">
            <a:avLst/>
          </a:prstGeom>
        </p:spPr>
      </p:pic>
      <p:sp>
        <p:nvSpPr>
          <p:cNvPr id="3" name="TextBox 2"/>
          <p:cNvSpPr txBox="1"/>
          <p:nvPr/>
        </p:nvSpPr>
        <p:spPr bwMode="auto">
          <a:xfrm>
            <a:off x="106221" y="1593213"/>
            <a:ext cx="3898824"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400" dirty="0" smtClean="0">
                <a:latin typeface="Arev Sans" pitchFamily="34" charset="0"/>
                <a:ea typeface="Arev Sans" pitchFamily="34" charset="0"/>
                <a:cs typeface="Arev sans bold" pitchFamily="34" charset="0"/>
              </a:rPr>
              <a:t>Unknown </a:t>
            </a:r>
            <a:r>
              <a:rPr lang="en-US" sz="2400" dirty="0" smtClean="0">
                <a:solidFill>
                  <a:srgbClr val="FFFF00"/>
                </a:solidFill>
                <a:latin typeface="Arev Sans" pitchFamily="34" charset="0"/>
                <a:ea typeface="Arev Sans" pitchFamily="34" charset="0"/>
                <a:cs typeface="Arev sans bold" pitchFamily="34" charset="0"/>
              </a:rPr>
              <a:t>n</a:t>
            </a:r>
            <a:r>
              <a:rPr lang="en-US" sz="2400" dirty="0" smtClean="0">
                <a:latin typeface="Arev Sans" pitchFamily="34" charset="0"/>
                <a:ea typeface="Arev Sans" pitchFamily="34" charset="0"/>
                <a:cs typeface="Arev sans bold" pitchFamily="34" charset="0"/>
              </a:rPr>
              <a:t>-outcome</a:t>
            </a:r>
          </a:p>
          <a:p>
            <a:pPr algn="ctr" eaLnBrk="1" hangingPunct="1">
              <a:lnSpc>
                <a:spcPct val="120000"/>
              </a:lnSpc>
            </a:pPr>
            <a:r>
              <a:rPr lang="en-US" sz="2400" dirty="0" smtClean="0">
                <a:latin typeface="Arev Sans" pitchFamily="34" charset="0"/>
                <a:ea typeface="Arev Sans" pitchFamily="34" charset="0"/>
                <a:cs typeface="Arev sans bold" pitchFamily="34" charset="0"/>
              </a:rPr>
              <a:t>source of randomness </a:t>
            </a:r>
            <a:r>
              <a:rPr lang="en-US" sz="2400" dirty="0" smtClean="0">
                <a:solidFill>
                  <a:srgbClr val="FFFF00"/>
                </a:solidFill>
                <a:latin typeface="Arev Sans" pitchFamily="34" charset="0"/>
                <a:ea typeface="Arev Sans" pitchFamily="34" charset="0"/>
                <a:cs typeface="Arev sans bold" pitchFamily="34" charset="0"/>
              </a:rPr>
              <a:t>p</a:t>
            </a:r>
          </a:p>
        </p:txBody>
      </p:sp>
      <p:grpSp>
        <p:nvGrpSpPr>
          <p:cNvPr id="9" name="Group 8"/>
          <p:cNvGrpSpPr/>
          <p:nvPr/>
        </p:nvGrpSpPr>
        <p:grpSpPr>
          <a:xfrm>
            <a:off x="4477994" y="372136"/>
            <a:ext cx="1580881" cy="1227285"/>
            <a:chOff x="4477994" y="372136"/>
            <a:chExt cx="1580881" cy="1227285"/>
          </a:xfrm>
        </p:grpSpPr>
        <p:cxnSp>
          <p:nvCxnSpPr>
            <p:cNvPr id="4" name="Straight Arrow Connector 3"/>
            <p:cNvCxnSpPr/>
            <p:nvPr/>
          </p:nvCxnSpPr>
          <p:spPr bwMode="auto">
            <a:xfrm>
              <a:off x="4550737" y="372136"/>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5" name="Straight Arrow Connector 4"/>
            <p:cNvCxnSpPr/>
            <p:nvPr/>
          </p:nvCxnSpPr>
          <p:spPr bwMode="auto">
            <a:xfrm>
              <a:off x="4550737" y="678957"/>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6" name="Straight Arrow Connector 5"/>
            <p:cNvCxnSpPr/>
            <p:nvPr/>
          </p:nvCxnSpPr>
          <p:spPr bwMode="auto">
            <a:xfrm>
              <a:off x="4550737" y="1292599"/>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7" name="Straight Arrow Connector 6"/>
            <p:cNvCxnSpPr/>
            <p:nvPr/>
          </p:nvCxnSpPr>
          <p:spPr bwMode="auto">
            <a:xfrm>
              <a:off x="4550737" y="1599421"/>
              <a:ext cx="1435395" cy="0"/>
            </a:xfrm>
            <a:prstGeom prst="straightConnector1">
              <a:avLst/>
            </a:prstGeom>
            <a:noFill/>
            <a:ln w="57150" cap="flat" cmpd="sng" algn="ctr">
              <a:solidFill>
                <a:schemeClr val="tx1"/>
              </a:solidFill>
              <a:prstDash val="solid"/>
              <a:round/>
              <a:headEnd type="none" w="med" len="med"/>
              <a:tailEnd type="triangle"/>
            </a:ln>
            <a:effectLst/>
          </p:spPr>
        </p:cxnSp>
        <p:sp>
          <p:nvSpPr>
            <p:cNvPr id="8" name="TextBox 7"/>
            <p:cNvSpPr txBox="1"/>
            <p:nvPr/>
          </p:nvSpPr>
          <p:spPr bwMode="auto">
            <a:xfrm>
              <a:off x="4477994" y="757841"/>
              <a:ext cx="1580881" cy="43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000" dirty="0" smtClean="0">
                  <a:solidFill>
                    <a:srgbClr val="FFFF00"/>
                  </a:solidFill>
                  <a:latin typeface="Arev Sans" pitchFamily="34" charset="0"/>
                  <a:ea typeface="Arev Sans" pitchFamily="34" charset="0"/>
                  <a:cs typeface="Arev sans bold" pitchFamily="34" charset="0"/>
                </a:rPr>
                <a:t>m</a:t>
              </a:r>
              <a:r>
                <a:rPr lang="en-US" sz="2000" dirty="0" smtClean="0">
                  <a:latin typeface="Arev Sans" pitchFamily="34" charset="0"/>
                  <a:ea typeface="Arev Sans" pitchFamily="34" charset="0"/>
                  <a:cs typeface="Arev sans bold" pitchFamily="34" charset="0"/>
                </a:rPr>
                <a:t> samples</a:t>
              </a:r>
            </a:p>
          </p:txBody>
        </p:sp>
      </p:grpSp>
      <p:sp>
        <p:nvSpPr>
          <p:cNvPr id="10" name="TextBox 9"/>
          <p:cNvSpPr txBox="1"/>
          <p:nvPr/>
        </p:nvSpPr>
        <p:spPr bwMode="auto">
          <a:xfrm>
            <a:off x="4861912" y="1814811"/>
            <a:ext cx="813044"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400" dirty="0" err="1" smtClean="0">
                <a:solidFill>
                  <a:srgbClr val="FFFF00"/>
                </a:solidFill>
                <a:latin typeface="Arev Sans" pitchFamily="34" charset="0"/>
                <a:ea typeface="Arev Sans" pitchFamily="34" charset="0"/>
                <a:cs typeface="Arev sans bold" pitchFamily="34" charset="0"/>
              </a:rPr>
              <a:t>p</a:t>
            </a:r>
            <a:r>
              <a:rPr lang="en-US" baseline="30000" dirty="0" err="1" smtClean="0">
                <a:solidFill>
                  <a:srgbClr val="FFFF00"/>
                </a:solidFill>
                <a:latin typeface="Arev Sans" pitchFamily="34" charset="0"/>
                <a:ea typeface="Arev Sans" pitchFamily="34" charset="0"/>
                <a:cs typeface="Arev sans bold" pitchFamily="34" charset="0"/>
              </a:rPr>
              <a:t>⊗m</a:t>
            </a:r>
            <a:endParaRPr lang="en-US" sz="2400" baseline="30000" dirty="0" smtClean="0">
              <a:solidFill>
                <a:srgbClr val="FFFF00"/>
              </a:solidFill>
              <a:latin typeface="Arev Sans" pitchFamily="34" charset="0"/>
              <a:ea typeface="Arev Sans" pitchFamily="34" charset="0"/>
              <a:cs typeface="Arev sans bold" pitchFamily="34" charset="0"/>
            </a:endParaRPr>
          </a:p>
        </p:txBody>
      </p:sp>
      <p:grpSp>
        <p:nvGrpSpPr>
          <p:cNvPr id="15" name="Group 14"/>
          <p:cNvGrpSpPr/>
          <p:nvPr/>
        </p:nvGrpSpPr>
        <p:grpSpPr>
          <a:xfrm>
            <a:off x="6531823" y="136023"/>
            <a:ext cx="2476500" cy="2105025"/>
            <a:chOff x="5268434" y="3014610"/>
            <a:chExt cx="2476500" cy="2105025"/>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88077" y1="20362" x2="95385" y2="11765"/>
                          <a14:foregroundMark x1="28077" y1="19457" x2="26923" y2="3167"/>
                          <a14:foregroundMark x1="10385" y1="20362" x2="4231" y2="7692"/>
                          <a14:foregroundMark x1="47692" y1="56109" x2="69231" y2="57919"/>
                          <a14:foregroundMark x1="1538" y1="38914" x2="3077" y2="46154"/>
                          <a14:foregroundMark x1="20000" y1="20814" x2="16538" y2="2715"/>
                          <a14:foregroundMark x1="24615" y1="14027" x2="21923" y2="3620"/>
                          <a14:foregroundMark x1="2308" y1="10407" x2="3846" y2="28054"/>
                          <a14:foregroundMark x1="94615" y1="52941" x2="93846" y2="63801"/>
                        </a14:backgroundRemoval>
                      </a14:imgEffect>
                    </a14:imgLayer>
                  </a14:imgProps>
                </a:ext>
                <a:ext uri="{28A0092B-C50C-407E-A947-70E740481C1C}">
                  <a14:useLocalDpi xmlns:a14="http://schemas.microsoft.com/office/drawing/2010/main" val="0"/>
                </a:ext>
              </a:extLst>
            </a:blip>
            <a:stretch>
              <a:fillRect/>
            </a:stretch>
          </p:blipFill>
          <p:spPr>
            <a:xfrm>
              <a:off x="5268434" y="3014610"/>
              <a:ext cx="2476500" cy="2105025"/>
            </a:xfrm>
            <a:prstGeom prst="rect">
              <a:avLst/>
            </a:prstGeom>
          </p:spPr>
        </p:pic>
        <p:sp>
          <p:nvSpPr>
            <p:cNvPr id="14" name="TextBox 13"/>
            <p:cNvSpPr txBox="1"/>
            <p:nvPr/>
          </p:nvSpPr>
          <p:spPr bwMode="auto">
            <a:xfrm>
              <a:off x="5566518" y="3562385"/>
              <a:ext cx="2007332"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Algorithm</a:t>
              </a:r>
            </a:p>
            <a:p>
              <a:pPr algn="ctr" eaLnBrk="1" hangingPunct="1">
                <a:lnSpc>
                  <a:spcPct val="120000"/>
                </a:lnSpc>
              </a:pPr>
              <a:r>
                <a:rPr lang="en-US" dirty="0">
                  <a:solidFill>
                    <a:srgbClr val="FFFF00"/>
                  </a:solidFill>
                  <a:latin typeface="Arev Sans" pitchFamily="34" charset="0"/>
                  <a:ea typeface="Arev Sans" pitchFamily="34" charset="0"/>
                  <a:cs typeface="Arev sans bold" pitchFamily="34" charset="0"/>
                </a:rPr>
                <a:t>X</a:t>
              </a:r>
              <a:endParaRPr lang="en-US" dirty="0" smtClean="0">
                <a:solidFill>
                  <a:srgbClr val="FFFF00"/>
                </a:solidFill>
                <a:latin typeface="Arev Sans" pitchFamily="34" charset="0"/>
                <a:ea typeface="Arev Sans" pitchFamily="34" charset="0"/>
                <a:cs typeface="Arev sans bold" pitchFamily="34" charset="0"/>
              </a:endParaRPr>
            </a:p>
          </p:txBody>
        </p:sp>
      </p:grpSp>
      <p:cxnSp>
        <p:nvCxnSpPr>
          <p:cNvPr id="18" name="Straight Arrow Connector 17"/>
          <p:cNvCxnSpPr>
            <a:stCxn id="11" idx="3"/>
          </p:cNvCxnSpPr>
          <p:nvPr/>
        </p:nvCxnSpPr>
        <p:spPr bwMode="auto">
          <a:xfrm flipV="1">
            <a:off x="9008323" y="1188535"/>
            <a:ext cx="1092607" cy="1"/>
          </a:xfrm>
          <a:prstGeom prst="straightConnector1">
            <a:avLst/>
          </a:prstGeom>
          <a:noFill/>
          <a:ln w="57150" cap="flat" cmpd="sng" algn="ctr">
            <a:solidFill>
              <a:schemeClr val="tx1"/>
            </a:solidFill>
            <a:prstDash val="solid"/>
            <a:round/>
            <a:headEnd type="none" w="med" len="med"/>
            <a:tailEnd type="triangle"/>
          </a:ln>
          <a:effectLst/>
        </p:spPr>
      </p:cxnSp>
      <p:sp>
        <p:nvSpPr>
          <p:cNvPr id="19" name="TextBox 18"/>
          <p:cNvSpPr txBox="1"/>
          <p:nvPr/>
        </p:nvSpPr>
        <p:spPr bwMode="auto">
          <a:xfrm>
            <a:off x="10092412" y="873884"/>
            <a:ext cx="1244251"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 </a:t>
            </a:r>
            <a:r>
              <a:rPr lang="en-US" dirty="0" smtClean="0">
                <a:latin typeface="Arev Sans" pitchFamily="34" charset="0"/>
                <a:ea typeface="Arev Sans" pitchFamily="34" charset="0"/>
                <a:cs typeface="Arev sans bold" pitchFamily="34" charset="0"/>
              </a:rPr>
              <a:t>∈ ℝ</a:t>
            </a:r>
          </a:p>
        </p:txBody>
      </p:sp>
      <p:sp>
        <p:nvSpPr>
          <p:cNvPr id="61" name="TextBox 60"/>
          <p:cNvSpPr txBox="1"/>
          <p:nvPr/>
        </p:nvSpPr>
        <p:spPr bwMode="auto">
          <a:xfrm>
            <a:off x="741025" y="2811564"/>
            <a:ext cx="10709984"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400" b="1" dirty="0" smtClean="0">
                <a:latin typeface="Arev Sans" pitchFamily="34" charset="0"/>
                <a:ea typeface="Arev Sans" pitchFamily="34" charset="0"/>
                <a:cs typeface="Arev sans bold" pitchFamily="34" charset="0"/>
              </a:rPr>
              <a:t>  </a:t>
            </a:r>
            <a:r>
              <a:rPr lang="en-US" b="1" dirty="0" smtClean="0">
                <a:latin typeface="Arev Sans" pitchFamily="34" charset="0"/>
                <a:ea typeface="Arev Sans" pitchFamily="34" charset="0"/>
                <a:cs typeface="Arev sans bold" pitchFamily="34" charset="0"/>
              </a:rPr>
              <a:t>Classical probability density testing picture, </a:t>
            </a:r>
            <a:r>
              <a:rPr lang="en-US" b="1" dirty="0" smtClean="0">
                <a:solidFill>
                  <a:srgbClr val="FFFF00"/>
                </a:solidFill>
                <a:latin typeface="Arev Sans" pitchFamily="34" charset="0"/>
                <a:ea typeface="Arev Sans" pitchFamily="34" charset="0"/>
                <a:cs typeface="Arev sans bold" pitchFamily="34" charset="0"/>
              </a:rPr>
              <a:t>m=1</a:t>
            </a:r>
            <a:r>
              <a:rPr lang="en-US" b="1" dirty="0" smtClean="0">
                <a:latin typeface="Arev Sans" pitchFamily="34" charset="0"/>
                <a:ea typeface="Arev Sans" pitchFamily="34" charset="0"/>
                <a:cs typeface="Arev sans bold" pitchFamily="34" charset="0"/>
              </a:rPr>
              <a:t>:</a:t>
            </a:r>
            <a:r>
              <a:rPr lang="en-US" sz="1200" b="1" dirty="0" smtClean="0">
                <a:latin typeface="Arev Sans" pitchFamily="34" charset="0"/>
                <a:ea typeface="Arev Sans" pitchFamily="34" charset="0"/>
                <a:cs typeface="Arev sans bold" pitchFamily="34" charset="0"/>
              </a:rPr>
              <a:t>  </a:t>
            </a:r>
            <a:endParaRPr lang="en-US" b="1" dirty="0" smtClean="0">
              <a:latin typeface="Arev Sans" pitchFamily="34" charset="0"/>
              <a:ea typeface="Arev Sans" pitchFamily="34" charset="0"/>
              <a:cs typeface="Arev sans bold" pitchFamily="34" charset="0"/>
            </a:endParaRPr>
          </a:p>
        </p:txBody>
      </p:sp>
    </p:spTree>
    <p:extLst>
      <p:ext uri="{BB962C8B-B14F-4D97-AF65-F5344CB8AC3E}">
        <p14:creationId xmlns:p14="http://schemas.microsoft.com/office/powerpoint/2010/main" val="16858376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460450" y="314848"/>
            <a:ext cx="1190366" cy="1125088"/>
          </a:xfrm>
          <a:prstGeom prst="rect">
            <a:avLst/>
          </a:prstGeom>
        </p:spPr>
      </p:pic>
      <p:sp>
        <p:nvSpPr>
          <p:cNvPr id="3" name="TextBox 2"/>
          <p:cNvSpPr txBox="1"/>
          <p:nvPr/>
        </p:nvSpPr>
        <p:spPr bwMode="auto">
          <a:xfrm>
            <a:off x="106221" y="1593213"/>
            <a:ext cx="3898824"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400" dirty="0" smtClean="0">
                <a:latin typeface="Arev Sans" pitchFamily="34" charset="0"/>
                <a:ea typeface="Arev Sans" pitchFamily="34" charset="0"/>
                <a:cs typeface="Arev sans bold" pitchFamily="34" charset="0"/>
              </a:rPr>
              <a:t>Unknown </a:t>
            </a:r>
            <a:r>
              <a:rPr lang="en-US" sz="2400" dirty="0" smtClean="0">
                <a:solidFill>
                  <a:srgbClr val="FFFF00"/>
                </a:solidFill>
                <a:latin typeface="Arev Sans" pitchFamily="34" charset="0"/>
                <a:ea typeface="Arev Sans" pitchFamily="34" charset="0"/>
                <a:cs typeface="Arev sans bold" pitchFamily="34" charset="0"/>
              </a:rPr>
              <a:t>n</a:t>
            </a:r>
            <a:r>
              <a:rPr lang="en-US" sz="2400" dirty="0" smtClean="0">
                <a:latin typeface="Arev Sans" pitchFamily="34" charset="0"/>
                <a:ea typeface="Arev Sans" pitchFamily="34" charset="0"/>
                <a:cs typeface="Arev sans bold" pitchFamily="34" charset="0"/>
              </a:rPr>
              <a:t>-outcome</a:t>
            </a:r>
          </a:p>
          <a:p>
            <a:pPr algn="ctr" eaLnBrk="1" hangingPunct="1">
              <a:lnSpc>
                <a:spcPct val="120000"/>
              </a:lnSpc>
            </a:pPr>
            <a:r>
              <a:rPr lang="en-US" sz="2400" dirty="0" smtClean="0">
                <a:latin typeface="Arev Sans" pitchFamily="34" charset="0"/>
                <a:ea typeface="Arev Sans" pitchFamily="34" charset="0"/>
                <a:cs typeface="Arev sans bold" pitchFamily="34" charset="0"/>
              </a:rPr>
              <a:t>source of randomness </a:t>
            </a:r>
            <a:r>
              <a:rPr lang="en-US" sz="2400" dirty="0" smtClean="0">
                <a:solidFill>
                  <a:srgbClr val="FFFF00"/>
                </a:solidFill>
                <a:latin typeface="Arev Sans" pitchFamily="34" charset="0"/>
                <a:ea typeface="Arev Sans" pitchFamily="34" charset="0"/>
                <a:cs typeface="Arev sans bold" pitchFamily="34" charset="0"/>
              </a:rPr>
              <a:t>p</a:t>
            </a:r>
          </a:p>
        </p:txBody>
      </p:sp>
      <p:grpSp>
        <p:nvGrpSpPr>
          <p:cNvPr id="9" name="Group 8"/>
          <p:cNvGrpSpPr/>
          <p:nvPr/>
        </p:nvGrpSpPr>
        <p:grpSpPr>
          <a:xfrm>
            <a:off x="4550737" y="757841"/>
            <a:ext cx="1435395" cy="534758"/>
            <a:chOff x="4550737" y="757841"/>
            <a:chExt cx="1435395" cy="534758"/>
          </a:xfrm>
        </p:grpSpPr>
        <p:cxnSp>
          <p:nvCxnSpPr>
            <p:cNvPr id="6" name="Straight Arrow Connector 5"/>
            <p:cNvCxnSpPr/>
            <p:nvPr/>
          </p:nvCxnSpPr>
          <p:spPr bwMode="auto">
            <a:xfrm>
              <a:off x="4550737" y="1292599"/>
              <a:ext cx="1435395" cy="0"/>
            </a:xfrm>
            <a:prstGeom prst="straightConnector1">
              <a:avLst/>
            </a:prstGeom>
            <a:noFill/>
            <a:ln w="57150" cap="flat" cmpd="sng" algn="ctr">
              <a:solidFill>
                <a:schemeClr val="tx1"/>
              </a:solidFill>
              <a:prstDash val="solid"/>
              <a:round/>
              <a:headEnd type="none" w="med" len="med"/>
              <a:tailEnd type="triangle"/>
            </a:ln>
            <a:effectLst/>
          </p:spPr>
        </p:cxnSp>
        <p:sp>
          <p:nvSpPr>
            <p:cNvPr id="8" name="TextBox 7"/>
            <p:cNvSpPr txBox="1"/>
            <p:nvPr/>
          </p:nvSpPr>
          <p:spPr bwMode="auto">
            <a:xfrm>
              <a:off x="4710428" y="757841"/>
              <a:ext cx="1116011" cy="43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000" dirty="0" smtClean="0">
                  <a:latin typeface="Arev Sans" pitchFamily="34" charset="0"/>
                  <a:ea typeface="Arev Sans" pitchFamily="34" charset="0"/>
                  <a:cs typeface="Arev sans bold" pitchFamily="34" charset="0"/>
                </a:rPr>
                <a:t>sample</a:t>
              </a:r>
            </a:p>
          </p:txBody>
        </p:sp>
      </p:grpSp>
      <p:grpSp>
        <p:nvGrpSpPr>
          <p:cNvPr id="15" name="Group 14"/>
          <p:cNvGrpSpPr/>
          <p:nvPr/>
        </p:nvGrpSpPr>
        <p:grpSpPr>
          <a:xfrm>
            <a:off x="6531823" y="136023"/>
            <a:ext cx="2476500" cy="2105025"/>
            <a:chOff x="5268434" y="3014610"/>
            <a:chExt cx="2476500" cy="2105025"/>
          </a:xfrm>
        </p:grpSpPr>
        <p:pic>
          <p:nvPicPr>
            <p:cNvPr id="11" name="Picture 10"/>
            <p:cNvPicPr>
              <a:picLocks noChangeAspect="1"/>
            </p:cNvPicPr>
            <p:nvPr/>
          </p:nvPicPr>
          <p:blipFill>
            <a:blip r:embed="rId23">
              <a:extLst>
                <a:ext uri="{BEBA8EAE-BF5A-486C-A8C5-ECC9F3942E4B}">
                  <a14:imgProps xmlns:a14="http://schemas.microsoft.com/office/drawing/2010/main">
                    <a14:imgLayer r:embed="rId24">
                      <a14:imgEffect>
                        <a14:backgroundRemoval t="0" b="100000" l="0" r="100000">
                          <a14:foregroundMark x1="88077" y1="20362" x2="95385" y2="11765"/>
                          <a14:foregroundMark x1="28077" y1="19457" x2="26923" y2="3167"/>
                          <a14:foregroundMark x1="10385" y1="20362" x2="4231" y2="7692"/>
                          <a14:foregroundMark x1="47692" y1="56109" x2="69231" y2="57919"/>
                          <a14:foregroundMark x1="1538" y1="38914" x2="3077" y2="46154"/>
                          <a14:foregroundMark x1="20000" y1="20814" x2="16538" y2="2715"/>
                          <a14:foregroundMark x1="24615" y1="14027" x2="21923" y2="3620"/>
                          <a14:foregroundMark x1="2308" y1="10407" x2="3846" y2="28054"/>
                          <a14:foregroundMark x1="94615" y1="52941" x2="93846" y2="63801"/>
                        </a14:backgroundRemoval>
                      </a14:imgEffect>
                    </a14:imgLayer>
                  </a14:imgProps>
                </a:ext>
                <a:ext uri="{28A0092B-C50C-407E-A947-70E740481C1C}">
                  <a14:useLocalDpi xmlns:a14="http://schemas.microsoft.com/office/drawing/2010/main" val="0"/>
                </a:ext>
              </a:extLst>
            </a:blip>
            <a:stretch>
              <a:fillRect/>
            </a:stretch>
          </p:blipFill>
          <p:spPr>
            <a:xfrm>
              <a:off x="5268434" y="3014610"/>
              <a:ext cx="2476500" cy="2105025"/>
            </a:xfrm>
            <a:prstGeom prst="rect">
              <a:avLst/>
            </a:prstGeom>
          </p:spPr>
        </p:pic>
        <p:sp>
          <p:nvSpPr>
            <p:cNvPr id="14" name="TextBox 13"/>
            <p:cNvSpPr txBox="1"/>
            <p:nvPr/>
          </p:nvSpPr>
          <p:spPr bwMode="auto">
            <a:xfrm>
              <a:off x="5566518" y="3562385"/>
              <a:ext cx="2007332"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Algorithm</a:t>
              </a:r>
            </a:p>
            <a:p>
              <a:pPr algn="ctr" eaLnBrk="1" hangingPunct="1">
                <a:lnSpc>
                  <a:spcPct val="120000"/>
                </a:lnSpc>
              </a:pPr>
              <a:r>
                <a:rPr lang="en-US" dirty="0">
                  <a:solidFill>
                    <a:srgbClr val="FFFF00"/>
                  </a:solidFill>
                  <a:latin typeface="Arev Sans" pitchFamily="34" charset="0"/>
                  <a:ea typeface="Arev Sans" pitchFamily="34" charset="0"/>
                  <a:cs typeface="Arev sans bold" pitchFamily="34" charset="0"/>
                </a:rPr>
                <a:t>X</a:t>
              </a:r>
              <a:endParaRPr lang="en-US" dirty="0" smtClean="0">
                <a:solidFill>
                  <a:srgbClr val="FFFF00"/>
                </a:solidFill>
                <a:latin typeface="Arev Sans" pitchFamily="34" charset="0"/>
                <a:ea typeface="Arev Sans" pitchFamily="34" charset="0"/>
                <a:cs typeface="Arev sans bold" pitchFamily="34" charset="0"/>
              </a:endParaRPr>
            </a:p>
          </p:txBody>
        </p:sp>
      </p:grpSp>
      <p:cxnSp>
        <p:nvCxnSpPr>
          <p:cNvPr id="18" name="Straight Arrow Connector 17"/>
          <p:cNvCxnSpPr>
            <a:stCxn id="11" idx="3"/>
          </p:cNvCxnSpPr>
          <p:nvPr/>
        </p:nvCxnSpPr>
        <p:spPr bwMode="auto">
          <a:xfrm flipV="1">
            <a:off x="9008323" y="1188535"/>
            <a:ext cx="1092607" cy="1"/>
          </a:xfrm>
          <a:prstGeom prst="straightConnector1">
            <a:avLst/>
          </a:prstGeom>
          <a:noFill/>
          <a:ln w="57150" cap="flat" cmpd="sng" algn="ctr">
            <a:solidFill>
              <a:schemeClr val="tx1"/>
            </a:solidFill>
            <a:prstDash val="solid"/>
            <a:round/>
            <a:headEnd type="none" w="med" len="med"/>
            <a:tailEnd type="triangle"/>
          </a:ln>
          <a:effectLst/>
        </p:spPr>
      </p:cxnSp>
      <p:sp>
        <p:nvSpPr>
          <p:cNvPr id="19" name="TextBox 18"/>
          <p:cNvSpPr txBox="1"/>
          <p:nvPr/>
        </p:nvSpPr>
        <p:spPr bwMode="auto">
          <a:xfrm>
            <a:off x="10092412" y="873884"/>
            <a:ext cx="1244251"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 </a:t>
            </a:r>
            <a:r>
              <a:rPr lang="en-US" dirty="0" smtClean="0">
                <a:latin typeface="Arev Sans" pitchFamily="34" charset="0"/>
                <a:ea typeface="Arev Sans" pitchFamily="34" charset="0"/>
                <a:cs typeface="Arev sans bold" pitchFamily="34" charset="0"/>
              </a:rPr>
              <a:t>∈ ℝ</a:t>
            </a:r>
          </a:p>
        </p:txBody>
      </p:sp>
      <p:sp>
        <p:nvSpPr>
          <p:cNvPr id="17" name="TextBox 16"/>
          <p:cNvSpPr txBox="1"/>
          <p:nvPr/>
        </p:nvSpPr>
        <p:spPr bwMode="auto">
          <a:xfrm>
            <a:off x="741025" y="2811564"/>
            <a:ext cx="10709984"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400" b="1" dirty="0" smtClean="0">
                <a:latin typeface="Arev Sans" pitchFamily="34" charset="0"/>
                <a:ea typeface="Arev Sans" pitchFamily="34" charset="0"/>
                <a:cs typeface="Arev sans bold" pitchFamily="34" charset="0"/>
              </a:rPr>
              <a:t>  </a:t>
            </a:r>
            <a:r>
              <a:rPr lang="en-US" b="1" dirty="0" smtClean="0">
                <a:latin typeface="Arev Sans" pitchFamily="34" charset="0"/>
                <a:ea typeface="Arev Sans" pitchFamily="34" charset="0"/>
                <a:cs typeface="Arev sans bold" pitchFamily="34" charset="0"/>
              </a:rPr>
              <a:t>Classical probability density testing picture, </a:t>
            </a:r>
            <a:r>
              <a:rPr lang="en-US" b="1" dirty="0" smtClean="0">
                <a:solidFill>
                  <a:srgbClr val="FFFF00"/>
                </a:solidFill>
                <a:latin typeface="Arev Sans" pitchFamily="34" charset="0"/>
                <a:ea typeface="Arev Sans" pitchFamily="34" charset="0"/>
                <a:cs typeface="Arev sans bold" pitchFamily="34" charset="0"/>
              </a:rPr>
              <a:t>m=1</a:t>
            </a:r>
            <a:r>
              <a:rPr lang="en-US" b="1" dirty="0" smtClean="0">
                <a:latin typeface="Arev Sans" pitchFamily="34" charset="0"/>
                <a:ea typeface="Arev Sans" pitchFamily="34" charset="0"/>
                <a:cs typeface="Arev sans bold" pitchFamily="34" charset="0"/>
              </a:rPr>
              <a:t>:</a:t>
            </a:r>
            <a:r>
              <a:rPr lang="en-US" sz="1200" b="1" dirty="0" smtClean="0">
                <a:latin typeface="Arev Sans" pitchFamily="34" charset="0"/>
                <a:ea typeface="Arev Sans" pitchFamily="34" charset="0"/>
                <a:cs typeface="Arev sans bold" pitchFamily="34" charset="0"/>
              </a:rPr>
              <a:t>  </a:t>
            </a:r>
            <a:endParaRPr lang="en-US" b="1" dirty="0" smtClean="0">
              <a:latin typeface="Arev Sans" pitchFamily="34" charset="0"/>
              <a:ea typeface="Arev Sans" pitchFamily="34" charset="0"/>
              <a:cs typeface="Arev sans bold" pitchFamily="34" charset="0"/>
            </a:endParaRPr>
          </a:p>
        </p:txBody>
      </p:sp>
      <p:sp>
        <p:nvSpPr>
          <p:cNvPr id="20" name="TextBox 19"/>
          <p:cNvSpPr txBox="1"/>
          <p:nvPr/>
        </p:nvSpPr>
        <p:spPr bwMode="auto">
          <a:xfrm>
            <a:off x="869266" y="3760012"/>
            <a:ext cx="9942145" cy="56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p</a:t>
            </a:r>
            <a:r>
              <a:rPr lang="en-US" dirty="0" smtClean="0">
                <a:latin typeface="Arev Sans" pitchFamily="34" charset="0"/>
                <a:ea typeface="Arev Sans" pitchFamily="34" charset="0"/>
                <a:cs typeface="Arev sans bold" pitchFamily="34" charset="0"/>
              </a:rPr>
              <a:t> is an </a:t>
            </a:r>
            <a:r>
              <a:rPr lang="en-US" dirty="0" smtClean="0">
                <a:solidFill>
                  <a:srgbClr val="FFFF00"/>
                </a:solidFill>
                <a:latin typeface="Arev Sans" pitchFamily="34" charset="0"/>
                <a:ea typeface="Arev Sans" pitchFamily="34" charset="0"/>
                <a:cs typeface="Arev sans bold" pitchFamily="34" charset="0"/>
              </a:rPr>
              <a:t>n-</a:t>
            </a:r>
            <a:r>
              <a:rPr lang="en-US" dirty="0" smtClean="0">
                <a:latin typeface="Arev Sans" pitchFamily="34" charset="0"/>
                <a:ea typeface="Arev Sans" pitchFamily="34" charset="0"/>
                <a:cs typeface="Arev sans bold" pitchFamily="34" charset="0"/>
              </a:rPr>
              <a:t>dim</a:t>
            </a:r>
            <a:r>
              <a:rPr lang="en-US" dirty="0" smtClean="0">
                <a:solidFill>
                  <a:srgbClr val="9B0000"/>
                </a:solidFill>
                <a:latin typeface="Arev Sans" pitchFamily="34" charset="0"/>
                <a:ea typeface="Arev Sans" pitchFamily="34" charset="0"/>
                <a:cs typeface="Arev sans bold" pitchFamily="34" charset="0"/>
              </a:rPr>
              <a:t>. </a:t>
            </a:r>
            <a:r>
              <a:rPr lang="en-US" dirty="0" err="1" smtClean="0">
                <a:solidFill>
                  <a:srgbClr val="9B0000"/>
                </a:solidFill>
                <a:latin typeface="Arev Sans" pitchFamily="34" charset="0"/>
                <a:ea typeface="Arev Sans" pitchFamily="34" charset="0"/>
                <a:cs typeface="Arev sans bold" pitchFamily="34" charset="0"/>
              </a:rPr>
              <a:t>symm</a:t>
            </a:r>
            <a:r>
              <a:rPr lang="en-US" dirty="0" smtClean="0">
                <a:solidFill>
                  <a:srgbClr val="9B0000"/>
                </a:solidFill>
                <a:latin typeface="Arev Sans" pitchFamily="34" charset="0"/>
                <a:ea typeface="Arev Sans" pitchFamily="34" charset="0"/>
                <a:cs typeface="Arev sans bold" pitchFamily="34" charset="0"/>
              </a:rPr>
              <a:t>. matrix</a:t>
            </a:r>
            <a:r>
              <a:rPr lang="en-US"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p </a:t>
            </a:r>
            <a:r>
              <a:rPr lang="en-US" dirty="0">
                <a:solidFill>
                  <a:srgbClr val="FFFF00"/>
                </a:solidFill>
                <a:latin typeface="Verdana" panose="020B0604030504040204" pitchFamily="34" charset="0"/>
                <a:ea typeface="Verdana" panose="020B0604030504040204" pitchFamily="34" charset="0"/>
                <a:cs typeface="Verdana" panose="020B0604030504040204" pitchFamily="34" charset="0"/>
              </a:rPr>
              <a:t>≥</a:t>
            </a:r>
            <a:r>
              <a:rPr lang="en-US" dirty="0">
                <a:solidFill>
                  <a:srgbClr val="FFFF00"/>
                </a:solidFill>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0</a:t>
            </a:r>
            <a:r>
              <a:rPr lang="en-US"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 1</a:t>
            </a:r>
          </a:p>
        </p:txBody>
      </p:sp>
      <p:grpSp>
        <p:nvGrpSpPr>
          <p:cNvPr id="21" name="Group 20"/>
          <p:cNvGrpSpPr/>
          <p:nvPr/>
        </p:nvGrpSpPr>
        <p:grpSpPr>
          <a:xfrm>
            <a:off x="8888626" y="3645521"/>
            <a:ext cx="871080" cy="941388"/>
            <a:chOff x="869266" y="4919507"/>
            <a:chExt cx="871080" cy="941388"/>
          </a:xfrm>
        </p:grpSpPr>
        <p:grpSp>
          <p:nvGrpSpPr>
            <p:cNvPr id="22" name="Group 21"/>
            <p:cNvGrpSpPr>
              <a:grpSpLocks noChangeAspect="1"/>
            </p:cNvGrpSpPr>
            <p:nvPr>
              <p:custDataLst>
                <p:tags r:id="rId14"/>
              </p:custDataLst>
            </p:nvPr>
          </p:nvGrpSpPr>
          <p:grpSpPr>
            <a:xfrm>
              <a:off x="869266" y="4919507"/>
              <a:ext cx="823913" cy="941388"/>
              <a:chOff x="2540000" y="2540000"/>
              <a:chExt cx="823913" cy="941388"/>
            </a:xfrm>
          </p:grpSpPr>
          <p:sp>
            <p:nvSpPr>
              <p:cNvPr id="24" name="Freeform 9"/>
              <p:cNvSpPr>
                <a:spLocks/>
              </p:cNvSpPr>
              <p:nvPr>
                <p:custDataLst>
                  <p:tags r:id="rId15"/>
                </p:custDataLst>
              </p:nvPr>
            </p:nvSpPr>
            <p:spPr bwMode="auto">
              <a:xfrm>
                <a:off x="2716213" y="2540000"/>
                <a:ext cx="125413" cy="138113"/>
              </a:xfrm>
              <a:custGeom>
                <a:avLst/>
                <a:gdLst>
                  <a:gd name="T0" fmla="*/ 173 w 173"/>
                  <a:gd name="T1" fmla="*/ 87 h 212"/>
                  <a:gd name="T2" fmla="*/ 154 w 173"/>
                  <a:gd name="T3" fmla="*/ 22 h 212"/>
                  <a:gd name="T4" fmla="*/ 101 w 173"/>
                  <a:gd name="T5" fmla="*/ 0 h 212"/>
                  <a:gd name="T6" fmla="*/ 62 w 173"/>
                  <a:gd name="T7" fmla="*/ 9 h 212"/>
                  <a:gd name="T8" fmla="*/ 34 w 173"/>
                  <a:gd name="T9" fmla="*/ 37 h 212"/>
                  <a:gd name="T10" fmla="*/ 34 w 173"/>
                  <a:gd name="T11" fmla="*/ 5 h 212"/>
                  <a:gd name="T12" fmla="*/ 0 w 173"/>
                  <a:gd name="T13" fmla="*/ 5 h 212"/>
                  <a:gd name="T14" fmla="*/ 0 w 173"/>
                  <a:gd name="T15" fmla="*/ 212 h 212"/>
                  <a:gd name="T16" fmla="*/ 34 w 173"/>
                  <a:gd name="T17" fmla="*/ 212 h 212"/>
                  <a:gd name="T18" fmla="*/ 34 w 173"/>
                  <a:gd name="T19" fmla="*/ 95 h 212"/>
                  <a:gd name="T20" fmla="*/ 50 w 173"/>
                  <a:gd name="T21" fmla="*/ 47 h 212"/>
                  <a:gd name="T22" fmla="*/ 93 w 173"/>
                  <a:gd name="T23" fmla="*/ 29 h 212"/>
                  <a:gd name="T24" fmla="*/ 127 w 173"/>
                  <a:gd name="T25" fmla="*/ 44 h 212"/>
                  <a:gd name="T26" fmla="*/ 139 w 173"/>
                  <a:gd name="T27" fmla="*/ 88 h 212"/>
                  <a:gd name="T28" fmla="*/ 139 w 173"/>
                  <a:gd name="T29" fmla="*/ 212 h 212"/>
                  <a:gd name="T30" fmla="*/ 173 w 173"/>
                  <a:gd name="T31" fmla="*/ 212 h 212"/>
                  <a:gd name="T32" fmla="*/ 173 w 173"/>
                  <a:gd name="T33" fmla="*/ 8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12">
                    <a:moveTo>
                      <a:pt x="173" y="87"/>
                    </a:moveTo>
                    <a:cubicBezTo>
                      <a:pt x="173" y="58"/>
                      <a:pt x="167" y="36"/>
                      <a:pt x="154" y="22"/>
                    </a:cubicBezTo>
                    <a:cubicBezTo>
                      <a:pt x="142" y="7"/>
                      <a:pt x="124" y="0"/>
                      <a:pt x="101" y="0"/>
                    </a:cubicBezTo>
                    <a:cubicBezTo>
                      <a:pt x="86" y="0"/>
                      <a:pt x="73" y="3"/>
                      <a:pt x="62" y="9"/>
                    </a:cubicBezTo>
                    <a:cubicBezTo>
                      <a:pt x="51" y="15"/>
                      <a:pt x="42" y="24"/>
                      <a:pt x="34" y="37"/>
                    </a:cubicBezTo>
                    <a:lnTo>
                      <a:pt x="34" y="5"/>
                    </a:lnTo>
                    <a:lnTo>
                      <a:pt x="0" y="5"/>
                    </a:lnTo>
                    <a:lnTo>
                      <a:pt x="0" y="212"/>
                    </a:lnTo>
                    <a:lnTo>
                      <a:pt x="34" y="212"/>
                    </a:lnTo>
                    <a:lnTo>
                      <a:pt x="34" y="95"/>
                    </a:lnTo>
                    <a:cubicBezTo>
                      <a:pt x="34" y="75"/>
                      <a:pt x="39" y="58"/>
                      <a:pt x="50" y="47"/>
                    </a:cubicBezTo>
                    <a:cubicBezTo>
                      <a:pt x="60" y="35"/>
                      <a:pt x="75" y="29"/>
                      <a:pt x="93" y="29"/>
                    </a:cubicBezTo>
                    <a:cubicBezTo>
                      <a:pt x="108" y="29"/>
                      <a:pt x="120" y="34"/>
                      <a:pt x="127" y="44"/>
                    </a:cubicBezTo>
                    <a:cubicBezTo>
                      <a:pt x="135" y="53"/>
                      <a:pt x="139" y="68"/>
                      <a:pt x="139" y="88"/>
                    </a:cubicBezTo>
                    <a:lnTo>
                      <a:pt x="139" y="212"/>
                    </a:lnTo>
                    <a:lnTo>
                      <a:pt x="173" y="212"/>
                    </a:lnTo>
                    <a:lnTo>
                      <a:pt x="173" y="87"/>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0"/>
              <p:cNvSpPr>
                <a:spLocks/>
              </p:cNvSpPr>
              <p:nvPr>
                <p:custDataLst>
                  <p:tags r:id="rId16"/>
                </p:custDataLst>
              </p:nvPr>
            </p:nvSpPr>
            <p:spPr bwMode="auto">
              <a:xfrm>
                <a:off x="2540000" y="2740025"/>
                <a:ext cx="458788" cy="492125"/>
              </a:xfrm>
              <a:custGeom>
                <a:avLst/>
                <a:gdLst>
                  <a:gd name="T0" fmla="*/ 21 w 637"/>
                  <a:gd name="T1" fmla="*/ 0 h 760"/>
                  <a:gd name="T2" fmla="*/ 21 w 637"/>
                  <a:gd name="T3" fmla="*/ 33 h 760"/>
                  <a:gd name="T4" fmla="*/ 325 w 637"/>
                  <a:gd name="T5" fmla="*/ 382 h 760"/>
                  <a:gd name="T6" fmla="*/ 0 w 637"/>
                  <a:gd name="T7" fmla="*/ 760 h 760"/>
                  <a:gd name="T8" fmla="*/ 637 w 637"/>
                  <a:gd name="T9" fmla="*/ 760 h 760"/>
                  <a:gd name="T10" fmla="*/ 637 w 637"/>
                  <a:gd name="T11" fmla="*/ 561 h 760"/>
                  <a:gd name="T12" fmla="*/ 606 w 637"/>
                  <a:gd name="T13" fmla="*/ 561 h 760"/>
                  <a:gd name="T14" fmla="*/ 589 w 637"/>
                  <a:gd name="T15" fmla="*/ 663 h 760"/>
                  <a:gd name="T16" fmla="*/ 554 w 637"/>
                  <a:gd name="T17" fmla="*/ 698 h 760"/>
                  <a:gd name="T18" fmla="*/ 96 w 637"/>
                  <a:gd name="T19" fmla="*/ 698 h 760"/>
                  <a:gd name="T20" fmla="*/ 389 w 637"/>
                  <a:gd name="T21" fmla="*/ 357 h 760"/>
                  <a:gd name="T22" fmla="*/ 107 w 637"/>
                  <a:gd name="T23" fmla="*/ 33 h 760"/>
                  <a:gd name="T24" fmla="*/ 555 w 637"/>
                  <a:gd name="T25" fmla="*/ 33 h 760"/>
                  <a:gd name="T26" fmla="*/ 589 w 637"/>
                  <a:gd name="T27" fmla="*/ 67 h 760"/>
                  <a:gd name="T28" fmla="*/ 606 w 637"/>
                  <a:gd name="T29" fmla="*/ 170 h 760"/>
                  <a:gd name="T30" fmla="*/ 637 w 637"/>
                  <a:gd name="T31" fmla="*/ 170 h 760"/>
                  <a:gd name="T32" fmla="*/ 637 w 637"/>
                  <a:gd name="T33" fmla="*/ 0 h 760"/>
                  <a:gd name="T34" fmla="*/ 107 w 637"/>
                  <a:gd name="T35" fmla="*/ 0 h 760"/>
                  <a:gd name="T36" fmla="*/ 21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1" y="0"/>
                    </a:moveTo>
                    <a:lnTo>
                      <a:pt x="21" y="33"/>
                    </a:lnTo>
                    <a:lnTo>
                      <a:pt x="325" y="382"/>
                    </a:lnTo>
                    <a:lnTo>
                      <a:pt x="0" y="760"/>
                    </a:lnTo>
                    <a:lnTo>
                      <a:pt x="637" y="760"/>
                    </a:lnTo>
                    <a:lnTo>
                      <a:pt x="637" y="561"/>
                    </a:lnTo>
                    <a:lnTo>
                      <a:pt x="606" y="561"/>
                    </a:lnTo>
                    <a:lnTo>
                      <a:pt x="589" y="663"/>
                    </a:lnTo>
                    <a:lnTo>
                      <a:pt x="554" y="698"/>
                    </a:lnTo>
                    <a:lnTo>
                      <a:pt x="96" y="698"/>
                    </a:lnTo>
                    <a:lnTo>
                      <a:pt x="389" y="357"/>
                    </a:lnTo>
                    <a:lnTo>
                      <a:pt x="107" y="33"/>
                    </a:lnTo>
                    <a:lnTo>
                      <a:pt x="555" y="33"/>
                    </a:lnTo>
                    <a:lnTo>
                      <a:pt x="589" y="67"/>
                    </a:lnTo>
                    <a:lnTo>
                      <a:pt x="606" y="170"/>
                    </a:lnTo>
                    <a:lnTo>
                      <a:pt x="637" y="170"/>
                    </a:lnTo>
                    <a:lnTo>
                      <a:pt x="637" y="0"/>
                    </a:lnTo>
                    <a:lnTo>
                      <a:pt x="107" y="0"/>
                    </a:lnTo>
                    <a:lnTo>
                      <a:pt x="21"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1"/>
              <p:cNvSpPr>
                <a:spLocks noEditPoints="1"/>
              </p:cNvSpPr>
              <p:nvPr>
                <p:custDataLst>
                  <p:tags r:id="rId17"/>
                </p:custDataLst>
              </p:nvPr>
            </p:nvSpPr>
            <p:spPr bwMode="auto">
              <a:xfrm>
                <a:off x="2563813" y="3294063"/>
                <a:ext cx="25400" cy="187325"/>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2"/>
              <p:cNvSpPr>
                <a:spLocks noEditPoints="1"/>
              </p:cNvSpPr>
              <p:nvPr>
                <p:custDataLst>
                  <p:tags r:id="rId18"/>
                </p:custDataLst>
              </p:nvPr>
            </p:nvSpPr>
            <p:spPr bwMode="auto">
              <a:xfrm>
                <a:off x="2636838" y="3373438"/>
                <a:ext cx="182563" cy="74613"/>
              </a:xfrm>
              <a:custGeom>
                <a:avLst/>
                <a:gdLst>
                  <a:gd name="T0" fmla="*/ 0 w 254"/>
                  <a:gd name="T1" fmla="*/ 31 h 114"/>
                  <a:gd name="T2" fmla="*/ 254 w 254"/>
                  <a:gd name="T3" fmla="*/ 31 h 114"/>
                  <a:gd name="T4" fmla="*/ 254 w 254"/>
                  <a:gd name="T5" fmla="*/ 0 h 114"/>
                  <a:gd name="T6" fmla="*/ 0 w 254"/>
                  <a:gd name="T7" fmla="*/ 0 h 114"/>
                  <a:gd name="T8" fmla="*/ 0 w 254"/>
                  <a:gd name="T9" fmla="*/ 31 h 114"/>
                  <a:gd name="T10" fmla="*/ 0 w 254"/>
                  <a:gd name="T11" fmla="*/ 114 h 114"/>
                  <a:gd name="T12" fmla="*/ 254 w 254"/>
                  <a:gd name="T13" fmla="*/ 114 h 114"/>
                  <a:gd name="T14" fmla="*/ 254 w 254"/>
                  <a:gd name="T15" fmla="*/ 83 h 114"/>
                  <a:gd name="T16" fmla="*/ 0 w 254"/>
                  <a:gd name="T17" fmla="*/ 83 h 114"/>
                  <a:gd name="T18" fmla="*/ 0 w 254"/>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114">
                    <a:moveTo>
                      <a:pt x="0" y="31"/>
                    </a:moveTo>
                    <a:lnTo>
                      <a:pt x="254" y="31"/>
                    </a:lnTo>
                    <a:lnTo>
                      <a:pt x="254" y="0"/>
                    </a:lnTo>
                    <a:lnTo>
                      <a:pt x="0" y="0"/>
                    </a:lnTo>
                    <a:lnTo>
                      <a:pt x="0" y="31"/>
                    </a:lnTo>
                    <a:close/>
                    <a:moveTo>
                      <a:pt x="0" y="114"/>
                    </a:moveTo>
                    <a:lnTo>
                      <a:pt x="254" y="114"/>
                    </a:lnTo>
                    <a:lnTo>
                      <a:pt x="254" y="83"/>
                    </a:lnTo>
                    <a:lnTo>
                      <a:pt x="0" y="83"/>
                    </a:lnTo>
                    <a:lnTo>
                      <a:pt x="0" y="11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3"/>
              <p:cNvSpPr>
                <a:spLocks/>
              </p:cNvSpPr>
              <p:nvPr>
                <p:custDataLst>
                  <p:tags r:id="rId19"/>
                </p:custDataLst>
              </p:nvPr>
            </p:nvSpPr>
            <p:spPr bwMode="auto">
              <a:xfrm>
                <a:off x="2873375" y="3302000"/>
                <a:ext cx="117475" cy="179388"/>
              </a:xfrm>
              <a:custGeom>
                <a:avLst/>
                <a:gdLst>
                  <a:gd name="T0" fmla="*/ 5 w 164"/>
                  <a:gd name="T1" fmla="*/ 244 h 276"/>
                  <a:gd name="T2" fmla="*/ 5 w 164"/>
                  <a:gd name="T3" fmla="*/ 276 h 276"/>
                  <a:gd name="T4" fmla="*/ 164 w 164"/>
                  <a:gd name="T5" fmla="*/ 276 h 276"/>
                  <a:gd name="T6" fmla="*/ 164 w 164"/>
                  <a:gd name="T7" fmla="*/ 244 h 276"/>
                  <a:gd name="T8" fmla="*/ 103 w 164"/>
                  <a:gd name="T9" fmla="*/ 244 h 276"/>
                  <a:gd name="T10" fmla="*/ 103 w 164"/>
                  <a:gd name="T11" fmla="*/ 0 h 276"/>
                  <a:gd name="T12" fmla="*/ 66 w 164"/>
                  <a:gd name="T13" fmla="*/ 0 h 276"/>
                  <a:gd name="T14" fmla="*/ 0 w 164"/>
                  <a:gd name="T15" fmla="*/ 13 h 276"/>
                  <a:gd name="T16" fmla="*/ 0 w 164"/>
                  <a:gd name="T17" fmla="*/ 47 h 276"/>
                  <a:gd name="T18" fmla="*/ 66 w 164"/>
                  <a:gd name="T19" fmla="*/ 34 h 276"/>
                  <a:gd name="T20" fmla="*/ 66 w 164"/>
                  <a:gd name="T21" fmla="*/ 244 h 276"/>
                  <a:gd name="T22" fmla="*/ 5 w 164"/>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76">
                    <a:moveTo>
                      <a:pt x="5" y="244"/>
                    </a:moveTo>
                    <a:lnTo>
                      <a:pt x="5" y="276"/>
                    </a:lnTo>
                    <a:lnTo>
                      <a:pt x="164" y="276"/>
                    </a:lnTo>
                    <a:lnTo>
                      <a:pt x="164" y="244"/>
                    </a:lnTo>
                    <a:lnTo>
                      <a:pt x="103" y="244"/>
                    </a:lnTo>
                    <a:lnTo>
                      <a:pt x="103" y="0"/>
                    </a:lnTo>
                    <a:lnTo>
                      <a:pt x="66" y="0"/>
                    </a:lnTo>
                    <a:lnTo>
                      <a:pt x="0" y="13"/>
                    </a:lnTo>
                    <a:lnTo>
                      <a:pt x="0" y="47"/>
                    </a:lnTo>
                    <a:lnTo>
                      <a:pt x="66" y="34"/>
                    </a:lnTo>
                    <a:lnTo>
                      <a:pt x="66" y="244"/>
                    </a:lnTo>
                    <a:lnTo>
                      <a:pt x="5" y="24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4"/>
              <p:cNvSpPr>
                <a:spLocks noEditPoints="1"/>
              </p:cNvSpPr>
              <p:nvPr>
                <p:custDataLst>
                  <p:tags r:id="rId20"/>
                </p:custDataLst>
              </p:nvPr>
            </p:nvSpPr>
            <p:spPr bwMode="auto">
              <a:xfrm>
                <a:off x="3340100" y="2946400"/>
                <a:ext cx="23813" cy="185738"/>
              </a:xfrm>
              <a:custGeom>
                <a:avLst/>
                <a:gdLst>
                  <a:gd name="T0" fmla="*/ 0 w 34"/>
                  <a:gd name="T1" fmla="*/ 80 h 287"/>
                  <a:gd name="T2" fmla="*/ 0 w 34"/>
                  <a:gd name="T3" fmla="*/ 287 h 287"/>
                  <a:gd name="T4" fmla="*/ 34 w 34"/>
                  <a:gd name="T5" fmla="*/ 287 h 287"/>
                  <a:gd name="T6" fmla="*/ 34 w 34"/>
                  <a:gd name="T7" fmla="*/ 80 h 287"/>
                  <a:gd name="T8" fmla="*/ 0 w 34"/>
                  <a:gd name="T9" fmla="*/ 80 h 287"/>
                  <a:gd name="T10" fmla="*/ 0 w 34"/>
                  <a:gd name="T11" fmla="*/ 0 h 287"/>
                  <a:gd name="T12" fmla="*/ 0 w 34"/>
                  <a:gd name="T13" fmla="*/ 43 h 287"/>
                  <a:gd name="T14" fmla="*/ 34 w 34"/>
                  <a:gd name="T15" fmla="*/ 43 h 287"/>
                  <a:gd name="T16" fmla="*/ 34 w 34"/>
                  <a:gd name="T17" fmla="*/ 0 h 287"/>
                  <a:gd name="T18" fmla="*/ 0 w 34"/>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7">
                    <a:moveTo>
                      <a:pt x="0" y="80"/>
                    </a:moveTo>
                    <a:lnTo>
                      <a:pt x="0" y="287"/>
                    </a:lnTo>
                    <a:lnTo>
                      <a:pt x="34" y="287"/>
                    </a:lnTo>
                    <a:lnTo>
                      <a:pt x="34" y="80"/>
                    </a:lnTo>
                    <a:lnTo>
                      <a:pt x="0" y="80"/>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TextBox 22"/>
            <p:cNvSpPr txBox="1"/>
            <p:nvPr/>
          </p:nvSpPr>
          <p:spPr bwMode="auto">
            <a:xfrm>
              <a:off x="1328054" y="5033512"/>
              <a:ext cx="412292"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p</a:t>
              </a:r>
            </a:p>
          </p:txBody>
        </p:sp>
      </p:grpSp>
      <p:sp>
        <p:nvSpPr>
          <p:cNvPr id="31" name="TextBox 30"/>
          <p:cNvSpPr txBox="1"/>
          <p:nvPr/>
        </p:nvSpPr>
        <p:spPr bwMode="auto">
          <a:xfrm>
            <a:off x="869266" y="4717842"/>
            <a:ext cx="5295039"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is an </a:t>
            </a:r>
            <a:r>
              <a:rPr lang="en-US" dirty="0" smtClean="0">
                <a:solidFill>
                  <a:srgbClr val="FFFF00"/>
                </a:solidFill>
                <a:latin typeface="Arev Sans" pitchFamily="34" charset="0"/>
                <a:ea typeface="Arev Sans" pitchFamily="34" charset="0"/>
                <a:cs typeface="Arev sans bold" pitchFamily="34" charset="0"/>
              </a:rPr>
              <a:t>n-</a:t>
            </a:r>
            <a:r>
              <a:rPr lang="en-US" dirty="0" smtClean="0">
                <a:latin typeface="Arev Sans" pitchFamily="34" charset="0"/>
                <a:ea typeface="Arev Sans" pitchFamily="34" charset="0"/>
                <a:cs typeface="Arev sans bold" pitchFamily="34" charset="0"/>
              </a:rPr>
              <a:t>dimensional vector</a:t>
            </a:r>
          </a:p>
        </p:txBody>
      </p:sp>
      <p:grpSp>
        <p:nvGrpSpPr>
          <p:cNvPr id="32" name="Group 31"/>
          <p:cNvGrpSpPr/>
          <p:nvPr/>
        </p:nvGrpSpPr>
        <p:grpSpPr>
          <a:xfrm>
            <a:off x="869266" y="5708852"/>
            <a:ext cx="4166770" cy="835665"/>
            <a:chOff x="869266" y="5708852"/>
            <a:chExt cx="4166770" cy="835665"/>
          </a:xfrm>
        </p:grpSpPr>
        <p:sp>
          <p:nvSpPr>
            <p:cNvPr id="33" name="TextBox 32"/>
            <p:cNvSpPr txBox="1"/>
            <p:nvPr/>
          </p:nvSpPr>
          <p:spPr bwMode="auto">
            <a:xfrm>
              <a:off x="869266" y="5708852"/>
              <a:ext cx="3070071"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b="1" dirty="0" smtClean="0">
                  <a:latin typeface="Arev Sans" pitchFamily="34" charset="0"/>
                  <a:ea typeface="Arev Sans" pitchFamily="34" charset="0"/>
                  <a:cs typeface="Arev sans bold" pitchFamily="34" charset="0"/>
                </a:rPr>
                <a:t>E</a:t>
              </a:r>
              <a:r>
                <a:rPr lang="en-US" sz="3200" baseline="-25000" dirty="0" smtClean="0">
                  <a:solidFill>
                    <a:srgbClr val="FFFF00"/>
                  </a:solidFill>
                  <a:latin typeface="Arev Sans" pitchFamily="34" charset="0"/>
                  <a:ea typeface="Arev Sans" pitchFamily="34" charset="0"/>
                  <a:cs typeface="Arev sans bold" pitchFamily="34" charset="0"/>
                </a:rPr>
                <a:t>p</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 〈</a:t>
              </a:r>
              <a:r>
                <a:rPr lang="en-US" dirty="0" err="1" smtClean="0">
                  <a:solidFill>
                    <a:srgbClr val="FFFF00"/>
                  </a:solidFill>
                  <a:latin typeface="Arev Sans" pitchFamily="34" charset="0"/>
                  <a:ea typeface="Arev Sans" pitchFamily="34" charset="0"/>
                  <a:cs typeface="Arev sans bold" pitchFamily="34" charset="0"/>
                </a:rPr>
                <a:t>p</a:t>
              </a:r>
              <a:r>
                <a:rPr lang="en-US" dirty="0" err="1" smtClean="0">
                  <a:latin typeface="Arev Sans" pitchFamily="34" charset="0"/>
                  <a:ea typeface="Arev Sans" pitchFamily="34" charset="0"/>
                  <a:cs typeface="Arev sans bold" pitchFamily="34" charset="0"/>
                </a:rPr>
                <a:t>,</a:t>
              </a:r>
              <a:r>
                <a:rPr lang="en-US" dirty="0" err="1"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a:t>
              </a:r>
              <a:r>
                <a:rPr lang="en-US" dirty="0">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a:t>
              </a:r>
            </a:p>
          </p:txBody>
        </p:sp>
        <p:grpSp>
          <p:nvGrpSpPr>
            <p:cNvPr id="34" name="Group 33"/>
            <p:cNvGrpSpPr/>
            <p:nvPr/>
          </p:nvGrpSpPr>
          <p:grpSpPr>
            <a:xfrm>
              <a:off x="3799373" y="5710628"/>
              <a:ext cx="1236663" cy="833889"/>
              <a:chOff x="7367181" y="5339105"/>
              <a:chExt cx="1236663" cy="833889"/>
            </a:xfrm>
          </p:grpSpPr>
          <p:grpSp>
            <p:nvGrpSpPr>
              <p:cNvPr id="35" name="Group 34"/>
              <p:cNvGrpSpPr>
                <a:grpSpLocks noChangeAspect="1"/>
              </p:cNvGrpSpPr>
              <p:nvPr>
                <p:custDataLst>
                  <p:tags r:id="rId8"/>
                </p:custDataLst>
              </p:nvPr>
            </p:nvGrpSpPr>
            <p:grpSpPr>
              <a:xfrm>
                <a:off x="7367181" y="5409406"/>
                <a:ext cx="1236663" cy="763588"/>
                <a:chOff x="2540000" y="2540000"/>
                <a:chExt cx="1236663" cy="763588"/>
              </a:xfrm>
            </p:grpSpPr>
            <p:sp>
              <p:nvSpPr>
                <p:cNvPr id="37" name="Freeform 24 1"/>
                <p:cNvSpPr>
                  <a:spLocks/>
                </p:cNvSpPr>
                <p:nvPr>
                  <p:custDataLst>
                    <p:tags r:id="rId9"/>
                  </p:custDataLst>
                </p:nvPr>
              </p:nvSpPr>
              <p:spPr bwMode="auto">
                <a:xfrm>
                  <a:off x="2540000" y="2540000"/>
                  <a:ext cx="450850" cy="506413"/>
                </a:xfrm>
                <a:custGeom>
                  <a:avLst/>
                  <a:gdLst>
                    <a:gd name="T0" fmla="*/ 22 w 638"/>
                    <a:gd name="T1" fmla="*/ 0 h 760"/>
                    <a:gd name="T2" fmla="*/ 22 w 638"/>
                    <a:gd name="T3" fmla="*/ 34 h 760"/>
                    <a:gd name="T4" fmla="*/ 326 w 638"/>
                    <a:gd name="T5" fmla="*/ 382 h 760"/>
                    <a:gd name="T6" fmla="*/ 0 w 638"/>
                    <a:gd name="T7" fmla="*/ 760 h 760"/>
                    <a:gd name="T8" fmla="*/ 638 w 638"/>
                    <a:gd name="T9" fmla="*/ 760 h 760"/>
                    <a:gd name="T10" fmla="*/ 638 w 638"/>
                    <a:gd name="T11" fmla="*/ 562 h 760"/>
                    <a:gd name="T12" fmla="*/ 606 w 638"/>
                    <a:gd name="T13" fmla="*/ 562 h 760"/>
                    <a:gd name="T14" fmla="*/ 589 w 638"/>
                    <a:gd name="T15" fmla="*/ 663 h 760"/>
                    <a:gd name="T16" fmla="*/ 554 w 638"/>
                    <a:gd name="T17" fmla="*/ 698 h 760"/>
                    <a:gd name="T18" fmla="*/ 96 w 638"/>
                    <a:gd name="T19" fmla="*/ 698 h 760"/>
                    <a:gd name="T20" fmla="*/ 390 w 638"/>
                    <a:gd name="T21" fmla="*/ 357 h 760"/>
                    <a:gd name="T22" fmla="*/ 108 w 638"/>
                    <a:gd name="T23" fmla="*/ 34 h 760"/>
                    <a:gd name="T24" fmla="*/ 555 w 638"/>
                    <a:gd name="T25" fmla="*/ 34 h 760"/>
                    <a:gd name="T26" fmla="*/ 589 w 638"/>
                    <a:gd name="T27" fmla="*/ 68 h 760"/>
                    <a:gd name="T28" fmla="*/ 606 w 638"/>
                    <a:gd name="T29" fmla="*/ 170 h 760"/>
                    <a:gd name="T30" fmla="*/ 638 w 638"/>
                    <a:gd name="T31" fmla="*/ 170 h 760"/>
                    <a:gd name="T32" fmla="*/ 638 w 638"/>
                    <a:gd name="T33" fmla="*/ 0 h 760"/>
                    <a:gd name="T34" fmla="*/ 108 w 638"/>
                    <a:gd name="T35" fmla="*/ 0 h 760"/>
                    <a:gd name="T36" fmla="*/ 22 w 638"/>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8" h="760">
                      <a:moveTo>
                        <a:pt x="22" y="0"/>
                      </a:moveTo>
                      <a:lnTo>
                        <a:pt x="22" y="34"/>
                      </a:lnTo>
                      <a:lnTo>
                        <a:pt x="326" y="382"/>
                      </a:lnTo>
                      <a:lnTo>
                        <a:pt x="0" y="760"/>
                      </a:lnTo>
                      <a:lnTo>
                        <a:pt x="638" y="760"/>
                      </a:lnTo>
                      <a:lnTo>
                        <a:pt x="638" y="562"/>
                      </a:lnTo>
                      <a:lnTo>
                        <a:pt x="606" y="562"/>
                      </a:lnTo>
                      <a:lnTo>
                        <a:pt x="589" y="663"/>
                      </a:lnTo>
                      <a:lnTo>
                        <a:pt x="554" y="698"/>
                      </a:lnTo>
                      <a:lnTo>
                        <a:pt x="96" y="698"/>
                      </a:lnTo>
                      <a:lnTo>
                        <a:pt x="390" y="357"/>
                      </a:lnTo>
                      <a:lnTo>
                        <a:pt x="108" y="34"/>
                      </a:lnTo>
                      <a:lnTo>
                        <a:pt x="555" y="34"/>
                      </a:lnTo>
                      <a:lnTo>
                        <a:pt x="589" y="68"/>
                      </a:lnTo>
                      <a:lnTo>
                        <a:pt x="606" y="170"/>
                      </a:lnTo>
                      <a:lnTo>
                        <a:pt x="638" y="170"/>
                      </a:lnTo>
                      <a:lnTo>
                        <a:pt x="638" y="0"/>
                      </a:lnTo>
                      <a:lnTo>
                        <a:pt x="108" y="0"/>
                      </a:lnTo>
                      <a:lnTo>
                        <a:pt x="22"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5 1"/>
                <p:cNvSpPr>
                  <a:spLocks noEditPoints="1"/>
                </p:cNvSpPr>
                <p:nvPr>
                  <p:custDataLst>
                    <p:tags r:id="rId10"/>
                  </p:custDataLst>
                </p:nvPr>
              </p:nvSpPr>
              <p:spPr bwMode="auto">
                <a:xfrm>
                  <a:off x="2720975" y="3111500"/>
                  <a:ext cx="25400"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7 1"/>
                <p:cNvSpPr>
                  <a:spLocks noEditPoints="1"/>
                </p:cNvSpPr>
                <p:nvPr>
                  <p:custDataLst>
                    <p:tags r:id="rId11"/>
                  </p:custDataLst>
                </p:nvPr>
              </p:nvSpPr>
              <p:spPr bwMode="auto">
                <a:xfrm>
                  <a:off x="3322638" y="2752725"/>
                  <a:ext cx="23813"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9 1"/>
                <p:cNvSpPr>
                  <a:spLocks/>
                </p:cNvSpPr>
                <p:nvPr>
                  <p:custDataLst>
                    <p:tags r:id="rId12"/>
                  </p:custDataLst>
                </p:nvPr>
              </p:nvSpPr>
              <p:spPr bwMode="auto">
                <a:xfrm>
                  <a:off x="3487738" y="2652713"/>
                  <a:ext cx="220663" cy="241300"/>
                </a:xfrm>
                <a:custGeom>
                  <a:avLst/>
                  <a:gdLst>
                    <a:gd name="T0" fmla="*/ 17 w 312"/>
                    <a:gd name="T1" fmla="*/ 0 h 363"/>
                    <a:gd name="T2" fmla="*/ 130 w 312"/>
                    <a:gd name="T3" fmla="*/ 169 h 363"/>
                    <a:gd name="T4" fmla="*/ 0 w 312"/>
                    <a:gd name="T5" fmla="*/ 363 h 363"/>
                    <a:gd name="T6" fmla="*/ 53 w 312"/>
                    <a:gd name="T7" fmla="*/ 363 h 363"/>
                    <a:gd name="T8" fmla="*/ 156 w 312"/>
                    <a:gd name="T9" fmla="*/ 209 h 363"/>
                    <a:gd name="T10" fmla="*/ 259 w 312"/>
                    <a:gd name="T11" fmla="*/ 363 h 363"/>
                    <a:gd name="T12" fmla="*/ 312 w 312"/>
                    <a:gd name="T13" fmla="*/ 363 h 363"/>
                    <a:gd name="T14" fmla="*/ 187 w 312"/>
                    <a:gd name="T15" fmla="*/ 174 h 363"/>
                    <a:gd name="T16" fmla="*/ 304 w 312"/>
                    <a:gd name="T17" fmla="*/ 0 h 363"/>
                    <a:gd name="T18" fmla="*/ 251 w 312"/>
                    <a:gd name="T19" fmla="*/ 0 h 363"/>
                    <a:gd name="T20" fmla="*/ 160 w 312"/>
                    <a:gd name="T21" fmla="*/ 135 h 363"/>
                    <a:gd name="T22" fmla="*/ 70 w 312"/>
                    <a:gd name="T23" fmla="*/ 0 h 363"/>
                    <a:gd name="T24" fmla="*/ 17 w 312"/>
                    <a:gd name="T25"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2" h="363">
                      <a:moveTo>
                        <a:pt x="17" y="0"/>
                      </a:moveTo>
                      <a:lnTo>
                        <a:pt x="130" y="169"/>
                      </a:lnTo>
                      <a:lnTo>
                        <a:pt x="0" y="363"/>
                      </a:lnTo>
                      <a:lnTo>
                        <a:pt x="53" y="363"/>
                      </a:lnTo>
                      <a:lnTo>
                        <a:pt x="156" y="209"/>
                      </a:lnTo>
                      <a:lnTo>
                        <a:pt x="259" y="363"/>
                      </a:lnTo>
                      <a:lnTo>
                        <a:pt x="312" y="363"/>
                      </a:lnTo>
                      <a:lnTo>
                        <a:pt x="187" y="174"/>
                      </a:lnTo>
                      <a:lnTo>
                        <a:pt x="304" y="0"/>
                      </a:lnTo>
                      <a:lnTo>
                        <a:pt x="251" y="0"/>
                      </a:lnTo>
                      <a:lnTo>
                        <a:pt x="160" y="135"/>
                      </a:lnTo>
                      <a:lnTo>
                        <a:pt x="70" y="0"/>
                      </a:lnTo>
                      <a:lnTo>
                        <a:pt x="17"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0 1"/>
                <p:cNvSpPr>
                  <a:spLocks noEditPoints="1"/>
                </p:cNvSpPr>
                <p:nvPr>
                  <p:custDataLst>
                    <p:tags r:id="rId13"/>
                  </p:custDataLst>
                </p:nvPr>
              </p:nvSpPr>
              <p:spPr bwMode="auto">
                <a:xfrm>
                  <a:off x="3751263" y="2752725"/>
                  <a:ext cx="25400"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6" name="TextBox 35"/>
              <p:cNvSpPr txBox="1"/>
              <p:nvPr/>
            </p:nvSpPr>
            <p:spPr bwMode="auto">
              <a:xfrm>
                <a:off x="7804376" y="5339105"/>
                <a:ext cx="412292"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p</a:t>
                </a:r>
              </a:p>
            </p:txBody>
          </p:sp>
        </p:grpSp>
      </p:grpSp>
      <p:grpSp>
        <p:nvGrpSpPr>
          <p:cNvPr id="45" name="Group 44"/>
          <p:cNvGrpSpPr/>
          <p:nvPr/>
        </p:nvGrpSpPr>
        <p:grpSpPr>
          <a:xfrm>
            <a:off x="6152289" y="5708852"/>
            <a:ext cx="4469938" cy="836411"/>
            <a:chOff x="6269246" y="5708852"/>
            <a:chExt cx="4469938" cy="836411"/>
          </a:xfrm>
        </p:grpSpPr>
        <p:sp>
          <p:nvSpPr>
            <p:cNvPr id="46" name="TextBox 45"/>
            <p:cNvSpPr txBox="1"/>
            <p:nvPr/>
          </p:nvSpPr>
          <p:spPr bwMode="auto">
            <a:xfrm>
              <a:off x="6269246" y="5708852"/>
              <a:ext cx="341952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b="1" dirty="0" smtClean="0">
                  <a:latin typeface="Arev Sans" pitchFamily="34" charset="0"/>
                  <a:ea typeface="Arev Sans" pitchFamily="34" charset="0"/>
                  <a:cs typeface="Arev sans bold" pitchFamily="34" charset="0"/>
                </a:rPr>
                <a:t>E</a:t>
              </a:r>
              <a:r>
                <a:rPr lang="en-US" sz="3200" baseline="-25000" dirty="0" smtClean="0">
                  <a:solidFill>
                    <a:srgbClr val="FFFF00"/>
                  </a:solidFill>
                  <a:latin typeface="Arev Sans" pitchFamily="34" charset="0"/>
                  <a:ea typeface="Arev Sans" pitchFamily="34" charset="0"/>
                  <a:cs typeface="Arev sans bold" pitchFamily="34" charset="0"/>
                </a:rPr>
                <a:t>p</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sz="3200" baseline="30000" dirty="0" smtClean="0">
                  <a:solidFill>
                    <a:srgbClr val="FFFF00"/>
                  </a:solidFill>
                  <a:latin typeface="Arev Sans" pitchFamily="34" charset="0"/>
                  <a:ea typeface="Arev Sans" pitchFamily="34" charset="0"/>
                  <a:cs typeface="Arev sans bold" pitchFamily="34" charset="0"/>
                </a:rPr>
                <a:t>2</a:t>
              </a:r>
              <a:r>
                <a:rPr lang="en-US" dirty="0" smtClean="0">
                  <a:latin typeface="Arev Sans" pitchFamily="34" charset="0"/>
                  <a:ea typeface="Arev Sans" pitchFamily="34" charset="0"/>
                  <a:cs typeface="Arev sans bold" pitchFamily="34" charset="0"/>
                </a:rPr>
                <a:t>] = 〈</a:t>
              </a:r>
              <a:r>
                <a:rPr lang="en-US" dirty="0" smtClean="0">
                  <a:solidFill>
                    <a:srgbClr val="FFFF00"/>
                  </a:solidFill>
                  <a:latin typeface="Arev Sans" pitchFamily="34" charset="0"/>
                  <a:ea typeface="Arev Sans" pitchFamily="34" charset="0"/>
                  <a:cs typeface="Arev sans bold" pitchFamily="34" charset="0"/>
                </a:rPr>
                <a:t>p</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sz="3200" baseline="30000" dirty="0" smtClean="0">
                  <a:solidFill>
                    <a:srgbClr val="FFFF00"/>
                  </a:solidFill>
                  <a:latin typeface="Arev Sans" pitchFamily="34" charset="0"/>
                  <a:ea typeface="Arev Sans" pitchFamily="34" charset="0"/>
                  <a:cs typeface="Arev sans bold" pitchFamily="34" charset="0"/>
                </a:rPr>
                <a:t>2</a:t>
              </a:r>
              <a:r>
                <a:rPr lang="en-US" dirty="0" smtClean="0">
                  <a:latin typeface="Arev Sans" pitchFamily="34" charset="0"/>
                  <a:ea typeface="Arev Sans" pitchFamily="34" charset="0"/>
                  <a:cs typeface="Arev sans bold" pitchFamily="34" charset="0"/>
                </a:rPr>
                <a:t>〉 = </a:t>
              </a:r>
            </a:p>
          </p:txBody>
        </p:sp>
        <p:grpSp>
          <p:nvGrpSpPr>
            <p:cNvPr id="47" name="Group 46"/>
            <p:cNvGrpSpPr/>
            <p:nvPr/>
          </p:nvGrpSpPr>
          <p:grpSpPr>
            <a:xfrm>
              <a:off x="9486646" y="5710628"/>
              <a:ext cx="1252538" cy="834635"/>
              <a:chOff x="9199563" y="5710628"/>
              <a:chExt cx="1252538" cy="834635"/>
            </a:xfrm>
          </p:grpSpPr>
          <p:grpSp>
            <p:nvGrpSpPr>
              <p:cNvPr id="48" name="Group 47"/>
              <p:cNvGrpSpPr>
                <a:grpSpLocks noChangeAspect="1"/>
              </p:cNvGrpSpPr>
              <p:nvPr>
                <p:custDataLst>
                  <p:tags r:id="rId1"/>
                </p:custDataLst>
              </p:nvPr>
            </p:nvGrpSpPr>
            <p:grpSpPr>
              <a:xfrm>
                <a:off x="9199563" y="5781675"/>
                <a:ext cx="1252538" cy="763588"/>
                <a:chOff x="9199563" y="5781675"/>
                <a:chExt cx="1252538" cy="763588"/>
              </a:xfrm>
            </p:grpSpPr>
            <p:sp>
              <p:nvSpPr>
                <p:cNvPr id="50" name="Freeform 38"/>
                <p:cNvSpPr>
                  <a:spLocks/>
                </p:cNvSpPr>
                <p:nvPr>
                  <p:custDataLst>
                    <p:tags r:id="rId2"/>
                  </p:custDataLst>
                </p:nvPr>
              </p:nvSpPr>
              <p:spPr bwMode="auto">
                <a:xfrm>
                  <a:off x="9199563" y="5781675"/>
                  <a:ext cx="444500" cy="506413"/>
                </a:xfrm>
                <a:custGeom>
                  <a:avLst/>
                  <a:gdLst>
                    <a:gd name="T0" fmla="*/ 22 w 637"/>
                    <a:gd name="T1" fmla="*/ 0 h 760"/>
                    <a:gd name="T2" fmla="*/ 22 w 637"/>
                    <a:gd name="T3" fmla="*/ 34 h 760"/>
                    <a:gd name="T4" fmla="*/ 326 w 637"/>
                    <a:gd name="T5" fmla="*/ 382 h 760"/>
                    <a:gd name="T6" fmla="*/ 0 w 637"/>
                    <a:gd name="T7" fmla="*/ 760 h 760"/>
                    <a:gd name="T8" fmla="*/ 637 w 637"/>
                    <a:gd name="T9" fmla="*/ 760 h 760"/>
                    <a:gd name="T10" fmla="*/ 637 w 637"/>
                    <a:gd name="T11" fmla="*/ 562 h 760"/>
                    <a:gd name="T12" fmla="*/ 606 w 637"/>
                    <a:gd name="T13" fmla="*/ 562 h 760"/>
                    <a:gd name="T14" fmla="*/ 589 w 637"/>
                    <a:gd name="T15" fmla="*/ 663 h 760"/>
                    <a:gd name="T16" fmla="*/ 554 w 637"/>
                    <a:gd name="T17" fmla="*/ 698 h 760"/>
                    <a:gd name="T18" fmla="*/ 96 w 637"/>
                    <a:gd name="T19" fmla="*/ 698 h 760"/>
                    <a:gd name="T20" fmla="*/ 390 w 637"/>
                    <a:gd name="T21" fmla="*/ 357 h 760"/>
                    <a:gd name="T22" fmla="*/ 108 w 637"/>
                    <a:gd name="T23" fmla="*/ 34 h 760"/>
                    <a:gd name="T24" fmla="*/ 555 w 637"/>
                    <a:gd name="T25" fmla="*/ 34 h 760"/>
                    <a:gd name="T26" fmla="*/ 589 w 637"/>
                    <a:gd name="T27" fmla="*/ 68 h 760"/>
                    <a:gd name="T28" fmla="*/ 606 w 637"/>
                    <a:gd name="T29" fmla="*/ 170 h 760"/>
                    <a:gd name="T30" fmla="*/ 637 w 637"/>
                    <a:gd name="T31" fmla="*/ 170 h 760"/>
                    <a:gd name="T32" fmla="*/ 637 w 637"/>
                    <a:gd name="T33" fmla="*/ 0 h 760"/>
                    <a:gd name="T34" fmla="*/ 108 w 637"/>
                    <a:gd name="T35" fmla="*/ 0 h 760"/>
                    <a:gd name="T36" fmla="*/ 22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2" y="0"/>
                      </a:moveTo>
                      <a:lnTo>
                        <a:pt x="22" y="34"/>
                      </a:lnTo>
                      <a:lnTo>
                        <a:pt x="326" y="382"/>
                      </a:lnTo>
                      <a:lnTo>
                        <a:pt x="0" y="760"/>
                      </a:lnTo>
                      <a:lnTo>
                        <a:pt x="637" y="760"/>
                      </a:lnTo>
                      <a:lnTo>
                        <a:pt x="637" y="562"/>
                      </a:lnTo>
                      <a:lnTo>
                        <a:pt x="606" y="562"/>
                      </a:lnTo>
                      <a:lnTo>
                        <a:pt x="589" y="663"/>
                      </a:lnTo>
                      <a:lnTo>
                        <a:pt x="554" y="698"/>
                      </a:lnTo>
                      <a:lnTo>
                        <a:pt x="96" y="698"/>
                      </a:lnTo>
                      <a:lnTo>
                        <a:pt x="390" y="357"/>
                      </a:lnTo>
                      <a:lnTo>
                        <a:pt x="108" y="34"/>
                      </a:lnTo>
                      <a:lnTo>
                        <a:pt x="555" y="34"/>
                      </a:lnTo>
                      <a:lnTo>
                        <a:pt x="589" y="68"/>
                      </a:lnTo>
                      <a:lnTo>
                        <a:pt x="606" y="170"/>
                      </a:lnTo>
                      <a:lnTo>
                        <a:pt x="637" y="170"/>
                      </a:lnTo>
                      <a:lnTo>
                        <a:pt x="637" y="0"/>
                      </a:lnTo>
                      <a:lnTo>
                        <a:pt x="108" y="0"/>
                      </a:lnTo>
                      <a:lnTo>
                        <a:pt x="22"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9"/>
                <p:cNvSpPr>
                  <a:spLocks noEditPoints="1"/>
                </p:cNvSpPr>
                <p:nvPr>
                  <p:custDataLst>
                    <p:tags r:id="rId3"/>
                  </p:custDataLst>
                </p:nvPr>
              </p:nvSpPr>
              <p:spPr bwMode="auto">
                <a:xfrm>
                  <a:off x="9377363" y="6353175"/>
                  <a:ext cx="23813"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1"/>
                <p:cNvSpPr>
                  <a:spLocks noEditPoints="1"/>
                </p:cNvSpPr>
                <p:nvPr>
                  <p:custDataLst>
                    <p:tags r:id="rId4"/>
                  </p:custDataLst>
                </p:nvPr>
              </p:nvSpPr>
              <p:spPr bwMode="auto">
                <a:xfrm>
                  <a:off x="9971088" y="5994400"/>
                  <a:ext cx="23813"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4"/>
                <p:cNvSpPr>
                  <a:spLocks/>
                </p:cNvSpPr>
                <p:nvPr>
                  <p:custDataLst>
                    <p:tags r:id="rId5"/>
                  </p:custDataLst>
                </p:nvPr>
              </p:nvSpPr>
              <p:spPr bwMode="auto">
                <a:xfrm>
                  <a:off x="10075863" y="5894388"/>
                  <a:ext cx="215900" cy="241300"/>
                </a:xfrm>
                <a:custGeom>
                  <a:avLst/>
                  <a:gdLst>
                    <a:gd name="T0" fmla="*/ 17 w 311"/>
                    <a:gd name="T1" fmla="*/ 0 h 363"/>
                    <a:gd name="T2" fmla="*/ 130 w 311"/>
                    <a:gd name="T3" fmla="*/ 169 h 363"/>
                    <a:gd name="T4" fmla="*/ 0 w 311"/>
                    <a:gd name="T5" fmla="*/ 363 h 363"/>
                    <a:gd name="T6" fmla="*/ 53 w 311"/>
                    <a:gd name="T7" fmla="*/ 363 h 363"/>
                    <a:gd name="T8" fmla="*/ 156 w 311"/>
                    <a:gd name="T9" fmla="*/ 209 h 363"/>
                    <a:gd name="T10" fmla="*/ 258 w 311"/>
                    <a:gd name="T11" fmla="*/ 363 h 363"/>
                    <a:gd name="T12" fmla="*/ 311 w 311"/>
                    <a:gd name="T13" fmla="*/ 363 h 363"/>
                    <a:gd name="T14" fmla="*/ 187 w 311"/>
                    <a:gd name="T15" fmla="*/ 174 h 363"/>
                    <a:gd name="T16" fmla="*/ 303 w 311"/>
                    <a:gd name="T17" fmla="*/ 0 h 363"/>
                    <a:gd name="T18" fmla="*/ 250 w 311"/>
                    <a:gd name="T19" fmla="*/ 0 h 363"/>
                    <a:gd name="T20" fmla="*/ 160 w 311"/>
                    <a:gd name="T21" fmla="*/ 135 h 363"/>
                    <a:gd name="T22" fmla="*/ 69 w 311"/>
                    <a:gd name="T23" fmla="*/ 0 h 363"/>
                    <a:gd name="T24" fmla="*/ 17 w 311"/>
                    <a:gd name="T25"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1" h="363">
                      <a:moveTo>
                        <a:pt x="17" y="0"/>
                      </a:moveTo>
                      <a:lnTo>
                        <a:pt x="130" y="169"/>
                      </a:lnTo>
                      <a:lnTo>
                        <a:pt x="0" y="363"/>
                      </a:lnTo>
                      <a:lnTo>
                        <a:pt x="53" y="363"/>
                      </a:lnTo>
                      <a:lnTo>
                        <a:pt x="156" y="209"/>
                      </a:lnTo>
                      <a:lnTo>
                        <a:pt x="258" y="363"/>
                      </a:lnTo>
                      <a:lnTo>
                        <a:pt x="311" y="363"/>
                      </a:lnTo>
                      <a:lnTo>
                        <a:pt x="187" y="174"/>
                      </a:lnTo>
                      <a:lnTo>
                        <a:pt x="303" y="0"/>
                      </a:lnTo>
                      <a:lnTo>
                        <a:pt x="250" y="0"/>
                      </a:lnTo>
                      <a:lnTo>
                        <a:pt x="160" y="135"/>
                      </a:lnTo>
                      <a:lnTo>
                        <a:pt x="69" y="0"/>
                      </a:lnTo>
                      <a:lnTo>
                        <a:pt x="17"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5"/>
                <p:cNvSpPr>
                  <a:spLocks/>
                </p:cNvSpPr>
                <p:nvPr>
                  <p:custDataLst>
                    <p:tags r:id="rId6"/>
                  </p:custDataLst>
                </p:nvPr>
              </p:nvSpPr>
              <p:spPr bwMode="auto">
                <a:xfrm>
                  <a:off x="10329863" y="5810250"/>
                  <a:ext cx="122238" cy="187325"/>
                </a:xfrm>
                <a:custGeom>
                  <a:avLst/>
                  <a:gdLst>
                    <a:gd name="T0" fmla="*/ 45 w 175"/>
                    <a:gd name="T1" fmla="*/ 250 h 281"/>
                    <a:gd name="T2" fmla="*/ 115 w 175"/>
                    <a:gd name="T3" fmla="*/ 178 h 281"/>
                    <a:gd name="T4" fmla="*/ 144 w 175"/>
                    <a:gd name="T5" fmla="*/ 147 h 281"/>
                    <a:gd name="T6" fmla="*/ 167 w 175"/>
                    <a:gd name="T7" fmla="*/ 111 h 281"/>
                    <a:gd name="T8" fmla="*/ 174 w 175"/>
                    <a:gd name="T9" fmla="*/ 79 h 281"/>
                    <a:gd name="T10" fmla="*/ 148 w 175"/>
                    <a:gd name="T11" fmla="*/ 22 h 281"/>
                    <a:gd name="T12" fmla="*/ 80 w 175"/>
                    <a:gd name="T13" fmla="*/ 0 h 281"/>
                    <a:gd name="T14" fmla="*/ 44 w 175"/>
                    <a:gd name="T15" fmla="*/ 5 h 281"/>
                    <a:gd name="T16" fmla="*/ 2 w 175"/>
                    <a:gd name="T17" fmla="*/ 19 h 281"/>
                    <a:gd name="T18" fmla="*/ 2 w 175"/>
                    <a:gd name="T19" fmla="*/ 56 h 281"/>
                    <a:gd name="T20" fmla="*/ 43 w 175"/>
                    <a:gd name="T21" fmla="*/ 38 h 281"/>
                    <a:gd name="T22" fmla="*/ 81 w 175"/>
                    <a:gd name="T23" fmla="*/ 32 h 281"/>
                    <a:gd name="T24" fmla="*/ 121 w 175"/>
                    <a:gd name="T25" fmla="*/ 45 h 281"/>
                    <a:gd name="T26" fmla="*/ 136 w 175"/>
                    <a:gd name="T27" fmla="*/ 81 h 281"/>
                    <a:gd name="T28" fmla="*/ 129 w 175"/>
                    <a:gd name="T29" fmla="*/ 109 h 281"/>
                    <a:gd name="T30" fmla="*/ 104 w 175"/>
                    <a:gd name="T31" fmla="*/ 143 h 281"/>
                    <a:gd name="T32" fmla="*/ 58 w 175"/>
                    <a:gd name="T33" fmla="*/ 191 h 281"/>
                    <a:gd name="T34" fmla="*/ 0 w 175"/>
                    <a:gd name="T35" fmla="*/ 250 h 281"/>
                    <a:gd name="T36" fmla="*/ 0 w 175"/>
                    <a:gd name="T37" fmla="*/ 281 h 281"/>
                    <a:gd name="T38" fmla="*/ 175 w 175"/>
                    <a:gd name="T39" fmla="*/ 281 h 281"/>
                    <a:gd name="T40" fmla="*/ 175 w 175"/>
                    <a:gd name="T41" fmla="*/ 250 h 281"/>
                    <a:gd name="T42" fmla="*/ 45 w 175"/>
                    <a:gd name="T43" fmla="*/ 2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50"/>
                      </a:moveTo>
                      <a:lnTo>
                        <a:pt x="115" y="178"/>
                      </a:lnTo>
                      <a:cubicBezTo>
                        <a:pt x="131" y="161"/>
                        <a:pt x="141" y="151"/>
                        <a:pt x="144" y="147"/>
                      </a:cubicBezTo>
                      <a:cubicBezTo>
                        <a:pt x="155" y="134"/>
                        <a:pt x="163" y="121"/>
                        <a:pt x="167" y="111"/>
                      </a:cubicBezTo>
                      <a:cubicBezTo>
                        <a:pt x="172" y="101"/>
                        <a:pt x="174" y="90"/>
                        <a:pt x="174" y="79"/>
                      </a:cubicBezTo>
                      <a:cubicBezTo>
                        <a:pt x="174" y="55"/>
                        <a:pt x="165" y="36"/>
                        <a:pt x="148" y="22"/>
                      </a:cubicBezTo>
                      <a:cubicBezTo>
                        <a:pt x="131" y="8"/>
                        <a:pt x="109" y="0"/>
                        <a:pt x="80" y="0"/>
                      </a:cubicBezTo>
                      <a:cubicBezTo>
                        <a:pt x="69" y="0"/>
                        <a:pt x="57" y="2"/>
                        <a:pt x="44" y="5"/>
                      </a:cubicBezTo>
                      <a:cubicBezTo>
                        <a:pt x="31" y="8"/>
                        <a:pt x="17" y="12"/>
                        <a:pt x="2" y="19"/>
                      </a:cubicBezTo>
                      <a:lnTo>
                        <a:pt x="2" y="56"/>
                      </a:lnTo>
                      <a:cubicBezTo>
                        <a:pt x="17" y="48"/>
                        <a:pt x="31" y="42"/>
                        <a:pt x="43" y="38"/>
                      </a:cubicBezTo>
                      <a:cubicBezTo>
                        <a:pt x="57" y="34"/>
                        <a:pt x="69" y="32"/>
                        <a:pt x="81" y="32"/>
                      </a:cubicBezTo>
                      <a:cubicBezTo>
                        <a:pt x="97" y="32"/>
                        <a:pt x="110" y="36"/>
                        <a:pt x="121" y="45"/>
                      </a:cubicBezTo>
                      <a:cubicBezTo>
                        <a:pt x="131" y="55"/>
                        <a:pt x="136" y="67"/>
                        <a:pt x="136" y="81"/>
                      </a:cubicBezTo>
                      <a:cubicBezTo>
                        <a:pt x="136" y="90"/>
                        <a:pt x="134" y="100"/>
                        <a:pt x="129" y="109"/>
                      </a:cubicBezTo>
                      <a:cubicBezTo>
                        <a:pt x="124" y="118"/>
                        <a:pt x="116" y="129"/>
                        <a:pt x="104" y="143"/>
                      </a:cubicBezTo>
                      <a:cubicBezTo>
                        <a:pt x="98" y="150"/>
                        <a:pt x="82" y="166"/>
                        <a:pt x="58" y="191"/>
                      </a:cubicBezTo>
                      <a:lnTo>
                        <a:pt x="0" y="250"/>
                      </a:lnTo>
                      <a:lnTo>
                        <a:pt x="0" y="281"/>
                      </a:lnTo>
                      <a:lnTo>
                        <a:pt x="175" y="281"/>
                      </a:lnTo>
                      <a:lnTo>
                        <a:pt x="175" y="250"/>
                      </a:lnTo>
                      <a:lnTo>
                        <a:pt x="45" y="25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7"/>
                <p:cNvSpPr>
                  <a:spLocks noEditPoints="1"/>
                </p:cNvSpPr>
                <p:nvPr>
                  <p:custDataLst>
                    <p:tags r:id="rId7"/>
                  </p:custDataLst>
                </p:nvPr>
              </p:nvSpPr>
              <p:spPr bwMode="auto">
                <a:xfrm>
                  <a:off x="10391776" y="6096000"/>
                  <a:ext cx="23813"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9" name="TextBox 48"/>
              <p:cNvSpPr txBox="1"/>
              <p:nvPr/>
            </p:nvSpPr>
            <p:spPr bwMode="auto">
              <a:xfrm>
                <a:off x="9636548" y="5710628"/>
                <a:ext cx="412292"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p</a:t>
                </a:r>
              </a:p>
            </p:txBody>
          </p:sp>
        </p:grpSp>
      </p:grpSp>
      <p:sp>
        <p:nvSpPr>
          <p:cNvPr id="12" name="TextBox 11"/>
          <p:cNvSpPr txBox="1"/>
          <p:nvPr/>
        </p:nvSpPr>
        <p:spPr bwMode="auto">
          <a:xfrm>
            <a:off x="3147038" y="3758761"/>
            <a:ext cx="2940228"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err="1" smtClean="0">
                <a:latin typeface="Arev Sans" pitchFamily="34" charset="0"/>
                <a:ea typeface="Arev Sans" pitchFamily="34" charset="0"/>
                <a:cs typeface="Arev sans bold" pitchFamily="34" charset="0"/>
              </a:rPr>
              <a:t>ensional</a:t>
            </a:r>
            <a:r>
              <a:rPr lang="en-US" dirty="0" smtClean="0">
                <a:latin typeface="Arev Sans" pitchFamily="34" charset="0"/>
                <a:ea typeface="Arev Sans" pitchFamily="34" charset="0"/>
                <a:cs typeface="Arev sans bold" pitchFamily="34" charset="0"/>
              </a:rPr>
              <a:t> vector</a:t>
            </a:r>
          </a:p>
        </p:txBody>
      </p:sp>
      <p:sp>
        <p:nvSpPr>
          <p:cNvPr id="13" name="TextBox 12"/>
          <p:cNvSpPr txBox="1"/>
          <p:nvPr/>
        </p:nvSpPr>
        <p:spPr bwMode="auto">
          <a:xfrm>
            <a:off x="8116734" y="5569756"/>
            <a:ext cx="898003"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   ”</a:t>
            </a:r>
          </a:p>
        </p:txBody>
      </p:sp>
    </p:spTree>
    <p:extLst>
      <p:ext uri="{BB962C8B-B14F-4D97-AF65-F5344CB8AC3E}">
        <p14:creationId xmlns:p14="http://schemas.microsoft.com/office/powerpoint/2010/main" val="9854625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956630" y="2727270"/>
            <a:ext cx="10278776" cy="140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3200" b="1" dirty="0" smtClean="0">
                <a:latin typeface="Arev Sans" pitchFamily="34" charset="0"/>
                <a:ea typeface="Arev Sans" pitchFamily="34" charset="0"/>
                <a:cs typeface="Arev sans bold" pitchFamily="34" charset="0"/>
              </a:rPr>
              <a:t>Changing the picture:  </a:t>
            </a:r>
            <a:r>
              <a:rPr lang="en-US" sz="3200" b="1" dirty="0" smtClean="0">
                <a:solidFill>
                  <a:srgbClr val="FFFF00"/>
                </a:solidFill>
                <a:latin typeface="Arev Sans" pitchFamily="34" charset="0"/>
                <a:ea typeface="Arev Sans" pitchFamily="34" charset="0"/>
                <a:cs typeface="Arev sans bold" pitchFamily="34" charset="0"/>
              </a:rPr>
              <a:t>Classical → Quantum</a:t>
            </a:r>
          </a:p>
          <a:p>
            <a:pPr algn="ctr" eaLnBrk="1" hangingPunct="1">
              <a:lnSpc>
                <a:spcPct val="120000"/>
              </a:lnSpc>
            </a:pPr>
            <a:endParaRPr lang="en-US" sz="1100" b="1" dirty="0" smtClean="0">
              <a:latin typeface="Arev Sans" pitchFamily="34" charset="0"/>
              <a:ea typeface="Arev Sans" pitchFamily="34" charset="0"/>
              <a:cs typeface="Arev sans bold" pitchFamily="34" charset="0"/>
            </a:endParaRPr>
          </a:p>
          <a:p>
            <a:pPr algn="ctr" eaLnBrk="1" hangingPunct="1">
              <a:lnSpc>
                <a:spcPct val="120000"/>
              </a:lnSpc>
            </a:pPr>
            <a:r>
              <a:rPr lang="en-US" dirty="0" smtClean="0">
                <a:latin typeface="Arev Sans" pitchFamily="34" charset="0"/>
                <a:ea typeface="Arev Sans" pitchFamily="34" charset="0"/>
                <a:cs typeface="Arev sans bold" pitchFamily="34" charset="0"/>
              </a:rPr>
              <a:t>Replace “vector” with “symmetric matrix” everywhere.</a:t>
            </a:r>
          </a:p>
        </p:txBody>
      </p:sp>
      <p:sp>
        <p:nvSpPr>
          <p:cNvPr id="5" name="TextBox 4"/>
          <p:cNvSpPr txBox="1"/>
          <p:nvPr/>
        </p:nvSpPr>
        <p:spPr bwMode="auto">
          <a:xfrm>
            <a:off x="5168332" y="3898622"/>
            <a:ext cx="2238113"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(Hermitian)</a:t>
            </a:r>
          </a:p>
        </p:txBody>
      </p:sp>
    </p:spTree>
    <p:extLst>
      <p:ext uri="{BB962C8B-B14F-4D97-AF65-F5344CB8AC3E}">
        <p14:creationId xmlns:p14="http://schemas.microsoft.com/office/powerpoint/2010/main" val="25799799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460450" y="314848"/>
            <a:ext cx="1190366" cy="1125088"/>
          </a:xfrm>
          <a:prstGeom prst="rect">
            <a:avLst/>
          </a:prstGeom>
        </p:spPr>
      </p:pic>
      <p:sp>
        <p:nvSpPr>
          <p:cNvPr id="3" name="TextBox 2"/>
          <p:cNvSpPr txBox="1"/>
          <p:nvPr/>
        </p:nvSpPr>
        <p:spPr bwMode="auto">
          <a:xfrm>
            <a:off x="106221" y="1593213"/>
            <a:ext cx="3898824"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400" dirty="0" smtClean="0">
                <a:latin typeface="Arev Sans" pitchFamily="34" charset="0"/>
                <a:ea typeface="Arev Sans" pitchFamily="34" charset="0"/>
                <a:cs typeface="Arev sans bold" pitchFamily="34" charset="0"/>
              </a:rPr>
              <a:t>Unknown </a:t>
            </a:r>
            <a:r>
              <a:rPr lang="en-US" sz="2400" dirty="0" smtClean="0">
                <a:solidFill>
                  <a:srgbClr val="FFFF00"/>
                </a:solidFill>
                <a:latin typeface="Arev Sans" pitchFamily="34" charset="0"/>
                <a:ea typeface="Arev Sans" pitchFamily="34" charset="0"/>
                <a:cs typeface="Arev sans bold" pitchFamily="34" charset="0"/>
              </a:rPr>
              <a:t>n</a:t>
            </a:r>
            <a:r>
              <a:rPr lang="en-US" sz="2400" dirty="0" smtClean="0">
                <a:latin typeface="Arev Sans" pitchFamily="34" charset="0"/>
                <a:ea typeface="Arev Sans" pitchFamily="34" charset="0"/>
                <a:cs typeface="Arev sans bold" pitchFamily="34" charset="0"/>
              </a:rPr>
              <a:t>-outcome</a:t>
            </a:r>
          </a:p>
          <a:p>
            <a:pPr algn="ctr" eaLnBrk="1" hangingPunct="1">
              <a:lnSpc>
                <a:spcPct val="120000"/>
              </a:lnSpc>
            </a:pPr>
            <a:r>
              <a:rPr lang="en-US" sz="2400" dirty="0" smtClean="0">
                <a:latin typeface="Arev Sans" pitchFamily="34" charset="0"/>
                <a:ea typeface="Arev Sans" pitchFamily="34" charset="0"/>
                <a:cs typeface="Arev sans bold" pitchFamily="34" charset="0"/>
              </a:rPr>
              <a:t>source of randomness </a:t>
            </a:r>
            <a:r>
              <a:rPr lang="en-US" sz="2400" dirty="0" smtClean="0">
                <a:solidFill>
                  <a:srgbClr val="FFFF00"/>
                </a:solidFill>
                <a:latin typeface="Arev Sans" pitchFamily="34" charset="0"/>
                <a:ea typeface="Arev Sans" pitchFamily="34" charset="0"/>
                <a:cs typeface="Arev sans bold" pitchFamily="34" charset="0"/>
              </a:rPr>
              <a:t>p</a:t>
            </a:r>
          </a:p>
        </p:txBody>
      </p:sp>
      <p:grpSp>
        <p:nvGrpSpPr>
          <p:cNvPr id="9" name="Group 8"/>
          <p:cNvGrpSpPr/>
          <p:nvPr/>
        </p:nvGrpSpPr>
        <p:grpSpPr>
          <a:xfrm>
            <a:off x="4550737" y="757841"/>
            <a:ext cx="1435395" cy="534758"/>
            <a:chOff x="4550737" y="757841"/>
            <a:chExt cx="1435395" cy="534758"/>
          </a:xfrm>
        </p:grpSpPr>
        <p:cxnSp>
          <p:nvCxnSpPr>
            <p:cNvPr id="6" name="Straight Arrow Connector 5"/>
            <p:cNvCxnSpPr/>
            <p:nvPr/>
          </p:nvCxnSpPr>
          <p:spPr bwMode="auto">
            <a:xfrm>
              <a:off x="4550737" y="1292599"/>
              <a:ext cx="1435395" cy="0"/>
            </a:xfrm>
            <a:prstGeom prst="straightConnector1">
              <a:avLst/>
            </a:prstGeom>
            <a:noFill/>
            <a:ln w="57150" cap="flat" cmpd="sng" algn="ctr">
              <a:solidFill>
                <a:schemeClr val="tx1"/>
              </a:solidFill>
              <a:prstDash val="solid"/>
              <a:round/>
              <a:headEnd type="none" w="med" len="med"/>
              <a:tailEnd type="triangle"/>
            </a:ln>
            <a:effectLst/>
          </p:spPr>
        </p:cxnSp>
        <p:sp>
          <p:nvSpPr>
            <p:cNvPr id="8" name="TextBox 7"/>
            <p:cNvSpPr txBox="1"/>
            <p:nvPr/>
          </p:nvSpPr>
          <p:spPr bwMode="auto">
            <a:xfrm>
              <a:off x="4710428" y="757841"/>
              <a:ext cx="1116011" cy="43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000" dirty="0" smtClean="0">
                  <a:latin typeface="Arev Sans" pitchFamily="34" charset="0"/>
                  <a:ea typeface="Arev Sans" pitchFamily="34" charset="0"/>
                  <a:cs typeface="Arev sans bold" pitchFamily="34" charset="0"/>
                </a:rPr>
                <a:t>sample</a:t>
              </a:r>
            </a:p>
          </p:txBody>
        </p:sp>
      </p:grpSp>
      <p:grpSp>
        <p:nvGrpSpPr>
          <p:cNvPr id="15" name="Group 14"/>
          <p:cNvGrpSpPr/>
          <p:nvPr/>
        </p:nvGrpSpPr>
        <p:grpSpPr>
          <a:xfrm>
            <a:off x="6531823" y="136023"/>
            <a:ext cx="2476500" cy="2105025"/>
            <a:chOff x="5268434" y="3014610"/>
            <a:chExt cx="2476500" cy="2105025"/>
          </a:xfrm>
        </p:grpSpPr>
        <p:pic>
          <p:nvPicPr>
            <p:cNvPr id="11" name="Picture 10"/>
            <p:cNvPicPr>
              <a:picLocks noChangeAspect="1"/>
            </p:cNvPicPr>
            <p:nvPr/>
          </p:nvPicPr>
          <p:blipFill>
            <a:blip r:embed="rId23">
              <a:extLst>
                <a:ext uri="{BEBA8EAE-BF5A-486C-A8C5-ECC9F3942E4B}">
                  <a14:imgProps xmlns:a14="http://schemas.microsoft.com/office/drawing/2010/main">
                    <a14:imgLayer r:embed="rId24">
                      <a14:imgEffect>
                        <a14:backgroundRemoval t="0" b="100000" l="0" r="100000">
                          <a14:foregroundMark x1="88077" y1="20362" x2="95385" y2="11765"/>
                          <a14:foregroundMark x1="28077" y1="19457" x2="26923" y2="3167"/>
                          <a14:foregroundMark x1="10385" y1="20362" x2="4231" y2="7692"/>
                          <a14:foregroundMark x1="47692" y1="56109" x2="69231" y2="57919"/>
                          <a14:foregroundMark x1="1538" y1="38914" x2="3077" y2="46154"/>
                          <a14:foregroundMark x1="20000" y1="20814" x2="16538" y2="2715"/>
                          <a14:foregroundMark x1="24615" y1="14027" x2="21923" y2="3620"/>
                          <a14:foregroundMark x1="2308" y1="10407" x2="3846" y2="28054"/>
                          <a14:foregroundMark x1="94615" y1="52941" x2="93846" y2="63801"/>
                        </a14:backgroundRemoval>
                      </a14:imgEffect>
                    </a14:imgLayer>
                  </a14:imgProps>
                </a:ext>
                <a:ext uri="{28A0092B-C50C-407E-A947-70E740481C1C}">
                  <a14:useLocalDpi xmlns:a14="http://schemas.microsoft.com/office/drawing/2010/main" val="0"/>
                </a:ext>
              </a:extLst>
            </a:blip>
            <a:stretch>
              <a:fillRect/>
            </a:stretch>
          </p:blipFill>
          <p:spPr>
            <a:xfrm>
              <a:off x="5268434" y="3014610"/>
              <a:ext cx="2476500" cy="2105025"/>
            </a:xfrm>
            <a:prstGeom prst="rect">
              <a:avLst/>
            </a:prstGeom>
          </p:spPr>
        </p:pic>
        <p:sp>
          <p:nvSpPr>
            <p:cNvPr id="14" name="TextBox 13"/>
            <p:cNvSpPr txBox="1"/>
            <p:nvPr/>
          </p:nvSpPr>
          <p:spPr bwMode="auto">
            <a:xfrm>
              <a:off x="5566518" y="3562385"/>
              <a:ext cx="2007332"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Algorithm</a:t>
              </a:r>
            </a:p>
            <a:p>
              <a:pPr algn="ctr" eaLnBrk="1" hangingPunct="1">
                <a:lnSpc>
                  <a:spcPct val="120000"/>
                </a:lnSpc>
              </a:pPr>
              <a:r>
                <a:rPr lang="en-US" dirty="0">
                  <a:solidFill>
                    <a:srgbClr val="FFFF00"/>
                  </a:solidFill>
                  <a:latin typeface="Arev Sans" pitchFamily="34" charset="0"/>
                  <a:ea typeface="Arev Sans" pitchFamily="34" charset="0"/>
                  <a:cs typeface="Arev sans bold" pitchFamily="34" charset="0"/>
                </a:rPr>
                <a:t>X</a:t>
              </a:r>
              <a:endParaRPr lang="en-US" dirty="0" smtClean="0">
                <a:solidFill>
                  <a:srgbClr val="FFFF00"/>
                </a:solidFill>
                <a:latin typeface="Arev Sans" pitchFamily="34" charset="0"/>
                <a:ea typeface="Arev Sans" pitchFamily="34" charset="0"/>
                <a:cs typeface="Arev sans bold" pitchFamily="34" charset="0"/>
              </a:endParaRPr>
            </a:p>
          </p:txBody>
        </p:sp>
      </p:grpSp>
      <p:cxnSp>
        <p:nvCxnSpPr>
          <p:cNvPr id="18" name="Straight Arrow Connector 17"/>
          <p:cNvCxnSpPr>
            <a:stCxn id="11" idx="3"/>
          </p:cNvCxnSpPr>
          <p:nvPr/>
        </p:nvCxnSpPr>
        <p:spPr bwMode="auto">
          <a:xfrm flipV="1">
            <a:off x="9008323" y="1188535"/>
            <a:ext cx="1092607" cy="1"/>
          </a:xfrm>
          <a:prstGeom prst="straightConnector1">
            <a:avLst/>
          </a:prstGeom>
          <a:noFill/>
          <a:ln w="57150" cap="flat" cmpd="sng" algn="ctr">
            <a:solidFill>
              <a:schemeClr val="tx1"/>
            </a:solidFill>
            <a:prstDash val="solid"/>
            <a:round/>
            <a:headEnd type="none" w="med" len="med"/>
            <a:tailEnd type="triangle"/>
          </a:ln>
          <a:effectLst/>
        </p:spPr>
      </p:cxnSp>
      <p:sp>
        <p:nvSpPr>
          <p:cNvPr id="19" name="TextBox 18"/>
          <p:cNvSpPr txBox="1"/>
          <p:nvPr/>
        </p:nvSpPr>
        <p:spPr bwMode="auto">
          <a:xfrm>
            <a:off x="10092412" y="873884"/>
            <a:ext cx="1244251"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 </a:t>
            </a:r>
            <a:r>
              <a:rPr lang="en-US" dirty="0" smtClean="0">
                <a:latin typeface="Arev Sans" pitchFamily="34" charset="0"/>
                <a:ea typeface="Arev Sans" pitchFamily="34" charset="0"/>
                <a:cs typeface="Arev sans bold" pitchFamily="34" charset="0"/>
              </a:rPr>
              <a:t>∈ ℝ</a:t>
            </a:r>
          </a:p>
        </p:txBody>
      </p:sp>
      <p:sp>
        <p:nvSpPr>
          <p:cNvPr id="17" name="TextBox 16"/>
          <p:cNvSpPr txBox="1"/>
          <p:nvPr/>
        </p:nvSpPr>
        <p:spPr bwMode="auto">
          <a:xfrm>
            <a:off x="741025" y="2811564"/>
            <a:ext cx="10709984"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400" b="1" dirty="0" smtClean="0">
                <a:latin typeface="Arev Sans" pitchFamily="34" charset="0"/>
                <a:ea typeface="Arev Sans" pitchFamily="34" charset="0"/>
                <a:cs typeface="Arev sans bold" pitchFamily="34" charset="0"/>
              </a:rPr>
              <a:t>  </a:t>
            </a:r>
            <a:r>
              <a:rPr lang="en-US" b="1" dirty="0" smtClean="0">
                <a:latin typeface="Arev Sans" pitchFamily="34" charset="0"/>
                <a:ea typeface="Arev Sans" pitchFamily="34" charset="0"/>
                <a:cs typeface="Arev sans bold" pitchFamily="34" charset="0"/>
              </a:rPr>
              <a:t>Classical probability density testing picture, </a:t>
            </a:r>
            <a:r>
              <a:rPr lang="en-US" b="1" dirty="0" smtClean="0">
                <a:solidFill>
                  <a:srgbClr val="FFFF00"/>
                </a:solidFill>
                <a:latin typeface="Arev Sans" pitchFamily="34" charset="0"/>
                <a:ea typeface="Arev Sans" pitchFamily="34" charset="0"/>
                <a:cs typeface="Arev sans bold" pitchFamily="34" charset="0"/>
              </a:rPr>
              <a:t>m=1</a:t>
            </a:r>
            <a:r>
              <a:rPr lang="en-US" b="1" dirty="0" smtClean="0">
                <a:latin typeface="Arev Sans" pitchFamily="34" charset="0"/>
                <a:ea typeface="Arev Sans" pitchFamily="34" charset="0"/>
                <a:cs typeface="Arev sans bold" pitchFamily="34" charset="0"/>
              </a:rPr>
              <a:t>:</a:t>
            </a:r>
            <a:r>
              <a:rPr lang="en-US" sz="1200" b="1" dirty="0" smtClean="0">
                <a:latin typeface="Arev Sans" pitchFamily="34" charset="0"/>
                <a:ea typeface="Arev Sans" pitchFamily="34" charset="0"/>
                <a:cs typeface="Arev sans bold" pitchFamily="34" charset="0"/>
              </a:rPr>
              <a:t>  </a:t>
            </a:r>
            <a:endParaRPr lang="en-US" b="1" dirty="0" smtClean="0">
              <a:latin typeface="Arev Sans" pitchFamily="34" charset="0"/>
              <a:ea typeface="Arev Sans" pitchFamily="34" charset="0"/>
              <a:cs typeface="Arev sans bold" pitchFamily="34" charset="0"/>
            </a:endParaRPr>
          </a:p>
        </p:txBody>
      </p:sp>
      <p:sp>
        <p:nvSpPr>
          <p:cNvPr id="20" name="TextBox 19"/>
          <p:cNvSpPr txBox="1"/>
          <p:nvPr/>
        </p:nvSpPr>
        <p:spPr bwMode="auto">
          <a:xfrm>
            <a:off x="869266" y="3760012"/>
            <a:ext cx="994214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p</a:t>
            </a:r>
            <a:r>
              <a:rPr lang="en-US" dirty="0" smtClean="0">
                <a:latin typeface="Arev Sans" pitchFamily="34" charset="0"/>
                <a:ea typeface="Arev Sans" pitchFamily="34" charset="0"/>
                <a:cs typeface="Arev sans bold" pitchFamily="34" charset="0"/>
              </a:rPr>
              <a:t> is an </a:t>
            </a:r>
            <a:r>
              <a:rPr lang="en-US" dirty="0" smtClean="0">
                <a:solidFill>
                  <a:srgbClr val="FFFF00"/>
                </a:solidFill>
                <a:latin typeface="Arev Sans" pitchFamily="34" charset="0"/>
                <a:ea typeface="Arev Sans" pitchFamily="34" charset="0"/>
                <a:cs typeface="Arev sans bold" pitchFamily="34" charset="0"/>
              </a:rPr>
              <a:t>n-</a:t>
            </a:r>
            <a:r>
              <a:rPr lang="en-US" dirty="0" smtClean="0">
                <a:latin typeface="Arev Sans" pitchFamily="34" charset="0"/>
                <a:ea typeface="Arev Sans" pitchFamily="34" charset="0"/>
                <a:cs typeface="Arev sans bold" pitchFamily="34" charset="0"/>
              </a:rPr>
              <a:t>dim</a:t>
            </a:r>
            <a:r>
              <a:rPr lang="en-US" dirty="0" smtClean="0">
                <a:solidFill>
                  <a:srgbClr val="9B0000"/>
                </a:solidFill>
                <a:latin typeface="Arev Sans" pitchFamily="34" charset="0"/>
                <a:ea typeface="Arev Sans" pitchFamily="34" charset="0"/>
                <a:cs typeface="Arev sans bold" pitchFamily="34" charset="0"/>
              </a:rPr>
              <a:t>. </a:t>
            </a:r>
            <a:r>
              <a:rPr lang="en-US" dirty="0" err="1" smtClean="0">
                <a:solidFill>
                  <a:srgbClr val="9B0000"/>
                </a:solidFill>
                <a:latin typeface="Arev Sans" pitchFamily="34" charset="0"/>
                <a:ea typeface="Arev Sans" pitchFamily="34" charset="0"/>
                <a:cs typeface="Arev sans bold" pitchFamily="34" charset="0"/>
              </a:rPr>
              <a:t>symm</a:t>
            </a:r>
            <a:r>
              <a:rPr lang="en-US" dirty="0" smtClean="0">
                <a:solidFill>
                  <a:srgbClr val="9B0000"/>
                </a:solidFill>
                <a:latin typeface="Arev Sans" pitchFamily="34" charset="0"/>
                <a:ea typeface="Arev Sans" pitchFamily="34" charset="0"/>
                <a:cs typeface="Arev sans bold" pitchFamily="34" charset="0"/>
              </a:rPr>
              <a:t>. matrix</a:t>
            </a:r>
            <a:r>
              <a:rPr lang="en-US"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p </a:t>
            </a:r>
            <a:r>
              <a:rPr lang="en-US" dirty="0">
                <a:solidFill>
                  <a:srgbClr val="FFFF00"/>
                </a:solidFill>
                <a:latin typeface="Verdana" panose="020B0604030504040204" pitchFamily="34" charset="0"/>
                <a:ea typeface="Verdana" panose="020B0604030504040204" pitchFamily="34" charset="0"/>
                <a:cs typeface="Verdana" panose="020B0604030504040204" pitchFamily="34" charset="0"/>
              </a:rPr>
              <a:t>≥</a:t>
            </a:r>
            <a:r>
              <a:rPr lang="en-US" dirty="0">
                <a:solidFill>
                  <a:srgbClr val="FFFF00"/>
                </a:solidFill>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0</a:t>
            </a:r>
            <a:r>
              <a:rPr lang="en-US" dirty="0" smtClean="0">
                <a:latin typeface="Arev Sans" pitchFamily="34" charset="0"/>
                <a:ea typeface="Arev Sans" pitchFamily="34" charset="0"/>
                <a:cs typeface="Arev sans bold" pitchFamily="34" charset="0"/>
              </a:rPr>
              <a:t>,                  = 1</a:t>
            </a:r>
          </a:p>
        </p:txBody>
      </p:sp>
      <p:grpSp>
        <p:nvGrpSpPr>
          <p:cNvPr id="21" name="Group 20"/>
          <p:cNvGrpSpPr/>
          <p:nvPr/>
        </p:nvGrpSpPr>
        <p:grpSpPr>
          <a:xfrm>
            <a:off x="8888626" y="3645521"/>
            <a:ext cx="871080" cy="941388"/>
            <a:chOff x="869266" y="4919507"/>
            <a:chExt cx="871080" cy="941388"/>
          </a:xfrm>
        </p:grpSpPr>
        <p:grpSp>
          <p:nvGrpSpPr>
            <p:cNvPr id="22" name="Group 21"/>
            <p:cNvGrpSpPr>
              <a:grpSpLocks noChangeAspect="1"/>
            </p:cNvGrpSpPr>
            <p:nvPr>
              <p:custDataLst>
                <p:tags r:id="rId14"/>
              </p:custDataLst>
            </p:nvPr>
          </p:nvGrpSpPr>
          <p:grpSpPr>
            <a:xfrm>
              <a:off x="869266" y="4919507"/>
              <a:ext cx="823913" cy="941388"/>
              <a:chOff x="2540000" y="2540000"/>
              <a:chExt cx="823913" cy="941388"/>
            </a:xfrm>
          </p:grpSpPr>
          <p:sp>
            <p:nvSpPr>
              <p:cNvPr id="24" name="Freeform 9"/>
              <p:cNvSpPr>
                <a:spLocks/>
              </p:cNvSpPr>
              <p:nvPr>
                <p:custDataLst>
                  <p:tags r:id="rId15"/>
                </p:custDataLst>
              </p:nvPr>
            </p:nvSpPr>
            <p:spPr bwMode="auto">
              <a:xfrm>
                <a:off x="2716213" y="2540000"/>
                <a:ext cx="125413" cy="138113"/>
              </a:xfrm>
              <a:custGeom>
                <a:avLst/>
                <a:gdLst>
                  <a:gd name="T0" fmla="*/ 173 w 173"/>
                  <a:gd name="T1" fmla="*/ 87 h 212"/>
                  <a:gd name="T2" fmla="*/ 154 w 173"/>
                  <a:gd name="T3" fmla="*/ 22 h 212"/>
                  <a:gd name="T4" fmla="*/ 101 w 173"/>
                  <a:gd name="T5" fmla="*/ 0 h 212"/>
                  <a:gd name="T6" fmla="*/ 62 w 173"/>
                  <a:gd name="T7" fmla="*/ 9 h 212"/>
                  <a:gd name="T8" fmla="*/ 34 w 173"/>
                  <a:gd name="T9" fmla="*/ 37 h 212"/>
                  <a:gd name="T10" fmla="*/ 34 w 173"/>
                  <a:gd name="T11" fmla="*/ 5 h 212"/>
                  <a:gd name="T12" fmla="*/ 0 w 173"/>
                  <a:gd name="T13" fmla="*/ 5 h 212"/>
                  <a:gd name="T14" fmla="*/ 0 w 173"/>
                  <a:gd name="T15" fmla="*/ 212 h 212"/>
                  <a:gd name="T16" fmla="*/ 34 w 173"/>
                  <a:gd name="T17" fmla="*/ 212 h 212"/>
                  <a:gd name="T18" fmla="*/ 34 w 173"/>
                  <a:gd name="T19" fmla="*/ 95 h 212"/>
                  <a:gd name="T20" fmla="*/ 50 w 173"/>
                  <a:gd name="T21" fmla="*/ 47 h 212"/>
                  <a:gd name="T22" fmla="*/ 93 w 173"/>
                  <a:gd name="T23" fmla="*/ 29 h 212"/>
                  <a:gd name="T24" fmla="*/ 127 w 173"/>
                  <a:gd name="T25" fmla="*/ 44 h 212"/>
                  <a:gd name="T26" fmla="*/ 139 w 173"/>
                  <a:gd name="T27" fmla="*/ 88 h 212"/>
                  <a:gd name="T28" fmla="*/ 139 w 173"/>
                  <a:gd name="T29" fmla="*/ 212 h 212"/>
                  <a:gd name="T30" fmla="*/ 173 w 173"/>
                  <a:gd name="T31" fmla="*/ 212 h 212"/>
                  <a:gd name="T32" fmla="*/ 173 w 173"/>
                  <a:gd name="T33" fmla="*/ 8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12">
                    <a:moveTo>
                      <a:pt x="173" y="87"/>
                    </a:moveTo>
                    <a:cubicBezTo>
                      <a:pt x="173" y="58"/>
                      <a:pt x="167" y="36"/>
                      <a:pt x="154" y="22"/>
                    </a:cubicBezTo>
                    <a:cubicBezTo>
                      <a:pt x="142" y="7"/>
                      <a:pt x="124" y="0"/>
                      <a:pt x="101" y="0"/>
                    </a:cubicBezTo>
                    <a:cubicBezTo>
                      <a:pt x="86" y="0"/>
                      <a:pt x="73" y="3"/>
                      <a:pt x="62" y="9"/>
                    </a:cubicBezTo>
                    <a:cubicBezTo>
                      <a:pt x="51" y="15"/>
                      <a:pt x="42" y="24"/>
                      <a:pt x="34" y="37"/>
                    </a:cubicBezTo>
                    <a:lnTo>
                      <a:pt x="34" y="5"/>
                    </a:lnTo>
                    <a:lnTo>
                      <a:pt x="0" y="5"/>
                    </a:lnTo>
                    <a:lnTo>
                      <a:pt x="0" y="212"/>
                    </a:lnTo>
                    <a:lnTo>
                      <a:pt x="34" y="212"/>
                    </a:lnTo>
                    <a:lnTo>
                      <a:pt x="34" y="95"/>
                    </a:lnTo>
                    <a:cubicBezTo>
                      <a:pt x="34" y="75"/>
                      <a:pt x="39" y="58"/>
                      <a:pt x="50" y="47"/>
                    </a:cubicBezTo>
                    <a:cubicBezTo>
                      <a:pt x="60" y="35"/>
                      <a:pt x="75" y="29"/>
                      <a:pt x="93" y="29"/>
                    </a:cubicBezTo>
                    <a:cubicBezTo>
                      <a:pt x="108" y="29"/>
                      <a:pt x="120" y="34"/>
                      <a:pt x="127" y="44"/>
                    </a:cubicBezTo>
                    <a:cubicBezTo>
                      <a:pt x="135" y="53"/>
                      <a:pt x="139" y="68"/>
                      <a:pt x="139" y="88"/>
                    </a:cubicBezTo>
                    <a:lnTo>
                      <a:pt x="139" y="212"/>
                    </a:lnTo>
                    <a:lnTo>
                      <a:pt x="173" y="212"/>
                    </a:lnTo>
                    <a:lnTo>
                      <a:pt x="173" y="87"/>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0"/>
              <p:cNvSpPr>
                <a:spLocks/>
              </p:cNvSpPr>
              <p:nvPr>
                <p:custDataLst>
                  <p:tags r:id="rId16"/>
                </p:custDataLst>
              </p:nvPr>
            </p:nvSpPr>
            <p:spPr bwMode="auto">
              <a:xfrm>
                <a:off x="2540000" y="2740025"/>
                <a:ext cx="458788" cy="492125"/>
              </a:xfrm>
              <a:custGeom>
                <a:avLst/>
                <a:gdLst>
                  <a:gd name="T0" fmla="*/ 21 w 637"/>
                  <a:gd name="T1" fmla="*/ 0 h 760"/>
                  <a:gd name="T2" fmla="*/ 21 w 637"/>
                  <a:gd name="T3" fmla="*/ 33 h 760"/>
                  <a:gd name="T4" fmla="*/ 325 w 637"/>
                  <a:gd name="T5" fmla="*/ 382 h 760"/>
                  <a:gd name="T6" fmla="*/ 0 w 637"/>
                  <a:gd name="T7" fmla="*/ 760 h 760"/>
                  <a:gd name="T8" fmla="*/ 637 w 637"/>
                  <a:gd name="T9" fmla="*/ 760 h 760"/>
                  <a:gd name="T10" fmla="*/ 637 w 637"/>
                  <a:gd name="T11" fmla="*/ 561 h 760"/>
                  <a:gd name="T12" fmla="*/ 606 w 637"/>
                  <a:gd name="T13" fmla="*/ 561 h 760"/>
                  <a:gd name="T14" fmla="*/ 589 w 637"/>
                  <a:gd name="T15" fmla="*/ 663 h 760"/>
                  <a:gd name="T16" fmla="*/ 554 w 637"/>
                  <a:gd name="T17" fmla="*/ 698 h 760"/>
                  <a:gd name="T18" fmla="*/ 96 w 637"/>
                  <a:gd name="T19" fmla="*/ 698 h 760"/>
                  <a:gd name="T20" fmla="*/ 389 w 637"/>
                  <a:gd name="T21" fmla="*/ 357 h 760"/>
                  <a:gd name="T22" fmla="*/ 107 w 637"/>
                  <a:gd name="T23" fmla="*/ 33 h 760"/>
                  <a:gd name="T24" fmla="*/ 555 w 637"/>
                  <a:gd name="T25" fmla="*/ 33 h 760"/>
                  <a:gd name="T26" fmla="*/ 589 w 637"/>
                  <a:gd name="T27" fmla="*/ 67 h 760"/>
                  <a:gd name="T28" fmla="*/ 606 w 637"/>
                  <a:gd name="T29" fmla="*/ 170 h 760"/>
                  <a:gd name="T30" fmla="*/ 637 w 637"/>
                  <a:gd name="T31" fmla="*/ 170 h 760"/>
                  <a:gd name="T32" fmla="*/ 637 w 637"/>
                  <a:gd name="T33" fmla="*/ 0 h 760"/>
                  <a:gd name="T34" fmla="*/ 107 w 637"/>
                  <a:gd name="T35" fmla="*/ 0 h 760"/>
                  <a:gd name="T36" fmla="*/ 21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1" y="0"/>
                    </a:moveTo>
                    <a:lnTo>
                      <a:pt x="21" y="33"/>
                    </a:lnTo>
                    <a:lnTo>
                      <a:pt x="325" y="382"/>
                    </a:lnTo>
                    <a:lnTo>
                      <a:pt x="0" y="760"/>
                    </a:lnTo>
                    <a:lnTo>
                      <a:pt x="637" y="760"/>
                    </a:lnTo>
                    <a:lnTo>
                      <a:pt x="637" y="561"/>
                    </a:lnTo>
                    <a:lnTo>
                      <a:pt x="606" y="561"/>
                    </a:lnTo>
                    <a:lnTo>
                      <a:pt x="589" y="663"/>
                    </a:lnTo>
                    <a:lnTo>
                      <a:pt x="554" y="698"/>
                    </a:lnTo>
                    <a:lnTo>
                      <a:pt x="96" y="698"/>
                    </a:lnTo>
                    <a:lnTo>
                      <a:pt x="389" y="357"/>
                    </a:lnTo>
                    <a:lnTo>
                      <a:pt x="107" y="33"/>
                    </a:lnTo>
                    <a:lnTo>
                      <a:pt x="555" y="33"/>
                    </a:lnTo>
                    <a:lnTo>
                      <a:pt x="589" y="67"/>
                    </a:lnTo>
                    <a:lnTo>
                      <a:pt x="606" y="170"/>
                    </a:lnTo>
                    <a:lnTo>
                      <a:pt x="637" y="170"/>
                    </a:lnTo>
                    <a:lnTo>
                      <a:pt x="637" y="0"/>
                    </a:lnTo>
                    <a:lnTo>
                      <a:pt x="107" y="0"/>
                    </a:lnTo>
                    <a:lnTo>
                      <a:pt x="21"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1"/>
              <p:cNvSpPr>
                <a:spLocks noEditPoints="1"/>
              </p:cNvSpPr>
              <p:nvPr>
                <p:custDataLst>
                  <p:tags r:id="rId17"/>
                </p:custDataLst>
              </p:nvPr>
            </p:nvSpPr>
            <p:spPr bwMode="auto">
              <a:xfrm>
                <a:off x="2563813" y="3294063"/>
                <a:ext cx="25400" cy="187325"/>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2"/>
              <p:cNvSpPr>
                <a:spLocks noEditPoints="1"/>
              </p:cNvSpPr>
              <p:nvPr>
                <p:custDataLst>
                  <p:tags r:id="rId18"/>
                </p:custDataLst>
              </p:nvPr>
            </p:nvSpPr>
            <p:spPr bwMode="auto">
              <a:xfrm>
                <a:off x="2636838" y="3373438"/>
                <a:ext cx="182563" cy="74613"/>
              </a:xfrm>
              <a:custGeom>
                <a:avLst/>
                <a:gdLst>
                  <a:gd name="T0" fmla="*/ 0 w 254"/>
                  <a:gd name="T1" fmla="*/ 31 h 114"/>
                  <a:gd name="T2" fmla="*/ 254 w 254"/>
                  <a:gd name="T3" fmla="*/ 31 h 114"/>
                  <a:gd name="T4" fmla="*/ 254 w 254"/>
                  <a:gd name="T5" fmla="*/ 0 h 114"/>
                  <a:gd name="T6" fmla="*/ 0 w 254"/>
                  <a:gd name="T7" fmla="*/ 0 h 114"/>
                  <a:gd name="T8" fmla="*/ 0 w 254"/>
                  <a:gd name="T9" fmla="*/ 31 h 114"/>
                  <a:gd name="T10" fmla="*/ 0 w 254"/>
                  <a:gd name="T11" fmla="*/ 114 h 114"/>
                  <a:gd name="T12" fmla="*/ 254 w 254"/>
                  <a:gd name="T13" fmla="*/ 114 h 114"/>
                  <a:gd name="T14" fmla="*/ 254 w 254"/>
                  <a:gd name="T15" fmla="*/ 83 h 114"/>
                  <a:gd name="T16" fmla="*/ 0 w 254"/>
                  <a:gd name="T17" fmla="*/ 83 h 114"/>
                  <a:gd name="T18" fmla="*/ 0 w 254"/>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114">
                    <a:moveTo>
                      <a:pt x="0" y="31"/>
                    </a:moveTo>
                    <a:lnTo>
                      <a:pt x="254" y="31"/>
                    </a:lnTo>
                    <a:lnTo>
                      <a:pt x="254" y="0"/>
                    </a:lnTo>
                    <a:lnTo>
                      <a:pt x="0" y="0"/>
                    </a:lnTo>
                    <a:lnTo>
                      <a:pt x="0" y="31"/>
                    </a:lnTo>
                    <a:close/>
                    <a:moveTo>
                      <a:pt x="0" y="114"/>
                    </a:moveTo>
                    <a:lnTo>
                      <a:pt x="254" y="114"/>
                    </a:lnTo>
                    <a:lnTo>
                      <a:pt x="254" y="83"/>
                    </a:lnTo>
                    <a:lnTo>
                      <a:pt x="0" y="83"/>
                    </a:lnTo>
                    <a:lnTo>
                      <a:pt x="0" y="11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3"/>
              <p:cNvSpPr>
                <a:spLocks/>
              </p:cNvSpPr>
              <p:nvPr>
                <p:custDataLst>
                  <p:tags r:id="rId19"/>
                </p:custDataLst>
              </p:nvPr>
            </p:nvSpPr>
            <p:spPr bwMode="auto">
              <a:xfrm>
                <a:off x="2873375" y="3302000"/>
                <a:ext cx="117475" cy="179388"/>
              </a:xfrm>
              <a:custGeom>
                <a:avLst/>
                <a:gdLst>
                  <a:gd name="T0" fmla="*/ 5 w 164"/>
                  <a:gd name="T1" fmla="*/ 244 h 276"/>
                  <a:gd name="T2" fmla="*/ 5 w 164"/>
                  <a:gd name="T3" fmla="*/ 276 h 276"/>
                  <a:gd name="T4" fmla="*/ 164 w 164"/>
                  <a:gd name="T5" fmla="*/ 276 h 276"/>
                  <a:gd name="T6" fmla="*/ 164 w 164"/>
                  <a:gd name="T7" fmla="*/ 244 h 276"/>
                  <a:gd name="T8" fmla="*/ 103 w 164"/>
                  <a:gd name="T9" fmla="*/ 244 h 276"/>
                  <a:gd name="T10" fmla="*/ 103 w 164"/>
                  <a:gd name="T11" fmla="*/ 0 h 276"/>
                  <a:gd name="T12" fmla="*/ 66 w 164"/>
                  <a:gd name="T13" fmla="*/ 0 h 276"/>
                  <a:gd name="T14" fmla="*/ 0 w 164"/>
                  <a:gd name="T15" fmla="*/ 13 h 276"/>
                  <a:gd name="T16" fmla="*/ 0 w 164"/>
                  <a:gd name="T17" fmla="*/ 47 h 276"/>
                  <a:gd name="T18" fmla="*/ 66 w 164"/>
                  <a:gd name="T19" fmla="*/ 34 h 276"/>
                  <a:gd name="T20" fmla="*/ 66 w 164"/>
                  <a:gd name="T21" fmla="*/ 244 h 276"/>
                  <a:gd name="T22" fmla="*/ 5 w 164"/>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76">
                    <a:moveTo>
                      <a:pt x="5" y="244"/>
                    </a:moveTo>
                    <a:lnTo>
                      <a:pt x="5" y="276"/>
                    </a:lnTo>
                    <a:lnTo>
                      <a:pt x="164" y="276"/>
                    </a:lnTo>
                    <a:lnTo>
                      <a:pt x="164" y="244"/>
                    </a:lnTo>
                    <a:lnTo>
                      <a:pt x="103" y="244"/>
                    </a:lnTo>
                    <a:lnTo>
                      <a:pt x="103" y="0"/>
                    </a:lnTo>
                    <a:lnTo>
                      <a:pt x="66" y="0"/>
                    </a:lnTo>
                    <a:lnTo>
                      <a:pt x="0" y="13"/>
                    </a:lnTo>
                    <a:lnTo>
                      <a:pt x="0" y="47"/>
                    </a:lnTo>
                    <a:lnTo>
                      <a:pt x="66" y="34"/>
                    </a:lnTo>
                    <a:lnTo>
                      <a:pt x="66" y="244"/>
                    </a:lnTo>
                    <a:lnTo>
                      <a:pt x="5" y="24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4"/>
              <p:cNvSpPr>
                <a:spLocks noEditPoints="1"/>
              </p:cNvSpPr>
              <p:nvPr>
                <p:custDataLst>
                  <p:tags r:id="rId20"/>
                </p:custDataLst>
              </p:nvPr>
            </p:nvSpPr>
            <p:spPr bwMode="auto">
              <a:xfrm>
                <a:off x="3340100" y="2946400"/>
                <a:ext cx="23813" cy="185738"/>
              </a:xfrm>
              <a:custGeom>
                <a:avLst/>
                <a:gdLst>
                  <a:gd name="T0" fmla="*/ 0 w 34"/>
                  <a:gd name="T1" fmla="*/ 80 h 287"/>
                  <a:gd name="T2" fmla="*/ 0 w 34"/>
                  <a:gd name="T3" fmla="*/ 287 h 287"/>
                  <a:gd name="T4" fmla="*/ 34 w 34"/>
                  <a:gd name="T5" fmla="*/ 287 h 287"/>
                  <a:gd name="T6" fmla="*/ 34 w 34"/>
                  <a:gd name="T7" fmla="*/ 80 h 287"/>
                  <a:gd name="T8" fmla="*/ 0 w 34"/>
                  <a:gd name="T9" fmla="*/ 80 h 287"/>
                  <a:gd name="T10" fmla="*/ 0 w 34"/>
                  <a:gd name="T11" fmla="*/ 0 h 287"/>
                  <a:gd name="T12" fmla="*/ 0 w 34"/>
                  <a:gd name="T13" fmla="*/ 43 h 287"/>
                  <a:gd name="T14" fmla="*/ 34 w 34"/>
                  <a:gd name="T15" fmla="*/ 43 h 287"/>
                  <a:gd name="T16" fmla="*/ 34 w 34"/>
                  <a:gd name="T17" fmla="*/ 0 h 287"/>
                  <a:gd name="T18" fmla="*/ 0 w 34"/>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7">
                    <a:moveTo>
                      <a:pt x="0" y="80"/>
                    </a:moveTo>
                    <a:lnTo>
                      <a:pt x="0" y="287"/>
                    </a:lnTo>
                    <a:lnTo>
                      <a:pt x="34" y="287"/>
                    </a:lnTo>
                    <a:lnTo>
                      <a:pt x="34" y="80"/>
                    </a:lnTo>
                    <a:lnTo>
                      <a:pt x="0" y="80"/>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TextBox 22"/>
            <p:cNvSpPr txBox="1"/>
            <p:nvPr/>
          </p:nvSpPr>
          <p:spPr bwMode="auto">
            <a:xfrm>
              <a:off x="1328054" y="5033512"/>
              <a:ext cx="412292"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p</a:t>
              </a:r>
            </a:p>
          </p:txBody>
        </p:sp>
      </p:grpSp>
      <p:sp>
        <p:nvSpPr>
          <p:cNvPr id="31" name="TextBox 30"/>
          <p:cNvSpPr txBox="1"/>
          <p:nvPr/>
        </p:nvSpPr>
        <p:spPr bwMode="auto">
          <a:xfrm>
            <a:off x="869266" y="4717842"/>
            <a:ext cx="5295039"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is an </a:t>
            </a:r>
            <a:r>
              <a:rPr lang="en-US" dirty="0" smtClean="0">
                <a:solidFill>
                  <a:srgbClr val="FFFF00"/>
                </a:solidFill>
                <a:latin typeface="Arev Sans" pitchFamily="34" charset="0"/>
                <a:ea typeface="Arev Sans" pitchFamily="34" charset="0"/>
                <a:cs typeface="Arev sans bold" pitchFamily="34" charset="0"/>
              </a:rPr>
              <a:t>n-</a:t>
            </a:r>
            <a:r>
              <a:rPr lang="en-US" dirty="0" smtClean="0">
                <a:latin typeface="Arev Sans" pitchFamily="34" charset="0"/>
                <a:ea typeface="Arev Sans" pitchFamily="34" charset="0"/>
                <a:cs typeface="Arev sans bold" pitchFamily="34" charset="0"/>
              </a:rPr>
              <a:t>dimensional vector</a:t>
            </a:r>
          </a:p>
        </p:txBody>
      </p:sp>
      <p:grpSp>
        <p:nvGrpSpPr>
          <p:cNvPr id="32" name="Group 31"/>
          <p:cNvGrpSpPr/>
          <p:nvPr/>
        </p:nvGrpSpPr>
        <p:grpSpPr>
          <a:xfrm>
            <a:off x="869266" y="5708852"/>
            <a:ext cx="4166770" cy="835665"/>
            <a:chOff x="869266" y="5708852"/>
            <a:chExt cx="4166770" cy="835665"/>
          </a:xfrm>
        </p:grpSpPr>
        <p:sp>
          <p:nvSpPr>
            <p:cNvPr id="33" name="TextBox 32"/>
            <p:cNvSpPr txBox="1"/>
            <p:nvPr/>
          </p:nvSpPr>
          <p:spPr bwMode="auto">
            <a:xfrm>
              <a:off x="869266" y="5708852"/>
              <a:ext cx="3070071"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b="1" dirty="0" smtClean="0">
                  <a:latin typeface="Arev Sans" pitchFamily="34" charset="0"/>
                  <a:ea typeface="Arev Sans" pitchFamily="34" charset="0"/>
                  <a:cs typeface="Arev sans bold" pitchFamily="34" charset="0"/>
                </a:rPr>
                <a:t>E</a:t>
              </a:r>
              <a:r>
                <a:rPr lang="el-GR" sz="3200" baseline="-25000"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 〈</a:t>
              </a:r>
              <a:r>
                <a:rPr lang="en-US" dirty="0" err="1" smtClean="0">
                  <a:solidFill>
                    <a:srgbClr val="FFFF00"/>
                  </a:solidFill>
                  <a:latin typeface="Arev Sans" pitchFamily="34" charset="0"/>
                  <a:ea typeface="Arev Sans" pitchFamily="34" charset="0"/>
                  <a:cs typeface="Arev sans bold" pitchFamily="34" charset="0"/>
                </a:rPr>
                <a:t>p</a:t>
              </a:r>
              <a:r>
                <a:rPr lang="en-US" dirty="0" err="1" smtClean="0">
                  <a:latin typeface="Arev Sans" pitchFamily="34" charset="0"/>
                  <a:ea typeface="Arev Sans" pitchFamily="34" charset="0"/>
                  <a:cs typeface="Arev sans bold" pitchFamily="34" charset="0"/>
                </a:rPr>
                <a:t>,</a:t>
              </a:r>
              <a:r>
                <a:rPr lang="en-US" dirty="0" err="1"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a:t>
              </a:r>
              <a:r>
                <a:rPr lang="en-US" dirty="0">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a:t>
              </a:r>
            </a:p>
          </p:txBody>
        </p:sp>
        <p:grpSp>
          <p:nvGrpSpPr>
            <p:cNvPr id="34" name="Group 33"/>
            <p:cNvGrpSpPr/>
            <p:nvPr/>
          </p:nvGrpSpPr>
          <p:grpSpPr>
            <a:xfrm>
              <a:off x="3799373" y="5710628"/>
              <a:ext cx="1236663" cy="833889"/>
              <a:chOff x="7367181" y="5339105"/>
              <a:chExt cx="1236663" cy="833889"/>
            </a:xfrm>
          </p:grpSpPr>
          <p:grpSp>
            <p:nvGrpSpPr>
              <p:cNvPr id="35" name="Group 34"/>
              <p:cNvGrpSpPr>
                <a:grpSpLocks noChangeAspect="1"/>
              </p:cNvGrpSpPr>
              <p:nvPr>
                <p:custDataLst>
                  <p:tags r:id="rId8"/>
                </p:custDataLst>
              </p:nvPr>
            </p:nvGrpSpPr>
            <p:grpSpPr>
              <a:xfrm>
                <a:off x="7367181" y="5409406"/>
                <a:ext cx="1236663" cy="763588"/>
                <a:chOff x="2540000" y="2540000"/>
                <a:chExt cx="1236663" cy="763588"/>
              </a:xfrm>
            </p:grpSpPr>
            <p:sp>
              <p:nvSpPr>
                <p:cNvPr id="37" name="Freeform 24 1"/>
                <p:cNvSpPr>
                  <a:spLocks/>
                </p:cNvSpPr>
                <p:nvPr>
                  <p:custDataLst>
                    <p:tags r:id="rId9"/>
                  </p:custDataLst>
                </p:nvPr>
              </p:nvSpPr>
              <p:spPr bwMode="auto">
                <a:xfrm>
                  <a:off x="2540000" y="2540000"/>
                  <a:ext cx="450850" cy="506413"/>
                </a:xfrm>
                <a:custGeom>
                  <a:avLst/>
                  <a:gdLst>
                    <a:gd name="T0" fmla="*/ 22 w 638"/>
                    <a:gd name="T1" fmla="*/ 0 h 760"/>
                    <a:gd name="T2" fmla="*/ 22 w 638"/>
                    <a:gd name="T3" fmla="*/ 34 h 760"/>
                    <a:gd name="T4" fmla="*/ 326 w 638"/>
                    <a:gd name="T5" fmla="*/ 382 h 760"/>
                    <a:gd name="T6" fmla="*/ 0 w 638"/>
                    <a:gd name="T7" fmla="*/ 760 h 760"/>
                    <a:gd name="T8" fmla="*/ 638 w 638"/>
                    <a:gd name="T9" fmla="*/ 760 h 760"/>
                    <a:gd name="T10" fmla="*/ 638 w 638"/>
                    <a:gd name="T11" fmla="*/ 562 h 760"/>
                    <a:gd name="T12" fmla="*/ 606 w 638"/>
                    <a:gd name="T13" fmla="*/ 562 h 760"/>
                    <a:gd name="T14" fmla="*/ 589 w 638"/>
                    <a:gd name="T15" fmla="*/ 663 h 760"/>
                    <a:gd name="T16" fmla="*/ 554 w 638"/>
                    <a:gd name="T17" fmla="*/ 698 h 760"/>
                    <a:gd name="T18" fmla="*/ 96 w 638"/>
                    <a:gd name="T19" fmla="*/ 698 h 760"/>
                    <a:gd name="T20" fmla="*/ 390 w 638"/>
                    <a:gd name="T21" fmla="*/ 357 h 760"/>
                    <a:gd name="T22" fmla="*/ 108 w 638"/>
                    <a:gd name="T23" fmla="*/ 34 h 760"/>
                    <a:gd name="T24" fmla="*/ 555 w 638"/>
                    <a:gd name="T25" fmla="*/ 34 h 760"/>
                    <a:gd name="T26" fmla="*/ 589 w 638"/>
                    <a:gd name="T27" fmla="*/ 68 h 760"/>
                    <a:gd name="T28" fmla="*/ 606 w 638"/>
                    <a:gd name="T29" fmla="*/ 170 h 760"/>
                    <a:gd name="T30" fmla="*/ 638 w 638"/>
                    <a:gd name="T31" fmla="*/ 170 h 760"/>
                    <a:gd name="T32" fmla="*/ 638 w 638"/>
                    <a:gd name="T33" fmla="*/ 0 h 760"/>
                    <a:gd name="T34" fmla="*/ 108 w 638"/>
                    <a:gd name="T35" fmla="*/ 0 h 760"/>
                    <a:gd name="T36" fmla="*/ 22 w 638"/>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8" h="760">
                      <a:moveTo>
                        <a:pt x="22" y="0"/>
                      </a:moveTo>
                      <a:lnTo>
                        <a:pt x="22" y="34"/>
                      </a:lnTo>
                      <a:lnTo>
                        <a:pt x="326" y="382"/>
                      </a:lnTo>
                      <a:lnTo>
                        <a:pt x="0" y="760"/>
                      </a:lnTo>
                      <a:lnTo>
                        <a:pt x="638" y="760"/>
                      </a:lnTo>
                      <a:lnTo>
                        <a:pt x="638" y="562"/>
                      </a:lnTo>
                      <a:lnTo>
                        <a:pt x="606" y="562"/>
                      </a:lnTo>
                      <a:lnTo>
                        <a:pt x="589" y="663"/>
                      </a:lnTo>
                      <a:lnTo>
                        <a:pt x="554" y="698"/>
                      </a:lnTo>
                      <a:lnTo>
                        <a:pt x="96" y="698"/>
                      </a:lnTo>
                      <a:lnTo>
                        <a:pt x="390" y="357"/>
                      </a:lnTo>
                      <a:lnTo>
                        <a:pt x="108" y="34"/>
                      </a:lnTo>
                      <a:lnTo>
                        <a:pt x="555" y="34"/>
                      </a:lnTo>
                      <a:lnTo>
                        <a:pt x="589" y="68"/>
                      </a:lnTo>
                      <a:lnTo>
                        <a:pt x="606" y="170"/>
                      </a:lnTo>
                      <a:lnTo>
                        <a:pt x="638" y="170"/>
                      </a:lnTo>
                      <a:lnTo>
                        <a:pt x="638" y="0"/>
                      </a:lnTo>
                      <a:lnTo>
                        <a:pt x="108" y="0"/>
                      </a:lnTo>
                      <a:lnTo>
                        <a:pt x="22"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5 1"/>
                <p:cNvSpPr>
                  <a:spLocks noEditPoints="1"/>
                </p:cNvSpPr>
                <p:nvPr>
                  <p:custDataLst>
                    <p:tags r:id="rId10"/>
                  </p:custDataLst>
                </p:nvPr>
              </p:nvSpPr>
              <p:spPr bwMode="auto">
                <a:xfrm>
                  <a:off x="2720975" y="3111500"/>
                  <a:ext cx="25400"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7 1"/>
                <p:cNvSpPr>
                  <a:spLocks noEditPoints="1"/>
                </p:cNvSpPr>
                <p:nvPr>
                  <p:custDataLst>
                    <p:tags r:id="rId11"/>
                  </p:custDataLst>
                </p:nvPr>
              </p:nvSpPr>
              <p:spPr bwMode="auto">
                <a:xfrm>
                  <a:off x="3322638" y="2752725"/>
                  <a:ext cx="23813"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9 1"/>
                <p:cNvSpPr>
                  <a:spLocks/>
                </p:cNvSpPr>
                <p:nvPr>
                  <p:custDataLst>
                    <p:tags r:id="rId12"/>
                  </p:custDataLst>
                </p:nvPr>
              </p:nvSpPr>
              <p:spPr bwMode="auto">
                <a:xfrm>
                  <a:off x="3487738" y="2652713"/>
                  <a:ext cx="220663" cy="241300"/>
                </a:xfrm>
                <a:custGeom>
                  <a:avLst/>
                  <a:gdLst>
                    <a:gd name="T0" fmla="*/ 17 w 312"/>
                    <a:gd name="T1" fmla="*/ 0 h 363"/>
                    <a:gd name="T2" fmla="*/ 130 w 312"/>
                    <a:gd name="T3" fmla="*/ 169 h 363"/>
                    <a:gd name="T4" fmla="*/ 0 w 312"/>
                    <a:gd name="T5" fmla="*/ 363 h 363"/>
                    <a:gd name="T6" fmla="*/ 53 w 312"/>
                    <a:gd name="T7" fmla="*/ 363 h 363"/>
                    <a:gd name="T8" fmla="*/ 156 w 312"/>
                    <a:gd name="T9" fmla="*/ 209 h 363"/>
                    <a:gd name="T10" fmla="*/ 259 w 312"/>
                    <a:gd name="T11" fmla="*/ 363 h 363"/>
                    <a:gd name="T12" fmla="*/ 312 w 312"/>
                    <a:gd name="T13" fmla="*/ 363 h 363"/>
                    <a:gd name="T14" fmla="*/ 187 w 312"/>
                    <a:gd name="T15" fmla="*/ 174 h 363"/>
                    <a:gd name="T16" fmla="*/ 304 w 312"/>
                    <a:gd name="T17" fmla="*/ 0 h 363"/>
                    <a:gd name="T18" fmla="*/ 251 w 312"/>
                    <a:gd name="T19" fmla="*/ 0 h 363"/>
                    <a:gd name="T20" fmla="*/ 160 w 312"/>
                    <a:gd name="T21" fmla="*/ 135 h 363"/>
                    <a:gd name="T22" fmla="*/ 70 w 312"/>
                    <a:gd name="T23" fmla="*/ 0 h 363"/>
                    <a:gd name="T24" fmla="*/ 17 w 312"/>
                    <a:gd name="T25"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2" h="363">
                      <a:moveTo>
                        <a:pt x="17" y="0"/>
                      </a:moveTo>
                      <a:lnTo>
                        <a:pt x="130" y="169"/>
                      </a:lnTo>
                      <a:lnTo>
                        <a:pt x="0" y="363"/>
                      </a:lnTo>
                      <a:lnTo>
                        <a:pt x="53" y="363"/>
                      </a:lnTo>
                      <a:lnTo>
                        <a:pt x="156" y="209"/>
                      </a:lnTo>
                      <a:lnTo>
                        <a:pt x="259" y="363"/>
                      </a:lnTo>
                      <a:lnTo>
                        <a:pt x="312" y="363"/>
                      </a:lnTo>
                      <a:lnTo>
                        <a:pt x="187" y="174"/>
                      </a:lnTo>
                      <a:lnTo>
                        <a:pt x="304" y="0"/>
                      </a:lnTo>
                      <a:lnTo>
                        <a:pt x="251" y="0"/>
                      </a:lnTo>
                      <a:lnTo>
                        <a:pt x="160" y="135"/>
                      </a:lnTo>
                      <a:lnTo>
                        <a:pt x="70" y="0"/>
                      </a:lnTo>
                      <a:lnTo>
                        <a:pt x="17"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0 1"/>
                <p:cNvSpPr>
                  <a:spLocks noEditPoints="1"/>
                </p:cNvSpPr>
                <p:nvPr>
                  <p:custDataLst>
                    <p:tags r:id="rId13"/>
                  </p:custDataLst>
                </p:nvPr>
              </p:nvSpPr>
              <p:spPr bwMode="auto">
                <a:xfrm>
                  <a:off x="3751263" y="2752725"/>
                  <a:ext cx="25400"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6" name="TextBox 35"/>
              <p:cNvSpPr txBox="1"/>
              <p:nvPr/>
            </p:nvSpPr>
            <p:spPr bwMode="auto">
              <a:xfrm>
                <a:off x="7804376" y="5339105"/>
                <a:ext cx="412292"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p</a:t>
                </a:r>
              </a:p>
            </p:txBody>
          </p:sp>
        </p:grpSp>
      </p:grpSp>
      <p:grpSp>
        <p:nvGrpSpPr>
          <p:cNvPr id="45" name="Group 44"/>
          <p:cNvGrpSpPr/>
          <p:nvPr/>
        </p:nvGrpSpPr>
        <p:grpSpPr>
          <a:xfrm>
            <a:off x="6152289" y="5708852"/>
            <a:ext cx="4469938" cy="836411"/>
            <a:chOff x="6269246" y="5708852"/>
            <a:chExt cx="4469938" cy="836411"/>
          </a:xfrm>
        </p:grpSpPr>
        <p:sp>
          <p:nvSpPr>
            <p:cNvPr id="46" name="TextBox 45"/>
            <p:cNvSpPr txBox="1"/>
            <p:nvPr/>
          </p:nvSpPr>
          <p:spPr bwMode="auto">
            <a:xfrm>
              <a:off x="6269246" y="5708852"/>
              <a:ext cx="341952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b="1" dirty="0" smtClean="0">
                  <a:latin typeface="Arev Sans" pitchFamily="34" charset="0"/>
                  <a:ea typeface="Arev Sans" pitchFamily="34" charset="0"/>
                  <a:cs typeface="Arev sans bold" pitchFamily="34" charset="0"/>
                </a:rPr>
                <a:t>E</a:t>
              </a:r>
              <a:r>
                <a:rPr lang="en-US" sz="3200" baseline="-25000" dirty="0" smtClean="0">
                  <a:solidFill>
                    <a:srgbClr val="FFFF00"/>
                  </a:solidFill>
                  <a:latin typeface="Arev Sans" pitchFamily="34" charset="0"/>
                  <a:ea typeface="Arev Sans" pitchFamily="34" charset="0"/>
                  <a:cs typeface="Arev sans bold" pitchFamily="34" charset="0"/>
                </a:rPr>
                <a:t>p</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sz="3200" baseline="30000" dirty="0" smtClean="0">
                  <a:solidFill>
                    <a:srgbClr val="FFFF00"/>
                  </a:solidFill>
                  <a:latin typeface="Arev Sans" pitchFamily="34" charset="0"/>
                  <a:ea typeface="Arev Sans" pitchFamily="34" charset="0"/>
                  <a:cs typeface="Arev sans bold" pitchFamily="34" charset="0"/>
                </a:rPr>
                <a:t>2</a:t>
              </a:r>
              <a:r>
                <a:rPr lang="en-US" dirty="0" smtClean="0">
                  <a:latin typeface="Arev Sans" pitchFamily="34" charset="0"/>
                  <a:ea typeface="Arev Sans" pitchFamily="34" charset="0"/>
                  <a:cs typeface="Arev sans bold" pitchFamily="34" charset="0"/>
                </a:rPr>
                <a:t>] = 〈</a:t>
              </a:r>
              <a:r>
                <a:rPr lang="en-US" dirty="0" smtClean="0">
                  <a:solidFill>
                    <a:srgbClr val="FFFF00"/>
                  </a:solidFill>
                  <a:latin typeface="Arev Sans" pitchFamily="34" charset="0"/>
                  <a:ea typeface="Arev Sans" pitchFamily="34" charset="0"/>
                  <a:cs typeface="Arev sans bold" pitchFamily="34" charset="0"/>
                </a:rPr>
                <a:t>p</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sz="3200" baseline="30000" dirty="0" smtClean="0">
                  <a:solidFill>
                    <a:srgbClr val="FFFF00"/>
                  </a:solidFill>
                  <a:latin typeface="Arev Sans" pitchFamily="34" charset="0"/>
                  <a:ea typeface="Arev Sans" pitchFamily="34" charset="0"/>
                  <a:cs typeface="Arev sans bold" pitchFamily="34" charset="0"/>
                </a:rPr>
                <a:t>2</a:t>
              </a:r>
              <a:r>
                <a:rPr lang="en-US" dirty="0" smtClean="0">
                  <a:latin typeface="Arev Sans" pitchFamily="34" charset="0"/>
                  <a:ea typeface="Arev Sans" pitchFamily="34" charset="0"/>
                  <a:cs typeface="Arev sans bold" pitchFamily="34" charset="0"/>
                </a:rPr>
                <a:t>〉 = </a:t>
              </a:r>
            </a:p>
          </p:txBody>
        </p:sp>
        <p:grpSp>
          <p:nvGrpSpPr>
            <p:cNvPr id="47" name="Group 46"/>
            <p:cNvGrpSpPr/>
            <p:nvPr/>
          </p:nvGrpSpPr>
          <p:grpSpPr>
            <a:xfrm>
              <a:off x="9486646" y="5710628"/>
              <a:ext cx="1252538" cy="834635"/>
              <a:chOff x="9199563" y="5710628"/>
              <a:chExt cx="1252538" cy="834635"/>
            </a:xfrm>
          </p:grpSpPr>
          <p:grpSp>
            <p:nvGrpSpPr>
              <p:cNvPr id="48" name="Group 47"/>
              <p:cNvGrpSpPr>
                <a:grpSpLocks noChangeAspect="1"/>
              </p:cNvGrpSpPr>
              <p:nvPr>
                <p:custDataLst>
                  <p:tags r:id="rId1"/>
                </p:custDataLst>
              </p:nvPr>
            </p:nvGrpSpPr>
            <p:grpSpPr>
              <a:xfrm>
                <a:off x="9199563" y="5781675"/>
                <a:ext cx="1252538" cy="763588"/>
                <a:chOff x="9199563" y="5781675"/>
                <a:chExt cx="1252538" cy="763588"/>
              </a:xfrm>
            </p:grpSpPr>
            <p:sp>
              <p:nvSpPr>
                <p:cNvPr id="50" name="Freeform 38"/>
                <p:cNvSpPr>
                  <a:spLocks/>
                </p:cNvSpPr>
                <p:nvPr>
                  <p:custDataLst>
                    <p:tags r:id="rId2"/>
                  </p:custDataLst>
                </p:nvPr>
              </p:nvSpPr>
              <p:spPr bwMode="auto">
                <a:xfrm>
                  <a:off x="9199563" y="5781675"/>
                  <a:ext cx="444500" cy="506413"/>
                </a:xfrm>
                <a:custGeom>
                  <a:avLst/>
                  <a:gdLst>
                    <a:gd name="T0" fmla="*/ 22 w 637"/>
                    <a:gd name="T1" fmla="*/ 0 h 760"/>
                    <a:gd name="T2" fmla="*/ 22 w 637"/>
                    <a:gd name="T3" fmla="*/ 34 h 760"/>
                    <a:gd name="T4" fmla="*/ 326 w 637"/>
                    <a:gd name="T5" fmla="*/ 382 h 760"/>
                    <a:gd name="T6" fmla="*/ 0 w 637"/>
                    <a:gd name="T7" fmla="*/ 760 h 760"/>
                    <a:gd name="T8" fmla="*/ 637 w 637"/>
                    <a:gd name="T9" fmla="*/ 760 h 760"/>
                    <a:gd name="T10" fmla="*/ 637 w 637"/>
                    <a:gd name="T11" fmla="*/ 562 h 760"/>
                    <a:gd name="T12" fmla="*/ 606 w 637"/>
                    <a:gd name="T13" fmla="*/ 562 h 760"/>
                    <a:gd name="T14" fmla="*/ 589 w 637"/>
                    <a:gd name="T15" fmla="*/ 663 h 760"/>
                    <a:gd name="T16" fmla="*/ 554 w 637"/>
                    <a:gd name="T17" fmla="*/ 698 h 760"/>
                    <a:gd name="T18" fmla="*/ 96 w 637"/>
                    <a:gd name="T19" fmla="*/ 698 h 760"/>
                    <a:gd name="T20" fmla="*/ 390 w 637"/>
                    <a:gd name="T21" fmla="*/ 357 h 760"/>
                    <a:gd name="T22" fmla="*/ 108 w 637"/>
                    <a:gd name="T23" fmla="*/ 34 h 760"/>
                    <a:gd name="T24" fmla="*/ 555 w 637"/>
                    <a:gd name="T25" fmla="*/ 34 h 760"/>
                    <a:gd name="T26" fmla="*/ 589 w 637"/>
                    <a:gd name="T27" fmla="*/ 68 h 760"/>
                    <a:gd name="T28" fmla="*/ 606 w 637"/>
                    <a:gd name="T29" fmla="*/ 170 h 760"/>
                    <a:gd name="T30" fmla="*/ 637 w 637"/>
                    <a:gd name="T31" fmla="*/ 170 h 760"/>
                    <a:gd name="T32" fmla="*/ 637 w 637"/>
                    <a:gd name="T33" fmla="*/ 0 h 760"/>
                    <a:gd name="T34" fmla="*/ 108 w 637"/>
                    <a:gd name="T35" fmla="*/ 0 h 760"/>
                    <a:gd name="T36" fmla="*/ 22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2" y="0"/>
                      </a:moveTo>
                      <a:lnTo>
                        <a:pt x="22" y="34"/>
                      </a:lnTo>
                      <a:lnTo>
                        <a:pt x="326" y="382"/>
                      </a:lnTo>
                      <a:lnTo>
                        <a:pt x="0" y="760"/>
                      </a:lnTo>
                      <a:lnTo>
                        <a:pt x="637" y="760"/>
                      </a:lnTo>
                      <a:lnTo>
                        <a:pt x="637" y="562"/>
                      </a:lnTo>
                      <a:lnTo>
                        <a:pt x="606" y="562"/>
                      </a:lnTo>
                      <a:lnTo>
                        <a:pt x="589" y="663"/>
                      </a:lnTo>
                      <a:lnTo>
                        <a:pt x="554" y="698"/>
                      </a:lnTo>
                      <a:lnTo>
                        <a:pt x="96" y="698"/>
                      </a:lnTo>
                      <a:lnTo>
                        <a:pt x="390" y="357"/>
                      </a:lnTo>
                      <a:lnTo>
                        <a:pt x="108" y="34"/>
                      </a:lnTo>
                      <a:lnTo>
                        <a:pt x="555" y="34"/>
                      </a:lnTo>
                      <a:lnTo>
                        <a:pt x="589" y="68"/>
                      </a:lnTo>
                      <a:lnTo>
                        <a:pt x="606" y="170"/>
                      </a:lnTo>
                      <a:lnTo>
                        <a:pt x="637" y="170"/>
                      </a:lnTo>
                      <a:lnTo>
                        <a:pt x="637" y="0"/>
                      </a:lnTo>
                      <a:lnTo>
                        <a:pt x="108" y="0"/>
                      </a:lnTo>
                      <a:lnTo>
                        <a:pt x="22"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9"/>
                <p:cNvSpPr>
                  <a:spLocks noEditPoints="1"/>
                </p:cNvSpPr>
                <p:nvPr>
                  <p:custDataLst>
                    <p:tags r:id="rId3"/>
                  </p:custDataLst>
                </p:nvPr>
              </p:nvSpPr>
              <p:spPr bwMode="auto">
                <a:xfrm>
                  <a:off x="9377363" y="6353175"/>
                  <a:ext cx="23813"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1"/>
                <p:cNvSpPr>
                  <a:spLocks noEditPoints="1"/>
                </p:cNvSpPr>
                <p:nvPr>
                  <p:custDataLst>
                    <p:tags r:id="rId4"/>
                  </p:custDataLst>
                </p:nvPr>
              </p:nvSpPr>
              <p:spPr bwMode="auto">
                <a:xfrm>
                  <a:off x="9971088" y="5994400"/>
                  <a:ext cx="23813"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4"/>
                <p:cNvSpPr>
                  <a:spLocks/>
                </p:cNvSpPr>
                <p:nvPr>
                  <p:custDataLst>
                    <p:tags r:id="rId5"/>
                  </p:custDataLst>
                </p:nvPr>
              </p:nvSpPr>
              <p:spPr bwMode="auto">
                <a:xfrm>
                  <a:off x="10075863" y="5894388"/>
                  <a:ext cx="215900" cy="241300"/>
                </a:xfrm>
                <a:custGeom>
                  <a:avLst/>
                  <a:gdLst>
                    <a:gd name="T0" fmla="*/ 17 w 311"/>
                    <a:gd name="T1" fmla="*/ 0 h 363"/>
                    <a:gd name="T2" fmla="*/ 130 w 311"/>
                    <a:gd name="T3" fmla="*/ 169 h 363"/>
                    <a:gd name="T4" fmla="*/ 0 w 311"/>
                    <a:gd name="T5" fmla="*/ 363 h 363"/>
                    <a:gd name="T6" fmla="*/ 53 w 311"/>
                    <a:gd name="T7" fmla="*/ 363 h 363"/>
                    <a:gd name="T8" fmla="*/ 156 w 311"/>
                    <a:gd name="T9" fmla="*/ 209 h 363"/>
                    <a:gd name="T10" fmla="*/ 258 w 311"/>
                    <a:gd name="T11" fmla="*/ 363 h 363"/>
                    <a:gd name="T12" fmla="*/ 311 w 311"/>
                    <a:gd name="T13" fmla="*/ 363 h 363"/>
                    <a:gd name="T14" fmla="*/ 187 w 311"/>
                    <a:gd name="T15" fmla="*/ 174 h 363"/>
                    <a:gd name="T16" fmla="*/ 303 w 311"/>
                    <a:gd name="T17" fmla="*/ 0 h 363"/>
                    <a:gd name="T18" fmla="*/ 250 w 311"/>
                    <a:gd name="T19" fmla="*/ 0 h 363"/>
                    <a:gd name="T20" fmla="*/ 160 w 311"/>
                    <a:gd name="T21" fmla="*/ 135 h 363"/>
                    <a:gd name="T22" fmla="*/ 69 w 311"/>
                    <a:gd name="T23" fmla="*/ 0 h 363"/>
                    <a:gd name="T24" fmla="*/ 17 w 311"/>
                    <a:gd name="T25"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1" h="363">
                      <a:moveTo>
                        <a:pt x="17" y="0"/>
                      </a:moveTo>
                      <a:lnTo>
                        <a:pt x="130" y="169"/>
                      </a:lnTo>
                      <a:lnTo>
                        <a:pt x="0" y="363"/>
                      </a:lnTo>
                      <a:lnTo>
                        <a:pt x="53" y="363"/>
                      </a:lnTo>
                      <a:lnTo>
                        <a:pt x="156" y="209"/>
                      </a:lnTo>
                      <a:lnTo>
                        <a:pt x="258" y="363"/>
                      </a:lnTo>
                      <a:lnTo>
                        <a:pt x="311" y="363"/>
                      </a:lnTo>
                      <a:lnTo>
                        <a:pt x="187" y="174"/>
                      </a:lnTo>
                      <a:lnTo>
                        <a:pt x="303" y="0"/>
                      </a:lnTo>
                      <a:lnTo>
                        <a:pt x="250" y="0"/>
                      </a:lnTo>
                      <a:lnTo>
                        <a:pt x="160" y="135"/>
                      </a:lnTo>
                      <a:lnTo>
                        <a:pt x="69" y="0"/>
                      </a:lnTo>
                      <a:lnTo>
                        <a:pt x="17"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5"/>
                <p:cNvSpPr>
                  <a:spLocks/>
                </p:cNvSpPr>
                <p:nvPr>
                  <p:custDataLst>
                    <p:tags r:id="rId6"/>
                  </p:custDataLst>
                </p:nvPr>
              </p:nvSpPr>
              <p:spPr bwMode="auto">
                <a:xfrm>
                  <a:off x="10329863" y="5810250"/>
                  <a:ext cx="122238" cy="187325"/>
                </a:xfrm>
                <a:custGeom>
                  <a:avLst/>
                  <a:gdLst>
                    <a:gd name="T0" fmla="*/ 45 w 175"/>
                    <a:gd name="T1" fmla="*/ 250 h 281"/>
                    <a:gd name="T2" fmla="*/ 115 w 175"/>
                    <a:gd name="T3" fmla="*/ 178 h 281"/>
                    <a:gd name="T4" fmla="*/ 144 w 175"/>
                    <a:gd name="T5" fmla="*/ 147 h 281"/>
                    <a:gd name="T6" fmla="*/ 167 w 175"/>
                    <a:gd name="T7" fmla="*/ 111 h 281"/>
                    <a:gd name="T8" fmla="*/ 174 w 175"/>
                    <a:gd name="T9" fmla="*/ 79 h 281"/>
                    <a:gd name="T10" fmla="*/ 148 w 175"/>
                    <a:gd name="T11" fmla="*/ 22 h 281"/>
                    <a:gd name="T12" fmla="*/ 80 w 175"/>
                    <a:gd name="T13" fmla="*/ 0 h 281"/>
                    <a:gd name="T14" fmla="*/ 44 w 175"/>
                    <a:gd name="T15" fmla="*/ 5 h 281"/>
                    <a:gd name="T16" fmla="*/ 2 w 175"/>
                    <a:gd name="T17" fmla="*/ 19 h 281"/>
                    <a:gd name="T18" fmla="*/ 2 w 175"/>
                    <a:gd name="T19" fmla="*/ 56 h 281"/>
                    <a:gd name="T20" fmla="*/ 43 w 175"/>
                    <a:gd name="T21" fmla="*/ 38 h 281"/>
                    <a:gd name="T22" fmla="*/ 81 w 175"/>
                    <a:gd name="T23" fmla="*/ 32 h 281"/>
                    <a:gd name="T24" fmla="*/ 121 w 175"/>
                    <a:gd name="T25" fmla="*/ 45 h 281"/>
                    <a:gd name="T26" fmla="*/ 136 w 175"/>
                    <a:gd name="T27" fmla="*/ 81 h 281"/>
                    <a:gd name="T28" fmla="*/ 129 w 175"/>
                    <a:gd name="T29" fmla="*/ 109 h 281"/>
                    <a:gd name="T30" fmla="*/ 104 w 175"/>
                    <a:gd name="T31" fmla="*/ 143 h 281"/>
                    <a:gd name="T32" fmla="*/ 58 w 175"/>
                    <a:gd name="T33" fmla="*/ 191 h 281"/>
                    <a:gd name="T34" fmla="*/ 0 w 175"/>
                    <a:gd name="T35" fmla="*/ 250 h 281"/>
                    <a:gd name="T36" fmla="*/ 0 w 175"/>
                    <a:gd name="T37" fmla="*/ 281 h 281"/>
                    <a:gd name="T38" fmla="*/ 175 w 175"/>
                    <a:gd name="T39" fmla="*/ 281 h 281"/>
                    <a:gd name="T40" fmla="*/ 175 w 175"/>
                    <a:gd name="T41" fmla="*/ 250 h 281"/>
                    <a:gd name="T42" fmla="*/ 45 w 175"/>
                    <a:gd name="T43" fmla="*/ 2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50"/>
                      </a:moveTo>
                      <a:lnTo>
                        <a:pt x="115" y="178"/>
                      </a:lnTo>
                      <a:cubicBezTo>
                        <a:pt x="131" y="161"/>
                        <a:pt x="141" y="151"/>
                        <a:pt x="144" y="147"/>
                      </a:cubicBezTo>
                      <a:cubicBezTo>
                        <a:pt x="155" y="134"/>
                        <a:pt x="163" y="121"/>
                        <a:pt x="167" y="111"/>
                      </a:cubicBezTo>
                      <a:cubicBezTo>
                        <a:pt x="172" y="101"/>
                        <a:pt x="174" y="90"/>
                        <a:pt x="174" y="79"/>
                      </a:cubicBezTo>
                      <a:cubicBezTo>
                        <a:pt x="174" y="55"/>
                        <a:pt x="165" y="36"/>
                        <a:pt x="148" y="22"/>
                      </a:cubicBezTo>
                      <a:cubicBezTo>
                        <a:pt x="131" y="8"/>
                        <a:pt x="109" y="0"/>
                        <a:pt x="80" y="0"/>
                      </a:cubicBezTo>
                      <a:cubicBezTo>
                        <a:pt x="69" y="0"/>
                        <a:pt x="57" y="2"/>
                        <a:pt x="44" y="5"/>
                      </a:cubicBezTo>
                      <a:cubicBezTo>
                        <a:pt x="31" y="8"/>
                        <a:pt x="17" y="12"/>
                        <a:pt x="2" y="19"/>
                      </a:cubicBezTo>
                      <a:lnTo>
                        <a:pt x="2" y="56"/>
                      </a:lnTo>
                      <a:cubicBezTo>
                        <a:pt x="17" y="48"/>
                        <a:pt x="31" y="42"/>
                        <a:pt x="43" y="38"/>
                      </a:cubicBezTo>
                      <a:cubicBezTo>
                        <a:pt x="57" y="34"/>
                        <a:pt x="69" y="32"/>
                        <a:pt x="81" y="32"/>
                      </a:cubicBezTo>
                      <a:cubicBezTo>
                        <a:pt x="97" y="32"/>
                        <a:pt x="110" y="36"/>
                        <a:pt x="121" y="45"/>
                      </a:cubicBezTo>
                      <a:cubicBezTo>
                        <a:pt x="131" y="55"/>
                        <a:pt x="136" y="67"/>
                        <a:pt x="136" y="81"/>
                      </a:cubicBezTo>
                      <a:cubicBezTo>
                        <a:pt x="136" y="90"/>
                        <a:pt x="134" y="100"/>
                        <a:pt x="129" y="109"/>
                      </a:cubicBezTo>
                      <a:cubicBezTo>
                        <a:pt x="124" y="118"/>
                        <a:pt x="116" y="129"/>
                        <a:pt x="104" y="143"/>
                      </a:cubicBezTo>
                      <a:cubicBezTo>
                        <a:pt x="98" y="150"/>
                        <a:pt x="82" y="166"/>
                        <a:pt x="58" y="191"/>
                      </a:cubicBezTo>
                      <a:lnTo>
                        <a:pt x="0" y="250"/>
                      </a:lnTo>
                      <a:lnTo>
                        <a:pt x="0" y="281"/>
                      </a:lnTo>
                      <a:lnTo>
                        <a:pt x="175" y="281"/>
                      </a:lnTo>
                      <a:lnTo>
                        <a:pt x="175" y="250"/>
                      </a:lnTo>
                      <a:lnTo>
                        <a:pt x="45" y="25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7"/>
                <p:cNvSpPr>
                  <a:spLocks noEditPoints="1"/>
                </p:cNvSpPr>
                <p:nvPr>
                  <p:custDataLst>
                    <p:tags r:id="rId7"/>
                  </p:custDataLst>
                </p:nvPr>
              </p:nvSpPr>
              <p:spPr bwMode="auto">
                <a:xfrm>
                  <a:off x="10391776" y="6096000"/>
                  <a:ext cx="23813"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9" name="TextBox 48"/>
              <p:cNvSpPr txBox="1"/>
              <p:nvPr/>
            </p:nvSpPr>
            <p:spPr bwMode="auto">
              <a:xfrm>
                <a:off x="9636548" y="5710628"/>
                <a:ext cx="412292"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p</a:t>
                </a:r>
              </a:p>
            </p:txBody>
          </p:sp>
        </p:grpSp>
      </p:grpSp>
      <p:sp>
        <p:nvSpPr>
          <p:cNvPr id="12" name="TextBox 11"/>
          <p:cNvSpPr txBox="1"/>
          <p:nvPr/>
        </p:nvSpPr>
        <p:spPr bwMode="auto">
          <a:xfrm>
            <a:off x="3147038" y="3758761"/>
            <a:ext cx="2940228"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err="1" smtClean="0">
                <a:latin typeface="Arev Sans" pitchFamily="34" charset="0"/>
                <a:ea typeface="Arev Sans" pitchFamily="34" charset="0"/>
                <a:cs typeface="Arev sans bold" pitchFamily="34" charset="0"/>
              </a:rPr>
              <a:t>ensional</a:t>
            </a:r>
            <a:r>
              <a:rPr lang="en-US" dirty="0" smtClean="0">
                <a:latin typeface="Arev Sans" pitchFamily="34" charset="0"/>
                <a:ea typeface="Arev Sans" pitchFamily="34" charset="0"/>
                <a:cs typeface="Arev sans bold" pitchFamily="34" charset="0"/>
              </a:rPr>
              <a:t> vector</a:t>
            </a:r>
          </a:p>
        </p:txBody>
      </p:sp>
      <p:sp>
        <p:nvSpPr>
          <p:cNvPr id="13" name="TextBox 12"/>
          <p:cNvSpPr txBox="1"/>
          <p:nvPr/>
        </p:nvSpPr>
        <p:spPr bwMode="auto">
          <a:xfrm>
            <a:off x="8116734" y="5569756"/>
            <a:ext cx="898003"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   ”</a:t>
            </a:r>
          </a:p>
        </p:txBody>
      </p:sp>
    </p:spTree>
    <p:extLst>
      <p:ext uri="{BB962C8B-B14F-4D97-AF65-F5344CB8AC3E}">
        <p14:creationId xmlns:p14="http://schemas.microsoft.com/office/powerpoint/2010/main" val="506669243"/>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460450" y="314848"/>
            <a:ext cx="1190366" cy="1125088"/>
          </a:xfrm>
          <a:prstGeom prst="rect">
            <a:avLst/>
          </a:prstGeom>
        </p:spPr>
      </p:pic>
      <p:sp>
        <p:nvSpPr>
          <p:cNvPr id="3" name="TextBox 2"/>
          <p:cNvSpPr txBox="1"/>
          <p:nvPr/>
        </p:nvSpPr>
        <p:spPr bwMode="auto">
          <a:xfrm>
            <a:off x="106221" y="1593213"/>
            <a:ext cx="3898824"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400" dirty="0" smtClean="0">
                <a:latin typeface="Arev Sans" pitchFamily="34" charset="0"/>
                <a:ea typeface="Arev Sans" pitchFamily="34" charset="0"/>
                <a:cs typeface="Arev sans bold" pitchFamily="34" charset="0"/>
              </a:rPr>
              <a:t>Unknown </a:t>
            </a:r>
            <a:r>
              <a:rPr lang="en-US" sz="2400" dirty="0" smtClean="0">
                <a:solidFill>
                  <a:srgbClr val="FFFF00"/>
                </a:solidFill>
                <a:latin typeface="Arev Sans" pitchFamily="34" charset="0"/>
                <a:ea typeface="Arev Sans" pitchFamily="34" charset="0"/>
                <a:cs typeface="Arev sans bold" pitchFamily="34" charset="0"/>
              </a:rPr>
              <a:t>n</a:t>
            </a:r>
            <a:r>
              <a:rPr lang="en-US" sz="2400" dirty="0" smtClean="0">
                <a:latin typeface="Arev Sans" pitchFamily="34" charset="0"/>
                <a:ea typeface="Arev Sans" pitchFamily="34" charset="0"/>
                <a:cs typeface="Arev sans bold" pitchFamily="34" charset="0"/>
              </a:rPr>
              <a:t>-outcome</a:t>
            </a:r>
          </a:p>
          <a:p>
            <a:pPr algn="ctr" eaLnBrk="1" hangingPunct="1">
              <a:lnSpc>
                <a:spcPct val="120000"/>
              </a:lnSpc>
            </a:pPr>
            <a:r>
              <a:rPr lang="en-US" sz="2400" dirty="0" smtClean="0">
                <a:latin typeface="Arev Sans" pitchFamily="34" charset="0"/>
                <a:ea typeface="Arev Sans" pitchFamily="34" charset="0"/>
                <a:cs typeface="Arev sans bold" pitchFamily="34" charset="0"/>
              </a:rPr>
              <a:t>source of randomness </a:t>
            </a:r>
            <a:r>
              <a:rPr lang="el-GR" sz="2400" dirty="0" smtClean="0">
                <a:solidFill>
                  <a:srgbClr val="FFFF00"/>
                </a:solidFill>
                <a:latin typeface="Arev Sans" pitchFamily="34" charset="0"/>
                <a:ea typeface="Arev Sans" pitchFamily="34" charset="0"/>
                <a:cs typeface="Arev sans bold" pitchFamily="34" charset="0"/>
              </a:rPr>
              <a:t>ρ</a:t>
            </a:r>
            <a:endParaRPr lang="en-US" sz="2400" dirty="0" smtClean="0">
              <a:solidFill>
                <a:srgbClr val="FFFF00"/>
              </a:solidFill>
              <a:latin typeface="Arev Sans" pitchFamily="34" charset="0"/>
              <a:ea typeface="Arev Sans" pitchFamily="34" charset="0"/>
              <a:cs typeface="Arev sans bold" pitchFamily="34" charset="0"/>
            </a:endParaRPr>
          </a:p>
        </p:txBody>
      </p:sp>
      <p:grpSp>
        <p:nvGrpSpPr>
          <p:cNvPr id="9" name="Group 8"/>
          <p:cNvGrpSpPr/>
          <p:nvPr/>
        </p:nvGrpSpPr>
        <p:grpSpPr>
          <a:xfrm>
            <a:off x="4550737" y="757841"/>
            <a:ext cx="1435395" cy="534758"/>
            <a:chOff x="4550737" y="757841"/>
            <a:chExt cx="1435395" cy="534758"/>
          </a:xfrm>
        </p:grpSpPr>
        <p:cxnSp>
          <p:nvCxnSpPr>
            <p:cNvPr id="6" name="Straight Arrow Connector 5"/>
            <p:cNvCxnSpPr/>
            <p:nvPr/>
          </p:nvCxnSpPr>
          <p:spPr bwMode="auto">
            <a:xfrm>
              <a:off x="4550737" y="1292599"/>
              <a:ext cx="1435395" cy="0"/>
            </a:xfrm>
            <a:prstGeom prst="straightConnector1">
              <a:avLst/>
            </a:prstGeom>
            <a:noFill/>
            <a:ln w="57150" cap="flat" cmpd="sng" algn="ctr">
              <a:solidFill>
                <a:schemeClr val="tx1"/>
              </a:solidFill>
              <a:prstDash val="solid"/>
              <a:round/>
              <a:headEnd type="none" w="med" len="med"/>
              <a:tailEnd type="triangle"/>
            </a:ln>
            <a:effectLst/>
          </p:spPr>
        </p:cxnSp>
        <p:sp>
          <p:nvSpPr>
            <p:cNvPr id="8" name="TextBox 7"/>
            <p:cNvSpPr txBox="1"/>
            <p:nvPr/>
          </p:nvSpPr>
          <p:spPr bwMode="auto">
            <a:xfrm>
              <a:off x="4710428" y="757841"/>
              <a:ext cx="1116011" cy="43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000" dirty="0" smtClean="0">
                  <a:latin typeface="Arev Sans" pitchFamily="34" charset="0"/>
                  <a:ea typeface="Arev Sans" pitchFamily="34" charset="0"/>
                  <a:cs typeface="Arev sans bold" pitchFamily="34" charset="0"/>
                </a:rPr>
                <a:t>sample</a:t>
              </a:r>
            </a:p>
          </p:txBody>
        </p:sp>
      </p:grpSp>
      <p:grpSp>
        <p:nvGrpSpPr>
          <p:cNvPr id="15" name="Group 14"/>
          <p:cNvGrpSpPr/>
          <p:nvPr/>
        </p:nvGrpSpPr>
        <p:grpSpPr>
          <a:xfrm>
            <a:off x="6531823" y="136023"/>
            <a:ext cx="2476500" cy="2105025"/>
            <a:chOff x="5268434" y="3014610"/>
            <a:chExt cx="2476500" cy="2105025"/>
          </a:xfrm>
        </p:grpSpPr>
        <p:pic>
          <p:nvPicPr>
            <p:cNvPr id="11" name="Picture 10"/>
            <p:cNvPicPr>
              <a:picLocks noChangeAspect="1"/>
            </p:cNvPicPr>
            <p:nvPr/>
          </p:nvPicPr>
          <p:blipFill>
            <a:blip r:embed="rId32">
              <a:extLst>
                <a:ext uri="{BEBA8EAE-BF5A-486C-A8C5-ECC9F3942E4B}">
                  <a14:imgProps xmlns:a14="http://schemas.microsoft.com/office/drawing/2010/main">
                    <a14:imgLayer r:embed="rId33">
                      <a14:imgEffect>
                        <a14:backgroundRemoval t="0" b="100000" l="0" r="100000">
                          <a14:foregroundMark x1="88077" y1="20362" x2="95385" y2="11765"/>
                          <a14:foregroundMark x1="28077" y1="19457" x2="26923" y2="3167"/>
                          <a14:foregroundMark x1="10385" y1="20362" x2="4231" y2="7692"/>
                          <a14:foregroundMark x1="47692" y1="56109" x2="69231" y2="57919"/>
                          <a14:foregroundMark x1="1538" y1="38914" x2="3077" y2="46154"/>
                          <a14:foregroundMark x1="20000" y1="20814" x2="16538" y2="2715"/>
                          <a14:foregroundMark x1="24615" y1="14027" x2="21923" y2="3620"/>
                          <a14:foregroundMark x1="2308" y1="10407" x2="3846" y2="28054"/>
                          <a14:foregroundMark x1="94615" y1="52941" x2="93846" y2="63801"/>
                        </a14:backgroundRemoval>
                      </a14:imgEffect>
                    </a14:imgLayer>
                  </a14:imgProps>
                </a:ext>
                <a:ext uri="{28A0092B-C50C-407E-A947-70E740481C1C}">
                  <a14:useLocalDpi xmlns:a14="http://schemas.microsoft.com/office/drawing/2010/main" val="0"/>
                </a:ext>
              </a:extLst>
            </a:blip>
            <a:stretch>
              <a:fillRect/>
            </a:stretch>
          </p:blipFill>
          <p:spPr>
            <a:xfrm>
              <a:off x="5268434" y="3014610"/>
              <a:ext cx="2476500" cy="2105025"/>
            </a:xfrm>
            <a:prstGeom prst="rect">
              <a:avLst/>
            </a:prstGeom>
          </p:spPr>
        </p:pic>
        <p:sp>
          <p:nvSpPr>
            <p:cNvPr id="14" name="TextBox 13"/>
            <p:cNvSpPr txBox="1"/>
            <p:nvPr/>
          </p:nvSpPr>
          <p:spPr bwMode="auto">
            <a:xfrm>
              <a:off x="5566518" y="3562385"/>
              <a:ext cx="2007332"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Algorithm</a:t>
              </a:r>
            </a:p>
            <a:p>
              <a:pPr algn="ctr" eaLnBrk="1" hangingPunct="1">
                <a:lnSpc>
                  <a:spcPct val="120000"/>
                </a:lnSpc>
              </a:pPr>
              <a:r>
                <a:rPr lang="en-US" dirty="0">
                  <a:solidFill>
                    <a:srgbClr val="FFFF00"/>
                  </a:solidFill>
                  <a:latin typeface="Arev Sans" pitchFamily="34" charset="0"/>
                  <a:ea typeface="Arev Sans" pitchFamily="34" charset="0"/>
                  <a:cs typeface="Arev sans bold" pitchFamily="34" charset="0"/>
                </a:rPr>
                <a:t>X</a:t>
              </a:r>
              <a:endParaRPr lang="en-US" dirty="0" smtClean="0">
                <a:solidFill>
                  <a:srgbClr val="FFFF00"/>
                </a:solidFill>
                <a:latin typeface="Arev Sans" pitchFamily="34" charset="0"/>
                <a:ea typeface="Arev Sans" pitchFamily="34" charset="0"/>
                <a:cs typeface="Arev sans bold" pitchFamily="34" charset="0"/>
              </a:endParaRPr>
            </a:p>
          </p:txBody>
        </p:sp>
      </p:grpSp>
      <p:cxnSp>
        <p:nvCxnSpPr>
          <p:cNvPr id="18" name="Straight Arrow Connector 17"/>
          <p:cNvCxnSpPr>
            <a:stCxn id="11" idx="3"/>
          </p:cNvCxnSpPr>
          <p:nvPr/>
        </p:nvCxnSpPr>
        <p:spPr bwMode="auto">
          <a:xfrm flipV="1">
            <a:off x="9008323" y="1188535"/>
            <a:ext cx="1092607" cy="1"/>
          </a:xfrm>
          <a:prstGeom prst="straightConnector1">
            <a:avLst/>
          </a:prstGeom>
          <a:noFill/>
          <a:ln w="57150" cap="flat" cmpd="sng" algn="ctr">
            <a:solidFill>
              <a:schemeClr val="tx1"/>
            </a:solidFill>
            <a:prstDash val="solid"/>
            <a:round/>
            <a:headEnd type="none" w="med" len="med"/>
            <a:tailEnd type="triangle"/>
          </a:ln>
          <a:effectLst/>
        </p:spPr>
      </p:cxnSp>
      <p:sp>
        <p:nvSpPr>
          <p:cNvPr id="19" name="TextBox 18"/>
          <p:cNvSpPr txBox="1"/>
          <p:nvPr/>
        </p:nvSpPr>
        <p:spPr bwMode="auto">
          <a:xfrm>
            <a:off x="10092412" y="873884"/>
            <a:ext cx="1244251"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 </a:t>
            </a:r>
            <a:r>
              <a:rPr lang="en-US" dirty="0" smtClean="0">
                <a:latin typeface="Arev Sans" pitchFamily="34" charset="0"/>
                <a:ea typeface="Arev Sans" pitchFamily="34" charset="0"/>
                <a:cs typeface="Arev sans bold" pitchFamily="34" charset="0"/>
              </a:rPr>
              <a:t>∈ ℝ</a:t>
            </a:r>
          </a:p>
        </p:txBody>
      </p:sp>
      <p:sp>
        <p:nvSpPr>
          <p:cNvPr id="17" name="TextBox 16"/>
          <p:cNvSpPr txBox="1"/>
          <p:nvPr/>
        </p:nvSpPr>
        <p:spPr bwMode="auto">
          <a:xfrm>
            <a:off x="869266" y="2811564"/>
            <a:ext cx="10453503" cy="56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b="1" dirty="0" smtClean="0">
                <a:solidFill>
                  <a:srgbClr val="FFFF00"/>
                </a:solidFill>
                <a:latin typeface="Arev Sans" pitchFamily="34" charset="0"/>
                <a:ea typeface="Arev Sans" pitchFamily="34" charset="0"/>
                <a:cs typeface="Arev sans bold" pitchFamily="34" charset="0"/>
              </a:rPr>
              <a:t>Quantum </a:t>
            </a:r>
            <a:r>
              <a:rPr lang="en-US" b="1" dirty="0" smtClean="0">
                <a:latin typeface="Arev Sans" pitchFamily="34" charset="0"/>
                <a:ea typeface="Arev Sans" pitchFamily="34" charset="0"/>
                <a:cs typeface="Arev sans bold" pitchFamily="34" charset="0"/>
              </a:rPr>
              <a:t>probability density testing picture, </a:t>
            </a:r>
            <a:r>
              <a:rPr lang="en-US" b="1" dirty="0" smtClean="0">
                <a:solidFill>
                  <a:srgbClr val="FFFF00"/>
                </a:solidFill>
                <a:latin typeface="Arev Sans" pitchFamily="34" charset="0"/>
                <a:ea typeface="Arev Sans" pitchFamily="34" charset="0"/>
                <a:cs typeface="Arev sans bold" pitchFamily="34" charset="0"/>
              </a:rPr>
              <a:t>m=1</a:t>
            </a:r>
            <a:r>
              <a:rPr lang="en-US" b="1" dirty="0" smtClean="0">
                <a:latin typeface="Arev Sans" pitchFamily="34" charset="0"/>
                <a:ea typeface="Arev Sans" pitchFamily="34" charset="0"/>
                <a:cs typeface="Arev sans bold" pitchFamily="34" charset="0"/>
              </a:rPr>
              <a:t>:</a:t>
            </a:r>
          </a:p>
        </p:txBody>
      </p:sp>
      <p:sp>
        <p:nvSpPr>
          <p:cNvPr id="4" name="TextBox 3"/>
          <p:cNvSpPr txBox="1"/>
          <p:nvPr/>
        </p:nvSpPr>
        <p:spPr bwMode="auto">
          <a:xfrm>
            <a:off x="869266" y="3760012"/>
            <a:ext cx="9942145" cy="56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l-GR"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 is an </a:t>
            </a:r>
            <a:r>
              <a:rPr lang="en-US" dirty="0" smtClean="0">
                <a:solidFill>
                  <a:srgbClr val="FFFF00"/>
                </a:solidFill>
                <a:latin typeface="Arev Sans" pitchFamily="34" charset="0"/>
                <a:ea typeface="Arev Sans" pitchFamily="34" charset="0"/>
                <a:cs typeface="Arev sans bold" pitchFamily="34" charset="0"/>
              </a:rPr>
              <a:t>n-</a:t>
            </a:r>
            <a:r>
              <a:rPr lang="en-US" dirty="0" smtClean="0">
                <a:latin typeface="Arev Sans" pitchFamily="34" charset="0"/>
                <a:ea typeface="Arev Sans" pitchFamily="34" charset="0"/>
                <a:cs typeface="Arev sans bold" pitchFamily="34" charset="0"/>
              </a:rPr>
              <a:t>dim. </a:t>
            </a:r>
            <a:r>
              <a:rPr lang="en-US" dirty="0" err="1" smtClean="0">
                <a:latin typeface="Arev Sans" pitchFamily="34" charset="0"/>
                <a:ea typeface="Arev Sans" pitchFamily="34" charset="0"/>
                <a:cs typeface="Arev sans bold" pitchFamily="34" charset="0"/>
              </a:rPr>
              <a:t>symm</a:t>
            </a:r>
            <a:r>
              <a:rPr lang="en-US"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matrix</a:t>
            </a:r>
            <a:r>
              <a:rPr lang="en-US" dirty="0" smtClean="0">
                <a:latin typeface="Arev Sans" pitchFamily="34" charset="0"/>
                <a:ea typeface="Arev Sans" pitchFamily="34" charset="0"/>
                <a:cs typeface="Arev sans bold" pitchFamily="34" charset="0"/>
              </a:rPr>
              <a:t>,       </a:t>
            </a:r>
            <a:r>
              <a:rPr lang="el-GR" dirty="0" smtClean="0">
                <a:solidFill>
                  <a:srgbClr val="FFFF00"/>
                </a:solidFill>
                <a:latin typeface="Arev Sans" pitchFamily="34" charset="0"/>
                <a:ea typeface="Arev Sans" pitchFamily="34" charset="0"/>
                <a:cs typeface="Arev sans bold" pitchFamily="34" charset="0"/>
              </a:rPr>
              <a:t>ρ</a:t>
            </a:r>
            <a:r>
              <a:rPr lang="en-US" dirty="0" smtClean="0">
                <a:solidFill>
                  <a:srgbClr val="FFFF00"/>
                </a:solidFill>
                <a:latin typeface="Arev Sans" pitchFamily="34" charset="0"/>
                <a:ea typeface="Arev Sans" pitchFamily="34" charset="0"/>
                <a:cs typeface="Arev sans bold" pitchFamily="34" charset="0"/>
              </a:rPr>
              <a:t> </a:t>
            </a:r>
            <a:r>
              <a:rPr lang="en-US" dirty="0">
                <a:solidFill>
                  <a:srgbClr val="FFFF00"/>
                </a:solidFill>
                <a:latin typeface="Verdana" panose="020B0604030504040204" pitchFamily="34" charset="0"/>
                <a:ea typeface="Verdana" panose="020B0604030504040204" pitchFamily="34" charset="0"/>
                <a:cs typeface="Verdana" panose="020B0604030504040204" pitchFamily="34" charset="0"/>
              </a:rPr>
              <a:t>≥</a:t>
            </a:r>
            <a:r>
              <a:rPr lang="en-US" dirty="0">
                <a:solidFill>
                  <a:srgbClr val="FFFF00"/>
                </a:solidFill>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0</a:t>
            </a:r>
            <a:r>
              <a:rPr lang="en-US"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 = 1</a:t>
            </a:r>
          </a:p>
        </p:txBody>
      </p:sp>
      <p:grpSp>
        <p:nvGrpSpPr>
          <p:cNvPr id="30" name="Group 29"/>
          <p:cNvGrpSpPr/>
          <p:nvPr/>
        </p:nvGrpSpPr>
        <p:grpSpPr>
          <a:xfrm>
            <a:off x="8888626" y="3645521"/>
            <a:ext cx="906463" cy="941388"/>
            <a:chOff x="869266" y="4919507"/>
            <a:chExt cx="906463" cy="941388"/>
          </a:xfrm>
        </p:grpSpPr>
        <p:grpSp>
          <p:nvGrpSpPr>
            <p:cNvPr id="28" name="Group 27"/>
            <p:cNvGrpSpPr>
              <a:grpSpLocks noChangeAspect="1"/>
            </p:cNvGrpSpPr>
            <p:nvPr>
              <p:custDataLst>
                <p:tags r:id="rId22"/>
              </p:custDataLst>
            </p:nvPr>
          </p:nvGrpSpPr>
          <p:grpSpPr>
            <a:xfrm>
              <a:off x="869266" y="4919507"/>
              <a:ext cx="906463" cy="941388"/>
              <a:chOff x="2540000" y="2540000"/>
              <a:chExt cx="906463" cy="941388"/>
            </a:xfrm>
          </p:grpSpPr>
          <p:sp>
            <p:nvSpPr>
              <p:cNvPr id="20" name="Freeform 9"/>
              <p:cNvSpPr>
                <a:spLocks/>
              </p:cNvSpPr>
              <p:nvPr>
                <p:custDataLst>
                  <p:tags r:id="rId23"/>
                </p:custDataLst>
              </p:nvPr>
            </p:nvSpPr>
            <p:spPr bwMode="auto">
              <a:xfrm>
                <a:off x="2716213" y="2540000"/>
                <a:ext cx="125413" cy="138113"/>
              </a:xfrm>
              <a:custGeom>
                <a:avLst/>
                <a:gdLst>
                  <a:gd name="T0" fmla="*/ 173 w 173"/>
                  <a:gd name="T1" fmla="*/ 87 h 212"/>
                  <a:gd name="T2" fmla="*/ 154 w 173"/>
                  <a:gd name="T3" fmla="*/ 22 h 212"/>
                  <a:gd name="T4" fmla="*/ 101 w 173"/>
                  <a:gd name="T5" fmla="*/ 0 h 212"/>
                  <a:gd name="T6" fmla="*/ 62 w 173"/>
                  <a:gd name="T7" fmla="*/ 9 h 212"/>
                  <a:gd name="T8" fmla="*/ 34 w 173"/>
                  <a:gd name="T9" fmla="*/ 37 h 212"/>
                  <a:gd name="T10" fmla="*/ 34 w 173"/>
                  <a:gd name="T11" fmla="*/ 5 h 212"/>
                  <a:gd name="T12" fmla="*/ 0 w 173"/>
                  <a:gd name="T13" fmla="*/ 5 h 212"/>
                  <a:gd name="T14" fmla="*/ 0 w 173"/>
                  <a:gd name="T15" fmla="*/ 212 h 212"/>
                  <a:gd name="T16" fmla="*/ 34 w 173"/>
                  <a:gd name="T17" fmla="*/ 212 h 212"/>
                  <a:gd name="T18" fmla="*/ 34 w 173"/>
                  <a:gd name="T19" fmla="*/ 95 h 212"/>
                  <a:gd name="T20" fmla="*/ 50 w 173"/>
                  <a:gd name="T21" fmla="*/ 47 h 212"/>
                  <a:gd name="T22" fmla="*/ 93 w 173"/>
                  <a:gd name="T23" fmla="*/ 29 h 212"/>
                  <a:gd name="T24" fmla="*/ 127 w 173"/>
                  <a:gd name="T25" fmla="*/ 44 h 212"/>
                  <a:gd name="T26" fmla="*/ 139 w 173"/>
                  <a:gd name="T27" fmla="*/ 88 h 212"/>
                  <a:gd name="T28" fmla="*/ 139 w 173"/>
                  <a:gd name="T29" fmla="*/ 212 h 212"/>
                  <a:gd name="T30" fmla="*/ 173 w 173"/>
                  <a:gd name="T31" fmla="*/ 212 h 212"/>
                  <a:gd name="T32" fmla="*/ 173 w 173"/>
                  <a:gd name="T33" fmla="*/ 8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12">
                    <a:moveTo>
                      <a:pt x="173" y="87"/>
                    </a:moveTo>
                    <a:cubicBezTo>
                      <a:pt x="173" y="58"/>
                      <a:pt x="167" y="36"/>
                      <a:pt x="154" y="22"/>
                    </a:cubicBezTo>
                    <a:cubicBezTo>
                      <a:pt x="142" y="7"/>
                      <a:pt x="124" y="0"/>
                      <a:pt x="101" y="0"/>
                    </a:cubicBezTo>
                    <a:cubicBezTo>
                      <a:pt x="86" y="0"/>
                      <a:pt x="73" y="3"/>
                      <a:pt x="62" y="9"/>
                    </a:cubicBezTo>
                    <a:cubicBezTo>
                      <a:pt x="51" y="15"/>
                      <a:pt x="42" y="24"/>
                      <a:pt x="34" y="37"/>
                    </a:cubicBezTo>
                    <a:lnTo>
                      <a:pt x="34" y="5"/>
                    </a:lnTo>
                    <a:lnTo>
                      <a:pt x="0" y="5"/>
                    </a:lnTo>
                    <a:lnTo>
                      <a:pt x="0" y="212"/>
                    </a:lnTo>
                    <a:lnTo>
                      <a:pt x="34" y="212"/>
                    </a:lnTo>
                    <a:lnTo>
                      <a:pt x="34" y="95"/>
                    </a:lnTo>
                    <a:cubicBezTo>
                      <a:pt x="34" y="75"/>
                      <a:pt x="39" y="58"/>
                      <a:pt x="50" y="47"/>
                    </a:cubicBezTo>
                    <a:cubicBezTo>
                      <a:pt x="60" y="35"/>
                      <a:pt x="75" y="29"/>
                      <a:pt x="93" y="29"/>
                    </a:cubicBezTo>
                    <a:cubicBezTo>
                      <a:pt x="108" y="29"/>
                      <a:pt x="120" y="34"/>
                      <a:pt x="127" y="44"/>
                    </a:cubicBezTo>
                    <a:cubicBezTo>
                      <a:pt x="135" y="53"/>
                      <a:pt x="139" y="68"/>
                      <a:pt x="139" y="88"/>
                    </a:cubicBezTo>
                    <a:lnTo>
                      <a:pt x="139" y="212"/>
                    </a:lnTo>
                    <a:lnTo>
                      <a:pt x="173" y="212"/>
                    </a:lnTo>
                    <a:lnTo>
                      <a:pt x="173" y="87"/>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p:cNvSpPr>
                <a:spLocks/>
              </p:cNvSpPr>
              <p:nvPr>
                <p:custDataLst>
                  <p:tags r:id="rId24"/>
                </p:custDataLst>
              </p:nvPr>
            </p:nvSpPr>
            <p:spPr bwMode="auto">
              <a:xfrm>
                <a:off x="2540000" y="2740025"/>
                <a:ext cx="458788" cy="492125"/>
              </a:xfrm>
              <a:custGeom>
                <a:avLst/>
                <a:gdLst>
                  <a:gd name="T0" fmla="*/ 21 w 637"/>
                  <a:gd name="T1" fmla="*/ 0 h 760"/>
                  <a:gd name="T2" fmla="*/ 21 w 637"/>
                  <a:gd name="T3" fmla="*/ 33 h 760"/>
                  <a:gd name="T4" fmla="*/ 325 w 637"/>
                  <a:gd name="T5" fmla="*/ 382 h 760"/>
                  <a:gd name="T6" fmla="*/ 0 w 637"/>
                  <a:gd name="T7" fmla="*/ 760 h 760"/>
                  <a:gd name="T8" fmla="*/ 637 w 637"/>
                  <a:gd name="T9" fmla="*/ 760 h 760"/>
                  <a:gd name="T10" fmla="*/ 637 w 637"/>
                  <a:gd name="T11" fmla="*/ 561 h 760"/>
                  <a:gd name="T12" fmla="*/ 606 w 637"/>
                  <a:gd name="T13" fmla="*/ 561 h 760"/>
                  <a:gd name="T14" fmla="*/ 589 w 637"/>
                  <a:gd name="T15" fmla="*/ 663 h 760"/>
                  <a:gd name="T16" fmla="*/ 554 w 637"/>
                  <a:gd name="T17" fmla="*/ 698 h 760"/>
                  <a:gd name="T18" fmla="*/ 96 w 637"/>
                  <a:gd name="T19" fmla="*/ 698 h 760"/>
                  <a:gd name="T20" fmla="*/ 389 w 637"/>
                  <a:gd name="T21" fmla="*/ 357 h 760"/>
                  <a:gd name="T22" fmla="*/ 107 w 637"/>
                  <a:gd name="T23" fmla="*/ 33 h 760"/>
                  <a:gd name="T24" fmla="*/ 555 w 637"/>
                  <a:gd name="T25" fmla="*/ 33 h 760"/>
                  <a:gd name="T26" fmla="*/ 589 w 637"/>
                  <a:gd name="T27" fmla="*/ 67 h 760"/>
                  <a:gd name="T28" fmla="*/ 606 w 637"/>
                  <a:gd name="T29" fmla="*/ 170 h 760"/>
                  <a:gd name="T30" fmla="*/ 637 w 637"/>
                  <a:gd name="T31" fmla="*/ 170 h 760"/>
                  <a:gd name="T32" fmla="*/ 637 w 637"/>
                  <a:gd name="T33" fmla="*/ 0 h 760"/>
                  <a:gd name="T34" fmla="*/ 107 w 637"/>
                  <a:gd name="T35" fmla="*/ 0 h 760"/>
                  <a:gd name="T36" fmla="*/ 21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1" y="0"/>
                    </a:moveTo>
                    <a:lnTo>
                      <a:pt x="21" y="33"/>
                    </a:lnTo>
                    <a:lnTo>
                      <a:pt x="325" y="382"/>
                    </a:lnTo>
                    <a:lnTo>
                      <a:pt x="0" y="760"/>
                    </a:lnTo>
                    <a:lnTo>
                      <a:pt x="637" y="760"/>
                    </a:lnTo>
                    <a:lnTo>
                      <a:pt x="637" y="561"/>
                    </a:lnTo>
                    <a:lnTo>
                      <a:pt x="606" y="561"/>
                    </a:lnTo>
                    <a:lnTo>
                      <a:pt x="589" y="663"/>
                    </a:lnTo>
                    <a:lnTo>
                      <a:pt x="554" y="698"/>
                    </a:lnTo>
                    <a:lnTo>
                      <a:pt x="96" y="698"/>
                    </a:lnTo>
                    <a:lnTo>
                      <a:pt x="389" y="357"/>
                    </a:lnTo>
                    <a:lnTo>
                      <a:pt x="107" y="33"/>
                    </a:lnTo>
                    <a:lnTo>
                      <a:pt x="555" y="33"/>
                    </a:lnTo>
                    <a:lnTo>
                      <a:pt x="589" y="67"/>
                    </a:lnTo>
                    <a:lnTo>
                      <a:pt x="606" y="170"/>
                    </a:lnTo>
                    <a:lnTo>
                      <a:pt x="637" y="170"/>
                    </a:lnTo>
                    <a:lnTo>
                      <a:pt x="637" y="0"/>
                    </a:lnTo>
                    <a:lnTo>
                      <a:pt x="107" y="0"/>
                    </a:lnTo>
                    <a:lnTo>
                      <a:pt x="21"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p:cNvSpPr>
                <a:spLocks noEditPoints="1"/>
              </p:cNvSpPr>
              <p:nvPr>
                <p:custDataLst>
                  <p:tags r:id="rId25"/>
                </p:custDataLst>
              </p:nvPr>
            </p:nvSpPr>
            <p:spPr bwMode="auto">
              <a:xfrm>
                <a:off x="2563813" y="3294063"/>
                <a:ext cx="25400" cy="187325"/>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p:cNvSpPr>
                <a:spLocks noEditPoints="1"/>
              </p:cNvSpPr>
              <p:nvPr>
                <p:custDataLst>
                  <p:tags r:id="rId26"/>
                </p:custDataLst>
              </p:nvPr>
            </p:nvSpPr>
            <p:spPr bwMode="auto">
              <a:xfrm>
                <a:off x="2636838" y="3373438"/>
                <a:ext cx="182563" cy="74613"/>
              </a:xfrm>
              <a:custGeom>
                <a:avLst/>
                <a:gdLst>
                  <a:gd name="T0" fmla="*/ 0 w 254"/>
                  <a:gd name="T1" fmla="*/ 31 h 114"/>
                  <a:gd name="T2" fmla="*/ 254 w 254"/>
                  <a:gd name="T3" fmla="*/ 31 h 114"/>
                  <a:gd name="T4" fmla="*/ 254 w 254"/>
                  <a:gd name="T5" fmla="*/ 0 h 114"/>
                  <a:gd name="T6" fmla="*/ 0 w 254"/>
                  <a:gd name="T7" fmla="*/ 0 h 114"/>
                  <a:gd name="T8" fmla="*/ 0 w 254"/>
                  <a:gd name="T9" fmla="*/ 31 h 114"/>
                  <a:gd name="T10" fmla="*/ 0 w 254"/>
                  <a:gd name="T11" fmla="*/ 114 h 114"/>
                  <a:gd name="T12" fmla="*/ 254 w 254"/>
                  <a:gd name="T13" fmla="*/ 114 h 114"/>
                  <a:gd name="T14" fmla="*/ 254 w 254"/>
                  <a:gd name="T15" fmla="*/ 83 h 114"/>
                  <a:gd name="T16" fmla="*/ 0 w 254"/>
                  <a:gd name="T17" fmla="*/ 83 h 114"/>
                  <a:gd name="T18" fmla="*/ 0 w 254"/>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114">
                    <a:moveTo>
                      <a:pt x="0" y="31"/>
                    </a:moveTo>
                    <a:lnTo>
                      <a:pt x="254" y="31"/>
                    </a:lnTo>
                    <a:lnTo>
                      <a:pt x="254" y="0"/>
                    </a:lnTo>
                    <a:lnTo>
                      <a:pt x="0" y="0"/>
                    </a:lnTo>
                    <a:lnTo>
                      <a:pt x="0" y="31"/>
                    </a:lnTo>
                    <a:close/>
                    <a:moveTo>
                      <a:pt x="0" y="114"/>
                    </a:moveTo>
                    <a:lnTo>
                      <a:pt x="254" y="114"/>
                    </a:lnTo>
                    <a:lnTo>
                      <a:pt x="254" y="83"/>
                    </a:lnTo>
                    <a:lnTo>
                      <a:pt x="0" y="83"/>
                    </a:lnTo>
                    <a:lnTo>
                      <a:pt x="0" y="11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3"/>
              <p:cNvSpPr>
                <a:spLocks/>
              </p:cNvSpPr>
              <p:nvPr>
                <p:custDataLst>
                  <p:tags r:id="rId27"/>
                </p:custDataLst>
              </p:nvPr>
            </p:nvSpPr>
            <p:spPr bwMode="auto">
              <a:xfrm>
                <a:off x="2873375" y="3302000"/>
                <a:ext cx="117475" cy="179388"/>
              </a:xfrm>
              <a:custGeom>
                <a:avLst/>
                <a:gdLst>
                  <a:gd name="T0" fmla="*/ 5 w 164"/>
                  <a:gd name="T1" fmla="*/ 244 h 276"/>
                  <a:gd name="T2" fmla="*/ 5 w 164"/>
                  <a:gd name="T3" fmla="*/ 276 h 276"/>
                  <a:gd name="T4" fmla="*/ 164 w 164"/>
                  <a:gd name="T5" fmla="*/ 276 h 276"/>
                  <a:gd name="T6" fmla="*/ 164 w 164"/>
                  <a:gd name="T7" fmla="*/ 244 h 276"/>
                  <a:gd name="T8" fmla="*/ 103 w 164"/>
                  <a:gd name="T9" fmla="*/ 244 h 276"/>
                  <a:gd name="T10" fmla="*/ 103 w 164"/>
                  <a:gd name="T11" fmla="*/ 0 h 276"/>
                  <a:gd name="T12" fmla="*/ 66 w 164"/>
                  <a:gd name="T13" fmla="*/ 0 h 276"/>
                  <a:gd name="T14" fmla="*/ 0 w 164"/>
                  <a:gd name="T15" fmla="*/ 13 h 276"/>
                  <a:gd name="T16" fmla="*/ 0 w 164"/>
                  <a:gd name="T17" fmla="*/ 47 h 276"/>
                  <a:gd name="T18" fmla="*/ 66 w 164"/>
                  <a:gd name="T19" fmla="*/ 34 h 276"/>
                  <a:gd name="T20" fmla="*/ 66 w 164"/>
                  <a:gd name="T21" fmla="*/ 244 h 276"/>
                  <a:gd name="T22" fmla="*/ 5 w 164"/>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76">
                    <a:moveTo>
                      <a:pt x="5" y="244"/>
                    </a:moveTo>
                    <a:lnTo>
                      <a:pt x="5" y="276"/>
                    </a:lnTo>
                    <a:lnTo>
                      <a:pt x="164" y="276"/>
                    </a:lnTo>
                    <a:lnTo>
                      <a:pt x="164" y="244"/>
                    </a:lnTo>
                    <a:lnTo>
                      <a:pt x="103" y="244"/>
                    </a:lnTo>
                    <a:lnTo>
                      <a:pt x="103" y="0"/>
                    </a:lnTo>
                    <a:lnTo>
                      <a:pt x="66" y="0"/>
                    </a:lnTo>
                    <a:lnTo>
                      <a:pt x="0" y="13"/>
                    </a:lnTo>
                    <a:lnTo>
                      <a:pt x="0" y="47"/>
                    </a:lnTo>
                    <a:lnTo>
                      <a:pt x="66" y="34"/>
                    </a:lnTo>
                    <a:lnTo>
                      <a:pt x="66" y="244"/>
                    </a:lnTo>
                    <a:lnTo>
                      <a:pt x="5" y="24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4"/>
              <p:cNvSpPr>
                <a:spLocks noEditPoints="1"/>
              </p:cNvSpPr>
              <p:nvPr>
                <p:custDataLst>
                  <p:tags r:id="rId28"/>
                </p:custDataLst>
              </p:nvPr>
            </p:nvSpPr>
            <p:spPr bwMode="auto">
              <a:xfrm>
                <a:off x="3340100" y="2946400"/>
                <a:ext cx="23813" cy="185738"/>
              </a:xfrm>
              <a:custGeom>
                <a:avLst/>
                <a:gdLst>
                  <a:gd name="T0" fmla="*/ 0 w 34"/>
                  <a:gd name="T1" fmla="*/ 80 h 287"/>
                  <a:gd name="T2" fmla="*/ 0 w 34"/>
                  <a:gd name="T3" fmla="*/ 287 h 287"/>
                  <a:gd name="T4" fmla="*/ 34 w 34"/>
                  <a:gd name="T5" fmla="*/ 287 h 287"/>
                  <a:gd name="T6" fmla="*/ 34 w 34"/>
                  <a:gd name="T7" fmla="*/ 80 h 287"/>
                  <a:gd name="T8" fmla="*/ 0 w 34"/>
                  <a:gd name="T9" fmla="*/ 80 h 287"/>
                  <a:gd name="T10" fmla="*/ 0 w 34"/>
                  <a:gd name="T11" fmla="*/ 0 h 287"/>
                  <a:gd name="T12" fmla="*/ 0 w 34"/>
                  <a:gd name="T13" fmla="*/ 43 h 287"/>
                  <a:gd name="T14" fmla="*/ 34 w 34"/>
                  <a:gd name="T15" fmla="*/ 43 h 287"/>
                  <a:gd name="T16" fmla="*/ 34 w 34"/>
                  <a:gd name="T17" fmla="*/ 0 h 287"/>
                  <a:gd name="T18" fmla="*/ 0 w 34"/>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7">
                    <a:moveTo>
                      <a:pt x="0" y="80"/>
                    </a:moveTo>
                    <a:lnTo>
                      <a:pt x="0" y="287"/>
                    </a:lnTo>
                    <a:lnTo>
                      <a:pt x="34" y="287"/>
                    </a:lnTo>
                    <a:lnTo>
                      <a:pt x="34" y="80"/>
                    </a:lnTo>
                    <a:lnTo>
                      <a:pt x="0" y="80"/>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5"/>
              <p:cNvSpPr>
                <a:spLocks noEditPoints="1"/>
              </p:cNvSpPr>
              <p:nvPr>
                <p:custDataLst>
                  <p:tags r:id="rId29"/>
                </p:custDataLst>
              </p:nvPr>
            </p:nvSpPr>
            <p:spPr bwMode="auto">
              <a:xfrm>
                <a:off x="3421063" y="2946400"/>
                <a:ext cx="25400" cy="185738"/>
              </a:xfrm>
              <a:custGeom>
                <a:avLst/>
                <a:gdLst>
                  <a:gd name="T0" fmla="*/ 0 w 34"/>
                  <a:gd name="T1" fmla="*/ 80 h 287"/>
                  <a:gd name="T2" fmla="*/ 0 w 34"/>
                  <a:gd name="T3" fmla="*/ 287 h 287"/>
                  <a:gd name="T4" fmla="*/ 34 w 34"/>
                  <a:gd name="T5" fmla="*/ 287 h 287"/>
                  <a:gd name="T6" fmla="*/ 34 w 34"/>
                  <a:gd name="T7" fmla="*/ 80 h 287"/>
                  <a:gd name="T8" fmla="*/ 0 w 34"/>
                  <a:gd name="T9" fmla="*/ 80 h 287"/>
                  <a:gd name="T10" fmla="*/ 0 w 34"/>
                  <a:gd name="T11" fmla="*/ 0 h 287"/>
                  <a:gd name="T12" fmla="*/ 0 w 34"/>
                  <a:gd name="T13" fmla="*/ 43 h 287"/>
                  <a:gd name="T14" fmla="*/ 34 w 34"/>
                  <a:gd name="T15" fmla="*/ 43 h 287"/>
                  <a:gd name="T16" fmla="*/ 34 w 34"/>
                  <a:gd name="T17" fmla="*/ 0 h 287"/>
                  <a:gd name="T18" fmla="*/ 0 w 34"/>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7">
                    <a:moveTo>
                      <a:pt x="0" y="80"/>
                    </a:moveTo>
                    <a:lnTo>
                      <a:pt x="0" y="287"/>
                    </a:lnTo>
                    <a:lnTo>
                      <a:pt x="34" y="287"/>
                    </a:lnTo>
                    <a:lnTo>
                      <a:pt x="34" y="80"/>
                    </a:lnTo>
                    <a:lnTo>
                      <a:pt x="0" y="80"/>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Box 28"/>
            <p:cNvSpPr txBox="1"/>
            <p:nvPr/>
          </p:nvSpPr>
          <p:spPr bwMode="auto">
            <a:xfrm>
              <a:off x="1328054" y="5033512"/>
              <a:ext cx="412292"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l-GR" dirty="0" smtClean="0">
                  <a:solidFill>
                    <a:srgbClr val="FFFF00"/>
                  </a:solidFill>
                  <a:latin typeface="Arev Sans" pitchFamily="34" charset="0"/>
                  <a:ea typeface="Arev Sans" pitchFamily="34" charset="0"/>
                  <a:cs typeface="Arev sans bold" pitchFamily="34" charset="0"/>
                </a:rPr>
                <a:t>ρ</a:t>
              </a:r>
              <a:endParaRPr lang="en-US" dirty="0" smtClean="0">
                <a:solidFill>
                  <a:srgbClr val="FFFF00"/>
                </a:solidFill>
                <a:latin typeface="Arev Sans" pitchFamily="34" charset="0"/>
                <a:ea typeface="Arev Sans" pitchFamily="34" charset="0"/>
                <a:cs typeface="Arev sans bold" pitchFamily="34" charset="0"/>
              </a:endParaRPr>
            </a:p>
          </p:txBody>
        </p:sp>
      </p:grpSp>
      <p:sp>
        <p:nvSpPr>
          <p:cNvPr id="39" name="TextBox 38"/>
          <p:cNvSpPr txBox="1"/>
          <p:nvPr/>
        </p:nvSpPr>
        <p:spPr bwMode="auto">
          <a:xfrm>
            <a:off x="869266" y="4717842"/>
            <a:ext cx="526458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is an </a:t>
            </a:r>
            <a:r>
              <a:rPr lang="en-US" dirty="0" smtClean="0">
                <a:solidFill>
                  <a:srgbClr val="FFFF00"/>
                </a:solidFill>
                <a:latin typeface="Arev Sans" pitchFamily="34" charset="0"/>
                <a:ea typeface="Arev Sans" pitchFamily="34" charset="0"/>
                <a:cs typeface="Arev sans bold" pitchFamily="34" charset="0"/>
              </a:rPr>
              <a:t>n-</a:t>
            </a:r>
            <a:r>
              <a:rPr lang="en-US" dirty="0" smtClean="0">
                <a:latin typeface="Arev Sans" pitchFamily="34" charset="0"/>
                <a:ea typeface="Arev Sans" pitchFamily="34" charset="0"/>
                <a:cs typeface="Arev sans bold" pitchFamily="34" charset="0"/>
              </a:rPr>
              <a:t>dim. </a:t>
            </a:r>
            <a:r>
              <a:rPr lang="en-US" dirty="0" err="1" smtClean="0">
                <a:latin typeface="Arev Sans" pitchFamily="34" charset="0"/>
                <a:ea typeface="Arev Sans" pitchFamily="34" charset="0"/>
                <a:cs typeface="Arev sans bold" pitchFamily="34" charset="0"/>
              </a:rPr>
              <a:t>symm</a:t>
            </a:r>
            <a:r>
              <a:rPr lang="en-US"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matrix</a:t>
            </a:r>
            <a:endParaRPr lang="en-US" dirty="0" smtClean="0">
              <a:latin typeface="Arev Sans" pitchFamily="34" charset="0"/>
              <a:ea typeface="Arev Sans" pitchFamily="34" charset="0"/>
              <a:cs typeface="Arev sans bold" pitchFamily="34" charset="0"/>
            </a:endParaRPr>
          </a:p>
        </p:txBody>
      </p:sp>
      <p:grpSp>
        <p:nvGrpSpPr>
          <p:cNvPr id="79" name="Group 78"/>
          <p:cNvGrpSpPr/>
          <p:nvPr/>
        </p:nvGrpSpPr>
        <p:grpSpPr>
          <a:xfrm>
            <a:off x="869266" y="5708852"/>
            <a:ext cx="4247732" cy="888052"/>
            <a:chOff x="869266" y="5708852"/>
            <a:chExt cx="4247732" cy="888052"/>
          </a:xfrm>
        </p:grpSpPr>
        <p:sp>
          <p:nvSpPr>
            <p:cNvPr id="50" name="TextBox 49"/>
            <p:cNvSpPr txBox="1"/>
            <p:nvPr/>
          </p:nvSpPr>
          <p:spPr bwMode="auto">
            <a:xfrm>
              <a:off x="869266" y="5708852"/>
              <a:ext cx="3070071"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b="1" dirty="0" smtClean="0">
                  <a:latin typeface="Arev Sans" pitchFamily="34" charset="0"/>
                  <a:ea typeface="Arev Sans" pitchFamily="34" charset="0"/>
                  <a:cs typeface="Arev sans bold" pitchFamily="34" charset="0"/>
                </a:rPr>
                <a:t>E</a:t>
              </a:r>
              <a:r>
                <a:rPr lang="el-GR" sz="3200" baseline="-25000"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 〈</a:t>
              </a:r>
              <a:r>
                <a:rPr lang="el-GR"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a:t>
              </a:r>
              <a:r>
                <a:rPr lang="en-US" dirty="0">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a:t>
              </a:r>
            </a:p>
          </p:txBody>
        </p:sp>
        <p:grpSp>
          <p:nvGrpSpPr>
            <p:cNvPr id="78" name="Group 77"/>
            <p:cNvGrpSpPr/>
            <p:nvPr/>
          </p:nvGrpSpPr>
          <p:grpSpPr>
            <a:xfrm>
              <a:off x="3799373" y="5710628"/>
              <a:ext cx="1317625" cy="886276"/>
              <a:chOff x="7367181" y="5339105"/>
              <a:chExt cx="1317625" cy="886276"/>
            </a:xfrm>
          </p:grpSpPr>
          <p:grpSp>
            <p:nvGrpSpPr>
              <p:cNvPr id="76" name="Group 75"/>
              <p:cNvGrpSpPr>
                <a:grpSpLocks noChangeAspect="1"/>
              </p:cNvGrpSpPr>
              <p:nvPr>
                <p:custDataLst>
                  <p:tags r:id="rId13"/>
                </p:custDataLst>
              </p:nvPr>
            </p:nvGrpSpPr>
            <p:grpSpPr>
              <a:xfrm>
                <a:off x="7367181" y="5409406"/>
                <a:ext cx="1317625" cy="815975"/>
                <a:chOff x="2540000" y="2540000"/>
                <a:chExt cx="1317625" cy="815975"/>
              </a:xfrm>
            </p:grpSpPr>
            <p:sp>
              <p:nvSpPr>
                <p:cNvPr id="67" name="Freeform 24 1"/>
                <p:cNvSpPr>
                  <a:spLocks/>
                </p:cNvSpPr>
                <p:nvPr>
                  <p:custDataLst>
                    <p:tags r:id="rId14"/>
                  </p:custDataLst>
                </p:nvPr>
              </p:nvSpPr>
              <p:spPr bwMode="auto">
                <a:xfrm>
                  <a:off x="2540000" y="2540000"/>
                  <a:ext cx="450850" cy="506413"/>
                </a:xfrm>
                <a:custGeom>
                  <a:avLst/>
                  <a:gdLst>
                    <a:gd name="T0" fmla="*/ 22 w 638"/>
                    <a:gd name="T1" fmla="*/ 0 h 760"/>
                    <a:gd name="T2" fmla="*/ 22 w 638"/>
                    <a:gd name="T3" fmla="*/ 34 h 760"/>
                    <a:gd name="T4" fmla="*/ 326 w 638"/>
                    <a:gd name="T5" fmla="*/ 382 h 760"/>
                    <a:gd name="T6" fmla="*/ 0 w 638"/>
                    <a:gd name="T7" fmla="*/ 760 h 760"/>
                    <a:gd name="T8" fmla="*/ 638 w 638"/>
                    <a:gd name="T9" fmla="*/ 760 h 760"/>
                    <a:gd name="T10" fmla="*/ 638 w 638"/>
                    <a:gd name="T11" fmla="*/ 562 h 760"/>
                    <a:gd name="T12" fmla="*/ 606 w 638"/>
                    <a:gd name="T13" fmla="*/ 562 h 760"/>
                    <a:gd name="T14" fmla="*/ 589 w 638"/>
                    <a:gd name="T15" fmla="*/ 663 h 760"/>
                    <a:gd name="T16" fmla="*/ 554 w 638"/>
                    <a:gd name="T17" fmla="*/ 698 h 760"/>
                    <a:gd name="T18" fmla="*/ 96 w 638"/>
                    <a:gd name="T19" fmla="*/ 698 h 760"/>
                    <a:gd name="T20" fmla="*/ 390 w 638"/>
                    <a:gd name="T21" fmla="*/ 357 h 760"/>
                    <a:gd name="T22" fmla="*/ 108 w 638"/>
                    <a:gd name="T23" fmla="*/ 34 h 760"/>
                    <a:gd name="T24" fmla="*/ 555 w 638"/>
                    <a:gd name="T25" fmla="*/ 34 h 760"/>
                    <a:gd name="T26" fmla="*/ 589 w 638"/>
                    <a:gd name="T27" fmla="*/ 68 h 760"/>
                    <a:gd name="T28" fmla="*/ 606 w 638"/>
                    <a:gd name="T29" fmla="*/ 170 h 760"/>
                    <a:gd name="T30" fmla="*/ 638 w 638"/>
                    <a:gd name="T31" fmla="*/ 170 h 760"/>
                    <a:gd name="T32" fmla="*/ 638 w 638"/>
                    <a:gd name="T33" fmla="*/ 0 h 760"/>
                    <a:gd name="T34" fmla="*/ 108 w 638"/>
                    <a:gd name="T35" fmla="*/ 0 h 760"/>
                    <a:gd name="T36" fmla="*/ 22 w 638"/>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8" h="760">
                      <a:moveTo>
                        <a:pt x="22" y="0"/>
                      </a:moveTo>
                      <a:lnTo>
                        <a:pt x="22" y="34"/>
                      </a:lnTo>
                      <a:lnTo>
                        <a:pt x="326" y="382"/>
                      </a:lnTo>
                      <a:lnTo>
                        <a:pt x="0" y="760"/>
                      </a:lnTo>
                      <a:lnTo>
                        <a:pt x="638" y="760"/>
                      </a:lnTo>
                      <a:lnTo>
                        <a:pt x="638" y="562"/>
                      </a:lnTo>
                      <a:lnTo>
                        <a:pt x="606" y="562"/>
                      </a:lnTo>
                      <a:lnTo>
                        <a:pt x="589" y="663"/>
                      </a:lnTo>
                      <a:lnTo>
                        <a:pt x="554" y="698"/>
                      </a:lnTo>
                      <a:lnTo>
                        <a:pt x="96" y="698"/>
                      </a:lnTo>
                      <a:lnTo>
                        <a:pt x="390" y="357"/>
                      </a:lnTo>
                      <a:lnTo>
                        <a:pt x="108" y="34"/>
                      </a:lnTo>
                      <a:lnTo>
                        <a:pt x="555" y="34"/>
                      </a:lnTo>
                      <a:lnTo>
                        <a:pt x="589" y="68"/>
                      </a:lnTo>
                      <a:lnTo>
                        <a:pt x="606" y="170"/>
                      </a:lnTo>
                      <a:lnTo>
                        <a:pt x="638" y="170"/>
                      </a:lnTo>
                      <a:lnTo>
                        <a:pt x="638" y="0"/>
                      </a:lnTo>
                      <a:lnTo>
                        <a:pt x="108" y="0"/>
                      </a:lnTo>
                      <a:lnTo>
                        <a:pt x="22"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25 1"/>
                <p:cNvSpPr>
                  <a:spLocks noEditPoints="1"/>
                </p:cNvSpPr>
                <p:nvPr>
                  <p:custDataLst>
                    <p:tags r:id="rId15"/>
                  </p:custDataLst>
                </p:nvPr>
              </p:nvSpPr>
              <p:spPr bwMode="auto">
                <a:xfrm>
                  <a:off x="2720975" y="3111500"/>
                  <a:ext cx="25400"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6 1"/>
                <p:cNvSpPr>
                  <a:spLocks noEditPoints="1"/>
                </p:cNvSpPr>
                <p:nvPr>
                  <p:custDataLst>
                    <p:tags r:id="rId16"/>
                  </p:custDataLst>
                </p:nvPr>
              </p:nvSpPr>
              <p:spPr bwMode="auto">
                <a:xfrm>
                  <a:off x="2771775" y="3111500"/>
                  <a:ext cx="53975" cy="244475"/>
                </a:xfrm>
                <a:custGeom>
                  <a:avLst/>
                  <a:gdLst>
                    <a:gd name="T0" fmla="*/ 43 w 77"/>
                    <a:gd name="T1" fmla="*/ 81 h 367"/>
                    <a:gd name="T2" fmla="*/ 43 w 77"/>
                    <a:gd name="T3" fmla="*/ 292 h 367"/>
                    <a:gd name="T4" fmla="*/ 36 w 77"/>
                    <a:gd name="T5" fmla="*/ 329 h 367"/>
                    <a:gd name="T6" fmla="*/ 10 w 77"/>
                    <a:gd name="T7" fmla="*/ 338 h 367"/>
                    <a:gd name="T8" fmla="*/ 0 w 77"/>
                    <a:gd name="T9" fmla="*/ 338 h 367"/>
                    <a:gd name="T10" fmla="*/ 0 w 77"/>
                    <a:gd name="T11" fmla="*/ 367 h 367"/>
                    <a:gd name="T12" fmla="*/ 13 w 77"/>
                    <a:gd name="T13" fmla="*/ 367 h 367"/>
                    <a:gd name="T14" fmla="*/ 62 w 77"/>
                    <a:gd name="T15" fmla="*/ 349 h 367"/>
                    <a:gd name="T16" fmla="*/ 77 w 77"/>
                    <a:gd name="T17" fmla="*/ 292 h 367"/>
                    <a:gd name="T18" fmla="*/ 77 w 77"/>
                    <a:gd name="T19" fmla="*/ 81 h 367"/>
                    <a:gd name="T20" fmla="*/ 43 w 77"/>
                    <a:gd name="T21" fmla="*/ 81 h 367"/>
                    <a:gd name="T22" fmla="*/ 43 w 77"/>
                    <a:gd name="T23" fmla="*/ 0 h 367"/>
                    <a:gd name="T24" fmla="*/ 43 w 77"/>
                    <a:gd name="T25" fmla="*/ 43 h 367"/>
                    <a:gd name="T26" fmla="*/ 77 w 77"/>
                    <a:gd name="T27" fmla="*/ 43 h 367"/>
                    <a:gd name="T28" fmla="*/ 77 w 77"/>
                    <a:gd name="T29" fmla="*/ 0 h 367"/>
                    <a:gd name="T30" fmla="*/ 43 w 77"/>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67">
                      <a:moveTo>
                        <a:pt x="43" y="81"/>
                      </a:moveTo>
                      <a:lnTo>
                        <a:pt x="43" y="292"/>
                      </a:lnTo>
                      <a:cubicBezTo>
                        <a:pt x="43" y="311"/>
                        <a:pt x="41" y="323"/>
                        <a:pt x="36" y="329"/>
                      </a:cubicBezTo>
                      <a:cubicBezTo>
                        <a:pt x="31" y="335"/>
                        <a:pt x="22" y="338"/>
                        <a:pt x="10" y="338"/>
                      </a:cubicBezTo>
                      <a:lnTo>
                        <a:pt x="0" y="338"/>
                      </a:lnTo>
                      <a:lnTo>
                        <a:pt x="0" y="367"/>
                      </a:lnTo>
                      <a:lnTo>
                        <a:pt x="13" y="367"/>
                      </a:lnTo>
                      <a:cubicBezTo>
                        <a:pt x="36" y="367"/>
                        <a:pt x="52" y="361"/>
                        <a:pt x="62" y="349"/>
                      </a:cubicBezTo>
                      <a:cubicBezTo>
                        <a:pt x="72" y="337"/>
                        <a:pt x="77" y="318"/>
                        <a:pt x="77" y="292"/>
                      </a:cubicBezTo>
                      <a:lnTo>
                        <a:pt x="77" y="81"/>
                      </a:lnTo>
                      <a:lnTo>
                        <a:pt x="43" y="81"/>
                      </a:lnTo>
                      <a:close/>
                      <a:moveTo>
                        <a:pt x="43" y="0"/>
                      </a:moveTo>
                      <a:lnTo>
                        <a:pt x="43" y="43"/>
                      </a:lnTo>
                      <a:lnTo>
                        <a:pt x="77" y="43"/>
                      </a:lnTo>
                      <a:lnTo>
                        <a:pt x="77" y="0"/>
                      </a:lnTo>
                      <a:lnTo>
                        <a:pt x="43"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27 1"/>
                <p:cNvSpPr>
                  <a:spLocks noEditPoints="1"/>
                </p:cNvSpPr>
                <p:nvPr>
                  <p:custDataLst>
                    <p:tags r:id="rId17"/>
                  </p:custDataLst>
                </p:nvPr>
              </p:nvSpPr>
              <p:spPr bwMode="auto">
                <a:xfrm>
                  <a:off x="3322638" y="2752725"/>
                  <a:ext cx="23813"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8 1"/>
                <p:cNvSpPr>
                  <a:spLocks noEditPoints="1"/>
                </p:cNvSpPr>
                <p:nvPr>
                  <p:custDataLst>
                    <p:tags r:id="rId18"/>
                  </p:custDataLst>
                </p:nvPr>
              </p:nvSpPr>
              <p:spPr bwMode="auto">
                <a:xfrm>
                  <a:off x="3373438" y="2752725"/>
                  <a:ext cx="53975" cy="244475"/>
                </a:xfrm>
                <a:custGeom>
                  <a:avLst/>
                  <a:gdLst>
                    <a:gd name="T0" fmla="*/ 42 w 76"/>
                    <a:gd name="T1" fmla="*/ 81 h 367"/>
                    <a:gd name="T2" fmla="*/ 42 w 76"/>
                    <a:gd name="T3" fmla="*/ 292 h 367"/>
                    <a:gd name="T4" fmla="*/ 35 w 76"/>
                    <a:gd name="T5" fmla="*/ 329 h 367"/>
                    <a:gd name="T6" fmla="*/ 9 w 76"/>
                    <a:gd name="T7" fmla="*/ 338 h 367"/>
                    <a:gd name="T8" fmla="*/ 0 w 76"/>
                    <a:gd name="T9" fmla="*/ 338 h 367"/>
                    <a:gd name="T10" fmla="*/ 0 w 76"/>
                    <a:gd name="T11" fmla="*/ 367 h 367"/>
                    <a:gd name="T12" fmla="*/ 13 w 76"/>
                    <a:gd name="T13" fmla="*/ 367 h 367"/>
                    <a:gd name="T14" fmla="*/ 61 w 76"/>
                    <a:gd name="T15" fmla="*/ 349 h 367"/>
                    <a:gd name="T16" fmla="*/ 76 w 76"/>
                    <a:gd name="T17" fmla="*/ 292 h 367"/>
                    <a:gd name="T18" fmla="*/ 76 w 76"/>
                    <a:gd name="T19" fmla="*/ 81 h 367"/>
                    <a:gd name="T20" fmla="*/ 42 w 76"/>
                    <a:gd name="T21" fmla="*/ 81 h 367"/>
                    <a:gd name="T22" fmla="*/ 42 w 76"/>
                    <a:gd name="T23" fmla="*/ 0 h 367"/>
                    <a:gd name="T24" fmla="*/ 42 w 76"/>
                    <a:gd name="T25" fmla="*/ 43 h 367"/>
                    <a:gd name="T26" fmla="*/ 76 w 76"/>
                    <a:gd name="T27" fmla="*/ 43 h 367"/>
                    <a:gd name="T28" fmla="*/ 76 w 76"/>
                    <a:gd name="T29" fmla="*/ 0 h 367"/>
                    <a:gd name="T30" fmla="*/ 42 w 76"/>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367">
                      <a:moveTo>
                        <a:pt x="42" y="81"/>
                      </a:moveTo>
                      <a:lnTo>
                        <a:pt x="42" y="292"/>
                      </a:lnTo>
                      <a:cubicBezTo>
                        <a:pt x="42" y="311"/>
                        <a:pt x="40" y="323"/>
                        <a:pt x="35" y="329"/>
                      </a:cubicBezTo>
                      <a:cubicBezTo>
                        <a:pt x="30" y="335"/>
                        <a:pt x="22" y="338"/>
                        <a:pt x="9" y="338"/>
                      </a:cubicBezTo>
                      <a:lnTo>
                        <a:pt x="0" y="338"/>
                      </a:lnTo>
                      <a:lnTo>
                        <a:pt x="0" y="367"/>
                      </a:lnTo>
                      <a:lnTo>
                        <a:pt x="13" y="367"/>
                      </a:lnTo>
                      <a:cubicBezTo>
                        <a:pt x="35" y="367"/>
                        <a:pt x="51" y="360"/>
                        <a:pt x="61" y="349"/>
                      </a:cubicBezTo>
                      <a:cubicBezTo>
                        <a:pt x="71" y="337"/>
                        <a:pt x="76" y="318"/>
                        <a:pt x="76" y="292"/>
                      </a:cubicBezTo>
                      <a:lnTo>
                        <a:pt x="76" y="81"/>
                      </a:lnTo>
                      <a:lnTo>
                        <a:pt x="42" y="81"/>
                      </a:lnTo>
                      <a:close/>
                      <a:moveTo>
                        <a:pt x="42" y="0"/>
                      </a:moveTo>
                      <a:lnTo>
                        <a:pt x="42" y="43"/>
                      </a:lnTo>
                      <a:lnTo>
                        <a:pt x="76" y="43"/>
                      </a:lnTo>
                      <a:lnTo>
                        <a:pt x="76" y="0"/>
                      </a:lnTo>
                      <a:lnTo>
                        <a:pt x="42"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9 1"/>
                <p:cNvSpPr>
                  <a:spLocks/>
                </p:cNvSpPr>
                <p:nvPr>
                  <p:custDataLst>
                    <p:tags r:id="rId19"/>
                  </p:custDataLst>
                </p:nvPr>
              </p:nvSpPr>
              <p:spPr bwMode="auto">
                <a:xfrm>
                  <a:off x="3487738" y="2652713"/>
                  <a:ext cx="220663" cy="241300"/>
                </a:xfrm>
                <a:custGeom>
                  <a:avLst/>
                  <a:gdLst>
                    <a:gd name="T0" fmla="*/ 17 w 312"/>
                    <a:gd name="T1" fmla="*/ 0 h 363"/>
                    <a:gd name="T2" fmla="*/ 130 w 312"/>
                    <a:gd name="T3" fmla="*/ 169 h 363"/>
                    <a:gd name="T4" fmla="*/ 0 w 312"/>
                    <a:gd name="T5" fmla="*/ 363 h 363"/>
                    <a:gd name="T6" fmla="*/ 53 w 312"/>
                    <a:gd name="T7" fmla="*/ 363 h 363"/>
                    <a:gd name="T8" fmla="*/ 156 w 312"/>
                    <a:gd name="T9" fmla="*/ 209 h 363"/>
                    <a:gd name="T10" fmla="*/ 259 w 312"/>
                    <a:gd name="T11" fmla="*/ 363 h 363"/>
                    <a:gd name="T12" fmla="*/ 312 w 312"/>
                    <a:gd name="T13" fmla="*/ 363 h 363"/>
                    <a:gd name="T14" fmla="*/ 187 w 312"/>
                    <a:gd name="T15" fmla="*/ 174 h 363"/>
                    <a:gd name="T16" fmla="*/ 304 w 312"/>
                    <a:gd name="T17" fmla="*/ 0 h 363"/>
                    <a:gd name="T18" fmla="*/ 251 w 312"/>
                    <a:gd name="T19" fmla="*/ 0 h 363"/>
                    <a:gd name="T20" fmla="*/ 160 w 312"/>
                    <a:gd name="T21" fmla="*/ 135 h 363"/>
                    <a:gd name="T22" fmla="*/ 70 w 312"/>
                    <a:gd name="T23" fmla="*/ 0 h 363"/>
                    <a:gd name="T24" fmla="*/ 17 w 312"/>
                    <a:gd name="T25"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2" h="363">
                      <a:moveTo>
                        <a:pt x="17" y="0"/>
                      </a:moveTo>
                      <a:lnTo>
                        <a:pt x="130" y="169"/>
                      </a:lnTo>
                      <a:lnTo>
                        <a:pt x="0" y="363"/>
                      </a:lnTo>
                      <a:lnTo>
                        <a:pt x="53" y="363"/>
                      </a:lnTo>
                      <a:lnTo>
                        <a:pt x="156" y="209"/>
                      </a:lnTo>
                      <a:lnTo>
                        <a:pt x="259" y="363"/>
                      </a:lnTo>
                      <a:lnTo>
                        <a:pt x="312" y="363"/>
                      </a:lnTo>
                      <a:lnTo>
                        <a:pt x="187" y="174"/>
                      </a:lnTo>
                      <a:lnTo>
                        <a:pt x="304" y="0"/>
                      </a:lnTo>
                      <a:lnTo>
                        <a:pt x="251" y="0"/>
                      </a:lnTo>
                      <a:lnTo>
                        <a:pt x="160" y="135"/>
                      </a:lnTo>
                      <a:lnTo>
                        <a:pt x="70" y="0"/>
                      </a:lnTo>
                      <a:lnTo>
                        <a:pt x="17"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0 1"/>
                <p:cNvSpPr>
                  <a:spLocks noEditPoints="1"/>
                </p:cNvSpPr>
                <p:nvPr>
                  <p:custDataLst>
                    <p:tags r:id="rId20"/>
                  </p:custDataLst>
                </p:nvPr>
              </p:nvSpPr>
              <p:spPr bwMode="auto">
                <a:xfrm>
                  <a:off x="3751263" y="2752725"/>
                  <a:ext cx="25400"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1 1"/>
                <p:cNvSpPr>
                  <a:spLocks noEditPoints="1"/>
                </p:cNvSpPr>
                <p:nvPr>
                  <p:custDataLst>
                    <p:tags r:id="rId21"/>
                  </p:custDataLst>
                </p:nvPr>
              </p:nvSpPr>
              <p:spPr bwMode="auto">
                <a:xfrm>
                  <a:off x="3803650" y="2752725"/>
                  <a:ext cx="53975" cy="244475"/>
                </a:xfrm>
                <a:custGeom>
                  <a:avLst/>
                  <a:gdLst>
                    <a:gd name="T0" fmla="*/ 43 w 77"/>
                    <a:gd name="T1" fmla="*/ 81 h 367"/>
                    <a:gd name="T2" fmla="*/ 43 w 77"/>
                    <a:gd name="T3" fmla="*/ 292 h 367"/>
                    <a:gd name="T4" fmla="*/ 36 w 77"/>
                    <a:gd name="T5" fmla="*/ 329 h 367"/>
                    <a:gd name="T6" fmla="*/ 9 w 77"/>
                    <a:gd name="T7" fmla="*/ 338 h 367"/>
                    <a:gd name="T8" fmla="*/ 0 w 77"/>
                    <a:gd name="T9" fmla="*/ 338 h 367"/>
                    <a:gd name="T10" fmla="*/ 0 w 77"/>
                    <a:gd name="T11" fmla="*/ 367 h 367"/>
                    <a:gd name="T12" fmla="*/ 13 w 77"/>
                    <a:gd name="T13" fmla="*/ 367 h 367"/>
                    <a:gd name="T14" fmla="*/ 62 w 77"/>
                    <a:gd name="T15" fmla="*/ 349 h 367"/>
                    <a:gd name="T16" fmla="*/ 77 w 77"/>
                    <a:gd name="T17" fmla="*/ 292 h 367"/>
                    <a:gd name="T18" fmla="*/ 77 w 77"/>
                    <a:gd name="T19" fmla="*/ 81 h 367"/>
                    <a:gd name="T20" fmla="*/ 43 w 77"/>
                    <a:gd name="T21" fmla="*/ 81 h 367"/>
                    <a:gd name="T22" fmla="*/ 43 w 77"/>
                    <a:gd name="T23" fmla="*/ 0 h 367"/>
                    <a:gd name="T24" fmla="*/ 43 w 77"/>
                    <a:gd name="T25" fmla="*/ 43 h 367"/>
                    <a:gd name="T26" fmla="*/ 77 w 77"/>
                    <a:gd name="T27" fmla="*/ 43 h 367"/>
                    <a:gd name="T28" fmla="*/ 77 w 77"/>
                    <a:gd name="T29" fmla="*/ 0 h 367"/>
                    <a:gd name="T30" fmla="*/ 43 w 77"/>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67">
                      <a:moveTo>
                        <a:pt x="43" y="81"/>
                      </a:moveTo>
                      <a:lnTo>
                        <a:pt x="43" y="292"/>
                      </a:lnTo>
                      <a:cubicBezTo>
                        <a:pt x="43" y="311"/>
                        <a:pt x="40" y="323"/>
                        <a:pt x="36" y="329"/>
                      </a:cubicBezTo>
                      <a:cubicBezTo>
                        <a:pt x="31" y="335"/>
                        <a:pt x="22" y="338"/>
                        <a:pt x="9" y="338"/>
                      </a:cubicBezTo>
                      <a:lnTo>
                        <a:pt x="0" y="338"/>
                      </a:lnTo>
                      <a:lnTo>
                        <a:pt x="0" y="367"/>
                      </a:lnTo>
                      <a:lnTo>
                        <a:pt x="13" y="367"/>
                      </a:lnTo>
                      <a:cubicBezTo>
                        <a:pt x="36" y="367"/>
                        <a:pt x="52" y="360"/>
                        <a:pt x="62" y="349"/>
                      </a:cubicBezTo>
                      <a:cubicBezTo>
                        <a:pt x="72" y="337"/>
                        <a:pt x="77" y="318"/>
                        <a:pt x="77" y="292"/>
                      </a:cubicBezTo>
                      <a:lnTo>
                        <a:pt x="77" y="81"/>
                      </a:lnTo>
                      <a:lnTo>
                        <a:pt x="43" y="81"/>
                      </a:lnTo>
                      <a:close/>
                      <a:moveTo>
                        <a:pt x="43" y="0"/>
                      </a:moveTo>
                      <a:lnTo>
                        <a:pt x="43" y="43"/>
                      </a:lnTo>
                      <a:lnTo>
                        <a:pt x="77" y="43"/>
                      </a:lnTo>
                      <a:lnTo>
                        <a:pt x="77" y="0"/>
                      </a:lnTo>
                      <a:lnTo>
                        <a:pt x="43"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7" name="TextBox 76"/>
              <p:cNvSpPr txBox="1"/>
              <p:nvPr/>
            </p:nvSpPr>
            <p:spPr bwMode="auto">
              <a:xfrm>
                <a:off x="7804376" y="5339105"/>
                <a:ext cx="412292"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l-GR" dirty="0" smtClean="0">
                    <a:solidFill>
                      <a:srgbClr val="FFFF00"/>
                    </a:solidFill>
                    <a:latin typeface="Arev Sans" pitchFamily="34" charset="0"/>
                    <a:ea typeface="Arev Sans" pitchFamily="34" charset="0"/>
                    <a:cs typeface="Arev sans bold" pitchFamily="34" charset="0"/>
                  </a:rPr>
                  <a:t>ρ</a:t>
                </a:r>
                <a:endParaRPr lang="en-US" dirty="0" smtClean="0">
                  <a:solidFill>
                    <a:srgbClr val="FFFF00"/>
                  </a:solidFill>
                  <a:latin typeface="Arev Sans" pitchFamily="34" charset="0"/>
                  <a:ea typeface="Arev Sans" pitchFamily="34" charset="0"/>
                  <a:cs typeface="Arev sans bold" pitchFamily="34" charset="0"/>
                </a:endParaRPr>
              </a:p>
            </p:txBody>
          </p:sp>
        </p:grpSp>
      </p:grpSp>
      <p:grpSp>
        <p:nvGrpSpPr>
          <p:cNvPr id="113" name="Group 112"/>
          <p:cNvGrpSpPr/>
          <p:nvPr/>
        </p:nvGrpSpPr>
        <p:grpSpPr>
          <a:xfrm>
            <a:off x="6152289" y="5708852"/>
            <a:ext cx="5008101" cy="888798"/>
            <a:chOff x="6269246" y="5708852"/>
            <a:chExt cx="5008101" cy="888798"/>
          </a:xfrm>
        </p:grpSpPr>
        <p:sp>
          <p:nvSpPr>
            <p:cNvPr id="81" name="TextBox 80"/>
            <p:cNvSpPr txBox="1"/>
            <p:nvPr/>
          </p:nvSpPr>
          <p:spPr bwMode="auto">
            <a:xfrm>
              <a:off x="6269246" y="5708852"/>
              <a:ext cx="341952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b="1" dirty="0" smtClean="0">
                  <a:latin typeface="Arev Sans" pitchFamily="34" charset="0"/>
                  <a:ea typeface="Arev Sans" pitchFamily="34" charset="0"/>
                  <a:cs typeface="Arev sans bold" pitchFamily="34" charset="0"/>
                </a:rPr>
                <a:t>E</a:t>
              </a:r>
              <a:r>
                <a:rPr lang="el-GR" sz="3200" baseline="-25000"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sz="3200" baseline="30000" dirty="0" smtClean="0">
                  <a:solidFill>
                    <a:srgbClr val="FFFF00"/>
                  </a:solidFill>
                  <a:latin typeface="Arev Sans" pitchFamily="34" charset="0"/>
                  <a:ea typeface="Arev Sans" pitchFamily="34" charset="0"/>
                  <a:cs typeface="Arev sans bold" pitchFamily="34" charset="0"/>
                </a:rPr>
                <a:t>2</a:t>
              </a:r>
              <a:r>
                <a:rPr lang="en-US" dirty="0" smtClean="0">
                  <a:latin typeface="Arev Sans" pitchFamily="34" charset="0"/>
                  <a:ea typeface="Arev Sans" pitchFamily="34" charset="0"/>
                  <a:cs typeface="Arev sans bold" pitchFamily="34" charset="0"/>
                </a:rPr>
                <a:t>] = 〈</a:t>
              </a:r>
              <a:r>
                <a:rPr lang="el-GR"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sz="3200" baseline="30000" dirty="0" smtClean="0">
                  <a:solidFill>
                    <a:srgbClr val="FFFF00"/>
                  </a:solidFill>
                  <a:latin typeface="Arev Sans" pitchFamily="34" charset="0"/>
                  <a:ea typeface="Arev Sans" pitchFamily="34" charset="0"/>
                  <a:cs typeface="Arev sans bold" pitchFamily="34" charset="0"/>
                </a:rPr>
                <a:t>2</a:t>
              </a:r>
              <a:r>
                <a:rPr lang="en-US" dirty="0" smtClean="0">
                  <a:latin typeface="Arev Sans" pitchFamily="34" charset="0"/>
                  <a:ea typeface="Arev Sans" pitchFamily="34" charset="0"/>
                  <a:cs typeface="Arev sans bold" pitchFamily="34" charset="0"/>
                </a:rPr>
                <a:t>〉 = </a:t>
              </a:r>
            </a:p>
          </p:txBody>
        </p:sp>
        <p:grpSp>
          <p:nvGrpSpPr>
            <p:cNvPr id="112" name="Group 111"/>
            <p:cNvGrpSpPr/>
            <p:nvPr/>
          </p:nvGrpSpPr>
          <p:grpSpPr>
            <a:xfrm>
              <a:off x="9486646" y="5710628"/>
              <a:ext cx="1790701" cy="887022"/>
              <a:chOff x="9199563" y="5710628"/>
              <a:chExt cx="1790701" cy="887022"/>
            </a:xfrm>
          </p:grpSpPr>
          <p:grpSp>
            <p:nvGrpSpPr>
              <p:cNvPr id="111" name="Group 110"/>
              <p:cNvGrpSpPr>
                <a:grpSpLocks noChangeAspect="1"/>
              </p:cNvGrpSpPr>
              <p:nvPr>
                <p:custDataLst>
                  <p:tags r:id="rId1"/>
                </p:custDataLst>
              </p:nvPr>
            </p:nvGrpSpPr>
            <p:grpSpPr>
              <a:xfrm>
                <a:off x="9199563" y="5781675"/>
                <a:ext cx="1790701" cy="815975"/>
                <a:chOff x="9199563" y="5781675"/>
                <a:chExt cx="1790701" cy="815975"/>
              </a:xfrm>
            </p:grpSpPr>
            <p:sp>
              <p:nvSpPr>
                <p:cNvPr id="99" name="Freeform 38"/>
                <p:cNvSpPr>
                  <a:spLocks/>
                </p:cNvSpPr>
                <p:nvPr>
                  <p:custDataLst>
                    <p:tags r:id="rId2"/>
                  </p:custDataLst>
                </p:nvPr>
              </p:nvSpPr>
              <p:spPr bwMode="auto">
                <a:xfrm>
                  <a:off x="9199563" y="5781675"/>
                  <a:ext cx="444500" cy="506413"/>
                </a:xfrm>
                <a:custGeom>
                  <a:avLst/>
                  <a:gdLst>
                    <a:gd name="T0" fmla="*/ 22 w 637"/>
                    <a:gd name="T1" fmla="*/ 0 h 760"/>
                    <a:gd name="T2" fmla="*/ 22 w 637"/>
                    <a:gd name="T3" fmla="*/ 34 h 760"/>
                    <a:gd name="T4" fmla="*/ 326 w 637"/>
                    <a:gd name="T5" fmla="*/ 382 h 760"/>
                    <a:gd name="T6" fmla="*/ 0 w 637"/>
                    <a:gd name="T7" fmla="*/ 760 h 760"/>
                    <a:gd name="T8" fmla="*/ 637 w 637"/>
                    <a:gd name="T9" fmla="*/ 760 h 760"/>
                    <a:gd name="T10" fmla="*/ 637 w 637"/>
                    <a:gd name="T11" fmla="*/ 562 h 760"/>
                    <a:gd name="T12" fmla="*/ 606 w 637"/>
                    <a:gd name="T13" fmla="*/ 562 h 760"/>
                    <a:gd name="T14" fmla="*/ 589 w 637"/>
                    <a:gd name="T15" fmla="*/ 663 h 760"/>
                    <a:gd name="T16" fmla="*/ 554 w 637"/>
                    <a:gd name="T17" fmla="*/ 698 h 760"/>
                    <a:gd name="T18" fmla="*/ 96 w 637"/>
                    <a:gd name="T19" fmla="*/ 698 h 760"/>
                    <a:gd name="T20" fmla="*/ 390 w 637"/>
                    <a:gd name="T21" fmla="*/ 357 h 760"/>
                    <a:gd name="T22" fmla="*/ 108 w 637"/>
                    <a:gd name="T23" fmla="*/ 34 h 760"/>
                    <a:gd name="T24" fmla="*/ 555 w 637"/>
                    <a:gd name="T25" fmla="*/ 34 h 760"/>
                    <a:gd name="T26" fmla="*/ 589 w 637"/>
                    <a:gd name="T27" fmla="*/ 68 h 760"/>
                    <a:gd name="T28" fmla="*/ 606 w 637"/>
                    <a:gd name="T29" fmla="*/ 170 h 760"/>
                    <a:gd name="T30" fmla="*/ 637 w 637"/>
                    <a:gd name="T31" fmla="*/ 170 h 760"/>
                    <a:gd name="T32" fmla="*/ 637 w 637"/>
                    <a:gd name="T33" fmla="*/ 0 h 760"/>
                    <a:gd name="T34" fmla="*/ 108 w 637"/>
                    <a:gd name="T35" fmla="*/ 0 h 760"/>
                    <a:gd name="T36" fmla="*/ 22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2" y="0"/>
                      </a:moveTo>
                      <a:lnTo>
                        <a:pt x="22" y="34"/>
                      </a:lnTo>
                      <a:lnTo>
                        <a:pt x="326" y="382"/>
                      </a:lnTo>
                      <a:lnTo>
                        <a:pt x="0" y="760"/>
                      </a:lnTo>
                      <a:lnTo>
                        <a:pt x="637" y="760"/>
                      </a:lnTo>
                      <a:lnTo>
                        <a:pt x="637" y="562"/>
                      </a:lnTo>
                      <a:lnTo>
                        <a:pt x="606" y="562"/>
                      </a:lnTo>
                      <a:lnTo>
                        <a:pt x="589" y="663"/>
                      </a:lnTo>
                      <a:lnTo>
                        <a:pt x="554" y="698"/>
                      </a:lnTo>
                      <a:lnTo>
                        <a:pt x="96" y="698"/>
                      </a:lnTo>
                      <a:lnTo>
                        <a:pt x="390" y="357"/>
                      </a:lnTo>
                      <a:lnTo>
                        <a:pt x="108" y="34"/>
                      </a:lnTo>
                      <a:lnTo>
                        <a:pt x="555" y="34"/>
                      </a:lnTo>
                      <a:lnTo>
                        <a:pt x="589" y="68"/>
                      </a:lnTo>
                      <a:lnTo>
                        <a:pt x="606" y="170"/>
                      </a:lnTo>
                      <a:lnTo>
                        <a:pt x="637" y="170"/>
                      </a:lnTo>
                      <a:lnTo>
                        <a:pt x="637" y="0"/>
                      </a:lnTo>
                      <a:lnTo>
                        <a:pt x="108" y="0"/>
                      </a:lnTo>
                      <a:lnTo>
                        <a:pt x="22"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9"/>
                <p:cNvSpPr>
                  <a:spLocks noEditPoints="1"/>
                </p:cNvSpPr>
                <p:nvPr>
                  <p:custDataLst>
                    <p:tags r:id="rId3"/>
                  </p:custDataLst>
                </p:nvPr>
              </p:nvSpPr>
              <p:spPr bwMode="auto">
                <a:xfrm>
                  <a:off x="9377363" y="6353175"/>
                  <a:ext cx="23813"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40"/>
                <p:cNvSpPr>
                  <a:spLocks noEditPoints="1"/>
                </p:cNvSpPr>
                <p:nvPr>
                  <p:custDataLst>
                    <p:tags r:id="rId4"/>
                  </p:custDataLst>
                </p:nvPr>
              </p:nvSpPr>
              <p:spPr bwMode="auto">
                <a:xfrm>
                  <a:off x="9428163" y="6353175"/>
                  <a:ext cx="53975" cy="244475"/>
                </a:xfrm>
                <a:custGeom>
                  <a:avLst/>
                  <a:gdLst>
                    <a:gd name="T0" fmla="*/ 43 w 77"/>
                    <a:gd name="T1" fmla="*/ 81 h 367"/>
                    <a:gd name="T2" fmla="*/ 43 w 77"/>
                    <a:gd name="T3" fmla="*/ 292 h 367"/>
                    <a:gd name="T4" fmla="*/ 36 w 77"/>
                    <a:gd name="T5" fmla="*/ 329 h 367"/>
                    <a:gd name="T6" fmla="*/ 9 w 77"/>
                    <a:gd name="T7" fmla="*/ 338 h 367"/>
                    <a:gd name="T8" fmla="*/ 0 w 77"/>
                    <a:gd name="T9" fmla="*/ 338 h 367"/>
                    <a:gd name="T10" fmla="*/ 0 w 77"/>
                    <a:gd name="T11" fmla="*/ 367 h 367"/>
                    <a:gd name="T12" fmla="*/ 13 w 77"/>
                    <a:gd name="T13" fmla="*/ 367 h 367"/>
                    <a:gd name="T14" fmla="*/ 62 w 77"/>
                    <a:gd name="T15" fmla="*/ 349 h 367"/>
                    <a:gd name="T16" fmla="*/ 77 w 77"/>
                    <a:gd name="T17" fmla="*/ 292 h 367"/>
                    <a:gd name="T18" fmla="*/ 77 w 77"/>
                    <a:gd name="T19" fmla="*/ 81 h 367"/>
                    <a:gd name="T20" fmla="*/ 43 w 77"/>
                    <a:gd name="T21" fmla="*/ 81 h 367"/>
                    <a:gd name="T22" fmla="*/ 43 w 77"/>
                    <a:gd name="T23" fmla="*/ 0 h 367"/>
                    <a:gd name="T24" fmla="*/ 43 w 77"/>
                    <a:gd name="T25" fmla="*/ 43 h 367"/>
                    <a:gd name="T26" fmla="*/ 77 w 77"/>
                    <a:gd name="T27" fmla="*/ 43 h 367"/>
                    <a:gd name="T28" fmla="*/ 77 w 77"/>
                    <a:gd name="T29" fmla="*/ 0 h 367"/>
                    <a:gd name="T30" fmla="*/ 43 w 77"/>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67">
                      <a:moveTo>
                        <a:pt x="43" y="81"/>
                      </a:moveTo>
                      <a:lnTo>
                        <a:pt x="43" y="292"/>
                      </a:lnTo>
                      <a:cubicBezTo>
                        <a:pt x="43" y="311"/>
                        <a:pt x="40" y="323"/>
                        <a:pt x="36" y="329"/>
                      </a:cubicBezTo>
                      <a:cubicBezTo>
                        <a:pt x="31" y="335"/>
                        <a:pt x="22" y="338"/>
                        <a:pt x="9" y="338"/>
                      </a:cubicBezTo>
                      <a:lnTo>
                        <a:pt x="0" y="338"/>
                      </a:lnTo>
                      <a:lnTo>
                        <a:pt x="0" y="367"/>
                      </a:lnTo>
                      <a:lnTo>
                        <a:pt x="13" y="367"/>
                      </a:lnTo>
                      <a:cubicBezTo>
                        <a:pt x="36" y="367"/>
                        <a:pt x="52" y="361"/>
                        <a:pt x="62" y="349"/>
                      </a:cubicBezTo>
                      <a:cubicBezTo>
                        <a:pt x="72" y="337"/>
                        <a:pt x="77" y="318"/>
                        <a:pt x="77" y="292"/>
                      </a:cubicBezTo>
                      <a:lnTo>
                        <a:pt x="77" y="81"/>
                      </a:lnTo>
                      <a:lnTo>
                        <a:pt x="43" y="81"/>
                      </a:lnTo>
                      <a:close/>
                      <a:moveTo>
                        <a:pt x="43" y="0"/>
                      </a:moveTo>
                      <a:lnTo>
                        <a:pt x="43" y="43"/>
                      </a:lnTo>
                      <a:lnTo>
                        <a:pt x="77" y="43"/>
                      </a:lnTo>
                      <a:lnTo>
                        <a:pt x="77" y="0"/>
                      </a:lnTo>
                      <a:lnTo>
                        <a:pt x="43"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41"/>
                <p:cNvSpPr>
                  <a:spLocks noEditPoints="1"/>
                </p:cNvSpPr>
                <p:nvPr>
                  <p:custDataLst>
                    <p:tags r:id="rId5"/>
                  </p:custDataLst>
                </p:nvPr>
              </p:nvSpPr>
              <p:spPr bwMode="auto">
                <a:xfrm>
                  <a:off x="9971088" y="5994400"/>
                  <a:ext cx="23813"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42"/>
                <p:cNvSpPr>
                  <a:spLocks noEditPoints="1"/>
                </p:cNvSpPr>
                <p:nvPr>
                  <p:custDataLst>
                    <p:tags r:id="rId6"/>
                  </p:custDataLst>
                </p:nvPr>
              </p:nvSpPr>
              <p:spPr bwMode="auto">
                <a:xfrm>
                  <a:off x="10020301" y="5994400"/>
                  <a:ext cx="53975" cy="244475"/>
                </a:xfrm>
                <a:custGeom>
                  <a:avLst/>
                  <a:gdLst>
                    <a:gd name="T0" fmla="*/ 43 w 77"/>
                    <a:gd name="T1" fmla="*/ 81 h 367"/>
                    <a:gd name="T2" fmla="*/ 43 w 77"/>
                    <a:gd name="T3" fmla="*/ 292 h 367"/>
                    <a:gd name="T4" fmla="*/ 36 w 77"/>
                    <a:gd name="T5" fmla="*/ 329 h 367"/>
                    <a:gd name="T6" fmla="*/ 9 w 77"/>
                    <a:gd name="T7" fmla="*/ 338 h 367"/>
                    <a:gd name="T8" fmla="*/ 0 w 77"/>
                    <a:gd name="T9" fmla="*/ 338 h 367"/>
                    <a:gd name="T10" fmla="*/ 0 w 77"/>
                    <a:gd name="T11" fmla="*/ 367 h 367"/>
                    <a:gd name="T12" fmla="*/ 13 w 77"/>
                    <a:gd name="T13" fmla="*/ 367 h 367"/>
                    <a:gd name="T14" fmla="*/ 61 w 77"/>
                    <a:gd name="T15" fmla="*/ 349 h 367"/>
                    <a:gd name="T16" fmla="*/ 77 w 77"/>
                    <a:gd name="T17" fmla="*/ 292 h 367"/>
                    <a:gd name="T18" fmla="*/ 77 w 77"/>
                    <a:gd name="T19" fmla="*/ 81 h 367"/>
                    <a:gd name="T20" fmla="*/ 43 w 77"/>
                    <a:gd name="T21" fmla="*/ 81 h 367"/>
                    <a:gd name="T22" fmla="*/ 43 w 77"/>
                    <a:gd name="T23" fmla="*/ 0 h 367"/>
                    <a:gd name="T24" fmla="*/ 43 w 77"/>
                    <a:gd name="T25" fmla="*/ 43 h 367"/>
                    <a:gd name="T26" fmla="*/ 77 w 77"/>
                    <a:gd name="T27" fmla="*/ 43 h 367"/>
                    <a:gd name="T28" fmla="*/ 77 w 77"/>
                    <a:gd name="T29" fmla="*/ 0 h 367"/>
                    <a:gd name="T30" fmla="*/ 43 w 77"/>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67">
                      <a:moveTo>
                        <a:pt x="43" y="81"/>
                      </a:moveTo>
                      <a:lnTo>
                        <a:pt x="43" y="292"/>
                      </a:lnTo>
                      <a:cubicBezTo>
                        <a:pt x="43" y="311"/>
                        <a:pt x="40" y="323"/>
                        <a:pt x="36" y="329"/>
                      </a:cubicBezTo>
                      <a:cubicBezTo>
                        <a:pt x="31" y="335"/>
                        <a:pt x="22" y="338"/>
                        <a:pt x="9" y="338"/>
                      </a:cubicBezTo>
                      <a:lnTo>
                        <a:pt x="0" y="338"/>
                      </a:lnTo>
                      <a:lnTo>
                        <a:pt x="0" y="367"/>
                      </a:lnTo>
                      <a:lnTo>
                        <a:pt x="13" y="367"/>
                      </a:lnTo>
                      <a:cubicBezTo>
                        <a:pt x="35" y="367"/>
                        <a:pt x="52" y="360"/>
                        <a:pt x="61" y="349"/>
                      </a:cubicBezTo>
                      <a:cubicBezTo>
                        <a:pt x="72" y="337"/>
                        <a:pt x="77" y="318"/>
                        <a:pt x="77" y="292"/>
                      </a:cubicBezTo>
                      <a:lnTo>
                        <a:pt x="77" y="81"/>
                      </a:lnTo>
                      <a:lnTo>
                        <a:pt x="43" y="81"/>
                      </a:lnTo>
                      <a:close/>
                      <a:moveTo>
                        <a:pt x="43" y="0"/>
                      </a:moveTo>
                      <a:lnTo>
                        <a:pt x="43" y="43"/>
                      </a:lnTo>
                      <a:lnTo>
                        <a:pt x="77" y="43"/>
                      </a:lnTo>
                      <a:lnTo>
                        <a:pt x="77" y="0"/>
                      </a:lnTo>
                      <a:lnTo>
                        <a:pt x="43"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43"/>
                <p:cNvSpPr>
                  <a:spLocks/>
                </p:cNvSpPr>
                <p:nvPr>
                  <p:custDataLst>
                    <p:tags r:id="rId7"/>
                  </p:custDataLst>
                </p:nvPr>
              </p:nvSpPr>
              <p:spPr bwMode="auto">
                <a:xfrm>
                  <a:off x="10144126" y="5881688"/>
                  <a:ext cx="101600" cy="317500"/>
                </a:xfrm>
                <a:custGeom>
                  <a:avLst/>
                  <a:gdLst>
                    <a:gd name="T0" fmla="*/ 59 w 147"/>
                    <a:gd name="T1" fmla="*/ 238 h 475"/>
                    <a:gd name="T2" fmla="*/ 147 w 147"/>
                    <a:gd name="T3" fmla="*/ 32 h 475"/>
                    <a:gd name="T4" fmla="*/ 147 w 147"/>
                    <a:gd name="T5" fmla="*/ 0 h 475"/>
                    <a:gd name="T6" fmla="*/ 0 w 147"/>
                    <a:gd name="T7" fmla="*/ 238 h 475"/>
                    <a:gd name="T8" fmla="*/ 147 w 147"/>
                    <a:gd name="T9" fmla="*/ 475 h 475"/>
                    <a:gd name="T10" fmla="*/ 147 w 147"/>
                    <a:gd name="T11" fmla="*/ 443 h 475"/>
                    <a:gd name="T12" fmla="*/ 59 w 147"/>
                    <a:gd name="T13" fmla="*/ 238 h 475"/>
                  </a:gdLst>
                  <a:ahLst/>
                  <a:cxnLst>
                    <a:cxn ang="0">
                      <a:pos x="T0" y="T1"/>
                    </a:cxn>
                    <a:cxn ang="0">
                      <a:pos x="T2" y="T3"/>
                    </a:cxn>
                    <a:cxn ang="0">
                      <a:pos x="T4" y="T5"/>
                    </a:cxn>
                    <a:cxn ang="0">
                      <a:pos x="T6" y="T7"/>
                    </a:cxn>
                    <a:cxn ang="0">
                      <a:pos x="T8" y="T9"/>
                    </a:cxn>
                    <a:cxn ang="0">
                      <a:pos x="T10" y="T11"/>
                    </a:cxn>
                    <a:cxn ang="0">
                      <a:pos x="T12" y="T13"/>
                    </a:cxn>
                  </a:cxnLst>
                  <a:rect l="0" t="0" r="r" b="b"/>
                  <a:pathLst>
                    <a:path w="147" h="475">
                      <a:moveTo>
                        <a:pt x="59" y="238"/>
                      </a:moveTo>
                      <a:cubicBezTo>
                        <a:pt x="59" y="104"/>
                        <a:pt x="92" y="39"/>
                        <a:pt x="147" y="32"/>
                      </a:cubicBezTo>
                      <a:lnTo>
                        <a:pt x="147" y="0"/>
                      </a:lnTo>
                      <a:cubicBezTo>
                        <a:pt x="56" y="4"/>
                        <a:pt x="0" y="86"/>
                        <a:pt x="0" y="238"/>
                      </a:cubicBezTo>
                      <a:cubicBezTo>
                        <a:pt x="0" y="389"/>
                        <a:pt x="56" y="471"/>
                        <a:pt x="147" y="475"/>
                      </a:cubicBezTo>
                      <a:lnTo>
                        <a:pt x="147" y="443"/>
                      </a:lnTo>
                      <a:cubicBezTo>
                        <a:pt x="92" y="437"/>
                        <a:pt x="59" y="372"/>
                        <a:pt x="59" y="238"/>
                      </a:cubicBez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44"/>
                <p:cNvSpPr>
                  <a:spLocks/>
                </p:cNvSpPr>
                <p:nvPr>
                  <p:custDataLst>
                    <p:tags r:id="rId8"/>
                  </p:custDataLst>
                </p:nvPr>
              </p:nvSpPr>
              <p:spPr bwMode="auto">
                <a:xfrm>
                  <a:off x="10285413" y="5894388"/>
                  <a:ext cx="215900" cy="241300"/>
                </a:xfrm>
                <a:custGeom>
                  <a:avLst/>
                  <a:gdLst>
                    <a:gd name="T0" fmla="*/ 17 w 311"/>
                    <a:gd name="T1" fmla="*/ 0 h 363"/>
                    <a:gd name="T2" fmla="*/ 130 w 311"/>
                    <a:gd name="T3" fmla="*/ 169 h 363"/>
                    <a:gd name="T4" fmla="*/ 0 w 311"/>
                    <a:gd name="T5" fmla="*/ 363 h 363"/>
                    <a:gd name="T6" fmla="*/ 53 w 311"/>
                    <a:gd name="T7" fmla="*/ 363 h 363"/>
                    <a:gd name="T8" fmla="*/ 156 w 311"/>
                    <a:gd name="T9" fmla="*/ 209 h 363"/>
                    <a:gd name="T10" fmla="*/ 258 w 311"/>
                    <a:gd name="T11" fmla="*/ 363 h 363"/>
                    <a:gd name="T12" fmla="*/ 311 w 311"/>
                    <a:gd name="T13" fmla="*/ 363 h 363"/>
                    <a:gd name="T14" fmla="*/ 187 w 311"/>
                    <a:gd name="T15" fmla="*/ 174 h 363"/>
                    <a:gd name="T16" fmla="*/ 303 w 311"/>
                    <a:gd name="T17" fmla="*/ 0 h 363"/>
                    <a:gd name="T18" fmla="*/ 250 w 311"/>
                    <a:gd name="T19" fmla="*/ 0 h 363"/>
                    <a:gd name="T20" fmla="*/ 160 w 311"/>
                    <a:gd name="T21" fmla="*/ 135 h 363"/>
                    <a:gd name="T22" fmla="*/ 69 w 311"/>
                    <a:gd name="T23" fmla="*/ 0 h 363"/>
                    <a:gd name="T24" fmla="*/ 17 w 311"/>
                    <a:gd name="T25"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1" h="363">
                      <a:moveTo>
                        <a:pt x="17" y="0"/>
                      </a:moveTo>
                      <a:lnTo>
                        <a:pt x="130" y="169"/>
                      </a:lnTo>
                      <a:lnTo>
                        <a:pt x="0" y="363"/>
                      </a:lnTo>
                      <a:lnTo>
                        <a:pt x="53" y="363"/>
                      </a:lnTo>
                      <a:lnTo>
                        <a:pt x="156" y="209"/>
                      </a:lnTo>
                      <a:lnTo>
                        <a:pt x="258" y="363"/>
                      </a:lnTo>
                      <a:lnTo>
                        <a:pt x="311" y="363"/>
                      </a:lnTo>
                      <a:lnTo>
                        <a:pt x="187" y="174"/>
                      </a:lnTo>
                      <a:lnTo>
                        <a:pt x="303" y="0"/>
                      </a:lnTo>
                      <a:lnTo>
                        <a:pt x="250" y="0"/>
                      </a:lnTo>
                      <a:lnTo>
                        <a:pt x="160" y="135"/>
                      </a:lnTo>
                      <a:lnTo>
                        <a:pt x="69" y="0"/>
                      </a:lnTo>
                      <a:lnTo>
                        <a:pt x="17"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45"/>
                <p:cNvSpPr>
                  <a:spLocks/>
                </p:cNvSpPr>
                <p:nvPr>
                  <p:custDataLst>
                    <p:tags r:id="rId9"/>
                  </p:custDataLst>
                </p:nvPr>
              </p:nvSpPr>
              <p:spPr bwMode="auto">
                <a:xfrm>
                  <a:off x="10539413" y="5810250"/>
                  <a:ext cx="122238" cy="187325"/>
                </a:xfrm>
                <a:custGeom>
                  <a:avLst/>
                  <a:gdLst>
                    <a:gd name="T0" fmla="*/ 45 w 175"/>
                    <a:gd name="T1" fmla="*/ 250 h 281"/>
                    <a:gd name="T2" fmla="*/ 115 w 175"/>
                    <a:gd name="T3" fmla="*/ 178 h 281"/>
                    <a:gd name="T4" fmla="*/ 144 w 175"/>
                    <a:gd name="T5" fmla="*/ 147 h 281"/>
                    <a:gd name="T6" fmla="*/ 167 w 175"/>
                    <a:gd name="T7" fmla="*/ 111 h 281"/>
                    <a:gd name="T8" fmla="*/ 174 w 175"/>
                    <a:gd name="T9" fmla="*/ 79 h 281"/>
                    <a:gd name="T10" fmla="*/ 148 w 175"/>
                    <a:gd name="T11" fmla="*/ 22 h 281"/>
                    <a:gd name="T12" fmla="*/ 80 w 175"/>
                    <a:gd name="T13" fmla="*/ 0 h 281"/>
                    <a:gd name="T14" fmla="*/ 44 w 175"/>
                    <a:gd name="T15" fmla="*/ 5 h 281"/>
                    <a:gd name="T16" fmla="*/ 2 w 175"/>
                    <a:gd name="T17" fmla="*/ 19 h 281"/>
                    <a:gd name="T18" fmla="*/ 2 w 175"/>
                    <a:gd name="T19" fmla="*/ 56 h 281"/>
                    <a:gd name="T20" fmla="*/ 43 w 175"/>
                    <a:gd name="T21" fmla="*/ 38 h 281"/>
                    <a:gd name="T22" fmla="*/ 81 w 175"/>
                    <a:gd name="T23" fmla="*/ 32 h 281"/>
                    <a:gd name="T24" fmla="*/ 121 w 175"/>
                    <a:gd name="T25" fmla="*/ 45 h 281"/>
                    <a:gd name="T26" fmla="*/ 136 w 175"/>
                    <a:gd name="T27" fmla="*/ 81 h 281"/>
                    <a:gd name="T28" fmla="*/ 129 w 175"/>
                    <a:gd name="T29" fmla="*/ 109 h 281"/>
                    <a:gd name="T30" fmla="*/ 104 w 175"/>
                    <a:gd name="T31" fmla="*/ 143 h 281"/>
                    <a:gd name="T32" fmla="*/ 58 w 175"/>
                    <a:gd name="T33" fmla="*/ 191 h 281"/>
                    <a:gd name="T34" fmla="*/ 0 w 175"/>
                    <a:gd name="T35" fmla="*/ 250 h 281"/>
                    <a:gd name="T36" fmla="*/ 0 w 175"/>
                    <a:gd name="T37" fmla="*/ 281 h 281"/>
                    <a:gd name="T38" fmla="*/ 175 w 175"/>
                    <a:gd name="T39" fmla="*/ 281 h 281"/>
                    <a:gd name="T40" fmla="*/ 175 w 175"/>
                    <a:gd name="T41" fmla="*/ 250 h 281"/>
                    <a:gd name="T42" fmla="*/ 45 w 175"/>
                    <a:gd name="T43" fmla="*/ 2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50"/>
                      </a:moveTo>
                      <a:lnTo>
                        <a:pt x="115" y="178"/>
                      </a:lnTo>
                      <a:cubicBezTo>
                        <a:pt x="131" y="161"/>
                        <a:pt x="141" y="151"/>
                        <a:pt x="144" y="147"/>
                      </a:cubicBezTo>
                      <a:cubicBezTo>
                        <a:pt x="155" y="134"/>
                        <a:pt x="163" y="121"/>
                        <a:pt x="167" y="111"/>
                      </a:cubicBezTo>
                      <a:cubicBezTo>
                        <a:pt x="172" y="101"/>
                        <a:pt x="174" y="90"/>
                        <a:pt x="174" y="79"/>
                      </a:cubicBezTo>
                      <a:cubicBezTo>
                        <a:pt x="174" y="55"/>
                        <a:pt x="165" y="36"/>
                        <a:pt x="148" y="22"/>
                      </a:cubicBezTo>
                      <a:cubicBezTo>
                        <a:pt x="131" y="8"/>
                        <a:pt x="109" y="0"/>
                        <a:pt x="80" y="0"/>
                      </a:cubicBezTo>
                      <a:cubicBezTo>
                        <a:pt x="69" y="0"/>
                        <a:pt x="57" y="2"/>
                        <a:pt x="44" y="5"/>
                      </a:cubicBezTo>
                      <a:cubicBezTo>
                        <a:pt x="31" y="8"/>
                        <a:pt x="17" y="12"/>
                        <a:pt x="2" y="19"/>
                      </a:cubicBezTo>
                      <a:lnTo>
                        <a:pt x="2" y="56"/>
                      </a:lnTo>
                      <a:cubicBezTo>
                        <a:pt x="17" y="48"/>
                        <a:pt x="31" y="42"/>
                        <a:pt x="43" y="38"/>
                      </a:cubicBezTo>
                      <a:cubicBezTo>
                        <a:pt x="57" y="34"/>
                        <a:pt x="69" y="32"/>
                        <a:pt x="81" y="32"/>
                      </a:cubicBezTo>
                      <a:cubicBezTo>
                        <a:pt x="97" y="32"/>
                        <a:pt x="110" y="36"/>
                        <a:pt x="121" y="45"/>
                      </a:cubicBezTo>
                      <a:cubicBezTo>
                        <a:pt x="131" y="55"/>
                        <a:pt x="136" y="67"/>
                        <a:pt x="136" y="81"/>
                      </a:cubicBezTo>
                      <a:cubicBezTo>
                        <a:pt x="136" y="90"/>
                        <a:pt x="134" y="100"/>
                        <a:pt x="129" y="109"/>
                      </a:cubicBezTo>
                      <a:cubicBezTo>
                        <a:pt x="124" y="118"/>
                        <a:pt x="116" y="129"/>
                        <a:pt x="104" y="143"/>
                      </a:cubicBezTo>
                      <a:cubicBezTo>
                        <a:pt x="98" y="150"/>
                        <a:pt x="82" y="166"/>
                        <a:pt x="58" y="191"/>
                      </a:cubicBezTo>
                      <a:lnTo>
                        <a:pt x="0" y="250"/>
                      </a:lnTo>
                      <a:lnTo>
                        <a:pt x="0" y="281"/>
                      </a:lnTo>
                      <a:lnTo>
                        <a:pt x="175" y="281"/>
                      </a:lnTo>
                      <a:lnTo>
                        <a:pt x="175" y="250"/>
                      </a:lnTo>
                      <a:lnTo>
                        <a:pt x="45" y="25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46"/>
                <p:cNvSpPr>
                  <a:spLocks/>
                </p:cNvSpPr>
                <p:nvPr>
                  <p:custDataLst>
                    <p:tags r:id="rId10"/>
                  </p:custDataLst>
                </p:nvPr>
              </p:nvSpPr>
              <p:spPr bwMode="auto">
                <a:xfrm>
                  <a:off x="10731501" y="5881688"/>
                  <a:ext cx="103188" cy="317500"/>
                </a:xfrm>
                <a:custGeom>
                  <a:avLst/>
                  <a:gdLst>
                    <a:gd name="T0" fmla="*/ 88 w 147"/>
                    <a:gd name="T1" fmla="*/ 238 h 475"/>
                    <a:gd name="T2" fmla="*/ 0 w 147"/>
                    <a:gd name="T3" fmla="*/ 443 h 475"/>
                    <a:gd name="T4" fmla="*/ 0 w 147"/>
                    <a:gd name="T5" fmla="*/ 475 h 475"/>
                    <a:gd name="T6" fmla="*/ 147 w 147"/>
                    <a:gd name="T7" fmla="*/ 238 h 475"/>
                    <a:gd name="T8" fmla="*/ 0 w 147"/>
                    <a:gd name="T9" fmla="*/ 0 h 475"/>
                    <a:gd name="T10" fmla="*/ 0 w 147"/>
                    <a:gd name="T11" fmla="*/ 32 h 475"/>
                    <a:gd name="T12" fmla="*/ 88 w 147"/>
                    <a:gd name="T13" fmla="*/ 238 h 475"/>
                  </a:gdLst>
                  <a:ahLst/>
                  <a:cxnLst>
                    <a:cxn ang="0">
                      <a:pos x="T0" y="T1"/>
                    </a:cxn>
                    <a:cxn ang="0">
                      <a:pos x="T2" y="T3"/>
                    </a:cxn>
                    <a:cxn ang="0">
                      <a:pos x="T4" y="T5"/>
                    </a:cxn>
                    <a:cxn ang="0">
                      <a:pos x="T6" y="T7"/>
                    </a:cxn>
                    <a:cxn ang="0">
                      <a:pos x="T8" y="T9"/>
                    </a:cxn>
                    <a:cxn ang="0">
                      <a:pos x="T10" y="T11"/>
                    </a:cxn>
                    <a:cxn ang="0">
                      <a:pos x="T12" y="T13"/>
                    </a:cxn>
                  </a:cxnLst>
                  <a:rect l="0" t="0" r="r" b="b"/>
                  <a:pathLst>
                    <a:path w="147" h="475">
                      <a:moveTo>
                        <a:pt x="88" y="238"/>
                      </a:moveTo>
                      <a:cubicBezTo>
                        <a:pt x="88" y="372"/>
                        <a:pt x="55" y="437"/>
                        <a:pt x="0" y="443"/>
                      </a:cubicBezTo>
                      <a:lnTo>
                        <a:pt x="0" y="475"/>
                      </a:lnTo>
                      <a:cubicBezTo>
                        <a:pt x="91" y="471"/>
                        <a:pt x="147" y="389"/>
                        <a:pt x="147" y="238"/>
                      </a:cubicBezTo>
                      <a:cubicBezTo>
                        <a:pt x="147" y="86"/>
                        <a:pt x="91" y="4"/>
                        <a:pt x="0" y="0"/>
                      </a:cubicBezTo>
                      <a:lnTo>
                        <a:pt x="0" y="32"/>
                      </a:lnTo>
                      <a:cubicBezTo>
                        <a:pt x="55" y="39"/>
                        <a:pt x="88" y="104"/>
                        <a:pt x="88" y="238"/>
                      </a:cubicBez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47"/>
                <p:cNvSpPr>
                  <a:spLocks noEditPoints="1"/>
                </p:cNvSpPr>
                <p:nvPr>
                  <p:custDataLst>
                    <p:tags r:id="rId11"/>
                  </p:custDataLst>
                </p:nvPr>
              </p:nvSpPr>
              <p:spPr bwMode="auto">
                <a:xfrm>
                  <a:off x="10887076" y="5994400"/>
                  <a:ext cx="23813"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48"/>
                <p:cNvSpPr>
                  <a:spLocks noEditPoints="1"/>
                </p:cNvSpPr>
                <p:nvPr>
                  <p:custDataLst>
                    <p:tags r:id="rId12"/>
                  </p:custDataLst>
                </p:nvPr>
              </p:nvSpPr>
              <p:spPr bwMode="auto">
                <a:xfrm>
                  <a:off x="10937876" y="5994400"/>
                  <a:ext cx="52388" cy="244475"/>
                </a:xfrm>
                <a:custGeom>
                  <a:avLst/>
                  <a:gdLst>
                    <a:gd name="T0" fmla="*/ 43 w 77"/>
                    <a:gd name="T1" fmla="*/ 81 h 367"/>
                    <a:gd name="T2" fmla="*/ 43 w 77"/>
                    <a:gd name="T3" fmla="*/ 292 h 367"/>
                    <a:gd name="T4" fmla="*/ 36 w 77"/>
                    <a:gd name="T5" fmla="*/ 329 h 367"/>
                    <a:gd name="T6" fmla="*/ 9 w 77"/>
                    <a:gd name="T7" fmla="*/ 338 h 367"/>
                    <a:gd name="T8" fmla="*/ 0 w 77"/>
                    <a:gd name="T9" fmla="*/ 338 h 367"/>
                    <a:gd name="T10" fmla="*/ 0 w 77"/>
                    <a:gd name="T11" fmla="*/ 367 h 367"/>
                    <a:gd name="T12" fmla="*/ 13 w 77"/>
                    <a:gd name="T13" fmla="*/ 367 h 367"/>
                    <a:gd name="T14" fmla="*/ 62 w 77"/>
                    <a:gd name="T15" fmla="*/ 349 h 367"/>
                    <a:gd name="T16" fmla="*/ 77 w 77"/>
                    <a:gd name="T17" fmla="*/ 292 h 367"/>
                    <a:gd name="T18" fmla="*/ 77 w 77"/>
                    <a:gd name="T19" fmla="*/ 81 h 367"/>
                    <a:gd name="T20" fmla="*/ 43 w 77"/>
                    <a:gd name="T21" fmla="*/ 81 h 367"/>
                    <a:gd name="T22" fmla="*/ 43 w 77"/>
                    <a:gd name="T23" fmla="*/ 0 h 367"/>
                    <a:gd name="T24" fmla="*/ 43 w 77"/>
                    <a:gd name="T25" fmla="*/ 43 h 367"/>
                    <a:gd name="T26" fmla="*/ 77 w 77"/>
                    <a:gd name="T27" fmla="*/ 43 h 367"/>
                    <a:gd name="T28" fmla="*/ 77 w 77"/>
                    <a:gd name="T29" fmla="*/ 0 h 367"/>
                    <a:gd name="T30" fmla="*/ 43 w 77"/>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67">
                      <a:moveTo>
                        <a:pt x="43" y="81"/>
                      </a:moveTo>
                      <a:lnTo>
                        <a:pt x="43" y="292"/>
                      </a:lnTo>
                      <a:cubicBezTo>
                        <a:pt x="43" y="311"/>
                        <a:pt x="40" y="323"/>
                        <a:pt x="36" y="329"/>
                      </a:cubicBezTo>
                      <a:cubicBezTo>
                        <a:pt x="31" y="335"/>
                        <a:pt x="22" y="338"/>
                        <a:pt x="9" y="338"/>
                      </a:cubicBezTo>
                      <a:lnTo>
                        <a:pt x="0" y="338"/>
                      </a:lnTo>
                      <a:lnTo>
                        <a:pt x="0" y="367"/>
                      </a:lnTo>
                      <a:lnTo>
                        <a:pt x="13" y="367"/>
                      </a:lnTo>
                      <a:cubicBezTo>
                        <a:pt x="36" y="367"/>
                        <a:pt x="52" y="360"/>
                        <a:pt x="62" y="349"/>
                      </a:cubicBezTo>
                      <a:cubicBezTo>
                        <a:pt x="72" y="337"/>
                        <a:pt x="77" y="318"/>
                        <a:pt x="77" y="292"/>
                      </a:cubicBezTo>
                      <a:lnTo>
                        <a:pt x="77" y="81"/>
                      </a:lnTo>
                      <a:lnTo>
                        <a:pt x="43" y="81"/>
                      </a:lnTo>
                      <a:close/>
                      <a:moveTo>
                        <a:pt x="43" y="0"/>
                      </a:moveTo>
                      <a:lnTo>
                        <a:pt x="43" y="43"/>
                      </a:lnTo>
                      <a:lnTo>
                        <a:pt x="77" y="43"/>
                      </a:lnTo>
                      <a:lnTo>
                        <a:pt x="77" y="0"/>
                      </a:lnTo>
                      <a:lnTo>
                        <a:pt x="43"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4" name="TextBox 83"/>
              <p:cNvSpPr txBox="1"/>
              <p:nvPr/>
            </p:nvSpPr>
            <p:spPr bwMode="auto">
              <a:xfrm>
                <a:off x="9636548" y="5710628"/>
                <a:ext cx="412292"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l-GR" dirty="0" smtClean="0">
                    <a:solidFill>
                      <a:srgbClr val="FFFF00"/>
                    </a:solidFill>
                    <a:latin typeface="Arev Sans" pitchFamily="34" charset="0"/>
                    <a:ea typeface="Arev Sans" pitchFamily="34" charset="0"/>
                    <a:cs typeface="Arev sans bold" pitchFamily="34" charset="0"/>
                  </a:rPr>
                  <a:t>ρ</a:t>
                </a:r>
                <a:endParaRPr lang="en-US" dirty="0" smtClean="0">
                  <a:solidFill>
                    <a:srgbClr val="FFFF00"/>
                  </a:solidFill>
                  <a:latin typeface="Arev Sans" pitchFamily="34" charset="0"/>
                  <a:ea typeface="Arev Sans" pitchFamily="34" charset="0"/>
                  <a:cs typeface="Arev sans bold" pitchFamily="34" charset="0"/>
                </a:endParaRPr>
              </a:p>
            </p:txBody>
          </p:sp>
        </p:grpSp>
      </p:grpSp>
    </p:spTree>
    <p:extLst>
      <p:ext uri="{BB962C8B-B14F-4D97-AF65-F5344CB8AC3E}">
        <p14:creationId xmlns:p14="http://schemas.microsoft.com/office/powerpoint/2010/main" val="1505257454"/>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460450" y="314848"/>
            <a:ext cx="1190366" cy="1125088"/>
          </a:xfrm>
          <a:prstGeom prst="rect">
            <a:avLst/>
          </a:prstGeom>
        </p:spPr>
      </p:pic>
      <p:sp>
        <p:nvSpPr>
          <p:cNvPr id="3" name="TextBox 2"/>
          <p:cNvSpPr txBox="1"/>
          <p:nvPr/>
        </p:nvSpPr>
        <p:spPr bwMode="auto">
          <a:xfrm>
            <a:off x="106221" y="1593213"/>
            <a:ext cx="3898824"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400" dirty="0" smtClean="0">
                <a:latin typeface="Arev Sans" pitchFamily="34" charset="0"/>
                <a:ea typeface="Arev Sans" pitchFamily="34" charset="0"/>
                <a:cs typeface="Arev sans bold" pitchFamily="34" charset="0"/>
              </a:rPr>
              <a:t>Unknown </a:t>
            </a:r>
            <a:r>
              <a:rPr lang="en-US" sz="2400" dirty="0" smtClean="0">
                <a:solidFill>
                  <a:srgbClr val="FFFF00"/>
                </a:solidFill>
                <a:latin typeface="Arev Sans" pitchFamily="34" charset="0"/>
                <a:ea typeface="Arev Sans" pitchFamily="34" charset="0"/>
                <a:cs typeface="Arev sans bold" pitchFamily="34" charset="0"/>
              </a:rPr>
              <a:t>n</a:t>
            </a:r>
            <a:r>
              <a:rPr lang="en-US" sz="2400" dirty="0" smtClean="0">
                <a:latin typeface="Arev Sans" pitchFamily="34" charset="0"/>
                <a:ea typeface="Arev Sans" pitchFamily="34" charset="0"/>
                <a:cs typeface="Arev sans bold" pitchFamily="34" charset="0"/>
              </a:rPr>
              <a:t>-outcome</a:t>
            </a:r>
          </a:p>
          <a:p>
            <a:pPr algn="ctr" eaLnBrk="1" hangingPunct="1">
              <a:lnSpc>
                <a:spcPct val="120000"/>
              </a:lnSpc>
            </a:pPr>
            <a:r>
              <a:rPr lang="en-US" sz="2400" dirty="0" smtClean="0">
                <a:latin typeface="Arev Sans" pitchFamily="34" charset="0"/>
                <a:ea typeface="Arev Sans" pitchFamily="34" charset="0"/>
                <a:cs typeface="Arev sans bold" pitchFamily="34" charset="0"/>
              </a:rPr>
              <a:t>source of randomness </a:t>
            </a:r>
            <a:r>
              <a:rPr lang="el-GR" sz="2400" dirty="0" smtClean="0">
                <a:solidFill>
                  <a:srgbClr val="FFFF00"/>
                </a:solidFill>
                <a:latin typeface="Arev Sans" pitchFamily="34" charset="0"/>
                <a:ea typeface="Arev Sans" pitchFamily="34" charset="0"/>
                <a:cs typeface="Arev sans bold" pitchFamily="34" charset="0"/>
              </a:rPr>
              <a:t>ρ</a:t>
            </a:r>
            <a:endParaRPr lang="en-US" sz="2400" dirty="0" smtClean="0">
              <a:solidFill>
                <a:srgbClr val="FFFF00"/>
              </a:solidFill>
              <a:latin typeface="Arev Sans" pitchFamily="34" charset="0"/>
              <a:ea typeface="Arev Sans" pitchFamily="34" charset="0"/>
              <a:cs typeface="Arev sans bold" pitchFamily="34" charset="0"/>
            </a:endParaRPr>
          </a:p>
        </p:txBody>
      </p:sp>
      <p:grpSp>
        <p:nvGrpSpPr>
          <p:cNvPr id="15" name="Group 14"/>
          <p:cNvGrpSpPr/>
          <p:nvPr/>
        </p:nvGrpSpPr>
        <p:grpSpPr>
          <a:xfrm>
            <a:off x="6531823" y="136023"/>
            <a:ext cx="2476500" cy="2105025"/>
            <a:chOff x="5268434" y="3014610"/>
            <a:chExt cx="2476500" cy="2105025"/>
          </a:xfrm>
        </p:grpSpPr>
        <p:pic>
          <p:nvPicPr>
            <p:cNvPr id="11" name="Picture 10"/>
            <p:cNvPicPr>
              <a:picLocks noChangeAspect="1"/>
            </p:cNvPicPr>
            <p:nvPr/>
          </p:nvPicPr>
          <p:blipFill>
            <a:blip r:embed="rId32">
              <a:extLst>
                <a:ext uri="{BEBA8EAE-BF5A-486C-A8C5-ECC9F3942E4B}">
                  <a14:imgProps xmlns:a14="http://schemas.microsoft.com/office/drawing/2010/main">
                    <a14:imgLayer r:embed="rId33">
                      <a14:imgEffect>
                        <a14:backgroundRemoval t="0" b="100000" l="0" r="100000">
                          <a14:foregroundMark x1="88077" y1="20362" x2="95385" y2="11765"/>
                          <a14:foregroundMark x1="28077" y1="19457" x2="26923" y2="3167"/>
                          <a14:foregroundMark x1="10385" y1="20362" x2="4231" y2="7692"/>
                          <a14:foregroundMark x1="47692" y1="56109" x2="69231" y2="57919"/>
                          <a14:foregroundMark x1="1538" y1="38914" x2="3077" y2="46154"/>
                          <a14:foregroundMark x1="20000" y1="20814" x2="16538" y2="2715"/>
                          <a14:foregroundMark x1="24615" y1="14027" x2="21923" y2="3620"/>
                          <a14:foregroundMark x1="2308" y1="10407" x2="3846" y2="28054"/>
                          <a14:foregroundMark x1="94615" y1="52941" x2="93846" y2="63801"/>
                        </a14:backgroundRemoval>
                      </a14:imgEffect>
                    </a14:imgLayer>
                  </a14:imgProps>
                </a:ext>
                <a:ext uri="{28A0092B-C50C-407E-A947-70E740481C1C}">
                  <a14:useLocalDpi xmlns:a14="http://schemas.microsoft.com/office/drawing/2010/main" val="0"/>
                </a:ext>
              </a:extLst>
            </a:blip>
            <a:stretch>
              <a:fillRect/>
            </a:stretch>
          </p:blipFill>
          <p:spPr>
            <a:xfrm>
              <a:off x="5268434" y="3014610"/>
              <a:ext cx="2476500" cy="2105025"/>
            </a:xfrm>
            <a:prstGeom prst="rect">
              <a:avLst/>
            </a:prstGeom>
          </p:spPr>
        </p:pic>
        <p:sp>
          <p:nvSpPr>
            <p:cNvPr id="14" name="TextBox 13"/>
            <p:cNvSpPr txBox="1"/>
            <p:nvPr/>
          </p:nvSpPr>
          <p:spPr bwMode="auto">
            <a:xfrm>
              <a:off x="5566518" y="3562385"/>
              <a:ext cx="2007332"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Algorithm</a:t>
              </a:r>
            </a:p>
            <a:p>
              <a:pPr algn="ctr" eaLnBrk="1" hangingPunct="1">
                <a:lnSpc>
                  <a:spcPct val="120000"/>
                </a:lnSpc>
              </a:pPr>
              <a:r>
                <a:rPr lang="en-US" dirty="0">
                  <a:solidFill>
                    <a:srgbClr val="FFFF00"/>
                  </a:solidFill>
                  <a:latin typeface="Arev Sans" pitchFamily="34" charset="0"/>
                  <a:ea typeface="Arev Sans" pitchFamily="34" charset="0"/>
                  <a:cs typeface="Arev sans bold" pitchFamily="34" charset="0"/>
                </a:rPr>
                <a:t>X</a:t>
              </a:r>
              <a:endParaRPr lang="en-US" dirty="0" smtClean="0">
                <a:solidFill>
                  <a:srgbClr val="FFFF00"/>
                </a:solidFill>
                <a:latin typeface="Arev Sans" pitchFamily="34" charset="0"/>
                <a:ea typeface="Arev Sans" pitchFamily="34" charset="0"/>
                <a:cs typeface="Arev sans bold" pitchFamily="34" charset="0"/>
              </a:endParaRPr>
            </a:p>
          </p:txBody>
        </p:sp>
      </p:grpSp>
      <p:cxnSp>
        <p:nvCxnSpPr>
          <p:cNvPr id="18" name="Straight Arrow Connector 17"/>
          <p:cNvCxnSpPr>
            <a:stCxn id="11" idx="3"/>
          </p:cNvCxnSpPr>
          <p:nvPr/>
        </p:nvCxnSpPr>
        <p:spPr bwMode="auto">
          <a:xfrm flipV="1">
            <a:off x="9008323" y="1188535"/>
            <a:ext cx="1092607" cy="1"/>
          </a:xfrm>
          <a:prstGeom prst="straightConnector1">
            <a:avLst/>
          </a:prstGeom>
          <a:noFill/>
          <a:ln w="57150" cap="flat" cmpd="sng" algn="ctr">
            <a:solidFill>
              <a:schemeClr val="tx1"/>
            </a:solidFill>
            <a:prstDash val="solid"/>
            <a:round/>
            <a:headEnd type="none" w="med" len="med"/>
            <a:tailEnd type="triangle"/>
          </a:ln>
          <a:effectLst/>
        </p:spPr>
      </p:cxnSp>
      <p:sp>
        <p:nvSpPr>
          <p:cNvPr id="19" name="TextBox 18"/>
          <p:cNvSpPr txBox="1"/>
          <p:nvPr/>
        </p:nvSpPr>
        <p:spPr bwMode="auto">
          <a:xfrm>
            <a:off x="10092412" y="873884"/>
            <a:ext cx="1244251"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 </a:t>
            </a:r>
            <a:r>
              <a:rPr lang="en-US" dirty="0" smtClean="0">
                <a:latin typeface="Arev Sans" pitchFamily="34" charset="0"/>
                <a:ea typeface="Arev Sans" pitchFamily="34" charset="0"/>
                <a:cs typeface="Arev sans bold" pitchFamily="34" charset="0"/>
              </a:rPr>
              <a:t>∈ ℝ</a:t>
            </a:r>
          </a:p>
        </p:txBody>
      </p:sp>
      <p:sp>
        <p:nvSpPr>
          <p:cNvPr id="17" name="TextBox 16"/>
          <p:cNvSpPr txBox="1"/>
          <p:nvPr/>
        </p:nvSpPr>
        <p:spPr bwMode="auto">
          <a:xfrm>
            <a:off x="869266" y="2811564"/>
            <a:ext cx="10453503" cy="56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b="1" dirty="0" smtClean="0">
                <a:solidFill>
                  <a:srgbClr val="FFFF00"/>
                </a:solidFill>
                <a:latin typeface="Arev Sans" pitchFamily="34" charset="0"/>
                <a:ea typeface="Arev Sans" pitchFamily="34" charset="0"/>
                <a:cs typeface="Arev sans bold" pitchFamily="34" charset="0"/>
              </a:rPr>
              <a:t>Quantum </a:t>
            </a:r>
            <a:r>
              <a:rPr lang="en-US" b="1" dirty="0" smtClean="0">
                <a:latin typeface="Arev Sans" pitchFamily="34" charset="0"/>
                <a:ea typeface="Arev Sans" pitchFamily="34" charset="0"/>
                <a:cs typeface="Arev sans bold" pitchFamily="34" charset="0"/>
              </a:rPr>
              <a:t>probability density testing picture:</a:t>
            </a:r>
            <a:r>
              <a:rPr lang="en-US" b="1" dirty="0" smtClean="0">
                <a:solidFill>
                  <a:srgbClr val="9B0000"/>
                </a:solidFill>
                <a:latin typeface="Arev Sans" pitchFamily="34" charset="0"/>
                <a:ea typeface="Arev Sans" pitchFamily="34" charset="0"/>
                <a:cs typeface="Arev sans bold" pitchFamily="34" charset="0"/>
              </a:rPr>
              <a:t> m=1:</a:t>
            </a:r>
          </a:p>
        </p:txBody>
      </p:sp>
      <p:sp>
        <p:nvSpPr>
          <p:cNvPr id="4" name="TextBox 3"/>
          <p:cNvSpPr txBox="1"/>
          <p:nvPr/>
        </p:nvSpPr>
        <p:spPr bwMode="auto">
          <a:xfrm>
            <a:off x="869266" y="3760012"/>
            <a:ext cx="9942145" cy="56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l-GR"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 is an </a:t>
            </a:r>
            <a:r>
              <a:rPr lang="en-US" dirty="0" smtClean="0">
                <a:solidFill>
                  <a:srgbClr val="FFFF00"/>
                </a:solidFill>
                <a:latin typeface="Arev Sans" pitchFamily="34" charset="0"/>
                <a:ea typeface="Arev Sans" pitchFamily="34" charset="0"/>
                <a:cs typeface="Arev sans bold" pitchFamily="34" charset="0"/>
              </a:rPr>
              <a:t>n-</a:t>
            </a:r>
            <a:r>
              <a:rPr lang="en-US" dirty="0" smtClean="0">
                <a:latin typeface="Arev Sans" pitchFamily="34" charset="0"/>
                <a:ea typeface="Arev Sans" pitchFamily="34" charset="0"/>
                <a:cs typeface="Arev sans bold" pitchFamily="34" charset="0"/>
              </a:rPr>
              <a:t>dim. </a:t>
            </a:r>
            <a:r>
              <a:rPr lang="en-US" dirty="0" err="1" smtClean="0">
                <a:latin typeface="Arev Sans" pitchFamily="34" charset="0"/>
                <a:ea typeface="Arev Sans" pitchFamily="34" charset="0"/>
                <a:cs typeface="Arev sans bold" pitchFamily="34" charset="0"/>
              </a:rPr>
              <a:t>symm</a:t>
            </a:r>
            <a:r>
              <a:rPr lang="en-US"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matrix</a:t>
            </a:r>
            <a:r>
              <a:rPr lang="en-US" dirty="0" smtClean="0">
                <a:latin typeface="Arev Sans" pitchFamily="34" charset="0"/>
                <a:ea typeface="Arev Sans" pitchFamily="34" charset="0"/>
                <a:cs typeface="Arev sans bold" pitchFamily="34" charset="0"/>
              </a:rPr>
              <a:t>,       </a:t>
            </a:r>
            <a:r>
              <a:rPr lang="el-GR" dirty="0" smtClean="0">
                <a:solidFill>
                  <a:srgbClr val="FFFF00"/>
                </a:solidFill>
                <a:latin typeface="Arev Sans" pitchFamily="34" charset="0"/>
                <a:ea typeface="Arev Sans" pitchFamily="34" charset="0"/>
                <a:cs typeface="Arev sans bold" pitchFamily="34" charset="0"/>
              </a:rPr>
              <a:t>ρ</a:t>
            </a:r>
            <a:r>
              <a:rPr lang="en-US" dirty="0" smtClean="0">
                <a:solidFill>
                  <a:srgbClr val="FFFF00"/>
                </a:solidFill>
                <a:latin typeface="Arev Sans" pitchFamily="34" charset="0"/>
                <a:ea typeface="Arev Sans" pitchFamily="34" charset="0"/>
                <a:cs typeface="Arev sans bold" pitchFamily="34" charset="0"/>
              </a:rPr>
              <a:t> </a:t>
            </a:r>
            <a:r>
              <a:rPr lang="en-US" dirty="0">
                <a:solidFill>
                  <a:srgbClr val="FFFF00"/>
                </a:solidFill>
                <a:latin typeface="Verdana" panose="020B0604030504040204" pitchFamily="34" charset="0"/>
                <a:ea typeface="Verdana" panose="020B0604030504040204" pitchFamily="34" charset="0"/>
                <a:cs typeface="Verdana" panose="020B0604030504040204" pitchFamily="34" charset="0"/>
              </a:rPr>
              <a:t>≥</a:t>
            </a:r>
            <a:r>
              <a:rPr lang="en-US" dirty="0">
                <a:solidFill>
                  <a:srgbClr val="FFFF00"/>
                </a:solidFill>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0</a:t>
            </a:r>
            <a:r>
              <a:rPr lang="en-US"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 1</a:t>
            </a:r>
          </a:p>
        </p:txBody>
      </p:sp>
      <p:grpSp>
        <p:nvGrpSpPr>
          <p:cNvPr id="30" name="Group 29"/>
          <p:cNvGrpSpPr/>
          <p:nvPr/>
        </p:nvGrpSpPr>
        <p:grpSpPr>
          <a:xfrm>
            <a:off x="8888626" y="3645521"/>
            <a:ext cx="906463" cy="941388"/>
            <a:chOff x="869266" y="4919507"/>
            <a:chExt cx="906463" cy="941388"/>
          </a:xfrm>
        </p:grpSpPr>
        <p:grpSp>
          <p:nvGrpSpPr>
            <p:cNvPr id="28" name="Group 27"/>
            <p:cNvGrpSpPr>
              <a:grpSpLocks noChangeAspect="1"/>
            </p:cNvGrpSpPr>
            <p:nvPr>
              <p:custDataLst>
                <p:tags r:id="rId22"/>
              </p:custDataLst>
            </p:nvPr>
          </p:nvGrpSpPr>
          <p:grpSpPr>
            <a:xfrm>
              <a:off x="869266" y="4919507"/>
              <a:ext cx="906463" cy="941388"/>
              <a:chOff x="2540000" y="2540000"/>
              <a:chExt cx="906463" cy="941388"/>
            </a:xfrm>
          </p:grpSpPr>
          <p:sp>
            <p:nvSpPr>
              <p:cNvPr id="20" name="Freeform 9"/>
              <p:cNvSpPr>
                <a:spLocks/>
              </p:cNvSpPr>
              <p:nvPr>
                <p:custDataLst>
                  <p:tags r:id="rId23"/>
                </p:custDataLst>
              </p:nvPr>
            </p:nvSpPr>
            <p:spPr bwMode="auto">
              <a:xfrm>
                <a:off x="2716213" y="2540000"/>
                <a:ext cx="125413" cy="138113"/>
              </a:xfrm>
              <a:custGeom>
                <a:avLst/>
                <a:gdLst>
                  <a:gd name="T0" fmla="*/ 173 w 173"/>
                  <a:gd name="T1" fmla="*/ 87 h 212"/>
                  <a:gd name="T2" fmla="*/ 154 w 173"/>
                  <a:gd name="T3" fmla="*/ 22 h 212"/>
                  <a:gd name="T4" fmla="*/ 101 w 173"/>
                  <a:gd name="T5" fmla="*/ 0 h 212"/>
                  <a:gd name="T6" fmla="*/ 62 w 173"/>
                  <a:gd name="T7" fmla="*/ 9 h 212"/>
                  <a:gd name="T8" fmla="*/ 34 w 173"/>
                  <a:gd name="T9" fmla="*/ 37 h 212"/>
                  <a:gd name="T10" fmla="*/ 34 w 173"/>
                  <a:gd name="T11" fmla="*/ 5 h 212"/>
                  <a:gd name="T12" fmla="*/ 0 w 173"/>
                  <a:gd name="T13" fmla="*/ 5 h 212"/>
                  <a:gd name="T14" fmla="*/ 0 w 173"/>
                  <a:gd name="T15" fmla="*/ 212 h 212"/>
                  <a:gd name="T16" fmla="*/ 34 w 173"/>
                  <a:gd name="T17" fmla="*/ 212 h 212"/>
                  <a:gd name="T18" fmla="*/ 34 w 173"/>
                  <a:gd name="T19" fmla="*/ 95 h 212"/>
                  <a:gd name="T20" fmla="*/ 50 w 173"/>
                  <a:gd name="T21" fmla="*/ 47 h 212"/>
                  <a:gd name="T22" fmla="*/ 93 w 173"/>
                  <a:gd name="T23" fmla="*/ 29 h 212"/>
                  <a:gd name="T24" fmla="*/ 127 w 173"/>
                  <a:gd name="T25" fmla="*/ 44 h 212"/>
                  <a:gd name="T26" fmla="*/ 139 w 173"/>
                  <a:gd name="T27" fmla="*/ 88 h 212"/>
                  <a:gd name="T28" fmla="*/ 139 w 173"/>
                  <a:gd name="T29" fmla="*/ 212 h 212"/>
                  <a:gd name="T30" fmla="*/ 173 w 173"/>
                  <a:gd name="T31" fmla="*/ 212 h 212"/>
                  <a:gd name="T32" fmla="*/ 173 w 173"/>
                  <a:gd name="T33" fmla="*/ 8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12">
                    <a:moveTo>
                      <a:pt x="173" y="87"/>
                    </a:moveTo>
                    <a:cubicBezTo>
                      <a:pt x="173" y="58"/>
                      <a:pt x="167" y="36"/>
                      <a:pt x="154" y="22"/>
                    </a:cubicBezTo>
                    <a:cubicBezTo>
                      <a:pt x="142" y="7"/>
                      <a:pt x="124" y="0"/>
                      <a:pt x="101" y="0"/>
                    </a:cubicBezTo>
                    <a:cubicBezTo>
                      <a:pt x="86" y="0"/>
                      <a:pt x="73" y="3"/>
                      <a:pt x="62" y="9"/>
                    </a:cubicBezTo>
                    <a:cubicBezTo>
                      <a:pt x="51" y="15"/>
                      <a:pt x="42" y="24"/>
                      <a:pt x="34" y="37"/>
                    </a:cubicBezTo>
                    <a:lnTo>
                      <a:pt x="34" y="5"/>
                    </a:lnTo>
                    <a:lnTo>
                      <a:pt x="0" y="5"/>
                    </a:lnTo>
                    <a:lnTo>
                      <a:pt x="0" y="212"/>
                    </a:lnTo>
                    <a:lnTo>
                      <a:pt x="34" y="212"/>
                    </a:lnTo>
                    <a:lnTo>
                      <a:pt x="34" y="95"/>
                    </a:lnTo>
                    <a:cubicBezTo>
                      <a:pt x="34" y="75"/>
                      <a:pt x="39" y="58"/>
                      <a:pt x="50" y="47"/>
                    </a:cubicBezTo>
                    <a:cubicBezTo>
                      <a:pt x="60" y="35"/>
                      <a:pt x="75" y="29"/>
                      <a:pt x="93" y="29"/>
                    </a:cubicBezTo>
                    <a:cubicBezTo>
                      <a:pt x="108" y="29"/>
                      <a:pt x="120" y="34"/>
                      <a:pt x="127" y="44"/>
                    </a:cubicBezTo>
                    <a:cubicBezTo>
                      <a:pt x="135" y="53"/>
                      <a:pt x="139" y="68"/>
                      <a:pt x="139" y="88"/>
                    </a:cubicBezTo>
                    <a:lnTo>
                      <a:pt x="139" y="212"/>
                    </a:lnTo>
                    <a:lnTo>
                      <a:pt x="173" y="212"/>
                    </a:lnTo>
                    <a:lnTo>
                      <a:pt x="173" y="87"/>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p:cNvSpPr>
                <a:spLocks/>
              </p:cNvSpPr>
              <p:nvPr>
                <p:custDataLst>
                  <p:tags r:id="rId24"/>
                </p:custDataLst>
              </p:nvPr>
            </p:nvSpPr>
            <p:spPr bwMode="auto">
              <a:xfrm>
                <a:off x="2540000" y="2740025"/>
                <a:ext cx="458788" cy="492125"/>
              </a:xfrm>
              <a:custGeom>
                <a:avLst/>
                <a:gdLst>
                  <a:gd name="T0" fmla="*/ 21 w 637"/>
                  <a:gd name="T1" fmla="*/ 0 h 760"/>
                  <a:gd name="T2" fmla="*/ 21 w 637"/>
                  <a:gd name="T3" fmla="*/ 33 h 760"/>
                  <a:gd name="T4" fmla="*/ 325 w 637"/>
                  <a:gd name="T5" fmla="*/ 382 h 760"/>
                  <a:gd name="T6" fmla="*/ 0 w 637"/>
                  <a:gd name="T7" fmla="*/ 760 h 760"/>
                  <a:gd name="T8" fmla="*/ 637 w 637"/>
                  <a:gd name="T9" fmla="*/ 760 h 760"/>
                  <a:gd name="T10" fmla="*/ 637 w 637"/>
                  <a:gd name="T11" fmla="*/ 561 h 760"/>
                  <a:gd name="T12" fmla="*/ 606 w 637"/>
                  <a:gd name="T13" fmla="*/ 561 h 760"/>
                  <a:gd name="T14" fmla="*/ 589 w 637"/>
                  <a:gd name="T15" fmla="*/ 663 h 760"/>
                  <a:gd name="T16" fmla="*/ 554 w 637"/>
                  <a:gd name="T17" fmla="*/ 698 h 760"/>
                  <a:gd name="T18" fmla="*/ 96 w 637"/>
                  <a:gd name="T19" fmla="*/ 698 h 760"/>
                  <a:gd name="T20" fmla="*/ 389 w 637"/>
                  <a:gd name="T21" fmla="*/ 357 h 760"/>
                  <a:gd name="T22" fmla="*/ 107 w 637"/>
                  <a:gd name="T23" fmla="*/ 33 h 760"/>
                  <a:gd name="T24" fmla="*/ 555 w 637"/>
                  <a:gd name="T25" fmla="*/ 33 h 760"/>
                  <a:gd name="T26" fmla="*/ 589 w 637"/>
                  <a:gd name="T27" fmla="*/ 67 h 760"/>
                  <a:gd name="T28" fmla="*/ 606 w 637"/>
                  <a:gd name="T29" fmla="*/ 170 h 760"/>
                  <a:gd name="T30" fmla="*/ 637 w 637"/>
                  <a:gd name="T31" fmla="*/ 170 h 760"/>
                  <a:gd name="T32" fmla="*/ 637 w 637"/>
                  <a:gd name="T33" fmla="*/ 0 h 760"/>
                  <a:gd name="T34" fmla="*/ 107 w 637"/>
                  <a:gd name="T35" fmla="*/ 0 h 760"/>
                  <a:gd name="T36" fmla="*/ 21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1" y="0"/>
                    </a:moveTo>
                    <a:lnTo>
                      <a:pt x="21" y="33"/>
                    </a:lnTo>
                    <a:lnTo>
                      <a:pt x="325" y="382"/>
                    </a:lnTo>
                    <a:lnTo>
                      <a:pt x="0" y="760"/>
                    </a:lnTo>
                    <a:lnTo>
                      <a:pt x="637" y="760"/>
                    </a:lnTo>
                    <a:lnTo>
                      <a:pt x="637" y="561"/>
                    </a:lnTo>
                    <a:lnTo>
                      <a:pt x="606" y="561"/>
                    </a:lnTo>
                    <a:lnTo>
                      <a:pt x="589" y="663"/>
                    </a:lnTo>
                    <a:lnTo>
                      <a:pt x="554" y="698"/>
                    </a:lnTo>
                    <a:lnTo>
                      <a:pt x="96" y="698"/>
                    </a:lnTo>
                    <a:lnTo>
                      <a:pt x="389" y="357"/>
                    </a:lnTo>
                    <a:lnTo>
                      <a:pt x="107" y="33"/>
                    </a:lnTo>
                    <a:lnTo>
                      <a:pt x="555" y="33"/>
                    </a:lnTo>
                    <a:lnTo>
                      <a:pt x="589" y="67"/>
                    </a:lnTo>
                    <a:lnTo>
                      <a:pt x="606" y="170"/>
                    </a:lnTo>
                    <a:lnTo>
                      <a:pt x="637" y="170"/>
                    </a:lnTo>
                    <a:lnTo>
                      <a:pt x="637" y="0"/>
                    </a:lnTo>
                    <a:lnTo>
                      <a:pt x="107" y="0"/>
                    </a:lnTo>
                    <a:lnTo>
                      <a:pt x="21"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p:cNvSpPr>
                <a:spLocks noEditPoints="1"/>
              </p:cNvSpPr>
              <p:nvPr>
                <p:custDataLst>
                  <p:tags r:id="rId25"/>
                </p:custDataLst>
              </p:nvPr>
            </p:nvSpPr>
            <p:spPr bwMode="auto">
              <a:xfrm>
                <a:off x="2563813" y="3294063"/>
                <a:ext cx="25400" cy="187325"/>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p:cNvSpPr>
                <a:spLocks noEditPoints="1"/>
              </p:cNvSpPr>
              <p:nvPr>
                <p:custDataLst>
                  <p:tags r:id="rId26"/>
                </p:custDataLst>
              </p:nvPr>
            </p:nvSpPr>
            <p:spPr bwMode="auto">
              <a:xfrm>
                <a:off x="2636838" y="3373438"/>
                <a:ext cx="182563" cy="74613"/>
              </a:xfrm>
              <a:custGeom>
                <a:avLst/>
                <a:gdLst>
                  <a:gd name="T0" fmla="*/ 0 w 254"/>
                  <a:gd name="T1" fmla="*/ 31 h 114"/>
                  <a:gd name="T2" fmla="*/ 254 w 254"/>
                  <a:gd name="T3" fmla="*/ 31 h 114"/>
                  <a:gd name="T4" fmla="*/ 254 w 254"/>
                  <a:gd name="T5" fmla="*/ 0 h 114"/>
                  <a:gd name="T6" fmla="*/ 0 w 254"/>
                  <a:gd name="T7" fmla="*/ 0 h 114"/>
                  <a:gd name="T8" fmla="*/ 0 w 254"/>
                  <a:gd name="T9" fmla="*/ 31 h 114"/>
                  <a:gd name="T10" fmla="*/ 0 w 254"/>
                  <a:gd name="T11" fmla="*/ 114 h 114"/>
                  <a:gd name="T12" fmla="*/ 254 w 254"/>
                  <a:gd name="T13" fmla="*/ 114 h 114"/>
                  <a:gd name="T14" fmla="*/ 254 w 254"/>
                  <a:gd name="T15" fmla="*/ 83 h 114"/>
                  <a:gd name="T16" fmla="*/ 0 w 254"/>
                  <a:gd name="T17" fmla="*/ 83 h 114"/>
                  <a:gd name="T18" fmla="*/ 0 w 254"/>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114">
                    <a:moveTo>
                      <a:pt x="0" y="31"/>
                    </a:moveTo>
                    <a:lnTo>
                      <a:pt x="254" y="31"/>
                    </a:lnTo>
                    <a:lnTo>
                      <a:pt x="254" y="0"/>
                    </a:lnTo>
                    <a:lnTo>
                      <a:pt x="0" y="0"/>
                    </a:lnTo>
                    <a:lnTo>
                      <a:pt x="0" y="31"/>
                    </a:lnTo>
                    <a:close/>
                    <a:moveTo>
                      <a:pt x="0" y="114"/>
                    </a:moveTo>
                    <a:lnTo>
                      <a:pt x="254" y="114"/>
                    </a:lnTo>
                    <a:lnTo>
                      <a:pt x="254" y="83"/>
                    </a:lnTo>
                    <a:lnTo>
                      <a:pt x="0" y="83"/>
                    </a:lnTo>
                    <a:lnTo>
                      <a:pt x="0" y="11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3"/>
              <p:cNvSpPr>
                <a:spLocks/>
              </p:cNvSpPr>
              <p:nvPr>
                <p:custDataLst>
                  <p:tags r:id="rId27"/>
                </p:custDataLst>
              </p:nvPr>
            </p:nvSpPr>
            <p:spPr bwMode="auto">
              <a:xfrm>
                <a:off x="2873375" y="3302000"/>
                <a:ext cx="117475" cy="179388"/>
              </a:xfrm>
              <a:custGeom>
                <a:avLst/>
                <a:gdLst>
                  <a:gd name="T0" fmla="*/ 5 w 164"/>
                  <a:gd name="T1" fmla="*/ 244 h 276"/>
                  <a:gd name="T2" fmla="*/ 5 w 164"/>
                  <a:gd name="T3" fmla="*/ 276 h 276"/>
                  <a:gd name="T4" fmla="*/ 164 w 164"/>
                  <a:gd name="T5" fmla="*/ 276 h 276"/>
                  <a:gd name="T6" fmla="*/ 164 w 164"/>
                  <a:gd name="T7" fmla="*/ 244 h 276"/>
                  <a:gd name="T8" fmla="*/ 103 w 164"/>
                  <a:gd name="T9" fmla="*/ 244 h 276"/>
                  <a:gd name="T10" fmla="*/ 103 w 164"/>
                  <a:gd name="T11" fmla="*/ 0 h 276"/>
                  <a:gd name="T12" fmla="*/ 66 w 164"/>
                  <a:gd name="T13" fmla="*/ 0 h 276"/>
                  <a:gd name="T14" fmla="*/ 0 w 164"/>
                  <a:gd name="T15" fmla="*/ 13 h 276"/>
                  <a:gd name="T16" fmla="*/ 0 w 164"/>
                  <a:gd name="T17" fmla="*/ 47 h 276"/>
                  <a:gd name="T18" fmla="*/ 66 w 164"/>
                  <a:gd name="T19" fmla="*/ 34 h 276"/>
                  <a:gd name="T20" fmla="*/ 66 w 164"/>
                  <a:gd name="T21" fmla="*/ 244 h 276"/>
                  <a:gd name="T22" fmla="*/ 5 w 164"/>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76">
                    <a:moveTo>
                      <a:pt x="5" y="244"/>
                    </a:moveTo>
                    <a:lnTo>
                      <a:pt x="5" y="276"/>
                    </a:lnTo>
                    <a:lnTo>
                      <a:pt x="164" y="276"/>
                    </a:lnTo>
                    <a:lnTo>
                      <a:pt x="164" y="244"/>
                    </a:lnTo>
                    <a:lnTo>
                      <a:pt x="103" y="244"/>
                    </a:lnTo>
                    <a:lnTo>
                      <a:pt x="103" y="0"/>
                    </a:lnTo>
                    <a:lnTo>
                      <a:pt x="66" y="0"/>
                    </a:lnTo>
                    <a:lnTo>
                      <a:pt x="0" y="13"/>
                    </a:lnTo>
                    <a:lnTo>
                      <a:pt x="0" y="47"/>
                    </a:lnTo>
                    <a:lnTo>
                      <a:pt x="66" y="34"/>
                    </a:lnTo>
                    <a:lnTo>
                      <a:pt x="66" y="244"/>
                    </a:lnTo>
                    <a:lnTo>
                      <a:pt x="5" y="24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4"/>
              <p:cNvSpPr>
                <a:spLocks noEditPoints="1"/>
              </p:cNvSpPr>
              <p:nvPr>
                <p:custDataLst>
                  <p:tags r:id="rId28"/>
                </p:custDataLst>
              </p:nvPr>
            </p:nvSpPr>
            <p:spPr bwMode="auto">
              <a:xfrm>
                <a:off x="3340100" y="2946400"/>
                <a:ext cx="23813" cy="185738"/>
              </a:xfrm>
              <a:custGeom>
                <a:avLst/>
                <a:gdLst>
                  <a:gd name="T0" fmla="*/ 0 w 34"/>
                  <a:gd name="T1" fmla="*/ 80 h 287"/>
                  <a:gd name="T2" fmla="*/ 0 w 34"/>
                  <a:gd name="T3" fmla="*/ 287 h 287"/>
                  <a:gd name="T4" fmla="*/ 34 w 34"/>
                  <a:gd name="T5" fmla="*/ 287 h 287"/>
                  <a:gd name="T6" fmla="*/ 34 w 34"/>
                  <a:gd name="T7" fmla="*/ 80 h 287"/>
                  <a:gd name="T8" fmla="*/ 0 w 34"/>
                  <a:gd name="T9" fmla="*/ 80 h 287"/>
                  <a:gd name="T10" fmla="*/ 0 w 34"/>
                  <a:gd name="T11" fmla="*/ 0 h 287"/>
                  <a:gd name="T12" fmla="*/ 0 w 34"/>
                  <a:gd name="T13" fmla="*/ 43 h 287"/>
                  <a:gd name="T14" fmla="*/ 34 w 34"/>
                  <a:gd name="T15" fmla="*/ 43 h 287"/>
                  <a:gd name="T16" fmla="*/ 34 w 34"/>
                  <a:gd name="T17" fmla="*/ 0 h 287"/>
                  <a:gd name="T18" fmla="*/ 0 w 34"/>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7">
                    <a:moveTo>
                      <a:pt x="0" y="80"/>
                    </a:moveTo>
                    <a:lnTo>
                      <a:pt x="0" y="287"/>
                    </a:lnTo>
                    <a:lnTo>
                      <a:pt x="34" y="287"/>
                    </a:lnTo>
                    <a:lnTo>
                      <a:pt x="34" y="80"/>
                    </a:lnTo>
                    <a:lnTo>
                      <a:pt x="0" y="80"/>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5"/>
              <p:cNvSpPr>
                <a:spLocks noEditPoints="1"/>
              </p:cNvSpPr>
              <p:nvPr>
                <p:custDataLst>
                  <p:tags r:id="rId29"/>
                </p:custDataLst>
              </p:nvPr>
            </p:nvSpPr>
            <p:spPr bwMode="auto">
              <a:xfrm>
                <a:off x="3421063" y="2946400"/>
                <a:ext cx="25400" cy="185738"/>
              </a:xfrm>
              <a:custGeom>
                <a:avLst/>
                <a:gdLst>
                  <a:gd name="T0" fmla="*/ 0 w 34"/>
                  <a:gd name="T1" fmla="*/ 80 h 287"/>
                  <a:gd name="T2" fmla="*/ 0 w 34"/>
                  <a:gd name="T3" fmla="*/ 287 h 287"/>
                  <a:gd name="T4" fmla="*/ 34 w 34"/>
                  <a:gd name="T5" fmla="*/ 287 h 287"/>
                  <a:gd name="T6" fmla="*/ 34 w 34"/>
                  <a:gd name="T7" fmla="*/ 80 h 287"/>
                  <a:gd name="T8" fmla="*/ 0 w 34"/>
                  <a:gd name="T9" fmla="*/ 80 h 287"/>
                  <a:gd name="T10" fmla="*/ 0 w 34"/>
                  <a:gd name="T11" fmla="*/ 0 h 287"/>
                  <a:gd name="T12" fmla="*/ 0 w 34"/>
                  <a:gd name="T13" fmla="*/ 43 h 287"/>
                  <a:gd name="T14" fmla="*/ 34 w 34"/>
                  <a:gd name="T15" fmla="*/ 43 h 287"/>
                  <a:gd name="T16" fmla="*/ 34 w 34"/>
                  <a:gd name="T17" fmla="*/ 0 h 287"/>
                  <a:gd name="T18" fmla="*/ 0 w 34"/>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7">
                    <a:moveTo>
                      <a:pt x="0" y="80"/>
                    </a:moveTo>
                    <a:lnTo>
                      <a:pt x="0" y="287"/>
                    </a:lnTo>
                    <a:lnTo>
                      <a:pt x="34" y="287"/>
                    </a:lnTo>
                    <a:lnTo>
                      <a:pt x="34" y="80"/>
                    </a:lnTo>
                    <a:lnTo>
                      <a:pt x="0" y="80"/>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Box 28"/>
            <p:cNvSpPr txBox="1"/>
            <p:nvPr/>
          </p:nvSpPr>
          <p:spPr bwMode="auto">
            <a:xfrm>
              <a:off x="1328054" y="5033512"/>
              <a:ext cx="412292"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l-GR" dirty="0" smtClean="0">
                  <a:solidFill>
                    <a:srgbClr val="FFFF00"/>
                  </a:solidFill>
                  <a:latin typeface="Arev Sans" pitchFamily="34" charset="0"/>
                  <a:ea typeface="Arev Sans" pitchFamily="34" charset="0"/>
                  <a:cs typeface="Arev sans bold" pitchFamily="34" charset="0"/>
                </a:rPr>
                <a:t>ρ</a:t>
              </a:r>
              <a:endParaRPr lang="en-US" dirty="0" smtClean="0">
                <a:solidFill>
                  <a:srgbClr val="FFFF00"/>
                </a:solidFill>
                <a:latin typeface="Arev Sans" pitchFamily="34" charset="0"/>
                <a:ea typeface="Arev Sans" pitchFamily="34" charset="0"/>
                <a:cs typeface="Arev sans bold" pitchFamily="34" charset="0"/>
              </a:endParaRPr>
            </a:p>
          </p:txBody>
        </p:sp>
      </p:grpSp>
      <p:sp>
        <p:nvSpPr>
          <p:cNvPr id="39" name="TextBox 38"/>
          <p:cNvSpPr txBox="1"/>
          <p:nvPr/>
        </p:nvSpPr>
        <p:spPr bwMode="auto">
          <a:xfrm>
            <a:off x="869266" y="4717842"/>
            <a:ext cx="526458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is an </a:t>
            </a:r>
            <a:r>
              <a:rPr lang="en-US" dirty="0" smtClean="0">
                <a:solidFill>
                  <a:srgbClr val="FFFF00"/>
                </a:solidFill>
                <a:latin typeface="Arev Sans" pitchFamily="34" charset="0"/>
                <a:ea typeface="Arev Sans" pitchFamily="34" charset="0"/>
                <a:cs typeface="Arev sans bold" pitchFamily="34" charset="0"/>
              </a:rPr>
              <a:t>n-</a:t>
            </a:r>
            <a:r>
              <a:rPr lang="en-US" dirty="0" smtClean="0">
                <a:latin typeface="Arev Sans" pitchFamily="34" charset="0"/>
                <a:ea typeface="Arev Sans" pitchFamily="34" charset="0"/>
                <a:cs typeface="Arev sans bold" pitchFamily="34" charset="0"/>
              </a:rPr>
              <a:t>dim. </a:t>
            </a:r>
            <a:r>
              <a:rPr lang="en-US" dirty="0" err="1" smtClean="0">
                <a:latin typeface="Arev Sans" pitchFamily="34" charset="0"/>
                <a:ea typeface="Arev Sans" pitchFamily="34" charset="0"/>
                <a:cs typeface="Arev sans bold" pitchFamily="34" charset="0"/>
              </a:rPr>
              <a:t>symm</a:t>
            </a:r>
            <a:r>
              <a:rPr lang="en-US"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matrix</a:t>
            </a:r>
            <a:endParaRPr lang="en-US" dirty="0" smtClean="0">
              <a:latin typeface="Arev Sans" pitchFamily="34" charset="0"/>
              <a:ea typeface="Arev Sans" pitchFamily="34" charset="0"/>
              <a:cs typeface="Arev sans bold" pitchFamily="34" charset="0"/>
            </a:endParaRPr>
          </a:p>
        </p:txBody>
      </p:sp>
      <p:grpSp>
        <p:nvGrpSpPr>
          <p:cNvPr id="79" name="Group 78"/>
          <p:cNvGrpSpPr/>
          <p:nvPr/>
        </p:nvGrpSpPr>
        <p:grpSpPr>
          <a:xfrm>
            <a:off x="869266" y="5708852"/>
            <a:ext cx="4247732" cy="888052"/>
            <a:chOff x="869266" y="5708852"/>
            <a:chExt cx="4247732" cy="888052"/>
          </a:xfrm>
        </p:grpSpPr>
        <p:sp>
          <p:nvSpPr>
            <p:cNvPr id="50" name="TextBox 49"/>
            <p:cNvSpPr txBox="1"/>
            <p:nvPr/>
          </p:nvSpPr>
          <p:spPr bwMode="auto">
            <a:xfrm>
              <a:off x="869266" y="5708852"/>
              <a:ext cx="3070071"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b="1" dirty="0" smtClean="0">
                  <a:latin typeface="Arev Sans" pitchFamily="34" charset="0"/>
                  <a:ea typeface="Arev Sans" pitchFamily="34" charset="0"/>
                  <a:cs typeface="Arev sans bold" pitchFamily="34" charset="0"/>
                </a:rPr>
                <a:t>E</a:t>
              </a:r>
              <a:r>
                <a:rPr lang="el-GR" sz="3200" baseline="-25000"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 〈</a:t>
              </a:r>
              <a:r>
                <a:rPr lang="el-GR"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a:t>
              </a:r>
              <a:r>
                <a:rPr lang="en-US" dirty="0">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a:t>
              </a:r>
            </a:p>
          </p:txBody>
        </p:sp>
        <p:grpSp>
          <p:nvGrpSpPr>
            <p:cNvPr id="78" name="Group 77"/>
            <p:cNvGrpSpPr/>
            <p:nvPr/>
          </p:nvGrpSpPr>
          <p:grpSpPr>
            <a:xfrm>
              <a:off x="3799373" y="5710628"/>
              <a:ext cx="1317625" cy="886276"/>
              <a:chOff x="7367181" y="5339105"/>
              <a:chExt cx="1317625" cy="886276"/>
            </a:xfrm>
          </p:grpSpPr>
          <p:grpSp>
            <p:nvGrpSpPr>
              <p:cNvPr id="76" name="Group 75"/>
              <p:cNvGrpSpPr>
                <a:grpSpLocks noChangeAspect="1"/>
              </p:cNvGrpSpPr>
              <p:nvPr>
                <p:custDataLst>
                  <p:tags r:id="rId13"/>
                </p:custDataLst>
              </p:nvPr>
            </p:nvGrpSpPr>
            <p:grpSpPr>
              <a:xfrm>
                <a:off x="7367181" y="5409406"/>
                <a:ext cx="1317625" cy="815975"/>
                <a:chOff x="2540000" y="2540000"/>
                <a:chExt cx="1317625" cy="815975"/>
              </a:xfrm>
            </p:grpSpPr>
            <p:sp>
              <p:nvSpPr>
                <p:cNvPr id="67" name="Freeform 24 1"/>
                <p:cNvSpPr>
                  <a:spLocks/>
                </p:cNvSpPr>
                <p:nvPr>
                  <p:custDataLst>
                    <p:tags r:id="rId14"/>
                  </p:custDataLst>
                </p:nvPr>
              </p:nvSpPr>
              <p:spPr bwMode="auto">
                <a:xfrm>
                  <a:off x="2540000" y="2540000"/>
                  <a:ext cx="450850" cy="506413"/>
                </a:xfrm>
                <a:custGeom>
                  <a:avLst/>
                  <a:gdLst>
                    <a:gd name="T0" fmla="*/ 22 w 638"/>
                    <a:gd name="T1" fmla="*/ 0 h 760"/>
                    <a:gd name="T2" fmla="*/ 22 w 638"/>
                    <a:gd name="T3" fmla="*/ 34 h 760"/>
                    <a:gd name="T4" fmla="*/ 326 w 638"/>
                    <a:gd name="T5" fmla="*/ 382 h 760"/>
                    <a:gd name="T6" fmla="*/ 0 w 638"/>
                    <a:gd name="T7" fmla="*/ 760 h 760"/>
                    <a:gd name="T8" fmla="*/ 638 w 638"/>
                    <a:gd name="T9" fmla="*/ 760 h 760"/>
                    <a:gd name="T10" fmla="*/ 638 w 638"/>
                    <a:gd name="T11" fmla="*/ 562 h 760"/>
                    <a:gd name="T12" fmla="*/ 606 w 638"/>
                    <a:gd name="T13" fmla="*/ 562 h 760"/>
                    <a:gd name="T14" fmla="*/ 589 w 638"/>
                    <a:gd name="T15" fmla="*/ 663 h 760"/>
                    <a:gd name="T16" fmla="*/ 554 w 638"/>
                    <a:gd name="T17" fmla="*/ 698 h 760"/>
                    <a:gd name="T18" fmla="*/ 96 w 638"/>
                    <a:gd name="T19" fmla="*/ 698 h 760"/>
                    <a:gd name="T20" fmla="*/ 390 w 638"/>
                    <a:gd name="T21" fmla="*/ 357 h 760"/>
                    <a:gd name="T22" fmla="*/ 108 w 638"/>
                    <a:gd name="T23" fmla="*/ 34 h 760"/>
                    <a:gd name="T24" fmla="*/ 555 w 638"/>
                    <a:gd name="T25" fmla="*/ 34 h 760"/>
                    <a:gd name="T26" fmla="*/ 589 w 638"/>
                    <a:gd name="T27" fmla="*/ 68 h 760"/>
                    <a:gd name="T28" fmla="*/ 606 w 638"/>
                    <a:gd name="T29" fmla="*/ 170 h 760"/>
                    <a:gd name="T30" fmla="*/ 638 w 638"/>
                    <a:gd name="T31" fmla="*/ 170 h 760"/>
                    <a:gd name="T32" fmla="*/ 638 w 638"/>
                    <a:gd name="T33" fmla="*/ 0 h 760"/>
                    <a:gd name="T34" fmla="*/ 108 w 638"/>
                    <a:gd name="T35" fmla="*/ 0 h 760"/>
                    <a:gd name="T36" fmla="*/ 22 w 638"/>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8" h="760">
                      <a:moveTo>
                        <a:pt x="22" y="0"/>
                      </a:moveTo>
                      <a:lnTo>
                        <a:pt x="22" y="34"/>
                      </a:lnTo>
                      <a:lnTo>
                        <a:pt x="326" y="382"/>
                      </a:lnTo>
                      <a:lnTo>
                        <a:pt x="0" y="760"/>
                      </a:lnTo>
                      <a:lnTo>
                        <a:pt x="638" y="760"/>
                      </a:lnTo>
                      <a:lnTo>
                        <a:pt x="638" y="562"/>
                      </a:lnTo>
                      <a:lnTo>
                        <a:pt x="606" y="562"/>
                      </a:lnTo>
                      <a:lnTo>
                        <a:pt x="589" y="663"/>
                      </a:lnTo>
                      <a:lnTo>
                        <a:pt x="554" y="698"/>
                      </a:lnTo>
                      <a:lnTo>
                        <a:pt x="96" y="698"/>
                      </a:lnTo>
                      <a:lnTo>
                        <a:pt x="390" y="357"/>
                      </a:lnTo>
                      <a:lnTo>
                        <a:pt x="108" y="34"/>
                      </a:lnTo>
                      <a:lnTo>
                        <a:pt x="555" y="34"/>
                      </a:lnTo>
                      <a:lnTo>
                        <a:pt x="589" y="68"/>
                      </a:lnTo>
                      <a:lnTo>
                        <a:pt x="606" y="170"/>
                      </a:lnTo>
                      <a:lnTo>
                        <a:pt x="638" y="170"/>
                      </a:lnTo>
                      <a:lnTo>
                        <a:pt x="638" y="0"/>
                      </a:lnTo>
                      <a:lnTo>
                        <a:pt x="108" y="0"/>
                      </a:lnTo>
                      <a:lnTo>
                        <a:pt x="22"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25 1"/>
                <p:cNvSpPr>
                  <a:spLocks noEditPoints="1"/>
                </p:cNvSpPr>
                <p:nvPr>
                  <p:custDataLst>
                    <p:tags r:id="rId15"/>
                  </p:custDataLst>
                </p:nvPr>
              </p:nvSpPr>
              <p:spPr bwMode="auto">
                <a:xfrm>
                  <a:off x="2720975" y="3111500"/>
                  <a:ext cx="25400"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6 1"/>
                <p:cNvSpPr>
                  <a:spLocks noEditPoints="1"/>
                </p:cNvSpPr>
                <p:nvPr>
                  <p:custDataLst>
                    <p:tags r:id="rId16"/>
                  </p:custDataLst>
                </p:nvPr>
              </p:nvSpPr>
              <p:spPr bwMode="auto">
                <a:xfrm>
                  <a:off x="2771775" y="3111500"/>
                  <a:ext cx="53975" cy="244475"/>
                </a:xfrm>
                <a:custGeom>
                  <a:avLst/>
                  <a:gdLst>
                    <a:gd name="T0" fmla="*/ 43 w 77"/>
                    <a:gd name="T1" fmla="*/ 81 h 367"/>
                    <a:gd name="T2" fmla="*/ 43 w 77"/>
                    <a:gd name="T3" fmla="*/ 292 h 367"/>
                    <a:gd name="T4" fmla="*/ 36 w 77"/>
                    <a:gd name="T5" fmla="*/ 329 h 367"/>
                    <a:gd name="T6" fmla="*/ 10 w 77"/>
                    <a:gd name="T7" fmla="*/ 338 h 367"/>
                    <a:gd name="T8" fmla="*/ 0 w 77"/>
                    <a:gd name="T9" fmla="*/ 338 h 367"/>
                    <a:gd name="T10" fmla="*/ 0 w 77"/>
                    <a:gd name="T11" fmla="*/ 367 h 367"/>
                    <a:gd name="T12" fmla="*/ 13 w 77"/>
                    <a:gd name="T13" fmla="*/ 367 h 367"/>
                    <a:gd name="T14" fmla="*/ 62 w 77"/>
                    <a:gd name="T15" fmla="*/ 349 h 367"/>
                    <a:gd name="T16" fmla="*/ 77 w 77"/>
                    <a:gd name="T17" fmla="*/ 292 h 367"/>
                    <a:gd name="T18" fmla="*/ 77 w 77"/>
                    <a:gd name="T19" fmla="*/ 81 h 367"/>
                    <a:gd name="T20" fmla="*/ 43 w 77"/>
                    <a:gd name="T21" fmla="*/ 81 h 367"/>
                    <a:gd name="T22" fmla="*/ 43 w 77"/>
                    <a:gd name="T23" fmla="*/ 0 h 367"/>
                    <a:gd name="T24" fmla="*/ 43 w 77"/>
                    <a:gd name="T25" fmla="*/ 43 h 367"/>
                    <a:gd name="T26" fmla="*/ 77 w 77"/>
                    <a:gd name="T27" fmla="*/ 43 h 367"/>
                    <a:gd name="T28" fmla="*/ 77 w 77"/>
                    <a:gd name="T29" fmla="*/ 0 h 367"/>
                    <a:gd name="T30" fmla="*/ 43 w 77"/>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67">
                      <a:moveTo>
                        <a:pt x="43" y="81"/>
                      </a:moveTo>
                      <a:lnTo>
                        <a:pt x="43" y="292"/>
                      </a:lnTo>
                      <a:cubicBezTo>
                        <a:pt x="43" y="311"/>
                        <a:pt x="41" y="323"/>
                        <a:pt x="36" y="329"/>
                      </a:cubicBezTo>
                      <a:cubicBezTo>
                        <a:pt x="31" y="335"/>
                        <a:pt x="22" y="338"/>
                        <a:pt x="10" y="338"/>
                      </a:cubicBezTo>
                      <a:lnTo>
                        <a:pt x="0" y="338"/>
                      </a:lnTo>
                      <a:lnTo>
                        <a:pt x="0" y="367"/>
                      </a:lnTo>
                      <a:lnTo>
                        <a:pt x="13" y="367"/>
                      </a:lnTo>
                      <a:cubicBezTo>
                        <a:pt x="36" y="367"/>
                        <a:pt x="52" y="361"/>
                        <a:pt x="62" y="349"/>
                      </a:cubicBezTo>
                      <a:cubicBezTo>
                        <a:pt x="72" y="337"/>
                        <a:pt x="77" y="318"/>
                        <a:pt x="77" y="292"/>
                      </a:cubicBezTo>
                      <a:lnTo>
                        <a:pt x="77" y="81"/>
                      </a:lnTo>
                      <a:lnTo>
                        <a:pt x="43" y="81"/>
                      </a:lnTo>
                      <a:close/>
                      <a:moveTo>
                        <a:pt x="43" y="0"/>
                      </a:moveTo>
                      <a:lnTo>
                        <a:pt x="43" y="43"/>
                      </a:lnTo>
                      <a:lnTo>
                        <a:pt x="77" y="43"/>
                      </a:lnTo>
                      <a:lnTo>
                        <a:pt x="77" y="0"/>
                      </a:lnTo>
                      <a:lnTo>
                        <a:pt x="43"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27 1"/>
                <p:cNvSpPr>
                  <a:spLocks noEditPoints="1"/>
                </p:cNvSpPr>
                <p:nvPr>
                  <p:custDataLst>
                    <p:tags r:id="rId17"/>
                  </p:custDataLst>
                </p:nvPr>
              </p:nvSpPr>
              <p:spPr bwMode="auto">
                <a:xfrm>
                  <a:off x="3322638" y="2752725"/>
                  <a:ext cx="23813"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8 1"/>
                <p:cNvSpPr>
                  <a:spLocks noEditPoints="1"/>
                </p:cNvSpPr>
                <p:nvPr>
                  <p:custDataLst>
                    <p:tags r:id="rId18"/>
                  </p:custDataLst>
                </p:nvPr>
              </p:nvSpPr>
              <p:spPr bwMode="auto">
                <a:xfrm>
                  <a:off x="3373438" y="2752725"/>
                  <a:ext cx="53975" cy="244475"/>
                </a:xfrm>
                <a:custGeom>
                  <a:avLst/>
                  <a:gdLst>
                    <a:gd name="T0" fmla="*/ 42 w 76"/>
                    <a:gd name="T1" fmla="*/ 81 h 367"/>
                    <a:gd name="T2" fmla="*/ 42 w 76"/>
                    <a:gd name="T3" fmla="*/ 292 h 367"/>
                    <a:gd name="T4" fmla="*/ 35 w 76"/>
                    <a:gd name="T5" fmla="*/ 329 h 367"/>
                    <a:gd name="T6" fmla="*/ 9 w 76"/>
                    <a:gd name="T7" fmla="*/ 338 h 367"/>
                    <a:gd name="T8" fmla="*/ 0 w 76"/>
                    <a:gd name="T9" fmla="*/ 338 h 367"/>
                    <a:gd name="T10" fmla="*/ 0 w 76"/>
                    <a:gd name="T11" fmla="*/ 367 h 367"/>
                    <a:gd name="T12" fmla="*/ 13 w 76"/>
                    <a:gd name="T13" fmla="*/ 367 h 367"/>
                    <a:gd name="T14" fmla="*/ 61 w 76"/>
                    <a:gd name="T15" fmla="*/ 349 h 367"/>
                    <a:gd name="T16" fmla="*/ 76 w 76"/>
                    <a:gd name="T17" fmla="*/ 292 h 367"/>
                    <a:gd name="T18" fmla="*/ 76 w 76"/>
                    <a:gd name="T19" fmla="*/ 81 h 367"/>
                    <a:gd name="T20" fmla="*/ 42 w 76"/>
                    <a:gd name="T21" fmla="*/ 81 h 367"/>
                    <a:gd name="T22" fmla="*/ 42 w 76"/>
                    <a:gd name="T23" fmla="*/ 0 h 367"/>
                    <a:gd name="T24" fmla="*/ 42 w 76"/>
                    <a:gd name="T25" fmla="*/ 43 h 367"/>
                    <a:gd name="T26" fmla="*/ 76 w 76"/>
                    <a:gd name="T27" fmla="*/ 43 h 367"/>
                    <a:gd name="T28" fmla="*/ 76 w 76"/>
                    <a:gd name="T29" fmla="*/ 0 h 367"/>
                    <a:gd name="T30" fmla="*/ 42 w 76"/>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367">
                      <a:moveTo>
                        <a:pt x="42" y="81"/>
                      </a:moveTo>
                      <a:lnTo>
                        <a:pt x="42" y="292"/>
                      </a:lnTo>
                      <a:cubicBezTo>
                        <a:pt x="42" y="311"/>
                        <a:pt x="40" y="323"/>
                        <a:pt x="35" y="329"/>
                      </a:cubicBezTo>
                      <a:cubicBezTo>
                        <a:pt x="30" y="335"/>
                        <a:pt x="22" y="338"/>
                        <a:pt x="9" y="338"/>
                      </a:cubicBezTo>
                      <a:lnTo>
                        <a:pt x="0" y="338"/>
                      </a:lnTo>
                      <a:lnTo>
                        <a:pt x="0" y="367"/>
                      </a:lnTo>
                      <a:lnTo>
                        <a:pt x="13" y="367"/>
                      </a:lnTo>
                      <a:cubicBezTo>
                        <a:pt x="35" y="367"/>
                        <a:pt x="51" y="360"/>
                        <a:pt x="61" y="349"/>
                      </a:cubicBezTo>
                      <a:cubicBezTo>
                        <a:pt x="71" y="337"/>
                        <a:pt x="76" y="318"/>
                        <a:pt x="76" y="292"/>
                      </a:cubicBezTo>
                      <a:lnTo>
                        <a:pt x="76" y="81"/>
                      </a:lnTo>
                      <a:lnTo>
                        <a:pt x="42" y="81"/>
                      </a:lnTo>
                      <a:close/>
                      <a:moveTo>
                        <a:pt x="42" y="0"/>
                      </a:moveTo>
                      <a:lnTo>
                        <a:pt x="42" y="43"/>
                      </a:lnTo>
                      <a:lnTo>
                        <a:pt x="76" y="43"/>
                      </a:lnTo>
                      <a:lnTo>
                        <a:pt x="76" y="0"/>
                      </a:lnTo>
                      <a:lnTo>
                        <a:pt x="42"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9 1"/>
                <p:cNvSpPr>
                  <a:spLocks/>
                </p:cNvSpPr>
                <p:nvPr>
                  <p:custDataLst>
                    <p:tags r:id="rId19"/>
                  </p:custDataLst>
                </p:nvPr>
              </p:nvSpPr>
              <p:spPr bwMode="auto">
                <a:xfrm>
                  <a:off x="3487738" y="2652713"/>
                  <a:ext cx="220663" cy="241300"/>
                </a:xfrm>
                <a:custGeom>
                  <a:avLst/>
                  <a:gdLst>
                    <a:gd name="T0" fmla="*/ 17 w 312"/>
                    <a:gd name="T1" fmla="*/ 0 h 363"/>
                    <a:gd name="T2" fmla="*/ 130 w 312"/>
                    <a:gd name="T3" fmla="*/ 169 h 363"/>
                    <a:gd name="T4" fmla="*/ 0 w 312"/>
                    <a:gd name="T5" fmla="*/ 363 h 363"/>
                    <a:gd name="T6" fmla="*/ 53 w 312"/>
                    <a:gd name="T7" fmla="*/ 363 h 363"/>
                    <a:gd name="T8" fmla="*/ 156 w 312"/>
                    <a:gd name="T9" fmla="*/ 209 h 363"/>
                    <a:gd name="T10" fmla="*/ 259 w 312"/>
                    <a:gd name="T11" fmla="*/ 363 h 363"/>
                    <a:gd name="T12" fmla="*/ 312 w 312"/>
                    <a:gd name="T13" fmla="*/ 363 h 363"/>
                    <a:gd name="T14" fmla="*/ 187 w 312"/>
                    <a:gd name="T15" fmla="*/ 174 h 363"/>
                    <a:gd name="T16" fmla="*/ 304 w 312"/>
                    <a:gd name="T17" fmla="*/ 0 h 363"/>
                    <a:gd name="T18" fmla="*/ 251 w 312"/>
                    <a:gd name="T19" fmla="*/ 0 h 363"/>
                    <a:gd name="T20" fmla="*/ 160 w 312"/>
                    <a:gd name="T21" fmla="*/ 135 h 363"/>
                    <a:gd name="T22" fmla="*/ 70 w 312"/>
                    <a:gd name="T23" fmla="*/ 0 h 363"/>
                    <a:gd name="T24" fmla="*/ 17 w 312"/>
                    <a:gd name="T25"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2" h="363">
                      <a:moveTo>
                        <a:pt x="17" y="0"/>
                      </a:moveTo>
                      <a:lnTo>
                        <a:pt x="130" y="169"/>
                      </a:lnTo>
                      <a:lnTo>
                        <a:pt x="0" y="363"/>
                      </a:lnTo>
                      <a:lnTo>
                        <a:pt x="53" y="363"/>
                      </a:lnTo>
                      <a:lnTo>
                        <a:pt x="156" y="209"/>
                      </a:lnTo>
                      <a:lnTo>
                        <a:pt x="259" y="363"/>
                      </a:lnTo>
                      <a:lnTo>
                        <a:pt x="312" y="363"/>
                      </a:lnTo>
                      <a:lnTo>
                        <a:pt x="187" y="174"/>
                      </a:lnTo>
                      <a:lnTo>
                        <a:pt x="304" y="0"/>
                      </a:lnTo>
                      <a:lnTo>
                        <a:pt x="251" y="0"/>
                      </a:lnTo>
                      <a:lnTo>
                        <a:pt x="160" y="135"/>
                      </a:lnTo>
                      <a:lnTo>
                        <a:pt x="70" y="0"/>
                      </a:lnTo>
                      <a:lnTo>
                        <a:pt x="17"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0 1"/>
                <p:cNvSpPr>
                  <a:spLocks noEditPoints="1"/>
                </p:cNvSpPr>
                <p:nvPr>
                  <p:custDataLst>
                    <p:tags r:id="rId20"/>
                  </p:custDataLst>
                </p:nvPr>
              </p:nvSpPr>
              <p:spPr bwMode="auto">
                <a:xfrm>
                  <a:off x="3751263" y="2752725"/>
                  <a:ext cx="25400"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1 1"/>
                <p:cNvSpPr>
                  <a:spLocks noEditPoints="1"/>
                </p:cNvSpPr>
                <p:nvPr>
                  <p:custDataLst>
                    <p:tags r:id="rId21"/>
                  </p:custDataLst>
                </p:nvPr>
              </p:nvSpPr>
              <p:spPr bwMode="auto">
                <a:xfrm>
                  <a:off x="3803650" y="2752725"/>
                  <a:ext cx="53975" cy="244475"/>
                </a:xfrm>
                <a:custGeom>
                  <a:avLst/>
                  <a:gdLst>
                    <a:gd name="T0" fmla="*/ 43 w 77"/>
                    <a:gd name="T1" fmla="*/ 81 h 367"/>
                    <a:gd name="T2" fmla="*/ 43 w 77"/>
                    <a:gd name="T3" fmla="*/ 292 h 367"/>
                    <a:gd name="T4" fmla="*/ 36 w 77"/>
                    <a:gd name="T5" fmla="*/ 329 h 367"/>
                    <a:gd name="T6" fmla="*/ 9 w 77"/>
                    <a:gd name="T7" fmla="*/ 338 h 367"/>
                    <a:gd name="T8" fmla="*/ 0 w 77"/>
                    <a:gd name="T9" fmla="*/ 338 h 367"/>
                    <a:gd name="T10" fmla="*/ 0 w 77"/>
                    <a:gd name="T11" fmla="*/ 367 h 367"/>
                    <a:gd name="T12" fmla="*/ 13 w 77"/>
                    <a:gd name="T13" fmla="*/ 367 h 367"/>
                    <a:gd name="T14" fmla="*/ 62 w 77"/>
                    <a:gd name="T15" fmla="*/ 349 h 367"/>
                    <a:gd name="T16" fmla="*/ 77 w 77"/>
                    <a:gd name="T17" fmla="*/ 292 h 367"/>
                    <a:gd name="T18" fmla="*/ 77 w 77"/>
                    <a:gd name="T19" fmla="*/ 81 h 367"/>
                    <a:gd name="T20" fmla="*/ 43 w 77"/>
                    <a:gd name="T21" fmla="*/ 81 h 367"/>
                    <a:gd name="T22" fmla="*/ 43 w 77"/>
                    <a:gd name="T23" fmla="*/ 0 h 367"/>
                    <a:gd name="T24" fmla="*/ 43 w 77"/>
                    <a:gd name="T25" fmla="*/ 43 h 367"/>
                    <a:gd name="T26" fmla="*/ 77 w 77"/>
                    <a:gd name="T27" fmla="*/ 43 h 367"/>
                    <a:gd name="T28" fmla="*/ 77 w 77"/>
                    <a:gd name="T29" fmla="*/ 0 h 367"/>
                    <a:gd name="T30" fmla="*/ 43 w 77"/>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67">
                      <a:moveTo>
                        <a:pt x="43" y="81"/>
                      </a:moveTo>
                      <a:lnTo>
                        <a:pt x="43" y="292"/>
                      </a:lnTo>
                      <a:cubicBezTo>
                        <a:pt x="43" y="311"/>
                        <a:pt x="40" y="323"/>
                        <a:pt x="36" y="329"/>
                      </a:cubicBezTo>
                      <a:cubicBezTo>
                        <a:pt x="31" y="335"/>
                        <a:pt x="22" y="338"/>
                        <a:pt x="9" y="338"/>
                      </a:cubicBezTo>
                      <a:lnTo>
                        <a:pt x="0" y="338"/>
                      </a:lnTo>
                      <a:lnTo>
                        <a:pt x="0" y="367"/>
                      </a:lnTo>
                      <a:lnTo>
                        <a:pt x="13" y="367"/>
                      </a:lnTo>
                      <a:cubicBezTo>
                        <a:pt x="36" y="367"/>
                        <a:pt x="52" y="360"/>
                        <a:pt x="62" y="349"/>
                      </a:cubicBezTo>
                      <a:cubicBezTo>
                        <a:pt x="72" y="337"/>
                        <a:pt x="77" y="318"/>
                        <a:pt x="77" y="292"/>
                      </a:cubicBezTo>
                      <a:lnTo>
                        <a:pt x="77" y="81"/>
                      </a:lnTo>
                      <a:lnTo>
                        <a:pt x="43" y="81"/>
                      </a:lnTo>
                      <a:close/>
                      <a:moveTo>
                        <a:pt x="43" y="0"/>
                      </a:moveTo>
                      <a:lnTo>
                        <a:pt x="43" y="43"/>
                      </a:lnTo>
                      <a:lnTo>
                        <a:pt x="77" y="43"/>
                      </a:lnTo>
                      <a:lnTo>
                        <a:pt x="77" y="0"/>
                      </a:lnTo>
                      <a:lnTo>
                        <a:pt x="43"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7" name="TextBox 76"/>
              <p:cNvSpPr txBox="1"/>
              <p:nvPr/>
            </p:nvSpPr>
            <p:spPr bwMode="auto">
              <a:xfrm>
                <a:off x="7804376" y="5339105"/>
                <a:ext cx="412292"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l-GR" dirty="0" smtClean="0">
                    <a:solidFill>
                      <a:srgbClr val="FFFF00"/>
                    </a:solidFill>
                    <a:latin typeface="Arev Sans" pitchFamily="34" charset="0"/>
                    <a:ea typeface="Arev Sans" pitchFamily="34" charset="0"/>
                    <a:cs typeface="Arev sans bold" pitchFamily="34" charset="0"/>
                  </a:rPr>
                  <a:t>ρ</a:t>
                </a:r>
                <a:endParaRPr lang="en-US" dirty="0" smtClean="0">
                  <a:solidFill>
                    <a:srgbClr val="FFFF00"/>
                  </a:solidFill>
                  <a:latin typeface="Arev Sans" pitchFamily="34" charset="0"/>
                  <a:ea typeface="Arev Sans" pitchFamily="34" charset="0"/>
                  <a:cs typeface="Arev sans bold" pitchFamily="34" charset="0"/>
                </a:endParaRPr>
              </a:p>
            </p:txBody>
          </p:sp>
        </p:grpSp>
      </p:grpSp>
      <p:grpSp>
        <p:nvGrpSpPr>
          <p:cNvPr id="113" name="Group 112"/>
          <p:cNvGrpSpPr/>
          <p:nvPr/>
        </p:nvGrpSpPr>
        <p:grpSpPr>
          <a:xfrm>
            <a:off x="6152289" y="5708852"/>
            <a:ext cx="5008101" cy="888798"/>
            <a:chOff x="6269246" y="5708852"/>
            <a:chExt cx="5008101" cy="888798"/>
          </a:xfrm>
        </p:grpSpPr>
        <p:sp>
          <p:nvSpPr>
            <p:cNvPr id="81" name="TextBox 80"/>
            <p:cNvSpPr txBox="1"/>
            <p:nvPr/>
          </p:nvSpPr>
          <p:spPr bwMode="auto">
            <a:xfrm>
              <a:off x="6269246" y="5708852"/>
              <a:ext cx="341952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b="1" dirty="0" smtClean="0">
                  <a:latin typeface="Arev Sans" pitchFamily="34" charset="0"/>
                  <a:ea typeface="Arev Sans" pitchFamily="34" charset="0"/>
                  <a:cs typeface="Arev sans bold" pitchFamily="34" charset="0"/>
                </a:rPr>
                <a:t>E</a:t>
              </a:r>
              <a:r>
                <a:rPr lang="el-GR" sz="3200" baseline="-25000"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sz="3200" baseline="30000" dirty="0" smtClean="0">
                  <a:solidFill>
                    <a:srgbClr val="FFFF00"/>
                  </a:solidFill>
                  <a:latin typeface="Arev Sans" pitchFamily="34" charset="0"/>
                  <a:ea typeface="Arev Sans" pitchFamily="34" charset="0"/>
                  <a:cs typeface="Arev sans bold" pitchFamily="34" charset="0"/>
                </a:rPr>
                <a:t>2</a:t>
              </a:r>
              <a:r>
                <a:rPr lang="en-US" dirty="0" smtClean="0">
                  <a:latin typeface="Arev Sans" pitchFamily="34" charset="0"/>
                  <a:ea typeface="Arev Sans" pitchFamily="34" charset="0"/>
                  <a:cs typeface="Arev sans bold" pitchFamily="34" charset="0"/>
                </a:rPr>
                <a:t>] = 〈</a:t>
              </a:r>
              <a:r>
                <a:rPr lang="el-GR"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sz="3200" baseline="30000" dirty="0" smtClean="0">
                  <a:solidFill>
                    <a:srgbClr val="FFFF00"/>
                  </a:solidFill>
                  <a:latin typeface="Arev Sans" pitchFamily="34" charset="0"/>
                  <a:ea typeface="Arev Sans" pitchFamily="34" charset="0"/>
                  <a:cs typeface="Arev sans bold" pitchFamily="34" charset="0"/>
                </a:rPr>
                <a:t>2</a:t>
              </a:r>
              <a:r>
                <a:rPr lang="en-US" dirty="0" smtClean="0">
                  <a:latin typeface="Arev Sans" pitchFamily="34" charset="0"/>
                  <a:ea typeface="Arev Sans" pitchFamily="34" charset="0"/>
                  <a:cs typeface="Arev sans bold" pitchFamily="34" charset="0"/>
                </a:rPr>
                <a:t>〉 = </a:t>
              </a:r>
            </a:p>
          </p:txBody>
        </p:sp>
        <p:grpSp>
          <p:nvGrpSpPr>
            <p:cNvPr id="112" name="Group 111"/>
            <p:cNvGrpSpPr/>
            <p:nvPr/>
          </p:nvGrpSpPr>
          <p:grpSpPr>
            <a:xfrm>
              <a:off x="9486646" y="5710628"/>
              <a:ext cx="1790701" cy="887022"/>
              <a:chOff x="9199563" y="5710628"/>
              <a:chExt cx="1790701" cy="887022"/>
            </a:xfrm>
          </p:grpSpPr>
          <p:grpSp>
            <p:nvGrpSpPr>
              <p:cNvPr id="111" name="Group 110"/>
              <p:cNvGrpSpPr>
                <a:grpSpLocks noChangeAspect="1"/>
              </p:cNvGrpSpPr>
              <p:nvPr>
                <p:custDataLst>
                  <p:tags r:id="rId1"/>
                </p:custDataLst>
              </p:nvPr>
            </p:nvGrpSpPr>
            <p:grpSpPr>
              <a:xfrm>
                <a:off x="9199563" y="5781675"/>
                <a:ext cx="1790701" cy="815975"/>
                <a:chOff x="9199563" y="5781675"/>
                <a:chExt cx="1790701" cy="815975"/>
              </a:xfrm>
            </p:grpSpPr>
            <p:sp>
              <p:nvSpPr>
                <p:cNvPr id="99" name="Freeform 38"/>
                <p:cNvSpPr>
                  <a:spLocks/>
                </p:cNvSpPr>
                <p:nvPr>
                  <p:custDataLst>
                    <p:tags r:id="rId2"/>
                  </p:custDataLst>
                </p:nvPr>
              </p:nvSpPr>
              <p:spPr bwMode="auto">
                <a:xfrm>
                  <a:off x="9199563" y="5781675"/>
                  <a:ext cx="444500" cy="506413"/>
                </a:xfrm>
                <a:custGeom>
                  <a:avLst/>
                  <a:gdLst>
                    <a:gd name="T0" fmla="*/ 22 w 637"/>
                    <a:gd name="T1" fmla="*/ 0 h 760"/>
                    <a:gd name="T2" fmla="*/ 22 w 637"/>
                    <a:gd name="T3" fmla="*/ 34 h 760"/>
                    <a:gd name="T4" fmla="*/ 326 w 637"/>
                    <a:gd name="T5" fmla="*/ 382 h 760"/>
                    <a:gd name="T6" fmla="*/ 0 w 637"/>
                    <a:gd name="T7" fmla="*/ 760 h 760"/>
                    <a:gd name="T8" fmla="*/ 637 w 637"/>
                    <a:gd name="T9" fmla="*/ 760 h 760"/>
                    <a:gd name="T10" fmla="*/ 637 w 637"/>
                    <a:gd name="T11" fmla="*/ 562 h 760"/>
                    <a:gd name="T12" fmla="*/ 606 w 637"/>
                    <a:gd name="T13" fmla="*/ 562 h 760"/>
                    <a:gd name="T14" fmla="*/ 589 w 637"/>
                    <a:gd name="T15" fmla="*/ 663 h 760"/>
                    <a:gd name="T16" fmla="*/ 554 w 637"/>
                    <a:gd name="T17" fmla="*/ 698 h 760"/>
                    <a:gd name="T18" fmla="*/ 96 w 637"/>
                    <a:gd name="T19" fmla="*/ 698 h 760"/>
                    <a:gd name="T20" fmla="*/ 390 w 637"/>
                    <a:gd name="T21" fmla="*/ 357 h 760"/>
                    <a:gd name="T22" fmla="*/ 108 w 637"/>
                    <a:gd name="T23" fmla="*/ 34 h 760"/>
                    <a:gd name="T24" fmla="*/ 555 w 637"/>
                    <a:gd name="T25" fmla="*/ 34 h 760"/>
                    <a:gd name="T26" fmla="*/ 589 w 637"/>
                    <a:gd name="T27" fmla="*/ 68 h 760"/>
                    <a:gd name="T28" fmla="*/ 606 w 637"/>
                    <a:gd name="T29" fmla="*/ 170 h 760"/>
                    <a:gd name="T30" fmla="*/ 637 w 637"/>
                    <a:gd name="T31" fmla="*/ 170 h 760"/>
                    <a:gd name="T32" fmla="*/ 637 w 637"/>
                    <a:gd name="T33" fmla="*/ 0 h 760"/>
                    <a:gd name="T34" fmla="*/ 108 w 637"/>
                    <a:gd name="T35" fmla="*/ 0 h 760"/>
                    <a:gd name="T36" fmla="*/ 22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2" y="0"/>
                      </a:moveTo>
                      <a:lnTo>
                        <a:pt x="22" y="34"/>
                      </a:lnTo>
                      <a:lnTo>
                        <a:pt x="326" y="382"/>
                      </a:lnTo>
                      <a:lnTo>
                        <a:pt x="0" y="760"/>
                      </a:lnTo>
                      <a:lnTo>
                        <a:pt x="637" y="760"/>
                      </a:lnTo>
                      <a:lnTo>
                        <a:pt x="637" y="562"/>
                      </a:lnTo>
                      <a:lnTo>
                        <a:pt x="606" y="562"/>
                      </a:lnTo>
                      <a:lnTo>
                        <a:pt x="589" y="663"/>
                      </a:lnTo>
                      <a:lnTo>
                        <a:pt x="554" y="698"/>
                      </a:lnTo>
                      <a:lnTo>
                        <a:pt x="96" y="698"/>
                      </a:lnTo>
                      <a:lnTo>
                        <a:pt x="390" y="357"/>
                      </a:lnTo>
                      <a:lnTo>
                        <a:pt x="108" y="34"/>
                      </a:lnTo>
                      <a:lnTo>
                        <a:pt x="555" y="34"/>
                      </a:lnTo>
                      <a:lnTo>
                        <a:pt x="589" y="68"/>
                      </a:lnTo>
                      <a:lnTo>
                        <a:pt x="606" y="170"/>
                      </a:lnTo>
                      <a:lnTo>
                        <a:pt x="637" y="170"/>
                      </a:lnTo>
                      <a:lnTo>
                        <a:pt x="637" y="0"/>
                      </a:lnTo>
                      <a:lnTo>
                        <a:pt x="108" y="0"/>
                      </a:lnTo>
                      <a:lnTo>
                        <a:pt x="22"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9"/>
                <p:cNvSpPr>
                  <a:spLocks noEditPoints="1"/>
                </p:cNvSpPr>
                <p:nvPr>
                  <p:custDataLst>
                    <p:tags r:id="rId3"/>
                  </p:custDataLst>
                </p:nvPr>
              </p:nvSpPr>
              <p:spPr bwMode="auto">
                <a:xfrm>
                  <a:off x="9377363" y="6353175"/>
                  <a:ext cx="23813"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40"/>
                <p:cNvSpPr>
                  <a:spLocks noEditPoints="1"/>
                </p:cNvSpPr>
                <p:nvPr>
                  <p:custDataLst>
                    <p:tags r:id="rId4"/>
                  </p:custDataLst>
                </p:nvPr>
              </p:nvSpPr>
              <p:spPr bwMode="auto">
                <a:xfrm>
                  <a:off x="9428163" y="6353175"/>
                  <a:ext cx="53975" cy="244475"/>
                </a:xfrm>
                <a:custGeom>
                  <a:avLst/>
                  <a:gdLst>
                    <a:gd name="T0" fmla="*/ 43 w 77"/>
                    <a:gd name="T1" fmla="*/ 81 h 367"/>
                    <a:gd name="T2" fmla="*/ 43 w 77"/>
                    <a:gd name="T3" fmla="*/ 292 h 367"/>
                    <a:gd name="T4" fmla="*/ 36 w 77"/>
                    <a:gd name="T5" fmla="*/ 329 h 367"/>
                    <a:gd name="T6" fmla="*/ 9 w 77"/>
                    <a:gd name="T7" fmla="*/ 338 h 367"/>
                    <a:gd name="T8" fmla="*/ 0 w 77"/>
                    <a:gd name="T9" fmla="*/ 338 h 367"/>
                    <a:gd name="T10" fmla="*/ 0 w 77"/>
                    <a:gd name="T11" fmla="*/ 367 h 367"/>
                    <a:gd name="T12" fmla="*/ 13 w 77"/>
                    <a:gd name="T13" fmla="*/ 367 h 367"/>
                    <a:gd name="T14" fmla="*/ 62 w 77"/>
                    <a:gd name="T15" fmla="*/ 349 h 367"/>
                    <a:gd name="T16" fmla="*/ 77 w 77"/>
                    <a:gd name="T17" fmla="*/ 292 h 367"/>
                    <a:gd name="T18" fmla="*/ 77 w 77"/>
                    <a:gd name="T19" fmla="*/ 81 h 367"/>
                    <a:gd name="T20" fmla="*/ 43 w 77"/>
                    <a:gd name="T21" fmla="*/ 81 h 367"/>
                    <a:gd name="T22" fmla="*/ 43 w 77"/>
                    <a:gd name="T23" fmla="*/ 0 h 367"/>
                    <a:gd name="T24" fmla="*/ 43 w 77"/>
                    <a:gd name="T25" fmla="*/ 43 h 367"/>
                    <a:gd name="T26" fmla="*/ 77 w 77"/>
                    <a:gd name="T27" fmla="*/ 43 h 367"/>
                    <a:gd name="T28" fmla="*/ 77 w 77"/>
                    <a:gd name="T29" fmla="*/ 0 h 367"/>
                    <a:gd name="T30" fmla="*/ 43 w 77"/>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67">
                      <a:moveTo>
                        <a:pt x="43" y="81"/>
                      </a:moveTo>
                      <a:lnTo>
                        <a:pt x="43" y="292"/>
                      </a:lnTo>
                      <a:cubicBezTo>
                        <a:pt x="43" y="311"/>
                        <a:pt x="40" y="323"/>
                        <a:pt x="36" y="329"/>
                      </a:cubicBezTo>
                      <a:cubicBezTo>
                        <a:pt x="31" y="335"/>
                        <a:pt x="22" y="338"/>
                        <a:pt x="9" y="338"/>
                      </a:cubicBezTo>
                      <a:lnTo>
                        <a:pt x="0" y="338"/>
                      </a:lnTo>
                      <a:lnTo>
                        <a:pt x="0" y="367"/>
                      </a:lnTo>
                      <a:lnTo>
                        <a:pt x="13" y="367"/>
                      </a:lnTo>
                      <a:cubicBezTo>
                        <a:pt x="36" y="367"/>
                        <a:pt x="52" y="361"/>
                        <a:pt x="62" y="349"/>
                      </a:cubicBezTo>
                      <a:cubicBezTo>
                        <a:pt x="72" y="337"/>
                        <a:pt x="77" y="318"/>
                        <a:pt x="77" y="292"/>
                      </a:cubicBezTo>
                      <a:lnTo>
                        <a:pt x="77" y="81"/>
                      </a:lnTo>
                      <a:lnTo>
                        <a:pt x="43" y="81"/>
                      </a:lnTo>
                      <a:close/>
                      <a:moveTo>
                        <a:pt x="43" y="0"/>
                      </a:moveTo>
                      <a:lnTo>
                        <a:pt x="43" y="43"/>
                      </a:lnTo>
                      <a:lnTo>
                        <a:pt x="77" y="43"/>
                      </a:lnTo>
                      <a:lnTo>
                        <a:pt x="77" y="0"/>
                      </a:lnTo>
                      <a:lnTo>
                        <a:pt x="43"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41"/>
                <p:cNvSpPr>
                  <a:spLocks noEditPoints="1"/>
                </p:cNvSpPr>
                <p:nvPr>
                  <p:custDataLst>
                    <p:tags r:id="rId5"/>
                  </p:custDataLst>
                </p:nvPr>
              </p:nvSpPr>
              <p:spPr bwMode="auto">
                <a:xfrm>
                  <a:off x="9971088" y="5994400"/>
                  <a:ext cx="23813"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42"/>
                <p:cNvSpPr>
                  <a:spLocks noEditPoints="1"/>
                </p:cNvSpPr>
                <p:nvPr>
                  <p:custDataLst>
                    <p:tags r:id="rId6"/>
                  </p:custDataLst>
                </p:nvPr>
              </p:nvSpPr>
              <p:spPr bwMode="auto">
                <a:xfrm>
                  <a:off x="10020301" y="5994400"/>
                  <a:ext cx="53975" cy="244475"/>
                </a:xfrm>
                <a:custGeom>
                  <a:avLst/>
                  <a:gdLst>
                    <a:gd name="T0" fmla="*/ 43 w 77"/>
                    <a:gd name="T1" fmla="*/ 81 h 367"/>
                    <a:gd name="T2" fmla="*/ 43 w 77"/>
                    <a:gd name="T3" fmla="*/ 292 h 367"/>
                    <a:gd name="T4" fmla="*/ 36 w 77"/>
                    <a:gd name="T5" fmla="*/ 329 h 367"/>
                    <a:gd name="T6" fmla="*/ 9 w 77"/>
                    <a:gd name="T7" fmla="*/ 338 h 367"/>
                    <a:gd name="T8" fmla="*/ 0 w 77"/>
                    <a:gd name="T9" fmla="*/ 338 h 367"/>
                    <a:gd name="T10" fmla="*/ 0 w 77"/>
                    <a:gd name="T11" fmla="*/ 367 h 367"/>
                    <a:gd name="T12" fmla="*/ 13 w 77"/>
                    <a:gd name="T13" fmla="*/ 367 h 367"/>
                    <a:gd name="T14" fmla="*/ 61 w 77"/>
                    <a:gd name="T15" fmla="*/ 349 h 367"/>
                    <a:gd name="T16" fmla="*/ 77 w 77"/>
                    <a:gd name="T17" fmla="*/ 292 h 367"/>
                    <a:gd name="T18" fmla="*/ 77 w 77"/>
                    <a:gd name="T19" fmla="*/ 81 h 367"/>
                    <a:gd name="T20" fmla="*/ 43 w 77"/>
                    <a:gd name="T21" fmla="*/ 81 h 367"/>
                    <a:gd name="T22" fmla="*/ 43 w 77"/>
                    <a:gd name="T23" fmla="*/ 0 h 367"/>
                    <a:gd name="T24" fmla="*/ 43 w 77"/>
                    <a:gd name="T25" fmla="*/ 43 h 367"/>
                    <a:gd name="T26" fmla="*/ 77 w 77"/>
                    <a:gd name="T27" fmla="*/ 43 h 367"/>
                    <a:gd name="T28" fmla="*/ 77 w 77"/>
                    <a:gd name="T29" fmla="*/ 0 h 367"/>
                    <a:gd name="T30" fmla="*/ 43 w 77"/>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67">
                      <a:moveTo>
                        <a:pt x="43" y="81"/>
                      </a:moveTo>
                      <a:lnTo>
                        <a:pt x="43" y="292"/>
                      </a:lnTo>
                      <a:cubicBezTo>
                        <a:pt x="43" y="311"/>
                        <a:pt x="40" y="323"/>
                        <a:pt x="36" y="329"/>
                      </a:cubicBezTo>
                      <a:cubicBezTo>
                        <a:pt x="31" y="335"/>
                        <a:pt x="22" y="338"/>
                        <a:pt x="9" y="338"/>
                      </a:cubicBezTo>
                      <a:lnTo>
                        <a:pt x="0" y="338"/>
                      </a:lnTo>
                      <a:lnTo>
                        <a:pt x="0" y="367"/>
                      </a:lnTo>
                      <a:lnTo>
                        <a:pt x="13" y="367"/>
                      </a:lnTo>
                      <a:cubicBezTo>
                        <a:pt x="35" y="367"/>
                        <a:pt x="52" y="360"/>
                        <a:pt x="61" y="349"/>
                      </a:cubicBezTo>
                      <a:cubicBezTo>
                        <a:pt x="72" y="337"/>
                        <a:pt x="77" y="318"/>
                        <a:pt x="77" y="292"/>
                      </a:cubicBezTo>
                      <a:lnTo>
                        <a:pt x="77" y="81"/>
                      </a:lnTo>
                      <a:lnTo>
                        <a:pt x="43" y="81"/>
                      </a:lnTo>
                      <a:close/>
                      <a:moveTo>
                        <a:pt x="43" y="0"/>
                      </a:moveTo>
                      <a:lnTo>
                        <a:pt x="43" y="43"/>
                      </a:lnTo>
                      <a:lnTo>
                        <a:pt x="77" y="43"/>
                      </a:lnTo>
                      <a:lnTo>
                        <a:pt x="77" y="0"/>
                      </a:lnTo>
                      <a:lnTo>
                        <a:pt x="43"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43"/>
                <p:cNvSpPr>
                  <a:spLocks/>
                </p:cNvSpPr>
                <p:nvPr>
                  <p:custDataLst>
                    <p:tags r:id="rId7"/>
                  </p:custDataLst>
                </p:nvPr>
              </p:nvSpPr>
              <p:spPr bwMode="auto">
                <a:xfrm>
                  <a:off x="10144126" y="5881688"/>
                  <a:ext cx="101600" cy="317500"/>
                </a:xfrm>
                <a:custGeom>
                  <a:avLst/>
                  <a:gdLst>
                    <a:gd name="T0" fmla="*/ 59 w 147"/>
                    <a:gd name="T1" fmla="*/ 238 h 475"/>
                    <a:gd name="T2" fmla="*/ 147 w 147"/>
                    <a:gd name="T3" fmla="*/ 32 h 475"/>
                    <a:gd name="T4" fmla="*/ 147 w 147"/>
                    <a:gd name="T5" fmla="*/ 0 h 475"/>
                    <a:gd name="T6" fmla="*/ 0 w 147"/>
                    <a:gd name="T7" fmla="*/ 238 h 475"/>
                    <a:gd name="T8" fmla="*/ 147 w 147"/>
                    <a:gd name="T9" fmla="*/ 475 h 475"/>
                    <a:gd name="T10" fmla="*/ 147 w 147"/>
                    <a:gd name="T11" fmla="*/ 443 h 475"/>
                    <a:gd name="T12" fmla="*/ 59 w 147"/>
                    <a:gd name="T13" fmla="*/ 238 h 475"/>
                  </a:gdLst>
                  <a:ahLst/>
                  <a:cxnLst>
                    <a:cxn ang="0">
                      <a:pos x="T0" y="T1"/>
                    </a:cxn>
                    <a:cxn ang="0">
                      <a:pos x="T2" y="T3"/>
                    </a:cxn>
                    <a:cxn ang="0">
                      <a:pos x="T4" y="T5"/>
                    </a:cxn>
                    <a:cxn ang="0">
                      <a:pos x="T6" y="T7"/>
                    </a:cxn>
                    <a:cxn ang="0">
                      <a:pos x="T8" y="T9"/>
                    </a:cxn>
                    <a:cxn ang="0">
                      <a:pos x="T10" y="T11"/>
                    </a:cxn>
                    <a:cxn ang="0">
                      <a:pos x="T12" y="T13"/>
                    </a:cxn>
                  </a:cxnLst>
                  <a:rect l="0" t="0" r="r" b="b"/>
                  <a:pathLst>
                    <a:path w="147" h="475">
                      <a:moveTo>
                        <a:pt x="59" y="238"/>
                      </a:moveTo>
                      <a:cubicBezTo>
                        <a:pt x="59" y="104"/>
                        <a:pt x="92" y="39"/>
                        <a:pt x="147" y="32"/>
                      </a:cubicBezTo>
                      <a:lnTo>
                        <a:pt x="147" y="0"/>
                      </a:lnTo>
                      <a:cubicBezTo>
                        <a:pt x="56" y="4"/>
                        <a:pt x="0" y="86"/>
                        <a:pt x="0" y="238"/>
                      </a:cubicBezTo>
                      <a:cubicBezTo>
                        <a:pt x="0" y="389"/>
                        <a:pt x="56" y="471"/>
                        <a:pt x="147" y="475"/>
                      </a:cubicBezTo>
                      <a:lnTo>
                        <a:pt x="147" y="443"/>
                      </a:lnTo>
                      <a:cubicBezTo>
                        <a:pt x="92" y="437"/>
                        <a:pt x="59" y="372"/>
                        <a:pt x="59" y="238"/>
                      </a:cubicBez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44"/>
                <p:cNvSpPr>
                  <a:spLocks/>
                </p:cNvSpPr>
                <p:nvPr>
                  <p:custDataLst>
                    <p:tags r:id="rId8"/>
                  </p:custDataLst>
                </p:nvPr>
              </p:nvSpPr>
              <p:spPr bwMode="auto">
                <a:xfrm>
                  <a:off x="10285413" y="5894388"/>
                  <a:ext cx="215900" cy="241300"/>
                </a:xfrm>
                <a:custGeom>
                  <a:avLst/>
                  <a:gdLst>
                    <a:gd name="T0" fmla="*/ 17 w 311"/>
                    <a:gd name="T1" fmla="*/ 0 h 363"/>
                    <a:gd name="T2" fmla="*/ 130 w 311"/>
                    <a:gd name="T3" fmla="*/ 169 h 363"/>
                    <a:gd name="T4" fmla="*/ 0 w 311"/>
                    <a:gd name="T5" fmla="*/ 363 h 363"/>
                    <a:gd name="T6" fmla="*/ 53 w 311"/>
                    <a:gd name="T7" fmla="*/ 363 h 363"/>
                    <a:gd name="T8" fmla="*/ 156 w 311"/>
                    <a:gd name="T9" fmla="*/ 209 h 363"/>
                    <a:gd name="T10" fmla="*/ 258 w 311"/>
                    <a:gd name="T11" fmla="*/ 363 h 363"/>
                    <a:gd name="T12" fmla="*/ 311 w 311"/>
                    <a:gd name="T13" fmla="*/ 363 h 363"/>
                    <a:gd name="T14" fmla="*/ 187 w 311"/>
                    <a:gd name="T15" fmla="*/ 174 h 363"/>
                    <a:gd name="T16" fmla="*/ 303 w 311"/>
                    <a:gd name="T17" fmla="*/ 0 h 363"/>
                    <a:gd name="T18" fmla="*/ 250 w 311"/>
                    <a:gd name="T19" fmla="*/ 0 h 363"/>
                    <a:gd name="T20" fmla="*/ 160 w 311"/>
                    <a:gd name="T21" fmla="*/ 135 h 363"/>
                    <a:gd name="T22" fmla="*/ 69 w 311"/>
                    <a:gd name="T23" fmla="*/ 0 h 363"/>
                    <a:gd name="T24" fmla="*/ 17 w 311"/>
                    <a:gd name="T25"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1" h="363">
                      <a:moveTo>
                        <a:pt x="17" y="0"/>
                      </a:moveTo>
                      <a:lnTo>
                        <a:pt x="130" y="169"/>
                      </a:lnTo>
                      <a:lnTo>
                        <a:pt x="0" y="363"/>
                      </a:lnTo>
                      <a:lnTo>
                        <a:pt x="53" y="363"/>
                      </a:lnTo>
                      <a:lnTo>
                        <a:pt x="156" y="209"/>
                      </a:lnTo>
                      <a:lnTo>
                        <a:pt x="258" y="363"/>
                      </a:lnTo>
                      <a:lnTo>
                        <a:pt x="311" y="363"/>
                      </a:lnTo>
                      <a:lnTo>
                        <a:pt x="187" y="174"/>
                      </a:lnTo>
                      <a:lnTo>
                        <a:pt x="303" y="0"/>
                      </a:lnTo>
                      <a:lnTo>
                        <a:pt x="250" y="0"/>
                      </a:lnTo>
                      <a:lnTo>
                        <a:pt x="160" y="135"/>
                      </a:lnTo>
                      <a:lnTo>
                        <a:pt x="69" y="0"/>
                      </a:lnTo>
                      <a:lnTo>
                        <a:pt x="17"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45"/>
                <p:cNvSpPr>
                  <a:spLocks/>
                </p:cNvSpPr>
                <p:nvPr>
                  <p:custDataLst>
                    <p:tags r:id="rId9"/>
                  </p:custDataLst>
                </p:nvPr>
              </p:nvSpPr>
              <p:spPr bwMode="auto">
                <a:xfrm>
                  <a:off x="10539413" y="5810250"/>
                  <a:ext cx="122238" cy="187325"/>
                </a:xfrm>
                <a:custGeom>
                  <a:avLst/>
                  <a:gdLst>
                    <a:gd name="T0" fmla="*/ 45 w 175"/>
                    <a:gd name="T1" fmla="*/ 250 h 281"/>
                    <a:gd name="T2" fmla="*/ 115 w 175"/>
                    <a:gd name="T3" fmla="*/ 178 h 281"/>
                    <a:gd name="T4" fmla="*/ 144 w 175"/>
                    <a:gd name="T5" fmla="*/ 147 h 281"/>
                    <a:gd name="T6" fmla="*/ 167 w 175"/>
                    <a:gd name="T7" fmla="*/ 111 h 281"/>
                    <a:gd name="T8" fmla="*/ 174 w 175"/>
                    <a:gd name="T9" fmla="*/ 79 h 281"/>
                    <a:gd name="T10" fmla="*/ 148 w 175"/>
                    <a:gd name="T11" fmla="*/ 22 h 281"/>
                    <a:gd name="T12" fmla="*/ 80 w 175"/>
                    <a:gd name="T13" fmla="*/ 0 h 281"/>
                    <a:gd name="T14" fmla="*/ 44 w 175"/>
                    <a:gd name="T15" fmla="*/ 5 h 281"/>
                    <a:gd name="T16" fmla="*/ 2 w 175"/>
                    <a:gd name="T17" fmla="*/ 19 h 281"/>
                    <a:gd name="T18" fmla="*/ 2 w 175"/>
                    <a:gd name="T19" fmla="*/ 56 h 281"/>
                    <a:gd name="T20" fmla="*/ 43 w 175"/>
                    <a:gd name="T21" fmla="*/ 38 h 281"/>
                    <a:gd name="T22" fmla="*/ 81 w 175"/>
                    <a:gd name="T23" fmla="*/ 32 h 281"/>
                    <a:gd name="T24" fmla="*/ 121 w 175"/>
                    <a:gd name="T25" fmla="*/ 45 h 281"/>
                    <a:gd name="T26" fmla="*/ 136 w 175"/>
                    <a:gd name="T27" fmla="*/ 81 h 281"/>
                    <a:gd name="T28" fmla="*/ 129 w 175"/>
                    <a:gd name="T29" fmla="*/ 109 h 281"/>
                    <a:gd name="T30" fmla="*/ 104 w 175"/>
                    <a:gd name="T31" fmla="*/ 143 h 281"/>
                    <a:gd name="T32" fmla="*/ 58 w 175"/>
                    <a:gd name="T33" fmla="*/ 191 h 281"/>
                    <a:gd name="T34" fmla="*/ 0 w 175"/>
                    <a:gd name="T35" fmla="*/ 250 h 281"/>
                    <a:gd name="T36" fmla="*/ 0 w 175"/>
                    <a:gd name="T37" fmla="*/ 281 h 281"/>
                    <a:gd name="T38" fmla="*/ 175 w 175"/>
                    <a:gd name="T39" fmla="*/ 281 h 281"/>
                    <a:gd name="T40" fmla="*/ 175 w 175"/>
                    <a:gd name="T41" fmla="*/ 250 h 281"/>
                    <a:gd name="T42" fmla="*/ 45 w 175"/>
                    <a:gd name="T43" fmla="*/ 2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50"/>
                      </a:moveTo>
                      <a:lnTo>
                        <a:pt x="115" y="178"/>
                      </a:lnTo>
                      <a:cubicBezTo>
                        <a:pt x="131" y="161"/>
                        <a:pt x="141" y="151"/>
                        <a:pt x="144" y="147"/>
                      </a:cubicBezTo>
                      <a:cubicBezTo>
                        <a:pt x="155" y="134"/>
                        <a:pt x="163" y="121"/>
                        <a:pt x="167" y="111"/>
                      </a:cubicBezTo>
                      <a:cubicBezTo>
                        <a:pt x="172" y="101"/>
                        <a:pt x="174" y="90"/>
                        <a:pt x="174" y="79"/>
                      </a:cubicBezTo>
                      <a:cubicBezTo>
                        <a:pt x="174" y="55"/>
                        <a:pt x="165" y="36"/>
                        <a:pt x="148" y="22"/>
                      </a:cubicBezTo>
                      <a:cubicBezTo>
                        <a:pt x="131" y="8"/>
                        <a:pt x="109" y="0"/>
                        <a:pt x="80" y="0"/>
                      </a:cubicBezTo>
                      <a:cubicBezTo>
                        <a:pt x="69" y="0"/>
                        <a:pt x="57" y="2"/>
                        <a:pt x="44" y="5"/>
                      </a:cubicBezTo>
                      <a:cubicBezTo>
                        <a:pt x="31" y="8"/>
                        <a:pt x="17" y="12"/>
                        <a:pt x="2" y="19"/>
                      </a:cubicBezTo>
                      <a:lnTo>
                        <a:pt x="2" y="56"/>
                      </a:lnTo>
                      <a:cubicBezTo>
                        <a:pt x="17" y="48"/>
                        <a:pt x="31" y="42"/>
                        <a:pt x="43" y="38"/>
                      </a:cubicBezTo>
                      <a:cubicBezTo>
                        <a:pt x="57" y="34"/>
                        <a:pt x="69" y="32"/>
                        <a:pt x="81" y="32"/>
                      </a:cubicBezTo>
                      <a:cubicBezTo>
                        <a:pt x="97" y="32"/>
                        <a:pt x="110" y="36"/>
                        <a:pt x="121" y="45"/>
                      </a:cubicBezTo>
                      <a:cubicBezTo>
                        <a:pt x="131" y="55"/>
                        <a:pt x="136" y="67"/>
                        <a:pt x="136" y="81"/>
                      </a:cubicBezTo>
                      <a:cubicBezTo>
                        <a:pt x="136" y="90"/>
                        <a:pt x="134" y="100"/>
                        <a:pt x="129" y="109"/>
                      </a:cubicBezTo>
                      <a:cubicBezTo>
                        <a:pt x="124" y="118"/>
                        <a:pt x="116" y="129"/>
                        <a:pt x="104" y="143"/>
                      </a:cubicBezTo>
                      <a:cubicBezTo>
                        <a:pt x="98" y="150"/>
                        <a:pt x="82" y="166"/>
                        <a:pt x="58" y="191"/>
                      </a:cubicBezTo>
                      <a:lnTo>
                        <a:pt x="0" y="250"/>
                      </a:lnTo>
                      <a:lnTo>
                        <a:pt x="0" y="281"/>
                      </a:lnTo>
                      <a:lnTo>
                        <a:pt x="175" y="281"/>
                      </a:lnTo>
                      <a:lnTo>
                        <a:pt x="175" y="250"/>
                      </a:lnTo>
                      <a:lnTo>
                        <a:pt x="45" y="25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46"/>
                <p:cNvSpPr>
                  <a:spLocks/>
                </p:cNvSpPr>
                <p:nvPr>
                  <p:custDataLst>
                    <p:tags r:id="rId10"/>
                  </p:custDataLst>
                </p:nvPr>
              </p:nvSpPr>
              <p:spPr bwMode="auto">
                <a:xfrm>
                  <a:off x="10731501" y="5881688"/>
                  <a:ext cx="103188" cy="317500"/>
                </a:xfrm>
                <a:custGeom>
                  <a:avLst/>
                  <a:gdLst>
                    <a:gd name="T0" fmla="*/ 88 w 147"/>
                    <a:gd name="T1" fmla="*/ 238 h 475"/>
                    <a:gd name="T2" fmla="*/ 0 w 147"/>
                    <a:gd name="T3" fmla="*/ 443 h 475"/>
                    <a:gd name="T4" fmla="*/ 0 w 147"/>
                    <a:gd name="T5" fmla="*/ 475 h 475"/>
                    <a:gd name="T6" fmla="*/ 147 w 147"/>
                    <a:gd name="T7" fmla="*/ 238 h 475"/>
                    <a:gd name="T8" fmla="*/ 0 w 147"/>
                    <a:gd name="T9" fmla="*/ 0 h 475"/>
                    <a:gd name="T10" fmla="*/ 0 w 147"/>
                    <a:gd name="T11" fmla="*/ 32 h 475"/>
                    <a:gd name="T12" fmla="*/ 88 w 147"/>
                    <a:gd name="T13" fmla="*/ 238 h 475"/>
                  </a:gdLst>
                  <a:ahLst/>
                  <a:cxnLst>
                    <a:cxn ang="0">
                      <a:pos x="T0" y="T1"/>
                    </a:cxn>
                    <a:cxn ang="0">
                      <a:pos x="T2" y="T3"/>
                    </a:cxn>
                    <a:cxn ang="0">
                      <a:pos x="T4" y="T5"/>
                    </a:cxn>
                    <a:cxn ang="0">
                      <a:pos x="T6" y="T7"/>
                    </a:cxn>
                    <a:cxn ang="0">
                      <a:pos x="T8" y="T9"/>
                    </a:cxn>
                    <a:cxn ang="0">
                      <a:pos x="T10" y="T11"/>
                    </a:cxn>
                    <a:cxn ang="0">
                      <a:pos x="T12" y="T13"/>
                    </a:cxn>
                  </a:cxnLst>
                  <a:rect l="0" t="0" r="r" b="b"/>
                  <a:pathLst>
                    <a:path w="147" h="475">
                      <a:moveTo>
                        <a:pt x="88" y="238"/>
                      </a:moveTo>
                      <a:cubicBezTo>
                        <a:pt x="88" y="372"/>
                        <a:pt x="55" y="437"/>
                        <a:pt x="0" y="443"/>
                      </a:cubicBezTo>
                      <a:lnTo>
                        <a:pt x="0" y="475"/>
                      </a:lnTo>
                      <a:cubicBezTo>
                        <a:pt x="91" y="471"/>
                        <a:pt x="147" y="389"/>
                        <a:pt x="147" y="238"/>
                      </a:cubicBezTo>
                      <a:cubicBezTo>
                        <a:pt x="147" y="86"/>
                        <a:pt x="91" y="4"/>
                        <a:pt x="0" y="0"/>
                      </a:cubicBezTo>
                      <a:lnTo>
                        <a:pt x="0" y="32"/>
                      </a:lnTo>
                      <a:cubicBezTo>
                        <a:pt x="55" y="39"/>
                        <a:pt x="88" y="104"/>
                        <a:pt x="88" y="238"/>
                      </a:cubicBez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47"/>
                <p:cNvSpPr>
                  <a:spLocks noEditPoints="1"/>
                </p:cNvSpPr>
                <p:nvPr>
                  <p:custDataLst>
                    <p:tags r:id="rId11"/>
                  </p:custDataLst>
                </p:nvPr>
              </p:nvSpPr>
              <p:spPr bwMode="auto">
                <a:xfrm>
                  <a:off x="10887076" y="5994400"/>
                  <a:ext cx="23813"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48"/>
                <p:cNvSpPr>
                  <a:spLocks noEditPoints="1"/>
                </p:cNvSpPr>
                <p:nvPr>
                  <p:custDataLst>
                    <p:tags r:id="rId12"/>
                  </p:custDataLst>
                </p:nvPr>
              </p:nvSpPr>
              <p:spPr bwMode="auto">
                <a:xfrm>
                  <a:off x="10937876" y="5994400"/>
                  <a:ext cx="52388" cy="244475"/>
                </a:xfrm>
                <a:custGeom>
                  <a:avLst/>
                  <a:gdLst>
                    <a:gd name="T0" fmla="*/ 43 w 77"/>
                    <a:gd name="T1" fmla="*/ 81 h 367"/>
                    <a:gd name="T2" fmla="*/ 43 w 77"/>
                    <a:gd name="T3" fmla="*/ 292 h 367"/>
                    <a:gd name="T4" fmla="*/ 36 w 77"/>
                    <a:gd name="T5" fmla="*/ 329 h 367"/>
                    <a:gd name="T6" fmla="*/ 9 w 77"/>
                    <a:gd name="T7" fmla="*/ 338 h 367"/>
                    <a:gd name="T8" fmla="*/ 0 w 77"/>
                    <a:gd name="T9" fmla="*/ 338 h 367"/>
                    <a:gd name="T10" fmla="*/ 0 w 77"/>
                    <a:gd name="T11" fmla="*/ 367 h 367"/>
                    <a:gd name="T12" fmla="*/ 13 w 77"/>
                    <a:gd name="T13" fmla="*/ 367 h 367"/>
                    <a:gd name="T14" fmla="*/ 62 w 77"/>
                    <a:gd name="T15" fmla="*/ 349 h 367"/>
                    <a:gd name="T16" fmla="*/ 77 w 77"/>
                    <a:gd name="T17" fmla="*/ 292 h 367"/>
                    <a:gd name="T18" fmla="*/ 77 w 77"/>
                    <a:gd name="T19" fmla="*/ 81 h 367"/>
                    <a:gd name="T20" fmla="*/ 43 w 77"/>
                    <a:gd name="T21" fmla="*/ 81 h 367"/>
                    <a:gd name="T22" fmla="*/ 43 w 77"/>
                    <a:gd name="T23" fmla="*/ 0 h 367"/>
                    <a:gd name="T24" fmla="*/ 43 w 77"/>
                    <a:gd name="T25" fmla="*/ 43 h 367"/>
                    <a:gd name="T26" fmla="*/ 77 w 77"/>
                    <a:gd name="T27" fmla="*/ 43 h 367"/>
                    <a:gd name="T28" fmla="*/ 77 w 77"/>
                    <a:gd name="T29" fmla="*/ 0 h 367"/>
                    <a:gd name="T30" fmla="*/ 43 w 77"/>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67">
                      <a:moveTo>
                        <a:pt x="43" y="81"/>
                      </a:moveTo>
                      <a:lnTo>
                        <a:pt x="43" y="292"/>
                      </a:lnTo>
                      <a:cubicBezTo>
                        <a:pt x="43" y="311"/>
                        <a:pt x="40" y="323"/>
                        <a:pt x="36" y="329"/>
                      </a:cubicBezTo>
                      <a:cubicBezTo>
                        <a:pt x="31" y="335"/>
                        <a:pt x="22" y="338"/>
                        <a:pt x="9" y="338"/>
                      </a:cubicBezTo>
                      <a:lnTo>
                        <a:pt x="0" y="338"/>
                      </a:lnTo>
                      <a:lnTo>
                        <a:pt x="0" y="367"/>
                      </a:lnTo>
                      <a:lnTo>
                        <a:pt x="13" y="367"/>
                      </a:lnTo>
                      <a:cubicBezTo>
                        <a:pt x="36" y="367"/>
                        <a:pt x="52" y="360"/>
                        <a:pt x="62" y="349"/>
                      </a:cubicBezTo>
                      <a:cubicBezTo>
                        <a:pt x="72" y="337"/>
                        <a:pt x="77" y="318"/>
                        <a:pt x="77" y="292"/>
                      </a:cubicBezTo>
                      <a:lnTo>
                        <a:pt x="77" y="81"/>
                      </a:lnTo>
                      <a:lnTo>
                        <a:pt x="43" y="81"/>
                      </a:lnTo>
                      <a:close/>
                      <a:moveTo>
                        <a:pt x="43" y="0"/>
                      </a:moveTo>
                      <a:lnTo>
                        <a:pt x="43" y="43"/>
                      </a:lnTo>
                      <a:lnTo>
                        <a:pt x="77" y="43"/>
                      </a:lnTo>
                      <a:lnTo>
                        <a:pt x="77" y="0"/>
                      </a:lnTo>
                      <a:lnTo>
                        <a:pt x="43"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4" name="TextBox 83"/>
              <p:cNvSpPr txBox="1"/>
              <p:nvPr/>
            </p:nvSpPr>
            <p:spPr bwMode="auto">
              <a:xfrm>
                <a:off x="9636548" y="5710628"/>
                <a:ext cx="412292"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l-GR" dirty="0" smtClean="0">
                    <a:solidFill>
                      <a:srgbClr val="FFFF00"/>
                    </a:solidFill>
                    <a:latin typeface="Arev Sans" pitchFamily="34" charset="0"/>
                    <a:ea typeface="Arev Sans" pitchFamily="34" charset="0"/>
                    <a:cs typeface="Arev sans bold" pitchFamily="34" charset="0"/>
                  </a:rPr>
                  <a:t>ρ</a:t>
                </a:r>
                <a:endParaRPr lang="en-US" dirty="0" smtClean="0">
                  <a:solidFill>
                    <a:srgbClr val="FFFF00"/>
                  </a:solidFill>
                  <a:latin typeface="Arev Sans" pitchFamily="34" charset="0"/>
                  <a:ea typeface="Arev Sans" pitchFamily="34" charset="0"/>
                  <a:cs typeface="Arev sans bold" pitchFamily="34" charset="0"/>
                </a:endParaRPr>
              </a:p>
            </p:txBody>
          </p:sp>
        </p:grpSp>
      </p:grpSp>
      <p:grpSp>
        <p:nvGrpSpPr>
          <p:cNvPr id="54" name="Group 53"/>
          <p:cNvGrpSpPr/>
          <p:nvPr/>
        </p:nvGrpSpPr>
        <p:grpSpPr>
          <a:xfrm>
            <a:off x="4477994" y="372136"/>
            <a:ext cx="1580881" cy="1227285"/>
            <a:chOff x="4477994" y="372136"/>
            <a:chExt cx="1580881" cy="1227285"/>
          </a:xfrm>
        </p:grpSpPr>
        <p:cxnSp>
          <p:nvCxnSpPr>
            <p:cNvPr id="55" name="Straight Arrow Connector 54"/>
            <p:cNvCxnSpPr/>
            <p:nvPr/>
          </p:nvCxnSpPr>
          <p:spPr bwMode="auto">
            <a:xfrm>
              <a:off x="4550737" y="372136"/>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56" name="Straight Arrow Connector 55"/>
            <p:cNvCxnSpPr/>
            <p:nvPr/>
          </p:nvCxnSpPr>
          <p:spPr bwMode="auto">
            <a:xfrm>
              <a:off x="4550737" y="678957"/>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57" name="Straight Arrow Connector 56"/>
            <p:cNvCxnSpPr/>
            <p:nvPr/>
          </p:nvCxnSpPr>
          <p:spPr bwMode="auto">
            <a:xfrm>
              <a:off x="4550737" y="1292599"/>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58" name="Straight Arrow Connector 57"/>
            <p:cNvCxnSpPr/>
            <p:nvPr/>
          </p:nvCxnSpPr>
          <p:spPr bwMode="auto">
            <a:xfrm>
              <a:off x="4550737" y="1599421"/>
              <a:ext cx="1435395" cy="0"/>
            </a:xfrm>
            <a:prstGeom prst="straightConnector1">
              <a:avLst/>
            </a:prstGeom>
            <a:noFill/>
            <a:ln w="57150" cap="flat" cmpd="sng" algn="ctr">
              <a:solidFill>
                <a:schemeClr val="tx1"/>
              </a:solidFill>
              <a:prstDash val="solid"/>
              <a:round/>
              <a:headEnd type="none" w="med" len="med"/>
              <a:tailEnd type="triangle"/>
            </a:ln>
            <a:effectLst/>
          </p:spPr>
        </p:cxnSp>
        <p:sp>
          <p:nvSpPr>
            <p:cNvPr id="59" name="TextBox 58"/>
            <p:cNvSpPr txBox="1"/>
            <p:nvPr/>
          </p:nvSpPr>
          <p:spPr bwMode="auto">
            <a:xfrm>
              <a:off x="4477994" y="757841"/>
              <a:ext cx="1580881" cy="43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000" dirty="0" smtClean="0">
                  <a:solidFill>
                    <a:srgbClr val="FFFF00"/>
                  </a:solidFill>
                  <a:latin typeface="Arev Sans" pitchFamily="34" charset="0"/>
                  <a:ea typeface="Arev Sans" pitchFamily="34" charset="0"/>
                  <a:cs typeface="Arev sans bold" pitchFamily="34" charset="0"/>
                </a:rPr>
                <a:t>m</a:t>
              </a:r>
              <a:r>
                <a:rPr lang="en-US" sz="2000" dirty="0" smtClean="0">
                  <a:latin typeface="Arev Sans" pitchFamily="34" charset="0"/>
                  <a:ea typeface="Arev Sans" pitchFamily="34" charset="0"/>
                  <a:cs typeface="Arev sans bold" pitchFamily="34" charset="0"/>
                </a:rPr>
                <a:t> samples</a:t>
              </a:r>
            </a:p>
          </p:txBody>
        </p:sp>
      </p:grpSp>
      <p:sp>
        <p:nvSpPr>
          <p:cNvPr id="60" name="TextBox 59"/>
          <p:cNvSpPr txBox="1"/>
          <p:nvPr/>
        </p:nvSpPr>
        <p:spPr bwMode="auto">
          <a:xfrm>
            <a:off x="4861912" y="1814811"/>
            <a:ext cx="813044"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l-GR" sz="2400" dirty="0" smtClean="0">
                <a:solidFill>
                  <a:srgbClr val="FFFF00"/>
                </a:solidFill>
                <a:latin typeface="Arev Sans" pitchFamily="34" charset="0"/>
                <a:ea typeface="Arev Sans" pitchFamily="34" charset="0"/>
                <a:cs typeface="Arev sans bold" pitchFamily="34" charset="0"/>
              </a:rPr>
              <a:t>ρ</a:t>
            </a:r>
            <a:r>
              <a:rPr lang="en-US" baseline="30000" dirty="0" smtClean="0">
                <a:solidFill>
                  <a:srgbClr val="FFFF00"/>
                </a:solidFill>
                <a:latin typeface="Arev Sans" pitchFamily="34" charset="0"/>
                <a:ea typeface="Arev Sans" pitchFamily="34" charset="0"/>
                <a:cs typeface="Arev sans bold" pitchFamily="34" charset="0"/>
              </a:rPr>
              <a:t>⊗m</a:t>
            </a:r>
            <a:endParaRPr lang="en-US" sz="2400" baseline="30000" dirty="0" smtClean="0">
              <a:solidFill>
                <a:srgbClr val="FFFF00"/>
              </a:solidFill>
              <a:latin typeface="Arev Sans" pitchFamily="34" charset="0"/>
              <a:ea typeface="Arev Sans" pitchFamily="34" charset="0"/>
              <a:cs typeface="Arev sans bold" pitchFamily="34" charset="0"/>
            </a:endParaRPr>
          </a:p>
        </p:txBody>
      </p:sp>
    </p:spTree>
    <p:extLst>
      <p:ext uri="{BB962C8B-B14F-4D97-AF65-F5344CB8AC3E}">
        <p14:creationId xmlns:p14="http://schemas.microsoft.com/office/powerpoint/2010/main" val="32231825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956630" y="2727270"/>
            <a:ext cx="10278776" cy="140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3200" b="1" dirty="0" smtClean="0">
                <a:latin typeface="Arev Sans" pitchFamily="34" charset="0"/>
                <a:ea typeface="Arev Sans" pitchFamily="34" charset="0"/>
                <a:cs typeface="Arev sans bold" pitchFamily="34" charset="0"/>
              </a:rPr>
              <a:t>Changing the picture:  </a:t>
            </a:r>
            <a:r>
              <a:rPr lang="en-US" sz="3200" b="1" dirty="0" smtClean="0">
                <a:solidFill>
                  <a:srgbClr val="FFFF00"/>
                </a:solidFill>
                <a:latin typeface="Arev Sans" pitchFamily="34" charset="0"/>
                <a:ea typeface="Arev Sans" pitchFamily="34" charset="0"/>
                <a:cs typeface="Arev sans bold" pitchFamily="34" charset="0"/>
              </a:rPr>
              <a:t>Quantum → Classical</a:t>
            </a:r>
          </a:p>
          <a:p>
            <a:pPr algn="ctr" eaLnBrk="1" hangingPunct="1">
              <a:lnSpc>
                <a:spcPct val="120000"/>
              </a:lnSpc>
            </a:pPr>
            <a:endParaRPr lang="en-US" sz="1100" b="1" dirty="0" smtClean="0">
              <a:latin typeface="Arev Sans" pitchFamily="34" charset="0"/>
              <a:ea typeface="Arev Sans" pitchFamily="34" charset="0"/>
              <a:cs typeface="Arev sans bold" pitchFamily="34" charset="0"/>
            </a:endParaRPr>
          </a:p>
          <a:p>
            <a:pPr algn="ctr" eaLnBrk="1" hangingPunct="1">
              <a:lnSpc>
                <a:spcPct val="120000"/>
              </a:lnSpc>
            </a:pPr>
            <a:r>
              <a:rPr lang="en-US" dirty="0" smtClean="0">
                <a:latin typeface="Arev Sans" pitchFamily="34" charset="0"/>
                <a:ea typeface="Arev Sans" pitchFamily="34" charset="0"/>
                <a:cs typeface="Arev sans bold" pitchFamily="34" charset="0"/>
              </a:rPr>
              <a:t>Let </a:t>
            </a:r>
            <a:r>
              <a:rPr lang="el-GR"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 and </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be diagonal matrices.</a:t>
            </a:r>
          </a:p>
        </p:txBody>
      </p:sp>
    </p:spTree>
    <p:extLst>
      <p:ext uri="{BB962C8B-B14F-4D97-AF65-F5344CB8AC3E}">
        <p14:creationId xmlns:p14="http://schemas.microsoft.com/office/powerpoint/2010/main" val="40381259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2183717" y="3112632"/>
            <a:ext cx="2465740" cy="63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sz="3200" b="1" dirty="0" smtClean="0">
                <a:latin typeface="Arev Sans" pitchFamily="34" charset="0"/>
                <a:ea typeface="Arev Sans" pitchFamily="34" charset="0"/>
                <a:cs typeface="Arev sans bold" pitchFamily="34" charset="0"/>
              </a:rPr>
              <a:t>Quantum.</a:t>
            </a:r>
          </a:p>
        </p:txBody>
      </p:sp>
      <p:sp>
        <p:nvSpPr>
          <p:cNvPr id="3" name="TextBox 2"/>
          <p:cNvSpPr txBox="1"/>
          <p:nvPr/>
        </p:nvSpPr>
        <p:spPr bwMode="auto">
          <a:xfrm>
            <a:off x="4758141" y="3112632"/>
            <a:ext cx="5250155"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r" eaLnBrk="1" hangingPunct="1">
              <a:lnSpc>
                <a:spcPct val="120000"/>
              </a:lnSpc>
            </a:pPr>
            <a:r>
              <a:rPr lang="en-US" sz="3200" b="1" dirty="0" smtClean="0">
                <a:latin typeface="Arev Sans" pitchFamily="34" charset="0"/>
                <a:ea typeface="Arev Sans" pitchFamily="34" charset="0"/>
                <a:cs typeface="Arev sans bold" pitchFamily="34" charset="0"/>
              </a:rPr>
              <a:t>Why should you care?</a:t>
            </a:r>
          </a:p>
        </p:txBody>
      </p:sp>
    </p:spTree>
    <p:extLst>
      <p:ext uri="{BB962C8B-B14F-4D97-AF65-F5344CB8AC3E}">
        <p14:creationId xmlns:p14="http://schemas.microsoft.com/office/powerpoint/2010/main" val="15684801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460450" y="314848"/>
            <a:ext cx="1190366" cy="1125088"/>
          </a:xfrm>
          <a:prstGeom prst="rect">
            <a:avLst/>
          </a:prstGeom>
        </p:spPr>
      </p:pic>
      <p:sp>
        <p:nvSpPr>
          <p:cNvPr id="3" name="TextBox 2"/>
          <p:cNvSpPr txBox="1"/>
          <p:nvPr/>
        </p:nvSpPr>
        <p:spPr bwMode="auto">
          <a:xfrm>
            <a:off x="106221" y="1593213"/>
            <a:ext cx="3898824"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400" dirty="0" smtClean="0">
                <a:latin typeface="Arev Sans" pitchFamily="34" charset="0"/>
                <a:ea typeface="Arev Sans" pitchFamily="34" charset="0"/>
                <a:cs typeface="Arev sans bold" pitchFamily="34" charset="0"/>
              </a:rPr>
              <a:t>Unknown </a:t>
            </a:r>
            <a:r>
              <a:rPr lang="en-US" sz="2400" dirty="0" smtClean="0">
                <a:solidFill>
                  <a:srgbClr val="FFFF00"/>
                </a:solidFill>
                <a:latin typeface="Arev Sans" pitchFamily="34" charset="0"/>
                <a:ea typeface="Arev Sans" pitchFamily="34" charset="0"/>
                <a:cs typeface="Arev sans bold" pitchFamily="34" charset="0"/>
              </a:rPr>
              <a:t>n</a:t>
            </a:r>
            <a:r>
              <a:rPr lang="en-US" sz="2400" dirty="0" smtClean="0">
                <a:latin typeface="Arev Sans" pitchFamily="34" charset="0"/>
                <a:ea typeface="Arev Sans" pitchFamily="34" charset="0"/>
                <a:cs typeface="Arev sans bold" pitchFamily="34" charset="0"/>
              </a:rPr>
              <a:t>-outcome</a:t>
            </a:r>
          </a:p>
          <a:p>
            <a:pPr algn="ctr" eaLnBrk="1" hangingPunct="1">
              <a:lnSpc>
                <a:spcPct val="120000"/>
              </a:lnSpc>
            </a:pPr>
            <a:r>
              <a:rPr lang="en-US" sz="2400" dirty="0" smtClean="0">
                <a:latin typeface="Arev Sans" pitchFamily="34" charset="0"/>
                <a:ea typeface="Arev Sans" pitchFamily="34" charset="0"/>
                <a:cs typeface="Arev sans bold" pitchFamily="34" charset="0"/>
              </a:rPr>
              <a:t>source of randomness </a:t>
            </a:r>
            <a:r>
              <a:rPr lang="el-GR" sz="2400" dirty="0" smtClean="0">
                <a:solidFill>
                  <a:srgbClr val="FFFF00"/>
                </a:solidFill>
                <a:latin typeface="Arev Sans" pitchFamily="34" charset="0"/>
                <a:ea typeface="Arev Sans" pitchFamily="34" charset="0"/>
                <a:cs typeface="Arev sans bold" pitchFamily="34" charset="0"/>
              </a:rPr>
              <a:t>ρ</a:t>
            </a:r>
            <a:endParaRPr lang="en-US" sz="2400" dirty="0" smtClean="0">
              <a:solidFill>
                <a:srgbClr val="FFFF00"/>
              </a:solidFill>
              <a:latin typeface="Arev Sans" pitchFamily="34" charset="0"/>
              <a:ea typeface="Arev Sans" pitchFamily="34" charset="0"/>
              <a:cs typeface="Arev sans bold" pitchFamily="34" charset="0"/>
            </a:endParaRPr>
          </a:p>
        </p:txBody>
      </p:sp>
      <p:grpSp>
        <p:nvGrpSpPr>
          <p:cNvPr id="15" name="Group 14"/>
          <p:cNvGrpSpPr/>
          <p:nvPr/>
        </p:nvGrpSpPr>
        <p:grpSpPr>
          <a:xfrm>
            <a:off x="6531823" y="136023"/>
            <a:ext cx="2476500" cy="2105025"/>
            <a:chOff x="5268434" y="3014610"/>
            <a:chExt cx="2476500" cy="2105025"/>
          </a:xfrm>
        </p:grpSpPr>
        <p:pic>
          <p:nvPicPr>
            <p:cNvPr id="11" name="Picture 10"/>
            <p:cNvPicPr>
              <a:picLocks noChangeAspect="1"/>
            </p:cNvPicPr>
            <p:nvPr/>
          </p:nvPicPr>
          <p:blipFill>
            <a:blip r:embed="rId32">
              <a:extLst>
                <a:ext uri="{BEBA8EAE-BF5A-486C-A8C5-ECC9F3942E4B}">
                  <a14:imgProps xmlns:a14="http://schemas.microsoft.com/office/drawing/2010/main">
                    <a14:imgLayer r:embed="rId33">
                      <a14:imgEffect>
                        <a14:backgroundRemoval t="0" b="100000" l="0" r="100000">
                          <a14:foregroundMark x1="88077" y1="20362" x2="95385" y2="11765"/>
                          <a14:foregroundMark x1="28077" y1="19457" x2="26923" y2="3167"/>
                          <a14:foregroundMark x1="10385" y1="20362" x2="4231" y2="7692"/>
                          <a14:foregroundMark x1="47692" y1="56109" x2="69231" y2="57919"/>
                          <a14:foregroundMark x1="1538" y1="38914" x2="3077" y2="46154"/>
                          <a14:foregroundMark x1="20000" y1="20814" x2="16538" y2="2715"/>
                          <a14:foregroundMark x1="24615" y1="14027" x2="21923" y2="3620"/>
                          <a14:foregroundMark x1="2308" y1="10407" x2="3846" y2="28054"/>
                          <a14:foregroundMark x1="94615" y1="52941" x2="93846" y2="63801"/>
                        </a14:backgroundRemoval>
                      </a14:imgEffect>
                    </a14:imgLayer>
                  </a14:imgProps>
                </a:ext>
                <a:ext uri="{28A0092B-C50C-407E-A947-70E740481C1C}">
                  <a14:useLocalDpi xmlns:a14="http://schemas.microsoft.com/office/drawing/2010/main" val="0"/>
                </a:ext>
              </a:extLst>
            </a:blip>
            <a:stretch>
              <a:fillRect/>
            </a:stretch>
          </p:blipFill>
          <p:spPr>
            <a:xfrm>
              <a:off x="5268434" y="3014610"/>
              <a:ext cx="2476500" cy="2105025"/>
            </a:xfrm>
            <a:prstGeom prst="rect">
              <a:avLst/>
            </a:prstGeom>
          </p:spPr>
        </p:pic>
        <p:sp>
          <p:nvSpPr>
            <p:cNvPr id="14" name="TextBox 13"/>
            <p:cNvSpPr txBox="1"/>
            <p:nvPr/>
          </p:nvSpPr>
          <p:spPr bwMode="auto">
            <a:xfrm>
              <a:off x="5566518" y="3562385"/>
              <a:ext cx="2007332"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Algorithm</a:t>
              </a:r>
            </a:p>
            <a:p>
              <a:pPr algn="ctr" eaLnBrk="1" hangingPunct="1">
                <a:lnSpc>
                  <a:spcPct val="120000"/>
                </a:lnSpc>
              </a:pPr>
              <a:r>
                <a:rPr lang="en-US" dirty="0">
                  <a:solidFill>
                    <a:srgbClr val="FFFF00"/>
                  </a:solidFill>
                  <a:latin typeface="Arev Sans" pitchFamily="34" charset="0"/>
                  <a:ea typeface="Arev Sans" pitchFamily="34" charset="0"/>
                  <a:cs typeface="Arev sans bold" pitchFamily="34" charset="0"/>
                </a:rPr>
                <a:t>X</a:t>
              </a:r>
              <a:endParaRPr lang="en-US" dirty="0" smtClean="0">
                <a:solidFill>
                  <a:srgbClr val="FFFF00"/>
                </a:solidFill>
                <a:latin typeface="Arev Sans" pitchFamily="34" charset="0"/>
                <a:ea typeface="Arev Sans" pitchFamily="34" charset="0"/>
                <a:cs typeface="Arev sans bold" pitchFamily="34" charset="0"/>
              </a:endParaRPr>
            </a:p>
          </p:txBody>
        </p:sp>
      </p:grpSp>
      <p:cxnSp>
        <p:nvCxnSpPr>
          <p:cNvPr id="18" name="Straight Arrow Connector 17"/>
          <p:cNvCxnSpPr>
            <a:stCxn id="11" idx="3"/>
          </p:cNvCxnSpPr>
          <p:nvPr/>
        </p:nvCxnSpPr>
        <p:spPr bwMode="auto">
          <a:xfrm flipV="1">
            <a:off x="9008323" y="1188535"/>
            <a:ext cx="1092607" cy="1"/>
          </a:xfrm>
          <a:prstGeom prst="straightConnector1">
            <a:avLst/>
          </a:prstGeom>
          <a:noFill/>
          <a:ln w="57150" cap="flat" cmpd="sng" algn="ctr">
            <a:solidFill>
              <a:schemeClr val="tx1"/>
            </a:solidFill>
            <a:prstDash val="solid"/>
            <a:round/>
            <a:headEnd type="none" w="med" len="med"/>
            <a:tailEnd type="triangle"/>
          </a:ln>
          <a:effectLst/>
        </p:spPr>
      </p:cxnSp>
      <p:sp>
        <p:nvSpPr>
          <p:cNvPr id="19" name="TextBox 18"/>
          <p:cNvSpPr txBox="1"/>
          <p:nvPr/>
        </p:nvSpPr>
        <p:spPr bwMode="auto">
          <a:xfrm>
            <a:off x="10092412" y="873884"/>
            <a:ext cx="1244251"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 </a:t>
            </a:r>
            <a:r>
              <a:rPr lang="en-US" dirty="0" smtClean="0">
                <a:latin typeface="Arev Sans" pitchFamily="34" charset="0"/>
                <a:ea typeface="Arev Sans" pitchFamily="34" charset="0"/>
                <a:cs typeface="Arev sans bold" pitchFamily="34" charset="0"/>
              </a:rPr>
              <a:t>∈ ℝ</a:t>
            </a:r>
          </a:p>
        </p:txBody>
      </p:sp>
      <p:sp>
        <p:nvSpPr>
          <p:cNvPr id="17" name="TextBox 16"/>
          <p:cNvSpPr txBox="1"/>
          <p:nvPr/>
        </p:nvSpPr>
        <p:spPr bwMode="auto">
          <a:xfrm>
            <a:off x="869266" y="2811564"/>
            <a:ext cx="10453503" cy="56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b="1" dirty="0" smtClean="0">
                <a:solidFill>
                  <a:srgbClr val="FFFF00"/>
                </a:solidFill>
                <a:latin typeface="Arev Sans" pitchFamily="34" charset="0"/>
                <a:ea typeface="Arev Sans" pitchFamily="34" charset="0"/>
                <a:cs typeface="Arev sans bold" pitchFamily="34" charset="0"/>
              </a:rPr>
              <a:t>Quantum </a:t>
            </a:r>
            <a:r>
              <a:rPr lang="en-US" b="1" dirty="0" smtClean="0">
                <a:latin typeface="Arev Sans" pitchFamily="34" charset="0"/>
                <a:ea typeface="Arev Sans" pitchFamily="34" charset="0"/>
                <a:cs typeface="Arev sans bold" pitchFamily="34" charset="0"/>
              </a:rPr>
              <a:t>probability density testing picture:</a:t>
            </a:r>
            <a:r>
              <a:rPr lang="en-US" b="1" dirty="0" smtClean="0">
                <a:solidFill>
                  <a:srgbClr val="9B0000"/>
                </a:solidFill>
                <a:latin typeface="Arev Sans" pitchFamily="34" charset="0"/>
                <a:ea typeface="Arev Sans" pitchFamily="34" charset="0"/>
                <a:cs typeface="Arev sans bold" pitchFamily="34" charset="0"/>
              </a:rPr>
              <a:t> m=1:</a:t>
            </a:r>
          </a:p>
        </p:txBody>
      </p:sp>
      <p:sp>
        <p:nvSpPr>
          <p:cNvPr id="4" name="TextBox 3"/>
          <p:cNvSpPr txBox="1"/>
          <p:nvPr/>
        </p:nvSpPr>
        <p:spPr bwMode="auto">
          <a:xfrm>
            <a:off x="869266" y="3760012"/>
            <a:ext cx="9942145" cy="56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l-GR"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 is an </a:t>
            </a:r>
            <a:r>
              <a:rPr lang="en-US" dirty="0" smtClean="0">
                <a:solidFill>
                  <a:srgbClr val="FFFF00"/>
                </a:solidFill>
                <a:latin typeface="Arev Sans" pitchFamily="34" charset="0"/>
                <a:ea typeface="Arev Sans" pitchFamily="34" charset="0"/>
                <a:cs typeface="Arev sans bold" pitchFamily="34" charset="0"/>
              </a:rPr>
              <a:t>n-</a:t>
            </a:r>
            <a:r>
              <a:rPr lang="en-US" dirty="0" smtClean="0">
                <a:latin typeface="Arev Sans" pitchFamily="34" charset="0"/>
                <a:ea typeface="Arev Sans" pitchFamily="34" charset="0"/>
                <a:cs typeface="Arev sans bold" pitchFamily="34" charset="0"/>
              </a:rPr>
              <a:t>dim. </a:t>
            </a:r>
            <a:r>
              <a:rPr lang="en-US" dirty="0" err="1" smtClean="0">
                <a:latin typeface="Arev Sans" pitchFamily="34" charset="0"/>
                <a:ea typeface="Arev Sans" pitchFamily="34" charset="0"/>
                <a:cs typeface="Arev sans bold" pitchFamily="34" charset="0"/>
              </a:rPr>
              <a:t>symm</a:t>
            </a:r>
            <a:r>
              <a:rPr lang="en-US"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matrix</a:t>
            </a:r>
            <a:r>
              <a:rPr lang="en-US" dirty="0" smtClean="0">
                <a:latin typeface="Arev Sans" pitchFamily="34" charset="0"/>
                <a:ea typeface="Arev Sans" pitchFamily="34" charset="0"/>
                <a:cs typeface="Arev sans bold" pitchFamily="34" charset="0"/>
              </a:rPr>
              <a:t>,       </a:t>
            </a:r>
            <a:r>
              <a:rPr lang="el-GR" dirty="0" smtClean="0">
                <a:solidFill>
                  <a:srgbClr val="FFFF00"/>
                </a:solidFill>
                <a:latin typeface="Arev Sans" pitchFamily="34" charset="0"/>
                <a:ea typeface="Arev Sans" pitchFamily="34" charset="0"/>
                <a:cs typeface="Arev sans bold" pitchFamily="34" charset="0"/>
              </a:rPr>
              <a:t>ρ</a:t>
            </a:r>
            <a:r>
              <a:rPr lang="en-US" dirty="0" smtClean="0">
                <a:solidFill>
                  <a:srgbClr val="FFFF00"/>
                </a:solidFill>
                <a:latin typeface="Arev Sans" pitchFamily="34" charset="0"/>
                <a:ea typeface="Arev Sans" pitchFamily="34" charset="0"/>
                <a:cs typeface="Arev sans bold" pitchFamily="34" charset="0"/>
              </a:rPr>
              <a:t> </a:t>
            </a:r>
            <a:r>
              <a:rPr lang="en-US" dirty="0">
                <a:solidFill>
                  <a:srgbClr val="FFFF00"/>
                </a:solidFill>
                <a:latin typeface="Verdana" panose="020B0604030504040204" pitchFamily="34" charset="0"/>
                <a:ea typeface="Verdana" panose="020B0604030504040204" pitchFamily="34" charset="0"/>
                <a:cs typeface="Verdana" panose="020B0604030504040204" pitchFamily="34" charset="0"/>
              </a:rPr>
              <a:t>≥</a:t>
            </a:r>
            <a:r>
              <a:rPr lang="en-US" dirty="0">
                <a:solidFill>
                  <a:srgbClr val="FFFF00"/>
                </a:solidFill>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0</a:t>
            </a:r>
            <a:r>
              <a:rPr lang="en-US"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 1</a:t>
            </a:r>
          </a:p>
        </p:txBody>
      </p:sp>
      <p:grpSp>
        <p:nvGrpSpPr>
          <p:cNvPr id="30" name="Group 29"/>
          <p:cNvGrpSpPr/>
          <p:nvPr/>
        </p:nvGrpSpPr>
        <p:grpSpPr>
          <a:xfrm>
            <a:off x="8888626" y="3645521"/>
            <a:ext cx="906463" cy="941388"/>
            <a:chOff x="869266" y="4919507"/>
            <a:chExt cx="906463" cy="941388"/>
          </a:xfrm>
        </p:grpSpPr>
        <p:grpSp>
          <p:nvGrpSpPr>
            <p:cNvPr id="28" name="Group 27"/>
            <p:cNvGrpSpPr>
              <a:grpSpLocks noChangeAspect="1"/>
            </p:cNvGrpSpPr>
            <p:nvPr>
              <p:custDataLst>
                <p:tags r:id="rId22"/>
              </p:custDataLst>
            </p:nvPr>
          </p:nvGrpSpPr>
          <p:grpSpPr>
            <a:xfrm>
              <a:off x="869266" y="4919507"/>
              <a:ext cx="906463" cy="941388"/>
              <a:chOff x="2540000" y="2540000"/>
              <a:chExt cx="906463" cy="941388"/>
            </a:xfrm>
          </p:grpSpPr>
          <p:sp>
            <p:nvSpPr>
              <p:cNvPr id="20" name="Freeform 9"/>
              <p:cNvSpPr>
                <a:spLocks/>
              </p:cNvSpPr>
              <p:nvPr>
                <p:custDataLst>
                  <p:tags r:id="rId23"/>
                </p:custDataLst>
              </p:nvPr>
            </p:nvSpPr>
            <p:spPr bwMode="auto">
              <a:xfrm>
                <a:off x="2716213" y="2540000"/>
                <a:ext cx="125413" cy="138113"/>
              </a:xfrm>
              <a:custGeom>
                <a:avLst/>
                <a:gdLst>
                  <a:gd name="T0" fmla="*/ 173 w 173"/>
                  <a:gd name="T1" fmla="*/ 87 h 212"/>
                  <a:gd name="T2" fmla="*/ 154 w 173"/>
                  <a:gd name="T3" fmla="*/ 22 h 212"/>
                  <a:gd name="T4" fmla="*/ 101 w 173"/>
                  <a:gd name="T5" fmla="*/ 0 h 212"/>
                  <a:gd name="T6" fmla="*/ 62 w 173"/>
                  <a:gd name="T7" fmla="*/ 9 h 212"/>
                  <a:gd name="T8" fmla="*/ 34 w 173"/>
                  <a:gd name="T9" fmla="*/ 37 h 212"/>
                  <a:gd name="T10" fmla="*/ 34 w 173"/>
                  <a:gd name="T11" fmla="*/ 5 h 212"/>
                  <a:gd name="T12" fmla="*/ 0 w 173"/>
                  <a:gd name="T13" fmla="*/ 5 h 212"/>
                  <a:gd name="T14" fmla="*/ 0 w 173"/>
                  <a:gd name="T15" fmla="*/ 212 h 212"/>
                  <a:gd name="T16" fmla="*/ 34 w 173"/>
                  <a:gd name="T17" fmla="*/ 212 h 212"/>
                  <a:gd name="T18" fmla="*/ 34 w 173"/>
                  <a:gd name="T19" fmla="*/ 95 h 212"/>
                  <a:gd name="T20" fmla="*/ 50 w 173"/>
                  <a:gd name="T21" fmla="*/ 47 h 212"/>
                  <a:gd name="T22" fmla="*/ 93 w 173"/>
                  <a:gd name="T23" fmla="*/ 29 h 212"/>
                  <a:gd name="T24" fmla="*/ 127 w 173"/>
                  <a:gd name="T25" fmla="*/ 44 h 212"/>
                  <a:gd name="T26" fmla="*/ 139 w 173"/>
                  <a:gd name="T27" fmla="*/ 88 h 212"/>
                  <a:gd name="T28" fmla="*/ 139 w 173"/>
                  <a:gd name="T29" fmla="*/ 212 h 212"/>
                  <a:gd name="T30" fmla="*/ 173 w 173"/>
                  <a:gd name="T31" fmla="*/ 212 h 212"/>
                  <a:gd name="T32" fmla="*/ 173 w 173"/>
                  <a:gd name="T33" fmla="*/ 8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12">
                    <a:moveTo>
                      <a:pt x="173" y="87"/>
                    </a:moveTo>
                    <a:cubicBezTo>
                      <a:pt x="173" y="58"/>
                      <a:pt x="167" y="36"/>
                      <a:pt x="154" y="22"/>
                    </a:cubicBezTo>
                    <a:cubicBezTo>
                      <a:pt x="142" y="7"/>
                      <a:pt x="124" y="0"/>
                      <a:pt x="101" y="0"/>
                    </a:cubicBezTo>
                    <a:cubicBezTo>
                      <a:pt x="86" y="0"/>
                      <a:pt x="73" y="3"/>
                      <a:pt x="62" y="9"/>
                    </a:cubicBezTo>
                    <a:cubicBezTo>
                      <a:pt x="51" y="15"/>
                      <a:pt x="42" y="24"/>
                      <a:pt x="34" y="37"/>
                    </a:cubicBezTo>
                    <a:lnTo>
                      <a:pt x="34" y="5"/>
                    </a:lnTo>
                    <a:lnTo>
                      <a:pt x="0" y="5"/>
                    </a:lnTo>
                    <a:lnTo>
                      <a:pt x="0" y="212"/>
                    </a:lnTo>
                    <a:lnTo>
                      <a:pt x="34" y="212"/>
                    </a:lnTo>
                    <a:lnTo>
                      <a:pt x="34" y="95"/>
                    </a:lnTo>
                    <a:cubicBezTo>
                      <a:pt x="34" y="75"/>
                      <a:pt x="39" y="58"/>
                      <a:pt x="50" y="47"/>
                    </a:cubicBezTo>
                    <a:cubicBezTo>
                      <a:pt x="60" y="35"/>
                      <a:pt x="75" y="29"/>
                      <a:pt x="93" y="29"/>
                    </a:cubicBezTo>
                    <a:cubicBezTo>
                      <a:pt x="108" y="29"/>
                      <a:pt x="120" y="34"/>
                      <a:pt x="127" y="44"/>
                    </a:cubicBezTo>
                    <a:cubicBezTo>
                      <a:pt x="135" y="53"/>
                      <a:pt x="139" y="68"/>
                      <a:pt x="139" y="88"/>
                    </a:cubicBezTo>
                    <a:lnTo>
                      <a:pt x="139" y="212"/>
                    </a:lnTo>
                    <a:lnTo>
                      <a:pt x="173" y="212"/>
                    </a:lnTo>
                    <a:lnTo>
                      <a:pt x="173" y="87"/>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p:cNvSpPr>
                <a:spLocks/>
              </p:cNvSpPr>
              <p:nvPr>
                <p:custDataLst>
                  <p:tags r:id="rId24"/>
                </p:custDataLst>
              </p:nvPr>
            </p:nvSpPr>
            <p:spPr bwMode="auto">
              <a:xfrm>
                <a:off x="2540000" y="2740025"/>
                <a:ext cx="458788" cy="492125"/>
              </a:xfrm>
              <a:custGeom>
                <a:avLst/>
                <a:gdLst>
                  <a:gd name="T0" fmla="*/ 21 w 637"/>
                  <a:gd name="T1" fmla="*/ 0 h 760"/>
                  <a:gd name="T2" fmla="*/ 21 w 637"/>
                  <a:gd name="T3" fmla="*/ 33 h 760"/>
                  <a:gd name="T4" fmla="*/ 325 w 637"/>
                  <a:gd name="T5" fmla="*/ 382 h 760"/>
                  <a:gd name="T6" fmla="*/ 0 w 637"/>
                  <a:gd name="T7" fmla="*/ 760 h 760"/>
                  <a:gd name="T8" fmla="*/ 637 w 637"/>
                  <a:gd name="T9" fmla="*/ 760 h 760"/>
                  <a:gd name="T10" fmla="*/ 637 w 637"/>
                  <a:gd name="T11" fmla="*/ 561 h 760"/>
                  <a:gd name="T12" fmla="*/ 606 w 637"/>
                  <a:gd name="T13" fmla="*/ 561 h 760"/>
                  <a:gd name="T14" fmla="*/ 589 w 637"/>
                  <a:gd name="T15" fmla="*/ 663 h 760"/>
                  <a:gd name="T16" fmla="*/ 554 w 637"/>
                  <a:gd name="T17" fmla="*/ 698 h 760"/>
                  <a:gd name="T18" fmla="*/ 96 w 637"/>
                  <a:gd name="T19" fmla="*/ 698 h 760"/>
                  <a:gd name="T20" fmla="*/ 389 w 637"/>
                  <a:gd name="T21" fmla="*/ 357 h 760"/>
                  <a:gd name="T22" fmla="*/ 107 w 637"/>
                  <a:gd name="T23" fmla="*/ 33 h 760"/>
                  <a:gd name="T24" fmla="*/ 555 w 637"/>
                  <a:gd name="T25" fmla="*/ 33 h 760"/>
                  <a:gd name="T26" fmla="*/ 589 w 637"/>
                  <a:gd name="T27" fmla="*/ 67 h 760"/>
                  <a:gd name="T28" fmla="*/ 606 w 637"/>
                  <a:gd name="T29" fmla="*/ 170 h 760"/>
                  <a:gd name="T30" fmla="*/ 637 w 637"/>
                  <a:gd name="T31" fmla="*/ 170 h 760"/>
                  <a:gd name="T32" fmla="*/ 637 w 637"/>
                  <a:gd name="T33" fmla="*/ 0 h 760"/>
                  <a:gd name="T34" fmla="*/ 107 w 637"/>
                  <a:gd name="T35" fmla="*/ 0 h 760"/>
                  <a:gd name="T36" fmla="*/ 21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1" y="0"/>
                    </a:moveTo>
                    <a:lnTo>
                      <a:pt x="21" y="33"/>
                    </a:lnTo>
                    <a:lnTo>
                      <a:pt x="325" y="382"/>
                    </a:lnTo>
                    <a:lnTo>
                      <a:pt x="0" y="760"/>
                    </a:lnTo>
                    <a:lnTo>
                      <a:pt x="637" y="760"/>
                    </a:lnTo>
                    <a:lnTo>
                      <a:pt x="637" y="561"/>
                    </a:lnTo>
                    <a:lnTo>
                      <a:pt x="606" y="561"/>
                    </a:lnTo>
                    <a:lnTo>
                      <a:pt x="589" y="663"/>
                    </a:lnTo>
                    <a:lnTo>
                      <a:pt x="554" y="698"/>
                    </a:lnTo>
                    <a:lnTo>
                      <a:pt x="96" y="698"/>
                    </a:lnTo>
                    <a:lnTo>
                      <a:pt x="389" y="357"/>
                    </a:lnTo>
                    <a:lnTo>
                      <a:pt x="107" y="33"/>
                    </a:lnTo>
                    <a:lnTo>
                      <a:pt x="555" y="33"/>
                    </a:lnTo>
                    <a:lnTo>
                      <a:pt x="589" y="67"/>
                    </a:lnTo>
                    <a:lnTo>
                      <a:pt x="606" y="170"/>
                    </a:lnTo>
                    <a:lnTo>
                      <a:pt x="637" y="170"/>
                    </a:lnTo>
                    <a:lnTo>
                      <a:pt x="637" y="0"/>
                    </a:lnTo>
                    <a:lnTo>
                      <a:pt x="107" y="0"/>
                    </a:lnTo>
                    <a:lnTo>
                      <a:pt x="21"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p:cNvSpPr>
                <a:spLocks noEditPoints="1"/>
              </p:cNvSpPr>
              <p:nvPr>
                <p:custDataLst>
                  <p:tags r:id="rId25"/>
                </p:custDataLst>
              </p:nvPr>
            </p:nvSpPr>
            <p:spPr bwMode="auto">
              <a:xfrm>
                <a:off x="2563813" y="3294063"/>
                <a:ext cx="25400" cy="187325"/>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p:cNvSpPr>
                <a:spLocks noEditPoints="1"/>
              </p:cNvSpPr>
              <p:nvPr>
                <p:custDataLst>
                  <p:tags r:id="rId26"/>
                </p:custDataLst>
              </p:nvPr>
            </p:nvSpPr>
            <p:spPr bwMode="auto">
              <a:xfrm>
                <a:off x="2636838" y="3373438"/>
                <a:ext cx="182563" cy="74613"/>
              </a:xfrm>
              <a:custGeom>
                <a:avLst/>
                <a:gdLst>
                  <a:gd name="T0" fmla="*/ 0 w 254"/>
                  <a:gd name="T1" fmla="*/ 31 h 114"/>
                  <a:gd name="T2" fmla="*/ 254 w 254"/>
                  <a:gd name="T3" fmla="*/ 31 h 114"/>
                  <a:gd name="T4" fmla="*/ 254 w 254"/>
                  <a:gd name="T5" fmla="*/ 0 h 114"/>
                  <a:gd name="T6" fmla="*/ 0 w 254"/>
                  <a:gd name="T7" fmla="*/ 0 h 114"/>
                  <a:gd name="T8" fmla="*/ 0 w 254"/>
                  <a:gd name="T9" fmla="*/ 31 h 114"/>
                  <a:gd name="T10" fmla="*/ 0 w 254"/>
                  <a:gd name="T11" fmla="*/ 114 h 114"/>
                  <a:gd name="T12" fmla="*/ 254 w 254"/>
                  <a:gd name="T13" fmla="*/ 114 h 114"/>
                  <a:gd name="T14" fmla="*/ 254 w 254"/>
                  <a:gd name="T15" fmla="*/ 83 h 114"/>
                  <a:gd name="T16" fmla="*/ 0 w 254"/>
                  <a:gd name="T17" fmla="*/ 83 h 114"/>
                  <a:gd name="T18" fmla="*/ 0 w 254"/>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114">
                    <a:moveTo>
                      <a:pt x="0" y="31"/>
                    </a:moveTo>
                    <a:lnTo>
                      <a:pt x="254" y="31"/>
                    </a:lnTo>
                    <a:lnTo>
                      <a:pt x="254" y="0"/>
                    </a:lnTo>
                    <a:lnTo>
                      <a:pt x="0" y="0"/>
                    </a:lnTo>
                    <a:lnTo>
                      <a:pt x="0" y="31"/>
                    </a:lnTo>
                    <a:close/>
                    <a:moveTo>
                      <a:pt x="0" y="114"/>
                    </a:moveTo>
                    <a:lnTo>
                      <a:pt x="254" y="114"/>
                    </a:lnTo>
                    <a:lnTo>
                      <a:pt x="254" y="83"/>
                    </a:lnTo>
                    <a:lnTo>
                      <a:pt x="0" y="83"/>
                    </a:lnTo>
                    <a:lnTo>
                      <a:pt x="0" y="11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3"/>
              <p:cNvSpPr>
                <a:spLocks/>
              </p:cNvSpPr>
              <p:nvPr>
                <p:custDataLst>
                  <p:tags r:id="rId27"/>
                </p:custDataLst>
              </p:nvPr>
            </p:nvSpPr>
            <p:spPr bwMode="auto">
              <a:xfrm>
                <a:off x="2873375" y="3302000"/>
                <a:ext cx="117475" cy="179388"/>
              </a:xfrm>
              <a:custGeom>
                <a:avLst/>
                <a:gdLst>
                  <a:gd name="T0" fmla="*/ 5 w 164"/>
                  <a:gd name="T1" fmla="*/ 244 h 276"/>
                  <a:gd name="T2" fmla="*/ 5 w 164"/>
                  <a:gd name="T3" fmla="*/ 276 h 276"/>
                  <a:gd name="T4" fmla="*/ 164 w 164"/>
                  <a:gd name="T5" fmla="*/ 276 h 276"/>
                  <a:gd name="T6" fmla="*/ 164 w 164"/>
                  <a:gd name="T7" fmla="*/ 244 h 276"/>
                  <a:gd name="T8" fmla="*/ 103 w 164"/>
                  <a:gd name="T9" fmla="*/ 244 h 276"/>
                  <a:gd name="T10" fmla="*/ 103 w 164"/>
                  <a:gd name="T11" fmla="*/ 0 h 276"/>
                  <a:gd name="T12" fmla="*/ 66 w 164"/>
                  <a:gd name="T13" fmla="*/ 0 h 276"/>
                  <a:gd name="T14" fmla="*/ 0 w 164"/>
                  <a:gd name="T15" fmla="*/ 13 h 276"/>
                  <a:gd name="T16" fmla="*/ 0 w 164"/>
                  <a:gd name="T17" fmla="*/ 47 h 276"/>
                  <a:gd name="T18" fmla="*/ 66 w 164"/>
                  <a:gd name="T19" fmla="*/ 34 h 276"/>
                  <a:gd name="T20" fmla="*/ 66 w 164"/>
                  <a:gd name="T21" fmla="*/ 244 h 276"/>
                  <a:gd name="T22" fmla="*/ 5 w 164"/>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76">
                    <a:moveTo>
                      <a:pt x="5" y="244"/>
                    </a:moveTo>
                    <a:lnTo>
                      <a:pt x="5" y="276"/>
                    </a:lnTo>
                    <a:lnTo>
                      <a:pt x="164" y="276"/>
                    </a:lnTo>
                    <a:lnTo>
                      <a:pt x="164" y="244"/>
                    </a:lnTo>
                    <a:lnTo>
                      <a:pt x="103" y="244"/>
                    </a:lnTo>
                    <a:lnTo>
                      <a:pt x="103" y="0"/>
                    </a:lnTo>
                    <a:lnTo>
                      <a:pt x="66" y="0"/>
                    </a:lnTo>
                    <a:lnTo>
                      <a:pt x="0" y="13"/>
                    </a:lnTo>
                    <a:lnTo>
                      <a:pt x="0" y="47"/>
                    </a:lnTo>
                    <a:lnTo>
                      <a:pt x="66" y="34"/>
                    </a:lnTo>
                    <a:lnTo>
                      <a:pt x="66" y="244"/>
                    </a:lnTo>
                    <a:lnTo>
                      <a:pt x="5" y="24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4"/>
              <p:cNvSpPr>
                <a:spLocks noEditPoints="1"/>
              </p:cNvSpPr>
              <p:nvPr>
                <p:custDataLst>
                  <p:tags r:id="rId28"/>
                </p:custDataLst>
              </p:nvPr>
            </p:nvSpPr>
            <p:spPr bwMode="auto">
              <a:xfrm>
                <a:off x="3340100" y="2946400"/>
                <a:ext cx="23813" cy="185738"/>
              </a:xfrm>
              <a:custGeom>
                <a:avLst/>
                <a:gdLst>
                  <a:gd name="T0" fmla="*/ 0 w 34"/>
                  <a:gd name="T1" fmla="*/ 80 h 287"/>
                  <a:gd name="T2" fmla="*/ 0 w 34"/>
                  <a:gd name="T3" fmla="*/ 287 h 287"/>
                  <a:gd name="T4" fmla="*/ 34 w 34"/>
                  <a:gd name="T5" fmla="*/ 287 h 287"/>
                  <a:gd name="T6" fmla="*/ 34 w 34"/>
                  <a:gd name="T7" fmla="*/ 80 h 287"/>
                  <a:gd name="T8" fmla="*/ 0 w 34"/>
                  <a:gd name="T9" fmla="*/ 80 h 287"/>
                  <a:gd name="T10" fmla="*/ 0 w 34"/>
                  <a:gd name="T11" fmla="*/ 0 h 287"/>
                  <a:gd name="T12" fmla="*/ 0 w 34"/>
                  <a:gd name="T13" fmla="*/ 43 h 287"/>
                  <a:gd name="T14" fmla="*/ 34 w 34"/>
                  <a:gd name="T15" fmla="*/ 43 h 287"/>
                  <a:gd name="T16" fmla="*/ 34 w 34"/>
                  <a:gd name="T17" fmla="*/ 0 h 287"/>
                  <a:gd name="T18" fmla="*/ 0 w 34"/>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7">
                    <a:moveTo>
                      <a:pt x="0" y="80"/>
                    </a:moveTo>
                    <a:lnTo>
                      <a:pt x="0" y="287"/>
                    </a:lnTo>
                    <a:lnTo>
                      <a:pt x="34" y="287"/>
                    </a:lnTo>
                    <a:lnTo>
                      <a:pt x="34" y="80"/>
                    </a:lnTo>
                    <a:lnTo>
                      <a:pt x="0" y="80"/>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5"/>
              <p:cNvSpPr>
                <a:spLocks noEditPoints="1"/>
              </p:cNvSpPr>
              <p:nvPr>
                <p:custDataLst>
                  <p:tags r:id="rId29"/>
                </p:custDataLst>
              </p:nvPr>
            </p:nvSpPr>
            <p:spPr bwMode="auto">
              <a:xfrm>
                <a:off x="3421063" y="2946400"/>
                <a:ext cx="25400" cy="185738"/>
              </a:xfrm>
              <a:custGeom>
                <a:avLst/>
                <a:gdLst>
                  <a:gd name="T0" fmla="*/ 0 w 34"/>
                  <a:gd name="T1" fmla="*/ 80 h 287"/>
                  <a:gd name="T2" fmla="*/ 0 w 34"/>
                  <a:gd name="T3" fmla="*/ 287 h 287"/>
                  <a:gd name="T4" fmla="*/ 34 w 34"/>
                  <a:gd name="T5" fmla="*/ 287 h 287"/>
                  <a:gd name="T6" fmla="*/ 34 w 34"/>
                  <a:gd name="T7" fmla="*/ 80 h 287"/>
                  <a:gd name="T8" fmla="*/ 0 w 34"/>
                  <a:gd name="T9" fmla="*/ 80 h 287"/>
                  <a:gd name="T10" fmla="*/ 0 w 34"/>
                  <a:gd name="T11" fmla="*/ 0 h 287"/>
                  <a:gd name="T12" fmla="*/ 0 w 34"/>
                  <a:gd name="T13" fmla="*/ 43 h 287"/>
                  <a:gd name="T14" fmla="*/ 34 w 34"/>
                  <a:gd name="T15" fmla="*/ 43 h 287"/>
                  <a:gd name="T16" fmla="*/ 34 w 34"/>
                  <a:gd name="T17" fmla="*/ 0 h 287"/>
                  <a:gd name="T18" fmla="*/ 0 w 34"/>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7">
                    <a:moveTo>
                      <a:pt x="0" y="80"/>
                    </a:moveTo>
                    <a:lnTo>
                      <a:pt x="0" y="287"/>
                    </a:lnTo>
                    <a:lnTo>
                      <a:pt x="34" y="287"/>
                    </a:lnTo>
                    <a:lnTo>
                      <a:pt x="34" y="80"/>
                    </a:lnTo>
                    <a:lnTo>
                      <a:pt x="0" y="80"/>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Box 28"/>
            <p:cNvSpPr txBox="1"/>
            <p:nvPr/>
          </p:nvSpPr>
          <p:spPr bwMode="auto">
            <a:xfrm>
              <a:off x="1328054" y="5033512"/>
              <a:ext cx="412292"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l-GR" dirty="0" smtClean="0">
                  <a:solidFill>
                    <a:srgbClr val="FFFF00"/>
                  </a:solidFill>
                  <a:latin typeface="Arev Sans" pitchFamily="34" charset="0"/>
                  <a:ea typeface="Arev Sans" pitchFamily="34" charset="0"/>
                  <a:cs typeface="Arev sans bold" pitchFamily="34" charset="0"/>
                </a:rPr>
                <a:t>ρ</a:t>
              </a:r>
              <a:endParaRPr lang="en-US" dirty="0" smtClean="0">
                <a:solidFill>
                  <a:srgbClr val="FFFF00"/>
                </a:solidFill>
                <a:latin typeface="Arev Sans" pitchFamily="34" charset="0"/>
                <a:ea typeface="Arev Sans" pitchFamily="34" charset="0"/>
                <a:cs typeface="Arev sans bold" pitchFamily="34" charset="0"/>
              </a:endParaRPr>
            </a:p>
          </p:txBody>
        </p:sp>
      </p:grpSp>
      <p:sp>
        <p:nvSpPr>
          <p:cNvPr id="39" name="TextBox 38"/>
          <p:cNvSpPr txBox="1"/>
          <p:nvPr/>
        </p:nvSpPr>
        <p:spPr bwMode="auto">
          <a:xfrm>
            <a:off x="869266" y="4717842"/>
            <a:ext cx="526458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is an </a:t>
            </a:r>
            <a:r>
              <a:rPr lang="en-US" dirty="0" smtClean="0">
                <a:solidFill>
                  <a:srgbClr val="FFFF00"/>
                </a:solidFill>
                <a:latin typeface="Arev Sans" pitchFamily="34" charset="0"/>
                <a:ea typeface="Arev Sans" pitchFamily="34" charset="0"/>
                <a:cs typeface="Arev sans bold" pitchFamily="34" charset="0"/>
              </a:rPr>
              <a:t>n-</a:t>
            </a:r>
            <a:r>
              <a:rPr lang="en-US" dirty="0" smtClean="0">
                <a:latin typeface="Arev Sans" pitchFamily="34" charset="0"/>
                <a:ea typeface="Arev Sans" pitchFamily="34" charset="0"/>
                <a:cs typeface="Arev sans bold" pitchFamily="34" charset="0"/>
              </a:rPr>
              <a:t>dim. </a:t>
            </a:r>
            <a:r>
              <a:rPr lang="en-US" dirty="0" err="1" smtClean="0">
                <a:latin typeface="Arev Sans" pitchFamily="34" charset="0"/>
                <a:ea typeface="Arev Sans" pitchFamily="34" charset="0"/>
                <a:cs typeface="Arev sans bold" pitchFamily="34" charset="0"/>
              </a:rPr>
              <a:t>symm</a:t>
            </a:r>
            <a:r>
              <a:rPr lang="en-US"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matrix</a:t>
            </a:r>
            <a:endParaRPr lang="en-US" dirty="0" smtClean="0">
              <a:latin typeface="Arev Sans" pitchFamily="34" charset="0"/>
              <a:ea typeface="Arev Sans" pitchFamily="34" charset="0"/>
              <a:cs typeface="Arev sans bold" pitchFamily="34" charset="0"/>
            </a:endParaRPr>
          </a:p>
        </p:txBody>
      </p:sp>
      <p:grpSp>
        <p:nvGrpSpPr>
          <p:cNvPr id="79" name="Group 78"/>
          <p:cNvGrpSpPr/>
          <p:nvPr/>
        </p:nvGrpSpPr>
        <p:grpSpPr>
          <a:xfrm>
            <a:off x="869266" y="5708852"/>
            <a:ext cx="4247732" cy="888052"/>
            <a:chOff x="869266" y="5708852"/>
            <a:chExt cx="4247732" cy="888052"/>
          </a:xfrm>
        </p:grpSpPr>
        <p:sp>
          <p:nvSpPr>
            <p:cNvPr id="50" name="TextBox 49"/>
            <p:cNvSpPr txBox="1"/>
            <p:nvPr/>
          </p:nvSpPr>
          <p:spPr bwMode="auto">
            <a:xfrm>
              <a:off x="869266" y="5708852"/>
              <a:ext cx="3070071"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b="1" dirty="0" smtClean="0">
                  <a:latin typeface="Arev Sans" pitchFamily="34" charset="0"/>
                  <a:ea typeface="Arev Sans" pitchFamily="34" charset="0"/>
                  <a:cs typeface="Arev sans bold" pitchFamily="34" charset="0"/>
                </a:rPr>
                <a:t>E</a:t>
              </a:r>
              <a:r>
                <a:rPr lang="el-GR" sz="3200" baseline="-25000"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 〈</a:t>
              </a:r>
              <a:r>
                <a:rPr lang="el-GR"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a:t>
              </a:r>
              <a:r>
                <a:rPr lang="en-US" dirty="0">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a:t>
              </a:r>
            </a:p>
          </p:txBody>
        </p:sp>
        <p:grpSp>
          <p:nvGrpSpPr>
            <p:cNvPr id="78" name="Group 77"/>
            <p:cNvGrpSpPr/>
            <p:nvPr/>
          </p:nvGrpSpPr>
          <p:grpSpPr>
            <a:xfrm>
              <a:off x="3799373" y="5710628"/>
              <a:ext cx="1317625" cy="886276"/>
              <a:chOff x="7367181" y="5339105"/>
              <a:chExt cx="1317625" cy="886276"/>
            </a:xfrm>
          </p:grpSpPr>
          <p:grpSp>
            <p:nvGrpSpPr>
              <p:cNvPr id="76" name="Group 75"/>
              <p:cNvGrpSpPr>
                <a:grpSpLocks noChangeAspect="1"/>
              </p:cNvGrpSpPr>
              <p:nvPr>
                <p:custDataLst>
                  <p:tags r:id="rId13"/>
                </p:custDataLst>
              </p:nvPr>
            </p:nvGrpSpPr>
            <p:grpSpPr>
              <a:xfrm>
                <a:off x="7367181" y="5409406"/>
                <a:ext cx="1317625" cy="815975"/>
                <a:chOff x="2540000" y="2540000"/>
                <a:chExt cx="1317625" cy="815975"/>
              </a:xfrm>
            </p:grpSpPr>
            <p:sp>
              <p:nvSpPr>
                <p:cNvPr id="67" name="Freeform 24 1"/>
                <p:cNvSpPr>
                  <a:spLocks/>
                </p:cNvSpPr>
                <p:nvPr>
                  <p:custDataLst>
                    <p:tags r:id="rId14"/>
                  </p:custDataLst>
                </p:nvPr>
              </p:nvSpPr>
              <p:spPr bwMode="auto">
                <a:xfrm>
                  <a:off x="2540000" y="2540000"/>
                  <a:ext cx="450850" cy="506413"/>
                </a:xfrm>
                <a:custGeom>
                  <a:avLst/>
                  <a:gdLst>
                    <a:gd name="T0" fmla="*/ 22 w 638"/>
                    <a:gd name="T1" fmla="*/ 0 h 760"/>
                    <a:gd name="T2" fmla="*/ 22 w 638"/>
                    <a:gd name="T3" fmla="*/ 34 h 760"/>
                    <a:gd name="T4" fmla="*/ 326 w 638"/>
                    <a:gd name="T5" fmla="*/ 382 h 760"/>
                    <a:gd name="T6" fmla="*/ 0 w 638"/>
                    <a:gd name="T7" fmla="*/ 760 h 760"/>
                    <a:gd name="T8" fmla="*/ 638 w 638"/>
                    <a:gd name="T9" fmla="*/ 760 h 760"/>
                    <a:gd name="T10" fmla="*/ 638 w 638"/>
                    <a:gd name="T11" fmla="*/ 562 h 760"/>
                    <a:gd name="T12" fmla="*/ 606 w 638"/>
                    <a:gd name="T13" fmla="*/ 562 h 760"/>
                    <a:gd name="T14" fmla="*/ 589 w 638"/>
                    <a:gd name="T15" fmla="*/ 663 h 760"/>
                    <a:gd name="T16" fmla="*/ 554 w 638"/>
                    <a:gd name="T17" fmla="*/ 698 h 760"/>
                    <a:gd name="T18" fmla="*/ 96 w 638"/>
                    <a:gd name="T19" fmla="*/ 698 h 760"/>
                    <a:gd name="T20" fmla="*/ 390 w 638"/>
                    <a:gd name="T21" fmla="*/ 357 h 760"/>
                    <a:gd name="T22" fmla="*/ 108 w 638"/>
                    <a:gd name="T23" fmla="*/ 34 h 760"/>
                    <a:gd name="T24" fmla="*/ 555 w 638"/>
                    <a:gd name="T25" fmla="*/ 34 h 760"/>
                    <a:gd name="T26" fmla="*/ 589 w 638"/>
                    <a:gd name="T27" fmla="*/ 68 h 760"/>
                    <a:gd name="T28" fmla="*/ 606 w 638"/>
                    <a:gd name="T29" fmla="*/ 170 h 760"/>
                    <a:gd name="T30" fmla="*/ 638 w 638"/>
                    <a:gd name="T31" fmla="*/ 170 h 760"/>
                    <a:gd name="T32" fmla="*/ 638 w 638"/>
                    <a:gd name="T33" fmla="*/ 0 h 760"/>
                    <a:gd name="T34" fmla="*/ 108 w 638"/>
                    <a:gd name="T35" fmla="*/ 0 h 760"/>
                    <a:gd name="T36" fmla="*/ 22 w 638"/>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8" h="760">
                      <a:moveTo>
                        <a:pt x="22" y="0"/>
                      </a:moveTo>
                      <a:lnTo>
                        <a:pt x="22" y="34"/>
                      </a:lnTo>
                      <a:lnTo>
                        <a:pt x="326" y="382"/>
                      </a:lnTo>
                      <a:lnTo>
                        <a:pt x="0" y="760"/>
                      </a:lnTo>
                      <a:lnTo>
                        <a:pt x="638" y="760"/>
                      </a:lnTo>
                      <a:lnTo>
                        <a:pt x="638" y="562"/>
                      </a:lnTo>
                      <a:lnTo>
                        <a:pt x="606" y="562"/>
                      </a:lnTo>
                      <a:lnTo>
                        <a:pt x="589" y="663"/>
                      </a:lnTo>
                      <a:lnTo>
                        <a:pt x="554" y="698"/>
                      </a:lnTo>
                      <a:lnTo>
                        <a:pt x="96" y="698"/>
                      </a:lnTo>
                      <a:lnTo>
                        <a:pt x="390" y="357"/>
                      </a:lnTo>
                      <a:lnTo>
                        <a:pt x="108" y="34"/>
                      </a:lnTo>
                      <a:lnTo>
                        <a:pt x="555" y="34"/>
                      </a:lnTo>
                      <a:lnTo>
                        <a:pt x="589" y="68"/>
                      </a:lnTo>
                      <a:lnTo>
                        <a:pt x="606" y="170"/>
                      </a:lnTo>
                      <a:lnTo>
                        <a:pt x="638" y="170"/>
                      </a:lnTo>
                      <a:lnTo>
                        <a:pt x="638" y="0"/>
                      </a:lnTo>
                      <a:lnTo>
                        <a:pt x="108" y="0"/>
                      </a:lnTo>
                      <a:lnTo>
                        <a:pt x="22"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25 1"/>
                <p:cNvSpPr>
                  <a:spLocks noEditPoints="1"/>
                </p:cNvSpPr>
                <p:nvPr>
                  <p:custDataLst>
                    <p:tags r:id="rId15"/>
                  </p:custDataLst>
                </p:nvPr>
              </p:nvSpPr>
              <p:spPr bwMode="auto">
                <a:xfrm>
                  <a:off x="2720975" y="3111500"/>
                  <a:ext cx="25400"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6 1"/>
                <p:cNvSpPr>
                  <a:spLocks noEditPoints="1"/>
                </p:cNvSpPr>
                <p:nvPr>
                  <p:custDataLst>
                    <p:tags r:id="rId16"/>
                  </p:custDataLst>
                </p:nvPr>
              </p:nvSpPr>
              <p:spPr bwMode="auto">
                <a:xfrm>
                  <a:off x="2771775" y="3111500"/>
                  <a:ext cx="53975" cy="244475"/>
                </a:xfrm>
                <a:custGeom>
                  <a:avLst/>
                  <a:gdLst>
                    <a:gd name="T0" fmla="*/ 43 w 77"/>
                    <a:gd name="T1" fmla="*/ 81 h 367"/>
                    <a:gd name="T2" fmla="*/ 43 w 77"/>
                    <a:gd name="T3" fmla="*/ 292 h 367"/>
                    <a:gd name="T4" fmla="*/ 36 w 77"/>
                    <a:gd name="T5" fmla="*/ 329 h 367"/>
                    <a:gd name="T6" fmla="*/ 10 w 77"/>
                    <a:gd name="T7" fmla="*/ 338 h 367"/>
                    <a:gd name="T8" fmla="*/ 0 w 77"/>
                    <a:gd name="T9" fmla="*/ 338 h 367"/>
                    <a:gd name="T10" fmla="*/ 0 w 77"/>
                    <a:gd name="T11" fmla="*/ 367 h 367"/>
                    <a:gd name="T12" fmla="*/ 13 w 77"/>
                    <a:gd name="T13" fmla="*/ 367 h 367"/>
                    <a:gd name="T14" fmla="*/ 62 w 77"/>
                    <a:gd name="T15" fmla="*/ 349 h 367"/>
                    <a:gd name="T16" fmla="*/ 77 w 77"/>
                    <a:gd name="T17" fmla="*/ 292 h 367"/>
                    <a:gd name="T18" fmla="*/ 77 w 77"/>
                    <a:gd name="T19" fmla="*/ 81 h 367"/>
                    <a:gd name="T20" fmla="*/ 43 w 77"/>
                    <a:gd name="T21" fmla="*/ 81 h 367"/>
                    <a:gd name="T22" fmla="*/ 43 w 77"/>
                    <a:gd name="T23" fmla="*/ 0 h 367"/>
                    <a:gd name="T24" fmla="*/ 43 w 77"/>
                    <a:gd name="T25" fmla="*/ 43 h 367"/>
                    <a:gd name="T26" fmla="*/ 77 w 77"/>
                    <a:gd name="T27" fmla="*/ 43 h 367"/>
                    <a:gd name="T28" fmla="*/ 77 w 77"/>
                    <a:gd name="T29" fmla="*/ 0 h 367"/>
                    <a:gd name="T30" fmla="*/ 43 w 77"/>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67">
                      <a:moveTo>
                        <a:pt x="43" y="81"/>
                      </a:moveTo>
                      <a:lnTo>
                        <a:pt x="43" y="292"/>
                      </a:lnTo>
                      <a:cubicBezTo>
                        <a:pt x="43" y="311"/>
                        <a:pt x="41" y="323"/>
                        <a:pt x="36" y="329"/>
                      </a:cubicBezTo>
                      <a:cubicBezTo>
                        <a:pt x="31" y="335"/>
                        <a:pt x="22" y="338"/>
                        <a:pt x="10" y="338"/>
                      </a:cubicBezTo>
                      <a:lnTo>
                        <a:pt x="0" y="338"/>
                      </a:lnTo>
                      <a:lnTo>
                        <a:pt x="0" y="367"/>
                      </a:lnTo>
                      <a:lnTo>
                        <a:pt x="13" y="367"/>
                      </a:lnTo>
                      <a:cubicBezTo>
                        <a:pt x="36" y="367"/>
                        <a:pt x="52" y="361"/>
                        <a:pt x="62" y="349"/>
                      </a:cubicBezTo>
                      <a:cubicBezTo>
                        <a:pt x="72" y="337"/>
                        <a:pt x="77" y="318"/>
                        <a:pt x="77" y="292"/>
                      </a:cubicBezTo>
                      <a:lnTo>
                        <a:pt x="77" y="81"/>
                      </a:lnTo>
                      <a:lnTo>
                        <a:pt x="43" y="81"/>
                      </a:lnTo>
                      <a:close/>
                      <a:moveTo>
                        <a:pt x="43" y="0"/>
                      </a:moveTo>
                      <a:lnTo>
                        <a:pt x="43" y="43"/>
                      </a:lnTo>
                      <a:lnTo>
                        <a:pt x="77" y="43"/>
                      </a:lnTo>
                      <a:lnTo>
                        <a:pt x="77" y="0"/>
                      </a:lnTo>
                      <a:lnTo>
                        <a:pt x="43"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27 1"/>
                <p:cNvSpPr>
                  <a:spLocks noEditPoints="1"/>
                </p:cNvSpPr>
                <p:nvPr>
                  <p:custDataLst>
                    <p:tags r:id="rId17"/>
                  </p:custDataLst>
                </p:nvPr>
              </p:nvSpPr>
              <p:spPr bwMode="auto">
                <a:xfrm>
                  <a:off x="3322638" y="2752725"/>
                  <a:ext cx="23813"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8 1"/>
                <p:cNvSpPr>
                  <a:spLocks noEditPoints="1"/>
                </p:cNvSpPr>
                <p:nvPr>
                  <p:custDataLst>
                    <p:tags r:id="rId18"/>
                  </p:custDataLst>
                </p:nvPr>
              </p:nvSpPr>
              <p:spPr bwMode="auto">
                <a:xfrm>
                  <a:off x="3373438" y="2752725"/>
                  <a:ext cx="53975" cy="244475"/>
                </a:xfrm>
                <a:custGeom>
                  <a:avLst/>
                  <a:gdLst>
                    <a:gd name="T0" fmla="*/ 42 w 76"/>
                    <a:gd name="T1" fmla="*/ 81 h 367"/>
                    <a:gd name="T2" fmla="*/ 42 w 76"/>
                    <a:gd name="T3" fmla="*/ 292 h 367"/>
                    <a:gd name="T4" fmla="*/ 35 w 76"/>
                    <a:gd name="T5" fmla="*/ 329 h 367"/>
                    <a:gd name="T6" fmla="*/ 9 w 76"/>
                    <a:gd name="T7" fmla="*/ 338 h 367"/>
                    <a:gd name="T8" fmla="*/ 0 w 76"/>
                    <a:gd name="T9" fmla="*/ 338 h 367"/>
                    <a:gd name="T10" fmla="*/ 0 w 76"/>
                    <a:gd name="T11" fmla="*/ 367 h 367"/>
                    <a:gd name="T12" fmla="*/ 13 w 76"/>
                    <a:gd name="T13" fmla="*/ 367 h 367"/>
                    <a:gd name="T14" fmla="*/ 61 w 76"/>
                    <a:gd name="T15" fmla="*/ 349 h 367"/>
                    <a:gd name="T16" fmla="*/ 76 w 76"/>
                    <a:gd name="T17" fmla="*/ 292 h 367"/>
                    <a:gd name="T18" fmla="*/ 76 w 76"/>
                    <a:gd name="T19" fmla="*/ 81 h 367"/>
                    <a:gd name="T20" fmla="*/ 42 w 76"/>
                    <a:gd name="T21" fmla="*/ 81 h 367"/>
                    <a:gd name="T22" fmla="*/ 42 w 76"/>
                    <a:gd name="T23" fmla="*/ 0 h 367"/>
                    <a:gd name="T24" fmla="*/ 42 w 76"/>
                    <a:gd name="T25" fmla="*/ 43 h 367"/>
                    <a:gd name="T26" fmla="*/ 76 w 76"/>
                    <a:gd name="T27" fmla="*/ 43 h 367"/>
                    <a:gd name="T28" fmla="*/ 76 w 76"/>
                    <a:gd name="T29" fmla="*/ 0 h 367"/>
                    <a:gd name="T30" fmla="*/ 42 w 76"/>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367">
                      <a:moveTo>
                        <a:pt x="42" y="81"/>
                      </a:moveTo>
                      <a:lnTo>
                        <a:pt x="42" y="292"/>
                      </a:lnTo>
                      <a:cubicBezTo>
                        <a:pt x="42" y="311"/>
                        <a:pt x="40" y="323"/>
                        <a:pt x="35" y="329"/>
                      </a:cubicBezTo>
                      <a:cubicBezTo>
                        <a:pt x="30" y="335"/>
                        <a:pt x="22" y="338"/>
                        <a:pt x="9" y="338"/>
                      </a:cubicBezTo>
                      <a:lnTo>
                        <a:pt x="0" y="338"/>
                      </a:lnTo>
                      <a:lnTo>
                        <a:pt x="0" y="367"/>
                      </a:lnTo>
                      <a:lnTo>
                        <a:pt x="13" y="367"/>
                      </a:lnTo>
                      <a:cubicBezTo>
                        <a:pt x="35" y="367"/>
                        <a:pt x="51" y="360"/>
                        <a:pt x="61" y="349"/>
                      </a:cubicBezTo>
                      <a:cubicBezTo>
                        <a:pt x="71" y="337"/>
                        <a:pt x="76" y="318"/>
                        <a:pt x="76" y="292"/>
                      </a:cubicBezTo>
                      <a:lnTo>
                        <a:pt x="76" y="81"/>
                      </a:lnTo>
                      <a:lnTo>
                        <a:pt x="42" y="81"/>
                      </a:lnTo>
                      <a:close/>
                      <a:moveTo>
                        <a:pt x="42" y="0"/>
                      </a:moveTo>
                      <a:lnTo>
                        <a:pt x="42" y="43"/>
                      </a:lnTo>
                      <a:lnTo>
                        <a:pt x="76" y="43"/>
                      </a:lnTo>
                      <a:lnTo>
                        <a:pt x="76" y="0"/>
                      </a:lnTo>
                      <a:lnTo>
                        <a:pt x="42"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9 1"/>
                <p:cNvSpPr>
                  <a:spLocks/>
                </p:cNvSpPr>
                <p:nvPr>
                  <p:custDataLst>
                    <p:tags r:id="rId19"/>
                  </p:custDataLst>
                </p:nvPr>
              </p:nvSpPr>
              <p:spPr bwMode="auto">
                <a:xfrm>
                  <a:off x="3487738" y="2652713"/>
                  <a:ext cx="220663" cy="241300"/>
                </a:xfrm>
                <a:custGeom>
                  <a:avLst/>
                  <a:gdLst>
                    <a:gd name="T0" fmla="*/ 17 w 312"/>
                    <a:gd name="T1" fmla="*/ 0 h 363"/>
                    <a:gd name="T2" fmla="*/ 130 w 312"/>
                    <a:gd name="T3" fmla="*/ 169 h 363"/>
                    <a:gd name="T4" fmla="*/ 0 w 312"/>
                    <a:gd name="T5" fmla="*/ 363 h 363"/>
                    <a:gd name="T6" fmla="*/ 53 w 312"/>
                    <a:gd name="T7" fmla="*/ 363 h 363"/>
                    <a:gd name="T8" fmla="*/ 156 w 312"/>
                    <a:gd name="T9" fmla="*/ 209 h 363"/>
                    <a:gd name="T10" fmla="*/ 259 w 312"/>
                    <a:gd name="T11" fmla="*/ 363 h 363"/>
                    <a:gd name="T12" fmla="*/ 312 w 312"/>
                    <a:gd name="T13" fmla="*/ 363 h 363"/>
                    <a:gd name="T14" fmla="*/ 187 w 312"/>
                    <a:gd name="T15" fmla="*/ 174 h 363"/>
                    <a:gd name="T16" fmla="*/ 304 w 312"/>
                    <a:gd name="T17" fmla="*/ 0 h 363"/>
                    <a:gd name="T18" fmla="*/ 251 w 312"/>
                    <a:gd name="T19" fmla="*/ 0 h 363"/>
                    <a:gd name="T20" fmla="*/ 160 w 312"/>
                    <a:gd name="T21" fmla="*/ 135 h 363"/>
                    <a:gd name="T22" fmla="*/ 70 w 312"/>
                    <a:gd name="T23" fmla="*/ 0 h 363"/>
                    <a:gd name="T24" fmla="*/ 17 w 312"/>
                    <a:gd name="T25"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2" h="363">
                      <a:moveTo>
                        <a:pt x="17" y="0"/>
                      </a:moveTo>
                      <a:lnTo>
                        <a:pt x="130" y="169"/>
                      </a:lnTo>
                      <a:lnTo>
                        <a:pt x="0" y="363"/>
                      </a:lnTo>
                      <a:lnTo>
                        <a:pt x="53" y="363"/>
                      </a:lnTo>
                      <a:lnTo>
                        <a:pt x="156" y="209"/>
                      </a:lnTo>
                      <a:lnTo>
                        <a:pt x="259" y="363"/>
                      </a:lnTo>
                      <a:lnTo>
                        <a:pt x="312" y="363"/>
                      </a:lnTo>
                      <a:lnTo>
                        <a:pt x="187" y="174"/>
                      </a:lnTo>
                      <a:lnTo>
                        <a:pt x="304" y="0"/>
                      </a:lnTo>
                      <a:lnTo>
                        <a:pt x="251" y="0"/>
                      </a:lnTo>
                      <a:lnTo>
                        <a:pt x="160" y="135"/>
                      </a:lnTo>
                      <a:lnTo>
                        <a:pt x="70" y="0"/>
                      </a:lnTo>
                      <a:lnTo>
                        <a:pt x="17"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0 1"/>
                <p:cNvSpPr>
                  <a:spLocks noEditPoints="1"/>
                </p:cNvSpPr>
                <p:nvPr>
                  <p:custDataLst>
                    <p:tags r:id="rId20"/>
                  </p:custDataLst>
                </p:nvPr>
              </p:nvSpPr>
              <p:spPr bwMode="auto">
                <a:xfrm>
                  <a:off x="3751263" y="2752725"/>
                  <a:ext cx="25400"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1 1"/>
                <p:cNvSpPr>
                  <a:spLocks noEditPoints="1"/>
                </p:cNvSpPr>
                <p:nvPr>
                  <p:custDataLst>
                    <p:tags r:id="rId21"/>
                  </p:custDataLst>
                </p:nvPr>
              </p:nvSpPr>
              <p:spPr bwMode="auto">
                <a:xfrm>
                  <a:off x="3803650" y="2752725"/>
                  <a:ext cx="53975" cy="244475"/>
                </a:xfrm>
                <a:custGeom>
                  <a:avLst/>
                  <a:gdLst>
                    <a:gd name="T0" fmla="*/ 43 w 77"/>
                    <a:gd name="T1" fmla="*/ 81 h 367"/>
                    <a:gd name="T2" fmla="*/ 43 w 77"/>
                    <a:gd name="T3" fmla="*/ 292 h 367"/>
                    <a:gd name="T4" fmla="*/ 36 w 77"/>
                    <a:gd name="T5" fmla="*/ 329 h 367"/>
                    <a:gd name="T6" fmla="*/ 9 w 77"/>
                    <a:gd name="T7" fmla="*/ 338 h 367"/>
                    <a:gd name="T8" fmla="*/ 0 w 77"/>
                    <a:gd name="T9" fmla="*/ 338 h 367"/>
                    <a:gd name="T10" fmla="*/ 0 w 77"/>
                    <a:gd name="T11" fmla="*/ 367 h 367"/>
                    <a:gd name="T12" fmla="*/ 13 w 77"/>
                    <a:gd name="T13" fmla="*/ 367 h 367"/>
                    <a:gd name="T14" fmla="*/ 62 w 77"/>
                    <a:gd name="T15" fmla="*/ 349 h 367"/>
                    <a:gd name="T16" fmla="*/ 77 w 77"/>
                    <a:gd name="T17" fmla="*/ 292 h 367"/>
                    <a:gd name="T18" fmla="*/ 77 w 77"/>
                    <a:gd name="T19" fmla="*/ 81 h 367"/>
                    <a:gd name="T20" fmla="*/ 43 w 77"/>
                    <a:gd name="T21" fmla="*/ 81 h 367"/>
                    <a:gd name="T22" fmla="*/ 43 w 77"/>
                    <a:gd name="T23" fmla="*/ 0 h 367"/>
                    <a:gd name="T24" fmla="*/ 43 w 77"/>
                    <a:gd name="T25" fmla="*/ 43 h 367"/>
                    <a:gd name="T26" fmla="*/ 77 w 77"/>
                    <a:gd name="T27" fmla="*/ 43 h 367"/>
                    <a:gd name="T28" fmla="*/ 77 w 77"/>
                    <a:gd name="T29" fmla="*/ 0 h 367"/>
                    <a:gd name="T30" fmla="*/ 43 w 77"/>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67">
                      <a:moveTo>
                        <a:pt x="43" y="81"/>
                      </a:moveTo>
                      <a:lnTo>
                        <a:pt x="43" y="292"/>
                      </a:lnTo>
                      <a:cubicBezTo>
                        <a:pt x="43" y="311"/>
                        <a:pt x="40" y="323"/>
                        <a:pt x="36" y="329"/>
                      </a:cubicBezTo>
                      <a:cubicBezTo>
                        <a:pt x="31" y="335"/>
                        <a:pt x="22" y="338"/>
                        <a:pt x="9" y="338"/>
                      </a:cubicBezTo>
                      <a:lnTo>
                        <a:pt x="0" y="338"/>
                      </a:lnTo>
                      <a:lnTo>
                        <a:pt x="0" y="367"/>
                      </a:lnTo>
                      <a:lnTo>
                        <a:pt x="13" y="367"/>
                      </a:lnTo>
                      <a:cubicBezTo>
                        <a:pt x="36" y="367"/>
                        <a:pt x="52" y="360"/>
                        <a:pt x="62" y="349"/>
                      </a:cubicBezTo>
                      <a:cubicBezTo>
                        <a:pt x="72" y="337"/>
                        <a:pt x="77" y="318"/>
                        <a:pt x="77" y="292"/>
                      </a:cubicBezTo>
                      <a:lnTo>
                        <a:pt x="77" y="81"/>
                      </a:lnTo>
                      <a:lnTo>
                        <a:pt x="43" y="81"/>
                      </a:lnTo>
                      <a:close/>
                      <a:moveTo>
                        <a:pt x="43" y="0"/>
                      </a:moveTo>
                      <a:lnTo>
                        <a:pt x="43" y="43"/>
                      </a:lnTo>
                      <a:lnTo>
                        <a:pt x="77" y="43"/>
                      </a:lnTo>
                      <a:lnTo>
                        <a:pt x="77" y="0"/>
                      </a:lnTo>
                      <a:lnTo>
                        <a:pt x="43"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7" name="TextBox 76"/>
              <p:cNvSpPr txBox="1"/>
              <p:nvPr/>
            </p:nvSpPr>
            <p:spPr bwMode="auto">
              <a:xfrm>
                <a:off x="7804376" y="5339105"/>
                <a:ext cx="412292"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l-GR" dirty="0" smtClean="0">
                    <a:solidFill>
                      <a:srgbClr val="FFFF00"/>
                    </a:solidFill>
                    <a:latin typeface="Arev Sans" pitchFamily="34" charset="0"/>
                    <a:ea typeface="Arev Sans" pitchFamily="34" charset="0"/>
                    <a:cs typeface="Arev sans bold" pitchFamily="34" charset="0"/>
                  </a:rPr>
                  <a:t>ρ</a:t>
                </a:r>
                <a:endParaRPr lang="en-US" dirty="0" smtClean="0">
                  <a:solidFill>
                    <a:srgbClr val="FFFF00"/>
                  </a:solidFill>
                  <a:latin typeface="Arev Sans" pitchFamily="34" charset="0"/>
                  <a:ea typeface="Arev Sans" pitchFamily="34" charset="0"/>
                  <a:cs typeface="Arev sans bold" pitchFamily="34" charset="0"/>
                </a:endParaRPr>
              </a:p>
            </p:txBody>
          </p:sp>
        </p:grpSp>
      </p:grpSp>
      <p:grpSp>
        <p:nvGrpSpPr>
          <p:cNvPr id="113" name="Group 112"/>
          <p:cNvGrpSpPr/>
          <p:nvPr/>
        </p:nvGrpSpPr>
        <p:grpSpPr>
          <a:xfrm>
            <a:off x="6152289" y="5708852"/>
            <a:ext cx="5008101" cy="888798"/>
            <a:chOff x="6269246" y="5708852"/>
            <a:chExt cx="5008101" cy="888798"/>
          </a:xfrm>
        </p:grpSpPr>
        <p:sp>
          <p:nvSpPr>
            <p:cNvPr id="81" name="TextBox 80"/>
            <p:cNvSpPr txBox="1"/>
            <p:nvPr/>
          </p:nvSpPr>
          <p:spPr bwMode="auto">
            <a:xfrm>
              <a:off x="6269246" y="5708852"/>
              <a:ext cx="341952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b="1" dirty="0" smtClean="0">
                  <a:latin typeface="Arev Sans" pitchFamily="34" charset="0"/>
                  <a:ea typeface="Arev Sans" pitchFamily="34" charset="0"/>
                  <a:cs typeface="Arev sans bold" pitchFamily="34" charset="0"/>
                </a:rPr>
                <a:t>E</a:t>
              </a:r>
              <a:r>
                <a:rPr lang="el-GR" sz="3200" baseline="-25000"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sz="3200" baseline="30000" dirty="0" smtClean="0">
                  <a:solidFill>
                    <a:srgbClr val="FFFF00"/>
                  </a:solidFill>
                  <a:latin typeface="Arev Sans" pitchFamily="34" charset="0"/>
                  <a:ea typeface="Arev Sans" pitchFamily="34" charset="0"/>
                  <a:cs typeface="Arev sans bold" pitchFamily="34" charset="0"/>
                </a:rPr>
                <a:t>2</a:t>
              </a:r>
              <a:r>
                <a:rPr lang="en-US" dirty="0" smtClean="0">
                  <a:latin typeface="Arev Sans" pitchFamily="34" charset="0"/>
                  <a:ea typeface="Arev Sans" pitchFamily="34" charset="0"/>
                  <a:cs typeface="Arev sans bold" pitchFamily="34" charset="0"/>
                </a:rPr>
                <a:t>] = 〈</a:t>
              </a:r>
              <a:r>
                <a:rPr lang="el-GR"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sz="3200" baseline="30000" dirty="0" smtClean="0">
                  <a:solidFill>
                    <a:srgbClr val="FFFF00"/>
                  </a:solidFill>
                  <a:latin typeface="Arev Sans" pitchFamily="34" charset="0"/>
                  <a:ea typeface="Arev Sans" pitchFamily="34" charset="0"/>
                  <a:cs typeface="Arev sans bold" pitchFamily="34" charset="0"/>
                </a:rPr>
                <a:t>2</a:t>
              </a:r>
              <a:r>
                <a:rPr lang="en-US" dirty="0" smtClean="0">
                  <a:latin typeface="Arev Sans" pitchFamily="34" charset="0"/>
                  <a:ea typeface="Arev Sans" pitchFamily="34" charset="0"/>
                  <a:cs typeface="Arev sans bold" pitchFamily="34" charset="0"/>
                </a:rPr>
                <a:t>〉 = </a:t>
              </a:r>
            </a:p>
          </p:txBody>
        </p:sp>
        <p:grpSp>
          <p:nvGrpSpPr>
            <p:cNvPr id="112" name="Group 111"/>
            <p:cNvGrpSpPr/>
            <p:nvPr/>
          </p:nvGrpSpPr>
          <p:grpSpPr>
            <a:xfrm>
              <a:off x="9486646" y="5710628"/>
              <a:ext cx="1790701" cy="887022"/>
              <a:chOff x="9199563" y="5710628"/>
              <a:chExt cx="1790701" cy="887022"/>
            </a:xfrm>
          </p:grpSpPr>
          <p:grpSp>
            <p:nvGrpSpPr>
              <p:cNvPr id="111" name="Group 110"/>
              <p:cNvGrpSpPr>
                <a:grpSpLocks noChangeAspect="1"/>
              </p:cNvGrpSpPr>
              <p:nvPr>
                <p:custDataLst>
                  <p:tags r:id="rId1"/>
                </p:custDataLst>
              </p:nvPr>
            </p:nvGrpSpPr>
            <p:grpSpPr>
              <a:xfrm>
                <a:off x="9199563" y="5781675"/>
                <a:ext cx="1790701" cy="815975"/>
                <a:chOff x="9199563" y="5781675"/>
                <a:chExt cx="1790701" cy="815975"/>
              </a:xfrm>
            </p:grpSpPr>
            <p:sp>
              <p:nvSpPr>
                <p:cNvPr id="99" name="Freeform 38"/>
                <p:cNvSpPr>
                  <a:spLocks/>
                </p:cNvSpPr>
                <p:nvPr>
                  <p:custDataLst>
                    <p:tags r:id="rId2"/>
                  </p:custDataLst>
                </p:nvPr>
              </p:nvSpPr>
              <p:spPr bwMode="auto">
                <a:xfrm>
                  <a:off x="9199563" y="5781675"/>
                  <a:ext cx="444500" cy="506413"/>
                </a:xfrm>
                <a:custGeom>
                  <a:avLst/>
                  <a:gdLst>
                    <a:gd name="T0" fmla="*/ 22 w 637"/>
                    <a:gd name="T1" fmla="*/ 0 h 760"/>
                    <a:gd name="T2" fmla="*/ 22 w 637"/>
                    <a:gd name="T3" fmla="*/ 34 h 760"/>
                    <a:gd name="T4" fmla="*/ 326 w 637"/>
                    <a:gd name="T5" fmla="*/ 382 h 760"/>
                    <a:gd name="T6" fmla="*/ 0 w 637"/>
                    <a:gd name="T7" fmla="*/ 760 h 760"/>
                    <a:gd name="T8" fmla="*/ 637 w 637"/>
                    <a:gd name="T9" fmla="*/ 760 h 760"/>
                    <a:gd name="T10" fmla="*/ 637 w 637"/>
                    <a:gd name="T11" fmla="*/ 562 h 760"/>
                    <a:gd name="T12" fmla="*/ 606 w 637"/>
                    <a:gd name="T13" fmla="*/ 562 h 760"/>
                    <a:gd name="T14" fmla="*/ 589 w 637"/>
                    <a:gd name="T15" fmla="*/ 663 h 760"/>
                    <a:gd name="T16" fmla="*/ 554 w 637"/>
                    <a:gd name="T17" fmla="*/ 698 h 760"/>
                    <a:gd name="T18" fmla="*/ 96 w 637"/>
                    <a:gd name="T19" fmla="*/ 698 h 760"/>
                    <a:gd name="T20" fmla="*/ 390 w 637"/>
                    <a:gd name="T21" fmla="*/ 357 h 760"/>
                    <a:gd name="T22" fmla="*/ 108 w 637"/>
                    <a:gd name="T23" fmla="*/ 34 h 760"/>
                    <a:gd name="T24" fmla="*/ 555 w 637"/>
                    <a:gd name="T25" fmla="*/ 34 h 760"/>
                    <a:gd name="T26" fmla="*/ 589 w 637"/>
                    <a:gd name="T27" fmla="*/ 68 h 760"/>
                    <a:gd name="T28" fmla="*/ 606 w 637"/>
                    <a:gd name="T29" fmla="*/ 170 h 760"/>
                    <a:gd name="T30" fmla="*/ 637 w 637"/>
                    <a:gd name="T31" fmla="*/ 170 h 760"/>
                    <a:gd name="T32" fmla="*/ 637 w 637"/>
                    <a:gd name="T33" fmla="*/ 0 h 760"/>
                    <a:gd name="T34" fmla="*/ 108 w 637"/>
                    <a:gd name="T35" fmla="*/ 0 h 760"/>
                    <a:gd name="T36" fmla="*/ 22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2" y="0"/>
                      </a:moveTo>
                      <a:lnTo>
                        <a:pt x="22" y="34"/>
                      </a:lnTo>
                      <a:lnTo>
                        <a:pt x="326" y="382"/>
                      </a:lnTo>
                      <a:lnTo>
                        <a:pt x="0" y="760"/>
                      </a:lnTo>
                      <a:lnTo>
                        <a:pt x="637" y="760"/>
                      </a:lnTo>
                      <a:lnTo>
                        <a:pt x="637" y="562"/>
                      </a:lnTo>
                      <a:lnTo>
                        <a:pt x="606" y="562"/>
                      </a:lnTo>
                      <a:lnTo>
                        <a:pt x="589" y="663"/>
                      </a:lnTo>
                      <a:lnTo>
                        <a:pt x="554" y="698"/>
                      </a:lnTo>
                      <a:lnTo>
                        <a:pt x="96" y="698"/>
                      </a:lnTo>
                      <a:lnTo>
                        <a:pt x="390" y="357"/>
                      </a:lnTo>
                      <a:lnTo>
                        <a:pt x="108" y="34"/>
                      </a:lnTo>
                      <a:lnTo>
                        <a:pt x="555" y="34"/>
                      </a:lnTo>
                      <a:lnTo>
                        <a:pt x="589" y="68"/>
                      </a:lnTo>
                      <a:lnTo>
                        <a:pt x="606" y="170"/>
                      </a:lnTo>
                      <a:lnTo>
                        <a:pt x="637" y="170"/>
                      </a:lnTo>
                      <a:lnTo>
                        <a:pt x="637" y="0"/>
                      </a:lnTo>
                      <a:lnTo>
                        <a:pt x="108" y="0"/>
                      </a:lnTo>
                      <a:lnTo>
                        <a:pt x="22"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9"/>
                <p:cNvSpPr>
                  <a:spLocks noEditPoints="1"/>
                </p:cNvSpPr>
                <p:nvPr>
                  <p:custDataLst>
                    <p:tags r:id="rId3"/>
                  </p:custDataLst>
                </p:nvPr>
              </p:nvSpPr>
              <p:spPr bwMode="auto">
                <a:xfrm>
                  <a:off x="9377363" y="6353175"/>
                  <a:ext cx="23813"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40"/>
                <p:cNvSpPr>
                  <a:spLocks noEditPoints="1"/>
                </p:cNvSpPr>
                <p:nvPr>
                  <p:custDataLst>
                    <p:tags r:id="rId4"/>
                  </p:custDataLst>
                </p:nvPr>
              </p:nvSpPr>
              <p:spPr bwMode="auto">
                <a:xfrm>
                  <a:off x="9428163" y="6353175"/>
                  <a:ext cx="53975" cy="244475"/>
                </a:xfrm>
                <a:custGeom>
                  <a:avLst/>
                  <a:gdLst>
                    <a:gd name="T0" fmla="*/ 43 w 77"/>
                    <a:gd name="T1" fmla="*/ 81 h 367"/>
                    <a:gd name="T2" fmla="*/ 43 w 77"/>
                    <a:gd name="T3" fmla="*/ 292 h 367"/>
                    <a:gd name="T4" fmla="*/ 36 w 77"/>
                    <a:gd name="T5" fmla="*/ 329 h 367"/>
                    <a:gd name="T6" fmla="*/ 9 w 77"/>
                    <a:gd name="T7" fmla="*/ 338 h 367"/>
                    <a:gd name="T8" fmla="*/ 0 w 77"/>
                    <a:gd name="T9" fmla="*/ 338 h 367"/>
                    <a:gd name="T10" fmla="*/ 0 w 77"/>
                    <a:gd name="T11" fmla="*/ 367 h 367"/>
                    <a:gd name="T12" fmla="*/ 13 w 77"/>
                    <a:gd name="T13" fmla="*/ 367 h 367"/>
                    <a:gd name="T14" fmla="*/ 62 w 77"/>
                    <a:gd name="T15" fmla="*/ 349 h 367"/>
                    <a:gd name="T16" fmla="*/ 77 w 77"/>
                    <a:gd name="T17" fmla="*/ 292 h 367"/>
                    <a:gd name="T18" fmla="*/ 77 w 77"/>
                    <a:gd name="T19" fmla="*/ 81 h 367"/>
                    <a:gd name="T20" fmla="*/ 43 w 77"/>
                    <a:gd name="T21" fmla="*/ 81 h 367"/>
                    <a:gd name="T22" fmla="*/ 43 w 77"/>
                    <a:gd name="T23" fmla="*/ 0 h 367"/>
                    <a:gd name="T24" fmla="*/ 43 w 77"/>
                    <a:gd name="T25" fmla="*/ 43 h 367"/>
                    <a:gd name="T26" fmla="*/ 77 w 77"/>
                    <a:gd name="T27" fmla="*/ 43 h 367"/>
                    <a:gd name="T28" fmla="*/ 77 w 77"/>
                    <a:gd name="T29" fmla="*/ 0 h 367"/>
                    <a:gd name="T30" fmla="*/ 43 w 77"/>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67">
                      <a:moveTo>
                        <a:pt x="43" y="81"/>
                      </a:moveTo>
                      <a:lnTo>
                        <a:pt x="43" y="292"/>
                      </a:lnTo>
                      <a:cubicBezTo>
                        <a:pt x="43" y="311"/>
                        <a:pt x="40" y="323"/>
                        <a:pt x="36" y="329"/>
                      </a:cubicBezTo>
                      <a:cubicBezTo>
                        <a:pt x="31" y="335"/>
                        <a:pt x="22" y="338"/>
                        <a:pt x="9" y="338"/>
                      </a:cubicBezTo>
                      <a:lnTo>
                        <a:pt x="0" y="338"/>
                      </a:lnTo>
                      <a:lnTo>
                        <a:pt x="0" y="367"/>
                      </a:lnTo>
                      <a:lnTo>
                        <a:pt x="13" y="367"/>
                      </a:lnTo>
                      <a:cubicBezTo>
                        <a:pt x="36" y="367"/>
                        <a:pt x="52" y="361"/>
                        <a:pt x="62" y="349"/>
                      </a:cubicBezTo>
                      <a:cubicBezTo>
                        <a:pt x="72" y="337"/>
                        <a:pt x="77" y="318"/>
                        <a:pt x="77" y="292"/>
                      </a:cubicBezTo>
                      <a:lnTo>
                        <a:pt x="77" y="81"/>
                      </a:lnTo>
                      <a:lnTo>
                        <a:pt x="43" y="81"/>
                      </a:lnTo>
                      <a:close/>
                      <a:moveTo>
                        <a:pt x="43" y="0"/>
                      </a:moveTo>
                      <a:lnTo>
                        <a:pt x="43" y="43"/>
                      </a:lnTo>
                      <a:lnTo>
                        <a:pt x="77" y="43"/>
                      </a:lnTo>
                      <a:lnTo>
                        <a:pt x="77" y="0"/>
                      </a:lnTo>
                      <a:lnTo>
                        <a:pt x="43"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41"/>
                <p:cNvSpPr>
                  <a:spLocks noEditPoints="1"/>
                </p:cNvSpPr>
                <p:nvPr>
                  <p:custDataLst>
                    <p:tags r:id="rId5"/>
                  </p:custDataLst>
                </p:nvPr>
              </p:nvSpPr>
              <p:spPr bwMode="auto">
                <a:xfrm>
                  <a:off x="9971088" y="5994400"/>
                  <a:ext cx="23813"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42"/>
                <p:cNvSpPr>
                  <a:spLocks noEditPoints="1"/>
                </p:cNvSpPr>
                <p:nvPr>
                  <p:custDataLst>
                    <p:tags r:id="rId6"/>
                  </p:custDataLst>
                </p:nvPr>
              </p:nvSpPr>
              <p:spPr bwMode="auto">
                <a:xfrm>
                  <a:off x="10020301" y="5994400"/>
                  <a:ext cx="53975" cy="244475"/>
                </a:xfrm>
                <a:custGeom>
                  <a:avLst/>
                  <a:gdLst>
                    <a:gd name="T0" fmla="*/ 43 w 77"/>
                    <a:gd name="T1" fmla="*/ 81 h 367"/>
                    <a:gd name="T2" fmla="*/ 43 w 77"/>
                    <a:gd name="T3" fmla="*/ 292 h 367"/>
                    <a:gd name="T4" fmla="*/ 36 w 77"/>
                    <a:gd name="T5" fmla="*/ 329 h 367"/>
                    <a:gd name="T6" fmla="*/ 9 w 77"/>
                    <a:gd name="T7" fmla="*/ 338 h 367"/>
                    <a:gd name="T8" fmla="*/ 0 w 77"/>
                    <a:gd name="T9" fmla="*/ 338 h 367"/>
                    <a:gd name="T10" fmla="*/ 0 w 77"/>
                    <a:gd name="T11" fmla="*/ 367 h 367"/>
                    <a:gd name="T12" fmla="*/ 13 w 77"/>
                    <a:gd name="T13" fmla="*/ 367 h 367"/>
                    <a:gd name="T14" fmla="*/ 61 w 77"/>
                    <a:gd name="T15" fmla="*/ 349 h 367"/>
                    <a:gd name="T16" fmla="*/ 77 w 77"/>
                    <a:gd name="T17" fmla="*/ 292 h 367"/>
                    <a:gd name="T18" fmla="*/ 77 w 77"/>
                    <a:gd name="T19" fmla="*/ 81 h 367"/>
                    <a:gd name="T20" fmla="*/ 43 w 77"/>
                    <a:gd name="T21" fmla="*/ 81 h 367"/>
                    <a:gd name="T22" fmla="*/ 43 w 77"/>
                    <a:gd name="T23" fmla="*/ 0 h 367"/>
                    <a:gd name="T24" fmla="*/ 43 w 77"/>
                    <a:gd name="T25" fmla="*/ 43 h 367"/>
                    <a:gd name="T26" fmla="*/ 77 w 77"/>
                    <a:gd name="T27" fmla="*/ 43 h 367"/>
                    <a:gd name="T28" fmla="*/ 77 w 77"/>
                    <a:gd name="T29" fmla="*/ 0 h 367"/>
                    <a:gd name="T30" fmla="*/ 43 w 77"/>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67">
                      <a:moveTo>
                        <a:pt x="43" y="81"/>
                      </a:moveTo>
                      <a:lnTo>
                        <a:pt x="43" y="292"/>
                      </a:lnTo>
                      <a:cubicBezTo>
                        <a:pt x="43" y="311"/>
                        <a:pt x="40" y="323"/>
                        <a:pt x="36" y="329"/>
                      </a:cubicBezTo>
                      <a:cubicBezTo>
                        <a:pt x="31" y="335"/>
                        <a:pt x="22" y="338"/>
                        <a:pt x="9" y="338"/>
                      </a:cubicBezTo>
                      <a:lnTo>
                        <a:pt x="0" y="338"/>
                      </a:lnTo>
                      <a:lnTo>
                        <a:pt x="0" y="367"/>
                      </a:lnTo>
                      <a:lnTo>
                        <a:pt x="13" y="367"/>
                      </a:lnTo>
                      <a:cubicBezTo>
                        <a:pt x="35" y="367"/>
                        <a:pt x="52" y="360"/>
                        <a:pt x="61" y="349"/>
                      </a:cubicBezTo>
                      <a:cubicBezTo>
                        <a:pt x="72" y="337"/>
                        <a:pt x="77" y="318"/>
                        <a:pt x="77" y="292"/>
                      </a:cubicBezTo>
                      <a:lnTo>
                        <a:pt x="77" y="81"/>
                      </a:lnTo>
                      <a:lnTo>
                        <a:pt x="43" y="81"/>
                      </a:lnTo>
                      <a:close/>
                      <a:moveTo>
                        <a:pt x="43" y="0"/>
                      </a:moveTo>
                      <a:lnTo>
                        <a:pt x="43" y="43"/>
                      </a:lnTo>
                      <a:lnTo>
                        <a:pt x="77" y="43"/>
                      </a:lnTo>
                      <a:lnTo>
                        <a:pt x="77" y="0"/>
                      </a:lnTo>
                      <a:lnTo>
                        <a:pt x="43"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43"/>
                <p:cNvSpPr>
                  <a:spLocks/>
                </p:cNvSpPr>
                <p:nvPr>
                  <p:custDataLst>
                    <p:tags r:id="rId7"/>
                  </p:custDataLst>
                </p:nvPr>
              </p:nvSpPr>
              <p:spPr bwMode="auto">
                <a:xfrm>
                  <a:off x="10144126" y="5881688"/>
                  <a:ext cx="101600" cy="317500"/>
                </a:xfrm>
                <a:custGeom>
                  <a:avLst/>
                  <a:gdLst>
                    <a:gd name="T0" fmla="*/ 59 w 147"/>
                    <a:gd name="T1" fmla="*/ 238 h 475"/>
                    <a:gd name="T2" fmla="*/ 147 w 147"/>
                    <a:gd name="T3" fmla="*/ 32 h 475"/>
                    <a:gd name="T4" fmla="*/ 147 w 147"/>
                    <a:gd name="T5" fmla="*/ 0 h 475"/>
                    <a:gd name="T6" fmla="*/ 0 w 147"/>
                    <a:gd name="T7" fmla="*/ 238 h 475"/>
                    <a:gd name="T8" fmla="*/ 147 w 147"/>
                    <a:gd name="T9" fmla="*/ 475 h 475"/>
                    <a:gd name="T10" fmla="*/ 147 w 147"/>
                    <a:gd name="T11" fmla="*/ 443 h 475"/>
                    <a:gd name="T12" fmla="*/ 59 w 147"/>
                    <a:gd name="T13" fmla="*/ 238 h 475"/>
                  </a:gdLst>
                  <a:ahLst/>
                  <a:cxnLst>
                    <a:cxn ang="0">
                      <a:pos x="T0" y="T1"/>
                    </a:cxn>
                    <a:cxn ang="0">
                      <a:pos x="T2" y="T3"/>
                    </a:cxn>
                    <a:cxn ang="0">
                      <a:pos x="T4" y="T5"/>
                    </a:cxn>
                    <a:cxn ang="0">
                      <a:pos x="T6" y="T7"/>
                    </a:cxn>
                    <a:cxn ang="0">
                      <a:pos x="T8" y="T9"/>
                    </a:cxn>
                    <a:cxn ang="0">
                      <a:pos x="T10" y="T11"/>
                    </a:cxn>
                    <a:cxn ang="0">
                      <a:pos x="T12" y="T13"/>
                    </a:cxn>
                  </a:cxnLst>
                  <a:rect l="0" t="0" r="r" b="b"/>
                  <a:pathLst>
                    <a:path w="147" h="475">
                      <a:moveTo>
                        <a:pt x="59" y="238"/>
                      </a:moveTo>
                      <a:cubicBezTo>
                        <a:pt x="59" y="104"/>
                        <a:pt x="92" y="39"/>
                        <a:pt x="147" y="32"/>
                      </a:cubicBezTo>
                      <a:lnTo>
                        <a:pt x="147" y="0"/>
                      </a:lnTo>
                      <a:cubicBezTo>
                        <a:pt x="56" y="4"/>
                        <a:pt x="0" y="86"/>
                        <a:pt x="0" y="238"/>
                      </a:cubicBezTo>
                      <a:cubicBezTo>
                        <a:pt x="0" y="389"/>
                        <a:pt x="56" y="471"/>
                        <a:pt x="147" y="475"/>
                      </a:cubicBezTo>
                      <a:lnTo>
                        <a:pt x="147" y="443"/>
                      </a:lnTo>
                      <a:cubicBezTo>
                        <a:pt x="92" y="437"/>
                        <a:pt x="59" y="372"/>
                        <a:pt x="59" y="238"/>
                      </a:cubicBez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44"/>
                <p:cNvSpPr>
                  <a:spLocks/>
                </p:cNvSpPr>
                <p:nvPr>
                  <p:custDataLst>
                    <p:tags r:id="rId8"/>
                  </p:custDataLst>
                </p:nvPr>
              </p:nvSpPr>
              <p:spPr bwMode="auto">
                <a:xfrm>
                  <a:off x="10285413" y="5894388"/>
                  <a:ext cx="215900" cy="241300"/>
                </a:xfrm>
                <a:custGeom>
                  <a:avLst/>
                  <a:gdLst>
                    <a:gd name="T0" fmla="*/ 17 w 311"/>
                    <a:gd name="T1" fmla="*/ 0 h 363"/>
                    <a:gd name="T2" fmla="*/ 130 w 311"/>
                    <a:gd name="T3" fmla="*/ 169 h 363"/>
                    <a:gd name="T4" fmla="*/ 0 w 311"/>
                    <a:gd name="T5" fmla="*/ 363 h 363"/>
                    <a:gd name="T6" fmla="*/ 53 w 311"/>
                    <a:gd name="T7" fmla="*/ 363 h 363"/>
                    <a:gd name="T8" fmla="*/ 156 w 311"/>
                    <a:gd name="T9" fmla="*/ 209 h 363"/>
                    <a:gd name="T10" fmla="*/ 258 w 311"/>
                    <a:gd name="T11" fmla="*/ 363 h 363"/>
                    <a:gd name="T12" fmla="*/ 311 w 311"/>
                    <a:gd name="T13" fmla="*/ 363 h 363"/>
                    <a:gd name="T14" fmla="*/ 187 w 311"/>
                    <a:gd name="T15" fmla="*/ 174 h 363"/>
                    <a:gd name="T16" fmla="*/ 303 w 311"/>
                    <a:gd name="T17" fmla="*/ 0 h 363"/>
                    <a:gd name="T18" fmla="*/ 250 w 311"/>
                    <a:gd name="T19" fmla="*/ 0 h 363"/>
                    <a:gd name="T20" fmla="*/ 160 w 311"/>
                    <a:gd name="T21" fmla="*/ 135 h 363"/>
                    <a:gd name="T22" fmla="*/ 69 w 311"/>
                    <a:gd name="T23" fmla="*/ 0 h 363"/>
                    <a:gd name="T24" fmla="*/ 17 w 311"/>
                    <a:gd name="T25"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1" h="363">
                      <a:moveTo>
                        <a:pt x="17" y="0"/>
                      </a:moveTo>
                      <a:lnTo>
                        <a:pt x="130" y="169"/>
                      </a:lnTo>
                      <a:lnTo>
                        <a:pt x="0" y="363"/>
                      </a:lnTo>
                      <a:lnTo>
                        <a:pt x="53" y="363"/>
                      </a:lnTo>
                      <a:lnTo>
                        <a:pt x="156" y="209"/>
                      </a:lnTo>
                      <a:lnTo>
                        <a:pt x="258" y="363"/>
                      </a:lnTo>
                      <a:lnTo>
                        <a:pt x="311" y="363"/>
                      </a:lnTo>
                      <a:lnTo>
                        <a:pt x="187" y="174"/>
                      </a:lnTo>
                      <a:lnTo>
                        <a:pt x="303" y="0"/>
                      </a:lnTo>
                      <a:lnTo>
                        <a:pt x="250" y="0"/>
                      </a:lnTo>
                      <a:lnTo>
                        <a:pt x="160" y="135"/>
                      </a:lnTo>
                      <a:lnTo>
                        <a:pt x="69" y="0"/>
                      </a:lnTo>
                      <a:lnTo>
                        <a:pt x="17"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45"/>
                <p:cNvSpPr>
                  <a:spLocks/>
                </p:cNvSpPr>
                <p:nvPr>
                  <p:custDataLst>
                    <p:tags r:id="rId9"/>
                  </p:custDataLst>
                </p:nvPr>
              </p:nvSpPr>
              <p:spPr bwMode="auto">
                <a:xfrm>
                  <a:off x="10539413" y="5810250"/>
                  <a:ext cx="122238" cy="187325"/>
                </a:xfrm>
                <a:custGeom>
                  <a:avLst/>
                  <a:gdLst>
                    <a:gd name="T0" fmla="*/ 45 w 175"/>
                    <a:gd name="T1" fmla="*/ 250 h 281"/>
                    <a:gd name="T2" fmla="*/ 115 w 175"/>
                    <a:gd name="T3" fmla="*/ 178 h 281"/>
                    <a:gd name="T4" fmla="*/ 144 w 175"/>
                    <a:gd name="T5" fmla="*/ 147 h 281"/>
                    <a:gd name="T6" fmla="*/ 167 w 175"/>
                    <a:gd name="T7" fmla="*/ 111 h 281"/>
                    <a:gd name="T8" fmla="*/ 174 w 175"/>
                    <a:gd name="T9" fmla="*/ 79 h 281"/>
                    <a:gd name="T10" fmla="*/ 148 w 175"/>
                    <a:gd name="T11" fmla="*/ 22 h 281"/>
                    <a:gd name="T12" fmla="*/ 80 w 175"/>
                    <a:gd name="T13" fmla="*/ 0 h 281"/>
                    <a:gd name="T14" fmla="*/ 44 w 175"/>
                    <a:gd name="T15" fmla="*/ 5 h 281"/>
                    <a:gd name="T16" fmla="*/ 2 w 175"/>
                    <a:gd name="T17" fmla="*/ 19 h 281"/>
                    <a:gd name="T18" fmla="*/ 2 w 175"/>
                    <a:gd name="T19" fmla="*/ 56 h 281"/>
                    <a:gd name="T20" fmla="*/ 43 w 175"/>
                    <a:gd name="T21" fmla="*/ 38 h 281"/>
                    <a:gd name="T22" fmla="*/ 81 w 175"/>
                    <a:gd name="T23" fmla="*/ 32 h 281"/>
                    <a:gd name="T24" fmla="*/ 121 w 175"/>
                    <a:gd name="T25" fmla="*/ 45 h 281"/>
                    <a:gd name="T26" fmla="*/ 136 w 175"/>
                    <a:gd name="T27" fmla="*/ 81 h 281"/>
                    <a:gd name="T28" fmla="*/ 129 w 175"/>
                    <a:gd name="T29" fmla="*/ 109 h 281"/>
                    <a:gd name="T30" fmla="*/ 104 w 175"/>
                    <a:gd name="T31" fmla="*/ 143 h 281"/>
                    <a:gd name="T32" fmla="*/ 58 w 175"/>
                    <a:gd name="T33" fmla="*/ 191 h 281"/>
                    <a:gd name="T34" fmla="*/ 0 w 175"/>
                    <a:gd name="T35" fmla="*/ 250 h 281"/>
                    <a:gd name="T36" fmla="*/ 0 w 175"/>
                    <a:gd name="T37" fmla="*/ 281 h 281"/>
                    <a:gd name="T38" fmla="*/ 175 w 175"/>
                    <a:gd name="T39" fmla="*/ 281 h 281"/>
                    <a:gd name="T40" fmla="*/ 175 w 175"/>
                    <a:gd name="T41" fmla="*/ 250 h 281"/>
                    <a:gd name="T42" fmla="*/ 45 w 175"/>
                    <a:gd name="T43" fmla="*/ 2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50"/>
                      </a:moveTo>
                      <a:lnTo>
                        <a:pt x="115" y="178"/>
                      </a:lnTo>
                      <a:cubicBezTo>
                        <a:pt x="131" y="161"/>
                        <a:pt x="141" y="151"/>
                        <a:pt x="144" y="147"/>
                      </a:cubicBezTo>
                      <a:cubicBezTo>
                        <a:pt x="155" y="134"/>
                        <a:pt x="163" y="121"/>
                        <a:pt x="167" y="111"/>
                      </a:cubicBezTo>
                      <a:cubicBezTo>
                        <a:pt x="172" y="101"/>
                        <a:pt x="174" y="90"/>
                        <a:pt x="174" y="79"/>
                      </a:cubicBezTo>
                      <a:cubicBezTo>
                        <a:pt x="174" y="55"/>
                        <a:pt x="165" y="36"/>
                        <a:pt x="148" y="22"/>
                      </a:cubicBezTo>
                      <a:cubicBezTo>
                        <a:pt x="131" y="8"/>
                        <a:pt x="109" y="0"/>
                        <a:pt x="80" y="0"/>
                      </a:cubicBezTo>
                      <a:cubicBezTo>
                        <a:pt x="69" y="0"/>
                        <a:pt x="57" y="2"/>
                        <a:pt x="44" y="5"/>
                      </a:cubicBezTo>
                      <a:cubicBezTo>
                        <a:pt x="31" y="8"/>
                        <a:pt x="17" y="12"/>
                        <a:pt x="2" y="19"/>
                      </a:cubicBezTo>
                      <a:lnTo>
                        <a:pt x="2" y="56"/>
                      </a:lnTo>
                      <a:cubicBezTo>
                        <a:pt x="17" y="48"/>
                        <a:pt x="31" y="42"/>
                        <a:pt x="43" y="38"/>
                      </a:cubicBezTo>
                      <a:cubicBezTo>
                        <a:pt x="57" y="34"/>
                        <a:pt x="69" y="32"/>
                        <a:pt x="81" y="32"/>
                      </a:cubicBezTo>
                      <a:cubicBezTo>
                        <a:pt x="97" y="32"/>
                        <a:pt x="110" y="36"/>
                        <a:pt x="121" y="45"/>
                      </a:cubicBezTo>
                      <a:cubicBezTo>
                        <a:pt x="131" y="55"/>
                        <a:pt x="136" y="67"/>
                        <a:pt x="136" y="81"/>
                      </a:cubicBezTo>
                      <a:cubicBezTo>
                        <a:pt x="136" y="90"/>
                        <a:pt x="134" y="100"/>
                        <a:pt x="129" y="109"/>
                      </a:cubicBezTo>
                      <a:cubicBezTo>
                        <a:pt x="124" y="118"/>
                        <a:pt x="116" y="129"/>
                        <a:pt x="104" y="143"/>
                      </a:cubicBezTo>
                      <a:cubicBezTo>
                        <a:pt x="98" y="150"/>
                        <a:pt x="82" y="166"/>
                        <a:pt x="58" y="191"/>
                      </a:cubicBezTo>
                      <a:lnTo>
                        <a:pt x="0" y="250"/>
                      </a:lnTo>
                      <a:lnTo>
                        <a:pt x="0" y="281"/>
                      </a:lnTo>
                      <a:lnTo>
                        <a:pt x="175" y="281"/>
                      </a:lnTo>
                      <a:lnTo>
                        <a:pt x="175" y="250"/>
                      </a:lnTo>
                      <a:lnTo>
                        <a:pt x="45" y="25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46"/>
                <p:cNvSpPr>
                  <a:spLocks/>
                </p:cNvSpPr>
                <p:nvPr>
                  <p:custDataLst>
                    <p:tags r:id="rId10"/>
                  </p:custDataLst>
                </p:nvPr>
              </p:nvSpPr>
              <p:spPr bwMode="auto">
                <a:xfrm>
                  <a:off x="10731501" y="5881688"/>
                  <a:ext cx="103188" cy="317500"/>
                </a:xfrm>
                <a:custGeom>
                  <a:avLst/>
                  <a:gdLst>
                    <a:gd name="T0" fmla="*/ 88 w 147"/>
                    <a:gd name="T1" fmla="*/ 238 h 475"/>
                    <a:gd name="T2" fmla="*/ 0 w 147"/>
                    <a:gd name="T3" fmla="*/ 443 h 475"/>
                    <a:gd name="T4" fmla="*/ 0 w 147"/>
                    <a:gd name="T5" fmla="*/ 475 h 475"/>
                    <a:gd name="T6" fmla="*/ 147 w 147"/>
                    <a:gd name="T7" fmla="*/ 238 h 475"/>
                    <a:gd name="T8" fmla="*/ 0 w 147"/>
                    <a:gd name="T9" fmla="*/ 0 h 475"/>
                    <a:gd name="T10" fmla="*/ 0 w 147"/>
                    <a:gd name="T11" fmla="*/ 32 h 475"/>
                    <a:gd name="T12" fmla="*/ 88 w 147"/>
                    <a:gd name="T13" fmla="*/ 238 h 475"/>
                  </a:gdLst>
                  <a:ahLst/>
                  <a:cxnLst>
                    <a:cxn ang="0">
                      <a:pos x="T0" y="T1"/>
                    </a:cxn>
                    <a:cxn ang="0">
                      <a:pos x="T2" y="T3"/>
                    </a:cxn>
                    <a:cxn ang="0">
                      <a:pos x="T4" y="T5"/>
                    </a:cxn>
                    <a:cxn ang="0">
                      <a:pos x="T6" y="T7"/>
                    </a:cxn>
                    <a:cxn ang="0">
                      <a:pos x="T8" y="T9"/>
                    </a:cxn>
                    <a:cxn ang="0">
                      <a:pos x="T10" y="T11"/>
                    </a:cxn>
                    <a:cxn ang="0">
                      <a:pos x="T12" y="T13"/>
                    </a:cxn>
                  </a:cxnLst>
                  <a:rect l="0" t="0" r="r" b="b"/>
                  <a:pathLst>
                    <a:path w="147" h="475">
                      <a:moveTo>
                        <a:pt x="88" y="238"/>
                      </a:moveTo>
                      <a:cubicBezTo>
                        <a:pt x="88" y="372"/>
                        <a:pt x="55" y="437"/>
                        <a:pt x="0" y="443"/>
                      </a:cubicBezTo>
                      <a:lnTo>
                        <a:pt x="0" y="475"/>
                      </a:lnTo>
                      <a:cubicBezTo>
                        <a:pt x="91" y="471"/>
                        <a:pt x="147" y="389"/>
                        <a:pt x="147" y="238"/>
                      </a:cubicBezTo>
                      <a:cubicBezTo>
                        <a:pt x="147" y="86"/>
                        <a:pt x="91" y="4"/>
                        <a:pt x="0" y="0"/>
                      </a:cubicBezTo>
                      <a:lnTo>
                        <a:pt x="0" y="32"/>
                      </a:lnTo>
                      <a:cubicBezTo>
                        <a:pt x="55" y="39"/>
                        <a:pt x="88" y="104"/>
                        <a:pt x="88" y="238"/>
                      </a:cubicBez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47"/>
                <p:cNvSpPr>
                  <a:spLocks noEditPoints="1"/>
                </p:cNvSpPr>
                <p:nvPr>
                  <p:custDataLst>
                    <p:tags r:id="rId11"/>
                  </p:custDataLst>
                </p:nvPr>
              </p:nvSpPr>
              <p:spPr bwMode="auto">
                <a:xfrm>
                  <a:off x="10887076" y="5994400"/>
                  <a:ext cx="23813"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48"/>
                <p:cNvSpPr>
                  <a:spLocks noEditPoints="1"/>
                </p:cNvSpPr>
                <p:nvPr>
                  <p:custDataLst>
                    <p:tags r:id="rId12"/>
                  </p:custDataLst>
                </p:nvPr>
              </p:nvSpPr>
              <p:spPr bwMode="auto">
                <a:xfrm>
                  <a:off x="10937876" y="5994400"/>
                  <a:ext cx="52388" cy="244475"/>
                </a:xfrm>
                <a:custGeom>
                  <a:avLst/>
                  <a:gdLst>
                    <a:gd name="T0" fmla="*/ 43 w 77"/>
                    <a:gd name="T1" fmla="*/ 81 h 367"/>
                    <a:gd name="T2" fmla="*/ 43 w 77"/>
                    <a:gd name="T3" fmla="*/ 292 h 367"/>
                    <a:gd name="T4" fmla="*/ 36 w 77"/>
                    <a:gd name="T5" fmla="*/ 329 h 367"/>
                    <a:gd name="T6" fmla="*/ 9 w 77"/>
                    <a:gd name="T7" fmla="*/ 338 h 367"/>
                    <a:gd name="T8" fmla="*/ 0 w 77"/>
                    <a:gd name="T9" fmla="*/ 338 h 367"/>
                    <a:gd name="T10" fmla="*/ 0 w 77"/>
                    <a:gd name="T11" fmla="*/ 367 h 367"/>
                    <a:gd name="T12" fmla="*/ 13 w 77"/>
                    <a:gd name="T13" fmla="*/ 367 h 367"/>
                    <a:gd name="T14" fmla="*/ 62 w 77"/>
                    <a:gd name="T15" fmla="*/ 349 h 367"/>
                    <a:gd name="T16" fmla="*/ 77 w 77"/>
                    <a:gd name="T17" fmla="*/ 292 h 367"/>
                    <a:gd name="T18" fmla="*/ 77 w 77"/>
                    <a:gd name="T19" fmla="*/ 81 h 367"/>
                    <a:gd name="T20" fmla="*/ 43 w 77"/>
                    <a:gd name="T21" fmla="*/ 81 h 367"/>
                    <a:gd name="T22" fmla="*/ 43 w 77"/>
                    <a:gd name="T23" fmla="*/ 0 h 367"/>
                    <a:gd name="T24" fmla="*/ 43 w 77"/>
                    <a:gd name="T25" fmla="*/ 43 h 367"/>
                    <a:gd name="T26" fmla="*/ 77 w 77"/>
                    <a:gd name="T27" fmla="*/ 43 h 367"/>
                    <a:gd name="T28" fmla="*/ 77 w 77"/>
                    <a:gd name="T29" fmla="*/ 0 h 367"/>
                    <a:gd name="T30" fmla="*/ 43 w 77"/>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67">
                      <a:moveTo>
                        <a:pt x="43" y="81"/>
                      </a:moveTo>
                      <a:lnTo>
                        <a:pt x="43" y="292"/>
                      </a:lnTo>
                      <a:cubicBezTo>
                        <a:pt x="43" y="311"/>
                        <a:pt x="40" y="323"/>
                        <a:pt x="36" y="329"/>
                      </a:cubicBezTo>
                      <a:cubicBezTo>
                        <a:pt x="31" y="335"/>
                        <a:pt x="22" y="338"/>
                        <a:pt x="9" y="338"/>
                      </a:cubicBezTo>
                      <a:lnTo>
                        <a:pt x="0" y="338"/>
                      </a:lnTo>
                      <a:lnTo>
                        <a:pt x="0" y="367"/>
                      </a:lnTo>
                      <a:lnTo>
                        <a:pt x="13" y="367"/>
                      </a:lnTo>
                      <a:cubicBezTo>
                        <a:pt x="36" y="367"/>
                        <a:pt x="52" y="360"/>
                        <a:pt x="62" y="349"/>
                      </a:cubicBezTo>
                      <a:cubicBezTo>
                        <a:pt x="72" y="337"/>
                        <a:pt x="77" y="318"/>
                        <a:pt x="77" y="292"/>
                      </a:cubicBezTo>
                      <a:lnTo>
                        <a:pt x="77" y="81"/>
                      </a:lnTo>
                      <a:lnTo>
                        <a:pt x="43" y="81"/>
                      </a:lnTo>
                      <a:close/>
                      <a:moveTo>
                        <a:pt x="43" y="0"/>
                      </a:moveTo>
                      <a:lnTo>
                        <a:pt x="43" y="43"/>
                      </a:lnTo>
                      <a:lnTo>
                        <a:pt x="77" y="43"/>
                      </a:lnTo>
                      <a:lnTo>
                        <a:pt x="77" y="0"/>
                      </a:lnTo>
                      <a:lnTo>
                        <a:pt x="43"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4" name="TextBox 83"/>
              <p:cNvSpPr txBox="1"/>
              <p:nvPr/>
            </p:nvSpPr>
            <p:spPr bwMode="auto">
              <a:xfrm>
                <a:off x="9636548" y="5710628"/>
                <a:ext cx="412292"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l-GR" dirty="0" smtClean="0">
                    <a:solidFill>
                      <a:srgbClr val="FFFF00"/>
                    </a:solidFill>
                    <a:latin typeface="Arev Sans" pitchFamily="34" charset="0"/>
                    <a:ea typeface="Arev Sans" pitchFamily="34" charset="0"/>
                    <a:cs typeface="Arev sans bold" pitchFamily="34" charset="0"/>
                  </a:rPr>
                  <a:t>ρ</a:t>
                </a:r>
                <a:endParaRPr lang="en-US" dirty="0" smtClean="0">
                  <a:solidFill>
                    <a:srgbClr val="FFFF00"/>
                  </a:solidFill>
                  <a:latin typeface="Arev Sans" pitchFamily="34" charset="0"/>
                  <a:ea typeface="Arev Sans" pitchFamily="34" charset="0"/>
                  <a:cs typeface="Arev sans bold" pitchFamily="34" charset="0"/>
                </a:endParaRPr>
              </a:p>
            </p:txBody>
          </p:sp>
        </p:grpSp>
      </p:grpSp>
      <p:grpSp>
        <p:nvGrpSpPr>
          <p:cNvPr id="54" name="Group 53"/>
          <p:cNvGrpSpPr/>
          <p:nvPr/>
        </p:nvGrpSpPr>
        <p:grpSpPr>
          <a:xfrm>
            <a:off x="4477994" y="372136"/>
            <a:ext cx="1580881" cy="1227285"/>
            <a:chOff x="4477994" y="372136"/>
            <a:chExt cx="1580881" cy="1227285"/>
          </a:xfrm>
        </p:grpSpPr>
        <p:cxnSp>
          <p:nvCxnSpPr>
            <p:cNvPr id="55" name="Straight Arrow Connector 54"/>
            <p:cNvCxnSpPr/>
            <p:nvPr/>
          </p:nvCxnSpPr>
          <p:spPr bwMode="auto">
            <a:xfrm>
              <a:off x="4550737" y="372136"/>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56" name="Straight Arrow Connector 55"/>
            <p:cNvCxnSpPr/>
            <p:nvPr/>
          </p:nvCxnSpPr>
          <p:spPr bwMode="auto">
            <a:xfrm>
              <a:off x="4550737" y="678957"/>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57" name="Straight Arrow Connector 56"/>
            <p:cNvCxnSpPr/>
            <p:nvPr/>
          </p:nvCxnSpPr>
          <p:spPr bwMode="auto">
            <a:xfrm>
              <a:off x="4550737" y="1292599"/>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58" name="Straight Arrow Connector 57"/>
            <p:cNvCxnSpPr/>
            <p:nvPr/>
          </p:nvCxnSpPr>
          <p:spPr bwMode="auto">
            <a:xfrm>
              <a:off x="4550737" y="1599421"/>
              <a:ext cx="1435395" cy="0"/>
            </a:xfrm>
            <a:prstGeom prst="straightConnector1">
              <a:avLst/>
            </a:prstGeom>
            <a:noFill/>
            <a:ln w="57150" cap="flat" cmpd="sng" algn="ctr">
              <a:solidFill>
                <a:schemeClr val="tx1"/>
              </a:solidFill>
              <a:prstDash val="solid"/>
              <a:round/>
              <a:headEnd type="none" w="med" len="med"/>
              <a:tailEnd type="triangle"/>
            </a:ln>
            <a:effectLst/>
          </p:spPr>
        </p:cxnSp>
        <p:sp>
          <p:nvSpPr>
            <p:cNvPr id="59" name="TextBox 58"/>
            <p:cNvSpPr txBox="1"/>
            <p:nvPr/>
          </p:nvSpPr>
          <p:spPr bwMode="auto">
            <a:xfrm>
              <a:off x="4477994" y="757841"/>
              <a:ext cx="1580881" cy="43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000" dirty="0" smtClean="0">
                  <a:solidFill>
                    <a:srgbClr val="FFFF00"/>
                  </a:solidFill>
                  <a:latin typeface="Arev Sans" pitchFamily="34" charset="0"/>
                  <a:ea typeface="Arev Sans" pitchFamily="34" charset="0"/>
                  <a:cs typeface="Arev sans bold" pitchFamily="34" charset="0"/>
                </a:rPr>
                <a:t>m</a:t>
              </a:r>
              <a:r>
                <a:rPr lang="en-US" sz="2000" dirty="0" smtClean="0">
                  <a:latin typeface="Arev Sans" pitchFamily="34" charset="0"/>
                  <a:ea typeface="Arev Sans" pitchFamily="34" charset="0"/>
                  <a:cs typeface="Arev sans bold" pitchFamily="34" charset="0"/>
                </a:rPr>
                <a:t> samples</a:t>
              </a:r>
            </a:p>
          </p:txBody>
        </p:sp>
      </p:grpSp>
      <p:sp>
        <p:nvSpPr>
          <p:cNvPr id="60" name="TextBox 59"/>
          <p:cNvSpPr txBox="1"/>
          <p:nvPr/>
        </p:nvSpPr>
        <p:spPr bwMode="auto">
          <a:xfrm>
            <a:off x="4861912" y="1814811"/>
            <a:ext cx="813044"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l-GR" sz="2400" dirty="0" smtClean="0">
                <a:solidFill>
                  <a:srgbClr val="FFFF00"/>
                </a:solidFill>
                <a:latin typeface="Arev Sans" pitchFamily="34" charset="0"/>
                <a:ea typeface="Arev Sans" pitchFamily="34" charset="0"/>
                <a:cs typeface="Arev sans bold" pitchFamily="34" charset="0"/>
              </a:rPr>
              <a:t>ρ</a:t>
            </a:r>
            <a:r>
              <a:rPr lang="en-US" baseline="30000" dirty="0" smtClean="0">
                <a:solidFill>
                  <a:srgbClr val="FFFF00"/>
                </a:solidFill>
                <a:latin typeface="Arev Sans" pitchFamily="34" charset="0"/>
                <a:ea typeface="Arev Sans" pitchFamily="34" charset="0"/>
                <a:cs typeface="Arev sans bold" pitchFamily="34" charset="0"/>
              </a:rPr>
              <a:t>⊗m</a:t>
            </a:r>
            <a:endParaRPr lang="en-US" sz="2400" baseline="30000" dirty="0" smtClean="0">
              <a:solidFill>
                <a:srgbClr val="FFFF00"/>
              </a:solidFill>
              <a:latin typeface="Arev Sans" pitchFamily="34" charset="0"/>
              <a:ea typeface="Arev Sans" pitchFamily="34" charset="0"/>
              <a:cs typeface="Arev sans bold" pitchFamily="34" charset="0"/>
            </a:endParaRPr>
          </a:p>
        </p:txBody>
      </p:sp>
    </p:spTree>
    <p:extLst>
      <p:ext uri="{BB962C8B-B14F-4D97-AF65-F5344CB8AC3E}">
        <p14:creationId xmlns:p14="http://schemas.microsoft.com/office/powerpoint/2010/main" val="3733957145"/>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2692675" y="221613"/>
            <a:ext cx="6806672" cy="63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3200" b="1" dirty="0" smtClean="0">
                <a:latin typeface="Arev Sans" pitchFamily="34" charset="0"/>
                <a:ea typeface="Arev Sans" pitchFamily="34" charset="0"/>
                <a:cs typeface="Arev sans bold" pitchFamily="34" charset="0"/>
              </a:rPr>
              <a:t>What’s going on, physically?</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2937" y="1197144"/>
            <a:ext cx="1190366" cy="1125088"/>
          </a:xfrm>
          <a:prstGeom prst="rect">
            <a:avLst/>
          </a:prstGeom>
        </p:spPr>
      </p:pic>
      <p:sp>
        <p:nvSpPr>
          <p:cNvPr id="4" name="TextBox 3"/>
          <p:cNvSpPr txBox="1"/>
          <p:nvPr/>
        </p:nvSpPr>
        <p:spPr bwMode="auto">
          <a:xfrm>
            <a:off x="499146" y="1454989"/>
            <a:ext cx="5913798"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l-GR" dirty="0" smtClean="0">
                <a:solidFill>
                  <a:srgbClr val="FFFF00"/>
                </a:solidFill>
                <a:latin typeface="Arev Sans" pitchFamily="34" charset="0"/>
                <a:ea typeface="Arev Sans" pitchFamily="34" charset="0"/>
                <a:cs typeface="Arev sans bold" pitchFamily="34" charset="0"/>
              </a:rPr>
              <a:t>ρ</a:t>
            </a:r>
            <a:r>
              <a:rPr lang="en-US" dirty="0" smtClean="0">
                <a:solidFill>
                  <a:srgbClr val="FFFF00"/>
                </a:solidFill>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“state” of a particle-system</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3303" y="1197144"/>
            <a:ext cx="1190366" cy="1125088"/>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3669" y="1197144"/>
            <a:ext cx="1190366" cy="1125088"/>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4035" y="1197144"/>
            <a:ext cx="1190366" cy="1125088"/>
          </a:xfrm>
          <a:prstGeom prst="rect">
            <a:avLst/>
          </a:prstGeom>
        </p:spPr>
      </p:pic>
      <p:sp>
        <p:nvSpPr>
          <p:cNvPr id="8" name="Rectangle 7"/>
          <p:cNvSpPr/>
          <p:nvPr/>
        </p:nvSpPr>
        <p:spPr>
          <a:xfrm>
            <a:off x="6712937" y="1197144"/>
            <a:ext cx="4761464" cy="1125088"/>
          </a:xfrm>
          <a:prstGeom prst="rect">
            <a:avLst/>
          </a:prstGeom>
          <a:noFill/>
          <a:ln w="38100">
            <a:solidFill>
              <a:schemeClr val="tx1"/>
            </a:solidFill>
          </a:ln>
        </p:spPr>
        <p:txBody>
          <a:bodyPr rtlCol="0" anchor="ctr"/>
          <a:lstStyle/>
          <a:p>
            <a:pPr algn="ctr"/>
            <a:endParaRPr lang="en-US"/>
          </a:p>
        </p:txBody>
      </p:sp>
      <p:sp>
        <p:nvSpPr>
          <p:cNvPr id="9" name="TextBox 8"/>
          <p:cNvSpPr txBox="1"/>
          <p:nvPr/>
        </p:nvSpPr>
        <p:spPr bwMode="auto">
          <a:xfrm>
            <a:off x="6712937" y="2292005"/>
            <a:ext cx="4647427"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e.g., 4 polarized photons</a:t>
            </a:r>
          </a:p>
        </p:txBody>
      </p:sp>
      <p:sp>
        <p:nvSpPr>
          <p:cNvPr id="10" name="TextBox 9"/>
          <p:cNvSpPr txBox="1"/>
          <p:nvPr/>
        </p:nvSpPr>
        <p:spPr bwMode="auto">
          <a:xfrm>
            <a:off x="499146" y="3251898"/>
            <a:ext cx="1123416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n </a:t>
            </a:r>
            <a:r>
              <a:rPr lang="en-US" dirty="0" smtClean="0">
                <a:latin typeface="Arev Sans" pitchFamily="34" charset="0"/>
                <a:ea typeface="Arev Sans" pitchFamily="34" charset="0"/>
                <a:cs typeface="Arev sans bold" pitchFamily="34" charset="0"/>
              </a:rPr>
              <a:t>= # “basic outcomes”;    2 for a “qubit”,    16 for 4 photons</a:t>
            </a:r>
          </a:p>
        </p:txBody>
      </p:sp>
      <p:sp>
        <p:nvSpPr>
          <p:cNvPr id="11" name="TextBox 10"/>
          <p:cNvSpPr txBox="1"/>
          <p:nvPr/>
        </p:nvSpPr>
        <p:spPr bwMode="auto">
          <a:xfrm>
            <a:off x="499146" y="4831914"/>
            <a:ext cx="7045518"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 </a:t>
            </a:r>
            <a:r>
              <a:rPr lang="en-US" dirty="0" smtClean="0">
                <a:latin typeface="Arev Sans" pitchFamily="34" charset="0"/>
                <a:ea typeface="Arev Sans" pitchFamily="34" charset="0"/>
                <a:cs typeface="Arev sans bold" pitchFamily="34" charset="0"/>
              </a:rPr>
              <a:t>= “observable” = measuring device</a:t>
            </a:r>
          </a:p>
        </p:txBody>
      </p:sp>
      <p:grpSp>
        <p:nvGrpSpPr>
          <p:cNvPr id="12" name="Group 11"/>
          <p:cNvGrpSpPr/>
          <p:nvPr/>
        </p:nvGrpSpPr>
        <p:grpSpPr>
          <a:xfrm>
            <a:off x="7798400" y="4246438"/>
            <a:ext cx="2476500" cy="2105025"/>
            <a:chOff x="5268434" y="3014610"/>
            <a:chExt cx="2476500" cy="2105025"/>
          </a:xfrm>
        </p:grpSpPr>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88077" y1="20362" x2="95385" y2="11765"/>
                          <a14:foregroundMark x1="28077" y1="19457" x2="26923" y2="3167"/>
                          <a14:foregroundMark x1="10385" y1="20362" x2="4231" y2="7692"/>
                          <a14:foregroundMark x1="47692" y1="56109" x2="69231" y2="57919"/>
                          <a14:foregroundMark x1="1538" y1="38914" x2="3077" y2="46154"/>
                          <a14:foregroundMark x1="20000" y1="20814" x2="16538" y2="2715"/>
                          <a14:foregroundMark x1="24615" y1="14027" x2="21923" y2="3620"/>
                          <a14:foregroundMark x1="2308" y1="10407" x2="3846" y2="28054"/>
                          <a14:foregroundMark x1="94615" y1="52941" x2="93846" y2="63801"/>
                        </a14:backgroundRemoval>
                      </a14:imgEffect>
                    </a14:imgLayer>
                  </a14:imgProps>
                </a:ext>
                <a:ext uri="{28A0092B-C50C-407E-A947-70E740481C1C}">
                  <a14:useLocalDpi xmlns:a14="http://schemas.microsoft.com/office/drawing/2010/main" val="0"/>
                </a:ext>
              </a:extLst>
            </a:blip>
            <a:stretch>
              <a:fillRect/>
            </a:stretch>
          </p:blipFill>
          <p:spPr>
            <a:xfrm>
              <a:off x="5268434" y="3014610"/>
              <a:ext cx="2476500" cy="2105025"/>
            </a:xfrm>
            <a:prstGeom prst="rect">
              <a:avLst/>
            </a:prstGeom>
          </p:spPr>
        </p:pic>
        <p:sp>
          <p:nvSpPr>
            <p:cNvPr id="14" name="TextBox 13"/>
            <p:cNvSpPr txBox="1"/>
            <p:nvPr/>
          </p:nvSpPr>
          <p:spPr bwMode="auto">
            <a:xfrm>
              <a:off x="5566518" y="3562385"/>
              <a:ext cx="2007332"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a:t>
              </a:r>
            </a:p>
          </p:txBody>
        </p:sp>
      </p:grpSp>
      <p:sp>
        <p:nvSpPr>
          <p:cNvPr id="15" name="Rectangle 14"/>
          <p:cNvSpPr/>
          <p:nvPr/>
        </p:nvSpPr>
        <p:spPr>
          <a:xfrm>
            <a:off x="8304028" y="5441312"/>
            <a:ext cx="1573619" cy="523553"/>
          </a:xfrm>
          <a:prstGeom prst="rect">
            <a:avLst/>
          </a:prstGeom>
          <a:solidFill>
            <a:schemeClr val="accent3">
              <a:lumMod val="75000"/>
            </a:schemeClr>
          </a:solidFill>
          <a:ln w="38100">
            <a:solidFill>
              <a:schemeClr val="tx1"/>
            </a:solidFill>
          </a:ln>
        </p:spPr>
        <p:txBody>
          <a:bodyPr rtlCol="0" anchor="ctr"/>
          <a:lstStyle/>
          <a:p>
            <a:pPr algn="ctr"/>
            <a:r>
              <a:rPr lang="en-US" sz="2000" dirty="0" smtClean="0">
                <a:latin typeface="OPTIC.BOT" panose="00000400000000000000" pitchFamily="2" charset="0"/>
              </a:rPr>
              <a:t>READOUT</a:t>
            </a:r>
            <a:endParaRPr lang="en-US" sz="2000" dirty="0">
              <a:latin typeface="OPTIC.BOT" panose="00000400000000000000" pitchFamily="2" charset="0"/>
            </a:endParaRPr>
          </a:p>
        </p:txBody>
      </p:sp>
      <p:sp>
        <p:nvSpPr>
          <p:cNvPr id="16" name="TextBox 15"/>
          <p:cNvSpPr txBox="1"/>
          <p:nvPr/>
        </p:nvSpPr>
        <p:spPr bwMode="auto">
          <a:xfrm>
            <a:off x="4157629" y="5298950"/>
            <a:ext cx="330731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(quantum circuit)</a:t>
            </a:r>
          </a:p>
        </p:txBody>
      </p:sp>
    </p:spTree>
    <p:extLst>
      <p:ext uri="{BB962C8B-B14F-4D97-AF65-F5344CB8AC3E}">
        <p14:creationId xmlns:p14="http://schemas.microsoft.com/office/powerpoint/2010/main" val="115057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animBg="1"/>
      <p:bldP spid="9" grpId="0"/>
      <p:bldP spid="10" grpId="0"/>
      <p:bldP spid="11" grpId="0"/>
      <p:bldP spid="15" grpId="0" animBg="1"/>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bwMode="auto">
          <a:xfrm>
            <a:off x="499146" y="3251898"/>
            <a:ext cx="1123416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n </a:t>
            </a:r>
            <a:r>
              <a:rPr lang="en-US" dirty="0" smtClean="0">
                <a:latin typeface="Arev Sans" pitchFamily="34" charset="0"/>
                <a:ea typeface="Arev Sans" pitchFamily="34" charset="0"/>
                <a:cs typeface="Arev sans bold" pitchFamily="34" charset="0"/>
              </a:rPr>
              <a:t>= # “basic outcomes”;    2 for a “qubit”,    16 for 4 photons</a:t>
            </a:r>
          </a:p>
        </p:txBody>
      </p:sp>
      <p:sp>
        <p:nvSpPr>
          <p:cNvPr id="20" name="TextBox 19"/>
          <p:cNvSpPr txBox="1"/>
          <p:nvPr/>
        </p:nvSpPr>
        <p:spPr bwMode="auto">
          <a:xfrm>
            <a:off x="4157629" y="5298950"/>
            <a:ext cx="330731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(quantum circuit)</a:t>
            </a:r>
          </a:p>
        </p:txBody>
      </p:sp>
      <p:sp>
        <p:nvSpPr>
          <p:cNvPr id="4" name="TextBox 3"/>
          <p:cNvSpPr txBox="1"/>
          <p:nvPr/>
        </p:nvSpPr>
        <p:spPr bwMode="auto">
          <a:xfrm>
            <a:off x="499146" y="1454989"/>
            <a:ext cx="5913798"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l-GR" dirty="0" smtClean="0">
                <a:solidFill>
                  <a:srgbClr val="FFFF00"/>
                </a:solidFill>
                <a:latin typeface="Arev Sans" pitchFamily="34" charset="0"/>
                <a:ea typeface="Arev Sans" pitchFamily="34" charset="0"/>
                <a:cs typeface="Arev sans bold" pitchFamily="34" charset="0"/>
              </a:rPr>
              <a:t>ρ</a:t>
            </a:r>
            <a:r>
              <a:rPr lang="en-US" dirty="0" smtClean="0">
                <a:solidFill>
                  <a:srgbClr val="FFFF00"/>
                </a:solidFill>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“state” of a particle-system</a:t>
            </a:r>
          </a:p>
        </p:txBody>
      </p:sp>
      <p:sp>
        <p:nvSpPr>
          <p:cNvPr id="11" name="TextBox 10"/>
          <p:cNvSpPr txBox="1"/>
          <p:nvPr/>
        </p:nvSpPr>
        <p:spPr bwMode="auto">
          <a:xfrm>
            <a:off x="499146" y="4831914"/>
            <a:ext cx="7045518"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 </a:t>
            </a:r>
            <a:r>
              <a:rPr lang="en-US" dirty="0" smtClean="0">
                <a:latin typeface="Arev Sans" pitchFamily="34" charset="0"/>
                <a:ea typeface="Arev Sans" pitchFamily="34" charset="0"/>
                <a:cs typeface="Arev sans bold" pitchFamily="34" charset="0"/>
              </a:rPr>
              <a:t>= “observable” = measuring device</a:t>
            </a:r>
          </a:p>
        </p:txBody>
      </p:sp>
      <p:sp>
        <p:nvSpPr>
          <p:cNvPr id="9" name="TextBox 8"/>
          <p:cNvSpPr txBox="1"/>
          <p:nvPr/>
        </p:nvSpPr>
        <p:spPr bwMode="auto">
          <a:xfrm>
            <a:off x="6712937" y="2292005"/>
            <a:ext cx="4647427"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e.g., 4 polarized photons</a:t>
            </a:r>
          </a:p>
        </p:txBody>
      </p:sp>
      <p:grpSp>
        <p:nvGrpSpPr>
          <p:cNvPr id="16" name="Group 15"/>
          <p:cNvGrpSpPr/>
          <p:nvPr/>
        </p:nvGrpSpPr>
        <p:grpSpPr>
          <a:xfrm>
            <a:off x="6712937" y="1197144"/>
            <a:ext cx="4761464" cy="1125088"/>
            <a:chOff x="6712937" y="1197144"/>
            <a:chExt cx="4761464" cy="1125088"/>
          </a:xfrm>
        </p:grpSpPr>
        <p:sp>
          <p:nvSpPr>
            <p:cNvPr id="8" name="Rectangle 7"/>
            <p:cNvSpPr/>
            <p:nvPr/>
          </p:nvSpPr>
          <p:spPr>
            <a:xfrm>
              <a:off x="6712937" y="1197144"/>
              <a:ext cx="4761464" cy="1125088"/>
            </a:xfrm>
            <a:prstGeom prst="rect">
              <a:avLst/>
            </a:prstGeom>
            <a:solidFill>
              <a:srgbClr val="9B0000"/>
            </a:solidFill>
            <a:ln w="38100">
              <a:solidFill>
                <a:schemeClr val="tx1"/>
              </a:solidFill>
            </a:ln>
          </p:spPr>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2937" y="1197144"/>
              <a:ext cx="1190366" cy="1125088"/>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3303" y="1197144"/>
              <a:ext cx="1190366" cy="1125088"/>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3669" y="1197144"/>
              <a:ext cx="1190366" cy="1125088"/>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4035" y="1197144"/>
              <a:ext cx="1190366" cy="1125088"/>
            </a:xfrm>
            <a:prstGeom prst="rect">
              <a:avLst/>
            </a:prstGeom>
          </p:spPr>
        </p:pic>
      </p:grpSp>
      <p:sp>
        <p:nvSpPr>
          <p:cNvPr id="17" name="Rectangle 16"/>
          <p:cNvSpPr/>
          <p:nvPr/>
        </p:nvSpPr>
        <p:spPr>
          <a:xfrm>
            <a:off x="9654363" y="3976577"/>
            <a:ext cx="2537637" cy="2711302"/>
          </a:xfrm>
          <a:prstGeom prst="rect">
            <a:avLst/>
          </a:prstGeom>
          <a:solidFill>
            <a:srgbClr val="9B0000"/>
          </a:solidFill>
          <a:ln w="38100">
            <a:noFill/>
          </a:ln>
        </p:spPr>
        <p:txBody>
          <a:bodyPr rtlCol="0" anchor="ctr"/>
          <a:lstStyle/>
          <a:p>
            <a:pPr algn="ctr"/>
            <a:endParaRPr lang="en-US"/>
          </a:p>
        </p:txBody>
      </p:sp>
      <p:sp>
        <p:nvSpPr>
          <p:cNvPr id="2" name="TextBox 1"/>
          <p:cNvSpPr txBox="1"/>
          <p:nvPr/>
        </p:nvSpPr>
        <p:spPr bwMode="auto">
          <a:xfrm>
            <a:off x="2692675" y="221613"/>
            <a:ext cx="6806672" cy="63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3200" b="1" dirty="0" smtClean="0">
                <a:latin typeface="Arev Sans" pitchFamily="34" charset="0"/>
                <a:ea typeface="Arev Sans" pitchFamily="34" charset="0"/>
                <a:cs typeface="Arev sans bold" pitchFamily="34" charset="0"/>
              </a:rPr>
              <a:t>What’s going on, physically?</a:t>
            </a:r>
          </a:p>
        </p:txBody>
      </p:sp>
      <p:grpSp>
        <p:nvGrpSpPr>
          <p:cNvPr id="12" name="Group 11"/>
          <p:cNvGrpSpPr/>
          <p:nvPr/>
        </p:nvGrpSpPr>
        <p:grpSpPr>
          <a:xfrm>
            <a:off x="7798400" y="4246438"/>
            <a:ext cx="2476500" cy="2105025"/>
            <a:chOff x="5268434" y="3014610"/>
            <a:chExt cx="2476500" cy="2105025"/>
          </a:xfrm>
        </p:grpSpPr>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88077" y1="20362" x2="95385" y2="11765"/>
                          <a14:foregroundMark x1="28077" y1="19457" x2="26923" y2="3167"/>
                          <a14:foregroundMark x1="10385" y1="20362" x2="4231" y2="7692"/>
                          <a14:foregroundMark x1="47692" y1="56109" x2="69231" y2="57919"/>
                          <a14:foregroundMark x1="1538" y1="38914" x2="3077" y2="46154"/>
                          <a14:foregroundMark x1="20000" y1="20814" x2="16538" y2="2715"/>
                          <a14:foregroundMark x1="24615" y1="14027" x2="21923" y2="3620"/>
                          <a14:foregroundMark x1="2308" y1="10407" x2="3846" y2="28054"/>
                          <a14:foregroundMark x1="94615" y1="52941" x2="93846" y2="63801"/>
                        </a14:backgroundRemoval>
                      </a14:imgEffect>
                    </a14:imgLayer>
                  </a14:imgProps>
                </a:ext>
                <a:ext uri="{28A0092B-C50C-407E-A947-70E740481C1C}">
                  <a14:useLocalDpi xmlns:a14="http://schemas.microsoft.com/office/drawing/2010/main" val="0"/>
                </a:ext>
              </a:extLst>
            </a:blip>
            <a:stretch>
              <a:fillRect/>
            </a:stretch>
          </p:blipFill>
          <p:spPr>
            <a:xfrm>
              <a:off x="5268434" y="3014610"/>
              <a:ext cx="2476500" cy="2105025"/>
            </a:xfrm>
            <a:prstGeom prst="rect">
              <a:avLst/>
            </a:prstGeom>
          </p:spPr>
        </p:pic>
        <p:sp>
          <p:nvSpPr>
            <p:cNvPr id="14" name="TextBox 13"/>
            <p:cNvSpPr txBox="1"/>
            <p:nvPr/>
          </p:nvSpPr>
          <p:spPr bwMode="auto">
            <a:xfrm>
              <a:off x="5566518" y="3562385"/>
              <a:ext cx="2007332"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a:t>
              </a:r>
            </a:p>
          </p:txBody>
        </p:sp>
      </p:grpSp>
      <p:sp>
        <p:nvSpPr>
          <p:cNvPr id="15" name="Rectangle 14"/>
          <p:cNvSpPr/>
          <p:nvPr/>
        </p:nvSpPr>
        <p:spPr>
          <a:xfrm>
            <a:off x="8304028" y="5441312"/>
            <a:ext cx="1573619" cy="523553"/>
          </a:xfrm>
          <a:prstGeom prst="rect">
            <a:avLst/>
          </a:prstGeom>
          <a:solidFill>
            <a:schemeClr val="accent3">
              <a:lumMod val="75000"/>
            </a:schemeClr>
          </a:solidFill>
          <a:ln w="38100">
            <a:solidFill>
              <a:schemeClr val="tx1"/>
            </a:solidFill>
          </a:ln>
        </p:spPr>
        <p:txBody>
          <a:bodyPr rtlCol="0" anchor="ctr"/>
          <a:lstStyle/>
          <a:p>
            <a:pPr algn="ctr"/>
            <a:r>
              <a:rPr lang="en-US" sz="2000" dirty="0" smtClean="0">
                <a:latin typeface="OPTIC.BOT" panose="00000400000000000000" pitchFamily="2" charset="0"/>
              </a:rPr>
              <a:t>READOUT</a:t>
            </a:r>
            <a:endParaRPr lang="en-US" sz="2000" dirty="0">
              <a:latin typeface="OPTIC.BOT" panose="00000400000000000000" pitchFamily="2" charset="0"/>
            </a:endParaRPr>
          </a:p>
        </p:txBody>
      </p:sp>
      <p:sp>
        <p:nvSpPr>
          <p:cNvPr id="18" name="Rectangle 17"/>
          <p:cNvSpPr/>
          <p:nvPr/>
        </p:nvSpPr>
        <p:spPr>
          <a:xfrm>
            <a:off x="8304027" y="5441312"/>
            <a:ext cx="1573619" cy="523553"/>
          </a:xfrm>
          <a:prstGeom prst="rect">
            <a:avLst/>
          </a:prstGeom>
          <a:solidFill>
            <a:schemeClr val="accent3">
              <a:lumMod val="75000"/>
            </a:schemeClr>
          </a:solidFill>
          <a:ln w="38100">
            <a:solidFill>
              <a:schemeClr val="tx1"/>
            </a:solidFill>
          </a:ln>
        </p:spPr>
        <p:txBody>
          <a:bodyPr rtlCol="0" anchor="ctr"/>
          <a:lstStyle/>
          <a:p>
            <a:pPr algn="ctr"/>
            <a:endParaRPr lang="en-US" sz="2000" dirty="0">
              <a:latin typeface="OPTIC.BOT" panose="00000400000000000000" pitchFamily="2" charset="0"/>
            </a:endParaRPr>
          </a:p>
        </p:txBody>
      </p:sp>
      <p:sp>
        <p:nvSpPr>
          <p:cNvPr id="19" name="Rectangle 18"/>
          <p:cNvSpPr/>
          <p:nvPr/>
        </p:nvSpPr>
        <p:spPr>
          <a:xfrm>
            <a:off x="8313340" y="5441312"/>
            <a:ext cx="1573619" cy="523553"/>
          </a:xfrm>
          <a:prstGeom prst="rect">
            <a:avLst/>
          </a:prstGeom>
          <a:solidFill>
            <a:schemeClr val="accent3">
              <a:lumMod val="75000"/>
            </a:schemeClr>
          </a:solidFill>
          <a:ln w="38100">
            <a:solidFill>
              <a:schemeClr val="tx1"/>
            </a:solidFill>
          </a:ln>
        </p:spPr>
        <p:txBody>
          <a:bodyPr rtlCol="0" anchor="ctr"/>
          <a:lstStyle/>
          <a:p>
            <a:pPr algn="ctr"/>
            <a:r>
              <a:rPr lang="en-US" sz="3200" b="1" dirty="0" smtClean="0">
                <a:latin typeface="Consolas" panose="020B0609020204030204" pitchFamily="49" charset="0"/>
                <a:ea typeface="DejaVu Sans Light" panose="020B0203030804020204" pitchFamily="34" charset="0"/>
                <a:cs typeface="DejaVu Sans Light" panose="020B0203030804020204" pitchFamily="34" charset="0"/>
              </a:rPr>
              <a:t>0.03</a:t>
            </a:r>
            <a:endParaRPr lang="en-US" sz="3200" b="1" dirty="0">
              <a:latin typeface="Consolas" panose="020B0609020204030204" pitchFamily="49" charset="0"/>
              <a:ea typeface="DejaVu Sans Light" panose="020B0203030804020204" pitchFamily="34" charset="0"/>
              <a:cs typeface="DejaVu Sans Light" panose="020B0203030804020204" pitchFamily="34" charset="0"/>
            </a:endParaRPr>
          </a:p>
        </p:txBody>
      </p:sp>
    </p:spTree>
    <p:extLst>
      <p:ext uri="{BB962C8B-B14F-4D97-AF65-F5344CB8AC3E}">
        <p14:creationId xmlns:p14="http://schemas.microsoft.com/office/powerpoint/2010/main" val="15937542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path" presetSubtype="0" accel="50000" decel="50000" fill="hold" nodeType="withEffect">
                                  <p:stCondLst>
                                    <p:cond delay="0"/>
                                  </p:stCondLst>
                                  <p:childTnLst>
                                    <p:animMotion origin="layout" path="M -0.00013 -1.48148E-6 L -0.38268 0.15486 C -0.46875 0.18727 -0.51653 0.23634 -0.51653 0.2875 C -0.51653 0.34537 -0.46875 0.3919 -0.38268 0.42431 C -0.25507 0.47639 -0.01849 0.52384 0.10912 0.57593 " pathEditMode="relative" rAng="0" ptsTypes="AAAAA">
                                      <p:cBhvr>
                                        <p:cTn id="6" dur="2000" fill="hold"/>
                                        <p:tgtEl>
                                          <p:spTgt spid="16"/>
                                        </p:tgtEl>
                                        <p:attrNameLst>
                                          <p:attrName>ppt_x</p:attrName>
                                          <p:attrName>ppt_y</p:attrName>
                                        </p:attrNameLst>
                                      </p:cBhvr>
                                      <p:rCtr x="-20365" y="28796"/>
                                    </p:animMotion>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par>
                          <p:cTn id="9" fill="hold">
                            <p:stCondLst>
                              <p:cond delay="2000"/>
                            </p:stCondLst>
                            <p:childTnLst>
                              <p:par>
                                <p:cTn id="10" presetID="1" presetClass="entr" presetSubtype="0" fill="hold" grpId="0" nodeType="afterEffect">
                                  <p:stCondLst>
                                    <p:cond delay="80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bwMode="auto">
          <a:xfrm>
            <a:off x="4157629" y="5298950"/>
            <a:ext cx="330731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(quantum circuit)</a:t>
            </a:r>
          </a:p>
        </p:txBody>
      </p:sp>
      <p:sp>
        <p:nvSpPr>
          <p:cNvPr id="4" name="TextBox 3"/>
          <p:cNvSpPr txBox="1"/>
          <p:nvPr/>
        </p:nvSpPr>
        <p:spPr bwMode="auto">
          <a:xfrm>
            <a:off x="499146" y="1454989"/>
            <a:ext cx="5913798"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l-GR" dirty="0" smtClean="0">
                <a:solidFill>
                  <a:srgbClr val="FFFF00"/>
                </a:solidFill>
                <a:latin typeface="Arev Sans" pitchFamily="34" charset="0"/>
                <a:ea typeface="Arev Sans" pitchFamily="34" charset="0"/>
                <a:cs typeface="Arev sans bold" pitchFamily="34" charset="0"/>
              </a:rPr>
              <a:t>ρ</a:t>
            </a:r>
            <a:r>
              <a:rPr lang="en-US" dirty="0" smtClean="0">
                <a:solidFill>
                  <a:srgbClr val="FFFF00"/>
                </a:solidFill>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“state” of a particle-system</a:t>
            </a:r>
          </a:p>
        </p:txBody>
      </p:sp>
      <p:sp>
        <p:nvSpPr>
          <p:cNvPr id="11" name="TextBox 10"/>
          <p:cNvSpPr txBox="1"/>
          <p:nvPr/>
        </p:nvSpPr>
        <p:spPr bwMode="auto">
          <a:xfrm>
            <a:off x="499146" y="4831914"/>
            <a:ext cx="7045518"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 </a:t>
            </a:r>
            <a:r>
              <a:rPr lang="en-US" dirty="0" smtClean="0">
                <a:latin typeface="Arev Sans" pitchFamily="34" charset="0"/>
                <a:ea typeface="Arev Sans" pitchFamily="34" charset="0"/>
                <a:cs typeface="Arev sans bold" pitchFamily="34" charset="0"/>
              </a:rPr>
              <a:t>= “observable” = measuring device</a:t>
            </a:r>
          </a:p>
        </p:txBody>
      </p:sp>
      <p:sp>
        <p:nvSpPr>
          <p:cNvPr id="17" name="Rectangle 16"/>
          <p:cNvSpPr/>
          <p:nvPr/>
        </p:nvSpPr>
        <p:spPr>
          <a:xfrm>
            <a:off x="9654363" y="3976577"/>
            <a:ext cx="2537637" cy="2711302"/>
          </a:xfrm>
          <a:prstGeom prst="rect">
            <a:avLst/>
          </a:prstGeom>
          <a:solidFill>
            <a:srgbClr val="9B0000"/>
          </a:solidFill>
          <a:ln w="38100">
            <a:noFill/>
          </a:ln>
        </p:spPr>
        <p:txBody>
          <a:bodyPr rtlCol="0" anchor="ctr"/>
          <a:lstStyle/>
          <a:p>
            <a:pPr algn="ctr"/>
            <a:endParaRPr lang="en-US"/>
          </a:p>
        </p:txBody>
      </p:sp>
      <p:sp>
        <p:nvSpPr>
          <p:cNvPr id="2" name="TextBox 1"/>
          <p:cNvSpPr txBox="1"/>
          <p:nvPr/>
        </p:nvSpPr>
        <p:spPr bwMode="auto">
          <a:xfrm>
            <a:off x="2692675" y="221613"/>
            <a:ext cx="6806672" cy="63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3200" b="1" dirty="0" smtClean="0">
                <a:latin typeface="Arev Sans" pitchFamily="34" charset="0"/>
                <a:ea typeface="Arev Sans" pitchFamily="34" charset="0"/>
                <a:cs typeface="Arev sans bold" pitchFamily="34" charset="0"/>
              </a:rPr>
              <a:t>What’s going on, physically?</a:t>
            </a:r>
          </a:p>
        </p:txBody>
      </p:sp>
      <p:grpSp>
        <p:nvGrpSpPr>
          <p:cNvPr id="12" name="Group 11"/>
          <p:cNvGrpSpPr/>
          <p:nvPr/>
        </p:nvGrpSpPr>
        <p:grpSpPr>
          <a:xfrm>
            <a:off x="7798400" y="4246438"/>
            <a:ext cx="2476500" cy="2105025"/>
            <a:chOff x="5268434" y="3014610"/>
            <a:chExt cx="2476500" cy="2105025"/>
          </a:xfrm>
        </p:grpSpPr>
        <p:pic>
          <p:nvPicPr>
            <p:cNvPr id="13" name="Picture 12"/>
            <p:cNvPicPr>
              <a:picLocks noChangeAspect="1"/>
            </p:cNvPicPr>
            <p:nvPr/>
          </p:nvPicPr>
          <p:blipFill>
            <a:blip r:embed="rId19">
              <a:extLst>
                <a:ext uri="{BEBA8EAE-BF5A-486C-A8C5-ECC9F3942E4B}">
                  <a14:imgProps xmlns:a14="http://schemas.microsoft.com/office/drawing/2010/main">
                    <a14:imgLayer r:embed="rId20">
                      <a14:imgEffect>
                        <a14:backgroundRemoval t="0" b="100000" l="0" r="100000">
                          <a14:foregroundMark x1="88077" y1="20362" x2="95385" y2="11765"/>
                          <a14:foregroundMark x1="28077" y1="19457" x2="26923" y2="3167"/>
                          <a14:foregroundMark x1="10385" y1="20362" x2="4231" y2="7692"/>
                          <a14:foregroundMark x1="47692" y1="56109" x2="69231" y2="57919"/>
                          <a14:foregroundMark x1="1538" y1="38914" x2="3077" y2="46154"/>
                          <a14:foregroundMark x1="20000" y1="20814" x2="16538" y2="2715"/>
                          <a14:foregroundMark x1="24615" y1="14027" x2="21923" y2="3620"/>
                          <a14:foregroundMark x1="2308" y1="10407" x2="3846" y2="28054"/>
                          <a14:foregroundMark x1="94615" y1="52941" x2="93846" y2="63801"/>
                        </a14:backgroundRemoval>
                      </a14:imgEffect>
                    </a14:imgLayer>
                  </a14:imgProps>
                </a:ext>
                <a:ext uri="{28A0092B-C50C-407E-A947-70E740481C1C}">
                  <a14:useLocalDpi xmlns:a14="http://schemas.microsoft.com/office/drawing/2010/main" val="0"/>
                </a:ext>
              </a:extLst>
            </a:blip>
            <a:stretch>
              <a:fillRect/>
            </a:stretch>
          </p:blipFill>
          <p:spPr>
            <a:xfrm>
              <a:off x="5268434" y="3014610"/>
              <a:ext cx="2476500" cy="2105025"/>
            </a:xfrm>
            <a:prstGeom prst="rect">
              <a:avLst/>
            </a:prstGeom>
          </p:spPr>
        </p:pic>
        <p:sp>
          <p:nvSpPr>
            <p:cNvPr id="14" name="TextBox 13"/>
            <p:cNvSpPr txBox="1"/>
            <p:nvPr/>
          </p:nvSpPr>
          <p:spPr bwMode="auto">
            <a:xfrm>
              <a:off x="5566518" y="3562385"/>
              <a:ext cx="2007332"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a:t>
              </a:r>
            </a:p>
          </p:txBody>
        </p:sp>
      </p:grpSp>
      <p:sp>
        <p:nvSpPr>
          <p:cNvPr id="15" name="Rectangle 14"/>
          <p:cNvSpPr/>
          <p:nvPr/>
        </p:nvSpPr>
        <p:spPr>
          <a:xfrm>
            <a:off x="8304028" y="5441312"/>
            <a:ext cx="1573619" cy="523553"/>
          </a:xfrm>
          <a:prstGeom prst="rect">
            <a:avLst/>
          </a:prstGeom>
          <a:solidFill>
            <a:schemeClr val="accent3">
              <a:lumMod val="75000"/>
            </a:schemeClr>
          </a:solidFill>
          <a:ln w="38100">
            <a:solidFill>
              <a:schemeClr val="tx1"/>
            </a:solidFill>
          </a:ln>
        </p:spPr>
        <p:txBody>
          <a:bodyPr rtlCol="0" anchor="ctr"/>
          <a:lstStyle/>
          <a:p>
            <a:pPr algn="ctr"/>
            <a:r>
              <a:rPr lang="en-US" sz="2000" dirty="0" smtClean="0">
                <a:latin typeface="OPTIC.BOT" panose="00000400000000000000" pitchFamily="2" charset="0"/>
              </a:rPr>
              <a:t>READOUT</a:t>
            </a:r>
            <a:endParaRPr lang="en-US" sz="2000" dirty="0">
              <a:latin typeface="OPTIC.BOT" panose="00000400000000000000" pitchFamily="2" charset="0"/>
            </a:endParaRPr>
          </a:p>
        </p:txBody>
      </p:sp>
      <p:sp>
        <p:nvSpPr>
          <p:cNvPr id="18" name="Rectangle 17"/>
          <p:cNvSpPr/>
          <p:nvPr/>
        </p:nvSpPr>
        <p:spPr>
          <a:xfrm>
            <a:off x="8304027" y="5441312"/>
            <a:ext cx="1573619" cy="523553"/>
          </a:xfrm>
          <a:prstGeom prst="rect">
            <a:avLst/>
          </a:prstGeom>
          <a:solidFill>
            <a:schemeClr val="accent3">
              <a:lumMod val="75000"/>
            </a:schemeClr>
          </a:solidFill>
          <a:ln w="38100">
            <a:solidFill>
              <a:schemeClr val="tx1"/>
            </a:solidFill>
          </a:ln>
        </p:spPr>
        <p:txBody>
          <a:bodyPr rtlCol="0" anchor="ctr"/>
          <a:lstStyle/>
          <a:p>
            <a:pPr algn="ctr"/>
            <a:endParaRPr lang="en-US" sz="2000" dirty="0">
              <a:latin typeface="OPTIC.BOT" panose="00000400000000000000" pitchFamily="2" charset="0"/>
            </a:endParaRPr>
          </a:p>
        </p:txBody>
      </p:sp>
      <p:sp>
        <p:nvSpPr>
          <p:cNvPr id="19" name="Rectangle 18"/>
          <p:cNvSpPr/>
          <p:nvPr/>
        </p:nvSpPr>
        <p:spPr>
          <a:xfrm>
            <a:off x="8313340" y="5441312"/>
            <a:ext cx="1573619" cy="523553"/>
          </a:xfrm>
          <a:prstGeom prst="rect">
            <a:avLst/>
          </a:prstGeom>
          <a:solidFill>
            <a:schemeClr val="accent3">
              <a:lumMod val="75000"/>
            </a:schemeClr>
          </a:solidFill>
          <a:ln w="38100">
            <a:solidFill>
              <a:schemeClr val="tx1"/>
            </a:solidFill>
          </a:ln>
        </p:spPr>
        <p:txBody>
          <a:bodyPr rtlCol="0" anchor="ctr"/>
          <a:lstStyle/>
          <a:p>
            <a:pPr algn="ctr"/>
            <a:r>
              <a:rPr lang="en-US" sz="3200" b="1" dirty="0" smtClean="0">
                <a:latin typeface="Consolas" panose="020B0609020204030204" pitchFamily="49" charset="0"/>
                <a:ea typeface="DejaVu Sans Light" panose="020B0203030804020204" pitchFamily="34" charset="0"/>
                <a:cs typeface="DejaVu Sans Light" panose="020B0203030804020204" pitchFamily="34" charset="0"/>
              </a:rPr>
              <a:t>0.03</a:t>
            </a:r>
            <a:endParaRPr lang="en-US" sz="3200" b="1" dirty="0">
              <a:latin typeface="Consolas" panose="020B0609020204030204" pitchFamily="49" charset="0"/>
              <a:ea typeface="DejaVu Sans Light" panose="020B0203030804020204" pitchFamily="34" charset="0"/>
              <a:cs typeface="DejaVu Sans Light" panose="020B0203030804020204" pitchFamily="34" charset="0"/>
            </a:endParaRPr>
          </a:p>
        </p:txBody>
      </p:sp>
      <p:sp>
        <p:nvSpPr>
          <p:cNvPr id="22" name="Rounded Rectangle 21"/>
          <p:cNvSpPr/>
          <p:nvPr/>
        </p:nvSpPr>
        <p:spPr>
          <a:xfrm>
            <a:off x="558361" y="2496968"/>
            <a:ext cx="7116726" cy="1910740"/>
          </a:xfrm>
          <a:prstGeom prst="roundRect">
            <a:avLst/>
          </a:prstGeom>
          <a:solidFill>
            <a:srgbClr val="C00000"/>
          </a:solidFill>
          <a:ln w="38100">
            <a:solidFill>
              <a:schemeClr val="tx1"/>
            </a:solidFill>
          </a:ln>
        </p:spPr>
        <p:txBody>
          <a:bodyPr rtlCol="0" anchor="ctr"/>
          <a:lstStyle/>
          <a:p>
            <a:pPr algn="ctr">
              <a:lnSpc>
                <a:spcPct val="130000"/>
              </a:lnSpc>
            </a:pPr>
            <a:r>
              <a:rPr lang="en-US" sz="3200" b="1" dirty="0" smtClean="0">
                <a:latin typeface="Arev Sans" panose="020B0603030804020204" pitchFamily="34" charset="0"/>
                <a:ea typeface="Arev Sans" panose="020B0603030804020204" pitchFamily="34" charset="0"/>
              </a:rPr>
              <a:t>Don’t read this:</a:t>
            </a:r>
            <a:r>
              <a:rPr lang="en-US" dirty="0" smtClean="0">
                <a:latin typeface="Arev Sans" panose="020B0603030804020204" pitchFamily="34" charset="0"/>
                <a:ea typeface="Arev Sans" panose="020B0603030804020204" pitchFamily="34" charset="0"/>
              </a:rPr>
              <a:t/>
            </a:r>
            <a:br>
              <a:rPr lang="en-US" dirty="0" smtClean="0">
                <a:latin typeface="Arev Sans" panose="020B0603030804020204" pitchFamily="34" charset="0"/>
                <a:ea typeface="Arev Sans" panose="020B0603030804020204" pitchFamily="34" charset="0"/>
              </a:rPr>
            </a:br>
            <a:r>
              <a:rPr lang="en-US" sz="2400" dirty="0" smtClean="0">
                <a:latin typeface="Arev Sans" panose="020B0603030804020204" pitchFamily="34" charset="0"/>
                <a:ea typeface="Arev Sans" panose="020B0603030804020204" pitchFamily="34" charset="0"/>
              </a:rPr>
              <a:t>Readout is </a:t>
            </a:r>
            <a:r>
              <a:rPr lang="el-GR" sz="2400" i="1" dirty="0" smtClean="0">
                <a:latin typeface="Arev Sans" panose="020B0603030804020204" pitchFamily="34" charset="0"/>
                <a:ea typeface="Arev Sans" panose="020B0603030804020204" pitchFamily="34" charset="0"/>
              </a:rPr>
              <a:t>λ</a:t>
            </a:r>
            <a:r>
              <a:rPr lang="en-US" baseline="-25000" dirty="0" err="1" smtClean="0">
                <a:latin typeface="Arev Sans" panose="020B0603030804020204" pitchFamily="34" charset="0"/>
                <a:ea typeface="Arev Sans" panose="020B0603030804020204" pitchFamily="34" charset="0"/>
              </a:rPr>
              <a:t>i</a:t>
            </a:r>
            <a:r>
              <a:rPr lang="en-US" sz="2400" dirty="0" smtClean="0">
                <a:latin typeface="Arev Sans" panose="020B0603030804020204" pitchFamily="34" charset="0"/>
                <a:ea typeface="Arev Sans" panose="020B0603030804020204" pitchFamily="34" charset="0"/>
              </a:rPr>
              <a:t> with probability            </a:t>
            </a:r>
            <a:r>
              <a:rPr lang="en-US" sz="2400" dirty="0" smtClean="0">
                <a:solidFill>
                  <a:srgbClr val="C00000"/>
                </a:solidFill>
                <a:latin typeface="Arev Sans" panose="020B0603030804020204" pitchFamily="34" charset="0"/>
                <a:ea typeface="Arev Sans" panose="020B0603030804020204" pitchFamily="34" charset="0"/>
              </a:rPr>
              <a:t>d</a:t>
            </a:r>
            <a:r>
              <a:rPr lang="en-US" sz="2400" dirty="0" smtClean="0">
                <a:latin typeface="Arev Sans" panose="020B0603030804020204" pitchFamily="34" charset="0"/>
                <a:ea typeface="Arev Sans" panose="020B0603030804020204" pitchFamily="34" charset="0"/>
              </a:rPr>
              <a:t>  </a:t>
            </a:r>
          </a:p>
          <a:p>
            <a:pPr algn="ctr">
              <a:lnSpc>
                <a:spcPct val="130000"/>
              </a:lnSpc>
            </a:pPr>
            <a:r>
              <a:rPr lang="en-US" sz="2400" dirty="0" smtClean="0">
                <a:latin typeface="Arev Sans" panose="020B0603030804020204" pitchFamily="34" charset="0"/>
                <a:ea typeface="Arev Sans" panose="020B0603030804020204" pitchFamily="34" charset="0"/>
              </a:rPr>
              <a:t>where             are the </a:t>
            </a:r>
            <a:r>
              <a:rPr lang="en-US" sz="2400" dirty="0" err="1" smtClean="0">
                <a:latin typeface="Arev Sans" panose="020B0603030804020204" pitchFamily="34" charset="0"/>
                <a:ea typeface="Arev Sans" panose="020B0603030804020204" pitchFamily="34" charset="0"/>
              </a:rPr>
              <a:t>eigvals</a:t>
            </a:r>
            <a:r>
              <a:rPr lang="en-US" sz="2400" dirty="0" smtClean="0">
                <a:latin typeface="Arev Sans" panose="020B0603030804020204" pitchFamily="34" charset="0"/>
                <a:ea typeface="Arev Sans" panose="020B0603030804020204" pitchFamily="34" charset="0"/>
              </a:rPr>
              <a:t>/</a:t>
            </a:r>
            <a:r>
              <a:rPr lang="en-US" sz="2400" dirty="0" err="1" smtClean="0">
                <a:latin typeface="Arev Sans" panose="020B0603030804020204" pitchFamily="34" charset="0"/>
                <a:ea typeface="Arev Sans" panose="020B0603030804020204" pitchFamily="34" charset="0"/>
              </a:rPr>
              <a:t>vecs</a:t>
            </a:r>
            <a:r>
              <a:rPr lang="en-US" sz="2400" dirty="0" smtClean="0">
                <a:latin typeface="Arev Sans" panose="020B0603030804020204" pitchFamily="34" charset="0"/>
                <a:ea typeface="Arev Sans" panose="020B0603030804020204" pitchFamily="34" charset="0"/>
              </a:rPr>
              <a:t> of X. </a:t>
            </a:r>
            <a:endParaRPr lang="en-US" sz="4400" dirty="0">
              <a:latin typeface="Arev Sans" panose="020B0603030804020204" pitchFamily="34" charset="0"/>
              <a:ea typeface="Arev Sans" panose="020B0603030804020204" pitchFamily="34" charset="0"/>
            </a:endParaRPr>
          </a:p>
        </p:txBody>
      </p:sp>
      <p:grpSp>
        <p:nvGrpSpPr>
          <p:cNvPr id="104" name="Group 103"/>
          <p:cNvGrpSpPr>
            <a:grpSpLocks noChangeAspect="1"/>
          </p:cNvGrpSpPr>
          <p:nvPr>
            <p:custDataLst>
              <p:tags r:id="rId1"/>
            </p:custDataLst>
          </p:nvPr>
        </p:nvGrpSpPr>
        <p:grpSpPr>
          <a:xfrm>
            <a:off x="5751399" y="3338512"/>
            <a:ext cx="1182688" cy="352425"/>
            <a:chOff x="5889628" y="3338512"/>
            <a:chExt cx="1182688" cy="352425"/>
          </a:xfrm>
        </p:grpSpPr>
        <p:sp>
          <p:nvSpPr>
            <p:cNvPr id="95" name="Freeform 57"/>
            <p:cNvSpPr>
              <a:spLocks/>
            </p:cNvSpPr>
            <p:nvPr>
              <p:custDataLst>
                <p:tags r:id="rId10"/>
              </p:custDataLst>
            </p:nvPr>
          </p:nvSpPr>
          <p:spPr bwMode="auto">
            <a:xfrm>
              <a:off x="5889628" y="3338512"/>
              <a:ext cx="76200" cy="352425"/>
            </a:xfrm>
            <a:custGeom>
              <a:avLst/>
              <a:gdLst>
                <a:gd name="T0" fmla="*/ 76 w 119"/>
                <a:gd name="T1" fmla="*/ 0 h 515"/>
                <a:gd name="T2" fmla="*/ 0 w 119"/>
                <a:gd name="T3" fmla="*/ 254 h 515"/>
                <a:gd name="T4" fmla="*/ 0 w 119"/>
                <a:gd name="T5" fmla="*/ 260 h 515"/>
                <a:gd name="T6" fmla="*/ 76 w 119"/>
                <a:gd name="T7" fmla="*/ 515 h 515"/>
                <a:gd name="T8" fmla="*/ 119 w 119"/>
                <a:gd name="T9" fmla="*/ 515 h 515"/>
                <a:gd name="T10" fmla="*/ 42 w 119"/>
                <a:gd name="T11" fmla="*/ 257 h 515"/>
                <a:gd name="T12" fmla="*/ 119 w 119"/>
                <a:gd name="T13" fmla="*/ 0 h 515"/>
                <a:gd name="T14" fmla="*/ 76 w 119"/>
                <a:gd name="T15" fmla="*/ 0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515">
                  <a:moveTo>
                    <a:pt x="76" y="0"/>
                  </a:moveTo>
                  <a:lnTo>
                    <a:pt x="0" y="254"/>
                  </a:lnTo>
                  <a:lnTo>
                    <a:pt x="0" y="260"/>
                  </a:lnTo>
                  <a:lnTo>
                    <a:pt x="76" y="515"/>
                  </a:lnTo>
                  <a:lnTo>
                    <a:pt x="119" y="515"/>
                  </a:lnTo>
                  <a:lnTo>
                    <a:pt x="42" y="257"/>
                  </a:lnTo>
                  <a:lnTo>
                    <a:pt x="119" y="0"/>
                  </a:lnTo>
                  <a:lnTo>
                    <a:pt x="76"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58"/>
            <p:cNvSpPr>
              <a:spLocks noEditPoints="1"/>
            </p:cNvSpPr>
            <p:nvPr>
              <p:custDataLst>
                <p:tags r:id="rId11"/>
              </p:custDataLst>
            </p:nvPr>
          </p:nvSpPr>
          <p:spPr bwMode="auto">
            <a:xfrm>
              <a:off x="6002341" y="3363912"/>
              <a:ext cx="185738" cy="320675"/>
            </a:xfrm>
            <a:custGeom>
              <a:avLst/>
              <a:gdLst>
                <a:gd name="T0" fmla="*/ 101 w 288"/>
                <a:gd name="T1" fmla="*/ 331 h 468"/>
                <a:gd name="T2" fmla="*/ 61 w 288"/>
                <a:gd name="T3" fmla="*/ 305 h 468"/>
                <a:gd name="T4" fmla="*/ 48 w 288"/>
                <a:gd name="T5" fmla="*/ 259 h 468"/>
                <a:gd name="T6" fmla="*/ 51 w 288"/>
                <a:gd name="T7" fmla="*/ 228 h 468"/>
                <a:gd name="T8" fmla="*/ 91 w 288"/>
                <a:gd name="T9" fmla="*/ 151 h 468"/>
                <a:gd name="T10" fmla="*/ 142 w 288"/>
                <a:gd name="T11" fmla="*/ 125 h 468"/>
                <a:gd name="T12" fmla="*/ 101 w 288"/>
                <a:gd name="T13" fmla="*/ 331 h 468"/>
                <a:gd name="T14" fmla="*/ 146 w 288"/>
                <a:gd name="T15" fmla="*/ 331 h 468"/>
                <a:gd name="T16" fmla="*/ 186 w 288"/>
                <a:gd name="T17" fmla="*/ 125 h 468"/>
                <a:gd name="T18" fmla="*/ 227 w 288"/>
                <a:gd name="T19" fmla="*/ 151 h 468"/>
                <a:gd name="T20" fmla="*/ 239 w 288"/>
                <a:gd name="T21" fmla="*/ 198 h 468"/>
                <a:gd name="T22" fmla="*/ 236 w 288"/>
                <a:gd name="T23" fmla="*/ 228 h 468"/>
                <a:gd name="T24" fmla="*/ 197 w 288"/>
                <a:gd name="T25" fmla="*/ 305 h 468"/>
                <a:gd name="T26" fmla="*/ 146 w 288"/>
                <a:gd name="T27" fmla="*/ 331 h 468"/>
                <a:gd name="T28" fmla="*/ 139 w 288"/>
                <a:gd name="T29" fmla="*/ 370 h 468"/>
                <a:gd name="T30" fmla="*/ 226 w 288"/>
                <a:gd name="T31" fmla="*/ 333 h 468"/>
                <a:gd name="T32" fmla="*/ 284 w 288"/>
                <a:gd name="T33" fmla="*/ 228 h 468"/>
                <a:gd name="T34" fmla="*/ 288 w 288"/>
                <a:gd name="T35" fmla="*/ 190 h 468"/>
                <a:gd name="T36" fmla="*/ 267 w 288"/>
                <a:gd name="T37" fmla="*/ 123 h 468"/>
                <a:gd name="T38" fmla="*/ 194 w 288"/>
                <a:gd name="T39" fmla="*/ 86 h 468"/>
                <a:gd name="T40" fmla="*/ 210 w 288"/>
                <a:gd name="T41" fmla="*/ 0 h 468"/>
                <a:gd name="T42" fmla="*/ 166 w 288"/>
                <a:gd name="T43" fmla="*/ 0 h 468"/>
                <a:gd name="T44" fmla="*/ 149 w 288"/>
                <a:gd name="T45" fmla="*/ 86 h 468"/>
                <a:gd name="T46" fmla="*/ 61 w 288"/>
                <a:gd name="T47" fmla="*/ 123 h 468"/>
                <a:gd name="T48" fmla="*/ 4 w 288"/>
                <a:gd name="T49" fmla="*/ 228 h 468"/>
                <a:gd name="T50" fmla="*/ 0 w 288"/>
                <a:gd name="T51" fmla="*/ 266 h 468"/>
                <a:gd name="T52" fmla="*/ 20 w 288"/>
                <a:gd name="T53" fmla="*/ 333 h 468"/>
                <a:gd name="T54" fmla="*/ 94 w 288"/>
                <a:gd name="T55" fmla="*/ 370 h 468"/>
                <a:gd name="T56" fmla="*/ 75 w 288"/>
                <a:gd name="T57" fmla="*/ 468 h 468"/>
                <a:gd name="T58" fmla="*/ 120 w 288"/>
                <a:gd name="T59" fmla="*/ 468 h 468"/>
                <a:gd name="T60" fmla="*/ 139 w 288"/>
                <a:gd name="T61" fmla="*/ 37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468">
                  <a:moveTo>
                    <a:pt x="101" y="331"/>
                  </a:moveTo>
                  <a:cubicBezTo>
                    <a:pt x="84" y="328"/>
                    <a:pt x="70" y="319"/>
                    <a:pt x="61" y="305"/>
                  </a:cubicBezTo>
                  <a:cubicBezTo>
                    <a:pt x="52" y="293"/>
                    <a:pt x="48" y="277"/>
                    <a:pt x="48" y="259"/>
                  </a:cubicBezTo>
                  <a:cubicBezTo>
                    <a:pt x="48" y="249"/>
                    <a:pt x="49" y="239"/>
                    <a:pt x="51" y="228"/>
                  </a:cubicBezTo>
                  <a:cubicBezTo>
                    <a:pt x="58" y="196"/>
                    <a:pt x="71" y="170"/>
                    <a:pt x="91" y="151"/>
                  </a:cubicBezTo>
                  <a:cubicBezTo>
                    <a:pt x="106" y="137"/>
                    <a:pt x="123" y="128"/>
                    <a:pt x="142" y="125"/>
                  </a:cubicBezTo>
                  <a:lnTo>
                    <a:pt x="101" y="331"/>
                  </a:lnTo>
                  <a:close/>
                  <a:moveTo>
                    <a:pt x="146" y="331"/>
                  </a:moveTo>
                  <a:lnTo>
                    <a:pt x="186" y="125"/>
                  </a:lnTo>
                  <a:cubicBezTo>
                    <a:pt x="204" y="129"/>
                    <a:pt x="217" y="137"/>
                    <a:pt x="227" y="151"/>
                  </a:cubicBezTo>
                  <a:cubicBezTo>
                    <a:pt x="235" y="164"/>
                    <a:pt x="239" y="180"/>
                    <a:pt x="239" y="198"/>
                  </a:cubicBezTo>
                  <a:cubicBezTo>
                    <a:pt x="239" y="208"/>
                    <a:pt x="238" y="217"/>
                    <a:pt x="236" y="228"/>
                  </a:cubicBezTo>
                  <a:cubicBezTo>
                    <a:pt x="230" y="260"/>
                    <a:pt x="217" y="286"/>
                    <a:pt x="197" y="305"/>
                  </a:cubicBezTo>
                  <a:cubicBezTo>
                    <a:pt x="183" y="319"/>
                    <a:pt x="166" y="328"/>
                    <a:pt x="146" y="331"/>
                  </a:cubicBezTo>
                  <a:close/>
                  <a:moveTo>
                    <a:pt x="139" y="370"/>
                  </a:moveTo>
                  <a:cubicBezTo>
                    <a:pt x="172" y="367"/>
                    <a:pt x="201" y="354"/>
                    <a:pt x="226" y="333"/>
                  </a:cubicBezTo>
                  <a:cubicBezTo>
                    <a:pt x="256" y="307"/>
                    <a:pt x="275" y="272"/>
                    <a:pt x="284" y="228"/>
                  </a:cubicBezTo>
                  <a:cubicBezTo>
                    <a:pt x="286" y="214"/>
                    <a:pt x="288" y="202"/>
                    <a:pt x="288" y="190"/>
                  </a:cubicBezTo>
                  <a:cubicBezTo>
                    <a:pt x="288" y="163"/>
                    <a:pt x="281" y="141"/>
                    <a:pt x="267" y="123"/>
                  </a:cubicBezTo>
                  <a:cubicBezTo>
                    <a:pt x="250" y="102"/>
                    <a:pt x="226" y="89"/>
                    <a:pt x="194" y="86"/>
                  </a:cubicBezTo>
                  <a:lnTo>
                    <a:pt x="210" y="0"/>
                  </a:lnTo>
                  <a:lnTo>
                    <a:pt x="166" y="0"/>
                  </a:lnTo>
                  <a:lnTo>
                    <a:pt x="149" y="86"/>
                  </a:lnTo>
                  <a:cubicBezTo>
                    <a:pt x="116" y="89"/>
                    <a:pt x="87" y="101"/>
                    <a:pt x="61" y="123"/>
                  </a:cubicBezTo>
                  <a:cubicBezTo>
                    <a:pt x="32" y="148"/>
                    <a:pt x="12" y="184"/>
                    <a:pt x="4" y="228"/>
                  </a:cubicBezTo>
                  <a:cubicBezTo>
                    <a:pt x="1" y="241"/>
                    <a:pt x="0" y="254"/>
                    <a:pt x="0" y="266"/>
                  </a:cubicBezTo>
                  <a:cubicBezTo>
                    <a:pt x="0" y="293"/>
                    <a:pt x="7" y="315"/>
                    <a:pt x="20" y="333"/>
                  </a:cubicBezTo>
                  <a:cubicBezTo>
                    <a:pt x="37" y="355"/>
                    <a:pt x="62" y="367"/>
                    <a:pt x="94" y="370"/>
                  </a:cubicBezTo>
                  <a:lnTo>
                    <a:pt x="75" y="468"/>
                  </a:lnTo>
                  <a:lnTo>
                    <a:pt x="120" y="468"/>
                  </a:lnTo>
                  <a:lnTo>
                    <a:pt x="139" y="37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59"/>
            <p:cNvSpPr>
              <a:spLocks noEditPoints="1"/>
            </p:cNvSpPr>
            <p:nvPr>
              <p:custDataLst>
                <p:tags r:id="rId12"/>
              </p:custDataLst>
            </p:nvPr>
          </p:nvSpPr>
          <p:spPr bwMode="auto">
            <a:xfrm>
              <a:off x="6232528" y="3468687"/>
              <a:ext cx="22225" cy="196850"/>
            </a:xfrm>
            <a:custGeom>
              <a:avLst/>
              <a:gdLst>
                <a:gd name="T0" fmla="*/ 0 w 34"/>
                <a:gd name="T1" fmla="*/ 80 h 288"/>
                <a:gd name="T2" fmla="*/ 0 w 34"/>
                <a:gd name="T3" fmla="*/ 288 h 288"/>
                <a:gd name="T4" fmla="*/ 34 w 34"/>
                <a:gd name="T5" fmla="*/ 288 h 288"/>
                <a:gd name="T6" fmla="*/ 34 w 34"/>
                <a:gd name="T7" fmla="*/ 80 h 288"/>
                <a:gd name="T8" fmla="*/ 0 w 34"/>
                <a:gd name="T9" fmla="*/ 80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0"/>
                  </a:moveTo>
                  <a:lnTo>
                    <a:pt x="0" y="288"/>
                  </a:lnTo>
                  <a:lnTo>
                    <a:pt x="34" y="288"/>
                  </a:lnTo>
                  <a:lnTo>
                    <a:pt x="34" y="80"/>
                  </a:lnTo>
                  <a:lnTo>
                    <a:pt x="0" y="80"/>
                  </a:lnTo>
                  <a:close/>
                  <a:moveTo>
                    <a:pt x="0" y="0"/>
                  </a:moveTo>
                  <a:lnTo>
                    <a:pt x="0" y="43"/>
                  </a:lnTo>
                  <a:lnTo>
                    <a:pt x="34" y="43"/>
                  </a:lnTo>
                  <a:lnTo>
                    <a:pt x="34" y="0"/>
                  </a:lnTo>
                  <a:lnTo>
                    <a:pt x="0"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60"/>
            <p:cNvSpPr>
              <a:spLocks/>
            </p:cNvSpPr>
            <p:nvPr>
              <p:custDataLst>
                <p:tags r:id="rId13"/>
              </p:custDataLst>
            </p:nvPr>
          </p:nvSpPr>
          <p:spPr bwMode="auto">
            <a:xfrm>
              <a:off x="6302378" y="3570287"/>
              <a:ext cx="60325" cy="82550"/>
            </a:xfrm>
            <a:custGeom>
              <a:avLst/>
              <a:gdLst>
                <a:gd name="T0" fmla="*/ 44 w 95"/>
                <a:gd name="T1" fmla="*/ 0 h 120"/>
                <a:gd name="T2" fmla="*/ 35 w 95"/>
                <a:gd name="T3" fmla="*/ 42 h 120"/>
                <a:gd name="T4" fmla="*/ 0 w 95"/>
                <a:gd name="T5" fmla="*/ 120 h 120"/>
                <a:gd name="T6" fmla="*/ 32 w 95"/>
                <a:gd name="T7" fmla="*/ 120 h 120"/>
                <a:gd name="T8" fmla="*/ 87 w 95"/>
                <a:gd name="T9" fmla="*/ 42 h 120"/>
                <a:gd name="T10" fmla="*/ 95 w 95"/>
                <a:gd name="T11" fmla="*/ 0 h 120"/>
                <a:gd name="T12" fmla="*/ 44 w 95"/>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95" h="120">
                  <a:moveTo>
                    <a:pt x="44" y="0"/>
                  </a:moveTo>
                  <a:lnTo>
                    <a:pt x="35" y="42"/>
                  </a:lnTo>
                  <a:lnTo>
                    <a:pt x="0" y="120"/>
                  </a:lnTo>
                  <a:lnTo>
                    <a:pt x="32" y="120"/>
                  </a:lnTo>
                  <a:lnTo>
                    <a:pt x="87" y="42"/>
                  </a:lnTo>
                  <a:lnTo>
                    <a:pt x="95" y="0"/>
                  </a:lnTo>
                  <a:lnTo>
                    <a:pt x="44"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61"/>
            <p:cNvSpPr>
              <a:spLocks noEditPoints="1"/>
            </p:cNvSpPr>
            <p:nvPr>
              <p:custDataLst>
                <p:tags r:id="rId14"/>
              </p:custDataLst>
            </p:nvPr>
          </p:nvSpPr>
          <p:spPr bwMode="auto">
            <a:xfrm>
              <a:off x="6456366" y="3422650"/>
              <a:ext cx="190500" cy="261938"/>
            </a:xfrm>
            <a:custGeom>
              <a:avLst/>
              <a:gdLst>
                <a:gd name="T0" fmla="*/ 203 w 295"/>
                <a:gd name="T1" fmla="*/ 0 h 383"/>
                <a:gd name="T2" fmla="*/ 101 w 295"/>
                <a:gd name="T3" fmla="*/ 38 h 383"/>
                <a:gd name="T4" fmla="*/ 47 w 295"/>
                <a:gd name="T5" fmla="*/ 143 h 383"/>
                <a:gd name="T6" fmla="*/ 0 w 295"/>
                <a:gd name="T7" fmla="*/ 383 h 383"/>
                <a:gd name="T8" fmla="*/ 45 w 295"/>
                <a:gd name="T9" fmla="*/ 383 h 383"/>
                <a:gd name="T10" fmla="*/ 74 w 295"/>
                <a:gd name="T11" fmla="*/ 238 h 383"/>
                <a:gd name="T12" fmla="*/ 102 w 295"/>
                <a:gd name="T13" fmla="*/ 274 h 383"/>
                <a:gd name="T14" fmla="*/ 151 w 295"/>
                <a:gd name="T15" fmla="*/ 286 h 383"/>
                <a:gd name="T16" fmla="*/ 240 w 295"/>
                <a:gd name="T17" fmla="*/ 247 h 383"/>
                <a:gd name="T18" fmla="*/ 291 w 295"/>
                <a:gd name="T19" fmla="*/ 143 h 383"/>
                <a:gd name="T20" fmla="*/ 295 w 295"/>
                <a:gd name="T21" fmla="*/ 102 h 383"/>
                <a:gd name="T22" fmla="*/ 280 w 295"/>
                <a:gd name="T23" fmla="*/ 39 h 383"/>
                <a:gd name="T24" fmla="*/ 203 w 295"/>
                <a:gd name="T25" fmla="*/ 0 h 383"/>
                <a:gd name="T26" fmla="*/ 244 w 295"/>
                <a:gd name="T27" fmla="*/ 143 h 383"/>
                <a:gd name="T28" fmla="*/ 209 w 295"/>
                <a:gd name="T29" fmla="*/ 221 h 383"/>
                <a:gd name="T30" fmla="*/ 148 w 295"/>
                <a:gd name="T31" fmla="*/ 249 h 383"/>
                <a:gd name="T32" fmla="*/ 97 w 295"/>
                <a:gd name="T33" fmla="*/ 221 h 383"/>
                <a:gd name="T34" fmla="*/ 88 w 295"/>
                <a:gd name="T35" fmla="*/ 179 h 383"/>
                <a:gd name="T36" fmla="*/ 92 w 295"/>
                <a:gd name="T37" fmla="*/ 143 h 383"/>
                <a:gd name="T38" fmla="*/ 128 w 295"/>
                <a:gd name="T39" fmla="*/ 65 h 383"/>
                <a:gd name="T40" fmla="*/ 189 w 295"/>
                <a:gd name="T41" fmla="*/ 37 h 383"/>
                <a:gd name="T42" fmla="*/ 239 w 295"/>
                <a:gd name="T43" fmla="*/ 65 h 383"/>
                <a:gd name="T44" fmla="*/ 248 w 295"/>
                <a:gd name="T45" fmla="*/ 107 h 383"/>
                <a:gd name="T46" fmla="*/ 244 w 295"/>
                <a:gd name="T47" fmla="*/ 14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5" h="383">
                  <a:moveTo>
                    <a:pt x="203" y="0"/>
                  </a:moveTo>
                  <a:cubicBezTo>
                    <a:pt x="162" y="0"/>
                    <a:pt x="128" y="12"/>
                    <a:pt x="101" y="38"/>
                  </a:cubicBezTo>
                  <a:cubicBezTo>
                    <a:pt x="74" y="63"/>
                    <a:pt x="56" y="98"/>
                    <a:pt x="47" y="143"/>
                  </a:cubicBezTo>
                  <a:lnTo>
                    <a:pt x="0" y="383"/>
                  </a:lnTo>
                  <a:lnTo>
                    <a:pt x="45" y="383"/>
                  </a:lnTo>
                  <a:lnTo>
                    <a:pt x="74" y="238"/>
                  </a:lnTo>
                  <a:cubicBezTo>
                    <a:pt x="80" y="255"/>
                    <a:pt x="89" y="267"/>
                    <a:pt x="102" y="274"/>
                  </a:cubicBezTo>
                  <a:cubicBezTo>
                    <a:pt x="115" y="282"/>
                    <a:pt x="131" y="286"/>
                    <a:pt x="151" y="286"/>
                  </a:cubicBezTo>
                  <a:cubicBezTo>
                    <a:pt x="184" y="286"/>
                    <a:pt x="214" y="273"/>
                    <a:pt x="240" y="247"/>
                  </a:cubicBezTo>
                  <a:cubicBezTo>
                    <a:pt x="265" y="220"/>
                    <a:pt x="283" y="186"/>
                    <a:pt x="291" y="143"/>
                  </a:cubicBezTo>
                  <a:cubicBezTo>
                    <a:pt x="294" y="128"/>
                    <a:pt x="295" y="114"/>
                    <a:pt x="295" y="102"/>
                  </a:cubicBezTo>
                  <a:cubicBezTo>
                    <a:pt x="295" y="77"/>
                    <a:pt x="290" y="57"/>
                    <a:pt x="280" y="39"/>
                  </a:cubicBezTo>
                  <a:cubicBezTo>
                    <a:pt x="264" y="13"/>
                    <a:pt x="239" y="0"/>
                    <a:pt x="203" y="0"/>
                  </a:cubicBezTo>
                  <a:close/>
                  <a:moveTo>
                    <a:pt x="244" y="143"/>
                  </a:moveTo>
                  <a:cubicBezTo>
                    <a:pt x="238" y="176"/>
                    <a:pt x="226" y="202"/>
                    <a:pt x="209" y="221"/>
                  </a:cubicBezTo>
                  <a:cubicBezTo>
                    <a:pt x="192" y="239"/>
                    <a:pt x="171" y="249"/>
                    <a:pt x="148" y="249"/>
                  </a:cubicBezTo>
                  <a:cubicBezTo>
                    <a:pt x="124" y="249"/>
                    <a:pt x="107" y="239"/>
                    <a:pt x="97" y="221"/>
                  </a:cubicBezTo>
                  <a:cubicBezTo>
                    <a:pt x="91" y="209"/>
                    <a:pt x="88" y="195"/>
                    <a:pt x="88" y="179"/>
                  </a:cubicBezTo>
                  <a:cubicBezTo>
                    <a:pt x="88" y="168"/>
                    <a:pt x="90" y="156"/>
                    <a:pt x="92" y="143"/>
                  </a:cubicBezTo>
                  <a:cubicBezTo>
                    <a:pt x="98" y="110"/>
                    <a:pt x="110" y="84"/>
                    <a:pt x="128" y="65"/>
                  </a:cubicBezTo>
                  <a:cubicBezTo>
                    <a:pt x="145" y="47"/>
                    <a:pt x="165" y="37"/>
                    <a:pt x="189" y="37"/>
                  </a:cubicBezTo>
                  <a:cubicBezTo>
                    <a:pt x="212" y="37"/>
                    <a:pt x="229" y="47"/>
                    <a:pt x="239" y="65"/>
                  </a:cubicBezTo>
                  <a:cubicBezTo>
                    <a:pt x="245" y="77"/>
                    <a:pt x="248" y="91"/>
                    <a:pt x="248" y="107"/>
                  </a:cubicBezTo>
                  <a:cubicBezTo>
                    <a:pt x="248" y="118"/>
                    <a:pt x="247" y="130"/>
                    <a:pt x="244" y="143"/>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62"/>
            <p:cNvSpPr>
              <a:spLocks noEditPoints="1"/>
            </p:cNvSpPr>
            <p:nvPr>
              <p:custDataLst>
                <p:tags r:id="rId15"/>
              </p:custDataLst>
            </p:nvPr>
          </p:nvSpPr>
          <p:spPr bwMode="auto">
            <a:xfrm>
              <a:off x="6683378" y="3363912"/>
              <a:ext cx="185738" cy="320675"/>
            </a:xfrm>
            <a:custGeom>
              <a:avLst/>
              <a:gdLst>
                <a:gd name="T0" fmla="*/ 101 w 288"/>
                <a:gd name="T1" fmla="*/ 331 h 468"/>
                <a:gd name="T2" fmla="*/ 61 w 288"/>
                <a:gd name="T3" fmla="*/ 305 h 468"/>
                <a:gd name="T4" fmla="*/ 48 w 288"/>
                <a:gd name="T5" fmla="*/ 259 h 468"/>
                <a:gd name="T6" fmla="*/ 51 w 288"/>
                <a:gd name="T7" fmla="*/ 228 h 468"/>
                <a:gd name="T8" fmla="*/ 91 w 288"/>
                <a:gd name="T9" fmla="*/ 151 h 468"/>
                <a:gd name="T10" fmla="*/ 142 w 288"/>
                <a:gd name="T11" fmla="*/ 125 h 468"/>
                <a:gd name="T12" fmla="*/ 101 w 288"/>
                <a:gd name="T13" fmla="*/ 331 h 468"/>
                <a:gd name="T14" fmla="*/ 146 w 288"/>
                <a:gd name="T15" fmla="*/ 331 h 468"/>
                <a:gd name="T16" fmla="*/ 186 w 288"/>
                <a:gd name="T17" fmla="*/ 125 h 468"/>
                <a:gd name="T18" fmla="*/ 227 w 288"/>
                <a:gd name="T19" fmla="*/ 151 h 468"/>
                <a:gd name="T20" fmla="*/ 239 w 288"/>
                <a:gd name="T21" fmla="*/ 198 h 468"/>
                <a:gd name="T22" fmla="*/ 236 w 288"/>
                <a:gd name="T23" fmla="*/ 228 h 468"/>
                <a:gd name="T24" fmla="*/ 197 w 288"/>
                <a:gd name="T25" fmla="*/ 305 h 468"/>
                <a:gd name="T26" fmla="*/ 146 w 288"/>
                <a:gd name="T27" fmla="*/ 331 h 468"/>
                <a:gd name="T28" fmla="*/ 139 w 288"/>
                <a:gd name="T29" fmla="*/ 370 h 468"/>
                <a:gd name="T30" fmla="*/ 226 w 288"/>
                <a:gd name="T31" fmla="*/ 333 h 468"/>
                <a:gd name="T32" fmla="*/ 284 w 288"/>
                <a:gd name="T33" fmla="*/ 228 h 468"/>
                <a:gd name="T34" fmla="*/ 288 w 288"/>
                <a:gd name="T35" fmla="*/ 190 h 468"/>
                <a:gd name="T36" fmla="*/ 267 w 288"/>
                <a:gd name="T37" fmla="*/ 123 h 468"/>
                <a:gd name="T38" fmla="*/ 194 w 288"/>
                <a:gd name="T39" fmla="*/ 86 h 468"/>
                <a:gd name="T40" fmla="*/ 210 w 288"/>
                <a:gd name="T41" fmla="*/ 0 h 468"/>
                <a:gd name="T42" fmla="*/ 166 w 288"/>
                <a:gd name="T43" fmla="*/ 0 h 468"/>
                <a:gd name="T44" fmla="*/ 149 w 288"/>
                <a:gd name="T45" fmla="*/ 86 h 468"/>
                <a:gd name="T46" fmla="*/ 61 w 288"/>
                <a:gd name="T47" fmla="*/ 123 h 468"/>
                <a:gd name="T48" fmla="*/ 4 w 288"/>
                <a:gd name="T49" fmla="*/ 228 h 468"/>
                <a:gd name="T50" fmla="*/ 0 w 288"/>
                <a:gd name="T51" fmla="*/ 266 h 468"/>
                <a:gd name="T52" fmla="*/ 20 w 288"/>
                <a:gd name="T53" fmla="*/ 333 h 468"/>
                <a:gd name="T54" fmla="*/ 94 w 288"/>
                <a:gd name="T55" fmla="*/ 370 h 468"/>
                <a:gd name="T56" fmla="*/ 75 w 288"/>
                <a:gd name="T57" fmla="*/ 468 h 468"/>
                <a:gd name="T58" fmla="*/ 120 w 288"/>
                <a:gd name="T59" fmla="*/ 468 h 468"/>
                <a:gd name="T60" fmla="*/ 139 w 288"/>
                <a:gd name="T61" fmla="*/ 37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468">
                  <a:moveTo>
                    <a:pt x="101" y="331"/>
                  </a:moveTo>
                  <a:cubicBezTo>
                    <a:pt x="84" y="328"/>
                    <a:pt x="70" y="319"/>
                    <a:pt x="61" y="305"/>
                  </a:cubicBezTo>
                  <a:cubicBezTo>
                    <a:pt x="52" y="293"/>
                    <a:pt x="48" y="277"/>
                    <a:pt x="48" y="259"/>
                  </a:cubicBezTo>
                  <a:cubicBezTo>
                    <a:pt x="48" y="249"/>
                    <a:pt x="49" y="239"/>
                    <a:pt x="51" y="228"/>
                  </a:cubicBezTo>
                  <a:cubicBezTo>
                    <a:pt x="58" y="196"/>
                    <a:pt x="71" y="170"/>
                    <a:pt x="91" y="151"/>
                  </a:cubicBezTo>
                  <a:cubicBezTo>
                    <a:pt x="106" y="137"/>
                    <a:pt x="123" y="128"/>
                    <a:pt x="142" y="125"/>
                  </a:cubicBezTo>
                  <a:lnTo>
                    <a:pt x="101" y="331"/>
                  </a:lnTo>
                  <a:close/>
                  <a:moveTo>
                    <a:pt x="146" y="331"/>
                  </a:moveTo>
                  <a:lnTo>
                    <a:pt x="186" y="125"/>
                  </a:lnTo>
                  <a:cubicBezTo>
                    <a:pt x="204" y="129"/>
                    <a:pt x="217" y="137"/>
                    <a:pt x="227" y="151"/>
                  </a:cubicBezTo>
                  <a:cubicBezTo>
                    <a:pt x="235" y="164"/>
                    <a:pt x="239" y="180"/>
                    <a:pt x="239" y="198"/>
                  </a:cubicBezTo>
                  <a:cubicBezTo>
                    <a:pt x="239" y="208"/>
                    <a:pt x="238" y="217"/>
                    <a:pt x="236" y="228"/>
                  </a:cubicBezTo>
                  <a:cubicBezTo>
                    <a:pt x="230" y="260"/>
                    <a:pt x="217" y="286"/>
                    <a:pt x="197" y="305"/>
                  </a:cubicBezTo>
                  <a:cubicBezTo>
                    <a:pt x="182" y="319"/>
                    <a:pt x="166" y="328"/>
                    <a:pt x="146" y="331"/>
                  </a:cubicBezTo>
                  <a:close/>
                  <a:moveTo>
                    <a:pt x="139" y="370"/>
                  </a:moveTo>
                  <a:cubicBezTo>
                    <a:pt x="172" y="367"/>
                    <a:pt x="201" y="354"/>
                    <a:pt x="226" y="333"/>
                  </a:cubicBezTo>
                  <a:cubicBezTo>
                    <a:pt x="256" y="307"/>
                    <a:pt x="275" y="272"/>
                    <a:pt x="284" y="228"/>
                  </a:cubicBezTo>
                  <a:cubicBezTo>
                    <a:pt x="286" y="214"/>
                    <a:pt x="288" y="202"/>
                    <a:pt x="288" y="190"/>
                  </a:cubicBezTo>
                  <a:cubicBezTo>
                    <a:pt x="288" y="163"/>
                    <a:pt x="281" y="141"/>
                    <a:pt x="267" y="123"/>
                  </a:cubicBezTo>
                  <a:cubicBezTo>
                    <a:pt x="250" y="102"/>
                    <a:pt x="226" y="89"/>
                    <a:pt x="194" y="86"/>
                  </a:cubicBezTo>
                  <a:lnTo>
                    <a:pt x="210" y="0"/>
                  </a:lnTo>
                  <a:lnTo>
                    <a:pt x="166" y="0"/>
                  </a:lnTo>
                  <a:lnTo>
                    <a:pt x="149" y="86"/>
                  </a:lnTo>
                  <a:cubicBezTo>
                    <a:pt x="116" y="89"/>
                    <a:pt x="87" y="101"/>
                    <a:pt x="61" y="123"/>
                  </a:cubicBezTo>
                  <a:cubicBezTo>
                    <a:pt x="32" y="148"/>
                    <a:pt x="12" y="184"/>
                    <a:pt x="4" y="228"/>
                  </a:cubicBezTo>
                  <a:cubicBezTo>
                    <a:pt x="1" y="241"/>
                    <a:pt x="0" y="254"/>
                    <a:pt x="0" y="266"/>
                  </a:cubicBezTo>
                  <a:cubicBezTo>
                    <a:pt x="0" y="293"/>
                    <a:pt x="7" y="315"/>
                    <a:pt x="20" y="333"/>
                  </a:cubicBezTo>
                  <a:cubicBezTo>
                    <a:pt x="37" y="355"/>
                    <a:pt x="62" y="367"/>
                    <a:pt x="94" y="370"/>
                  </a:cubicBezTo>
                  <a:lnTo>
                    <a:pt x="75" y="468"/>
                  </a:lnTo>
                  <a:lnTo>
                    <a:pt x="120" y="468"/>
                  </a:lnTo>
                  <a:lnTo>
                    <a:pt x="139" y="37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63"/>
            <p:cNvSpPr>
              <a:spLocks noEditPoints="1"/>
            </p:cNvSpPr>
            <p:nvPr>
              <p:custDataLst>
                <p:tags r:id="rId16"/>
              </p:custDataLst>
            </p:nvPr>
          </p:nvSpPr>
          <p:spPr bwMode="auto">
            <a:xfrm>
              <a:off x="6915153" y="3468687"/>
              <a:ext cx="20638" cy="196850"/>
            </a:xfrm>
            <a:custGeom>
              <a:avLst/>
              <a:gdLst>
                <a:gd name="T0" fmla="*/ 0 w 34"/>
                <a:gd name="T1" fmla="*/ 80 h 288"/>
                <a:gd name="T2" fmla="*/ 0 w 34"/>
                <a:gd name="T3" fmla="*/ 288 h 288"/>
                <a:gd name="T4" fmla="*/ 34 w 34"/>
                <a:gd name="T5" fmla="*/ 288 h 288"/>
                <a:gd name="T6" fmla="*/ 34 w 34"/>
                <a:gd name="T7" fmla="*/ 80 h 288"/>
                <a:gd name="T8" fmla="*/ 0 w 34"/>
                <a:gd name="T9" fmla="*/ 80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0"/>
                  </a:moveTo>
                  <a:lnTo>
                    <a:pt x="0" y="288"/>
                  </a:lnTo>
                  <a:lnTo>
                    <a:pt x="34" y="288"/>
                  </a:lnTo>
                  <a:lnTo>
                    <a:pt x="34" y="80"/>
                  </a:lnTo>
                  <a:lnTo>
                    <a:pt x="0" y="80"/>
                  </a:lnTo>
                  <a:close/>
                  <a:moveTo>
                    <a:pt x="0" y="0"/>
                  </a:moveTo>
                  <a:lnTo>
                    <a:pt x="0" y="43"/>
                  </a:lnTo>
                  <a:lnTo>
                    <a:pt x="34" y="43"/>
                  </a:lnTo>
                  <a:lnTo>
                    <a:pt x="34" y="0"/>
                  </a:lnTo>
                  <a:lnTo>
                    <a:pt x="0"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64"/>
            <p:cNvSpPr>
              <a:spLocks/>
            </p:cNvSpPr>
            <p:nvPr>
              <p:custDataLst>
                <p:tags r:id="rId17"/>
              </p:custDataLst>
            </p:nvPr>
          </p:nvSpPr>
          <p:spPr bwMode="auto">
            <a:xfrm>
              <a:off x="6996116" y="3338512"/>
              <a:ext cx="76200" cy="352425"/>
            </a:xfrm>
            <a:custGeom>
              <a:avLst/>
              <a:gdLst>
                <a:gd name="T0" fmla="*/ 0 w 119"/>
                <a:gd name="T1" fmla="*/ 0 h 515"/>
                <a:gd name="T2" fmla="*/ 77 w 119"/>
                <a:gd name="T3" fmla="*/ 257 h 515"/>
                <a:gd name="T4" fmla="*/ 0 w 119"/>
                <a:gd name="T5" fmla="*/ 515 h 515"/>
                <a:gd name="T6" fmla="*/ 43 w 119"/>
                <a:gd name="T7" fmla="*/ 515 h 515"/>
                <a:gd name="T8" fmla="*/ 119 w 119"/>
                <a:gd name="T9" fmla="*/ 260 h 515"/>
                <a:gd name="T10" fmla="*/ 119 w 119"/>
                <a:gd name="T11" fmla="*/ 254 h 515"/>
                <a:gd name="T12" fmla="*/ 43 w 119"/>
                <a:gd name="T13" fmla="*/ 0 h 515"/>
                <a:gd name="T14" fmla="*/ 0 w 119"/>
                <a:gd name="T15" fmla="*/ 0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515">
                  <a:moveTo>
                    <a:pt x="0" y="0"/>
                  </a:moveTo>
                  <a:lnTo>
                    <a:pt x="77" y="257"/>
                  </a:lnTo>
                  <a:lnTo>
                    <a:pt x="0" y="515"/>
                  </a:lnTo>
                  <a:lnTo>
                    <a:pt x="43" y="515"/>
                  </a:lnTo>
                  <a:lnTo>
                    <a:pt x="119" y="260"/>
                  </a:lnTo>
                  <a:lnTo>
                    <a:pt x="119" y="254"/>
                  </a:lnTo>
                  <a:lnTo>
                    <a:pt x="43" y="0"/>
                  </a:lnTo>
                  <a:lnTo>
                    <a:pt x="0"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2" name="Group 71"/>
          <p:cNvGrpSpPr>
            <a:grpSpLocks noChangeAspect="1"/>
          </p:cNvGrpSpPr>
          <p:nvPr>
            <p:custDataLst>
              <p:tags r:id="rId2"/>
            </p:custDataLst>
          </p:nvPr>
        </p:nvGrpSpPr>
        <p:grpSpPr>
          <a:xfrm>
            <a:off x="2122822" y="3869718"/>
            <a:ext cx="1031876" cy="312738"/>
            <a:chOff x="2540000" y="2540000"/>
            <a:chExt cx="1031876" cy="312738"/>
          </a:xfrm>
        </p:grpSpPr>
        <p:sp>
          <p:nvSpPr>
            <p:cNvPr id="64" name="Freeform 31"/>
            <p:cNvSpPr>
              <a:spLocks/>
            </p:cNvSpPr>
            <p:nvPr>
              <p:custDataLst>
                <p:tags r:id="rId3"/>
              </p:custDataLst>
            </p:nvPr>
          </p:nvSpPr>
          <p:spPr bwMode="auto">
            <a:xfrm>
              <a:off x="2540000" y="2540000"/>
              <a:ext cx="96838" cy="306388"/>
            </a:xfrm>
            <a:custGeom>
              <a:avLst/>
              <a:gdLst>
                <a:gd name="T0" fmla="*/ 59 w 147"/>
                <a:gd name="T1" fmla="*/ 238 h 475"/>
                <a:gd name="T2" fmla="*/ 147 w 147"/>
                <a:gd name="T3" fmla="*/ 32 h 475"/>
                <a:gd name="T4" fmla="*/ 147 w 147"/>
                <a:gd name="T5" fmla="*/ 0 h 475"/>
                <a:gd name="T6" fmla="*/ 0 w 147"/>
                <a:gd name="T7" fmla="*/ 238 h 475"/>
                <a:gd name="T8" fmla="*/ 147 w 147"/>
                <a:gd name="T9" fmla="*/ 475 h 475"/>
                <a:gd name="T10" fmla="*/ 147 w 147"/>
                <a:gd name="T11" fmla="*/ 443 h 475"/>
                <a:gd name="T12" fmla="*/ 59 w 147"/>
                <a:gd name="T13" fmla="*/ 238 h 475"/>
              </a:gdLst>
              <a:ahLst/>
              <a:cxnLst>
                <a:cxn ang="0">
                  <a:pos x="T0" y="T1"/>
                </a:cxn>
                <a:cxn ang="0">
                  <a:pos x="T2" y="T3"/>
                </a:cxn>
                <a:cxn ang="0">
                  <a:pos x="T4" y="T5"/>
                </a:cxn>
                <a:cxn ang="0">
                  <a:pos x="T6" y="T7"/>
                </a:cxn>
                <a:cxn ang="0">
                  <a:pos x="T8" y="T9"/>
                </a:cxn>
                <a:cxn ang="0">
                  <a:pos x="T10" y="T11"/>
                </a:cxn>
                <a:cxn ang="0">
                  <a:pos x="T12" y="T13"/>
                </a:cxn>
              </a:cxnLst>
              <a:rect l="0" t="0" r="r" b="b"/>
              <a:pathLst>
                <a:path w="147" h="475">
                  <a:moveTo>
                    <a:pt x="59" y="238"/>
                  </a:moveTo>
                  <a:cubicBezTo>
                    <a:pt x="59" y="103"/>
                    <a:pt x="92" y="39"/>
                    <a:pt x="147" y="32"/>
                  </a:cubicBezTo>
                  <a:lnTo>
                    <a:pt x="147" y="0"/>
                  </a:lnTo>
                  <a:cubicBezTo>
                    <a:pt x="56" y="4"/>
                    <a:pt x="0" y="86"/>
                    <a:pt x="0" y="238"/>
                  </a:cubicBezTo>
                  <a:cubicBezTo>
                    <a:pt x="0" y="389"/>
                    <a:pt x="56" y="471"/>
                    <a:pt x="147" y="475"/>
                  </a:cubicBezTo>
                  <a:lnTo>
                    <a:pt x="147" y="443"/>
                  </a:lnTo>
                  <a:cubicBezTo>
                    <a:pt x="92" y="437"/>
                    <a:pt x="59" y="372"/>
                    <a:pt x="59" y="238"/>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2"/>
            <p:cNvSpPr>
              <a:spLocks/>
            </p:cNvSpPr>
            <p:nvPr>
              <p:custDataLst>
                <p:tags r:id="rId4"/>
              </p:custDataLst>
            </p:nvPr>
          </p:nvSpPr>
          <p:spPr bwMode="auto">
            <a:xfrm>
              <a:off x="2655888" y="2546350"/>
              <a:ext cx="192088" cy="239713"/>
            </a:xfrm>
            <a:custGeom>
              <a:avLst/>
              <a:gdLst>
                <a:gd name="T0" fmla="*/ 292 w 292"/>
                <a:gd name="T1" fmla="*/ 370 h 370"/>
                <a:gd name="T2" fmla="*/ 170 w 292"/>
                <a:gd name="T3" fmla="*/ 30 h 370"/>
                <a:gd name="T4" fmla="*/ 159 w 292"/>
                <a:gd name="T5" fmla="*/ 13 h 370"/>
                <a:gd name="T6" fmla="*/ 114 w 292"/>
                <a:gd name="T7" fmla="*/ 0 h 370"/>
                <a:gd name="T8" fmla="*/ 101 w 292"/>
                <a:gd name="T9" fmla="*/ 1 h 370"/>
                <a:gd name="T10" fmla="*/ 87 w 292"/>
                <a:gd name="T11" fmla="*/ 4 h 370"/>
                <a:gd name="T12" fmla="*/ 81 w 292"/>
                <a:gd name="T13" fmla="*/ 39 h 370"/>
                <a:gd name="T14" fmla="*/ 95 w 292"/>
                <a:gd name="T15" fmla="*/ 37 h 370"/>
                <a:gd name="T16" fmla="*/ 105 w 292"/>
                <a:gd name="T17" fmla="*/ 36 h 370"/>
                <a:gd name="T18" fmla="*/ 124 w 292"/>
                <a:gd name="T19" fmla="*/ 42 h 370"/>
                <a:gd name="T20" fmla="*/ 128 w 292"/>
                <a:gd name="T21" fmla="*/ 49 h 370"/>
                <a:gd name="T22" fmla="*/ 164 w 292"/>
                <a:gd name="T23" fmla="*/ 151 h 370"/>
                <a:gd name="T24" fmla="*/ 0 w 292"/>
                <a:gd name="T25" fmla="*/ 370 h 370"/>
                <a:gd name="T26" fmla="*/ 50 w 292"/>
                <a:gd name="T27" fmla="*/ 370 h 370"/>
                <a:gd name="T28" fmla="*/ 180 w 292"/>
                <a:gd name="T29" fmla="*/ 197 h 370"/>
                <a:gd name="T30" fmla="*/ 242 w 292"/>
                <a:gd name="T31" fmla="*/ 370 h 370"/>
                <a:gd name="T32" fmla="*/ 292 w 292"/>
                <a:gd name="T33" fmla="*/ 37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370">
                  <a:moveTo>
                    <a:pt x="292" y="370"/>
                  </a:moveTo>
                  <a:lnTo>
                    <a:pt x="170" y="30"/>
                  </a:lnTo>
                  <a:cubicBezTo>
                    <a:pt x="168" y="23"/>
                    <a:pt x="164" y="17"/>
                    <a:pt x="159" y="13"/>
                  </a:cubicBezTo>
                  <a:cubicBezTo>
                    <a:pt x="149" y="5"/>
                    <a:pt x="134" y="0"/>
                    <a:pt x="114" y="0"/>
                  </a:cubicBezTo>
                  <a:cubicBezTo>
                    <a:pt x="110" y="0"/>
                    <a:pt x="106" y="1"/>
                    <a:pt x="101" y="1"/>
                  </a:cubicBezTo>
                  <a:cubicBezTo>
                    <a:pt x="97" y="2"/>
                    <a:pt x="92" y="3"/>
                    <a:pt x="87" y="4"/>
                  </a:cubicBezTo>
                  <a:lnTo>
                    <a:pt x="81" y="39"/>
                  </a:lnTo>
                  <a:cubicBezTo>
                    <a:pt x="86" y="39"/>
                    <a:pt x="90" y="38"/>
                    <a:pt x="95" y="37"/>
                  </a:cubicBezTo>
                  <a:cubicBezTo>
                    <a:pt x="97" y="37"/>
                    <a:pt x="100" y="36"/>
                    <a:pt x="105" y="36"/>
                  </a:cubicBezTo>
                  <a:cubicBezTo>
                    <a:pt x="114" y="36"/>
                    <a:pt x="120" y="38"/>
                    <a:pt x="124" y="42"/>
                  </a:cubicBezTo>
                  <a:cubicBezTo>
                    <a:pt x="126" y="44"/>
                    <a:pt x="127" y="46"/>
                    <a:pt x="128" y="49"/>
                  </a:cubicBezTo>
                  <a:lnTo>
                    <a:pt x="164" y="151"/>
                  </a:lnTo>
                  <a:lnTo>
                    <a:pt x="0" y="370"/>
                  </a:lnTo>
                  <a:lnTo>
                    <a:pt x="50" y="370"/>
                  </a:lnTo>
                  <a:lnTo>
                    <a:pt x="180" y="197"/>
                  </a:lnTo>
                  <a:lnTo>
                    <a:pt x="242" y="370"/>
                  </a:lnTo>
                  <a:lnTo>
                    <a:pt x="292" y="37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3"/>
            <p:cNvSpPr>
              <a:spLocks noEditPoints="1"/>
            </p:cNvSpPr>
            <p:nvPr>
              <p:custDataLst>
                <p:tags r:id="rId5"/>
              </p:custDataLst>
            </p:nvPr>
          </p:nvSpPr>
          <p:spPr bwMode="auto">
            <a:xfrm>
              <a:off x="2905125" y="2647950"/>
              <a:ext cx="23813" cy="187325"/>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4"/>
            <p:cNvSpPr>
              <a:spLocks/>
            </p:cNvSpPr>
            <p:nvPr>
              <p:custDataLst>
                <p:tags r:id="rId6"/>
              </p:custDataLst>
            </p:nvPr>
          </p:nvSpPr>
          <p:spPr bwMode="auto">
            <a:xfrm>
              <a:off x="2976563" y="2746375"/>
              <a:ext cx="61913" cy="77788"/>
            </a:xfrm>
            <a:custGeom>
              <a:avLst/>
              <a:gdLst>
                <a:gd name="T0" fmla="*/ 43 w 95"/>
                <a:gd name="T1" fmla="*/ 0 h 119"/>
                <a:gd name="T2" fmla="*/ 35 w 95"/>
                <a:gd name="T3" fmla="*/ 42 h 119"/>
                <a:gd name="T4" fmla="*/ 0 w 95"/>
                <a:gd name="T5" fmla="*/ 119 h 119"/>
                <a:gd name="T6" fmla="*/ 31 w 95"/>
                <a:gd name="T7" fmla="*/ 119 h 119"/>
                <a:gd name="T8" fmla="*/ 87 w 95"/>
                <a:gd name="T9" fmla="*/ 42 h 119"/>
                <a:gd name="T10" fmla="*/ 95 w 95"/>
                <a:gd name="T11" fmla="*/ 0 h 119"/>
                <a:gd name="T12" fmla="*/ 43 w 95"/>
                <a:gd name="T13" fmla="*/ 0 h 119"/>
              </a:gdLst>
              <a:ahLst/>
              <a:cxnLst>
                <a:cxn ang="0">
                  <a:pos x="T0" y="T1"/>
                </a:cxn>
                <a:cxn ang="0">
                  <a:pos x="T2" y="T3"/>
                </a:cxn>
                <a:cxn ang="0">
                  <a:pos x="T4" y="T5"/>
                </a:cxn>
                <a:cxn ang="0">
                  <a:pos x="T6" y="T7"/>
                </a:cxn>
                <a:cxn ang="0">
                  <a:pos x="T8" y="T9"/>
                </a:cxn>
                <a:cxn ang="0">
                  <a:pos x="T10" y="T11"/>
                </a:cxn>
                <a:cxn ang="0">
                  <a:pos x="T12" y="T13"/>
                </a:cxn>
              </a:cxnLst>
              <a:rect l="0" t="0" r="r" b="b"/>
              <a:pathLst>
                <a:path w="95" h="119">
                  <a:moveTo>
                    <a:pt x="43" y="0"/>
                  </a:moveTo>
                  <a:lnTo>
                    <a:pt x="35" y="42"/>
                  </a:lnTo>
                  <a:lnTo>
                    <a:pt x="0" y="119"/>
                  </a:lnTo>
                  <a:lnTo>
                    <a:pt x="31" y="119"/>
                  </a:lnTo>
                  <a:lnTo>
                    <a:pt x="87" y="42"/>
                  </a:lnTo>
                  <a:lnTo>
                    <a:pt x="95" y="0"/>
                  </a:lnTo>
                  <a:lnTo>
                    <a:pt x="43"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5"/>
            <p:cNvSpPr>
              <a:spLocks noEditPoints="1"/>
            </p:cNvSpPr>
            <p:nvPr>
              <p:custDataLst>
                <p:tags r:id="rId7"/>
              </p:custDataLst>
            </p:nvPr>
          </p:nvSpPr>
          <p:spPr bwMode="auto">
            <a:xfrm>
              <a:off x="3151188" y="2551113"/>
              <a:ext cx="188913" cy="301625"/>
            </a:xfrm>
            <a:custGeom>
              <a:avLst/>
              <a:gdLst>
                <a:gd name="T0" fmla="*/ 101 w 288"/>
                <a:gd name="T1" fmla="*/ 331 h 467"/>
                <a:gd name="T2" fmla="*/ 61 w 288"/>
                <a:gd name="T3" fmla="*/ 305 h 467"/>
                <a:gd name="T4" fmla="*/ 49 w 288"/>
                <a:gd name="T5" fmla="*/ 258 h 467"/>
                <a:gd name="T6" fmla="*/ 52 w 288"/>
                <a:gd name="T7" fmla="*/ 227 h 467"/>
                <a:gd name="T8" fmla="*/ 91 w 288"/>
                <a:gd name="T9" fmla="*/ 150 h 467"/>
                <a:gd name="T10" fmla="*/ 142 w 288"/>
                <a:gd name="T11" fmla="*/ 124 h 467"/>
                <a:gd name="T12" fmla="*/ 101 w 288"/>
                <a:gd name="T13" fmla="*/ 331 h 467"/>
                <a:gd name="T14" fmla="*/ 146 w 288"/>
                <a:gd name="T15" fmla="*/ 331 h 467"/>
                <a:gd name="T16" fmla="*/ 186 w 288"/>
                <a:gd name="T17" fmla="*/ 124 h 467"/>
                <a:gd name="T18" fmla="*/ 227 w 288"/>
                <a:gd name="T19" fmla="*/ 150 h 467"/>
                <a:gd name="T20" fmla="*/ 240 w 288"/>
                <a:gd name="T21" fmla="*/ 197 h 467"/>
                <a:gd name="T22" fmla="*/ 237 w 288"/>
                <a:gd name="T23" fmla="*/ 227 h 467"/>
                <a:gd name="T24" fmla="*/ 197 w 288"/>
                <a:gd name="T25" fmla="*/ 304 h 467"/>
                <a:gd name="T26" fmla="*/ 146 w 288"/>
                <a:gd name="T27" fmla="*/ 331 h 467"/>
                <a:gd name="T28" fmla="*/ 139 w 288"/>
                <a:gd name="T29" fmla="*/ 369 h 467"/>
                <a:gd name="T30" fmla="*/ 227 w 288"/>
                <a:gd name="T31" fmla="*/ 333 h 467"/>
                <a:gd name="T32" fmla="*/ 284 w 288"/>
                <a:gd name="T33" fmla="*/ 227 h 467"/>
                <a:gd name="T34" fmla="*/ 288 w 288"/>
                <a:gd name="T35" fmla="*/ 189 h 467"/>
                <a:gd name="T36" fmla="*/ 268 w 288"/>
                <a:gd name="T37" fmla="*/ 122 h 467"/>
                <a:gd name="T38" fmla="*/ 194 w 288"/>
                <a:gd name="T39" fmla="*/ 85 h 467"/>
                <a:gd name="T40" fmla="*/ 211 w 288"/>
                <a:gd name="T41" fmla="*/ 0 h 467"/>
                <a:gd name="T42" fmla="*/ 166 w 288"/>
                <a:gd name="T43" fmla="*/ 0 h 467"/>
                <a:gd name="T44" fmla="*/ 149 w 288"/>
                <a:gd name="T45" fmla="*/ 85 h 467"/>
                <a:gd name="T46" fmla="*/ 62 w 288"/>
                <a:gd name="T47" fmla="*/ 122 h 467"/>
                <a:gd name="T48" fmla="*/ 4 w 288"/>
                <a:gd name="T49" fmla="*/ 227 h 467"/>
                <a:gd name="T50" fmla="*/ 0 w 288"/>
                <a:gd name="T51" fmla="*/ 265 h 467"/>
                <a:gd name="T52" fmla="*/ 21 w 288"/>
                <a:gd name="T53" fmla="*/ 333 h 467"/>
                <a:gd name="T54" fmla="*/ 94 w 288"/>
                <a:gd name="T55" fmla="*/ 369 h 467"/>
                <a:gd name="T56" fmla="*/ 75 w 288"/>
                <a:gd name="T57" fmla="*/ 467 h 467"/>
                <a:gd name="T58" fmla="*/ 120 w 288"/>
                <a:gd name="T59" fmla="*/ 467 h 467"/>
                <a:gd name="T60" fmla="*/ 139 w 288"/>
                <a:gd name="T61" fmla="*/ 36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467">
                  <a:moveTo>
                    <a:pt x="101" y="331"/>
                  </a:moveTo>
                  <a:cubicBezTo>
                    <a:pt x="84" y="328"/>
                    <a:pt x="71" y="319"/>
                    <a:pt x="61" y="305"/>
                  </a:cubicBezTo>
                  <a:cubicBezTo>
                    <a:pt x="53" y="292"/>
                    <a:pt x="49" y="277"/>
                    <a:pt x="49" y="258"/>
                  </a:cubicBezTo>
                  <a:cubicBezTo>
                    <a:pt x="49" y="249"/>
                    <a:pt x="50" y="238"/>
                    <a:pt x="52" y="227"/>
                  </a:cubicBezTo>
                  <a:cubicBezTo>
                    <a:pt x="58" y="195"/>
                    <a:pt x="71" y="169"/>
                    <a:pt x="91" y="150"/>
                  </a:cubicBezTo>
                  <a:cubicBezTo>
                    <a:pt x="106" y="136"/>
                    <a:pt x="123" y="127"/>
                    <a:pt x="142" y="124"/>
                  </a:cubicBezTo>
                  <a:lnTo>
                    <a:pt x="101" y="331"/>
                  </a:lnTo>
                  <a:close/>
                  <a:moveTo>
                    <a:pt x="146" y="331"/>
                  </a:moveTo>
                  <a:lnTo>
                    <a:pt x="186" y="124"/>
                  </a:lnTo>
                  <a:cubicBezTo>
                    <a:pt x="204" y="128"/>
                    <a:pt x="218" y="136"/>
                    <a:pt x="227" y="150"/>
                  </a:cubicBezTo>
                  <a:cubicBezTo>
                    <a:pt x="236" y="163"/>
                    <a:pt x="240" y="179"/>
                    <a:pt x="240" y="197"/>
                  </a:cubicBezTo>
                  <a:cubicBezTo>
                    <a:pt x="240" y="207"/>
                    <a:pt x="239" y="217"/>
                    <a:pt x="237" y="227"/>
                  </a:cubicBezTo>
                  <a:cubicBezTo>
                    <a:pt x="230" y="260"/>
                    <a:pt x="217" y="286"/>
                    <a:pt x="197" y="304"/>
                  </a:cubicBezTo>
                  <a:cubicBezTo>
                    <a:pt x="183" y="318"/>
                    <a:pt x="166" y="327"/>
                    <a:pt x="146" y="331"/>
                  </a:cubicBezTo>
                  <a:close/>
                  <a:moveTo>
                    <a:pt x="139" y="369"/>
                  </a:moveTo>
                  <a:cubicBezTo>
                    <a:pt x="172" y="366"/>
                    <a:pt x="202" y="354"/>
                    <a:pt x="227" y="333"/>
                  </a:cubicBezTo>
                  <a:cubicBezTo>
                    <a:pt x="256" y="307"/>
                    <a:pt x="276" y="272"/>
                    <a:pt x="284" y="227"/>
                  </a:cubicBezTo>
                  <a:cubicBezTo>
                    <a:pt x="287" y="214"/>
                    <a:pt x="288" y="201"/>
                    <a:pt x="288" y="189"/>
                  </a:cubicBezTo>
                  <a:cubicBezTo>
                    <a:pt x="288" y="162"/>
                    <a:pt x="281" y="140"/>
                    <a:pt x="268" y="122"/>
                  </a:cubicBezTo>
                  <a:cubicBezTo>
                    <a:pt x="251" y="101"/>
                    <a:pt x="226" y="88"/>
                    <a:pt x="194" y="85"/>
                  </a:cubicBezTo>
                  <a:lnTo>
                    <a:pt x="211" y="0"/>
                  </a:lnTo>
                  <a:lnTo>
                    <a:pt x="166" y="0"/>
                  </a:lnTo>
                  <a:lnTo>
                    <a:pt x="149" y="85"/>
                  </a:lnTo>
                  <a:cubicBezTo>
                    <a:pt x="116" y="88"/>
                    <a:pt x="87" y="100"/>
                    <a:pt x="62" y="122"/>
                  </a:cubicBezTo>
                  <a:cubicBezTo>
                    <a:pt x="32" y="147"/>
                    <a:pt x="13" y="183"/>
                    <a:pt x="4" y="227"/>
                  </a:cubicBezTo>
                  <a:cubicBezTo>
                    <a:pt x="2" y="241"/>
                    <a:pt x="0" y="253"/>
                    <a:pt x="0" y="265"/>
                  </a:cubicBezTo>
                  <a:cubicBezTo>
                    <a:pt x="0" y="292"/>
                    <a:pt x="7" y="315"/>
                    <a:pt x="21" y="333"/>
                  </a:cubicBezTo>
                  <a:cubicBezTo>
                    <a:pt x="38" y="354"/>
                    <a:pt x="62" y="366"/>
                    <a:pt x="94" y="369"/>
                  </a:cubicBezTo>
                  <a:lnTo>
                    <a:pt x="75" y="467"/>
                  </a:lnTo>
                  <a:lnTo>
                    <a:pt x="120" y="467"/>
                  </a:lnTo>
                  <a:lnTo>
                    <a:pt x="139" y="369"/>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6"/>
            <p:cNvSpPr>
              <a:spLocks noEditPoints="1"/>
            </p:cNvSpPr>
            <p:nvPr>
              <p:custDataLst>
                <p:tags r:id="rId8"/>
              </p:custDataLst>
            </p:nvPr>
          </p:nvSpPr>
          <p:spPr bwMode="auto">
            <a:xfrm>
              <a:off x="3387725" y="2647950"/>
              <a:ext cx="22225" cy="187325"/>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7"/>
            <p:cNvSpPr>
              <a:spLocks/>
            </p:cNvSpPr>
            <p:nvPr>
              <p:custDataLst>
                <p:tags r:id="rId9"/>
              </p:custDataLst>
            </p:nvPr>
          </p:nvSpPr>
          <p:spPr bwMode="auto">
            <a:xfrm>
              <a:off x="3475038" y="2540000"/>
              <a:ext cx="96838" cy="306388"/>
            </a:xfrm>
            <a:custGeom>
              <a:avLst/>
              <a:gdLst>
                <a:gd name="T0" fmla="*/ 88 w 147"/>
                <a:gd name="T1" fmla="*/ 238 h 475"/>
                <a:gd name="T2" fmla="*/ 0 w 147"/>
                <a:gd name="T3" fmla="*/ 443 h 475"/>
                <a:gd name="T4" fmla="*/ 0 w 147"/>
                <a:gd name="T5" fmla="*/ 475 h 475"/>
                <a:gd name="T6" fmla="*/ 147 w 147"/>
                <a:gd name="T7" fmla="*/ 238 h 475"/>
                <a:gd name="T8" fmla="*/ 0 w 147"/>
                <a:gd name="T9" fmla="*/ 0 h 475"/>
                <a:gd name="T10" fmla="*/ 0 w 147"/>
                <a:gd name="T11" fmla="*/ 32 h 475"/>
                <a:gd name="T12" fmla="*/ 88 w 147"/>
                <a:gd name="T13" fmla="*/ 238 h 475"/>
              </a:gdLst>
              <a:ahLst/>
              <a:cxnLst>
                <a:cxn ang="0">
                  <a:pos x="T0" y="T1"/>
                </a:cxn>
                <a:cxn ang="0">
                  <a:pos x="T2" y="T3"/>
                </a:cxn>
                <a:cxn ang="0">
                  <a:pos x="T4" y="T5"/>
                </a:cxn>
                <a:cxn ang="0">
                  <a:pos x="T6" y="T7"/>
                </a:cxn>
                <a:cxn ang="0">
                  <a:pos x="T8" y="T9"/>
                </a:cxn>
                <a:cxn ang="0">
                  <a:pos x="T10" y="T11"/>
                </a:cxn>
                <a:cxn ang="0">
                  <a:pos x="T12" y="T13"/>
                </a:cxn>
              </a:cxnLst>
              <a:rect l="0" t="0" r="r" b="b"/>
              <a:pathLst>
                <a:path w="147" h="475">
                  <a:moveTo>
                    <a:pt x="88" y="238"/>
                  </a:moveTo>
                  <a:cubicBezTo>
                    <a:pt x="88" y="372"/>
                    <a:pt x="55" y="437"/>
                    <a:pt x="0" y="443"/>
                  </a:cubicBezTo>
                  <a:lnTo>
                    <a:pt x="0" y="475"/>
                  </a:lnTo>
                  <a:cubicBezTo>
                    <a:pt x="91" y="471"/>
                    <a:pt x="147" y="389"/>
                    <a:pt x="147" y="238"/>
                  </a:cubicBezTo>
                  <a:cubicBezTo>
                    <a:pt x="147" y="86"/>
                    <a:pt x="91" y="4"/>
                    <a:pt x="0" y="0"/>
                  </a:cubicBezTo>
                  <a:lnTo>
                    <a:pt x="0" y="32"/>
                  </a:lnTo>
                  <a:cubicBezTo>
                    <a:pt x="55" y="39"/>
                    <a:pt x="88" y="103"/>
                    <a:pt x="88" y="238"/>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38513173"/>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460450" y="314848"/>
            <a:ext cx="1190366" cy="1125088"/>
          </a:xfrm>
          <a:prstGeom prst="rect">
            <a:avLst/>
          </a:prstGeom>
        </p:spPr>
      </p:pic>
      <p:sp>
        <p:nvSpPr>
          <p:cNvPr id="3" name="TextBox 2"/>
          <p:cNvSpPr txBox="1"/>
          <p:nvPr/>
        </p:nvSpPr>
        <p:spPr bwMode="auto">
          <a:xfrm>
            <a:off x="106221" y="1593213"/>
            <a:ext cx="3898824"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400" dirty="0" smtClean="0">
                <a:latin typeface="Arev Sans" pitchFamily="34" charset="0"/>
                <a:ea typeface="Arev Sans" pitchFamily="34" charset="0"/>
                <a:cs typeface="Arev sans bold" pitchFamily="34" charset="0"/>
              </a:rPr>
              <a:t>Unknown </a:t>
            </a:r>
            <a:r>
              <a:rPr lang="en-US" sz="2400" dirty="0" smtClean="0">
                <a:solidFill>
                  <a:srgbClr val="FFFF00"/>
                </a:solidFill>
                <a:latin typeface="Arev Sans" pitchFamily="34" charset="0"/>
                <a:ea typeface="Arev Sans" pitchFamily="34" charset="0"/>
                <a:cs typeface="Arev sans bold" pitchFamily="34" charset="0"/>
              </a:rPr>
              <a:t>n</a:t>
            </a:r>
            <a:r>
              <a:rPr lang="en-US" sz="2400" dirty="0" smtClean="0">
                <a:latin typeface="Arev Sans" pitchFamily="34" charset="0"/>
                <a:ea typeface="Arev Sans" pitchFamily="34" charset="0"/>
                <a:cs typeface="Arev sans bold" pitchFamily="34" charset="0"/>
              </a:rPr>
              <a:t>-outcome</a:t>
            </a:r>
          </a:p>
          <a:p>
            <a:pPr algn="ctr" eaLnBrk="1" hangingPunct="1">
              <a:lnSpc>
                <a:spcPct val="120000"/>
              </a:lnSpc>
            </a:pPr>
            <a:r>
              <a:rPr lang="en-US" sz="2400" dirty="0" smtClean="0">
                <a:latin typeface="Arev Sans" pitchFamily="34" charset="0"/>
                <a:ea typeface="Arev Sans" pitchFamily="34" charset="0"/>
                <a:cs typeface="Arev sans bold" pitchFamily="34" charset="0"/>
              </a:rPr>
              <a:t>source of randomness </a:t>
            </a:r>
            <a:r>
              <a:rPr lang="el-GR" sz="2400" dirty="0" smtClean="0">
                <a:solidFill>
                  <a:srgbClr val="FFFF00"/>
                </a:solidFill>
                <a:latin typeface="Arev Sans" pitchFamily="34" charset="0"/>
                <a:ea typeface="Arev Sans" pitchFamily="34" charset="0"/>
                <a:cs typeface="Arev sans bold" pitchFamily="34" charset="0"/>
              </a:rPr>
              <a:t>ρ</a:t>
            </a:r>
            <a:endParaRPr lang="en-US" sz="2400" dirty="0" smtClean="0">
              <a:solidFill>
                <a:srgbClr val="FFFF00"/>
              </a:solidFill>
              <a:latin typeface="Arev Sans" pitchFamily="34" charset="0"/>
              <a:ea typeface="Arev Sans" pitchFamily="34" charset="0"/>
              <a:cs typeface="Arev sans bold" pitchFamily="34" charset="0"/>
            </a:endParaRPr>
          </a:p>
        </p:txBody>
      </p:sp>
      <p:grpSp>
        <p:nvGrpSpPr>
          <p:cNvPr id="15" name="Group 14"/>
          <p:cNvGrpSpPr/>
          <p:nvPr/>
        </p:nvGrpSpPr>
        <p:grpSpPr>
          <a:xfrm>
            <a:off x="6531823" y="136023"/>
            <a:ext cx="2476500" cy="2105025"/>
            <a:chOff x="5268434" y="3014610"/>
            <a:chExt cx="2476500" cy="2105025"/>
          </a:xfrm>
        </p:grpSpPr>
        <p:pic>
          <p:nvPicPr>
            <p:cNvPr id="11" name="Picture 10"/>
            <p:cNvPicPr>
              <a:picLocks noChangeAspect="1"/>
            </p:cNvPicPr>
            <p:nvPr/>
          </p:nvPicPr>
          <p:blipFill>
            <a:blip r:embed="rId32">
              <a:extLst>
                <a:ext uri="{BEBA8EAE-BF5A-486C-A8C5-ECC9F3942E4B}">
                  <a14:imgProps xmlns:a14="http://schemas.microsoft.com/office/drawing/2010/main">
                    <a14:imgLayer r:embed="rId33">
                      <a14:imgEffect>
                        <a14:backgroundRemoval t="0" b="100000" l="0" r="100000">
                          <a14:foregroundMark x1="88077" y1="20362" x2="95385" y2="11765"/>
                          <a14:foregroundMark x1="28077" y1="19457" x2="26923" y2="3167"/>
                          <a14:foregroundMark x1="10385" y1="20362" x2="4231" y2="7692"/>
                          <a14:foregroundMark x1="47692" y1="56109" x2="69231" y2="57919"/>
                          <a14:foregroundMark x1="1538" y1="38914" x2="3077" y2="46154"/>
                          <a14:foregroundMark x1="20000" y1="20814" x2="16538" y2="2715"/>
                          <a14:foregroundMark x1="24615" y1="14027" x2="21923" y2="3620"/>
                          <a14:foregroundMark x1="2308" y1="10407" x2="3846" y2="28054"/>
                          <a14:foregroundMark x1="94615" y1="52941" x2="93846" y2="63801"/>
                        </a14:backgroundRemoval>
                      </a14:imgEffect>
                    </a14:imgLayer>
                  </a14:imgProps>
                </a:ext>
                <a:ext uri="{28A0092B-C50C-407E-A947-70E740481C1C}">
                  <a14:useLocalDpi xmlns:a14="http://schemas.microsoft.com/office/drawing/2010/main" val="0"/>
                </a:ext>
              </a:extLst>
            </a:blip>
            <a:stretch>
              <a:fillRect/>
            </a:stretch>
          </p:blipFill>
          <p:spPr>
            <a:xfrm>
              <a:off x="5268434" y="3014610"/>
              <a:ext cx="2476500" cy="2105025"/>
            </a:xfrm>
            <a:prstGeom prst="rect">
              <a:avLst/>
            </a:prstGeom>
          </p:spPr>
        </p:pic>
        <p:sp>
          <p:nvSpPr>
            <p:cNvPr id="14" name="TextBox 13"/>
            <p:cNvSpPr txBox="1"/>
            <p:nvPr/>
          </p:nvSpPr>
          <p:spPr bwMode="auto">
            <a:xfrm>
              <a:off x="5566518" y="3562385"/>
              <a:ext cx="2007332"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Algorithm</a:t>
              </a:r>
            </a:p>
            <a:p>
              <a:pPr algn="ctr" eaLnBrk="1" hangingPunct="1">
                <a:lnSpc>
                  <a:spcPct val="120000"/>
                </a:lnSpc>
              </a:pPr>
              <a:r>
                <a:rPr lang="en-US" dirty="0">
                  <a:solidFill>
                    <a:srgbClr val="FFFF00"/>
                  </a:solidFill>
                  <a:latin typeface="Arev Sans" pitchFamily="34" charset="0"/>
                  <a:ea typeface="Arev Sans" pitchFamily="34" charset="0"/>
                  <a:cs typeface="Arev sans bold" pitchFamily="34" charset="0"/>
                </a:rPr>
                <a:t>X</a:t>
              </a:r>
              <a:endParaRPr lang="en-US" dirty="0" smtClean="0">
                <a:solidFill>
                  <a:srgbClr val="FFFF00"/>
                </a:solidFill>
                <a:latin typeface="Arev Sans" pitchFamily="34" charset="0"/>
                <a:ea typeface="Arev Sans" pitchFamily="34" charset="0"/>
                <a:cs typeface="Arev sans bold" pitchFamily="34" charset="0"/>
              </a:endParaRPr>
            </a:p>
          </p:txBody>
        </p:sp>
      </p:grpSp>
      <p:cxnSp>
        <p:nvCxnSpPr>
          <p:cNvPr id="18" name="Straight Arrow Connector 17"/>
          <p:cNvCxnSpPr>
            <a:stCxn id="11" idx="3"/>
          </p:cNvCxnSpPr>
          <p:nvPr/>
        </p:nvCxnSpPr>
        <p:spPr bwMode="auto">
          <a:xfrm flipV="1">
            <a:off x="9008323" y="1188535"/>
            <a:ext cx="1092607" cy="1"/>
          </a:xfrm>
          <a:prstGeom prst="straightConnector1">
            <a:avLst/>
          </a:prstGeom>
          <a:noFill/>
          <a:ln w="57150" cap="flat" cmpd="sng" algn="ctr">
            <a:solidFill>
              <a:schemeClr val="tx1"/>
            </a:solidFill>
            <a:prstDash val="solid"/>
            <a:round/>
            <a:headEnd type="none" w="med" len="med"/>
            <a:tailEnd type="triangle"/>
          </a:ln>
          <a:effectLst/>
        </p:spPr>
      </p:cxnSp>
      <p:sp>
        <p:nvSpPr>
          <p:cNvPr id="19" name="TextBox 18"/>
          <p:cNvSpPr txBox="1"/>
          <p:nvPr/>
        </p:nvSpPr>
        <p:spPr bwMode="auto">
          <a:xfrm>
            <a:off x="10092412" y="873884"/>
            <a:ext cx="1244251"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 </a:t>
            </a:r>
            <a:r>
              <a:rPr lang="en-US" dirty="0" smtClean="0">
                <a:latin typeface="Arev Sans" pitchFamily="34" charset="0"/>
                <a:ea typeface="Arev Sans" pitchFamily="34" charset="0"/>
                <a:cs typeface="Arev sans bold" pitchFamily="34" charset="0"/>
              </a:rPr>
              <a:t>∈ ℝ</a:t>
            </a:r>
          </a:p>
        </p:txBody>
      </p:sp>
      <p:sp>
        <p:nvSpPr>
          <p:cNvPr id="17" name="TextBox 16"/>
          <p:cNvSpPr txBox="1"/>
          <p:nvPr/>
        </p:nvSpPr>
        <p:spPr bwMode="auto">
          <a:xfrm>
            <a:off x="869266" y="2811564"/>
            <a:ext cx="10453503" cy="56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b="1" dirty="0" smtClean="0">
                <a:solidFill>
                  <a:srgbClr val="FFFF00"/>
                </a:solidFill>
                <a:latin typeface="Arev Sans" pitchFamily="34" charset="0"/>
                <a:ea typeface="Arev Sans" pitchFamily="34" charset="0"/>
                <a:cs typeface="Arev sans bold" pitchFamily="34" charset="0"/>
              </a:rPr>
              <a:t>Quantum </a:t>
            </a:r>
            <a:r>
              <a:rPr lang="en-US" b="1" dirty="0" smtClean="0">
                <a:latin typeface="Arev Sans" pitchFamily="34" charset="0"/>
                <a:ea typeface="Arev Sans" pitchFamily="34" charset="0"/>
                <a:cs typeface="Arev sans bold" pitchFamily="34" charset="0"/>
              </a:rPr>
              <a:t>probability density testing picture:</a:t>
            </a:r>
            <a:r>
              <a:rPr lang="en-US" b="1" dirty="0" smtClean="0">
                <a:solidFill>
                  <a:srgbClr val="9B0000"/>
                </a:solidFill>
                <a:latin typeface="Arev Sans" pitchFamily="34" charset="0"/>
                <a:ea typeface="Arev Sans" pitchFamily="34" charset="0"/>
                <a:cs typeface="Arev sans bold" pitchFamily="34" charset="0"/>
              </a:rPr>
              <a:t> m=1:</a:t>
            </a:r>
          </a:p>
        </p:txBody>
      </p:sp>
      <p:sp>
        <p:nvSpPr>
          <p:cNvPr id="4" name="TextBox 3"/>
          <p:cNvSpPr txBox="1"/>
          <p:nvPr/>
        </p:nvSpPr>
        <p:spPr bwMode="auto">
          <a:xfrm>
            <a:off x="869266" y="3760012"/>
            <a:ext cx="9942145" cy="56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l-GR"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 is an </a:t>
            </a:r>
            <a:r>
              <a:rPr lang="en-US" dirty="0" smtClean="0">
                <a:solidFill>
                  <a:srgbClr val="FFFF00"/>
                </a:solidFill>
                <a:latin typeface="Arev Sans" pitchFamily="34" charset="0"/>
                <a:ea typeface="Arev Sans" pitchFamily="34" charset="0"/>
                <a:cs typeface="Arev sans bold" pitchFamily="34" charset="0"/>
              </a:rPr>
              <a:t>n-</a:t>
            </a:r>
            <a:r>
              <a:rPr lang="en-US" dirty="0" smtClean="0">
                <a:latin typeface="Arev Sans" pitchFamily="34" charset="0"/>
                <a:ea typeface="Arev Sans" pitchFamily="34" charset="0"/>
                <a:cs typeface="Arev sans bold" pitchFamily="34" charset="0"/>
              </a:rPr>
              <a:t>dim. </a:t>
            </a:r>
            <a:r>
              <a:rPr lang="en-US" dirty="0" err="1" smtClean="0">
                <a:latin typeface="Arev Sans" pitchFamily="34" charset="0"/>
                <a:ea typeface="Arev Sans" pitchFamily="34" charset="0"/>
                <a:cs typeface="Arev sans bold" pitchFamily="34" charset="0"/>
              </a:rPr>
              <a:t>symm</a:t>
            </a:r>
            <a:r>
              <a:rPr lang="en-US"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matrix</a:t>
            </a:r>
            <a:r>
              <a:rPr lang="en-US" dirty="0" smtClean="0">
                <a:latin typeface="Arev Sans" pitchFamily="34" charset="0"/>
                <a:ea typeface="Arev Sans" pitchFamily="34" charset="0"/>
                <a:cs typeface="Arev sans bold" pitchFamily="34" charset="0"/>
              </a:rPr>
              <a:t>,       </a:t>
            </a:r>
            <a:r>
              <a:rPr lang="el-GR" dirty="0" smtClean="0">
                <a:solidFill>
                  <a:srgbClr val="FFFF00"/>
                </a:solidFill>
                <a:latin typeface="Arev Sans" pitchFamily="34" charset="0"/>
                <a:ea typeface="Arev Sans" pitchFamily="34" charset="0"/>
                <a:cs typeface="Arev sans bold" pitchFamily="34" charset="0"/>
              </a:rPr>
              <a:t>ρ</a:t>
            </a:r>
            <a:r>
              <a:rPr lang="en-US" dirty="0" smtClean="0">
                <a:solidFill>
                  <a:srgbClr val="FFFF00"/>
                </a:solidFill>
                <a:latin typeface="Arev Sans" pitchFamily="34" charset="0"/>
                <a:ea typeface="Arev Sans" pitchFamily="34" charset="0"/>
                <a:cs typeface="Arev sans bold" pitchFamily="34" charset="0"/>
              </a:rPr>
              <a:t> </a:t>
            </a:r>
            <a:r>
              <a:rPr lang="en-US" dirty="0">
                <a:solidFill>
                  <a:srgbClr val="FFFF00"/>
                </a:solidFill>
                <a:latin typeface="Verdana" panose="020B0604030504040204" pitchFamily="34" charset="0"/>
                <a:ea typeface="Verdana" panose="020B0604030504040204" pitchFamily="34" charset="0"/>
                <a:cs typeface="Verdana" panose="020B0604030504040204" pitchFamily="34" charset="0"/>
              </a:rPr>
              <a:t>≥</a:t>
            </a:r>
            <a:r>
              <a:rPr lang="en-US" dirty="0">
                <a:solidFill>
                  <a:srgbClr val="FFFF00"/>
                </a:solidFill>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0</a:t>
            </a:r>
            <a:r>
              <a:rPr lang="en-US"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 1</a:t>
            </a:r>
          </a:p>
        </p:txBody>
      </p:sp>
      <p:grpSp>
        <p:nvGrpSpPr>
          <p:cNvPr id="30" name="Group 29"/>
          <p:cNvGrpSpPr/>
          <p:nvPr/>
        </p:nvGrpSpPr>
        <p:grpSpPr>
          <a:xfrm>
            <a:off x="8888626" y="3645521"/>
            <a:ext cx="906463" cy="941388"/>
            <a:chOff x="869266" y="4919507"/>
            <a:chExt cx="906463" cy="941388"/>
          </a:xfrm>
        </p:grpSpPr>
        <p:grpSp>
          <p:nvGrpSpPr>
            <p:cNvPr id="28" name="Group 27"/>
            <p:cNvGrpSpPr>
              <a:grpSpLocks noChangeAspect="1"/>
            </p:cNvGrpSpPr>
            <p:nvPr>
              <p:custDataLst>
                <p:tags r:id="rId22"/>
              </p:custDataLst>
            </p:nvPr>
          </p:nvGrpSpPr>
          <p:grpSpPr>
            <a:xfrm>
              <a:off x="869266" y="4919507"/>
              <a:ext cx="906463" cy="941388"/>
              <a:chOff x="2540000" y="2540000"/>
              <a:chExt cx="906463" cy="941388"/>
            </a:xfrm>
          </p:grpSpPr>
          <p:sp>
            <p:nvSpPr>
              <p:cNvPr id="20" name="Freeform 9"/>
              <p:cNvSpPr>
                <a:spLocks/>
              </p:cNvSpPr>
              <p:nvPr>
                <p:custDataLst>
                  <p:tags r:id="rId23"/>
                </p:custDataLst>
              </p:nvPr>
            </p:nvSpPr>
            <p:spPr bwMode="auto">
              <a:xfrm>
                <a:off x="2716213" y="2540000"/>
                <a:ext cx="125413" cy="138113"/>
              </a:xfrm>
              <a:custGeom>
                <a:avLst/>
                <a:gdLst>
                  <a:gd name="T0" fmla="*/ 173 w 173"/>
                  <a:gd name="T1" fmla="*/ 87 h 212"/>
                  <a:gd name="T2" fmla="*/ 154 w 173"/>
                  <a:gd name="T3" fmla="*/ 22 h 212"/>
                  <a:gd name="T4" fmla="*/ 101 w 173"/>
                  <a:gd name="T5" fmla="*/ 0 h 212"/>
                  <a:gd name="T6" fmla="*/ 62 w 173"/>
                  <a:gd name="T7" fmla="*/ 9 h 212"/>
                  <a:gd name="T8" fmla="*/ 34 w 173"/>
                  <a:gd name="T9" fmla="*/ 37 h 212"/>
                  <a:gd name="T10" fmla="*/ 34 w 173"/>
                  <a:gd name="T11" fmla="*/ 5 h 212"/>
                  <a:gd name="T12" fmla="*/ 0 w 173"/>
                  <a:gd name="T13" fmla="*/ 5 h 212"/>
                  <a:gd name="T14" fmla="*/ 0 w 173"/>
                  <a:gd name="T15" fmla="*/ 212 h 212"/>
                  <a:gd name="T16" fmla="*/ 34 w 173"/>
                  <a:gd name="T17" fmla="*/ 212 h 212"/>
                  <a:gd name="T18" fmla="*/ 34 w 173"/>
                  <a:gd name="T19" fmla="*/ 95 h 212"/>
                  <a:gd name="T20" fmla="*/ 50 w 173"/>
                  <a:gd name="T21" fmla="*/ 47 h 212"/>
                  <a:gd name="T22" fmla="*/ 93 w 173"/>
                  <a:gd name="T23" fmla="*/ 29 h 212"/>
                  <a:gd name="T24" fmla="*/ 127 w 173"/>
                  <a:gd name="T25" fmla="*/ 44 h 212"/>
                  <a:gd name="T26" fmla="*/ 139 w 173"/>
                  <a:gd name="T27" fmla="*/ 88 h 212"/>
                  <a:gd name="T28" fmla="*/ 139 w 173"/>
                  <a:gd name="T29" fmla="*/ 212 h 212"/>
                  <a:gd name="T30" fmla="*/ 173 w 173"/>
                  <a:gd name="T31" fmla="*/ 212 h 212"/>
                  <a:gd name="T32" fmla="*/ 173 w 173"/>
                  <a:gd name="T33" fmla="*/ 8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12">
                    <a:moveTo>
                      <a:pt x="173" y="87"/>
                    </a:moveTo>
                    <a:cubicBezTo>
                      <a:pt x="173" y="58"/>
                      <a:pt x="167" y="36"/>
                      <a:pt x="154" y="22"/>
                    </a:cubicBezTo>
                    <a:cubicBezTo>
                      <a:pt x="142" y="7"/>
                      <a:pt x="124" y="0"/>
                      <a:pt x="101" y="0"/>
                    </a:cubicBezTo>
                    <a:cubicBezTo>
                      <a:pt x="86" y="0"/>
                      <a:pt x="73" y="3"/>
                      <a:pt x="62" y="9"/>
                    </a:cubicBezTo>
                    <a:cubicBezTo>
                      <a:pt x="51" y="15"/>
                      <a:pt x="42" y="24"/>
                      <a:pt x="34" y="37"/>
                    </a:cubicBezTo>
                    <a:lnTo>
                      <a:pt x="34" y="5"/>
                    </a:lnTo>
                    <a:lnTo>
                      <a:pt x="0" y="5"/>
                    </a:lnTo>
                    <a:lnTo>
                      <a:pt x="0" y="212"/>
                    </a:lnTo>
                    <a:lnTo>
                      <a:pt x="34" y="212"/>
                    </a:lnTo>
                    <a:lnTo>
                      <a:pt x="34" y="95"/>
                    </a:lnTo>
                    <a:cubicBezTo>
                      <a:pt x="34" y="75"/>
                      <a:pt x="39" y="58"/>
                      <a:pt x="50" y="47"/>
                    </a:cubicBezTo>
                    <a:cubicBezTo>
                      <a:pt x="60" y="35"/>
                      <a:pt x="75" y="29"/>
                      <a:pt x="93" y="29"/>
                    </a:cubicBezTo>
                    <a:cubicBezTo>
                      <a:pt x="108" y="29"/>
                      <a:pt x="120" y="34"/>
                      <a:pt x="127" y="44"/>
                    </a:cubicBezTo>
                    <a:cubicBezTo>
                      <a:pt x="135" y="53"/>
                      <a:pt x="139" y="68"/>
                      <a:pt x="139" y="88"/>
                    </a:cubicBezTo>
                    <a:lnTo>
                      <a:pt x="139" y="212"/>
                    </a:lnTo>
                    <a:lnTo>
                      <a:pt x="173" y="212"/>
                    </a:lnTo>
                    <a:lnTo>
                      <a:pt x="173" y="87"/>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p:cNvSpPr>
                <a:spLocks/>
              </p:cNvSpPr>
              <p:nvPr>
                <p:custDataLst>
                  <p:tags r:id="rId24"/>
                </p:custDataLst>
              </p:nvPr>
            </p:nvSpPr>
            <p:spPr bwMode="auto">
              <a:xfrm>
                <a:off x="2540000" y="2740025"/>
                <a:ext cx="458788" cy="492125"/>
              </a:xfrm>
              <a:custGeom>
                <a:avLst/>
                <a:gdLst>
                  <a:gd name="T0" fmla="*/ 21 w 637"/>
                  <a:gd name="T1" fmla="*/ 0 h 760"/>
                  <a:gd name="T2" fmla="*/ 21 w 637"/>
                  <a:gd name="T3" fmla="*/ 33 h 760"/>
                  <a:gd name="T4" fmla="*/ 325 w 637"/>
                  <a:gd name="T5" fmla="*/ 382 h 760"/>
                  <a:gd name="T6" fmla="*/ 0 w 637"/>
                  <a:gd name="T7" fmla="*/ 760 h 760"/>
                  <a:gd name="T8" fmla="*/ 637 w 637"/>
                  <a:gd name="T9" fmla="*/ 760 h 760"/>
                  <a:gd name="T10" fmla="*/ 637 w 637"/>
                  <a:gd name="T11" fmla="*/ 561 h 760"/>
                  <a:gd name="T12" fmla="*/ 606 w 637"/>
                  <a:gd name="T13" fmla="*/ 561 h 760"/>
                  <a:gd name="T14" fmla="*/ 589 w 637"/>
                  <a:gd name="T15" fmla="*/ 663 h 760"/>
                  <a:gd name="T16" fmla="*/ 554 w 637"/>
                  <a:gd name="T17" fmla="*/ 698 h 760"/>
                  <a:gd name="T18" fmla="*/ 96 w 637"/>
                  <a:gd name="T19" fmla="*/ 698 h 760"/>
                  <a:gd name="T20" fmla="*/ 389 w 637"/>
                  <a:gd name="T21" fmla="*/ 357 h 760"/>
                  <a:gd name="T22" fmla="*/ 107 w 637"/>
                  <a:gd name="T23" fmla="*/ 33 h 760"/>
                  <a:gd name="T24" fmla="*/ 555 w 637"/>
                  <a:gd name="T25" fmla="*/ 33 h 760"/>
                  <a:gd name="T26" fmla="*/ 589 w 637"/>
                  <a:gd name="T27" fmla="*/ 67 h 760"/>
                  <a:gd name="T28" fmla="*/ 606 w 637"/>
                  <a:gd name="T29" fmla="*/ 170 h 760"/>
                  <a:gd name="T30" fmla="*/ 637 w 637"/>
                  <a:gd name="T31" fmla="*/ 170 h 760"/>
                  <a:gd name="T32" fmla="*/ 637 w 637"/>
                  <a:gd name="T33" fmla="*/ 0 h 760"/>
                  <a:gd name="T34" fmla="*/ 107 w 637"/>
                  <a:gd name="T35" fmla="*/ 0 h 760"/>
                  <a:gd name="T36" fmla="*/ 21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1" y="0"/>
                    </a:moveTo>
                    <a:lnTo>
                      <a:pt x="21" y="33"/>
                    </a:lnTo>
                    <a:lnTo>
                      <a:pt x="325" y="382"/>
                    </a:lnTo>
                    <a:lnTo>
                      <a:pt x="0" y="760"/>
                    </a:lnTo>
                    <a:lnTo>
                      <a:pt x="637" y="760"/>
                    </a:lnTo>
                    <a:lnTo>
                      <a:pt x="637" y="561"/>
                    </a:lnTo>
                    <a:lnTo>
                      <a:pt x="606" y="561"/>
                    </a:lnTo>
                    <a:lnTo>
                      <a:pt x="589" y="663"/>
                    </a:lnTo>
                    <a:lnTo>
                      <a:pt x="554" y="698"/>
                    </a:lnTo>
                    <a:lnTo>
                      <a:pt x="96" y="698"/>
                    </a:lnTo>
                    <a:lnTo>
                      <a:pt x="389" y="357"/>
                    </a:lnTo>
                    <a:lnTo>
                      <a:pt x="107" y="33"/>
                    </a:lnTo>
                    <a:lnTo>
                      <a:pt x="555" y="33"/>
                    </a:lnTo>
                    <a:lnTo>
                      <a:pt x="589" y="67"/>
                    </a:lnTo>
                    <a:lnTo>
                      <a:pt x="606" y="170"/>
                    </a:lnTo>
                    <a:lnTo>
                      <a:pt x="637" y="170"/>
                    </a:lnTo>
                    <a:lnTo>
                      <a:pt x="637" y="0"/>
                    </a:lnTo>
                    <a:lnTo>
                      <a:pt x="107" y="0"/>
                    </a:lnTo>
                    <a:lnTo>
                      <a:pt x="21"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p:cNvSpPr>
                <a:spLocks noEditPoints="1"/>
              </p:cNvSpPr>
              <p:nvPr>
                <p:custDataLst>
                  <p:tags r:id="rId25"/>
                </p:custDataLst>
              </p:nvPr>
            </p:nvSpPr>
            <p:spPr bwMode="auto">
              <a:xfrm>
                <a:off x="2563813" y="3294063"/>
                <a:ext cx="25400" cy="187325"/>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p:cNvSpPr>
                <a:spLocks noEditPoints="1"/>
              </p:cNvSpPr>
              <p:nvPr>
                <p:custDataLst>
                  <p:tags r:id="rId26"/>
                </p:custDataLst>
              </p:nvPr>
            </p:nvSpPr>
            <p:spPr bwMode="auto">
              <a:xfrm>
                <a:off x="2636838" y="3373438"/>
                <a:ext cx="182563" cy="74613"/>
              </a:xfrm>
              <a:custGeom>
                <a:avLst/>
                <a:gdLst>
                  <a:gd name="T0" fmla="*/ 0 w 254"/>
                  <a:gd name="T1" fmla="*/ 31 h 114"/>
                  <a:gd name="T2" fmla="*/ 254 w 254"/>
                  <a:gd name="T3" fmla="*/ 31 h 114"/>
                  <a:gd name="T4" fmla="*/ 254 w 254"/>
                  <a:gd name="T5" fmla="*/ 0 h 114"/>
                  <a:gd name="T6" fmla="*/ 0 w 254"/>
                  <a:gd name="T7" fmla="*/ 0 h 114"/>
                  <a:gd name="T8" fmla="*/ 0 w 254"/>
                  <a:gd name="T9" fmla="*/ 31 h 114"/>
                  <a:gd name="T10" fmla="*/ 0 w 254"/>
                  <a:gd name="T11" fmla="*/ 114 h 114"/>
                  <a:gd name="T12" fmla="*/ 254 w 254"/>
                  <a:gd name="T13" fmla="*/ 114 h 114"/>
                  <a:gd name="T14" fmla="*/ 254 w 254"/>
                  <a:gd name="T15" fmla="*/ 83 h 114"/>
                  <a:gd name="T16" fmla="*/ 0 w 254"/>
                  <a:gd name="T17" fmla="*/ 83 h 114"/>
                  <a:gd name="T18" fmla="*/ 0 w 254"/>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114">
                    <a:moveTo>
                      <a:pt x="0" y="31"/>
                    </a:moveTo>
                    <a:lnTo>
                      <a:pt x="254" y="31"/>
                    </a:lnTo>
                    <a:lnTo>
                      <a:pt x="254" y="0"/>
                    </a:lnTo>
                    <a:lnTo>
                      <a:pt x="0" y="0"/>
                    </a:lnTo>
                    <a:lnTo>
                      <a:pt x="0" y="31"/>
                    </a:lnTo>
                    <a:close/>
                    <a:moveTo>
                      <a:pt x="0" y="114"/>
                    </a:moveTo>
                    <a:lnTo>
                      <a:pt x="254" y="114"/>
                    </a:lnTo>
                    <a:lnTo>
                      <a:pt x="254" y="83"/>
                    </a:lnTo>
                    <a:lnTo>
                      <a:pt x="0" y="83"/>
                    </a:lnTo>
                    <a:lnTo>
                      <a:pt x="0" y="11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3"/>
              <p:cNvSpPr>
                <a:spLocks/>
              </p:cNvSpPr>
              <p:nvPr>
                <p:custDataLst>
                  <p:tags r:id="rId27"/>
                </p:custDataLst>
              </p:nvPr>
            </p:nvSpPr>
            <p:spPr bwMode="auto">
              <a:xfrm>
                <a:off x="2873375" y="3302000"/>
                <a:ext cx="117475" cy="179388"/>
              </a:xfrm>
              <a:custGeom>
                <a:avLst/>
                <a:gdLst>
                  <a:gd name="T0" fmla="*/ 5 w 164"/>
                  <a:gd name="T1" fmla="*/ 244 h 276"/>
                  <a:gd name="T2" fmla="*/ 5 w 164"/>
                  <a:gd name="T3" fmla="*/ 276 h 276"/>
                  <a:gd name="T4" fmla="*/ 164 w 164"/>
                  <a:gd name="T5" fmla="*/ 276 h 276"/>
                  <a:gd name="T6" fmla="*/ 164 w 164"/>
                  <a:gd name="T7" fmla="*/ 244 h 276"/>
                  <a:gd name="T8" fmla="*/ 103 w 164"/>
                  <a:gd name="T9" fmla="*/ 244 h 276"/>
                  <a:gd name="T10" fmla="*/ 103 w 164"/>
                  <a:gd name="T11" fmla="*/ 0 h 276"/>
                  <a:gd name="T12" fmla="*/ 66 w 164"/>
                  <a:gd name="T13" fmla="*/ 0 h 276"/>
                  <a:gd name="T14" fmla="*/ 0 w 164"/>
                  <a:gd name="T15" fmla="*/ 13 h 276"/>
                  <a:gd name="T16" fmla="*/ 0 w 164"/>
                  <a:gd name="T17" fmla="*/ 47 h 276"/>
                  <a:gd name="T18" fmla="*/ 66 w 164"/>
                  <a:gd name="T19" fmla="*/ 34 h 276"/>
                  <a:gd name="T20" fmla="*/ 66 w 164"/>
                  <a:gd name="T21" fmla="*/ 244 h 276"/>
                  <a:gd name="T22" fmla="*/ 5 w 164"/>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76">
                    <a:moveTo>
                      <a:pt x="5" y="244"/>
                    </a:moveTo>
                    <a:lnTo>
                      <a:pt x="5" y="276"/>
                    </a:lnTo>
                    <a:lnTo>
                      <a:pt x="164" y="276"/>
                    </a:lnTo>
                    <a:lnTo>
                      <a:pt x="164" y="244"/>
                    </a:lnTo>
                    <a:lnTo>
                      <a:pt x="103" y="244"/>
                    </a:lnTo>
                    <a:lnTo>
                      <a:pt x="103" y="0"/>
                    </a:lnTo>
                    <a:lnTo>
                      <a:pt x="66" y="0"/>
                    </a:lnTo>
                    <a:lnTo>
                      <a:pt x="0" y="13"/>
                    </a:lnTo>
                    <a:lnTo>
                      <a:pt x="0" y="47"/>
                    </a:lnTo>
                    <a:lnTo>
                      <a:pt x="66" y="34"/>
                    </a:lnTo>
                    <a:lnTo>
                      <a:pt x="66" y="244"/>
                    </a:lnTo>
                    <a:lnTo>
                      <a:pt x="5" y="24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4"/>
              <p:cNvSpPr>
                <a:spLocks noEditPoints="1"/>
              </p:cNvSpPr>
              <p:nvPr>
                <p:custDataLst>
                  <p:tags r:id="rId28"/>
                </p:custDataLst>
              </p:nvPr>
            </p:nvSpPr>
            <p:spPr bwMode="auto">
              <a:xfrm>
                <a:off x="3340100" y="2946400"/>
                <a:ext cx="23813" cy="185738"/>
              </a:xfrm>
              <a:custGeom>
                <a:avLst/>
                <a:gdLst>
                  <a:gd name="T0" fmla="*/ 0 w 34"/>
                  <a:gd name="T1" fmla="*/ 80 h 287"/>
                  <a:gd name="T2" fmla="*/ 0 w 34"/>
                  <a:gd name="T3" fmla="*/ 287 h 287"/>
                  <a:gd name="T4" fmla="*/ 34 w 34"/>
                  <a:gd name="T5" fmla="*/ 287 h 287"/>
                  <a:gd name="T6" fmla="*/ 34 w 34"/>
                  <a:gd name="T7" fmla="*/ 80 h 287"/>
                  <a:gd name="T8" fmla="*/ 0 w 34"/>
                  <a:gd name="T9" fmla="*/ 80 h 287"/>
                  <a:gd name="T10" fmla="*/ 0 w 34"/>
                  <a:gd name="T11" fmla="*/ 0 h 287"/>
                  <a:gd name="T12" fmla="*/ 0 w 34"/>
                  <a:gd name="T13" fmla="*/ 43 h 287"/>
                  <a:gd name="T14" fmla="*/ 34 w 34"/>
                  <a:gd name="T15" fmla="*/ 43 h 287"/>
                  <a:gd name="T16" fmla="*/ 34 w 34"/>
                  <a:gd name="T17" fmla="*/ 0 h 287"/>
                  <a:gd name="T18" fmla="*/ 0 w 34"/>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7">
                    <a:moveTo>
                      <a:pt x="0" y="80"/>
                    </a:moveTo>
                    <a:lnTo>
                      <a:pt x="0" y="287"/>
                    </a:lnTo>
                    <a:lnTo>
                      <a:pt x="34" y="287"/>
                    </a:lnTo>
                    <a:lnTo>
                      <a:pt x="34" y="80"/>
                    </a:lnTo>
                    <a:lnTo>
                      <a:pt x="0" y="80"/>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5"/>
              <p:cNvSpPr>
                <a:spLocks noEditPoints="1"/>
              </p:cNvSpPr>
              <p:nvPr>
                <p:custDataLst>
                  <p:tags r:id="rId29"/>
                </p:custDataLst>
              </p:nvPr>
            </p:nvSpPr>
            <p:spPr bwMode="auto">
              <a:xfrm>
                <a:off x="3421063" y="2946400"/>
                <a:ext cx="25400" cy="185738"/>
              </a:xfrm>
              <a:custGeom>
                <a:avLst/>
                <a:gdLst>
                  <a:gd name="T0" fmla="*/ 0 w 34"/>
                  <a:gd name="T1" fmla="*/ 80 h 287"/>
                  <a:gd name="T2" fmla="*/ 0 w 34"/>
                  <a:gd name="T3" fmla="*/ 287 h 287"/>
                  <a:gd name="T4" fmla="*/ 34 w 34"/>
                  <a:gd name="T5" fmla="*/ 287 h 287"/>
                  <a:gd name="T6" fmla="*/ 34 w 34"/>
                  <a:gd name="T7" fmla="*/ 80 h 287"/>
                  <a:gd name="T8" fmla="*/ 0 w 34"/>
                  <a:gd name="T9" fmla="*/ 80 h 287"/>
                  <a:gd name="T10" fmla="*/ 0 w 34"/>
                  <a:gd name="T11" fmla="*/ 0 h 287"/>
                  <a:gd name="T12" fmla="*/ 0 w 34"/>
                  <a:gd name="T13" fmla="*/ 43 h 287"/>
                  <a:gd name="T14" fmla="*/ 34 w 34"/>
                  <a:gd name="T15" fmla="*/ 43 h 287"/>
                  <a:gd name="T16" fmla="*/ 34 w 34"/>
                  <a:gd name="T17" fmla="*/ 0 h 287"/>
                  <a:gd name="T18" fmla="*/ 0 w 34"/>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7">
                    <a:moveTo>
                      <a:pt x="0" y="80"/>
                    </a:moveTo>
                    <a:lnTo>
                      <a:pt x="0" y="287"/>
                    </a:lnTo>
                    <a:lnTo>
                      <a:pt x="34" y="287"/>
                    </a:lnTo>
                    <a:lnTo>
                      <a:pt x="34" y="80"/>
                    </a:lnTo>
                    <a:lnTo>
                      <a:pt x="0" y="80"/>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Box 28"/>
            <p:cNvSpPr txBox="1"/>
            <p:nvPr/>
          </p:nvSpPr>
          <p:spPr bwMode="auto">
            <a:xfrm>
              <a:off x="1328054" y="5033512"/>
              <a:ext cx="412292"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l-GR" dirty="0" smtClean="0">
                  <a:solidFill>
                    <a:srgbClr val="FFFF00"/>
                  </a:solidFill>
                  <a:latin typeface="Arev Sans" pitchFamily="34" charset="0"/>
                  <a:ea typeface="Arev Sans" pitchFamily="34" charset="0"/>
                  <a:cs typeface="Arev sans bold" pitchFamily="34" charset="0"/>
                </a:rPr>
                <a:t>ρ</a:t>
              </a:r>
              <a:endParaRPr lang="en-US" dirty="0" smtClean="0">
                <a:solidFill>
                  <a:srgbClr val="FFFF00"/>
                </a:solidFill>
                <a:latin typeface="Arev Sans" pitchFamily="34" charset="0"/>
                <a:ea typeface="Arev Sans" pitchFamily="34" charset="0"/>
                <a:cs typeface="Arev sans bold" pitchFamily="34" charset="0"/>
              </a:endParaRPr>
            </a:p>
          </p:txBody>
        </p:sp>
      </p:grpSp>
      <p:sp>
        <p:nvSpPr>
          <p:cNvPr id="39" name="TextBox 38"/>
          <p:cNvSpPr txBox="1"/>
          <p:nvPr/>
        </p:nvSpPr>
        <p:spPr bwMode="auto">
          <a:xfrm>
            <a:off x="869266" y="4717842"/>
            <a:ext cx="526458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is an </a:t>
            </a:r>
            <a:r>
              <a:rPr lang="en-US" dirty="0" smtClean="0">
                <a:solidFill>
                  <a:srgbClr val="FFFF00"/>
                </a:solidFill>
                <a:latin typeface="Arev Sans" pitchFamily="34" charset="0"/>
                <a:ea typeface="Arev Sans" pitchFamily="34" charset="0"/>
                <a:cs typeface="Arev sans bold" pitchFamily="34" charset="0"/>
              </a:rPr>
              <a:t>n-</a:t>
            </a:r>
            <a:r>
              <a:rPr lang="en-US" dirty="0" smtClean="0">
                <a:latin typeface="Arev Sans" pitchFamily="34" charset="0"/>
                <a:ea typeface="Arev Sans" pitchFamily="34" charset="0"/>
                <a:cs typeface="Arev sans bold" pitchFamily="34" charset="0"/>
              </a:rPr>
              <a:t>dim. </a:t>
            </a:r>
            <a:r>
              <a:rPr lang="en-US" dirty="0" err="1" smtClean="0">
                <a:latin typeface="Arev Sans" pitchFamily="34" charset="0"/>
                <a:ea typeface="Arev Sans" pitchFamily="34" charset="0"/>
                <a:cs typeface="Arev sans bold" pitchFamily="34" charset="0"/>
              </a:rPr>
              <a:t>symm</a:t>
            </a:r>
            <a:r>
              <a:rPr lang="en-US"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matrix</a:t>
            </a:r>
            <a:endParaRPr lang="en-US" dirty="0" smtClean="0">
              <a:latin typeface="Arev Sans" pitchFamily="34" charset="0"/>
              <a:ea typeface="Arev Sans" pitchFamily="34" charset="0"/>
              <a:cs typeface="Arev sans bold" pitchFamily="34" charset="0"/>
            </a:endParaRPr>
          </a:p>
        </p:txBody>
      </p:sp>
      <p:grpSp>
        <p:nvGrpSpPr>
          <p:cNvPr id="79" name="Group 78"/>
          <p:cNvGrpSpPr/>
          <p:nvPr/>
        </p:nvGrpSpPr>
        <p:grpSpPr>
          <a:xfrm>
            <a:off x="869266" y="5708852"/>
            <a:ext cx="4247732" cy="888052"/>
            <a:chOff x="869266" y="5708852"/>
            <a:chExt cx="4247732" cy="888052"/>
          </a:xfrm>
        </p:grpSpPr>
        <p:sp>
          <p:nvSpPr>
            <p:cNvPr id="50" name="TextBox 49"/>
            <p:cNvSpPr txBox="1"/>
            <p:nvPr/>
          </p:nvSpPr>
          <p:spPr bwMode="auto">
            <a:xfrm>
              <a:off x="869266" y="5708852"/>
              <a:ext cx="3070071"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b="1" dirty="0" smtClean="0">
                  <a:latin typeface="Arev Sans" pitchFamily="34" charset="0"/>
                  <a:ea typeface="Arev Sans" pitchFamily="34" charset="0"/>
                  <a:cs typeface="Arev sans bold" pitchFamily="34" charset="0"/>
                </a:rPr>
                <a:t>E</a:t>
              </a:r>
              <a:r>
                <a:rPr lang="el-GR" sz="3200" baseline="-25000"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 〈</a:t>
              </a:r>
              <a:r>
                <a:rPr lang="el-GR"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a:t>
              </a:r>
              <a:r>
                <a:rPr lang="en-US" dirty="0">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a:t>
              </a:r>
            </a:p>
          </p:txBody>
        </p:sp>
        <p:grpSp>
          <p:nvGrpSpPr>
            <p:cNvPr id="78" name="Group 77"/>
            <p:cNvGrpSpPr/>
            <p:nvPr/>
          </p:nvGrpSpPr>
          <p:grpSpPr>
            <a:xfrm>
              <a:off x="3799373" y="5710628"/>
              <a:ext cx="1317625" cy="886276"/>
              <a:chOff x="7367181" y="5339105"/>
              <a:chExt cx="1317625" cy="886276"/>
            </a:xfrm>
          </p:grpSpPr>
          <p:grpSp>
            <p:nvGrpSpPr>
              <p:cNvPr id="76" name="Group 75"/>
              <p:cNvGrpSpPr>
                <a:grpSpLocks noChangeAspect="1"/>
              </p:cNvGrpSpPr>
              <p:nvPr>
                <p:custDataLst>
                  <p:tags r:id="rId13"/>
                </p:custDataLst>
              </p:nvPr>
            </p:nvGrpSpPr>
            <p:grpSpPr>
              <a:xfrm>
                <a:off x="7367181" y="5409406"/>
                <a:ext cx="1317625" cy="815975"/>
                <a:chOff x="2540000" y="2540000"/>
                <a:chExt cx="1317625" cy="815975"/>
              </a:xfrm>
            </p:grpSpPr>
            <p:sp>
              <p:nvSpPr>
                <p:cNvPr id="67" name="Freeform 24 1"/>
                <p:cNvSpPr>
                  <a:spLocks/>
                </p:cNvSpPr>
                <p:nvPr>
                  <p:custDataLst>
                    <p:tags r:id="rId14"/>
                  </p:custDataLst>
                </p:nvPr>
              </p:nvSpPr>
              <p:spPr bwMode="auto">
                <a:xfrm>
                  <a:off x="2540000" y="2540000"/>
                  <a:ext cx="450850" cy="506413"/>
                </a:xfrm>
                <a:custGeom>
                  <a:avLst/>
                  <a:gdLst>
                    <a:gd name="T0" fmla="*/ 22 w 638"/>
                    <a:gd name="T1" fmla="*/ 0 h 760"/>
                    <a:gd name="T2" fmla="*/ 22 w 638"/>
                    <a:gd name="T3" fmla="*/ 34 h 760"/>
                    <a:gd name="T4" fmla="*/ 326 w 638"/>
                    <a:gd name="T5" fmla="*/ 382 h 760"/>
                    <a:gd name="T6" fmla="*/ 0 w 638"/>
                    <a:gd name="T7" fmla="*/ 760 h 760"/>
                    <a:gd name="T8" fmla="*/ 638 w 638"/>
                    <a:gd name="T9" fmla="*/ 760 h 760"/>
                    <a:gd name="T10" fmla="*/ 638 w 638"/>
                    <a:gd name="T11" fmla="*/ 562 h 760"/>
                    <a:gd name="T12" fmla="*/ 606 w 638"/>
                    <a:gd name="T13" fmla="*/ 562 h 760"/>
                    <a:gd name="T14" fmla="*/ 589 w 638"/>
                    <a:gd name="T15" fmla="*/ 663 h 760"/>
                    <a:gd name="T16" fmla="*/ 554 w 638"/>
                    <a:gd name="T17" fmla="*/ 698 h 760"/>
                    <a:gd name="T18" fmla="*/ 96 w 638"/>
                    <a:gd name="T19" fmla="*/ 698 h 760"/>
                    <a:gd name="T20" fmla="*/ 390 w 638"/>
                    <a:gd name="T21" fmla="*/ 357 h 760"/>
                    <a:gd name="T22" fmla="*/ 108 w 638"/>
                    <a:gd name="T23" fmla="*/ 34 h 760"/>
                    <a:gd name="T24" fmla="*/ 555 w 638"/>
                    <a:gd name="T25" fmla="*/ 34 h 760"/>
                    <a:gd name="T26" fmla="*/ 589 w 638"/>
                    <a:gd name="T27" fmla="*/ 68 h 760"/>
                    <a:gd name="T28" fmla="*/ 606 w 638"/>
                    <a:gd name="T29" fmla="*/ 170 h 760"/>
                    <a:gd name="T30" fmla="*/ 638 w 638"/>
                    <a:gd name="T31" fmla="*/ 170 h 760"/>
                    <a:gd name="T32" fmla="*/ 638 w 638"/>
                    <a:gd name="T33" fmla="*/ 0 h 760"/>
                    <a:gd name="T34" fmla="*/ 108 w 638"/>
                    <a:gd name="T35" fmla="*/ 0 h 760"/>
                    <a:gd name="T36" fmla="*/ 22 w 638"/>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8" h="760">
                      <a:moveTo>
                        <a:pt x="22" y="0"/>
                      </a:moveTo>
                      <a:lnTo>
                        <a:pt x="22" y="34"/>
                      </a:lnTo>
                      <a:lnTo>
                        <a:pt x="326" y="382"/>
                      </a:lnTo>
                      <a:lnTo>
                        <a:pt x="0" y="760"/>
                      </a:lnTo>
                      <a:lnTo>
                        <a:pt x="638" y="760"/>
                      </a:lnTo>
                      <a:lnTo>
                        <a:pt x="638" y="562"/>
                      </a:lnTo>
                      <a:lnTo>
                        <a:pt x="606" y="562"/>
                      </a:lnTo>
                      <a:lnTo>
                        <a:pt x="589" y="663"/>
                      </a:lnTo>
                      <a:lnTo>
                        <a:pt x="554" y="698"/>
                      </a:lnTo>
                      <a:lnTo>
                        <a:pt x="96" y="698"/>
                      </a:lnTo>
                      <a:lnTo>
                        <a:pt x="390" y="357"/>
                      </a:lnTo>
                      <a:lnTo>
                        <a:pt x="108" y="34"/>
                      </a:lnTo>
                      <a:lnTo>
                        <a:pt x="555" y="34"/>
                      </a:lnTo>
                      <a:lnTo>
                        <a:pt x="589" y="68"/>
                      </a:lnTo>
                      <a:lnTo>
                        <a:pt x="606" y="170"/>
                      </a:lnTo>
                      <a:lnTo>
                        <a:pt x="638" y="170"/>
                      </a:lnTo>
                      <a:lnTo>
                        <a:pt x="638" y="0"/>
                      </a:lnTo>
                      <a:lnTo>
                        <a:pt x="108" y="0"/>
                      </a:lnTo>
                      <a:lnTo>
                        <a:pt x="22"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25 1"/>
                <p:cNvSpPr>
                  <a:spLocks noEditPoints="1"/>
                </p:cNvSpPr>
                <p:nvPr>
                  <p:custDataLst>
                    <p:tags r:id="rId15"/>
                  </p:custDataLst>
                </p:nvPr>
              </p:nvSpPr>
              <p:spPr bwMode="auto">
                <a:xfrm>
                  <a:off x="2720975" y="3111500"/>
                  <a:ext cx="25400"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6 1"/>
                <p:cNvSpPr>
                  <a:spLocks noEditPoints="1"/>
                </p:cNvSpPr>
                <p:nvPr>
                  <p:custDataLst>
                    <p:tags r:id="rId16"/>
                  </p:custDataLst>
                </p:nvPr>
              </p:nvSpPr>
              <p:spPr bwMode="auto">
                <a:xfrm>
                  <a:off x="2771775" y="3111500"/>
                  <a:ext cx="53975" cy="244475"/>
                </a:xfrm>
                <a:custGeom>
                  <a:avLst/>
                  <a:gdLst>
                    <a:gd name="T0" fmla="*/ 43 w 77"/>
                    <a:gd name="T1" fmla="*/ 81 h 367"/>
                    <a:gd name="T2" fmla="*/ 43 w 77"/>
                    <a:gd name="T3" fmla="*/ 292 h 367"/>
                    <a:gd name="T4" fmla="*/ 36 w 77"/>
                    <a:gd name="T5" fmla="*/ 329 h 367"/>
                    <a:gd name="T6" fmla="*/ 10 w 77"/>
                    <a:gd name="T7" fmla="*/ 338 h 367"/>
                    <a:gd name="T8" fmla="*/ 0 w 77"/>
                    <a:gd name="T9" fmla="*/ 338 h 367"/>
                    <a:gd name="T10" fmla="*/ 0 w 77"/>
                    <a:gd name="T11" fmla="*/ 367 h 367"/>
                    <a:gd name="T12" fmla="*/ 13 w 77"/>
                    <a:gd name="T13" fmla="*/ 367 h 367"/>
                    <a:gd name="T14" fmla="*/ 62 w 77"/>
                    <a:gd name="T15" fmla="*/ 349 h 367"/>
                    <a:gd name="T16" fmla="*/ 77 w 77"/>
                    <a:gd name="T17" fmla="*/ 292 h 367"/>
                    <a:gd name="T18" fmla="*/ 77 w 77"/>
                    <a:gd name="T19" fmla="*/ 81 h 367"/>
                    <a:gd name="T20" fmla="*/ 43 w 77"/>
                    <a:gd name="T21" fmla="*/ 81 h 367"/>
                    <a:gd name="T22" fmla="*/ 43 w 77"/>
                    <a:gd name="T23" fmla="*/ 0 h 367"/>
                    <a:gd name="T24" fmla="*/ 43 w 77"/>
                    <a:gd name="T25" fmla="*/ 43 h 367"/>
                    <a:gd name="T26" fmla="*/ 77 w 77"/>
                    <a:gd name="T27" fmla="*/ 43 h 367"/>
                    <a:gd name="T28" fmla="*/ 77 w 77"/>
                    <a:gd name="T29" fmla="*/ 0 h 367"/>
                    <a:gd name="T30" fmla="*/ 43 w 77"/>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67">
                      <a:moveTo>
                        <a:pt x="43" y="81"/>
                      </a:moveTo>
                      <a:lnTo>
                        <a:pt x="43" y="292"/>
                      </a:lnTo>
                      <a:cubicBezTo>
                        <a:pt x="43" y="311"/>
                        <a:pt x="41" y="323"/>
                        <a:pt x="36" y="329"/>
                      </a:cubicBezTo>
                      <a:cubicBezTo>
                        <a:pt x="31" y="335"/>
                        <a:pt x="22" y="338"/>
                        <a:pt x="10" y="338"/>
                      </a:cubicBezTo>
                      <a:lnTo>
                        <a:pt x="0" y="338"/>
                      </a:lnTo>
                      <a:lnTo>
                        <a:pt x="0" y="367"/>
                      </a:lnTo>
                      <a:lnTo>
                        <a:pt x="13" y="367"/>
                      </a:lnTo>
                      <a:cubicBezTo>
                        <a:pt x="36" y="367"/>
                        <a:pt x="52" y="361"/>
                        <a:pt x="62" y="349"/>
                      </a:cubicBezTo>
                      <a:cubicBezTo>
                        <a:pt x="72" y="337"/>
                        <a:pt x="77" y="318"/>
                        <a:pt x="77" y="292"/>
                      </a:cubicBezTo>
                      <a:lnTo>
                        <a:pt x="77" y="81"/>
                      </a:lnTo>
                      <a:lnTo>
                        <a:pt x="43" y="81"/>
                      </a:lnTo>
                      <a:close/>
                      <a:moveTo>
                        <a:pt x="43" y="0"/>
                      </a:moveTo>
                      <a:lnTo>
                        <a:pt x="43" y="43"/>
                      </a:lnTo>
                      <a:lnTo>
                        <a:pt x="77" y="43"/>
                      </a:lnTo>
                      <a:lnTo>
                        <a:pt x="77" y="0"/>
                      </a:lnTo>
                      <a:lnTo>
                        <a:pt x="43"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27 1"/>
                <p:cNvSpPr>
                  <a:spLocks noEditPoints="1"/>
                </p:cNvSpPr>
                <p:nvPr>
                  <p:custDataLst>
                    <p:tags r:id="rId17"/>
                  </p:custDataLst>
                </p:nvPr>
              </p:nvSpPr>
              <p:spPr bwMode="auto">
                <a:xfrm>
                  <a:off x="3322638" y="2752725"/>
                  <a:ext cx="23813"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8 1"/>
                <p:cNvSpPr>
                  <a:spLocks noEditPoints="1"/>
                </p:cNvSpPr>
                <p:nvPr>
                  <p:custDataLst>
                    <p:tags r:id="rId18"/>
                  </p:custDataLst>
                </p:nvPr>
              </p:nvSpPr>
              <p:spPr bwMode="auto">
                <a:xfrm>
                  <a:off x="3373438" y="2752725"/>
                  <a:ext cx="53975" cy="244475"/>
                </a:xfrm>
                <a:custGeom>
                  <a:avLst/>
                  <a:gdLst>
                    <a:gd name="T0" fmla="*/ 42 w 76"/>
                    <a:gd name="T1" fmla="*/ 81 h 367"/>
                    <a:gd name="T2" fmla="*/ 42 w 76"/>
                    <a:gd name="T3" fmla="*/ 292 h 367"/>
                    <a:gd name="T4" fmla="*/ 35 w 76"/>
                    <a:gd name="T5" fmla="*/ 329 h 367"/>
                    <a:gd name="T6" fmla="*/ 9 w 76"/>
                    <a:gd name="T7" fmla="*/ 338 h 367"/>
                    <a:gd name="T8" fmla="*/ 0 w 76"/>
                    <a:gd name="T9" fmla="*/ 338 h 367"/>
                    <a:gd name="T10" fmla="*/ 0 w 76"/>
                    <a:gd name="T11" fmla="*/ 367 h 367"/>
                    <a:gd name="T12" fmla="*/ 13 w 76"/>
                    <a:gd name="T13" fmla="*/ 367 h 367"/>
                    <a:gd name="T14" fmla="*/ 61 w 76"/>
                    <a:gd name="T15" fmla="*/ 349 h 367"/>
                    <a:gd name="T16" fmla="*/ 76 w 76"/>
                    <a:gd name="T17" fmla="*/ 292 h 367"/>
                    <a:gd name="T18" fmla="*/ 76 w 76"/>
                    <a:gd name="T19" fmla="*/ 81 h 367"/>
                    <a:gd name="T20" fmla="*/ 42 w 76"/>
                    <a:gd name="T21" fmla="*/ 81 h 367"/>
                    <a:gd name="T22" fmla="*/ 42 w 76"/>
                    <a:gd name="T23" fmla="*/ 0 h 367"/>
                    <a:gd name="T24" fmla="*/ 42 w 76"/>
                    <a:gd name="T25" fmla="*/ 43 h 367"/>
                    <a:gd name="T26" fmla="*/ 76 w 76"/>
                    <a:gd name="T27" fmla="*/ 43 h 367"/>
                    <a:gd name="T28" fmla="*/ 76 w 76"/>
                    <a:gd name="T29" fmla="*/ 0 h 367"/>
                    <a:gd name="T30" fmla="*/ 42 w 76"/>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367">
                      <a:moveTo>
                        <a:pt x="42" y="81"/>
                      </a:moveTo>
                      <a:lnTo>
                        <a:pt x="42" y="292"/>
                      </a:lnTo>
                      <a:cubicBezTo>
                        <a:pt x="42" y="311"/>
                        <a:pt x="40" y="323"/>
                        <a:pt x="35" y="329"/>
                      </a:cubicBezTo>
                      <a:cubicBezTo>
                        <a:pt x="30" y="335"/>
                        <a:pt x="22" y="338"/>
                        <a:pt x="9" y="338"/>
                      </a:cubicBezTo>
                      <a:lnTo>
                        <a:pt x="0" y="338"/>
                      </a:lnTo>
                      <a:lnTo>
                        <a:pt x="0" y="367"/>
                      </a:lnTo>
                      <a:lnTo>
                        <a:pt x="13" y="367"/>
                      </a:lnTo>
                      <a:cubicBezTo>
                        <a:pt x="35" y="367"/>
                        <a:pt x="51" y="360"/>
                        <a:pt x="61" y="349"/>
                      </a:cubicBezTo>
                      <a:cubicBezTo>
                        <a:pt x="71" y="337"/>
                        <a:pt x="76" y="318"/>
                        <a:pt x="76" y="292"/>
                      </a:cubicBezTo>
                      <a:lnTo>
                        <a:pt x="76" y="81"/>
                      </a:lnTo>
                      <a:lnTo>
                        <a:pt x="42" y="81"/>
                      </a:lnTo>
                      <a:close/>
                      <a:moveTo>
                        <a:pt x="42" y="0"/>
                      </a:moveTo>
                      <a:lnTo>
                        <a:pt x="42" y="43"/>
                      </a:lnTo>
                      <a:lnTo>
                        <a:pt x="76" y="43"/>
                      </a:lnTo>
                      <a:lnTo>
                        <a:pt x="76" y="0"/>
                      </a:lnTo>
                      <a:lnTo>
                        <a:pt x="42"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9 1"/>
                <p:cNvSpPr>
                  <a:spLocks/>
                </p:cNvSpPr>
                <p:nvPr>
                  <p:custDataLst>
                    <p:tags r:id="rId19"/>
                  </p:custDataLst>
                </p:nvPr>
              </p:nvSpPr>
              <p:spPr bwMode="auto">
                <a:xfrm>
                  <a:off x="3487738" y="2652713"/>
                  <a:ext cx="220663" cy="241300"/>
                </a:xfrm>
                <a:custGeom>
                  <a:avLst/>
                  <a:gdLst>
                    <a:gd name="T0" fmla="*/ 17 w 312"/>
                    <a:gd name="T1" fmla="*/ 0 h 363"/>
                    <a:gd name="T2" fmla="*/ 130 w 312"/>
                    <a:gd name="T3" fmla="*/ 169 h 363"/>
                    <a:gd name="T4" fmla="*/ 0 w 312"/>
                    <a:gd name="T5" fmla="*/ 363 h 363"/>
                    <a:gd name="T6" fmla="*/ 53 w 312"/>
                    <a:gd name="T7" fmla="*/ 363 h 363"/>
                    <a:gd name="T8" fmla="*/ 156 w 312"/>
                    <a:gd name="T9" fmla="*/ 209 h 363"/>
                    <a:gd name="T10" fmla="*/ 259 w 312"/>
                    <a:gd name="T11" fmla="*/ 363 h 363"/>
                    <a:gd name="T12" fmla="*/ 312 w 312"/>
                    <a:gd name="T13" fmla="*/ 363 h 363"/>
                    <a:gd name="T14" fmla="*/ 187 w 312"/>
                    <a:gd name="T15" fmla="*/ 174 h 363"/>
                    <a:gd name="T16" fmla="*/ 304 w 312"/>
                    <a:gd name="T17" fmla="*/ 0 h 363"/>
                    <a:gd name="T18" fmla="*/ 251 w 312"/>
                    <a:gd name="T19" fmla="*/ 0 h 363"/>
                    <a:gd name="T20" fmla="*/ 160 w 312"/>
                    <a:gd name="T21" fmla="*/ 135 h 363"/>
                    <a:gd name="T22" fmla="*/ 70 w 312"/>
                    <a:gd name="T23" fmla="*/ 0 h 363"/>
                    <a:gd name="T24" fmla="*/ 17 w 312"/>
                    <a:gd name="T25"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2" h="363">
                      <a:moveTo>
                        <a:pt x="17" y="0"/>
                      </a:moveTo>
                      <a:lnTo>
                        <a:pt x="130" y="169"/>
                      </a:lnTo>
                      <a:lnTo>
                        <a:pt x="0" y="363"/>
                      </a:lnTo>
                      <a:lnTo>
                        <a:pt x="53" y="363"/>
                      </a:lnTo>
                      <a:lnTo>
                        <a:pt x="156" y="209"/>
                      </a:lnTo>
                      <a:lnTo>
                        <a:pt x="259" y="363"/>
                      </a:lnTo>
                      <a:lnTo>
                        <a:pt x="312" y="363"/>
                      </a:lnTo>
                      <a:lnTo>
                        <a:pt x="187" y="174"/>
                      </a:lnTo>
                      <a:lnTo>
                        <a:pt x="304" y="0"/>
                      </a:lnTo>
                      <a:lnTo>
                        <a:pt x="251" y="0"/>
                      </a:lnTo>
                      <a:lnTo>
                        <a:pt x="160" y="135"/>
                      </a:lnTo>
                      <a:lnTo>
                        <a:pt x="70" y="0"/>
                      </a:lnTo>
                      <a:lnTo>
                        <a:pt x="17"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0 1"/>
                <p:cNvSpPr>
                  <a:spLocks noEditPoints="1"/>
                </p:cNvSpPr>
                <p:nvPr>
                  <p:custDataLst>
                    <p:tags r:id="rId20"/>
                  </p:custDataLst>
                </p:nvPr>
              </p:nvSpPr>
              <p:spPr bwMode="auto">
                <a:xfrm>
                  <a:off x="3751263" y="2752725"/>
                  <a:ext cx="25400"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1 1"/>
                <p:cNvSpPr>
                  <a:spLocks noEditPoints="1"/>
                </p:cNvSpPr>
                <p:nvPr>
                  <p:custDataLst>
                    <p:tags r:id="rId21"/>
                  </p:custDataLst>
                </p:nvPr>
              </p:nvSpPr>
              <p:spPr bwMode="auto">
                <a:xfrm>
                  <a:off x="3803650" y="2752725"/>
                  <a:ext cx="53975" cy="244475"/>
                </a:xfrm>
                <a:custGeom>
                  <a:avLst/>
                  <a:gdLst>
                    <a:gd name="T0" fmla="*/ 43 w 77"/>
                    <a:gd name="T1" fmla="*/ 81 h 367"/>
                    <a:gd name="T2" fmla="*/ 43 w 77"/>
                    <a:gd name="T3" fmla="*/ 292 h 367"/>
                    <a:gd name="T4" fmla="*/ 36 w 77"/>
                    <a:gd name="T5" fmla="*/ 329 h 367"/>
                    <a:gd name="T6" fmla="*/ 9 w 77"/>
                    <a:gd name="T7" fmla="*/ 338 h 367"/>
                    <a:gd name="T8" fmla="*/ 0 w 77"/>
                    <a:gd name="T9" fmla="*/ 338 h 367"/>
                    <a:gd name="T10" fmla="*/ 0 w 77"/>
                    <a:gd name="T11" fmla="*/ 367 h 367"/>
                    <a:gd name="T12" fmla="*/ 13 w 77"/>
                    <a:gd name="T13" fmla="*/ 367 h 367"/>
                    <a:gd name="T14" fmla="*/ 62 w 77"/>
                    <a:gd name="T15" fmla="*/ 349 h 367"/>
                    <a:gd name="T16" fmla="*/ 77 w 77"/>
                    <a:gd name="T17" fmla="*/ 292 h 367"/>
                    <a:gd name="T18" fmla="*/ 77 w 77"/>
                    <a:gd name="T19" fmla="*/ 81 h 367"/>
                    <a:gd name="T20" fmla="*/ 43 w 77"/>
                    <a:gd name="T21" fmla="*/ 81 h 367"/>
                    <a:gd name="T22" fmla="*/ 43 w 77"/>
                    <a:gd name="T23" fmla="*/ 0 h 367"/>
                    <a:gd name="T24" fmla="*/ 43 w 77"/>
                    <a:gd name="T25" fmla="*/ 43 h 367"/>
                    <a:gd name="T26" fmla="*/ 77 w 77"/>
                    <a:gd name="T27" fmla="*/ 43 h 367"/>
                    <a:gd name="T28" fmla="*/ 77 w 77"/>
                    <a:gd name="T29" fmla="*/ 0 h 367"/>
                    <a:gd name="T30" fmla="*/ 43 w 77"/>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67">
                      <a:moveTo>
                        <a:pt x="43" y="81"/>
                      </a:moveTo>
                      <a:lnTo>
                        <a:pt x="43" y="292"/>
                      </a:lnTo>
                      <a:cubicBezTo>
                        <a:pt x="43" y="311"/>
                        <a:pt x="40" y="323"/>
                        <a:pt x="36" y="329"/>
                      </a:cubicBezTo>
                      <a:cubicBezTo>
                        <a:pt x="31" y="335"/>
                        <a:pt x="22" y="338"/>
                        <a:pt x="9" y="338"/>
                      </a:cubicBezTo>
                      <a:lnTo>
                        <a:pt x="0" y="338"/>
                      </a:lnTo>
                      <a:lnTo>
                        <a:pt x="0" y="367"/>
                      </a:lnTo>
                      <a:lnTo>
                        <a:pt x="13" y="367"/>
                      </a:lnTo>
                      <a:cubicBezTo>
                        <a:pt x="36" y="367"/>
                        <a:pt x="52" y="360"/>
                        <a:pt x="62" y="349"/>
                      </a:cubicBezTo>
                      <a:cubicBezTo>
                        <a:pt x="72" y="337"/>
                        <a:pt x="77" y="318"/>
                        <a:pt x="77" y="292"/>
                      </a:cubicBezTo>
                      <a:lnTo>
                        <a:pt x="77" y="81"/>
                      </a:lnTo>
                      <a:lnTo>
                        <a:pt x="43" y="81"/>
                      </a:lnTo>
                      <a:close/>
                      <a:moveTo>
                        <a:pt x="43" y="0"/>
                      </a:moveTo>
                      <a:lnTo>
                        <a:pt x="43" y="43"/>
                      </a:lnTo>
                      <a:lnTo>
                        <a:pt x="77" y="43"/>
                      </a:lnTo>
                      <a:lnTo>
                        <a:pt x="77" y="0"/>
                      </a:lnTo>
                      <a:lnTo>
                        <a:pt x="43"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7" name="TextBox 76"/>
              <p:cNvSpPr txBox="1"/>
              <p:nvPr/>
            </p:nvSpPr>
            <p:spPr bwMode="auto">
              <a:xfrm>
                <a:off x="7804376" y="5339105"/>
                <a:ext cx="412292"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l-GR" dirty="0" smtClean="0">
                    <a:solidFill>
                      <a:srgbClr val="FFFF00"/>
                    </a:solidFill>
                    <a:latin typeface="Arev Sans" pitchFamily="34" charset="0"/>
                    <a:ea typeface="Arev Sans" pitchFamily="34" charset="0"/>
                    <a:cs typeface="Arev sans bold" pitchFamily="34" charset="0"/>
                  </a:rPr>
                  <a:t>ρ</a:t>
                </a:r>
                <a:endParaRPr lang="en-US" dirty="0" smtClean="0">
                  <a:solidFill>
                    <a:srgbClr val="FFFF00"/>
                  </a:solidFill>
                  <a:latin typeface="Arev Sans" pitchFamily="34" charset="0"/>
                  <a:ea typeface="Arev Sans" pitchFamily="34" charset="0"/>
                  <a:cs typeface="Arev sans bold" pitchFamily="34" charset="0"/>
                </a:endParaRPr>
              </a:p>
            </p:txBody>
          </p:sp>
        </p:grpSp>
      </p:grpSp>
      <p:grpSp>
        <p:nvGrpSpPr>
          <p:cNvPr id="113" name="Group 112"/>
          <p:cNvGrpSpPr/>
          <p:nvPr/>
        </p:nvGrpSpPr>
        <p:grpSpPr>
          <a:xfrm>
            <a:off x="6152289" y="5708852"/>
            <a:ext cx="5008101" cy="888798"/>
            <a:chOff x="6269246" y="5708852"/>
            <a:chExt cx="5008101" cy="888798"/>
          </a:xfrm>
        </p:grpSpPr>
        <p:sp>
          <p:nvSpPr>
            <p:cNvPr id="81" name="TextBox 80"/>
            <p:cNvSpPr txBox="1"/>
            <p:nvPr/>
          </p:nvSpPr>
          <p:spPr bwMode="auto">
            <a:xfrm>
              <a:off x="6269246" y="5708852"/>
              <a:ext cx="341952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b="1" dirty="0" smtClean="0">
                  <a:latin typeface="Arev Sans" pitchFamily="34" charset="0"/>
                  <a:ea typeface="Arev Sans" pitchFamily="34" charset="0"/>
                  <a:cs typeface="Arev sans bold" pitchFamily="34" charset="0"/>
                </a:rPr>
                <a:t>E</a:t>
              </a:r>
              <a:r>
                <a:rPr lang="el-GR" sz="3200" baseline="-25000"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sz="3200" baseline="30000" dirty="0" smtClean="0">
                  <a:solidFill>
                    <a:srgbClr val="FFFF00"/>
                  </a:solidFill>
                  <a:latin typeface="Arev Sans" pitchFamily="34" charset="0"/>
                  <a:ea typeface="Arev Sans" pitchFamily="34" charset="0"/>
                  <a:cs typeface="Arev sans bold" pitchFamily="34" charset="0"/>
                </a:rPr>
                <a:t>2</a:t>
              </a:r>
              <a:r>
                <a:rPr lang="en-US" dirty="0" smtClean="0">
                  <a:latin typeface="Arev Sans" pitchFamily="34" charset="0"/>
                  <a:ea typeface="Arev Sans" pitchFamily="34" charset="0"/>
                  <a:cs typeface="Arev sans bold" pitchFamily="34" charset="0"/>
                </a:rPr>
                <a:t>] = 〈</a:t>
              </a:r>
              <a:r>
                <a:rPr lang="el-GR"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sz="3200" baseline="30000" dirty="0" smtClean="0">
                  <a:solidFill>
                    <a:srgbClr val="FFFF00"/>
                  </a:solidFill>
                  <a:latin typeface="Arev Sans" pitchFamily="34" charset="0"/>
                  <a:ea typeface="Arev Sans" pitchFamily="34" charset="0"/>
                  <a:cs typeface="Arev sans bold" pitchFamily="34" charset="0"/>
                </a:rPr>
                <a:t>2</a:t>
              </a:r>
              <a:r>
                <a:rPr lang="en-US" dirty="0" smtClean="0">
                  <a:latin typeface="Arev Sans" pitchFamily="34" charset="0"/>
                  <a:ea typeface="Arev Sans" pitchFamily="34" charset="0"/>
                  <a:cs typeface="Arev sans bold" pitchFamily="34" charset="0"/>
                </a:rPr>
                <a:t>〉 = </a:t>
              </a:r>
            </a:p>
          </p:txBody>
        </p:sp>
        <p:grpSp>
          <p:nvGrpSpPr>
            <p:cNvPr id="112" name="Group 111"/>
            <p:cNvGrpSpPr/>
            <p:nvPr/>
          </p:nvGrpSpPr>
          <p:grpSpPr>
            <a:xfrm>
              <a:off x="9486646" y="5710628"/>
              <a:ext cx="1790701" cy="887022"/>
              <a:chOff x="9199563" y="5710628"/>
              <a:chExt cx="1790701" cy="887022"/>
            </a:xfrm>
          </p:grpSpPr>
          <p:grpSp>
            <p:nvGrpSpPr>
              <p:cNvPr id="111" name="Group 110"/>
              <p:cNvGrpSpPr>
                <a:grpSpLocks noChangeAspect="1"/>
              </p:cNvGrpSpPr>
              <p:nvPr>
                <p:custDataLst>
                  <p:tags r:id="rId1"/>
                </p:custDataLst>
              </p:nvPr>
            </p:nvGrpSpPr>
            <p:grpSpPr>
              <a:xfrm>
                <a:off x="9199563" y="5781675"/>
                <a:ext cx="1790701" cy="815975"/>
                <a:chOff x="9199563" y="5781675"/>
                <a:chExt cx="1790701" cy="815975"/>
              </a:xfrm>
            </p:grpSpPr>
            <p:sp>
              <p:nvSpPr>
                <p:cNvPr id="99" name="Freeform 38"/>
                <p:cNvSpPr>
                  <a:spLocks/>
                </p:cNvSpPr>
                <p:nvPr>
                  <p:custDataLst>
                    <p:tags r:id="rId2"/>
                  </p:custDataLst>
                </p:nvPr>
              </p:nvSpPr>
              <p:spPr bwMode="auto">
                <a:xfrm>
                  <a:off x="9199563" y="5781675"/>
                  <a:ext cx="444500" cy="506413"/>
                </a:xfrm>
                <a:custGeom>
                  <a:avLst/>
                  <a:gdLst>
                    <a:gd name="T0" fmla="*/ 22 w 637"/>
                    <a:gd name="T1" fmla="*/ 0 h 760"/>
                    <a:gd name="T2" fmla="*/ 22 w 637"/>
                    <a:gd name="T3" fmla="*/ 34 h 760"/>
                    <a:gd name="T4" fmla="*/ 326 w 637"/>
                    <a:gd name="T5" fmla="*/ 382 h 760"/>
                    <a:gd name="T6" fmla="*/ 0 w 637"/>
                    <a:gd name="T7" fmla="*/ 760 h 760"/>
                    <a:gd name="T8" fmla="*/ 637 w 637"/>
                    <a:gd name="T9" fmla="*/ 760 h 760"/>
                    <a:gd name="T10" fmla="*/ 637 w 637"/>
                    <a:gd name="T11" fmla="*/ 562 h 760"/>
                    <a:gd name="T12" fmla="*/ 606 w 637"/>
                    <a:gd name="T13" fmla="*/ 562 h 760"/>
                    <a:gd name="T14" fmla="*/ 589 w 637"/>
                    <a:gd name="T15" fmla="*/ 663 h 760"/>
                    <a:gd name="T16" fmla="*/ 554 w 637"/>
                    <a:gd name="T17" fmla="*/ 698 h 760"/>
                    <a:gd name="T18" fmla="*/ 96 w 637"/>
                    <a:gd name="T19" fmla="*/ 698 h 760"/>
                    <a:gd name="T20" fmla="*/ 390 w 637"/>
                    <a:gd name="T21" fmla="*/ 357 h 760"/>
                    <a:gd name="T22" fmla="*/ 108 w 637"/>
                    <a:gd name="T23" fmla="*/ 34 h 760"/>
                    <a:gd name="T24" fmla="*/ 555 w 637"/>
                    <a:gd name="T25" fmla="*/ 34 h 760"/>
                    <a:gd name="T26" fmla="*/ 589 w 637"/>
                    <a:gd name="T27" fmla="*/ 68 h 760"/>
                    <a:gd name="T28" fmla="*/ 606 w 637"/>
                    <a:gd name="T29" fmla="*/ 170 h 760"/>
                    <a:gd name="T30" fmla="*/ 637 w 637"/>
                    <a:gd name="T31" fmla="*/ 170 h 760"/>
                    <a:gd name="T32" fmla="*/ 637 w 637"/>
                    <a:gd name="T33" fmla="*/ 0 h 760"/>
                    <a:gd name="T34" fmla="*/ 108 w 637"/>
                    <a:gd name="T35" fmla="*/ 0 h 760"/>
                    <a:gd name="T36" fmla="*/ 22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2" y="0"/>
                      </a:moveTo>
                      <a:lnTo>
                        <a:pt x="22" y="34"/>
                      </a:lnTo>
                      <a:lnTo>
                        <a:pt x="326" y="382"/>
                      </a:lnTo>
                      <a:lnTo>
                        <a:pt x="0" y="760"/>
                      </a:lnTo>
                      <a:lnTo>
                        <a:pt x="637" y="760"/>
                      </a:lnTo>
                      <a:lnTo>
                        <a:pt x="637" y="562"/>
                      </a:lnTo>
                      <a:lnTo>
                        <a:pt x="606" y="562"/>
                      </a:lnTo>
                      <a:lnTo>
                        <a:pt x="589" y="663"/>
                      </a:lnTo>
                      <a:lnTo>
                        <a:pt x="554" y="698"/>
                      </a:lnTo>
                      <a:lnTo>
                        <a:pt x="96" y="698"/>
                      </a:lnTo>
                      <a:lnTo>
                        <a:pt x="390" y="357"/>
                      </a:lnTo>
                      <a:lnTo>
                        <a:pt x="108" y="34"/>
                      </a:lnTo>
                      <a:lnTo>
                        <a:pt x="555" y="34"/>
                      </a:lnTo>
                      <a:lnTo>
                        <a:pt x="589" y="68"/>
                      </a:lnTo>
                      <a:lnTo>
                        <a:pt x="606" y="170"/>
                      </a:lnTo>
                      <a:lnTo>
                        <a:pt x="637" y="170"/>
                      </a:lnTo>
                      <a:lnTo>
                        <a:pt x="637" y="0"/>
                      </a:lnTo>
                      <a:lnTo>
                        <a:pt x="108" y="0"/>
                      </a:lnTo>
                      <a:lnTo>
                        <a:pt x="22"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9"/>
                <p:cNvSpPr>
                  <a:spLocks noEditPoints="1"/>
                </p:cNvSpPr>
                <p:nvPr>
                  <p:custDataLst>
                    <p:tags r:id="rId3"/>
                  </p:custDataLst>
                </p:nvPr>
              </p:nvSpPr>
              <p:spPr bwMode="auto">
                <a:xfrm>
                  <a:off x="9377363" y="6353175"/>
                  <a:ext cx="23813"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40"/>
                <p:cNvSpPr>
                  <a:spLocks noEditPoints="1"/>
                </p:cNvSpPr>
                <p:nvPr>
                  <p:custDataLst>
                    <p:tags r:id="rId4"/>
                  </p:custDataLst>
                </p:nvPr>
              </p:nvSpPr>
              <p:spPr bwMode="auto">
                <a:xfrm>
                  <a:off x="9428163" y="6353175"/>
                  <a:ext cx="53975" cy="244475"/>
                </a:xfrm>
                <a:custGeom>
                  <a:avLst/>
                  <a:gdLst>
                    <a:gd name="T0" fmla="*/ 43 w 77"/>
                    <a:gd name="T1" fmla="*/ 81 h 367"/>
                    <a:gd name="T2" fmla="*/ 43 w 77"/>
                    <a:gd name="T3" fmla="*/ 292 h 367"/>
                    <a:gd name="T4" fmla="*/ 36 w 77"/>
                    <a:gd name="T5" fmla="*/ 329 h 367"/>
                    <a:gd name="T6" fmla="*/ 9 w 77"/>
                    <a:gd name="T7" fmla="*/ 338 h 367"/>
                    <a:gd name="T8" fmla="*/ 0 w 77"/>
                    <a:gd name="T9" fmla="*/ 338 h 367"/>
                    <a:gd name="T10" fmla="*/ 0 w 77"/>
                    <a:gd name="T11" fmla="*/ 367 h 367"/>
                    <a:gd name="T12" fmla="*/ 13 w 77"/>
                    <a:gd name="T13" fmla="*/ 367 h 367"/>
                    <a:gd name="T14" fmla="*/ 62 w 77"/>
                    <a:gd name="T15" fmla="*/ 349 h 367"/>
                    <a:gd name="T16" fmla="*/ 77 w 77"/>
                    <a:gd name="T17" fmla="*/ 292 h 367"/>
                    <a:gd name="T18" fmla="*/ 77 w 77"/>
                    <a:gd name="T19" fmla="*/ 81 h 367"/>
                    <a:gd name="T20" fmla="*/ 43 w 77"/>
                    <a:gd name="T21" fmla="*/ 81 h 367"/>
                    <a:gd name="T22" fmla="*/ 43 w 77"/>
                    <a:gd name="T23" fmla="*/ 0 h 367"/>
                    <a:gd name="T24" fmla="*/ 43 w 77"/>
                    <a:gd name="T25" fmla="*/ 43 h 367"/>
                    <a:gd name="T26" fmla="*/ 77 w 77"/>
                    <a:gd name="T27" fmla="*/ 43 h 367"/>
                    <a:gd name="T28" fmla="*/ 77 w 77"/>
                    <a:gd name="T29" fmla="*/ 0 h 367"/>
                    <a:gd name="T30" fmla="*/ 43 w 77"/>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67">
                      <a:moveTo>
                        <a:pt x="43" y="81"/>
                      </a:moveTo>
                      <a:lnTo>
                        <a:pt x="43" y="292"/>
                      </a:lnTo>
                      <a:cubicBezTo>
                        <a:pt x="43" y="311"/>
                        <a:pt x="40" y="323"/>
                        <a:pt x="36" y="329"/>
                      </a:cubicBezTo>
                      <a:cubicBezTo>
                        <a:pt x="31" y="335"/>
                        <a:pt x="22" y="338"/>
                        <a:pt x="9" y="338"/>
                      </a:cubicBezTo>
                      <a:lnTo>
                        <a:pt x="0" y="338"/>
                      </a:lnTo>
                      <a:lnTo>
                        <a:pt x="0" y="367"/>
                      </a:lnTo>
                      <a:lnTo>
                        <a:pt x="13" y="367"/>
                      </a:lnTo>
                      <a:cubicBezTo>
                        <a:pt x="36" y="367"/>
                        <a:pt x="52" y="361"/>
                        <a:pt x="62" y="349"/>
                      </a:cubicBezTo>
                      <a:cubicBezTo>
                        <a:pt x="72" y="337"/>
                        <a:pt x="77" y="318"/>
                        <a:pt x="77" y="292"/>
                      </a:cubicBezTo>
                      <a:lnTo>
                        <a:pt x="77" y="81"/>
                      </a:lnTo>
                      <a:lnTo>
                        <a:pt x="43" y="81"/>
                      </a:lnTo>
                      <a:close/>
                      <a:moveTo>
                        <a:pt x="43" y="0"/>
                      </a:moveTo>
                      <a:lnTo>
                        <a:pt x="43" y="43"/>
                      </a:lnTo>
                      <a:lnTo>
                        <a:pt x="77" y="43"/>
                      </a:lnTo>
                      <a:lnTo>
                        <a:pt x="77" y="0"/>
                      </a:lnTo>
                      <a:lnTo>
                        <a:pt x="43"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41"/>
                <p:cNvSpPr>
                  <a:spLocks noEditPoints="1"/>
                </p:cNvSpPr>
                <p:nvPr>
                  <p:custDataLst>
                    <p:tags r:id="rId5"/>
                  </p:custDataLst>
                </p:nvPr>
              </p:nvSpPr>
              <p:spPr bwMode="auto">
                <a:xfrm>
                  <a:off x="9971088" y="5994400"/>
                  <a:ext cx="23813"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42"/>
                <p:cNvSpPr>
                  <a:spLocks noEditPoints="1"/>
                </p:cNvSpPr>
                <p:nvPr>
                  <p:custDataLst>
                    <p:tags r:id="rId6"/>
                  </p:custDataLst>
                </p:nvPr>
              </p:nvSpPr>
              <p:spPr bwMode="auto">
                <a:xfrm>
                  <a:off x="10020301" y="5994400"/>
                  <a:ext cx="53975" cy="244475"/>
                </a:xfrm>
                <a:custGeom>
                  <a:avLst/>
                  <a:gdLst>
                    <a:gd name="T0" fmla="*/ 43 w 77"/>
                    <a:gd name="T1" fmla="*/ 81 h 367"/>
                    <a:gd name="T2" fmla="*/ 43 w 77"/>
                    <a:gd name="T3" fmla="*/ 292 h 367"/>
                    <a:gd name="T4" fmla="*/ 36 w 77"/>
                    <a:gd name="T5" fmla="*/ 329 h 367"/>
                    <a:gd name="T6" fmla="*/ 9 w 77"/>
                    <a:gd name="T7" fmla="*/ 338 h 367"/>
                    <a:gd name="T8" fmla="*/ 0 w 77"/>
                    <a:gd name="T9" fmla="*/ 338 h 367"/>
                    <a:gd name="T10" fmla="*/ 0 w 77"/>
                    <a:gd name="T11" fmla="*/ 367 h 367"/>
                    <a:gd name="T12" fmla="*/ 13 w 77"/>
                    <a:gd name="T13" fmla="*/ 367 h 367"/>
                    <a:gd name="T14" fmla="*/ 61 w 77"/>
                    <a:gd name="T15" fmla="*/ 349 h 367"/>
                    <a:gd name="T16" fmla="*/ 77 w 77"/>
                    <a:gd name="T17" fmla="*/ 292 h 367"/>
                    <a:gd name="T18" fmla="*/ 77 w 77"/>
                    <a:gd name="T19" fmla="*/ 81 h 367"/>
                    <a:gd name="T20" fmla="*/ 43 w 77"/>
                    <a:gd name="T21" fmla="*/ 81 h 367"/>
                    <a:gd name="T22" fmla="*/ 43 w 77"/>
                    <a:gd name="T23" fmla="*/ 0 h 367"/>
                    <a:gd name="T24" fmla="*/ 43 w 77"/>
                    <a:gd name="T25" fmla="*/ 43 h 367"/>
                    <a:gd name="T26" fmla="*/ 77 w 77"/>
                    <a:gd name="T27" fmla="*/ 43 h 367"/>
                    <a:gd name="T28" fmla="*/ 77 w 77"/>
                    <a:gd name="T29" fmla="*/ 0 h 367"/>
                    <a:gd name="T30" fmla="*/ 43 w 77"/>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67">
                      <a:moveTo>
                        <a:pt x="43" y="81"/>
                      </a:moveTo>
                      <a:lnTo>
                        <a:pt x="43" y="292"/>
                      </a:lnTo>
                      <a:cubicBezTo>
                        <a:pt x="43" y="311"/>
                        <a:pt x="40" y="323"/>
                        <a:pt x="36" y="329"/>
                      </a:cubicBezTo>
                      <a:cubicBezTo>
                        <a:pt x="31" y="335"/>
                        <a:pt x="22" y="338"/>
                        <a:pt x="9" y="338"/>
                      </a:cubicBezTo>
                      <a:lnTo>
                        <a:pt x="0" y="338"/>
                      </a:lnTo>
                      <a:lnTo>
                        <a:pt x="0" y="367"/>
                      </a:lnTo>
                      <a:lnTo>
                        <a:pt x="13" y="367"/>
                      </a:lnTo>
                      <a:cubicBezTo>
                        <a:pt x="35" y="367"/>
                        <a:pt x="52" y="360"/>
                        <a:pt x="61" y="349"/>
                      </a:cubicBezTo>
                      <a:cubicBezTo>
                        <a:pt x="72" y="337"/>
                        <a:pt x="77" y="318"/>
                        <a:pt x="77" y="292"/>
                      </a:cubicBezTo>
                      <a:lnTo>
                        <a:pt x="77" y="81"/>
                      </a:lnTo>
                      <a:lnTo>
                        <a:pt x="43" y="81"/>
                      </a:lnTo>
                      <a:close/>
                      <a:moveTo>
                        <a:pt x="43" y="0"/>
                      </a:moveTo>
                      <a:lnTo>
                        <a:pt x="43" y="43"/>
                      </a:lnTo>
                      <a:lnTo>
                        <a:pt x="77" y="43"/>
                      </a:lnTo>
                      <a:lnTo>
                        <a:pt x="77" y="0"/>
                      </a:lnTo>
                      <a:lnTo>
                        <a:pt x="43"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43"/>
                <p:cNvSpPr>
                  <a:spLocks/>
                </p:cNvSpPr>
                <p:nvPr>
                  <p:custDataLst>
                    <p:tags r:id="rId7"/>
                  </p:custDataLst>
                </p:nvPr>
              </p:nvSpPr>
              <p:spPr bwMode="auto">
                <a:xfrm>
                  <a:off x="10144126" y="5881688"/>
                  <a:ext cx="101600" cy="317500"/>
                </a:xfrm>
                <a:custGeom>
                  <a:avLst/>
                  <a:gdLst>
                    <a:gd name="T0" fmla="*/ 59 w 147"/>
                    <a:gd name="T1" fmla="*/ 238 h 475"/>
                    <a:gd name="T2" fmla="*/ 147 w 147"/>
                    <a:gd name="T3" fmla="*/ 32 h 475"/>
                    <a:gd name="T4" fmla="*/ 147 w 147"/>
                    <a:gd name="T5" fmla="*/ 0 h 475"/>
                    <a:gd name="T6" fmla="*/ 0 w 147"/>
                    <a:gd name="T7" fmla="*/ 238 h 475"/>
                    <a:gd name="T8" fmla="*/ 147 w 147"/>
                    <a:gd name="T9" fmla="*/ 475 h 475"/>
                    <a:gd name="T10" fmla="*/ 147 w 147"/>
                    <a:gd name="T11" fmla="*/ 443 h 475"/>
                    <a:gd name="T12" fmla="*/ 59 w 147"/>
                    <a:gd name="T13" fmla="*/ 238 h 475"/>
                  </a:gdLst>
                  <a:ahLst/>
                  <a:cxnLst>
                    <a:cxn ang="0">
                      <a:pos x="T0" y="T1"/>
                    </a:cxn>
                    <a:cxn ang="0">
                      <a:pos x="T2" y="T3"/>
                    </a:cxn>
                    <a:cxn ang="0">
                      <a:pos x="T4" y="T5"/>
                    </a:cxn>
                    <a:cxn ang="0">
                      <a:pos x="T6" y="T7"/>
                    </a:cxn>
                    <a:cxn ang="0">
                      <a:pos x="T8" y="T9"/>
                    </a:cxn>
                    <a:cxn ang="0">
                      <a:pos x="T10" y="T11"/>
                    </a:cxn>
                    <a:cxn ang="0">
                      <a:pos x="T12" y="T13"/>
                    </a:cxn>
                  </a:cxnLst>
                  <a:rect l="0" t="0" r="r" b="b"/>
                  <a:pathLst>
                    <a:path w="147" h="475">
                      <a:moveTo>
                        <a:pt x="59" y="238"/>
                      </a:moveTo>
                      <a:cubicBezTo>
                        <a:pt x="59" y="104"/>
                        <a:pt x="92" y="39"/>
                        <a:pt x="147" y="32"/>
                      </a:cubicBezTo>
                      <a:lnTo>
                        <a:pt x="147" y="0"/>
                      </a:lnTo>
                      <a:cubicBezTo>
                        <a:pt x="56" y="4"/>
                        <a:pt x="0" y="86"/>
                        <a:pt x="0" y="238"/>
                      </a:cubicBezTo>
                      <a:cubicBezTo>
                        <a:pt x="0" y="389"/>
                        <a:pt x="56" y="471"/>
                        <a:pt x="147" y="475"/>
                      </a:cubicBezTo>
                      <a:lnTo>
                        <a:pt x="147" y="443"/>
                      </a:lnTo>
                      <a:cubicBezTo>
                        <a:pt x="92" y="437"/>
                        <a:pt x="59" y="372"/>
                        <a:pt x="59" y="238"/>
                      </a:cubicBez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44"/>
                <p:cNvSpPr>
                  <a:spLocks/>
                </p:cNvSpPr>
                <p:nvPr>
                  <p:custDataLst>
                    <p:tags r:id="rId8"/>
                  </p:custDataLst>
                </p:nvPr>
              </p:nvSpPr>
              <p:spPr bwMode="auto">
                <a:xfrm>
                  <a:off x="10285413" y="5894388"/>
                  <a:ext cx="215900" cy="241300"/>
                </a:xfrm>
                <a:custGeom>
                  <a:avLst/>
                  <a:gdLst>
                    <a:gd name="T0" fmla="*/ 17 w 311"/>
                    <a:gd name="T1" fmla="*/ 0 h 363"/>
                    <a:gd name="T2" fmla="*/ 130 w 311"/>
                    <a:gd name="T3" fmla="*/ 169 h 363"/>
                    <a:gd name="T4" fmla="*/ 0 w 311"/>
                    <a:gd name="T5" fmla="*/ 363 h 363"/>
                    <a:gd name="T6" fmla="*/ 53 w 311"/>
                    <a:gd name="T7" fmla="*/ 363 h 363"/>
                    <a:gd name="T8" fmla="*/ 156 w 311"/>
                    <a:gd name="T9" fmla="*/ 209 h 363"/>
                    <a:gd name="T10" fmla="*/ 258 w 311"/>
                    <a:gd name="T11" fmla="*/ 363 h 363"/>
                    <a:gd name="T12" fmla="*/ 311 w 311"/>
                    <a:gd name="T13" fmla="*/ 363 h 363"/>
                    <a:gd name="T14" fmla="*/ 187 w 311"/>
                    <a:gd name="T15" fmla="*/ 174 h 363"/>
                    <a:gd name="T16" fmla="*/ 303 w 311"/>
                    <a:gd name="T17" fmla="*/ 0 h 363"/>
                    <a:gd name="T18" fmla="*/ 250 w 311"/>
                    <a:gd name="T19" fmla="*/ 0 h 363"/>
                    <a:gd name="T20" fmla="*/ 160 w 311"/>
                    <a:gd name="T21" fmla="*/ 135 h 363"/>
                    <a:gd name="T22" fmla="*/ 69 w 311"/>
                    <a:gd name="T23" fmla="*/ 0 h 363"/>
                    <a:gd name="T24" fmla="*/ 17 w 311"/>
                    <a:gd name="T25"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1" h="363">
                      <a:moveTo>
                        <a:pt x="17" y="0"/>
                      </a:moveTo>
                      <a:lnTo>
                        <a:pt x="130" y="169"/>
                      </a:lnTo>
                      <a:lnTo>
                        <a:pt x="0" y="363"/>
                      </a:lnTo>
                      <a:lnTo>
                        <a:pt x="53" y="363"/>
                      </a:lnTo>
                      <a:lnTo>
                        <a:pt x="156" y="209"/>
                      </a:lnTo>
                      <a:lnTo>
                        <a:pt x="258" y="363"/>
                      </a:lnTo>
                      <a:lnTo>
                        <a:pt x="311" y="363"/>
                      </a:lnTo>
                      <a:lnTo>
                        <a:pt x="187" y="174"/>
                      </a:lnTo>
                      <a:lnTo>
                        <a:pt x="303" y="0"/>
                      </a:lnTo>
                      <a:lnTo>
                        <a:pt x="250" y="0"/>
                      </a:lnTo>
                      <a:lnTo>
                        <a:pt x="160" y="135"/>
                      </a:lnTo>
                      <a:lnTo>
                        <a:pt x="69" y="0"/>
                      </a:lnTo>
                      <a:lnTo>
                        <a:pt x="17"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45"/>
                <p:cNvSpPr>
                  <a:spLocks/>
                </p:cNvSpPr>
                <p:nvPr>
                  <p:custDataLst>
                    <p:tags r:id="rId9"/>
                  </p:custDataLst>
                </p:nvPr>
              </p:nvSpPr>
              <p:spPr bwMode="auto">
                <a:xfrm>
                  <a:off x="10539413" y="5810250"/>
                  <a:ext cx="122238" cy="187325"/>
                </a:xfrm>
                <a:custGeom>
                  <a:avLst/>
                  <a:gdLst>
                    <a:gd name="T0" fmla="*/ 45 w 175"/>
                    <a:gd name="T1" fmla="*/ 250 h 281"/>
                    <a:gd name="T2" fmla="*/ 115 w 175"/>
                    <a:gd name="T3" fmla="*/ 178 h 281"/>
                    <a:gd name="T4" fmla="*/ 144 w 175"/>
                    <a:gd name="T5" fmla="*/ 147 h 281"/>
                    <a:gd name="T6" fmla="*/ 167 w 175"/>
                    <a:gd name="T7" fmla="*/ 111 h 281"/>
                    <a:gd name="T8" fmla="*/ 174 w 175"/>
                    <a:gd name="T9" fmla="*/ 79 h 281"/>
                    <a:gd name="T10" fmla="*/ 148 w 175"/>
                    <a:gd name="T11" fmla="*/ 22 h 281"/>
                    <a:gd name="T12" fmla="*/ 80 w 175"/>
                    <a:gd name="T13" fmla="*/ 0 h 281"/>
                    <a:gd name="T14" fmla="*/ 44 w 175"/>
                    <a:gd name="T15" fmla="*/ 5 h 281"/>
                    <a:gd name="T16" fmla="*/ 2 w 175"/>
                    <a:gd name="T17" fmla="*/ 19 h 281"/>
                    <a:gd name="T18" fmla="*/ 2 w 175"/>
                    <a:gd name="T19" fmla="*/ 56 h 281"/>
                    <a:gd name="T20" fmla="*/ 43 w 175"/>
                    <a:gd name="T21" fmla="*/ 38 h 281"/>
                    <a:gd name="T22" fmla="*/ 81 w 175"/>
                    <a:gd name="T23" fmla="*/ 32 h 281"/>
                    <a:gd name="T24" fmla="*/ 121 w 175"/>
                    <a:gd name="T25" fmla="*/ 45 h 281"/>
                    <a:gd name="T26" fmla="*/ 136 w 175"/>
                    <a:gd name="T27" fmla="*/ 81 h 281"/>
                    <a:gd name="T28" fmla="*/ 129 w 175"/>
                    <a:gd name="T29" fmla="*/ 109 h 281"/>
                    <a:gd name="T30" fmla="*/ 104 w 175"/>
                    <a:gd name="T31" fmla="*/ 143 h 281"/>
                    <a:gd name="T32" fmla="*/ 58 w 175"/>
                    <a:gd name="T33" fmla="*/ 191 h 281"/>
                    <a:gd name="T34" fmla="*/ 0 w 175"/>
                    <a:gd name="T35" fmla="*/ 250 h 281"/>
                    <a:gd name="T36" fmla="*/ 0 w 175"/>
                    <a:gd name="T37" fmla="*/ 281 h 281"/>
                    <a:gd name="T38" fmla="*/ 175 w 175"/>
                    <a:gd name="T39" fmla="*/ 281 h 281"/>
                    <a:gd name="T40" fmla="*/ 175 w 175"/>
                    <a:gd name="T41" fmla="*/ 250 h 281"/>
                    <a:gd name="T42" fmla="*/ 45 w 175"/>
                    <a:gd name="T43" fmla="*/ 2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50"/>
                      </a:moveTo>
                      <a:lnTo>
                        <a:pt x="115" y="178"/>
                      </a:lnTo>
                      <a:cubicBezTo>
                        <a:pt x="131" y="161"/>
                        <a:pt x="141" y="151"/>
                        <a:pt x="144" y="147"/>
                      </a:cubicBezTo>
                      <a:cubicBezTo>
                        <a:pt x="155" y="134"/>
                        <a:pt x="163" y="121"/>
                        <a:pt x="167" y="111"/>
                      </a:cubicBezTo>
                      <a:cubicBezTo>
                        <a:pt x="172" y="101"/>
                        <a:pt x="174" y="90"/>
                        <a:pt x="174" y="79"/>
                      </a:cubicBezTo>
                      <a:cubicBezTo>
                        <a:pt x="174" y="55"/>
                        <a:pt x="165" y="36"/>
                        <a:pt x="148" y="22"/>
                      </a:cubicBezTo>
                      <a:cubicBezTo>
                        <a:pt x="131" y="8"/>
                        <a:pt x="109" y="0"/>
                        <a:pt x="80" y="0"/>
                      </a:cubicBezTo>
                      <a:cubicBezTo>
                        <a:pt x="69" y="0"/>
                        <a:pt x="57" y="2"/>
                        <a:pt x="44" y="5"/>
                      </a:cubicBezTo>
                      <a:cubicBezTo>
                        <a:pt x="31" y="8"/>
                        <a:pt x="17" y="12"/>
                        <a:pt x="2" y="19"/>
                      </a:cubicBezTo>
                      <a:lnTo>
                        <a:pt x="2" y="56"/>
                      </a:lnTo>
                      <a:cubicBezTo>
                        <a:pt x="17" y="48"/>
                        <a:pt x="31" y="42"/>
                        <a:pt x="43" y="38"/>
                      </a:cubicBezTo>
                      <a:cubicBezTo>
                        <a:pt x="57" y="34"/>
                        <a:pt x="69" y="32"/>
                        <a:pt x="81" y="32"/>
                      </a:cubicBezTo>
                      <a:cubicBezTo>
                        <a:pt x="97" y="32"/>
                        <a:pt x="110" y="36"/>
                        <a:pt x="121" y="45"/>
                      </a:cubicBezTo>
                      <a:cubicBezTo>
                        <a:pt x="131" y="55"/>
                        <a:pt x="136" y="67"/>
                        <a:pt x="136" y="81"/>
                      </a:cubicBezTo>
                      <a:cubicBezTo>
                        <a:pt x="136" y="90"/>
                        <a:pt x="134" y="100"/>
                        <a:pt x="129" y="109"/>
                      </a:cubicBezTo>
                      <a:cubicBezTo>
                        <a:pt x="124" y="118"/>
                        <a:pt x="116" y="129"/>
                        <a:pt x="104" y="143"/>
                      </a:cubicBezTo>
                      <a:cubicBezTo>
                        <a:pt x="98" y="150"/>
                        <a:pt x="82" y="166"/>
                        <a:pt x="58" y="191"/>
                      </a:cubicBezTo>
                      <a:lnTo>
                        <a:pt x="0" y="250"/>
                      </a:lnTo>
                      <a:lnTo>
                        <a:pt x="0" y="281"/>
                      </a:lnTo>
                      <a:lnTo>
                        <a:pt x="175" y="281"/>
                      </a:lnTo>
                      <a:lnTo>
                        <a:pt x="175" y="250"/>
                      </a:lnTo>
                      <a:lnTo>
                        <a:pt x="45" y="25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46"/>
                <p:cNvSpPr>
                  <a:spLocks/>
                </p:cNvSpPr>
                <p:nvPr>
                  <p:custDataLst>
                    <p:tags r:id="rId10"/>
                  </p:custDataLst>
                </p:nvPr>
              </p:nvSpPr>
              <p:spPr bwMode="auto">
                <a:xfrm>
                  <a:off x="10731501" y="5881688"/>
                  <a:ext cx="103188" cy="317500"/>
                </a:xfrm>
                <a:custGeom>
                  <a:avLst/>
                  <a:gdLst>
                    <a:gd name="T0" fmla="*/ 88 w 147"/>
                    <a:gd name="T1" fmla="*/ 238 h 475"/>
                    <a:gd name="T2" fmla="*/ 0 w 147"/>
                    <a:gd name="T3" fmla="*/ 443 h 475"/>
                    <a:gd name="T4" fmla="*/ 0 w 147"/>
                    <a:gd name="T5" fmla="*/ 475 h 475"/>
                    <a:gd name="T6" fmla="*/ 147 w 147"/>
                    <a:gd name="T7" fmla="*/ 238 h 475"/>
                    <a:gd name="T8" fmla="*/ 0 w 147"/>
                    <a:gd name="T9" fmla="*/ 0 h 475"/>
                    <a:gd name="T10" fmla="*/ 0 w 147"/>
                    <a:gd name="T11" fmla="*/ 32 h 475"/>
                    <a:gd name="T12" fmla="*/ 88 w 147"/>
                    <a:gd name="T13" fmla="*/ 238 h 475"/>
                  </a:gdLst>
                  <a:ahLst/>
                  <a:cxnLst>
                    <a:cxn ang="0">
                      <a:pos x="T0" y="T1"/>
                    </a:cxn>
                    <a:cxn ang="0">
                      <a:pos x="T2" y="T3"/>
                    </a:cxn>
                    <a:cxn ang="0">
                      <a:pos x="T4" y="T5"/>
                    </a:cxn>
                    <a:cxn ang="0">
                      <a:pos x="T6" y="T7"/>
                    </a:cxn>
                    <a:cxn ang="0">
                      <a:pos x="T8" y="T9"/>
                    </a:cxn>
                    <a:cxn ang="0">
                      <a:pos x="T10" y="T11"/>
                    </a:cxn>
                    <a:cxn ang="0">
                      <a:pos x="T12" y="T13"/>
                    </a:cxn>
                  </a:cxnLst>
                  <a:rect l="0" t="0" r="r" b="b"/>
                  <a:pathLst>
                    <a:path w="147" h="475">
                      <a:moveTo>
                        <a:pt x="88" y="238"/>
                      </a:moveTo>
                      <a:cubicBezTo>
                        <a:pt x="88" y="372"/>
                        <a:pt x="55" y="437"/>
                        <a:pt x="0" y="443"/>
                      </a:cubicBezTo>
                      <a:lnTo>
                        <a:pt x="0" y="475"/>
                      </a:lnTo>
                      <a:cubicBezTo>
                        <a:pt x="91" y="471"/>
                        <a:pt x="147" y="389"/>
                        <a:pt x="147" y="238"/>
                      </a:cubicBezTo>
                      <a:cubicBezTo>
                        <a:pt x="147" y="86"/>
                        <a:pt x="91" y="4"/>
                        <a:pt x="0" y="0"/>
                      </a:cubicBezTo>
                      <a:lnTo>
                        <a:pt x="0" y="32"/>
                      </a:lnTo>
                      <a:cubicBezTo>
                        <a:pt x="55" y="39"/>
                        <a:pt x="88" y="104"/>
                        <a:pt x="88" y="238"/>
                      </a:cubicBez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47"/>
                <p:cNvSpPr>
                  <a:spLocks noEditPoints="1"/>
                </p:cNvSpPr>
                <p:nvPr>
                  <p:custDataLst>
                    <p:tags r:id="rId11"/>
                  </p:custDataLst>
                </p:nvPr>
              </p:nvSpPr>
              <p:spPr bwMode="auto">
                <a:xfrm>
                  <a:off x="10887076" y="5994400"/>
                  <a:ext cx="23813"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48"/>
                <p:cNvSpPr>
                  <a:spLocks noEditPoints="1"/>
                </p:cNvSpPr>
                <p:nvPr>
                  <p:custDataLst>
                    <p:tags r:id="rId12"/>
                  </p:custDataLst>
                </p:nvPr>
              </p:nvSpPr>
              <p:spPr bwMode="auto">
                <a:xfrm>
                  <a:off x="10937876" y="5994400"/>
                  <a:ext cx="52388" cy="244475"/>
                </a:xfrm>
                <a:custGeom>
                  <a:avLst/>
                  <a:gdLst>
                    <a:gd name="T0" fmla="*/ 43 w 77"/>
                    <a:gd name="T1" fmla="*/ 81 h 367"/>
                    <a:gd name="T2" fmla="*/ 43 w 77"/>
                    <a:gd name="T3" fmla="*/ 292 h 367"/>
                    <a:gd name="T4" fmla="*/ 36 w 77"/>
                    <a:gd name="T5" fmla="*/ 329 h 367"/>
                    <a:gd name="T6" fmla="*/ 9 w 77"/>
                    <a:gd name="T7" fmla="*/ 338 h 367"/>
                    <a:gd name="T8" fmla="*/ 0 w 77"/>
                    <a:gd name="T9" fmla="*/ 338 h 367"/>
                    <a:gd name="T10" fmla="*/ 0 w 77"/>
                    <a:gd name="T11" fmla="*/ 367 h 367"/>
                    <a:gd name="T12" fmla="*/ 13 w 77"/>
                    <a:gd name="T13" fmla="*/ 367 h 367"/>
                    <a:gd name="T14" fmla="*/ 62 w 77"/>
                    <a:gd name="T15" fmla="*/ 349 h 367"/>
                    <a:gd name="T16" fmla="*/ 77 w 77"/>
                    <a:gd name="T17" fmla="*/ 292 h 367"/>
                    <a:gd name="T18" fmla="*/ 77 w 77"/>
                    <a:gd name="T19" fmla="*/ 81 h 367"/>
                    <a:gd name="T20" fmla="*/ 43 w 77"/>
                    <a:gd name="T21" fmla="*/ 81 h 367"/>
                    <a:gd name="T22" fmla="*/ 43 w 77"/>
                    <a:gd name="T23" fmla="*/ 0 h 367"/>
                    <a:gd name="T24" fmla="*/ 43 w 77"/>
                    <a:gd name="T25" fmla="*/ 43 h 367"/>
                    <a:gd name="T26" fmla="*/ 77 w 77"/>
                    <a:gd name="T27" fmla="*/ 43 h 367"/>
                    <a:gd name="T28" fmla="*/ 77 w 77"/>
                    <a:gd name="T29" fmla="*/ 0 h 367"/>
                    <a:gd name="T30" fmla="*/ 43 w 77"/>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67">
                      <a:moveTo>
                        <a:pt x="43" y="81"/>
                      </a:moveTo>
                      <a:lnTo>
                        <a:pt x="43" y="292"/>
                      </a:lnTo>
                      <a:cubicBezTo>
                        <a:pt x="43" y="311"/>
                        <a:pt x="40" y="323"/>
                        <a:pt x="36" y="329"/>
                      </a:cubicBezTo>
                      <a:cubicBezTo>
                        <a:pt x="31" y="335"/>
                        <a:pt x="22" y="338"/>
                        <a:pt x="9" y="338"/>
                      </a:cubicBezTo>
                      <a:lnTo>
                        <a:pt x="0" y="338"/>
                      </a:lnTo>
                      <a:lnTo>
                        <a:pt x="0" y="367"/>
                      </a:lnTo>
                      <a:lnTo>
                        <a:pt x="13" y="367"/>
                      </a:lnTo>
                      <a:cubicBezTo>
                        <a:pt x="36" y="367"/>
                        <a:pt x="52" y="360"/>
                        <a:pt x="62" y="349"/>
                      </a:cubicBezTo>
                      <a:cubicBezTo>
                        <a:pt x="72" y="337"/>
                        <a:pt x="77" y="318"/>
                        <a:pt x="77" y="292"/>
                      </a:cubicBezTo>
                      <a:lnTo>
                        <a:pt x="77" y="81"/>
                      </a:lnTo>
                      <a:lnTo>
                        <a:pt x="43" y="81"/>
                      </a:lnTo>
                      <a:close/>
                      <a:moveTo>
                        <a:pt x="43" y="0"/>
                      </a:moveTo>
                      <a:lnTo>
                        <a:pt x="43" y="43"/>
                      </a:lnTo>
                      <a:lnTo>
                        <a:pt x="77" y="43"/>
                      </a:lnTo>
                      <a:lnTo>
                        <a:pt x="77" y="0"/>
                      </a:lnTo>
                      <a:lnTo>
                        <a:pt x="43"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4" name="TextBox 83"/>
              <p:cNvSpPr txBox="1"/>
              <p:nvPr/>
            </p:nvSpPr>
            <p:spPr bwMode="auto">
              <a:xfrm>
                <a:off x="9636548" y="5710628"/>
                <a:ext cx="412292"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l-GR" dirty="0" smtClean="0">
                    <a:solidFill>
                      <a:srgbClr val="FFFF00"/>
                    </a:solidFill>
                    <a:latin typeface="Arev Sans" pitchFamily="34" charset="0"/>
                    <a:ea typeface="Arev Sans" pitchFamily="34" charset="0"/>
                    <a:cs typeface="Arev sans bold" pitchFamily="34" charset="0"/>
                  </a:rPr>
                  <a:t>ρ</a:t>
                </a:r>
                <a:endParaRPr lang="en-US" dirty="0" smtClean="0">
                  <a:solidFill>
                    <a:srgbClr val="FFFF00"/>
                  </a:solidFill>
                  <a:latin typeface="Arev Sans" pitchFamily="34" charset="0"/>
                  <a:ea typeface="Arev Sans" pitchFamily="34" charset="0"/>
                  <a:cs typeface="Arev sans bold" pitchFamily="34" charset="0"/>
                </a:endParaRPr>
              </a:p>
            </p:txBody>
          </p:sp>
        </p:grpSp>
      </p:grpSp>
      <p:grpSp>
        <p:nvGrpSpPr>
          <p:cNvPr id="61" name="Group 60"/>
          <p:cNvGrpSpPr/>
          <p:nvPr/>
        </p:nvGrpSpPr>
        <p:grpSpPr>
          <a:xfrm>
            <a:off x="4550737" y="757841"/>
            <a:ext cx="1435395" cy="534758"/>
            <a:chOff x="4550737" y="757841"/>
            <a:chExt cx="1435395" cy="534758"/>
          </a:xfrm>
        </p:grpSpPr>
        <p:cxnSp>
          <p:nvCxnSpPr>
            <p:cNvPr id="62" name="Straight Arrow Connector 61"/>
            <p:cNvCxnSpPr/>
            <p:nvPr/>
          </p:nvCxnSpPr>
          <p:spPr bwMode="auto">
            <a:xfrm>
              <a:off x="4550737" y="1292599"/>
              <a:ext cx="1435395" cy="0"/>
            </a:xfrm>
            <a:prstGeom prst="straightConnector1">
              <a:avLst/>
            </a:prstGeom>
            <a:noFill/>
            <a:ln w="57150" cap="flat" cmpd="sng" algn="ctr">
              <a:solidFill>
                <a:schemeClr val="tx1"/>
              </a:solidFill>
              <a:prstDash val="solid"/>
              <a:round/>
              <a:headEnd type="none" w="med" len="med"/>
              <a:tailEnd type="triangle"/>
            </a:ln>
            <a:effectLst/>
          </p:spPr>
        </p:cxnSp>
        <p:sp>
          <p:nvSpPr>
            <p:cNvPr id="63" name="TextBox 62"/>
            <p:cNvSpPr txBox="1"/>
            <p:nvPr/>
          </p:nvSpPr>
          <p:spPr bwMode="auto">
            <a:xfrm>
              <a:off x="4710428" y="757841"/>
              <a:ext cx="1116011" cy="43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000" dirty="0" smtClean="0">
                  <a:latin typeface="Arev Sans" pitchFamily="34" charset="0"/>
                  <a:ea typeface="Arev Sans" pitchFamily="34" charset="0"/>
                  <a:cs typeface="Arev sans bold" pitchFamily="34" charset="0"/>
                </a:rPr>
                <a:t>sample</a:t>
              </a:r>
            </a:p>
          </p:txBody>
        </p:sp>
      </p:grpSp>
    </p:spTree>
    <p:extLst>
      <p:ext uri="{BB962C8B-B14F-4D97-AF65-F5344CB8AC3E}">
        <p14:creationId xmlns:p14="http://schemas.microsoft.com/office/powerpoint/2010/main" val="4020431635"/>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60450" y="314848"/>
            <a:ext cx="1190366" cy="1125088"/>
          </a:xfrm>
          <a:prstGeom prst="rect">
            <a:avLst/>
          </a:prstGeom>
        </p:spPr>
      </p:pic>
      <p:sp>
        <p:nvSpPr>
          <p:cNvPr id="3" name="TextBox 2"/>
          <p:cNvSpPr txBox="1"/>
          <p:nvPr/>
        </p:nvSpPr>
        <p:spPr bwMode="auto">
          <a:xfrm>
            <a:off x="106221" y="1593213"/>
            <a:ext cx="3898824"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400" dirty="0" smtClean="0">
                <a:latin typeface="Arev Sans" pitchFamily="34" charset="0"/>
                <a:ea typeface="Arev Sans" pitchFamily="34" charset="0"/>
                <a:cs typeface="Arev sans bold" pitchFamily="34" charset="0"/>
              </a:rPr>
              <a:t>Unknown </a:t>
            </a:r>
            <a:r>
              <a:rPr lang="en-US" sz="2400" dirty="0" smtClean="0">
                <a:solidFill>
                  <a:srgbClr val="FFFF00"/>
                </a:solidFill>
                <a:latin typeface="Arev Sans" pitchFamily="34" charset="0"/>
                <a:ea typeface="Arev Sans" pitchFamily="34" charset="0"/>
                <a:cs typeface="Arev sans bold" pitchFamily="34" charset="0"/>
              </a:rPr>
              <a:t>n</a:t>
            </a:r>
            <a:r>
              <a:rPr lang="en-US" sz="2400" dirty="0" smtClean="0">
                <a:latin typeface="Arev Sans" pitchFamily="34" charset="0"/>
                <a:ea typeface="Arev Sans" pitchFamily="34" charset="0"/>
                <a:cs typeface="Arev sans bold" pitchFamily="34" charset="0"/>
              </a:rPr>
              <a:t>-outcome</a:t>
            </a:r>
          </a:p>
          <a:p>
            <a:pPr algn="ctr" eaLnBrk="1" hangingPunct="1">
              <a:lnSpc>
                <a:spcPct val="120000"/>
              </a:lnSpc>
            </a:pPr>
            <a:r>
              <a:rPr lang="en-US" sz="2400" dirty="0" smtClean="0">
                <a:latin typeface="Arev Sans" pitchFamily="34" charset="0"/>
                <a:ea typeface="Arev Sans" pitchFamily="34" charset="0"/>
                <a:cs typeface="Arev sans bold" pitchFamily="34" charset="0"/>
              </a:rPr>
              <a:t>source of randomness </a:t>
            </a:r>
            <a:r>
              <a:rPr lang="el-GR" sz="2400" dirty="0" smtClean="0">
                <a:solidFill>
                  <a:srgbClr val="FFFF00"/>
                </a:solidFill>
                <a:latin typeface="Arev Sans" pitchFamily="34" charset="0"/>
                <a:ea typeface="Arev Sans" pitchFamily="34" charset="0"/>
                <a:cs typeface="Arev sans bold" pitchFamily="34" charset="0"/>
              </a:rPr>
              <a:t>ρ</a:t>
            </a:r>
            <a:endParaRPr lang="en-US" sz="2400" dirty="0" smtClean="0">
              <a:solidFill>
                <a:srgbClr val="FFFF00"/>
              </a:solidFill>
              <a:latin typeface="Arev Sans" pitchFamily="34" charset="0"/>
              <a:ea typeface="Arev Sans" pitchFamily="34" charset="0"/>
              <a:cs typeface="Arev sans bold" pitchFamily="34" charset="0"/>
            </a:endParaRPr>
          </a:p>
        </p:txBody>
      </p:sp>
      <p:grpSp>
        <p:nvGrpSpPr>
          <p:cNvPr id="15" name="Group 14"/>
          <p:cNvGrpSpPr/>
          <p:nvPr/>
        </p:nvGrpSpPr>
        <p:grpSpPr>
          <a:xfrm>
            <a:off x="6531823" y="136023"/>
            <a:ext cx="2476500" cy="2105025"/>
            <a:chOff x="5268434" y="3014610"/>
            <a:chExt cx="2476500" cy="2105025"/>
          </a:xfrm>
        </p:grpSpPr>
        <p:pic>
          <p:nvPicPr>
            <p:cNvPr id="11" name="Picture 10"/>
            <p:cNvPicPr>
              <a:picLocks noChangeAspect="1"/>
            </p:cNvPicPr>
            <p:nvPr/>
          </p:nvPicPr>
          <p:blipFill>
            <a:blip r:embed="rId12">
              <a:extLst>
                <a:ext uri="{BEBA8EAE-BF5A-486C-A8C5-ECC9F3942E4B}">
                  <a14:imgProps xmlns:a14="http://schemas.microsoft.com/office/drawing/2010/main">
                    <a14:imgLayer r:embed="rId13">
                      <a14:imgEffect>
                        <a14:backgroundRemoval t="0" b="100000" l="0" r="100000">
                          <a14:foregroundMark x1="88077" y1="20362" x2="95385" y2="11765"/>
                          <a14:foregroundMark x1="28077" y1="19457" x2="26923" y2="3167"/>
                          <a14:foregroundMark x1="10385" y1="20362" x2="4231" y2="7692"/>
                          <a14:foregroundMark x1="47692" y1="56109" x2="69231" y2="57919"/>
                          <a14:foregroundMark x1="1538" y1="38914" x2="3077" y2="46154"/>
                          <a14:foregroundMark x1="20000" y1="20814" x2="16538" y2="2715"/>
                          <a14:foregroundMark x1="24615" y1="14027" x2="21923" y2="3620"/>
                          <a14:foregroundMark x1="2308" y1="10407" x2="3846" y2="28054"/>
                          <a14:foregroundMark x1="94615" y1="52941" x2="93846" y2="63801"/>
                        </a14:backgroundRemoval>
                      </a14:imgEffect>
                    </a14:imgLayer>
                  </a14:imgProps>
                </a:ext>
                <a:ext uri="{28A0092B-C50C-407E-A947-70E740481C1C}">
                  <a14:useLocalDpi xmlns:a14="http://schemas.microsoft.com/office/drawing/2010/main" val="0"/>
                </a:ext>
              </a:extLst>
            </a:blip>
            <a:stretch>
              <a:fillRect/>
            </a:stretch>
          </p:blipFill>
          <p:spPr>
            <a:xfrm>
              <a:off x="5268434" y="3014610"/>
              <a:ext cx="2476500" cy="2105025"/>
            </a:xfrm>
            <a:prstGeom prst="rect">
              <a:avLst/>
            </a:prstGeom>
          </p:spPr>
        </p:pic>
        <p:sp>
          <p:nvSpPr>
            <p:cNvPr id="14" name="TextBox 13"/>
            <p:cNvSpPr txBox="1"/>
            <p:nvPr/>
          </p:nvSpPr>
          <p:spPr bwMode="auto">
            <a:xfrm>
              <a:off x="5566518" y="3562385"/>
              <a:ext cx="2007332"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Algorithm</a:t>
              </a:r>
            </a:p>
            <a:p>
              <a:pPr algn="ctr" eaLnBrk="1" hangingPunct="1">
                <a:lnSpc>
                  <a:spcPct val="120000"/>
                </a:lnSpc>
              </a:pPr>
              <a:r>
                <a:rPr lang="en-US" dirty="0">
                  <a:solidFill>
                    <a:srgbClr val="FFFF00"/>
                  </a:solidFill>
                  <a:latin typeface="Arev Sans" pitchFamily="34" charset="0"/>
                  <a:ea typeface="Arev Sans" pitchFamily="34" charset="0"/>
                  <a:cs typeface="Arev sans bold" pitchFamily="34" charset="0"/>
                </a:rPr>
                <a:t>X</a:t>
              </a:r>
              <a:endParaRPr lang="en-US" dirty="0" smtClean="0">
                <a:solidFill>
                  <a:srgbClr val="FFFF00"/>
                </a:solidFill>
                <a:latin typeface="Arev Sans" pitchFamily="34" charset="0"/>
                <a:ea typeface="Arev Sans" pitchFamily="34" charset="0"/>
                <a:cs typeface="Arev sans bold" pitchFamily="34" charset="0"/>
              </a:endParaRPr>
            </a:p>
          </p:txBody>
        </p:sp>
      </p:grpSp>
      <p:cxnSp>
        <p:nvCxnSpPr>
          <p:cNvPr id="18" name="Straight Arrow Connector 17"/>
          <p:cNvCxnSpPr>
            <a:stCxn id="11" idx="3"/>
          </p:cNvCxnSpPr>
          <p:nvPr/>
        </p:nvCxnSpPr>
        <p:spPr bwMode="auto">
          <a:xfrm flipV="1">
            <a:off x="9008323" y="1188535"/>
            <a:ext cx="1092607" cy="1"/>
          </a:xfrm>
          <a:prstGeom prst="straightConnector1">
            <a:avLst/>
          </a:prstGeom>
          <a:noFill/>
          <a:ln w="57150" cap="flat" cmpd="sng" algn="ctr">
            <a:solidFill>
              <a:schemeClr val="tx1"/>
            </a:solidFill>
            <a:prstDash val="solid"/>
            <a:round/>
            <a:headEnd type="none" w="med" len="med"/>
            <a:tailEnd type="triangle"/>
          </a:ln>
          <a:effectLst/>
        </p:spPr>
      </p:cxnSp>
      <p:sp>
        <p:nvSpPr>
          <p:cNvPr id="19" name="TextBox 18"/>
          <p:cNvSpPr txBox="1"/>
          <p:nvPr/>
        </p:nvSpPr>
        <p:spPr bwMode="auto">
          <a:xfrm>
            <a:off x="10092412" y="873884"/>
            <a:ext cx="1244251"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 </a:t>
            </a:r>
            <a:r>
              <a:rPr lang="en-US" dirty="0" smtClean="0">
                <a:latin typeface="Arev Sans" pitchFamily="34" charset="0"/>
                <a:ea typeface="Arev Sans" pitchFamily="34" charset="0"/>
                <a:cs typeface="Arev sans bold" pitchFamily="34" charset="0"/>
              </a:rPr>
              <a:t>∈ ℝ</a:t>
            </a:r>
          </a:p>
        </p:txBody>
      </p:sp>
      <p:sp>
        <p:nvSpPr>
          <p:cNvPr id="17" name="TextBox 16"/>
          <p:cNvSpPr txBox="1"/>
          <p:nvPr/>
        </p:nvSpPr>
        <p:spPr bwMode="auto">
          <a:xfrm>
            <a:off x="1322967" y="2811564"/>
            <a:ext cx="469551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u="sng" dirty="0" smtClean="0">
                <a:latin typeface="Arev Sans" pitchFamily="34" charset="0"/>
                <a:ea typeface="Arev Sans" pitchFamily="34" charset="0"/>
                <a:cs typeface="Arev sans bold" pitchFamily="34" charset="0"/>
              </a:rPr>
              <a:t>Baseline</a:t>
            </a:r>
            <a:r>
              <a:rPr lang="en-US" dirty="0" smtClean="0">
                <a:latin typeface="Arev Sans" pitchFamily="34" charset="0"/>
                <a:ea typeface="Arev Sans" pitchFamily="34" charset="0"/>
                <a:cs typeface="Arev sans bold" pitchFamily="34" charset="0"/>
              </a:rPr>
              <a:t>:   </a:t>
            </a:r>
            <a:r>
              <a:rPr lang="en-US" b="1" dirty="0" smtClean="0">
                <a:latin typeface="Arev Sans" pitchFamily="34" charset="0"/>
                <a:ea typeface="Arev Sans" pitchFamily="34" charset="0"/>
                <a:cs typeface="Arev sans bold" pitchFamily="34" charset="0"/>
              </a:rPr>
              <a:t>  Learning </a:t>
            </a:r>
            <a:r>
              <a:rPr lang="el-GR" b="1" dirty="0" smtClean="0">
                <a:solidFill>
                  <a:srgbClr val="FFFF00"/>
                </a:solidFill>
                <a:latin typeface="Arev Sans" pitchFamily="34" charset="0"/>
                <a:ea typeface="Arev Sans" pitchFamily="34" charset="0"/>
                <a:cs typeface="Arev sans bold" pitchFamily="34" charset="0"/>
              </a:rPr>
              <a:t>ρ</a:t>
            </a:r>
            <a:endParaRPr lang="en-US" dirty="0" smtClean="0">
              <a:latin typeface="Arev Sans" pitchFamily="34" charset="0"/>
              <a:ea typeface="Arev Sans" pitchFamily="34" charset="0"/>
              <a:cs typeface="Arev sans bold" pitchFamily="34" charset="0"/>
            </a:endParaRPr>
          </a:p>
        </p:txBody>
      </p:sp>
      <p:sp>
        <p:nvSpPr>
          <p:cNvPr id="4" name="TextBox 3"/>
          <p:cNvSpPr txBox="1"/>
          <p:nvPr/>
        </p:nvSpPr>
        <p:spPr bwMode="auto">
          <a:xfrm>
            <a:off x="869266" y="3760012"/>
            <a:ext cx="5246949"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l-GR"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 is an </a:t>
            </a:r>
            <a:r>
              <a:rPr lang="en-US" dirty="0" smtClean="0">
                <a:solidFill>
                  <a:srgbClr val="FFFF00"/>
                </a:solidFill>
                <a:latin typeface="Arev Sans" pitchFamily="34" charset="0"/>
                <a:ea typeface="Arev Sans" pitchFamily="34" charset="0"/>
                <a:cs typeface="Arev sans bold" pitchFamily="34" charset="0"/>
              </a:rPr>
              <a:t>n-</a:t>
            </a:r>
            <a:r>
              <a:rPr lang="en-US" dirty="0" smtClean="0">
                <a:latin typeface="Arev Sans" pitchFamily="34" charset="0"/>
                <a:ea typeface="Arev Sans" pitchFamily="34" charset="0"/>
                <a:cs typeface="Arev sans bold" pitchFamily="34" charset="0"/>
              </a:rPr>
              <a:t>dim. </a:t>
            </a:r>
            <a:r>
              <a:rPr lang="en-US" dirty="0" err="1" smtClean="0">
                <a:latin typeface="Arev Sans" pitchFamily="34" charset="0"/>
                <a:ea typeface="Arev Sans" pitchFamily="34" charset="0"/>
                <a:cs typeface="Arev sans bold" pitchFamily="34" charset="0"/>
              </a:rPr>
              <a:t>symm</a:t>
            </a:r>
            <a:r>
              <a:rPr lang="en-US"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matrix</a:t>
            </a:r>
            <a:endParaRPr lang="en-US" dirty="0" smtClean="0">
              <a:latin typeface="Arev Sans" pitchFamily="34" charset="0"/>
              <a:ea typeface="Arev Sans" pitchFamily="34" charset="0"/>
              <a:cs typeface="Arev sans bold" pitchFamily="34" charset="0"/>
            </a:endParaRPr>
          </a:p>
        </p:txBody>
      </p:sp>
      <p:sp>
        <p:nvSpPr>
          <p:cNvPr id="39" name="TextBox 38"/>
          <p:cNvSpPr txBox="1"/>
          <p:nvPr/>
        </p:nvSpPr>
        <p:spPr bwMode="auto">
          <a:xfrm>
            <a:off x="869266" y="4717842"/>
            <a:ext cx="526458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is an </a:t>
            </a:r>
            <a:r>
              <a:rPr lang="en-US" dirty="0" smtClean="0">
                <a:solidFill>
                  <a:srgbClr val="FFFF00"/>
                </a:solidFill>
                <a:latin typeface="Arev Sans" pitchFamily="34" charset="0"/>
                <a:ea typeface="Arev Sans" pitchFamily="34" charset="0"/>
                <a:cs typeface="Arev sans bold" pitchFamily="34" charset="0"/>
              </a:rPr>
              <a:t>n-</a:t>
            </a:r>
            <a:r>
              <a:rPr lang="en-US" dirty="0" smtClean="0">
                <a:latin typeface="Arev Sans" pitchFamily="34" charset="0"/>
                <a:ea typeface="Arev Sans" pitchFamily="34" charset="0"/>
                <a:cs typeface="Arev sans bold" pitchFamily="34" charset="0"/>
              </a:rPr>
              <a:t>dim. </a:t>
            </a:r>
            <a:r>
              <a:rPr lang="en-US" dirty="0" err="1" smtClean="0">
                <a:latin typeface="Arev Sans" pitchFamily="34" charset="0"/>
                <a:ea typeface="Arev Sans" pitchFamily="34" charset="0"/>
                <a:cs typeface="Arev sans bold" pitchFamily="34" charset="0"/>
              </a:rPr>
              <a:t>symm</a:t>
            </a:r>
            <a:r>
              <a:rPr lang="en-US"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matrix</a:t>
            </a:r>
            <a:endParaRPr lang="en-US" dirty="0" smtClean="0">
              <a:latin typeface="Arev Sans" pitchFamily="34" charset="0"/>
              <a:ea typeface="Arev Sans" pitchFamily="34" charset="0"/>
              <a:cs typeface="Arev sans bold" pitchFamily="34" charset="0"/>
            </a:endParaRPr>
          </a:p>
        </p:txBody>
      </p:sp>
      <p:grpSp>
        <p:nvGrpSpPr>
          <p:cNvPr id="79" name="Group 78"/>
          <p:cNvGrpSpPr/>
          <p:nvPr/>
        </p:nvGrpSpPr>
        <p:grpSpPr>
          <a:xfrm>
            <a:off x="869266" y="5708852"/>
            <a:ext cx="4247732" cy="888052"/>
            <a:chOff x="869266" y="5708852"/>
            <a:chExt cx="4247732" cy="888052"/>
          </a:xfrm>
        </p:grpSpPr>
        <p:sp>
          <p:nvSpPr>
            <p:cNvPr id="50" name="TextBox 49"/>
            <p:cNvSpPr txBox="1"/>
            <p:nvPr/>
          </p:nvSpPr>
          <p:spPr bwMode="auto">
            <a:xfrm>
              <a:off x="869266" y="5708852"/>
              <a:ext cx="3070071"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b="1" dirty="0" smtClean="0">
                  <a:latin typeface="Arev Sans" pitchFamily="34" charset="0"/>
                  <a:ea typeface="Arev Sans" pitchFamily="34" charset="0"/>
                  <a:cs typeface="Arev sans bold" pitchFamily="34" charset="0"/>
                </a:rPr>
                <a:t>E</a:t>
              </a:r>
              <a:r>
                <a:rPr lang="el-GR" sz="3200" baseline="-25000"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 〈</a:t>
              </a:r>
              <a:r>
                <a:rPr lang="el-GR"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a:t>
              </a:r>
              <a:r>
                <a:rPr lang="en-US" dirty="0">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a:t>
              </a:r>
            </a:p>
          </p:txBody>
        </p:sp>
        <p:grpSp>
          <p:nvGrpSpPr>
            <p:cNvPr id="78" name="Group 77"/>
            <p:cNvGrpSpPr/>
            <p:nvPr/>
          </p:nvGrpSpPr>
          <p:grpSpPr>
            <a:xfrm>
              <a:off x="3799373" y="5710628"/>
              <a:ext cx="1317625" cy="886276"/>
              <a:chOff x="7367181" y="5339105"/>
              <a:chExt cx="1317625" cy="886276"/>
            </a:xfrm>
          </p:grpSpPr>
          <p:grpSp>
            <p:nvGrpSpPr>
              <p:cNvPr id="76" name="Group 75"/>
              <p:cNvGrpSpPr>
                <a:grpSpLocks noChangeAspect="1"/>
              </p:cNvGrpSpPr>
              <p:nvPr>
                <p:custDataLst>
                  <p:tags r:id="rId1"/>
                </p:custDataLst>
              </p:nvPr>
            </p:nvGrpSpPr>
            <p:grpSpPr>
              <a:xfrm>
                <a:off x="7367181" y="5409406"/>
                <a:ext cx="1317625" cy="815975"/>
                <a:chOff x="2540000" y="2540000"/>
                <a:chExt cx="1317625" cy="815975"/>
              </a:xfrm>
            </p:grpSpPr>
            <p:sp>
              <p:nvSpPr>
                <p:cNvPr id="67" name="Freeform 24 1"/>
                <p:cNvSpPr>
                  <a:spLocks/>
                </p:cNvSpPr>
                <p:nvPr>
                  <p:custDataLst>
                    <p:tags r:id="rId2"/>
                  </p:custDataLst>
                </p:nvPr>
              </p:nvSpPr>
              <p:spPr bwMode="auto">
                <a:xfrm>
                  <a:off x="2540000" y="2540000"/>
                  <a:ext cx="450850" cy="506413"/>
                </a:xfrm>
                <a:custGeom>
                  <a:avLst/>
                  <a:gdLst>
                    <a:gd name="T0" fmla="*/ 22 w 638"/>
                    <a:gd name="T1" fmla="*/ 0 h 760"/>
                    <a:gd name="T2" fmla="*/ 22 w 638"/>
                    <a:gd name="T3" fmla="*/ 34 h 760"/>
                    <a:gd name="T4" fmla="*/ 326 w 638"/>
                    <a:gd name="T5" fmla="*/ 382 h 760"/>
                    <a:gd name="T6" fmla="*/ 0 w 638"/>
                    <a:gd name="T7" fmla="*/ 760 h 760"/>
                    <a:gd name="T8" fmla="*/ 638 w 638"/>
                    <a:gd name="T9" fmla="*/ 760 h 760"/>
                    <a:gd name="T10" fmla="*/ 638 w 638"/>
                    <a:gd name="T11" fmla="*/ 562 h 760"/>
                    <a:gd name="T12" fmla="*/ 606 w 638"/>
                    <a:gd name="T13" fmla="*/ 562 h 760"/>
                    <a:gd name="T14" fmla="*/ 589 w 638"/>
                    <a:gd name="T15" fmla="*/ 663 h 760"/>
                    <a:gd name="T16" fmla="*/ 554 w 638"/>
                    <a:gd name="T17" fmla="*/ 698 h 760"/>
                    <a:gd name="T18" fmla="*/ 96 w 638"/>
                    <a:gd name="T19" fmla="*/ 698 h 760"/>
                    <a:gd name="T20" fmla="*/ 390 w 638"/>
                    <a:gd name="T21" fmla="*/ 357 h 760"/>
                    <a:gd name="T22" fmla="*/ 108 w 638"/>
                    <a:gd name="T23" fmla="*/ 34 h 760"/>
                    <a:gd name="T24" fmla="*/ 555 w 638"/>
                    <a:gd name="T25" fmla="*/ 34 h 760"/>
                    <a:gd name="T26" fmla="*/ 589 w 638"/>
                    <a:gd name="T27" fmla="*/ 68 h 760"/>
                    <a:gd name="T28" fmla="*/ 606 w 638"/>
                    <a:gd name="T29" fmla="*/ 170 h 760"/>
                    <a:gd name="T30" fmla="*/ 638 w 638"/>
                    <a:gd name="T31" fmla="*/ 170 h 760"/>
                    <a:gd name="T32" fmla="*/ 638 w 638"/>
                    <a:gd name="T33" fmla="*/ 0 h 760"/>
                    <a:gd name="T34" fmla="*/ 108 w 638"/>
                    <a:gd name="T35" fmla="*/ 0 h 760"/>
                    <a:gd name="T36" fmla="*/ 22 w 638"/>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8" h="760">
                      <a:moveTo>
                        <a:pt x="22" y="0"/>
                      </a:moveTo>
                      <a:lnTo>
                        <a:pt x="22" y="34"/>
                      </a:lnTo>
                      <a:lnTo>
                        <a:pt x="326" y="382"/>
                      </a:lnTo>
                      <a:lnTo>
                        <a:pt x="0" y="760"/>
                      </a:lnTo>
                      <a:lnTo>
                        <a:pt x="638" y="760"/>
                      </a:lnTo>
                      <a:lnTo>
                        <a:pt x="638" y="562"/>
                      </a:lnTo>
                      <a:lnTo>
                        <a:pt x="606" y="562"/>
                      </a:lnTo>
                      <a:lnTo>
                        <a:pt x="589" y="663"/>
                      </a:lnTo>
                      <a:lnTo>
                        <a:pt x="554" y="698"/>
                      </a:lnTo>
                      <a:lnTo>
                        <a:pt x="96" y="698"/>
                      </a:lnTo>
                      <a:lnTo>
                        <a:pt x="390" y="357"/>
                      </a:lnTo>
                      <a:lnTo>
                        <a:pt x="108" y="34"/>
                      </a:lnTo>
                      <a:lnTo>
                        <a:pt x="555" y="34"/>
                      </a:lnTo>
                      <a:lnTo>
                        <a:pt x="589" y="68"/>
                      </a:lnTo>
                      <a:lnTo>
                        <a:pt x="606" y="170"/>
                      </a:lnTo>
                      <a:lnTo>
                        <a:pt x="638" y="170"/>
                      </a:lnTo>
                      <a:lnTo>
                        <a:pt x="638" y="0"/>
                      </a:lnTo>
                      <a:lnTo>
                        <a:pt x="108" y="0"/>
                      </a:lnTo>
                      <a:lnTo>
                        <a:pt x="22"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25 1"/>
                <p:cNvSpPr>
                  <a:spLocks noEditPoints="1"/>
                </p:cNvSpPr>
                <p:nvPr>
                  <p:custDataLst>
                    <p:tags r:id="rId3"/>
                  </p:custDataLst>
                </p:nvPr>
              </p:nvSpPr>
              <p:spPr bwMode="auto">
                <a:xfrm>
                  <a:off x="2720975" y="3111500"/>
                  <a:ext cx="25400"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6 1"/>
                <p:cNvSpPr>
                  <a:spLocks noEditPoints="1"/>
                </p:cNvSpPr>
                <p:nvPr>
                  <p:custDataLst>
                    <p:tags r:id="rId4"/>
                  </p:custDataLst>
                </p:nvPr>
              </p:nvSpPr>
              <p:spPr bwMode="auto">
                <a:xfrm>
                  <a:off x="2771775" y="3111500"/>
                  <a:ext cx="53975" cy="244475"/>
                </a:xfrm>
                <a:custGeom>
                  <a:avLst/>
                  <a:gdLst>
                    <a:gd name="T0" fmla="*/ 43 w 77"/>
                    <a:gd name="T1" fmla="*/ 81 h 367"/>
                    <a:gd name="T2" fmla="*/ 43 w 77"/>
                    <a:gd name="T3" fmla="*/ 292 h 367"/>
                    <a:gd name="T4" fmla="*/ 36 w 77"/>
                    <a:gd name="T5" fmla="*/ 329 h 367"/>
                    <a:gd name="T6" fmla="*/ 10 w 77"/>
                    <a:gd name="T7" fmla="*/ 338 h 367"/>
                    <a:gd name="T8" fmla="*/ 0 w 77"/>
                    <a:gd name="T9" fmla="*/ 338 h 367"/>
                    <a:gd name="T10" fmla="*/ 0 w 77"/>
                    <a:gd name="T11" fmla="*/ 367 h 367"/>
                    <a:gd name="T12" fmla="*/ 13 w 77"/>
                    <a:gd name="T13" fmla="*/ 367 h 367"/>
                    <a:gd name="T14" fmla="*/ 62 w 77"/>
                    <a:gd name="T15" fmla="*/ 349 h 367"/>
                    <a:gd name="T16" fmla="*/ 77 w 77"/>
                    <a:gd name="T17" fmla="*/ 292 h 367"/>
                    <a:gd name="T18" fmla="*/ 77 w 77"/>
                    <a:gd name="T19" fmla="*/ 81 h 367"/>
                    <a:gd name="T20" fmla="*/ 43 w 77"/>
                    <a:gd name="T21" fmla="*/ 81 h 367"/>
                    <a:gd name="T22" fmla="*/ 43 w 77"/>
                    <a:gd name="T23" fmla="*/ 0 h 367"/>
                    <a:gd name="T24" fmla="*/ 43 w 77"/>
                    <a:gd name="T25" fmla="*/ 43 h 367"/>
                    <a:gd name="T26" fmla="*/ 77 w 77"/>
                    <a:gd name="T27" fmla="*/ 43 h 367"/>
                    <a:gd name="T28" fmla="*/ 77 w 77"/>
                    <a:gd name="T29" fmla="*/ 0 h 367"/>
                    <a:gd name="T30" fmla="*/ 43 w 77"/>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67">
                      <a:moveTo>
                        <a:pt x="43" y="81"/>
                      </a:moveTo>
                      <a:lnTo>
                        <a:pt x="43" y="292"/>
                      </a:lnTo>
                      <a:cubicBezTo>
                        <a:pt x="43" y="311"/>
                        <a:pt x="41" y="323"/>
                        <a:pt x="36" y="329"/>
                      </a:cubicBezTo>
                      <a:cubicBezTo>
                        <a:pt x="31" y="335"/>
                        <a:pt x="22" y="338"/>
                        <a:pt x="10" y="338"/>
                      </a:cubicBezTo>
                      <a:lnTo>
                        <a:pt x="0" y="338"/>
                      </a:lnTo>
                      <a:lnTo>
                        <a:pt x="0" y="367"/>
                      </a:lnTo>
                      <a:lnTo>
                        <a:pt x="13" y="367"/>
                      </a:lnTo>
                      <a:cubicBezTo>
                        <a:pt x="36" y="367"/>
                        <a:pt x="52" y="361"/>
                        <a:pt x="62" y="349"/>
                      </a:cubicBezTo>
                      <a:cubicBezTo>
                        <a:pt x="72" y="337"/>
                        <a:pt x="77" y="318"/>
                        <a:pt x="77" y="292"/>
                      </a:cubicBezTo>
                      <a:lnTo>
                        <a:pt x="77" y="81"/>
                      </a:lnTo>
                      <a:lnTo>
                        <a:pt x="43" y="81"/>
                      </a:lnTo>
                      <a:close/>
                      <a:moveTo>
                        <a:pt x="43" y="0"/>
                      </a:moveTo>
                      <a:lnTo>
                        <a:pt x="43" y="43"/>
                      </a:lnTo>
                      <a:lnTo>
                        <a:pt x="77" y="43"/>
                      </a:lnTo>
                      <a:lnTo>
                        <a:pt x="77" y="0"/>
                      </a:lnTo>
                      <a:lnTo>
                        <a:pt x="43"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27 1"/>
                <p:cNvSpPr>
                  <a:spLocks noEditPoints="1"/>
                </p:cNvSpPr>
                <p:nvPr>
                  <p:custDataLst>
                    <p:tags r:id="rId5"/>
                  </p:custDataLst>
                </p:nvPr>
              </p:nvSpPr>
              <p:spPr bwMode="auto">
                <a:xfrm>
                  <a:off x="3322638" y="2752725"/>
                  <a:ext cx="23813"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8 1"/>
                <p:cNvSpPr>
                  <a:spLocks noEditPoints="1"/>
                </p:cNvSpPr>
                <p:nvPr>
                  <p:custDataLst>
                    <p:tags r:id="rId6"/>
                  </p:custDataLst>
                </p:nvPr>
              </p:nvSpPr>
              <p:spPr bwMode="auto">
                <a:xfrm>
                  <a:off x="3373438" y="2752725"/>
                  <a:ext cx="53975" cy="244475"/>
                </a:xfrm>
                <a:custGeom>
                  <a:avLst/>
                  <a:gdLst>
                    <a:gd name="T0" fmla="*/ 42 w 76"/>
                    <a:gd name="T1" fmla="*/ 81 h 367"/>
                    <a:gd name="T2" fmla="*/ 42 w 76"/>
                    <a:gd name="T3" fmla="*/ 292 h 367"/>
                    <a:gd name="T4" fmla="*/ 35 w 76"/>
                    <a:gd name="T5" fmla="*/ 329 h 367"/>
                    <a:gd name="T6" fmla="*/ 9 w 76"/>
                    <a:gd name="T7" fmla="*/ 338 h 367"/>
                    <a:gd name="T8" fmla="*/ 0 w 76"/>
                    <a:gd name="T9" fmla="*/ 338 h 367"/>
                    <a:gd name="T10" fmla="*/ 0 w 76"/>
                    <a:gd name="T11" fmla="*/ 367 h 367"/>
                    <a:gd name="T12" fmla="*/ 13 w 76"/>
                    <a:gd name="T13" fmla="*/ 367 h 367"/>
                    <a:gd name="T14" fmla="*/ 61 w 76"/>
                    <a:gd name="T15" fmla="*/ 349 h 367"/>
                    <a:gd name="T16" fmla="*/ 76 w 76"/>
                    <a:gd name="T17" fmla="*/ 292 h 367"/>
                    <a:gd name="T18" fmla="*/ 76 w 76"/>
                    <a:gd name="T19" fmla="*/ 81 h 367"/>
                    <a:gd name="T20" fmla="*/ 42 w 76"/>
                    <a:gd name="T21" fmla="*/ 81 h 367"/>
                    <a:gd name="T22" fmla="*/ 42 w 76"/>
                    <a:gd name="T23" fmla="*/ 0 h 367"/>
                    <a:gd name="T24" fmla="*/ 42 w 76"/>
                    <a:gd name="T25" fmla="*/ 43 h 367"/>
                    <a:gd name="T26" fmla="*/ 76 w 76"/>
                    <a:gd name="T27" fmla="*/ 43 h 367"/>
                    <a:gd name="T28" fmla="*/ 76 w 76"/>
                    <a:gd name="T29" fmla="*/ 0 h 367"/>
                    <a:gd name="T30" fmla="*/ 42 w 76"/>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367">
                      <a:moveTo>
                        <a:pt x="42" y="81"/>
                      </a:moveTo>
                      <a:lnTo>
                        <a:pt x="42" y="292"/>
                      </a:lnTo>
                      <a:cubicBezTo>
                        <a:pt x="42" y="311"/>
                        <a:pt x="40" y="323"/>
                        <a:pt x="35" y="329"/>
                      </a:cubicBezTo>
                      <a:cubicBezTo>
                        <a:pt x="30" y="335"/>
                        <a:pt x="22" y="338"/>
                        <a:pt x="9" y="338"/>
                      </a:cubicBezTo>
                      <a:lnTo>
                        <a:pt x="0" y="338"/>
                      </a:lnTo>
                      <a:lnTo>
                        <a:pt x="0" y="367"/>
                      </a:lnTo>
                      <a:lnTo>
                        <a:pt x="13" y="367"/>
                      </a:lnTo>
                      <a:cubicBezTo>
                        <a:pt x="35" y="367"/>
                        <a:pt x="51" y="360"/>
                        <a:pt x="61" y="349"/>
                      </a:cubicBezTo>
                      <a:cubicBezTo>
                        <a:pt x="71" y="337"/>
                        <a:pt x="76" y="318"/>
                        <a:pt x="76" y="292"/>
                      </a:cubicBezTo>
                      <a:lnTo>
                        <a:pt x="76" y="81"/>
                      </a:lnTo>
                      <a:lnTo>
                        <a:pt x="42" y="81"/>
                      </a:lnTo>
                      <a:close/>
                      <a:moveTo>
                        <a:pt x="42" y="0"/>
                      </a:moveTo>
                      <a:lnTo>
                        <a:pt x="42" y="43"/>
                      </a:lnTo>
                      <a:lnTo>
                        <a:pt x="76" y="43"/>
                      </a:lnTo>
                      <a:lnTo>
                        <a:pt x="76" y="0"/>
                      </a:lnTo>
                      <a:lnTo>
                        <a:pt x="42"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9 1"/>
                <p:cNvSpPr>
                  <a:spLocks/>
                </p:cNvSpPr>
                <p:nvPr>
                  <p:custDataLst>
                    <p:tags r:id="rId7"/>
                  </p:custDataLst>
                </p:nvPr>
              </p:nvSpPr>
              <p:spPr bwMode="auto">
                <a:xfrm>
                  <a:off x="3487738" y="2652713"/>
                  <a:ext cx="220663" cy="241300"/>
                </a:xfrm>
                <a:custGeom>
                  <a:avLst/>
                  <a:gdLst>
                    <a:gd name="T0" fmla="*/ 17 w 312"/>
                    <a:gd name="T1" fmla="*/ 0 h 363"/>
                    <a:gd name="T2" fmla="*/ 130 w 312"/>
                    <a:gd name="T3" fmla="*/ 169 h 363"/>
                    <a:gd name="T4" fmla="*/ 0 w 312"/>
                    <a:gd name="T5" fmla="*/ 363 h 363"/>
                    <a:gd name="T6" fmla="*/ 53 w 312"/>
                    <a:gd name="T7" fmla="*/ 363 h 363"/>
                    <a:gd name="T8" fmla="*/ 156 w 312"/>
                    <a:gd name="T9" fmla="*/ 209 h 363"/>
                    <a:gd name="T10" fmla="*/ 259 w 312"/>
                    <a:gd name="T11" fmla="*/ 363 h 363"/>
                    <a:gd name="T12" fmla="*/ 312 w 312"/>
                    <a:gd name="T13" fmla="*/ 363 h 363"/>
                    <a:gd name="T14" fmla="*/ 187 w 312"/>
                    <a:gd name="T15" fmla="*/ 174 h 363"/>
                    <a:gd name="T16" fmla="*/ 304 w 312"/>
                    <a:gd name="T17" fmla="*/ 0 h 363"/>
                    <a:gd name="T18" fmla="*/ 251 w 312"/>
                    <a:gd name="T19" fmla="*/ 0 h 363"/>
                    <a:gd name="T20" fmla="*/ 160 w 312"/>
                    <a:gd name="T21" fmla="*/ 135 h 363"/>
                    <a:gd name="T22" fmla="*/ 70 w 312"/>
                    <a:gd name="T23" fmla="*/ 0 h 363"/>
                    <a:gd name="T24" fmla="*/ 17 w 312"/>
                    <a:gd name="T25"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2" h="363">
                      <a:moveTo>
                        <a:pt x="17" y="0"/>
                      </a:moveTo>
                      <a:lnTo>
                        <a:pt x="130" y="169"/>
                      </a:lnTo>
                      <a:lnTo>
                        <a:pt x="0" y="363"/>
                      </a:lnTo>
                      <a:lnTo>
                        <a:pt x="53" y="363"/>
                      </a:lnTo>
                      <a:lnTo>
                        <a:pt x="156" y="209"/>
                      </a:lnTo>
                      <a:lnTo>
                        <a:pt x="259" y="363"/>
                      </a:lnTo>
                      <a:lnTo>
                        <a:pt x="312" y="363"/>
                      </a:lnTo>
                      <a:lnTo>
                        <a:pt x="187" y="174"/>
                      </a:lnTo>
                      <a:lnTo>
                        <a:pt x="304" y="0"/>
                      </a:lnTo>
                      <a:lnTo>
                        <a:pt x="251" y="0"/>
                      </a:lnTo>
                      <a:lnTo>
                        <a:pt x="160" y="135"/>
                      </a:lnTo>
                      <a:lnTo>
                        <a:pt x="70" y="0"/>
                      </a:lnTo>
                      <a:lnTo>
                        <a:pt x="17"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0 1"/>
                <p:cNvSpPr>
                  <a:spLocks noEditPoints="1"/>
                </p:cNvSpPr>
                <p:nvPr>
                  <p:custDataLst>
                    <p:tags r:id="rId8"/>
                  </p:custDataLst>
                </p:nvPr>
              </p:nvSpPr>
              <p:spPr bwMode="auto">
                <a:xfrm>
                  <a:off x="3751263" y="2752725"/>
                  <a:ext cx="25400"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1 1"/>
                <p:cNvSpPr>
                  <a:spLocks noEditPoints="1"/>
                </p:cNvSpPr>
                <p:nvPr>
                  <p:custDataLst>
                    <p:tags r:id="rId9"/>
                  </p:custDataLst>
                </p:nvPr>
              </p:nvSpPr>
              <p:spPr bwMode="auto">
                <a:xfrm>
                  <a:off x="3803650" y="2752725"/>
                  <a:ext cx="53975" cy="244475"/>
                </a:xfrm>
                <a:custGeom>
                  <a:avLst/>
                  <a:gdLst>
                    <a:gd name="T0" fmla="*/ 43 w 77"/>
                    <a:gd name="T1" fmla="*/ 81 h 367"/>
                    <a:gd name="T2" fmla="*/ 43 w 77"/>
                    <a:gd name="T3" fmla="*/ 292 h 367"/>
                    <a:gd name="T4" fmla="*/ 36 w 77"/>
                    <a:gd name="T5" fmla="*/ 329 h 367"/>
                    <a:gd name="T6" fmla="*/ 9 w 77"/>
                    <a:gd name="T7" fmla="*/ 338 h 367"/>
                    <a:gd name="T8" fmla="*/ 0 w 77"/>
                    <a:gd name="T9" fmla="*/ 338 h 367"/>
                    <a:gd name="T10" fmla="*/ 0 w 77"/>
                    <a:gd name="T11" fmla="*/ 367 h 367"/>
                    <a:gd name="T12" fmla="*/ 13 w 77"/>
                    <a:gd name="T13" fmla="*/ 367 h 367"/>
                    <a:gd name="T14" fmla="*/ 62 w 77"/>
                    <a:gd name="T15" fmla="*/ 349 h 367"/>
                    <a:gd name="T16" fmla="*/ 77 w 77"/>
                    <a:gd name="T17" fmla="*/ 292 h 367"/>
                    <a:gd name="T18" fmla="*/ 77 w 77"/>
                    <a:gd name="T19" fmla="*/ 81 h 367"/>
                    <a:gd name="T20" fmla="*/ 43 w 77"/>
                    <a:gd name="T21" fmla="*/ 81 h 367"/>
                    <a:gd name="T22" fmla="*/ 43 w 77"/>
                    <a:gd name="T23" fmla="*/ 0 h 367"/>
                    <a:gd name="T24" fmla="*/ 43 w 77"/>
                    <a:gd name="T25" fmla="*/ 43 h 367"/>
                    <a:gd name="T26" fmla="*/ 77 w 77"/>
                    <a:gd name="T27" fmla="*/ 43 h 367"/>
                    <a:gd name="T28" fmla="*/ 77 w 77"/>
                    <a:gd name="T29" fmla="*/ 0 h 367"/>
                    <a:gd name="T30" fmla="*/ 43 w 77"/>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67">
                      <a:moveTo>
                        <a:pt x="43" y="81"/>
                      </a:moveTo>
                      <a:lnTo>
                        <a:pt x="43" y="292"/>
                      </a:lnTo>
                      <a:cubicBezTo>
                        <a:pt x="43" y="311"/>
                        <a:pt x="40" y="323"/>
                        <a:pt x="36" y="329"/>
                      </a:cubicBezTo>
                      <a:cubicBezTo>
                        <a:pt x="31" y="335"/>
                        <a:pt x="22" y="338"/>
                        <a:pt x="9" y="338"/>
                      </a:cubicBezTo>
                      <a:lnTo>
                        <a:pt x="0" y="338"/>
                      </a:lnTo>
                      <a:lnTo>
                        <a:pt x="0" y="367"/>
                      </a:lnTo>
                      <a:lnTo>
                        <a:pt x="13" y="367"/>
                      </a:lnTo>
                      <a:cubicBezTo>
                        <a:pt x="36" y="367"/>
                        <a:pt x="52" y="360"/>
                        <a:pt x="62" y="349"/>
                      </a:cubicBezTo>
                      <a:cubicBezTo>
                        <a:pt x="72" y="337"/>
                        <a:pt x="77" y="318"/>
                        <a:pt x="77" y="292"/>
                      </a:cubicBezTo>
                      <a:lnTo>
                        <a:pt x="77" y="81"/>
                      </a:lnTo>
                      <a:lnTo>
                        <a:pt x="43" y="81"/>
                      </a:lnTo>
                      <a:close/>
                      <a:moveTo>
                        <a:pt x="43" y="0"/>
                      </a:moveTo>
                      <a:lnTo>
                        <a:pt x="43" y="43"/>
                      </a:lnTo>
                      <a:lnTo>
                        <a:pt x="77" y="43"/>
                      </a:lnTo>
                      <a:lnTo>
                        <a:pt x="77" y="0"/>
                      </a:lnTo>
                      <a:lnTo>
                        <a:pt x="43"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7" name="TextBox 76"/>
              <p:cNvSpPr txBox="1"/>
              <p:nvPr/>
            </p:nvSpPr>
            <p:spPr bwMode="auto">
              <a:xfrm>
                <a:off x="7804376" y="5339105"/>
                <a:ext cx="412292"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l-GR" dirty="0" smtClean="0">
                    <a:solidFill>
                      <a:srgbClr val="FFFF00"/>
                    </a:solidFill>
                    <a:latin typeface="Arev Sans" pitchFamily="34" charset="0"/>
                    <a:ea typeface="Arev Sans" pitchFamily="34" charset="0"/>
                    <a:cs typeface="Arev sans bold" pitchFamily="34" charset="0"/>
                  </a:rPr>
                  <a:t>ρ</a:t>
                </a:r>
                <a:endParaRPr lang="en-US" dirty="0" smtClean="0">
                  <a:solidFill>
                    <a:srgbClr val="FFFF00"/>
                  </a:solidFill>
                  <a:latin typeface="Arev Sans" pitchFamily="34" charset="0"/>
                  <a:ea typeface="Arev Sans" pitchFamily="34" charset="0"/>
                  <a:cs typeface="Arev sans bold" pitchFamily="34" charset="0"/>
                </a:endParaRPr>
              </a:p>
            </p:txBody>
          </p:sp>
        </p:grpSp>
      </p:grpSp>
      <p:grpSp>
        <p:nvGrpSpPr>
          <p:cNvPr id="61" name="Group 60"/>
          <p:cNvGrpSpPr/>
          <p:nvPr/>
        </p:nvGrpSpPr>
        <p:grpSpPr>
          <a:xfrm>
            <a:off x="4550737" y="757841"/>
            <a:ext cx="1435395" cy="534758"/>
            <a:chOff x="4550737" y="757841"/>
            <a:chExt cx="1435395" cy="534758"/>
          </a:xfrm>
        </p:grpSpPr>
        <p:cxnSp>
          <p:nvCxnSpPr>
            <p:cNvPr id="62" name="Straight Arrow Connector 61"/>
            <p:cNvCxnSpPr/>
            <p:nvPr/>
          </p:nvCxnSpPr>
          <p:spPr bwMode="auto">
            <a:xfrm>
              <a:off x="4550737" y="1292599"/>
              <a:ext cx="1435395" cy="0"/>
            </a:xfrm>
            <a:prstGeom prst="straightConnector1">
              <a:avLst/>
            </a:prstGeom>
            <a:noFill/>
            <a:ln w="57150" cap="flat" cmpd="sng" algn="ctr">
              <a:solidFill>
                <a:schemeClr val="tx1"/>
              </a:solidFill>
              <a:prstDash val="solid"/>
              <a:round/>
              <a:headEnd type="none" w="med" len="med"/>
              <a:tailEnd type="triangle"/>
            </a:ln>
            <a:effectLst/>
          </p:spPr>
        </p:cxnSp>
        <p:sp>
          <p:nvSpPr>
            <p:cNvPr id="63" name="TextBox 62"/>
            <p:cNvSpPr txBox="1"/>
            <p:nvPr/>
          </p:nvSpPr>
          <p:spPr bwMode="auto">
            <a:xfrm>
              <a:off x="4710428" y="757841"/>
              <a:ext cx="1116011" cy="43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000" dirty="0" smtClean="0">
                  <a:latin typeface="Arev Sans" pitchFamily="34" charset="0"/>
                  <a:ea typeface="Arev Sans" pitchFamily="34" charset="0"/>
                  <a:cs typeface="Arev sans bold" pitchFamily="34" charset="0"/>
                </a:rPr>
                <a:t>sample</a:t>
              </a:r>
            </a:p>
          </p:txBody>
        </p:sp>
      </p:grpSp>
      <p:sp>
        <p:nvSpPr>
          <p:cNvPr id="411" name="TextBox 410"/>
          <p:cNvSpPr txBox="1"/>
          <p:nvPr/>
        </p:nvSpPr>
        <p:spPr bwMode="auto">
          <a:xfrm>
            <a:off x="6340116" y="2828546"/>
            <a:ext cx="4876656"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a:lnSpc>
                <a:spcPct val="120000"/>
              </a:lnSpc>
            </a:pPr>
            <a:r>
              <a:rPr lang="en-US">
                <a:solidFill>
                  <a:srgbClr val="FFFF00"/>
                </a:solidFill>
                <a:latin typeface="Arev Sans" pitchFamily="34" charset="0"/>
                <a:ea typeface="Arev Sans" pitchFamily="34" charset="0"/>
                <a:cs typeface="Arev sans bold" pitchFamily="34" charset="0"/>
              </a:rPr>
              <a:t> </a:t>
            </a:r>
            <a:r>
              <a:rPr lang="en-US">
                <a:latin typeface="Arev Sans" pitchFamily="34" charset="0"/>
                <a:ea typeface="Arev Sans" pitchFamily="34" charset="0"/>
                <a:cs typeface="Arev sans bold" pitchFamily="34" charset="0"/>
              </a:rPr>
              <a:t>(“quantum tomography</a:t>
            </a:r>
            <a:r>
              <a:rPr lang="en-US" smtClean="0">
                <a:latin typeface="Arev Sans" pitchFamily="34" charset="0"/>
                <a:ea typeface="Arev Sans" pitchFamily="34" charset="0"/>
                <a:cs typeface="Arev sans bold" pitchFamily="34" charset="0"/>
              </a:rPr>
              <a:t>”)</a:t>
            </a:r>
            <a:endParaRPr lang="en-US">
              <a:latin typeface="Arev Sans" pitchFamily="34" charset="0"/>
              <a:ea typeface="Arev Sans" pitchFamily="34" charset="0"/>
              <a:cs typeface="Arev sans bold" pitchFamily="34" charset="0"/>
            </a:endParaRPr>
          </a:p>
        </p:txBody>
      </p:sp>
    </p:spTree>
    <p:extLst>
      <p:ext uri="{BB962C8B-B14F-4D97-AF65-F5344CB8AC3E}">
        <p14:creationId xmlns:p14="http://schemas.microsoft.com/office/powerpoint/2010/main" val="7048617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1"/>
                                        </p:tgtEl>
                                        <p:attrNameLst>
                                          <p:attrName>style.visibility</p:attrName>
                                        </p:attrNameLst>
                                      </p:cBhvr>
                                      <p:to>
                                        <p:strVal val="visible"/>
                                      </p:to>
                                    </p:set>
                                    <p:animEffect transition="in" filter="fade">
                                      <p:cBhvr>
                                        <p:cTn id="12" dur="500"/>
                                        <p:tgtEl>
                                          <p:spTgt spid="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9" cstate="print">
            <a:extLst>
              <a:ext uri="{28A0092B-C50C-407E-A947-70E740481C1C}">
                <a14:useLocalDpi xmlns:a14="http://schemas.microsoft.com/office/drawing/2010/main" val="0"/>
              </a:ext>
            </a:extLst>
          </a:blip>
          <a:stretch>
            <a:fillRect/>
          </a:stretch>
        </p:blipFill>
        <p:spPr>
          <a:xfrm>
            <a:off x="1460450" y="314848"/>
            <a:ext cx="1190366" cy="1125088"/>
          </a:xfrm>
          <a:prstGeom prst="rect">
            <a:avLst/>
          </a:prstGeom>
        </p:spPr>
      </p:pic>
      <p:sp>
        <p:nvSpPr>
          <p:cNvPr id="3" name="TextBox 2"/>
          <p:cNvSpPr txBox="1"/>
          <p:nvPr/>
        </p:nvSpPr>
        <p:spPr bwMode="auto">
          <a:xfrm>
            <a:off x="106221" y="1593213"/>
            <a:ext cx="3898824"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400" dirty="0" smtClean="0">
                <a:latin typeface="Arev Sans" pitchFamily="34" charset="0"/>
                <a:ea typeface="Arev Sans" pitchFamily="34" charset="0"/>
                <a:cs typeface="Arev sans bold" pitchFamily="34" charset="0"/>
              </a:rPr>
              <a:t>Unknown </a:t>
            </a:r>
            <a:r>
              <a:rPr lang="en-US" sz="2400" dirty="0" smtClean="0">
                <a:solidFill>
                  <a:srgbClr val="FFFF00"/>
                </a:solidFill>
                <a:latin typeface="Arev Sans" pitchFamily="34" charset="0"/>
                <a:ea typeface="Arev Sans" pitchFamily="34" charset="0"/>
                <a:cs typeface="Arev sans bold" pitchFamily="34" charset="0"/>
              </a:rPr>
              <a:t>n</a:t>
            </a:r>
            <a:r>
              <a:rPr lang="en-US" sz="2400" dirty="0" smtClean="0">
                <a:latin typeface="Arev Sans" pitchFamily="34" charset="0"/>
                <a:ea typeface="Arev Sans" pitchFamily="34" charset="0"/>
                <a:cs typeface="Arev sans bold" pitchFamily="34" charset="0"/>
              </a:rPr>
              <a:t>-outcome</a:t>
            </a:r>
          </a:p>
          <a:p>
            <a:pPr algn="ctr" eaLnBrk="1" hangingPunct="1">
              <a:lnSpc>
                <a:spcPct val="120000"/>
              </a:lnSpc>
            </a:pPr>
            <a:r>
              <a:rPr lang="en-US" sz="2400" dirty="0" smtClean="0">
                <a:latin typeface="Arev Sans" pitchFamily="34" charset="0"/>
                <a:ea typeface="Arev Sans" pitchFamily="34" charset="0"/>
                <a:cs typeface="Arev sans bold" pitchFamily="34" charset="0"/>
              </a:rPr>
              <a:t>source of randomness </a:t>
            </a:r>
            <a:r>
              <a:rPr lang="el-GR" sz="2400" dirty="0" smtClean="0">
                <a:solidFill>
                  <a:srgbClr val="FFFF00"/>
                </a:solidFill>
                <a:latin typeface="Arev Sans" pitchFamily="34" charset="0"/>
                <a:ea typeface="Arev Sans" pitchFamily="34" charset="0"/>
                <a:cs typeface="Arev sans bold" pitchFamily="34" charset="0"/>
              </a:rPr>
              <a:t>ρ</a:t>
            </a:r>
            <a:endParaRPr lang="en-US" sz="2400" dirty="0" smtClean="0">
              <a:solidFill>
                <a:srgbClr val="FFFF00"/>
              </a:solidFill>
              <a:latin typeface="Arev Sans" pitchFamily="34" charset="0"/>
              <a:ea typeface="Arev Sans" pitchFamily="34" charset="0"/>
              <a:cs typeface="Arev sans bold" pitchFamily="34" charset="0"/>
            </a:endParaRPr>
          </a:p>
        </p:txBody>
      </p:sp>
      <p:grpSp>
        <p:nvGrpSpPr>
          <p:cNvPr id="15" name="Group 14"/>
          <p:cNvGrpSpPr/>
          <p:nvPr/>
        </p:nvGrpSpPr>
        <p:grpSpPr>
          <a:xfrm>
            <a:off x="6531823" y="136023"/>
            <a:ext cx="2476500" cy="2105025"/>
            <a:chOff x="5268434" y="3014610"/>
            <a:chExt cx="2476500" cy="2105025"/>
          </a:xfrm>
        </p:grpSpPr>
        <p:pic>
          <p:nvPicPr>
            <p:cNvPr id="11" name="Picture 10"/>
            <p:cNvPicPr>
              <a:picLocks noChangeAspect="1"/>
            </p:cNvPicPr>
            <p:nvPr/>
          </p:nvPicPr>
          <p:blipFill>
            <a:blip r:embed="rId60">
              <a:extLst>
                <a:ext uri="{BEBA8EAE-BF5A-486C-A8C5-ECC9F3942E4B}">
                  <a14:imgProps xmlns:a14="http://schemas.microsoft.com/office/drawing/2010/main">
                    <a14:imgLayer r:embed="rId61">
                      <a14:imgEffect>
                        <a14:backgroundRemoval t="0" b="100000" l="0" r="100000">
                          <a14:foregroundMark x1="88077" y1="20362" x2="95385" y2="11765"/>
                          <a14:foregroundMark x1="28077" y1="19457" x2="26923" y2="3167"/>
                          <a14:foregroundMark x1="10385" y1="20362" x2="4231" y2="7692"/>
                          <a14:foregroundMark x1="47692" y1="56109" x2="69231" y2="57919"/>
                          <a14:foregroundMark x1="1538" y1="38914" x2="3077" y2="46154"/>
                          <a14:foregroundMark x1="20000" y1="20814" x2="16538" y2="2715"/>
                          <a14:foregroundMark x1="24615" y1="14027" x2="21923" y2="3620"/>
                          <a14:foregroundMark x1="2308" y1="10407" x2="3846" y2="28054"/>
                          <a14:foregroundMark x1="94615" y1="52941" x2="93846" y2="63801"/>
                        </a14:backgroundRemoval>
                      </a14:imgEffect>
                    </a14:imgLayer>
                  </a14:imgProps>
                </a:ext>
                <a:ext uri="{28A0092B-C50C-407E-A947-70E740481C1C}">
                  <a14:useLocalDpi xmlns:a14="http://schemas.microsoft.com/office/drawing/2010/main" val="0"/>
                </a:ext>
              </a:extLst>
            </a:blip>
            <a:stretch>
              <a:fillRect/>
            </a:stretch>
          </p:blipFill>
          <p:spPr>
            <a:xfrm>
              <a:off x="5268434" y="3014610"/>
              <a:ext cx="2476500" cy="2105025"/>
            </a:xfrm>
            <a:prstGeom prst="rect">
              <a:avLst/>
            </a:prstGeom>
          </p:spPr>
        </p:pic>
        <p:sp>
          <p:nvSpPr>
            <p:cNvPr id="14" name="TextBox 13"/>
            <p:cNvSpPr txBox="1"/>
            <p:nvPr/>
          </p:nvSpPr>
          <p:spPr bwMode="auto">
            <a:xfrm>
              <a:off x="5566518" y="3562385"/>
              <a:ext cx="2007332"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Algorithm</a:t>
              </a:r>
            </a:p>
            <a:p>
              <a:pPr algn="ctr" eaLnBrk="1" hangingPunct="1">
                <a:lnSpc>
                  <a:spcPct val="120000"/>
                </a:lnSpc>
              </a:pPr>
              <a:r>
                <a:rPr lang="en-US" dirty="0">
                  <a:solidFill>
                    <a:srgbClr val="FFFF00"/>
                  </a:solidFill>
                  <a:latin typeface="Arev Sans" pitchFamily="34" charset="0"/>
                  <a:ea typeface="Arev Sans" pitchFamily="34" charset="0"/>
                  <a:cs typeface="Arev sans bold" pitchFamily="34" charset="0"/>
                </a:rPr>
                <a:t>X</a:t>
              </a:r>
              <a:endParaRPr lang="en-US" dirty="0" smtClean="0">
                <a:solidFill>
                  <a:srgbClr val="FFFF00"/>
                </a:solidFill>
                <a:latin typeface="Arev Sans" pitchFamily="34" charset="0"/>
                <a:ea typeface="Arev Sans" pitchFamily="34" charset="0"/>
                <a:cs typeface="Arev sans bold" pitchFamily="34" charset="0"/>
              </a:endParaRPr>
            </a:p>
          </p:txBody>
        </p:sp>
      </p:grpSp>
      <p:cxnSp>
        <p:nvCxnSpPr>
          <p:cNvPr id="18" name="Straight Arrow Connector 17"/>
          <p:cNvCxnSpPr>
            <a:stCxn id="11" idx="3"/>
          </p:cNvCxnSpPr>
          <p:nvPr/>
        </p:nvCxnSpPr>
        <p:spPr bwMode="auto">
          <a:xfrm flipV="1">
            <a:off x="9008323" y="1188535"/>
            <a:ext cx="1092607" cy="1"/>
          </a:xfrm>
          <a:prstGeom prst="straightConnector1">
            <a:avLst/>
          </a:prstGeom>
          <a:noFill/>
          <a:ln w="57150" cap="flat" cmpd="sng" algn="ctr">
            <a:solidFill>
              <a:schemeClr val="tx1"/>
            </a:solidFill>
            <a:prstDash val="solid"/>
            <a:round/>
            <a:headEnd type="none" w="med" len="med"/>
            <a:tailEnd type="triangle"/>
          </a:ln>
          <a:effectLst/>
        </p:spPr>
      </p:cxnSp>
      <p:sp>
        <p:nvSpPr>
          <p:cNvPr id="19" name="TextBox 18"/>
          <p:cNvSpPr txBox="1"/>
          <p:nvPr/>
        </p:nvSpPr>
        <p:spPr bwMode="auto">
          <a:xfrm>
            <a:off x="10092412" y="873884"/>
            <a:ext cx="1244251"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 </a:t>
            </a:r>
            <a:r>
              <a:rPr lang="en-US" dirty="0" smtClean="0">
                <a:latin typeface="Arev Sans" pitchFamily="34" charset="0"/>
                <a:ea typeface="Arev Sans" pitchFamily="34" charset="0"/>
                <a:cs typeface="Arev sans bold" pitchFamily="34" charset="0"/>
              </a:rPr>
              <a:t>∈ ℝ</a:t>
            </a:r>
          </a:p>
        </p:txBody>
      </p:sp>
      <p:sp>
        <p:nvSpPr>
          <p:cNvPr id="4" name="TextBox 3"/>
          <p:cNvSpPr txBox="1"/>
          <p:nvPr/>
        </p:nvSpPr>
        <p:spPr bwMode="auto">
          <a:xfrm>
            <a:off x="869266" y="3760012"/>
            <a:ext cx="5246949"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l-GR"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 is an </a:t>
            </a:r>
            <a:r>
              <a:rPr lang="en-US" dirty="0" smtClean="0">
                <a:solidFill>
                  <a:srgbClr val="FFFF00"/>
                </a:solidFill>
                <a:latin typeface="Arev Sans" pitchFamily="34" charset="0"/>
                <a:ea typeface="Arev Sans" pitchFamily="34" charset="0"/>
                <a:cs typeface="Arev sans bold" pitchFamily="34" charset="0"/>
              </a:rPr>
              <a:t>n-</a:t>
            </a:r>
            <a:r>
              <a:rPr lang="en-US" dirty="0" smtClean="0">
                <a:latin typeface="Arev Sans" pitchFamily="34" charset="0"/>
                <a:ea typeface="Arev Sans" pitchFamily="34" charset="0"/>
                <a:cs typeface="Arev sans bold" pitchFamily="34" charset="0"/>
              </a:rPr>
              <a:t>dim. </a:t>
            </a:r>
            <a:r>
              <a:rPr lang="en-US" dirty="0" err="1" smtClean="0">
                <a:latin typeface="Arev Sans" pitchFamily="34" charset="0"/>
                <a:ea typeface="Arev Sans" pitchFamily="34" charset="0"/>
                <a:cs typeface="Arev sans bold" pitchFamily="34" charset="0"/>
              </a:rPr>
              <a:t>symm</a:t>
            </a:r>
            <a:r>
              <a:rPr lang="en-US"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matrix</a:t>
            </a:r>
            <a:endParaRPr lang="en-US" dirty="0" smtClean="0">
              <a:latin typeface="Arev Sans" pitchFamily="34" charset="0"/>
              <a:ea typeface="Arev Sans" pitchFamily="34" charset="0"/>
              <a:cs typeface="Arev sans bold" pitchFamily="34" charset="0"/>
            </a:endParaRPr>
          </a:p>
        </p:txBody>
      </p:sp>
      <p:sp>
        <p:nvSpPr>
          <p:cNvPr id="39" name="TextBox 38"/>
          <p:cNvSpPr txBox="1"/>
          <p:nvPr/>
        </p:nvSpPr>
        <p:spPr bwMode="auto">
          <a:xfrm>
            <a:off x="869266" y="4717842"/>
            <a:ext cx="526458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is an </a:t>
            </a:r>
            <a:r>
              <a:rPr lang="en-US" dirty="0" smtClean="0">
                <a:solidFill>
                  <a:srgbClr val="FFFF00"/>
                </a:solidFill>
                <a:latin typeface="Arev Sans" pitchFamily="34" charset="0"/>
                <a:ea typeface="Arev Sans" pitchFamily="34" charset="0"/>
                <a:cs typeface="Arev sans bold" pitchFamily="34" charset="0"/>
              </a:rPr>
              <a:t>n-</a:t>
            </a:r>
            <a:r>
              <a:rPr lang="en-US" dirty="0" smtClean="0">
                <a:latin typeface="Arev Sans" pitchFamily="34" charset="0"/>
                <a:ea typeface="Arev Sans" pitchFamily="34" charset="0"/>
                <a:cs typeface="Arev sans bold" pitchFamily="34" charset="0"/>
              </a:rPr>
              <a:t>dim. </a:t>
            </a:r>
            <a:r>
              <a:rPr lang="en-US" dirty="0" err="1" smtClean="0">
                <a:latin typeface="Arev Sans" pitchFamily="34" charset="0"/>
                <a:ea typeface="Arev Sans" pitchFamily="34" charset="0"/>
                <a:cs typeface="Arev sans bold" pitchFamily="34" charset="0"/>
              </a:rPr>
              <a:t>symm</a:t>
            </a:r>
            <a:r>
              <a:rPr lang="en-US"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matrix</a:t>
            </a:r>
            <a:endParaRPr lang="en-US" dirty="0" smtClean="0">
              <a:latin typeface="Arev Sans" pitchFamily="34" charset="0"/>
              <a:ea typeface="Arev Sans" pitchFamily="34" charset="0"/>
              <a:cs typeface="Arev sans bold" pitchFamily="34" charset="0"/>
            </a:endParaRPr>
          </a:p>
        </p:txBody>
      </p:sp>
      <p:grpSp>
        <p:nvGrpSpPr>
          <p:cNvPr id="79" name="Group 78"/>
          <p:cNvGrpSpPr/>
          <p:nvPr/>
        </p:nvGrpSpPr>
        <p:grpSpPr>
          <a:xfrm>
            <a:off x="869266" y="5708852"/>
            <a:ext cx="4247732" cy="888052"/>
            <a:chOff x="869266" y="5708852"/>
            <a:chExt cx="4247732" cy="888052"/>
          </a:xfrm>
        </p:grpSpPr>
        <p:sp>
          <p:nvSpPr>
            <p:cNvPr id="50" name="TextBox 49"/>
            <p:cNvSpPr txBox="1"/>
            <p:nvPr/>
          </p:nvSpPr>
          <p:spPr bwMode="auto">
            <a:xfrm>
              <a:off x="869266" y="5708852"/>
              <a:ext cx="3070071"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b="1" dirty="0" smtClean="0">
                  <a:latin typeface="Arev Sans" pitchFamily="34" charset="0"/>
                  <a:ea typeface="Arev Sans" pitchFamily="34" charset="0"/>
                  <a:cs typeface="Arev sans bold" pitchFamily="34" charset="0"/>
                </a:rPr>
                <a:t>E</a:t>
              </a:r>
              <a:r>
                <a:rPr lang="el-GR" sz="3200" baseline="-25000"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 〈</a:t>
              </a:r>
              <a:r>
                <a:rPr lang="el-GR"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a:t>
              </a:r>
              <a:r>
                <a:rPr lang="en-US" dirty="0">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a:t>
              </a:r>
            </a:p>
          </p:txBody>
        </p:sp>
        <p:grpSp>
          <p:nvGrpSpPr>
            <p:cNvPr id="78" name="Group 77"/>
            <p:cNvGrpSpPr/>
            <p:nvPr/>
          </p:nvGrpSpPr>
          <p:grpSpPr>
            <a:xfrm>
              <a:off x="3799373" y="5710628"/>
              <a:ext cx="1317625" cy="886276"/>
              <a:chOff x="7367181" y="5339105"/>
              <a:chExt cx="1317625" cy="886276"/>
            </a:xfrm>
          </p:grpSpPr>
          <p:grpSp>
            <p:nvGrpSpPr>
              <p:cNvPr id="76" name="Group 75"/>
              <p:cNvGrpSpPr>
                <a:grpSpLocks noChangeAspect="1"/>
              </p:cNvGrpSpPr>
              <p:nvPr>
                <p:custDataLst>
                  <p:tags r:id="rId49"/>
                </p:custDataLst>
              </p:nvPr>
            </p:nvGrpSpPr>
            <p:grpSpPr>
              <a:xfrm>
                <a:off x="7367181" y="5409406"/>
                <a:ext cx="1317625" cy="815975"/>
                <a:chOff x="2540000" y="2540000"/>
                <a:chExt cx="1317625" cy="815975"/>
              </a:xfrm>
            </p:grpSpPr>
            <p:sp>
              <p:nvSpPr>
                <p:cNvPr id="67" name="Freeform 24 1"/>
                <p:cNvSpPr>
                  <a:spLocks/>
                </p:cNvSpPr>
                <p:nvPr>
                  <p:custDataLst>
                    <p:tags r:id="rId50"/>
                  </p:custDataLst>
                </p:nvPr>
              </p:nvSpPr>
              <p:spPr bwMode="auto">
                <a:xfrm>
                  <a:off x="2540000" y="2540000"/>
                  <a:ext cx="450850" cy="506413"/>
                </a:xfrm>
                <a:custGeom>
                  <a:avLst/>
                  <a:gdLst>
                    <a:gd name="T0" fmla="*/ 22 w 638"/>
                    <a:gd name="T1" fmla="*/ 0 h 760"/>
                    <a:gd name="T2" fmla="*/ 22 w 638"/>
                    <a:gd name="T3" fmla="*/ 34 h 760"/>
                    <a:gd name="T4" fmla="*/ 326 w 638"/>
                    <a:gd name="T5" fmla="*/ 382 h 760"/>
                    <a:gd name="T6" fmla="*/ 0 w 638"/>
                    <a:gd name="T7" fmla="*/ 760 h 760"/>
                    <a:gd name="T8" fmla="*/ 638 w 638"/>
                    <a:gd name="T9" fmla="*/ 760 h 760"/>
                    <a:gd name="T10" fmla="*/ 638 w 638"/>
                    <a:gd name="T11" fmla="*/ 562 h 760"/>
                    <a:gd name="T12" fmla="*/ 606 w 638"/>
                    <a:gd name="T13" fmla="*/ 562 h 760"/>
                    <a:gd name="T14" fmla="*/ 589 w 638"/>
                    <a:gd name="T15" fmla="*/ 663 h 760"/>
                    <a:gd name="T16" fmla="*/ 554 w 638"/>
                    <a:gd name="T17" fmla="*/ 698 h 760"/>
                    <a:gd name="T18" fmla="*/ 96 w 638"/>
                    <a:gd name="T19" fmla="*/ 698 h 760"/>
                    <a:gd name="T20" fmla="*/ 390 w 638"/>
                    <a:gd name="T21" fmla="*/ 357 h 760"/>
                    <a:gd name="T22" fmla="*/ 108 w 638"/>
                    <a:gd name="T23" fmla="*/ 34 h 760"/>
                    <a:gd name="T24" fmla="*/ 555 w 638"/>
                    <a:gd name="T25" fmla="*/ 34 h 760"/>
                    <a:gd name="T26" fmla="*/ 589 w 638"/>
                    <a:gd name="T27" fmla="*/ 68 h 760"/>
                    <a:gd name="T28" fmla="*/ 606 w 638"/>
                    <a:gd name="T29" fmla="*/ 170 h 760"/>
                    <a:gd name="T30" fmla="*/ 638 w 638"/>
                    <a:gd name="T31" fmla="*/ 170 h 760"/>
                    <a:gd name="T32" fmla="*/ 638 w 638"/>
                    <a:gd name="T33" fmla="*/ 0 h 760"/>
                    <a:gd name="T34" fmla="*/ 108 w 638"/>
                    <a:gd name="T35" fmla="*/ 0 h 760"/>
                    <a:gd name="T36" fmla="*/ 22 w 638"/>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8" h="760">
                      <a:moveTo>
                        <a:pt x="22" y="0"/>
                      </a:moveTo>
                      <a:lnTo>
                        <a:pt x="22" y="34"/>
                      </a:lnTo>
                      <a:lnTo>
                        <a:pt x="326" y="382"/>
                      </a:lnTo>
                      <a:lnTo>
                        <a:pt x="0" y="760"/>
                      </a:lnTo>
                      <a:lnTo>
                        <a:pt x="638" y="760"/>
                      </a:lnTo>
                      <a:lnTo>
                        <a:pt x="638" y="562"/>
                      </a:lnTo>
                      <a:lnTo>
                        <a:pt x="606" y="562"/>
                      </a:lnTo>
                      <a:lnTo>
                        <a:pt x="589" y="663"/>
                      </a:lnTo>
                      <a:lnTo>
                        <a:pt x="554" y="698"/>
                      </a:lnTo>
                      <a:lnTo>
                        <a:pt x="96" y="698"/>
                      </a:lnTo>
                      <a:lnTo>
                        <a:pt x="390" y="357"/>
                      </a:lnTo>
                      <a:lnTo>
                        <a:pt x="108" y="34"/>
                      </a:lnTo>
                      <a:lnTo>
                        <a:pt x="555" y="34"/>
                      </a:lnTo>
                      <a:lnTo>
                        <a:pt x="589" y="68"/>
                      </a:lnTo>
                      <a:lnTo>
                        <a:pt x="606" y="170"/>
                      </a:lnTo>
                      <a:lnTo>
                        <a:pt x="638" y="170"/>
                      </a:lnTo>
                      <a:lnTo>
                        <a:pt x="638" y="0"/>
                      </a:lnTo>
                      <a:lnTo>
                        <a:pt x="108" y="0"/>
                      </a:lnTo>
                      <a:lnTo>
                        <a:pt x="22"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25 1"/>
                <p:cNvSpPr>
                  <a:spLocks noEditPoints="1"/>
                </p:cNvSpPr>
                <p:nvPr>
                  <p:custDataLst>
                    <p:tags r:id="rId51"/>
                  </p:custDataLst>
                </p:nvPr>
              </p:nvSpPr>
              <p:spPr bwMode="auto">
                <a:xfrm>
                  <a:off x="2720975" y="3111500"/>
                  <a:ext cx="25400"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6 1"/>
                <p:cNvSpPr>
                  <a:spLocks noEditPoints="1"/>
                </p:cNvSpPr>
                <p:nvPr>
                  <p:custDataLst>
                    <p:tags r:id="rId52"/>
                  </p:custDataLst>
                </p:nvPr>
              </p:nvSpPr>
              <p:spPr bwMode="auto">
                <a:xfrm>
                  <a:off x="2771775" y="3111500"/>
                  <a:ext cx="53975" cy="244475"/>
                </a:xfrm>
                <a:custGeom>
                  <a:avLst/>
                  <a:gdLst>
                    <a:gd name="T0" fmla="*/ 43 w 77"/>
                    <a:gd name="T1" fmla="*/ 81 h 367"/>
                    <a:gd name="T2" fmla="*/ 43 w 77"/>
                    <a:gd name="T3" fmla="*/ 292 h 367"/>
                    <a:gd name="T4" fmla="*/ 36 w 77"/>
                    <a:gd name="T5" fmla="*/ 329 h 367"/>
                    <a:gd name="T6" fmla="*/ 10 w 77"/>
                    <a:gd name="T7" fmla="*/ 338 h 367"/>
                    <a:gd name="T8" fmla="*/ 0 w 77"/>
                    <a:gd name="T9" fmla="*/ 338 h 367"/>
                    <a:gd name="T10" fmla="*/ 0 w 77"/>
                    <a:gd name="T11" fmla="*/ 367 h 367"/>
                    <a:gd name="T12" fmla="*/ 13 w 77"/>
                    <a:gd name="T13" fmla="*/ 367 h 367"/>
                    <a:gd name="T14" fmla="*/ 62 w 77"/>
                    <a:gd name="T15" fmla="*/ 349 h 367"/>
                    <a:gd name="T16" fmla="*/ 77 w 77"/>
                    <a:gd name="T17" fmla="*/ 292 h 367"/>
                    <a:gd name="T18" fmla="*/ 77 w 77"/>
                    <a:gd name="T19" fmla="*/ 81 h 367"/>
                    <a:gd name="T20" fmla="*/ 43 w 77"/>
                    <a:gd name="T21" fmla="*/ 81 h 367"/>
                    <a:gd name="T22" fmla="*/ 43 w 77"/>
                    <a:gd name="T23" fmla="*/ 0 h 367"/>
                    <a:gd name="T24" fmla="*/ 43 w 77"/>
                    <a:gd name="T25" fmla="*/ 43 h 367"/>
                    <a:gd name="T26" fmla="*/ 77 w 77"/>
                    <a:gd name="T27" fmla="*/ 43 h 367"/>
                    <a:gd name="T28" fmla="*/ 77 w 77"/>
                    <a:gd name="T29" fmla="*/ 0 h 367"/>
                    <a:gd name="T30" fmla="*/ 43 w 77"/>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67">
                      <a:moveTo>
                        <a:pt x="43" y="81"/>
                      </a:moveTo>
                      <a:lnTo>
                        <a:pt x="43" y="292"/>
                      </a:lnTo>
                      <a:cubicBezTo>
                        <a:pt x="43" y="311"/>
                        <a:pt x="41" y="323"/>
                        <a:pt x="36" y="329"/>
                      </a:cubicBezTo>
                      <a:cubicBezTo>
                        <a:pt x="31" y="335"/>
                        <a:pt x="22" y="338"/>
                        <a:pt x="10" y="338"/>
                      </a:cubicBezTo>
                      <a:lnTo>
                        <a:pt x="0" y="338"/>
                      </a:lnTo>
                      <a:lnTo>
                        <a:pt x="0" y="367"/>
                      </a:lnTo>
                      <a:lnTo>
                        <a:pt x="13" y="367"/>
                      </a:lnTo>
                      <a:cubicBezTo>
                        <a:pt x="36" y="367"/>
                        <a:pt x="52" y="361"/>
                        <a:pt x="62" y="349"/>
                      </a:cubicBezTo>
                      <a:cubicBezTo>
                        <a:pt x="72" y="337"/>
                        <a:pt x="77" y="318"/>
                        <a:pt x="77" y="292"/>
                      </a:cubicBezTo>
                      <a:lnTo>
                        <a:pt x="77" y="81"/>
                      </a:lnTo>
                      <a:lnTo>
                        <a:pt x="43" y="81"/>
                      </a:lnTo>
                      <a:close/>
                      <a:moveTo>
                        <a:pt x="43" y="0"/>
                      </a:moveTo>
                      <a:lnTo>
                        <a:pt x="43" y="43"/>
                      </a:lnTo>
                      <a:lnTo>
                        <a:pt x="77" y="43"/>
                      </a:lnTo>
                      <a:lnTo>
                        <a:pt x="77" y="0"/>
                      </a:lnTo>
                      <a:lnTo>
                        <a:pt x="43"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27 1"/>
                <p:cNvSpPr>
                  <a:spLocks noEditPoints="1"/>
                </p:cNvSpPr>
                <p:nvPr>
                  <p:custDataLst>
                    <p:tags r:id="rId53"/>
                  </p:custDataLst>
                </p:nvPr>
              </p:nvSpPr>
              <p:spPr bwMode="auto">
                <a:xfrm>
                  <a:off x="3322638" y="2752725"/>
                  <a:ext cx="23813"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8 1"/>
                <p:cNvSpPr>
                  <a:spLocks noEditPoints="1"/>
                </p:cNvSpPr>
                <p:nvPr>
                  <p:custDataLst>
                    <p:tags r:id="rId54"/>
                  </p:custDataLst>
                </p:nvPr>
              </p:nvSpPr>
              <p:spPr bwMode="auto">
                <a:xfrm>
                  <a:off x="3373438" y="2752725"/>
                  <a:ext cx="53975" cy="244475"/>
                </a:xfrm>
                <a:custGeom>
                  <a:avLst/>
                  <a:gdLst>
                    <a:gd name="T0" fmla="*/ 42 w 76"/>
                    <a:gd name="T1" fmla="*/ 81 h 367"/>
                    <a:gd name="T2" fmla="*/ 42 w 76"/>
                    <a:gd name="T3" fmla="*/ 292 h 367"/>
                    <a:gd name="T4" fmla="*/ 35 w 76"/>
                    <a:gd name="T5" fmla="*/ 329 h 367"/>
                    <a:gd name="T6" fmla="*/ 9 w 76"/>
                    <a:gd name="T7" fmla="*/ 338 h 367"/>
                    <a:gd name="T8" fmla="*/ 0 w 76"/>
                    <a:gd name="T9" fmla="*/ 338 h 367"/>
                    <a:gd name="T10" fmla="*/ 0 w 76"/>
                    <a:gd name="T11" fmla="*/ 367 h 367"/>
                    <a:gd name="T12" fmla="*/ 13 w 76"/>
                    <a:gd name="T13" fmla="*/ 367 h 367"/>
                    <a:gd name="T14" fmla="*/ 61 w 76"/>
                    <a:gd name="T15" fmla="*/ 349 h 367"/>
                    <a:gd name="T16" fmla="*/ 76 w 76"/>
                    <a:gd name="T17" fmla="*/ 292 h 367"/>
                    <a:gd name="T18" fmla="*/ 76 w 76"/>
                    <a:gd name="T19" fmla="*/ 81 h 367"/>
                    <a:gd name="T20" fmla="*/ 42 w 76"/>
                    <a:gd name="T21" fmla="*/ 81 h 367"/>
                    <a:gd name="T22" fmla="*/ 42 w 76"/>
                    <a:gd name="T23" fmla="*/ 0 h 367"/>
                    <a:gd name="T24" fmla="*/ 42 w 76"/>
                    <a:gd name="T25" fmla="*/ 43 h 367"/>
                    <a:gd name="T26" fmla="*/ 76 w 76"/>
                    <a:gd name="T27" fmla="*/ 43 h 367"/>
                    <a:gd name="T28" fmla="*/ 76 w 76"/>
                    <a:gd name="T29" fmla="*/ 0 h 367"/>
                    <a:gd name="T30" fmla="*/ 42 w 76"/>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367">
                      <a:moveTo>
                        <a:pt x="42" y="81"/>
                      </a:moveTo>
                      <a:lnTo>
                        <a:pt x="42" y="292"/>
                      </a:lnTo>
                      <a:cubicBezTo>
                        <a:pt x="42" y="311"/>
                        <a:pt x="40" y="323"/>
                        <a:pt x="35" y="329"/>
                      </a:cubicBezTo>
                      <a:cubicBezTo>
                        <a:pt x="30" y="335"/>
                        <a:pt x="22" y="338"/>
                        <a:pt x="9" y="338"/>
                      </a:cubicBezTo>
                      <a:lnTo>
                        <a:pt x="0" y="338"/>
                      </a:lnTo>
                      <a:lnTo>
                        <a:pt x="0" y="367"/>
                      </a:lnTo>
                      <a:lnTo>
                        <a:pt x="13" y="367"/>
                      </a:lnTo>
                      <a:cubicBezTo>
                        <a:pt x="35" y="367"/>
                        <a:pt x="51" y="360"/>
                        <a:pt x="61" y="349"/>
                      </a:cubicBezTo>
                      <a:cubicBezTo>
                        <a:pt x="71" y="337"/>
                        <a:pt x="76" y="318"/>
                        <a:pt x="76" y="292"/>
                      </a:cubicBezTo>
                      <a:lnTo>
                        <a:pt x="76" y="81"/>
                      </a:lnTo>
                      <a:lnTo>
                        <a:pt x="42" y="81"/>
                      </a:lnTo>
                      <a:close/>
                      <a:moveTo>
                        <a:pt x="42" y="0"/>
                      </a:moveTo>
                      <a:lnTo>
                        <a:pt x="42" y="43"/>
                      </a:lnTo>
                      <a:lnTo>
                        <a:pt x="76" y="43"/>
                      </a:lnTo>
                      <a:lnTo>
                        <a:pt x="76" y="0"/>
                      </a:lnTo>
                      <a:lnTo>
                        <a:pt x="42"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9 1"/>
                <p:cNvSpPr>
                  <a:spLocks/>
                </p:cNvSpPr>
                <p:nvPr>
                  <p:custDataLst>
                    <p:tags r:id="rId55"/>
                  </p:custDataLst>
                </p:nvPr>
              </p:nvSpPr>
              <p:spPr bwMode="auto">
                <a:xfrm>
                  <a:off x="3487738" y="2652713"/>
                  <a:ext cx="220663" cy="241300"/>
                </a:xfrm>
                <a:custGeom>
                  <a:avLst/>
                  <a:gdLst>
                    <a:gd name="T0" fmla="*/ 17 w 312"/>
                    <a:gd name="T1" fmla="*/ 0 h 363"/>
                    <a:gd name="T2" fmla="*/ 130 w 312"/>
                    <a:gd name="T3" fmla="*/ 169 h 363"/>
                    <a:gd name="T4" fmla="*/ 0 w 312"/>
                    <a:gd name="T5" fmla="*/ 363 h 363"/>
                    <a:gd name="T6" fmla="*/ 53 w 312"/>
                    <a:gd name="T7" fmla="*/ 363 h 363"/>
                    <a:gd name="T8" fmla="*/ 156 w 312"/>
                    <a:gd name="T9" fmla="*/ 209 h 363"/>
                    <a:gd name="T10" fmla="*/ 259 w 312"/>
                    <a:gd name="T11" fmla="*/ 363 h 363"/>
                    <a:gd name="T12" fmla="*/ 312 w 312"/>
                    <a:gd name="T13" fmla="*/ 363 h 363"/>
                    <a:gd name="T14" fmla="*/ 187 w 312"/>
                    <a:gd name="T15" fmla="*/ 174 h 363"/>
                    <a:gd name="T16" fmla="*/ 304 w 312"/>
                    <a:gd name="T17" fmla="*/ 0 h 363"/>
                    <a:gd name="T18" fmla="*/ 251 w 312"/>
                    <a:gd name="T19" fmla="*/ 0 h 363"/>
                    <a:gd name="T20" fmla="*/ 160 w 312"/>
                    <a:gd name="T21" fmla="*/ 135 h 363"/>
                    <a:gd name="T22" fmla="*/ 70 w 312"/>
                    <a:gd name="T23" fmla="*/ 0 h 363"/>
                    <a:gd name="T24" fmla="*/ 17 w 312"/>
                    <a:gd name="T25"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2" h="363">
                      <a:moveTo>
                        <a:pt x="17" y="0"/>
                      </a:moveTo>
                      <a:lnTo>
                        <a:pt x="130" y="169"/>
                      </a:lnTo>
                      <a:lnTo>
                        <a:pt x="0" y="363"/>
                      </a:lnTo>
                      <a:lnTo>
                        <a:pt x="53" y="363"/>
                      </a:lnTo>
                      <a:lnTo>
                        <a:pt x="156" y="209"/>
                      </a:lnTo>
                      <a:lnTo>
                        <a:pt x="259" y="363"/>
                      </a:lnTo>
                      <a:lnTo>
                        <a:pt x="312" y="363"/>
                      </a:lnTo>
                      <a:lnTo>
                        <a:pt x="187" y="174"/>
                      </a:lnTo>
                      <a:lnTo>
                        <a:pt x="304" y="0"/>
                      </a:lnTo>
                      <a:lnTo>
                        <a:pt x="251" y="0"/>
                      </a:lnTo>
                      <a:lnTo>
                        <a:pt x="160" y="135"/>
                      </a:lnTo>
                      <a:lnTo>
                        <a:pt x="70" y="0"/>
                      </a:lnTo>
                      <a:lnTo>
                        <a:pt x="17"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0 1"/>
                <p:cNvSpPr>
                  <a:spLocks noEditPoints="1"/>
                </p:cNvSpPr>
                <p:nvPr>
                  <p:custDataLst>
                    <p:tags r:id="rId56"/>
                  </p:custDataLst>
                </p:nvPr>
              </p:nvSpPr>
              <p:spPr bwMode="auto">
                <a:xfrm>
                  <a:off x="3751263" y="2752725"/>
                  <a:ext cx="25400"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1 1"/>
                <p:cNvSpPr>
                  <a:spLocks noEditPoints="1"/>
                </p:cNvSpPr>
                <p:nvPr>
                  <p:custDataLst>
                    <p:tags r:id="rId57"/>
                  </p:custDataLst>
                </p:nvPr>
              </p:nvSpPr>
              <p:spPr bwMode="auto">
                <a:xfrm>
                  <a:off x="3803650" y="2752725"/>
                  <a:ext cx="53975" cy="244475"/>
                </a:xfrm>
                <a:custGeom>
                  <a:avLst/>
                  <a:gdLst>
                    <a:gd name="T0" fmla="*/ 43 w 77"/>
                    <a:gd name="T1" fmla="*/ 81 h 367"/>
                    <a:gd name="T2" fmla="*/ 43 w 77"/>
                    <a:gd name="T3" fmla="*/ 292 h 367"/>
                    <a:gd name="T4" fmla="*/ 36 w 77"/>
                    <a:gd name="T5" fmla="*/ 329 h 367"/>
                    <a:gd name="T6" fmla="*/ 9 w 77"/>
                    <a:gd name="T7" fmla="*/ 338 h 367"/>
                    <a:gd name="T8" fmla="*/ 0 w 77"/>
                    <a:gd name="T9" fmla="*/ 338 h 367"/>
                    <a:gd name="T10" fmla="*/ 0 w 77"/>
                    <a:gd name="T11" fmla="*/ 367 h 367"/>
                    <a:gd name="T12" fmla="*/ 13 w 77"/>
                    <a:gd name="T13" fmla="*/ 367 h 367"/>
                    <a:gd name="T14" fmla="*/ 62 w 77"/>
                    <a:gd name="T15" fmla="*/ 349 h 367"/>
                    <a:gd name="T16" fmla="*/ 77 w 77"/>
                    <a:gd name="T17" fmla="*/ 292 h 367"/>
                    <a:gd name="T18" fmla="*/ 77 w 77"/>
                    <a:gd name="T19" fmla="*/ 81 h 367"/>
                    <a:gd name="T20" fmla="*/ 43 w 77"/>
                    <a:gd name="T21" fmla="*/ 81 h 367"/>
                    <a:gd name="T22" fmla="*/ 43 w 77"/>
                    <a:gd name="T23" fmla="*/ 0 h 367"/>
                    <a:gd name="T24" fmla="*/ 43 w 77"/>
                    <a:gd name="T25" fmla="*/ 43 h 367"/>
                    <a:gd name="T26" fmla="*/ 77 w 77"/>
                    <a:gd name="T27" fmla="*/ 43 h 367"/>
                    <a:gd name="T28" fmla="*/ 77 w 77"/>
                    <a:gd name="T29" fmla="*/ 0 h 367"/>
                    <a:gd name="T30" fmla="*/ 43 w 77"/>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67">
                      <a:moveTo>
                        <a:pt x="43" y="81"/>
                      </a:moveTo>
                      <a:lnTo>
                        <a:pt x="43" y="292"/>
                      </a:lnTo>
                      <a:cubicBezTo>
                        <a:pt x="43" y="311"/>
                        <a:pt x="40" y="323"/>
                        <a:pt x="36" y="329"/>
                      </a:cubicBezTo>
                      <a:cubicBezTo>
                        <a:pt x="31" y="335"/>
                        <a:pt x="22" y="338"/>
                        <a:pt x="9" y="338"/>
                      </a:cubicBezTo>
                      <a:lnTo>
                        <a:pt x="0" y="338"/>
                      </a:lnTo>
                      <a:lnTo>
                        <a:pt x="0" y="367"/>
                      </a:lnTo>
                      <a:lnTo>
                        <a:pt x="13" y="367"/>
                      </a:lnTo>
                      <a:cubicBezTo>
                        <a:pt x="36" y="367"/>
                        <a:pt x="52" y="360"/>
                        <a:pt x="62" y="349"/>
                      </a:cubicBezTo>
                      <a:cubicBezTo>
                        <a:pt x="72" y="337"/>
                        <a:pt x="77" y="318"/>
                        <a:pt x="77" y="292"/>
                      </a:cubicBezTo>
                      <a:lnTo>
                        <a:pt x="77" y="81"/>
                      </a:lnTo>
                      <a:lnTo>
                        <a:pt x="43" y="81"/>
                      </a:lnTo>
                      <a:close/>
                      <a:moveTo>
                        <a:pt x="43" y="0"/>
                      </a:moveTo>
                      <a:lnTo>
                        <a:pt x="43" y="43"/>
                      </a:lnTo>
                      <a:lnTo>
                        <a:pt x="77" y="43"/>
                      </a:lnTo>
                      <a:lnTo>
                        <a:pt x="77" y="0"/>
                      </a:lnTo>
                      <a:lnTo>
                        <a:pt x="43"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7" name="TextBox 76"/>
              <p:cNvSpPr txBox="1"/>
              <p:nvPr/>
            </p:nvSpPr>
            <p:spPr bwMode="auto">
              <a:xfrm>
                <a:off x="7804376" y="5339105"/>
                <a:ext cx="412292"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l-GR" dirty="0" smtClean="0">
                    <a:solidFill>
                      <a:srgbClr val="FFFF00"/>
                    </a:solidFill>
                    <a:latin typeface="Arev Sans" pitchFamily="34" charset="0"/>
                    <a:ea typeface="Arev Sans" pitchFamily="34" charset="0"/>
                    <a:cs typeface="Arev sans bold" pitchFamily="34" charset="0"/>
                  </a:rPr>
                  <a:t>ρ</a:t>
                </a:r>
                <a:endParaRPr lang="en-US" dirty="0" smtClean="0">
                  <a:solidFill>
                    <a:srgbClr val="FFFF00"/>
                  </a:solidFill>
                  <a:latin typeface="Arev Sans" pitchFamily="34" charset="0"/>
                  <a:ea typeface="Arev Sans" pitchFamily="34" charset="0"/>
                  <a:cs typeface="Arev sans bold" pitchFamily="34" charset="0"/>
                </a:endParaRPr>
              </a:p>
            </p:txBody>
          </p:sp>
        </p:grpSp>
      </p:grpSp>
      <p:grpSp>
        <p:nvGrpSpPr>
          <p:cNvPr id="61" name="Group 60"/>
          <p:cNvGrpSpPr/>
          <p:nvPr/>
        </p:nvGrpSpPr>
        <p:grpSpPr>
          <a:xfrm>
            <a:off x="4550737" y="757841"/>
            <a:ext cx="1435395" cy="534758"/>
            <a:chOff x="4550737" y="757841"/>
            <a:chExt cx="1435395" cy="534758"/>
          </a:xfrm>
        </p:grpSpPr>
        <p:cxnSp>
          <p:nvCxnSpPr>
            <p:cNvPr id="62" name="Straight Arrow Connector 61"/>
            <p:cNvCxnSpPr/>
            <p:nvPr/>
          </p:nvCxnSpPr>
          <p:spPr bwMode="auto">
            <a:xfrm>
              <a:off x="4550737" y="1292599"/>
              <a:ext cx="1435395" cy="0"/>
            </a:xfrm>
            <a:prstGeom prst="straightConnector1">
              <a:avLst/>
            </a:prstGeom>
            <a:noFill/>
            <a:ln w="57150" cap="flat" cmpd="sng" algn="ctr">
              <a:solidFill>
                <a:schemeClr val="tx1"/>
              </a:solidFill>
              <a:prstDash val="solid"/>
              <a:round/>
              <a:headEnd type="none" w="med" len="med"/>
              <a:tailEnd type="triangle"/>
            </a:ln>
            <a:effectLst/>
          </p:spPr>
        </p:cxnSp>
        <p:sp>
          <p:nvSpPr>
            <p:cNvPr id="63" name="TextBox 62"/>
            <p:cNvSpPr txBox="1"/>
            <p:nvPr/>
          </p:nvSpPr>
          <p:spPr bwMode="auto">
            <a:xfrm>
              <a:off x="4710428" y="757841"/>
              <a:ext cx="1116011" cy="43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000" dirty="0" smtClean="0">
                  <a:latin typeface="Arev Sans" pitchFamily="34" charset="0"/>
                  <a:ea typeface="Arev Sans" pitchFamily="34" charset="0"/>
                  <a:cs typeface="Arev sans bold" pitchFamily="34" charset="0"/>
                </a:rPr>
                <a:t>sample</a:t>
              </a:r>
            </a:p>
          </p:txBody>
        </p:sp>
      </p:grpSp>
      <p:grpSp>
        <p:nvGrpSpPr>
          <p:cNvPr id="408" name="Group 407"/>
          <p:cNvGrpSpPr>
            <a:grpSpLocks noChangeAspect="1"/>
          </p:cNvGrpSpPr>
          <p:nvPr>
            <p:custDataLst>
              <p:tags r:id="rId1"/>
            </p:custDataLst>
          </p:nvPr>
        </p:nvGrpSpPr>
        <p:grpSpPr>
          <a:xfrm>
            <a:off x="7625349" y="4174351"/>
            <a:ext cx="1808370" cy="1114360"/>
            <a:chOff x="8367713" y="4221163"/>
            <a:chExt cx="2328863" cy="1435100"/>
          </a:xfrm>
        </p:grpSpPr>
        <p:sp>
          <p:nvSpPr>
            <p:cNvPr id="385" name="Freeform 178"/>
            <p:cNvSpPr>
              <a:spLocks/>
            </p:cNvSpPr>
            <p:nvPr>
              <p:custDataLst>
                <p:tags r:id="rId27"/>
              </p:custDataLst>
            </p:nvPr>
          </p:nvSpPr>
          <p:spPr bwMode="auto">
            <a:xfrm>
              <a:off x="8367713" y="4227513"/>
              <a:ext cx="190500" cy="617538"/>
            </a:xfrm>
            <a:custGeom>
              <a:avLst/>
              <a:gdLst>
                <a:gd name="T0" fmla="*/ 51 w 281"/>
                <a:gd name="T1" fmla="*/ 957 h 972"/>
                <a:gd name="T2" fmla="*/ 281 w 281"/>
                <a:gd name="T3" fmla="*/ 30 h 972"/>
                <a:gd name="T4" fmla="*/ 281 w 281"/>
                <a:gd name="T5" fmla="*/ 0 h 972"/>
                <a:gd name="T6" fmla="*/ 0 w 281"/>
                <a:gd name="T7" fmla="*/ 957 h 972"/>
                <a:gd name="T8" fmla="*/ 0 w 281"/>
                <a:gd name="T9" fmla="*/ 972 h 972"/>
                <a:gd name="T10" fmla="*/ 51 w 281"/>
                <a:gd name="T11" fmla="*/ 972 h 972"/>
                <a:gd name="T12" fmla="*/ 51 w 281"/>
                <a:gd name="T13" fmla="*/ 957 h 972"/>
              </a:gdLst>
              <a:ahLst/>
              <a:cxnLst>
                <a:cxn ang="0">
                  <a:pos x="T0" y="T1"/>
                </a:cxn>
                <a:cxn ang="0">
                  <a:pos x="T2" y="T3"/>
                </a:cxn>
                <a:cxn ang="0">
                  <a:pos x="T4" y="T5"/>
                </a:cxn>
                <a:cxn ang="0">
                  <a:pos x="T6" y="T7"/>
                </a:cxn>
                <a:cxn ang="0">
                  <a:pos x="T8" y="T9"/>
                </a:cxn>
                <a:cxn ang="0">
                  <a:pos x="T10" y="T11"/>
                </a:cxn>
                <a:cxn ang="0">
                  <a:pos x="T12" y="T13"/>
                </a:cxn>
              </a:cxnLst>
              <a:rect l="0" t="0" r="r" b="b"/>
              <a:pathLst>
                <a:path w="281" h="972">
                  <a:moveTo>
                    <a:pt x="51" y="957"/>
                  </a:moveTo>
                  <a:cubicBezTo>
                    <a:pt x="51" y="385"/>
                    <a:pt x="145" y="54"/>
                    <a:pt x="281" y="30"/>
                  </a:cubicBezTo>
                  <a:lnTo>
                    <a:pt x="281" y="0"/>
                  </a:lnTo>
                  <a:cubicBezTo>
                    <a:pt x="115" y="21"/>
                    <a:pt x="0" y="370"/>
                    <a:pt x="0" y="957"/>
                  </a:cubicBezTo>
                  <a:lnTo>
                    <a:pt x="0" y="972"/>
                  </a:lnTo>
                  <a:lnTo>
                    <a:pt x="51" y="972"/>
                  </a:lnTo>
                  <a:lnTo>
                    <a:pt x="51" y="957"/>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Freeform 179"/>
            <p:cNvSpPr>
              <a:spLocks/>
            </p:cNvSpPr>
            <p:nvPr>
              <p:custDataLst>
                <p:tags r:id="rId28"/>
              </p:custDataLst>
            </p:nvPr>
          </p:nvSpPr>
          <p:spPr bwMode="auto">
            <a:xfrm>
              <a:off x="8367713" y="4832351"/>
              <a:ext cx="34925" cy="244475"/>
            </a:xfrm>
            <a:custGeom>
              <a:avLst/>
              <a:gdLst>
                <a:gd name="T0" fmla="*/ 51 w 51"/>
                <a:gd name="T1" fmla="*/ 192 h 383"/>
                <a:gd name="T2" fmla="*/ 51 w 51"/>
                <a:gd name="T3" fmla="*/ 0 h 383"/>
                <a:gd name="T4" fmla="*/ 0 w 51"/>
                <a:gd name="T5" fmla="*/ 0 h 383"/>
                <a:gd name="T6" fmla="*/ 0 w 51"/>
                <a:gd name="T7" fmla="*/ 383 h 383"/>
                <a:gd name="T8" fmla="*/ 51 w 51"/>
                <a:gd name="T9" fmla="*/ 383 h 383"/>
                <a:gd name="T10" fmla="*/ 51 w 51"/>
                <a:gd name="T11" fmla="*/ 192 h 383"/>
              </a:gdLst>
              <a:ahLst/>
              <a:cxnLst>
                <a:cxn ang="0">
                  <a:pos x="T0" y="T1"/>
                </a:cxn>
                <a:cxn ang="0">
                  <a:pos x="T2" y="T3"/>
                </a:cxn>
                <a:cxn ang="0">
                  <a:pos x="T4" y="T5"/>
                </a:cxn>
                <a:cxn ang="0">
                  <a:pos x="T6" y="T7"/>
                </a:cxn>
                <a:cxn ang="0">
                  <a:pos x="T8" y="T9"/>
                </a:cxn>
                <a:cxn ang="0">
                  <a:pos x="T10" y="T11"/>
                </a:cxn>
              </a:cxnLst>
              <a:rect l="0" t="0" r="r" b="b"/>
              <a:pathLst>
                <a:path w="51" h="383">
                  <a:moveTo>
                    <a:pt x="51" y="192"/>
                  </a:moveTo>
                  <a:lnTo>
                    <a:pt x="51" y="0"/>
                  </a:lnTo>
                  <a:lnTo>
                    <a:pt x="0" y="0"/>
                  </a:lnTo>
                  <a:lnTo>
                    <a:pt x="0" y="383"/>
                  </a:lnTo>
                  <a:lnTo>
                    <a:pt x="51" y="383"/>
                  </a:lnTo>
                  <a:lnTo>
                    <a:pt x="51" y="192"/>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Freeform 180"/>
            <p:cNvSpPr>
              <a:spLocks/>
            </p:cNvSpPr>
            <p:nvPr>
              <p:custDataLst>
                <p:tags r:id="rId29"/>
              </p:custDataLst>
            </p:nvPr>
          </p:nvSpPr>
          <p:spPr bwMode="auto">
            <a:xfrm>
              <a:off x="8367713" y="5040313"/>
              <a:ext cx="190500" cy="615950"/>
            </a:xfrm>
            <a:custGeom>
              <a:avLst/>
              <a:gdLst>
                <a:gd name="T0" fmla="*/ 51 w 281"/>
                <a:gd name="T1" fmla="*/ 15 h 971"/>
                <a:gd name="T2" fmla="*/ 51 w 281"/>
                <a:gd name="T3" fmla="*/ 0 h 971"/>
                <a:gd name="T4" fmla="*/ 0 w 281"/>
                <a:gd name="T5" fmla="*/ 0 h 971"/>
                <a:gd name="T6" fmla="*/ 0 w 281"/>
                <a:gd name="T7" fmla="*/ 15 h 971"/>
                <a:gd name="T8" fmla="*/ 281 w 281"/>
                <a:gd name="T9" fmla="*/ 971 h 971"/>
                <a:gd name="T10" fmla="*/ 281 w 281"/>
                <a:gd name="T11" fmla="*/ 942 h 971"/>
                <a:gd name="T12" fmla="*/ 51 w 281"/>
                <a:gd name="T13" fmla="*/ 15 h 971"/>
              </a:gdLst>
              <a:ahLst/>
              <a:cxnLst>
                <a:cxn ang="0">
                  <a:pos x="T0" y="T1"/>
                </a:cxn>
                <a:cxn ang="0">
                  <a:pos x="T2" y="T3"/>
                </a:cxn>
                <a:cxn ang="0">
                  <a:pos x="T4" y="T5"/>
                </a:cxn>
                <a:cxn ang="0">
                  <a:pos x="T6" y="T7"/>
                </a:cxn>
                <a:cxn ang="0">
                  <a:pos x="T8" y="T9"/>
                </a:cxn>
                <a:cxn ang="0">
                  <a:pos x="T10" y="T11"/>
                </a:cxn>
                <a:cxn ang="0">
                  <a:pos x="T12" y="T13"/>
                </a:cxn>
              </a:cxnLst>
              <a:rect l="0" t="0" r="r" b="b"/>
              <a:pathLst>
                <a:path w="281" h="971">
                  <a:moveTo>
                    <a:pt x="51" y="15"/>
                  </a:moveTo>
                  <a:lnTo>
                    <a:pt x="51" y="0"/>
                  </a:lnTo>
                  <a:lnTo>
                    <a:pt x="0" y="0"/>
                  </a:lnTo>
                  <a:lnTo>
                    <a:pt x="0" y="15"/>
                  </a:lnTo>
                  <a:cubicBezTo>
                    <a:pt x="0" y="601"/>
                    <a:pt x="115" y="951"/>
                    <a:pt x="281" y="971"/>
                  </a:cubicBezTo>
                  <a:lnTo>
                    <a:pt x="281" y="942"/>
                  </a:lnTo>
                  <a:cubicBezTo>
                    <a:pt x="145" y="918"/>
                    <a:pt x="51" y="587"/>
                    <a:pt x="51" y="15"/>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Freeform 181"/>
            <p:cNvSpPr>
              <a:spLocks/>
            </p:cNvSpPr>
            <p:nvPr>
              <p:custDataLst>
                <p:tags r:id="rId30"/>
              </p:custDataLst>
            </p:nvPr>
          </p:nvSpPr>
          <p:spPr bwMode="auto">
            <a:xfrm>
              <a:off x="8618538" y="4225926"/>
              <a:ext cx="147638" cy="230188"/>
            </a:xfrm>
            <a:custGeom>
              <a:avLst/>
              <a:gdLst>
                <a:gd name="T0" fmla="*/ 7 w 217"/>
                <a:gd name="T1" fmla="*/ 322 h 363"/>
                <a:gd name="T2" fmla="*/ 7 w 217"/>
                <a:gd name="T3" fmla="*/ 363 h 363"/>
                <a:gd name="T4" fmla="*/ 217 w 217"/>
                <a:gd name="T5" fmla="*/ 363 h 363"/>
                <a:gd name="T6" fmla="*/ 217 w 217"/>
                <a:gd name="T7" fmla="*/ 322 h 363"/>
                <a:gd name="T8" fmla="*/ 136 w 217"/>
                <a:gd name="T9" fmla="*/ 322 h 363"/>
                <a:gd name="T10" fmla="*/ 136 w 217"/>
                <a:gd name="T11" fmla="*/ 0 h 363"/>
                <a:gd name="T12" fmla="*/ 87 w 217"/>
                <a:gd name="T13" fmla="*/ 0 h 363"/>
                <a:gd name="T14" fmla="*/ 0 w 217"/>
                <a:gd name="T15" fmla="*/ 17 h 363"/>
                <a:gd name="T16" fmla="*/ 0 w 217"/>
                <a:gd name="T17" fmla="*/ 62 h 363"/>
                <a:gd name="T18" fmla="*/ 87 w 217"/>
                <a:gd name="T19" fmla="*/ 45 h 363"/>
                <a:gd name="T20" fmla="*/ 87 w 217"/>
                <a:gd name="T21" fmla="*/ 322 h 363"/>
                <a:gd name="T22" fmla="*/ 7 w 217"/>
                <a:gd name="T23" fmla="*/ 3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7" h="363">
                  <a:moveTo>
                    <a:pt x="7" y="322"/>
                  </a:moveTo>
                  <a:lnTo>
                    <a:pt x="7" y="363"/>
                  </a:lnTo>
                  <a:lnTo>
                    <a:pt x="217" y="363"/>
                  </a:lnTo>
                  <a:lnTo>
                    <a:pt x="217" y="322"/>
                  </a:lnTo>
                  <a:lnTo>
                    <a:pt x="136" y="322"/>
                  </a:lnTo>
                  <a:lnTo>
                    <a:pt x="136" y="0"/>
                  </a:lnTo>
                  <a:lnTo>
                    <a:pt x="87" y="0"/>
                  </a:lnTo>
                  <a:lnTo>
                    <a:pt x="0" y="17"/>
                  </a:lnTo>
                  <a:lnTo>
                    <a:pt x="0" y="62"/>
                  </a:lnTo>
                  <a:lnTo>
                    <a:pt x="87" y="45"/>
                  </a:lnTo>
                  <a:lnTo>
                    <a:pt x="87" y="322"/>
                  </a:lnTo>
                  <a:lnTo>
                    <a:pt x="7" y="322"/>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Freeform 182"/>
            <p:cNvSpPr>
              <a:spLocks noEditPoints="1"/>
            </p:cNvSpPr>
            <p:nvPr>
              <p:custDataLst>
                <p:tags r:id="rId31"/>
              </p:custDataLst>
            </p:nvPr>
          </p:nvSpPr>
          <p:spPr bwMode="auto">
            <a:xfrm>
              <a:off x="9166225" y="4221163"/>
              <a:ext cx="169863" cy="239713"/>
            </a:xfrm>
            <a:custGeom>
              <a:avLst/>
              <a:gdLst>
                <a:gd name="T0" fmla="*/ 125 w 251"/>
                <a:gd name="T1" fmla="*/ 39 h 377"/>
                <a:gd name="T2" fmla="*/ 183 w 251"/>
                <a:gd name="T3" fmla="*/ 77 h 377"/>
                <a:gd name="T4" fmla="*/ 202 w 251"/>
                <a:gd name="T5" fmla="*/ 189 h 377"/>
                <a:gd name="T6" fmla="*/ 183 w 251"/>
                <a:gd name="T7" fmla="*/ 301 h 377"/>
                <a:gd name="T8" fmla="*/ 125 w 251"/>
                <a:gd name="T9" fmla="*/ 339 h 377"/>
                <a:gd name="T10" fmla="*/ 68 w 251"/>
                <a:gd name="T11" fmla="*/ 301 h 377"/>
                <a:gd name="T12" fmla="*/ 49 w 251"/>
                <a:gd name="T13" fmla="*/ 189 h 377"/>
                <a:gd name="T14" fmla="*/ 68 w 251"/>
                <a:gd name="T15" fmla="*/ 77 h 377"/>
                <a:gd name="T16" fmla="*/ 125 w 251"/>
                <a:gd name="T17" fmla="*/ 39 h 377"/>
                <a:gd name="T18" fmla="*/ 125 w 251"/>
                <a:gd name="T19" fmla="*/ 0 h 377"/>
                <a:gd name="T20" fmla="*/ 32 w 251"/>
                <a:gd name="T21" fmla="*/ 49 h 377"/>
                <a:gd name="T22" fmla="*/ 0 w 251"/>
                <a:gd name="T23" fmla="*/ 189 h 377"/>
                <a:gd name="T24" fmla="*/ 32 w 251"/>
                <a:gd name="T25" fmla="*/ 329 h 377"/>
                <a:gd name="T26" fmla="*/ 125 w 251"/>
                <a:gd name="T27" fmla="*/ 377 h 377"/>
                <a:gd name="T28" fmla="*/ 219 w 251"/>
                <a:gd name="T29" fmla="*/ 329 h 377"/>
                <a:gd name="T30" fmla="*/ 251 w 251"/>
                <a:gd name="T31" fmla="*/ 189 h 377"/>
                <a:gd name="T32" fmla="*/ 219 w 251"/>
                <a:gd name="T33" fmla="*/ 49 h 377"/>
                <a:gd name="T34" fmla="*/ 125 w 251"/>
                <a:gd name="T3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377">
                  <a:moveTo>
                    <a:pt x="125" y="39"/>
                  </a:moveTo>
                  <a:cubicBezTo>
                    <a:pt x="151" y="39"/>
                    <a:pt x="170" y="52"/>
                    <a:pt x="183" y="77"/>
                  </a:cubicBezTo>
                  <a:cubicBezTo>
                    <a:pt x="195" y="102"/>
                    <a:pt x="202" y="139"/>
                    <a:pt x="202" y="189"/>
                  </a:cubicBezTo>
                  <a:cubicBezTo>
                    <a:pt x="202" y="239"/>
                    <a:pt x="195" y="276"/>
                    <a:pt x="183" y="301"/>
                  </a:cubicBezTo>
                  <a:cubicBezTo>
                    <a:pt x="170" y="326"/>
                    <a:pt x="151" y="339"/>
                    <a:pt x="125" y="339"/>
                  </a:cubicBezTo>
                  <a:cubicBezTo>
                    <a:pt x="100" y="339"/>
                    <a:pt x="81" y="326"/>
                    <a:pt x="68" y="301"/>
                  </a:cubicBezTo>
                  <a:cubicBezTo>
                    <a:pt x="56" y="276"/>
                    <a:pt x="49" y="239"/>
                    <a:pt x="49" y="189"/>
                  </a:cubicBezTo>
                  <a:cubicBezTo>
                    <a:pt x="49" y="139"/>
                    <a:pt x="56" y="102"/>
                    <a:pt x="68" y="77"/>
                  </a:cubicBezTo>
                  <a:cubicBezTo>
                    <a:pt x="81" y="52"/>
                    <a:pt x="100" y="39"/>
                    <a:pt x="125" y="39"/>
                  </a:cubicBezTo>
                  <a:close/>
                  <a:moveTo>
                    <a:pt x="125" y="0"/>
                  </a:moveTo>
                  <a:cubicBezTo>
                    <a:pt x="84" y="0"/>
                    <a:pt x="54" y="16"/>
                    <a:pt x="32" y="49"/>
                  </a:cubicBezTo>
                  <a:cubicBezTo>
                    <a:pt x="10" y="81"/>
                    <a:pt x="0" y="128"/>
                    <a:pt x="0" y="189"/>
                  </a:cubicBezTo>
                  <a:cubicBezTo>
                    <a:pt x="0" y="250"/>
                    <a:pt x="10" y="297"/>
                    <a:pt x="32" y="329"/>
                  </a:cubicBezTo>
                  <a:cubicBezTo>
                    <a:pt x="54" y="361"/>
                    <a:pt x="84" y="377"/>
                    <a:pt x="125" y="377"/>
                  </a:cubicBezTo>
                  <a:cubicBezTo>
                    <a:pt x="166" y="377"/>
                    <a:pt x="197" y="361"/>
                    <a:pt x="219" y="329"/>
                  </a:cubicBezTo>
                  <a:cubicBezTo>
                    <a:pt x="240" y="297"/>
                    <a:pt x="251" y="250"/>
                    <a:pt x="251" y="189"/>
                  </a:cubicBezTo>
                  <a:cubicBezTo>
                    <a:pt x="251" y="128"/>
                    <a:pt x="240" y="81"/>
                    <a:pt x="219" y="49"/>
                  </a:cubicBezTo>
                  <a:cubicBezTo>
                    <a:pt x="197" y="16"/>
                    <a:pt x="166" y="0"/>
                    <a:pt x="125" y="0"/>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Freeform 183"/>
            <p:cNvSpPr>
              <a:spLocks noEditPoints="1"/>
            </p:cNvSpPr>
            <p:nvPr>
              <p:custDataLst>
                <p:tags r:id="rId32"/>
              </p:custDataLst>
            </p:nvPr>
          </p:nvSpPr>
          <p:spPr bwMode="auto">
            <a:xfrm>
              <a:off x="9728200" y="4221163"/>
              <a:ext cx="171450" cy="239713"/>
            </a:xfrm>
            <a:custGeom>
              <a:avLst/>
              <a:gdLst>
                <a:gd name="T0" fmla="*/ 126 w 252"/>
                <a:gd name="T1" fmla="*/ 39 h 377"/>
                <a:gd name="T2" fmla="*/ 183 w 252"/>
                <a:gd name="T3" fmla="*/ 77 h 377"/>
                <a:gd name="T4" fmla="*/ 202 w 252"/>
                <a:gd name="T5" fmla="*/ 189 h 377"/>
                <a:gd name="T6" fmla="*/ 183 w 252"/>
                <a:gd name="T7" fmla="*/ 301 h 377"/>
                <a:gd name="T8" fmla="*/ 126 w 252"/>
                <a:gd name="T9" fmla="*/ 339 h 377"/>
                <a:gd name="T10" fmla="*/ 69 w 252"/>
                <a:gd name="T11" fmla="*/ 301 h 377"/>
                <a:gd name="T12" fmla="*/ 50 w 252"/>
                <a:gd name="T13" fmla="*/ 189 h 377"/>
                <a:gd name="T14" fmla="*/ 69 w 252"/>
                <a:gd name="T15" fmla="*/ 77 h 377"/>
                <a:gd name="T16" fmla="*/ 126 w 252"/>
                <a:gd name="T17" fmla="*/ 39 h 377"/>
                <a:gd name="T18" fmla="*/ 126 w 252"/>
                <a:gd name="T19" fmla="*/ 0 h 377"/>
                <a:gd name="T20" fmla="*/ 33 w 252"/>
                <a:gd name="T21" fmla="*/ 49 h 377"/>
                <a:gd name="T22" fmla="*/ 0 w 252"/>
                <a:gd name="T23" fmla="*/ 189 h 377"/>
                <a:gd name="T24" fmla="*/ 33 w 252"/>
                <a:gd name="T25" fmla="*/ 329 h 377"/>
                <a:gd name="T26" fmla="*/ 126 w 252"/>
                <a:gd name="T27" fmla="*/ 377 h 377"/>
                <a:gd name="T28" fmla="*/ 219 w 252"/>
                <a:gd name="T29" fmla="*/ 329 h 377"/>
                <a:gd name="T30" fmla="*/ 252 w 252"/>
                <a:gd name="T31" fmla="*/ 189 h 377"/>
                <a:gd name="T32" fmla="*/ 219 w 252"/>
                <a:gd name="T33" fmla="*/ 49 h 377"/>
                <a:gd name="T34" fmla="*/ 126 w 252"/>
                <a:gd name="T3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77">
                  <a:moveTo>
                    <a:pt x="126" y="39"/>
                  </a:moveTo>
                  <a:cubicBezTo>
                    <a:pt x="151" y="39"/>
                    <a:pt x="170" y="52"/>
                    <a:pt x="183" y="77"/>
                  </a:cubicBezTo>
                  <a:cubicBezTo>
                    <a:pt x="196" y="102"/>
                    <a:pt x="202" y="139"/>
                    <a:pt x="202" y="189"/>
                  </a:cubicBezTo>
                  <a:cubicBezTo>
                    <a:pt x="202" y="239"/>
                    <a:pt x="196" y="276"/>
                    <a:pt x="183" y="301"/>
                  </a:cubicBezTo>
                  <a:cubicBezTo>
                    <a:pt x="170" y="326"/>
                    <a:pt x="151" y="339"/>
                    <a:pt x="126" y="339"/>
                  </a:cubicBezTo>
                  <a:cubicBezTo>
                    <a:pt x="101" y="339"/>
                    <a:pt x="82" y="326"/>
                    <a:pt x="69" y="301"/>
                  </a:cubicBezTo>
                  <a:cubicBezTo>
                    <a:pt x="56" y="276"/>
                    <a:pt x="50" y="239"/>
                    <a:pt x="50" y="189"/>
                  </a:cubicBezTo>
                  <a:cubicBezTo>
                    <a:pt x="50" y="139"/>
                    <a:pt x="56" y="102"/>
                    <a:pt x="69" y="77"/>
                  </a:cubicBezTo>
                  <a:cubicBezTo>
                    <a:pt x="82" y="52"/>
                    <a:pt x="101" y="39"/>
                    <a:pt x="126" y="39"/>
                  </a:cubicBezTo>
                  <a:close/>
                  <a:moveTo>
                    <a:pt x="126" y="0"/>
                  </a:moveTo>
                  <a:cubicBezTo>
                    <a:pt x="85" y="0"/>
                    <a:pt x="54" y="16"/>
                    <a:pt x="33" y="49"/>
                  </a:cubicBezTo>
                  <a:cubicBezTo>
                    <a:pt x="11" y="81"/>
                    <a:pt x="0" y="128"/>
                    <a:pt x="0" y="189"/>
                  </a:cubicBezTo>
                  <a:cubicBezTo>
                    <a:pt x="0" y="250"/>
                    <a:pt x="11" y="297"/>
                    <a:pt x="33" y="329"/>
                  </a:cubicBezTo>
                  <a:cubicBezTo>
                    <a:pt x="54" y="361"/>
                    <a:pt x="85" y="377"/>
                    <a:pt x="126" y="377"/>
                  </a:cubicBezTo>
                  <a:cubicBezTo>
                    <a:pt x="167" y="377"/>
                    <a:pt x="198" y="361"/>
                    <a:pt x="219" y="329"/>
                  </a:cubicBezTo>
                  <a:cubicBezTo>
                    <a:pt x="241" y="297"/>
                    <a:pt x="252" y="250"/>
                    <a:pt x="252" y="189"/>
                  </a:cubicBezTo>
                  <a:cubicBezTo>
                    <a:pt x="252" y="128"/>
                    <a:pt x="241" y="81"/>
                    <a:pt x="219" y="49"/>
                  </a:cubicBezTo>
                  <a:cubicBezTo>
                    <a:pt x="198" y="16"/>
                    <a:pt x="167" y="0"/>
                    <a:pt x="126" y="0"/>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Freeform 184"/>
            <p:cNvSpPr>
              <a:spLocks noEditPoints="1"/>
            </p:cNvSpPr>
            <p:nvPr>
              <p:custDataLst>
                <p:tags r:id="rId33"/>
              </p:custDataLst>
            </p:nvPr>
          </p:nvSpPr>
          <p:spPr bwMode="auto">
            <a:xfrm>
              <a:off x="10290175" y="4221163"/>
              <a:ext cx="169863" cy="239713"/>
            </a:xfrm>
            <a:custGeom>
              <a:avLst/>
              <a:gdLst>
                <a:gd name="T0" fmla="*/ 125 w 251"/>
                <a:gd name="T1" fmla="*/ 39 h 377"/>
                <a:gd name="T2" fmla="*/ 183 w 251"/>
                <a:gd name="T3" fmla="*/ 77 h 377"/>
                <a:gd name="T4" fmla="*/ 202 w 251"/>
                <a:gd name="T5" fmla="*/ 189 h 377"/>
                <a:gd name="T6" fmla="*/ 183 w 251"/>
                <a:gd name="T7" fmla="*/ 301 h 377"/>
                <a:gd name="T8" fmla="*/ 125 w 251"/>
                <a:gd name="T9" fmla="*/ 339 h 377"/>
                <a:gd name="T10" fmla="*/ 68 w 251"/>
                <a:gd name="T11" fmla="*/ 301 h 377"/>
                <a:gd name="T12" fmla="*/ 49 w 251"/>
                <a:gd name="T13" fmla="*/ 189 h 377"/>
                <a:gd name="T14" fmla="*/ 68 w 251"/>
                <a:gd name="T15" fmla="*/ 77 h 377"/>
                <a:gd name="T16" fmla="*/ 125 w 251"/>
                <a:gd name="T17" fmla="*/ 39 h 377"/>
                <a:gd name="T18" fmla="*/ 125 w 251"/>
                <a:gd name="T19" fmla="*/ 0 h 377"/>
                <a:gd name="T20" fmla="*/ 32 w 251"/>
                <a:gd name="T21" fmla="*/ 49 h 377"/>
                <a:gd name="T22" fmla="*/ 0 w 251"/>
                <a:gd name="T23" fmla="*/ 189 h 377"/>
                <a:gd name="T24" fmla="*/ 32 w 251"/>
                <a:gd name="T25" fmla="*/ 329 h 377"/>
                <a:gd name="T26" fmla="*/ 125 w 251"/>
                <a:gd name="T27" fmla="*/ 377 h 377"/>
                <a:gd name="T28" fmla="*/ 219 w 251"/>
                <a:gd name="T29" fmla="*/ 329 h 377"/>
                <a:gd name="T30" fmla="*/ 251 w 251"/>
                <a:gd name="T31" fmla="*/ 189 h 377"/>
                <a:gd name="T32" fmla="*/ 219 w 251"/>
                <a:gd name="T33" fmla="*/ 49 h 377"/>
                <a:gd name="T34" fmla="*/ 125 w 251"/>
                <a:gd name="T3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377">
                  <a:moveTo>
                    <a:pt x="125" y="39"/>
                  </a:moveTo>
                  <a:cubicBezTo>
                    <a:pt x="151" y="39"/>
                    <a:pt x="170" y="52"/>
                    <a:pt x="183" y="77"/>
                  </a:cubicBezTo>
                  <a:cubicBezTo>
                    <a:pt x="195" y="102"/>
                    <a:pt x="202" y="139"/>
                    <a:pt x="202" y="189"/>
                  </a:cubicBezTo>
                  <a:cubicBezTo>
                    <a:pt x="202" y="239"/>
                    <a:pt x="195" y="276"/>
                    <a:pt x="183" y="301"/>
                  </a:cubicBezTo>
                  <a:cubicBezTo>
                    <a:pt x="170" y="326"/>
                    <a:pt x="151" y="339"/>
                    <a:pt x="125" y="339"/>
                  </a:cubicBezTo>
                  <a:cubicBezTo>
                    <a:pt x="100" y="339"/>
                    <a:pt x="81" y="326"/>
                    <a:pt x="68" y="301"/>
                  </a:cubicBezTo>
                  <a:cubicBezTo>
                    <a:pt x="56" y="276"/>
                    <a:pt x="49" y="239"/>
                    <a:pt x="49" y="189"/>
                  </a:cubicBezTo>
                  <a:cubicBezTo>
                    <a:pt x="49" y="139"/>
                    <a:pt x="56" y="102"/>
                    <a:pt x="68" y="77"/>
                  </a:cubicBezTo>
                  <a:cubicBezTo>
                    <a:pt x="81" y="52"/>
                    <a:pt x="100" y="39"/>
                    <a:pt x="125" y="39"/>
                  </a:cubicBezTo>
                  <a:close/>
                  <a:moveTo>
                    <a:pt x="125" y="0"/>
                  </a:moveTo>
                  <a:cubicBezTo>
                    <a:pt x="85" y="0"/>
                    <a:pt x="54" y="16"/>
                    <a:pt x="32" y="49"/>
                  </a:cubicBezTo>
                  <a:cubicBezTo>
                    <a:pt x="10" y="81"/>
                    <a:pt x="0" y="128"/>
                    <a:pt x="0" y="189"/>
                  </a:cubicBezTo>
                  <a:cubicBezTo>
                    <a:pt x="0" y="250"/>
                    <a:pt x="10" y="297"/>
                    <a:pt x="32" y="329"/>
                  </a:cubicBezTo>
                  <a:cubicBezTo>
                    <a:pt x="54" y="361"/>
                    <a:pt x="85" y="377"/>
                    <a:pt x="125" y="377"/>
                  </a:cubicBezTo>
                  <a:cubicBezTo>
                    <a:pt x="166" y="377"/>
                    <a:pt x="197" y="361"/>
                    <a:pt x="219" y="329"/>
                  </a:cubicBezTo>
                  <a:cubicBezTo>
                    <a:pt x="240" y="297"/>
                    <a:pt x="251" y="250"/>
                    <a:pt x="251" y="189"/>
                  </a:cubicBezTo>
                  <a:cubicBezTo>
                    <a:pt x="251" y="128"/>
                    <a:pt x="240" y="81"/>
                    <a:pt x="219" y="49"/>
                  </a:cubicBezTo>
                  <a:cubicBezTo>
                    <a:pt x="197" y="16"/>
                    <a:pt x="166" y="0"/>
                    <a:pt x="125" y="0"/>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Freeform 185"/>
            <p:cNvSpPr>
              <a:spLocks noEditPoints="1"/>
            </p:cNvSpPr>
            <p:nvPr>
              <p:custDataLst>
                <p:tags r:id="rId34"/>
              </p:custDataLst>
            </p:nvPr>
          </p:nvSpPr>
          <p:spPr bwMode="auto">
            <a:xfrm>
              <a:off x="8604250" y="4600576"/>
              <a:ext cx="171450" cy="239713"/>
            </a:xfrm>
            <a:custGeom>
              <a:avLst/>
              <a:gdLst>
                <a:gd name="T0" fmla="*/ 126 w 252"/>
                <a:gd name="T1" fmla="*/ 39 h 377"/>
                <a:gd name="T2" fmla="*/ 183 w 252"/>
                <a:gd name="T3" fmla="*/ 77 h 377"/>
                <a:gd name="T4" fmla="*/ 202 w 252"/>
                <a:gd name="T5" fmla="*/ 189 h 377"/>
                <a:gd name="T6" fmla="*/ 183 w 252"/>
                <a:gd name="T7" fmla="*/ 301 h 377"/>
                <a:gd name="T8" fmla="*/ 126 w 252"/>
                <a:gd name="T9" fmla="*/ 339 h 377"/>
                <a:gd name="T10" fmla="*/ 69 w 252"/>
                <a:gd name="T11" fmla="*/ 301 h 377"/>
                <a:gd name="T12" fmla="*/ 50 w 252"/>
                <a:gd name="T13" fmla="*/ 189 h 377"/>
                <a:gd name="T14" fmla="*/ 69 w 252"/>
                <a:gd name="T15" fmla="*/ 77 h 377"/>
                <a:gd name="T16" fmla="*/ 126 w 252"/>
                <a:gd name="T17" fmla="*/ 39 h 377"/>
                <a:gd name="T18" fmla="*/ 126 w 252"/>
                <a:gd name="T19" fmla="*/ 0 h 377"/>
                <a:gd name="T20" fmla="*/ 33 w 252"/>
                <a:gd name="T21" fmla="*/ 49 h 377"/>
                <a:gd name="T22" fmla="*/ 0 w 252"/>
                <a:gd name="T23" fmla="*/ 189 h 377"/>
                <a:gd name="T24" fmla="*/ 33 w 252"/>
                <a:gd name="T25" fmla="*/ 329 h 377"/>
                <a:gd name="T26" fmla="*/ 126 w 252"/>
                <a:gd name="T27" fmla="*/ 377 h 377"/>
                <a:gd name="T28" fmla="*/ 219 w 252"/>
                <a:gd name="T29" fmla="*/ 329 h 377"/>
                <a:gd name="T30" fmla="*/ 252 w 252"/>
                <a:gd name="T31" fmla="*/ 189 h 377"/>
                <a:gd name="T32" fmla="*/ 219 w 252"/>
                <a:gd name="T33" fmla="*/ 49 h 377"/>
                <a:gd name="T34" fmla="*/ 126 w 252"/>
                <a:gd name="T3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77">
                  <a:moveTo>
                    <a:pt x="126" y="39"/>
                  </a:moveTo>
                  <a:cubicBezTo>
                    <a:pt x="151" y="39"/>
                    <a:pt x="170" y="52"/>
                    <a:pt x="183" y="77"/>
                  </a:cubicBezTo>
                  <a:cubicBezTo>
                    <a:pt x="196" y="102"/>
                    <a:pt x="202" y="139"/>
                    <a:pt x="202" y="189"/>
                  </a:cubicBezTo>
                  <a:cubicBezTo>
                    <a:pt x="202" y="239"/>
                    <a:pt x="196" y="276"/>
                    <a:pt x="183" y="301"/>
                  </a:cubicBezTo>
                  <a:cubicBezTo>
                    <a:pt x="170" y="326"/>
                    <a:pt x="151" y="339"/>
                    <a:pt x="126" y="339"/>
                  </a:cubicBezTo>
                  <a:cubicBezTo>
                    <a:pt x="100" y="339"/>
                    <a:pt x="82" y="326"/>
                    <a:pt x="69" y="301"/>
                  </a:cubicBezTo>
                  <a:cubicBezTo>
                    <a:pt x="56" y="276"/>
                    <a:pt x="50" y="239"/>
                    <a:pt x="50" y="189"/>
                  </a:cubicBezTo>
                  <a:cubicBezTo>
                    <a:pt x="50" y="139"/>
                    <a:pt x="56" y="102"/>
                    <a:pt x="69" y="77"/>
                  </a:cubicBezTo>
                  <a:cubicBezTo>
                    <a:pt x="82" y="52"/>
                    <a:pt x="100" y="39"/>
                    <a:pt x="126" y="39"/>
                  </a:cubicBezTo>
                  <a:close/>
                  <a:moveTo>
                    <a:pt x="126" y="0"/>
                  </a:moveTo>
                  <a:cubicBezTo>
                    <a:pt x="85" y="0"/>
                    <a:pt x="54" y="16"/>
                    <a:pt x="33" y="49"/>
                  </a:cubicBezTo>
                  <a:cubicBezTo>
                    <a:pt x="11" y="81"/>
                    <a:pt x="0" y="128"/>
                    <a:pt x="0" y="189"/>
                  </a:cubicBezTo>
                  <a:cubicBezTo>
                    <a:pt x="0" y="250"/>
                    <a:pt x="11" y="297"/>
                    <a:pt x="33" y="329"/>
                  </a:cubicBezTo>
                  <a:cubicBezTo>
                    <a:pt x="54" y="361"/>
                    <a:pt x="85" y="377"/>
                    <a:pt x="126" y="377"/>
                  </a:cubicBezTo>
                  <a:cubicBezTo>
                    <a:pt x="167" y="377"/>
                    <a:pt x="198" y="361"/>
                    <a:pt x="219" y="329"/>
                  </a:cubicBezTo>
                  <a:cubicBezTo>
                    <a:pt x="241" y="297"/>
                    <a:pt x="252" y="250"/>
                    <a:pt x="252" y="189"/>
                  </a:cubicBezTo>
                  <a:cubicBezTo>
                    <a:pt x="252" y="128"/>
                    <a:pt x="241" y="81"/>
                    <a:pt x="219" y="49"/>
                  </a:cubicBezTo>
                  <a:cubicBezTo>
                    <a:pt x="198" y="16"/>
                    <a:pt x="167" y="0"/>
                    <a:pt x="126" y="0"/>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Freeform 186"/>
            <p:cNvSpPr>
              <a:spLocks noEditPoints="1"/>
            </p:cNvSpPr>
            <p:nvPr>
              <p:custDataLst>
                <p:tags r:id="rId35"/>
              </p:custDataLst>
            </p:nvPr>
          </p:nvSpPr>
          <p:spPr bwMode="auto">
            <a:xfrm>
              <a:off x="9166225" y="4600576"/>
              <a:ext cx="169863" cy="239713"/>
            </a:xfrm>
            <a:custGeom>
              <a:avLst/>
              <a:gdLst>
                <a:gd name="T0" fmla="*/ 125 w 251"/>
                <a:gd name="T1" fmla="*/ 39 h 377"/>
                <a:gd name="T2" fmla="*/ 183 w 251"/>
                <a:gd name="T3" fmla="*/ 77 h 377"/>
                <a:gd name="T4" fmla="*/ 202 w 251"/>
                <a:gd name="T5" fmla="*/ 189 h 377"/>
                <a:gd name="T6" fmla="*/ 183 w 251"/>
                <a:gd name="T7" fmla="*/ 301 h 377"/>
                <a:gd name="T8" fmla="*/ 125 w 251"/>
                <a:gd name="T9" fmla="*/ 339 h 377"/>
                <a:gd name="T10" fmla="*/ 68 w 251"/>
                <a:gd name="T11" fmla="*/ 301 h 377"/>
                <a:gd name="T12" fmla="*/ 49 w 251"/>
                <a:gd name="T13" fmla="*/ 189 h 377"/>
                <a:gd name="T14" fmla="*/ 68 w 251"/>
                <a:gd name="T15" fmla="*/ 77 h 377"/>
                <a:gd name="T16" fmla="*/ 125 w 251"/>
                <a:gd name="T17" fmla="*/ 39 h 377"/>
                <a:gd name="T18" fmla="*/ 125 w 251"/>
                <a:gd name="T19" fmla="*/ 0 h 377"/>
                <a:gd name="T20" fmla="*/ 32 w 251"/>
                <a:gd name="T21" fmla="*/ 49 h 377"/>
                <a:gd name="T22" fmla="*/ 0 w 251"/>
                <a:gd name="T23" fmla="*/ 189 h 377"/>
                <a:gd name="T24" fmla="*/ 32 w 251"/>
                <a:gd name="T25" fmla="*/ 329 h 377"/>
                <a:gd name="T26" fmla="*/ 125 w 251"/>
                <a:gd name="T27" fmla="*/ 377 h 377"/>
                <a:gd name="T28" fmla="*/ 219 w 251"/>
                <a:gd name="T29" fmla="*/ 329 h 377"/>
                <a:gd name="T30" fmla="*/ 251 w 251"/>
                <a:gd name="T31" fmla="*/ 189 h 377"/>
                <a:gd name="T32" fmla="*/ 219 w 251"/>
                <a:gd name="T33" fmla="*/ 49 h 377"/>
                <a:gd name="T34" fmla="*/ 125 w 251"/>
                <a:gd name="T3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377">
                  <a:moveTo>
                    <a:pt x="125" y="39"/>
                  </a:moveTo>
                  <a:cubicBezTo>
                    <a:pt x="151" y="39"/>
                    <a:pt x="170" y="52"/>
                    <a:pt x="183" y="77"/>
                  </a:cubicBezTo>
                  <a:cubicBezTo>
                    <a:pt x="195" y="102"/>
                    <a:pt x="202" y="139"/>
                    <a:pt x="202" y="189"/>
                  </a:cubicBezTo>
                  <a:cubicBezTo>
                    <a:pt x="202" y="239"/>
                    <a:pt x="195" y="276"/>
                    <a:pt x="183" y="301"/>
                  </a:cubicBezTo>
                  <a:cubicBezTo>
                    <a:pt x="170" y="326"/>
                    <a:pt x="151" y="339"/>
                    <a:pt x="125" y="339"/>
                  </a:cubicBezTo>
                  <a:cubicBezTo>
                    <a:pt x="100" y="339"/>
                    <a:pt x="81" y="326"/>
                    <a:pt x="68" y="301"/>
                  </a:cubicBezTo>
                  <a:cubicBezTo>
                    <a:pt x="56" y="276"/>
                    <a:pt x="49" y="239"/>
                    <a:pt x="49" y="189"/>
                  </a:cubicBezTo>
                  <a:cubicBezTo>
                    <a:pt x="49" y="139"/>
                    <a:pt x="56" y="102"/>
                    <a:pt x="68" y="77"/>
                  </a:cubicBezTo>
                  <a:cubicBezTo>
                    <a:pt x="81" y="52"/>
                    <a:pt x="100" y="39"/>
                    <a:pt x="125" y="39"/>
                  </a:cubicBezTo>
                  <a:close/>
                  <a:moveTo>
                    <a:pt x="125" y="0"/>
                  </a:moveTo>
                  <a:cubicBezTo>
                    <a:pt x="84" y="0"/>
                    <a:pt x="54" y="16"/>
                    <a:pt x="32" y="49"/>
                  </a:cubicBezTo>
                  <a:cubicBezTo>
                    <a:pt x="10" y="81"/>
                    <a:pt x="0" y="128"/>
                    <a:pt x="0" y="189"/>
                  </a:cubicBezTo>
                  <a:cubicBezTo>
                    <a:pt x="0" y="250"/>
                    <a:pt x="10" y="297"/>
                    <a:pt x="32" y="329"/>
                  </a:cubicBezTo>
                  <a:cubicBezTo>
                    <a:pt x="54" y="361"/>
                    <a:pt x="84" y="377"/>
                    <a:pt x="125" y="377"/>
                  </a:cubicBezTo>
                  <a:cubicBezTo>
                    <a:pt x="166" y="377"/>
                    <a:pt x="197" y="361"/>
                    <a:pt x="219" y="329"/>
                  </a:cubicBezTo>
                  <a:cubicBezTo>
                    <a:pt x="240" y="297"/>
                    <a:pt x="251" y="250"/>
                    <a:pt x="251" y="189"/>
                  </a:cubicBezTo>
                  <a:cubicBezTo>
                    <a:pt x="251" y="128"/>
                    <a:pt x="240" y="81"/>
                    <a:pt x="219" y="49"/>
                  </a:cubicBezTo>
                  <a:cubicBezTo>
                    <a:pt x="197" y="16"/>
                    <a:pt x="166" y="0"/>
                    <a:pt x="125" y="0"/>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Freeform 187"/>
            <p:cNvSpPr>
              <a:spLocks noEditPoints="1"/>
            </p:cNvSpPr>
            <p:nvPr>
              <p:custDataLst>
                <p:tags r:id="rId36"/>
              </p:custDataLst>
            </p:nvPr>
          </p:nvSpPr>
          <p:spPr bwMode="auto">
            <a:xfrm>
              <a:off x="9728200" y="4600576"/>
              <a:ext cx="171450" cy="239713"/>
            </a:xfrm>
            <a:custGeom>
              <a:avLst/>
              <a:gdLst>
                <a:gd name="T0" fmla="*/ 126 w 252"/>
                <a:gd name="T1" fmla="*/ 39 h 377"/>
                <a:gd name="T2" fmla="*/ 183 w 252"/>
                <a:gd name="T3" fmla="*/ 77 h 377"/>
                <a:gd name="T4" fmla="*/ 202 w 252"/>
                <a:gd name="T5" fmla="*/ 189 h 377"/>
                <a:gd name="T6" fmla="*/ 183 w 252"/>
                <a:gd name="T7" fmla="*/ 301 h 377"/>
                <a:gd name="T8" fmla="*/ 126 w 252"/>
                <a:gd name="T9" fmla="*/ 339 h 377"/>
                <a:gd name="T10" fmla="*/ 69 w 252"/>
                <a:gd name="T11" fmla="*/ 301 h 377"/>
                <a:gd name="T12" fmla="*/ 50 w 252"/>
                <a:gd name="T13" fmla="*/ 189 h 377"/>
                <a:gd name="T14" fmla="*/ 69 w 252"/>
                <a:gd name="T15" fmla="*/ 77 h 377"/>
                <a:gd name="T16" fmla="*/ 126 w 252"/>
                <a:gd name="T17" fmla="*/ 39 h 377"/>
                <a:gd name="T18" fmla="*/ 126 w 252"/>
                <a:gd name="T19" fmla="*/ 0 h 377"/>
                <a:gd name="T20" fmla="*/ 33 w 252"/>
                <a:gd name="T21" fmla="*/ 49 h 377"/>
                <a:gd name="T22" fmla="*/ 0 w 252"/>
                <a:gd name="T23" fmla="*/ 189 h 377"/>
                <a:gd name="T24" fmla="*/ 33 w 252"/>
                <a:gd name="T25" fmla="*/ 329 h 377"/>
                <a:gd name="T26" fmla="*/ 126 w 252"/>
                <a:gd name="T27" fmla="*/ 377 h 377"/>
                <a:gd name="T28" fmla="*/ 219 w 252"/>
                <a:gd name="T29" fmla="*/ 329 h 377"/>
                <a:gd name="T30" fmla="*/ 252 w 252"/>
                <a:gd name="T31" fmla="*/ 189 h 377"/>
                <a:gd name="T32" fmla="*/ 219 w 252"/>
                <a:gd name="T33" fmla="*/ 49 h 377"/>
                <a:gd name="T34" fmla="*/ 126 w 252"/>
                <a:gd name="T3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77">
                  <a:moveTo>
                    <a:pt x="126" y="39"/>
                  </a:moveTo>
                  <a:cubicBezTo>
                    <a:pt x="151" y="39"/>
                    <a:pt x="170" y="52"/>
                    <a:pt x="183" y="77"/>
                  </a:cubicBezTo>
                  <a:cubicBezTo>
                    <a:pt x="196" y="102"/>
                    <a:pt x="202" y="139"/>
                    <a:pt x="202" y="189"/>
                  </a:cubicBezTo>
                  <a:cubicBezTo>
                    <a:pt x="202" y="239"/>
                    <a:pt x="196" y="276"/>
                    <a:pt x="183" y="301"/>
                  </a:cubicBezTo>
                  <a:cubicBezTo>
                    <a:pt x="170" y="326"/>
                    <a:pt x="151" y="339"/>
                    <a:pt x="126" y="339"/>
                  </a:cubicBezTo>
                  <a:cubicBezTo>
                    <a:pt x="101" y="339"/>
                    <a:pt x="82" y="326"/>
                    <a:pt x="69" y="301"/>
                  </a:cubicBezTo>
                  <a:cubicBezTo>
                    <a:pt x="56" y="276"/>
                    <a:pt x="50" y="239"/>
                    <a:pt x="50" y="189"/>
                  </a:cubicBezTo>
                  <a:cubicBezTo>
                    <a:pt x="50" y="139"/>
                    <a:pt x="56" y="102"/>
                    <a:pt x="69" y="77"/>
                  </a:cubicBezTo>
                  <a:cubicBezTo>
                    <a:pt x="82" y="52"/>
                    <a:pt x="101" y="39"/>
                    <a:pt x="126" y="39"/>
                  </a:cubicBezTo>
                  <a:close/>
                  <a:moveTo>
                    <a:pt x="126" y="0"/>
                  </a:moveTo>
                  <a:cubicBezTo>
                    <a:pt x="85" y="0"/>
                    <a:pt x="54" y="16"/>
                    <a:pt x="33" y="49"/>
                  </a:cubicBezTo>
                  <a:cubicBezTo>
                    <a:pt x="11" y="81"/>
                    <a:pt x="0" y="128"/>
                    <a:pt x="0" y="189"/>
                  </a:cubicBezTo>
                  <a:cubicBezTo>
                    <a:pt x="0" y="250"/>
                    <a:pt x="11" y="297"/>
                    <a:pt x="33" y="329"/>
                  </a:cubicBezTo>
                  <a:cubicBezTo>
                    <a:pt x="54" y="361"/>
                    <a:pt x="85" y="377"/>
                    <a:pt x="126" y="377"/>
                  </a:cubicBezTo>
                  <a:cubicBezTo>
                    <a:pt x="167" y="377"/>
                    <a:pt x="198" y="361"/>
                    <a:pt x="219" y="329"/>
                  </a:cubicBezTo>
                  <a:cubicBezTo>
                    <a:pt x="241" y="297"/>
                    <a:pt x="252" y="250"/>
                    <a:pt x="252" y="189"/>
                  </a:cubicBezTo>
                  <a:cubicBezTo>
                    <a:pt x="252" y="128"/>
                    <a:pt x="241" y="81"/>
                    <a:pt x="219" y="49"/>
                  </a:cubicBezTo>
                  <a:cubicBezTo>
                    <a:pt x="198" y="16"/>
                    <a:pt x="167" y="0"/>
                    <a:pt x="126" y="0"/>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Freeform 188"/>
            <p:cNvSpPr>
              <a:spLocks noEditPoints="1"/>
            </p:cNvSpPr>
            <p:nvPr>
              <p:custDataLst>
                <p:tags r:id="rId37"/>
              </p:custDataLst>
            </p:nvPr>
          </p:nvSpPr>
          <p:spPr bwMode="auto">
            <a:xfrm>
              <a:off x="10290175" y="4600576"/>
              <a:ext cx="169863" cy="239713"/>
            </a:xfrm>
            <a:custGeom>
              <a:avLst/>
              <a:gdLst>
                <a:gd name="T0" fmla="*/ 125 w 251"/>
                <a:gd name="T1" fmla="*/ 39 h 377"/>
                <a:gd name="T2" fmla="*/ 183 w 251"/>
                <a:gd name="T3" fmla="*/ 77 h 377"/>
                <a:gd name="T4" fmla="*/ 202 w 251"/>
                <a:gd name="T5" fmla="*/ 189 h 377"/>
                <a:gd name="T6" fmla="*/ 183 w 251"/>
                <a:gd name="T7" fmla="*/ 301 h 377"/>
                <a:gd name="T8" fmla="*/ 125 w 251"/>
                <a:gd name="T9" fmla="*/ 339 h 377"/>
                <a:gd name="T10" fmla="*/ 68 w 251"/>
                <a:gd name="T11" fmla="*/ 301 h 377"/>
                <a:gd name="T12" fmla="*/ 49 w 251"/>
                <a:gd name="T13" fmla="*/ 189 h 377"/>
                <a:gd name="T14" fmla="*/ 68 w 251"/>
                <a:gd name="T15" fmla="*/ 77 h 377"/>
                <a:gd name="T16" fmla="*/ 125 w 251"/>
                <a:gd name="T17" fmla="*/ 39 h 377"/>
                <a:gd name="T18" fmla="*/ 125 w 251"/>
                <a:gd name="T19" fmla="*/ 0 h 377"/>
                <a:gd name="T20" fmla="*/ 32 w 251"/>
                <a:gd name="T21" fmla="*/ 49 h 377"/>
                <a:gd name="T22" fmla="*/ 0 w 251"/>
                <a:gd name="T23" fmla="*/ 189 h 377"/>
                <a:gd name="T24" fmla="*/ 32 w 251"/>
                <a:gd name="T25" fmla="*/ 329 h 377"/>
                <a:gd name="T26" fmla="*/ 125 w 251"/>
                <a:gd name="T27" fmla="*/ 377 h 377"/>
                <a:gd name="T28" fmla="*/ 219 w 251"/>
                <a:gd name="T29" fmla="*/ 329 h 377"/>
                <a:gd name="T30" fmla="*/ 251 w 251"/>
                <a:gd name="T31" fmla="*/ 189 h 377"/>
                <a:gd name="T32" fmla="*/ 219 w 251"/>
                <a:gd name="T33" fmla="*/ 49 h 377"/>
                <a:gd name="T34" fmla="*/ 125 w 251"/>
                <a:gd name="T3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377">
                  <a:moveTo>
                    <a:pt x="125" y="39"/>
                  </a:moveTo>
                  <a:cubicBezTo>
                    <a:pt x="151" y="39"/>
                    <a:pt x="170" y="52"/>
                    <a:pt x="183" y="77"/>
                  </a:cubicBezTo>
                  <a:cubicBezTo>
                    <a:pt x="195" y="102"/>
                    <a:pt x="202" y="139"/>
                    <a:pt x="202" y="189"/>
                  </a:cubicBezTo>
                  <a:cubicBezTo>
                    <a:pt x="202" y="239"/>
                    <a:pt x="195" y="276"/>
                    <a:pt x="183" y="301"/>
                  </a:cubicBezTo>
                  <a:cubicBezTo>
                    <a:pt x="170" y="326"/>
                    <a:pt x="151" y="339"/>
                    <a:pt x="125" y="339"/>
                  </a:cubicBezTo>
                  <a:cubicBezTo>
                    <a:pt x="100" y="339"/>
                    <a:pt x="81" y="326"/>
                    <a:pt x="68" y="301"/>
                  </a:cubicBezTo>
                  <a:cubicBezTo>
                    <a:pt x="56" y="276"/>
                    <a:pt x="49" y="239"/>
                    <a:pt x="49" y="189"/>
                  </a:cubicBezTo>
                  <a:cubicBezTo>
                    <a:pt x="49" y="139"/>
                    <a:pt x="56" y="102"/>
                    <a:pt x="68" y="77"/>
                  </a:cubicBezTo>
                  <a:cubicBezTo>
                    <a:pt x="81" y="52"/>
                    <a:pt x="100" y="39"/>
                    <a:pt x="125" y="39"/>
                  </a:cubicBezTo>
                  <a:close/>
                  <a:moveTo>
                    <a:pt x="125" y="0"/>
                  </a:moveTo>
                  <a:cubicBezTo>
                    <a:pt x="85" y="0"/>
                    <a:pt x="54" y="16"/>
                    <a:pt x="32" y="49"/>
                  </a:cubicBezTo>
                  <a:cubicBezTo>
                    <a:pt x="10" y="81"/>
                    <a:pt x="0" y="128"/>
                    <a:pt x="0" y="189"/>
                  </a:cubicBezTo>
                  <a:cubicBezTo>
                    <a:pt x="0" y="250"/>
                    <a:pt x="10" y="297"/>
                    <a:pt x="32" y="329"/>
                  </a:cubicBezTo>
                  <a:cubicBezTo>
                    <a:pt x="54" y="361"/>
                    <a:pt x="85" y="377"/>
                    <a:pt x="125" y="377"/>
                  </a:cubicBezTo>
                  <a:cubicBezTo>
                    <a:pt x="166" y="377"/>
                    <a:pt x="197" y="361"/>
                    <a:pt x="219" y="329"/>
                  </a:cubicBezTo>
                  <a:cubicBezTo>
                    <a:pt x="240" y="297"/>
                    <a:pt x="251" y="250"/>
                    <a:pt x="251" y="189"/>
                  </a:cubicBezTo>
                  <a:cubicBezTo>
                    <a:pt x="251" y="128"/>
                    <a:pt x="240" y="81"/>
                    <a:pt x="219" y="49"/>
                  </a:cubicBezTo>
                  <a:cubicBezTo>
                    <a:pt x="197" y="16"/>
                    <a:pt x="166" y="0"/>
                    <a:pt x="125" y="0"/>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Freeform 189"/>
            <p:cNvSpPr>
              <a:spLocks noEditPoints="1"/>
            </p:cNvSpPr>
            <p:nvPr>
              <p:custDataLst>
                <p:tags r:id="rId38"/>
              </p:custDataLst>
            </p:nvPr>
          </p:nvSpPr>
          <p:spPr bwMode="auto">
            <a:xfrm>
              <a:off x="8604250" y="4981576"/>
              <a:ext cx="171450" cy="238125"/>
            </a:xfrm>
            <a:custGeom>
              <a:avLst/>
              <a:gdLst>
                <a:gd name="T0" fmla="*/ 126 w 252"/>
                <a:gd name="T1" fmla="*/ 39 h 377"/>
                <a:gd name="T2" fmla="*/ 183 w 252"/>
                <a:gd name="T3" fmla="*/ 77 h 377"/>
                <a:gd name="T4" fmla="*/ 202 w 252"/>
                <a:gd name="T5" fmla="*/ 189 h 377"/>
                <a:gd name="T6" fmla="*/ 183 w 252"/>
                <a:gd name="T7" fmla="*/ 301 h 377"/>
                <a:gd name="T8" fmla="*/ 126 w 252"/>
                <a:gd name="T9" fmla="*/ 338 h 377"/>
                <a:gd name="T10" fmla="*/ 69 w 252"/>
                <a:gd name="T11" fmla="*/ 301 h 377"/>
                <a:gd name="T12" fmla="*/ 50 w 252"/>
                <a:gd name="T13" fmla="*/ 189 h 377"/>
                <a:gd name="T14" fmla="*/ 69 w 252"/>
                <a:gd name="T15" fmla="*/ 77 h 377"/>
                <a:gd name="T16" fmla="*/ 126 w 252"/>
                <a:gd name="T17" fmla="*/ 39 h 377"/>
                <a:gd name="T18" fmla="*/ 126 w 252"/>
                <a:gd name="T19" fmla="*/ 0 h 377"/>
                <a:gd name="T20" fmla="*/ 33 w 252"/>
                <a:gd name="T21" fmla="*/ 49 h 377"/>
                <a:gd name="T22" fmla="*/ 0 w 252"/>
                <a:gd name="T23" fmla="*/ 189 h 377"/>
                <a:gd name="T24" fmla="*/ 33 w 252"/>
                <a:gd name="T25" fmla="*/ 329 h 377"/>
                <a:gd name="T26" fmla="*/ 126 w 252"/>
                <a:gd name="T27" fmla="*/ 377 h 377"/>
                <a:gd name="T28" fmla="*/ 219 w 252"/>
                <a:gd name="T29" fmla="*/ 329 h 377"/>
                <a:gd name="T30" fmla="*/ 252 w 252"/>
                <a:gd name="T31" fmla="*/ 189 h 377"/>
                <a:gd name="T32" fmla="*/ 219 w 252"/>
                <a:gd name="T33" fmla="*/ 49 h 377"/>
                <a:gd name="T34" fmla="*/ 126 w 252"/>
                <a:gd name="T3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77">
                  <a:moveTo>
                    <a:pt x="126" y="39"/>
                  </a:moveTo>
                  <a:cubicBezTo>
                    <a:pt x="151" y="39"/>
                    <a:pt x="170" y="52"/>
                    <a:pt x="183" y="77"/>
                  </a:cubicBezTo>
                  <a:cubicBezTo>
                    <a:pt x="196" y="102"/>
                    <a:pt x="202" y="139"/>
                    <a:pt x="202" y="189"/>
                  </a:cubicBezTo>
                  <a:cubicBezTo>
                    <a:pt x="202" y="239"/>
                    <a:pt x="196" y="276"/>
                    <a:pt x="183" y="301"/>
                  </a:cubicBezTo>
                  <a:cubicBezTo>
                    <a:pt x="170" y="326"/>
                    <a:pt x="151" y="338"/>
                    <a:pt x="126" y="338"/>
                  </a:cubicBezTo>
                  <a:cubicBezTo>
                    <a:pt x="100" y="338"/>
                    <a:pt x="82" y="326"/>
                    <a:pt x="69" y="301"/>
                  </a:cubicBezTo>
                  <a:cubicBezTo>
                    <a:pt x="56" y="276"/>
                    <a:pt x="50" y="239"/>
                    <a:pt x="50" y="189"/>
                  </a:cubicBezTo>
                  <a:cubicBezTo>
                    <a:pt x="50" y="139"/>
                    <a:pt x="56" y="102"/>
                    <a:pt x="69" y="77"/>
                  </a:cubicBezTo>
                  <a:cubicBezTo>
                    <a:pt x="82" y="52"/>
                    <a:pt x="100" y="39"/>
                    <a:pt x="126" y="39"/>
                  </a:cubicBezTo>
                  <a:close/>
                  <a:moveTo>
                    <a:pt x="126" y="0"/>
                  </a:moveTo>
                  <a:cubicBezTo>
                    <a:pt x="85" y="0"/>
                    <a:pt x="54" y="16"/>
                    <a:pt x="33" y="49"/>
                  </a:cubicBezTo>
                  <a:cubicBezTo>
                    <a:pt x="11" y="81"/>
                    <a:pt x="0" y="128"/>
                    <a:pt x="0" y="189"/>
                  </a:cubicBezTo>
                  <a:cubicBezTo>
                    <a:pt x="0" y="250"/>
                    <a:pt x="11" y="297"/>
                    <a:pt x="33" y="329"/>
                  </a:cubicBezTo>
                  <a:cubicBezTo>
                    <a:pt x="54" y="361"/>
                    <a:pt x="85" y="377"/>
                    <a:pt x="126" y="377"/>
                  </a:cubicBezTo>
                  <a:cubicBezTo>
                    <a:pt x="167" y="377"/>
                    <a:pt x="198" y="361"/>
                    <a:pt x="219" y="329"/>
                  </a:cubicBezTo>
                  <a:cubicBezTo>
                    <a:pt x="241" y="297"/>
                    <a:pt x="252" y="250"/>
                    <a:pt x="252" y="189"/>
                  </a:cubicBezTo>
                  <a:cubicBezTo>
                    <a:pt x="252" y="128"/>
                    <a:pt x="241" y="81"/>
                    <a:pt x="219" y="49"/>
                  </a:cubicBezTo>
                  <a:cubicBezTo>
                    <a:pt x="198" y="16"/>
                    <a:pt x="167" y="0"/>
                    <a:pt x="126" y="0"/>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Freeform 190"/>
            <p:cNvSpPr>
              <a:spLocks noEditPoints="1"/>
            </p:cNvSpPr>
            <p:nvPr>
              <p:custDataLst>
                <p:tags r:id="rId39"/>
              </p:custDataLst>
            </p:nvPr>
          </p:nvSpPr>
          <p:spPr bwMode="auto">
            <a:xfrm>
              <a:off x="9166225" y="4981576"/>
              <a:ext cx="169863" cy="238125"/>
            </a:xfrm>
            <a:custGeom>
              <a:avLst/>
              <a:gdLst>
                <a:gd name="T0" fmla="*/ 125 w 251"/>
                <a:gd name="T1" fmla="*/ 39 h 377"/>
                <a:gd name="T2" fmla="*/ 183 w 251"/>
                <a:gd name="T3" fmla="*/ 77 h 377"/>
                <a:gd name="T4" fmla="*/ 202 w 251"/>
                <a:gd name="T5" fmla="*/ 189 h 377"/>
                <a:gd name="T6" fmla="*/ 183 w 251"/>
                <a:gd name="T7" fmla="*/ 301 h 377"/>
                <a:gd name="T8" fmla="*/ 125 w 251"/>
                <a:gd name="T9" fmla="*/ 338 h 377"/>
                <a:gd name="T10" fmla="*/ 68 w 251"/>
                <a:gd name="T11" fmla="*/ 301 h 377"/>
                <a:gd name="T12" fmla="*/ 49 w 251"/>
                <a:gd name="T13" fmla="*/ 189 h 377"/>
                <a:gd name="T14" fmla="*/ 68 w 251"/>
                <a:gd name="T15" fmla="*/ 77 h 377"/>
                <a:gd name="T16" fmla="*/ 125 w 251"/>
                <a:gd name="T17" fmla="*/ 39 h 377"/>
                <a:gd name="T18" fmla="*/ 125 w 251"/>
                <a:gd name="T19" fmla="*/ 0 h 377"/>
                <a:gd name="T20" fmla="*/ 32 w 251"/>
                <a:gd name="T21" fmla="*/ 49 h 377"/>
                <a:gd name="T22" fmla="*/ 0 w 251"/>
                <a:gd name="T23" fmla="*/ 189 h 377"/>
                <a:gd name="T24" fmla="*/ 32 w 251"/>
                <a:gd name="T25" fmla="*/ 329 h 377"/>
                <a:gd name="T26" fmla="*/ 125 w 251"/>
                <a:gd name="T27" fmla="*/ 377 h 377"/>
                <a:gd name="T28" fmla="*/ 219 w 251"/>
                <a:gd name="T29" fmla="*/ 329 h 377"/>
                <a:gd name="T30" fmla="*/ 251 w 251"/>
                <a:gd name="T31" fmla="*/ 189 h 377"/>
                <a:gd name="T32" fmla="*/ 219 w 251"/>
                <a:gd name="T33" fmla="*/ 49 h 377"/>
                <a:gd name="T34" fmla="*/ 125 w 251"/>
                <a:gd name="T3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377">
                  <a:moveTo>
                    <a:pt x="125" y="39"/>
                  </a:moveTo>
                  <a:cubicBezTo>
                    <a:pt x="151" y="39"/>
                    <a:pt x="170" y="52"/>
                    <a:pt x="183" y="77"/>
                  </a:cubicBezTo>
                  <a:cubicBezTo>
                    <a:pt x="195" y="102"/>
                    <a:pt x="202" y="139"/>
                    <a:pt x="202" y="189"/>
                  </a:cubicBezTo>
                  <a:cubicBezTo>
                    <a:pt x="202" y="239"/>
                    <a:pt x="195" y="276"/>
                    <a:pt x="183" y="301"/>
                  </a:cubicBezTo>
                  <a:cubicBezTo>
                    <a:pt x="170" y="326"/>
                    <a:pt x="151" y="338"/>
                    <a:pt x="125" y="338"/>
                  </a:cubicBezTo>
                  <a:cubicBezTo>
                    <a:pt x="100" y="338"/>
                    <a:pt x="81" y="326"/>
                    <a:pt x="68" y="301"/>
                  </a:cubicBezTo>
                  <a:cubicBezTo>
                    <a:pt x="56" y="276"/>
                    <a:pt x="49" y="239"/>
                    <a:pt x="49" y="189"/>
                  </a:cubicBezTo>
                  <a:cubicBezTo>
                    <a:pt x="49" y="139"/>
                    <a:pt x="56" y="102"/>
                    <a:pt x="68" y="77"/>
                  </a:cubicBezTo>
                  <a:cubicBezTo>
                    <a:pt x="81" y="52"/>
                    <a:pt x="100" y="39"/>
                    <a:pt x="125" y="39"/>
                  </a:cubicBezTo>
                  <a:close/>
                  <a:moveTo>
                    <a:pt x="125" y="0"/>
                  </a:moveTo>
                  <a:cubicBezTo>
                    <a:pt x="84" y="0"/>
                    <a:pt x="54" y="16"/>
                    <a:pt x="32" y="49"/>
                  </a:cubicBezTo>
                  <a:cubicBezTo>
                    <a:pt x="10" y="81"/>
                    <a:pt x="0" y="128"/>
                    <a:pt x="0" y="189"/>
                  </a:cubicBezTo>
                  <a:cubicBezTo>
                    <a:pt x="0" y="250"/>
                    <a:pt x="10" y="297"/>
                    <a:pt x="32" y="329"/>
                  </a:cubicBezTo>
                  <a:cubicBezTo>
                    <a:pt x="54" y="361"/>
                    <a:pt x="84" y="377"/>
                    <a:pt x="125" y="377"/>
                  </a:cubicBezTo>
                  <a:cubicBezTo>
                    <a:pt x="166" y="377"/>
                    <a:pt x="197" y="361"/>
                    <a:pt x="219" y="329"/>
                  </a:cubicBezTo>
                  <a:cubicBezTo>
                    <a:pt x="240" y="297"/>
                    <a:pt x="251" y="250"/>
                    <a:pt x="251" y="189"/>
                  </a:cubicBezTo>
                  <a:cubicBezTo>
                    <a:pt x="251" y="128"/>
                    <a:pt x="240" y="81"/>
                    <a:pt x="219" y="49"/>
                  </a:cubicBezTo>
                  <a:cubicBezTo>
                    <a:pt x="197" y="16"/>
                    <a:pt x="166" y="0"/>
                    <a:pt x="125" y="0"/>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Freeform 191"/>
            <p:cNvSpPr>
              <a:spLocks noEditPoints="1"/>
            </p:cNvSpPr>
            <p:nvPr>
              <p:custDataLst>
                <p:tags r:id="rId40"/>
              </p:custDataLst>
            </p:nvPr>
          </p:nvSpPr>
          <p:spPr bwMode="auto">
            <a:xfrm>
              <a:off x="9728200" y="4981576"/>
              <a:ext cx="171450" cy="238125"/>
            </a:xfrm>
            <a:custGeom>
              <a:avLst/>
              <a:gdLst>
                <a:gd name="T0" fmla="*/ 126 w 252"/>
                <a:gd name="T1" fmla="*/ 39 h 377"/>
                <a:gd name="T2" fmla="*/ 183 w 252"/>
                <a:gd name="T3" fmla="*/ 77 h 377"/>
                <a:gd name="T4" fmla="*/ 202 w 252"/>
                <a:gd name="T5" fmla="*/ 189 h 377"/>
                <a:gd name="T6" fmla="*/ 183 w 252"/>
                <a:gd name="T7" fmla="*/ 301 h 377"/>
                <a:gd name="T8" fmla="*/ 126 w 252"/>
                <a:gd name="T9" fmla="*/ 338 h 377"/>
                <a:gd name="T10" fmla="*/ 69 w 252"/>
                <a:gd name="T11" fmla="*/ 301 h 377"/>
                <a:gd name="T12" fmla="*/ 50 w 252"/>
                <a:gd name="T13" fmla="*/ 189 h 377"/>
                <a:gd name="T14" fmla="*/ 69 w 252"/>
                <a:gd name="T15" fmla="*/ 77 h 377"/>
                <a:gd name="T16" fmla="*/ 126 w 252"/>
                <a:gd name="T17" fmla="*/ 39 h 377"/>
                <a:gd name="T18" fmla="*/ 126 w 252"/>
                <a:gd name="T19" fmla="*/ 0 h 377"/>
                <a:gd name="T20" fmla="*/ 33 w 252"/>
                <a:gd name="T21" fmla="*/ 49 h 377"/>
                <a:gd name="T22" fmla="*/ 0 w 252"/>
                <a:gd name="T23" fmla="*/ 189 h 377"/>
                <a:gd name="T24" fmla="*/ 33 w 252"/>
                <a:gd name="T25" fmla="*/ 329 h 377"/>
                <a:gd name="T26" fmla="*/ 126 w 252"/>
                <a:gd name="T27" fmla="*/ 377 h 377"/>
                <a:gd name="T28" fmla="*/ 219 w 252"/>
                <a:gd name="T29" fmla="*/ 329 h 377"/>
                <a:gd name="T30" fmla="*/ 252 w 252"/>
                <a:gd name="T31" fmla="*/ 189 h 377"/>
                <a:gd name="T32" fmla="*/ 219 w 252"/>
                <a:gd name="T33" fmla="*/ 49 h 377"/>
                <a:gd name="T34" fmla="*/ 126 w 252"/>
                <a:gd name="T3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77">
                  <a:moveTo>
                    <a:pt x="126" y="39"/>
                  </a:moveTo>
                  <a:cubicBezTo>
                    <a:pt x="151" y="39"/>
                    <a:pt x="170" y="52"/>
                    <a:pt x="183" y="77"/>
                  </a:cubicBezTo>
                  <a:cubicBezTo>
                    <a:pt x="196" y="102"/>
                    <a:pt x="202" y="139"/>
                    <a:pt x="202" y="189"/>
                  </a:cubicBezTo>
                  <a:cubicBezTo>
                    <a:pt x="202" y="239"/>
                    <a:pt x="196" y="276"/>
                    <a:pt x="183" y="301"/>
                  </a:cubicBezTo>
                  <a:cubicBezTo>
                    <a:pt x="170" y="326"/>
                    <a:pt x="151" y="338"/>
                    <a:pt x="126" y="338"/>
                  </a:cubicBezTo>
                  <a:cubicBezTo>
                    <a:pt x="101" y="338"/>
                    <a:pt x="82" y="326"/>
                    <a:pt x="69" y="301"/>
                  </a:cubicBezTo>
                  <a:cubicBezTo>
                    <a:pt x="56" y="276"/>
                    <a:pt x="50" y="239"/>
                    <a:pt x="50" y="189"/>
                  </a:cubicBezTo>
                  <a:cubicBezTo>
                    <a:pt x="50" y="139"/>
                    <a:pt x="56" y="102"/>
                    <a:pt x="69" y="77"/>
                  </a:cubicBezTo>
                  <a:cubicBezTo>
                    <a:pt x="82" y="52"/>
                    <a:pt x="101" y="39"/>
                    <a:pt x="126" y="39"/>
                  </a:cubicBezTo>
                  <a:close/>
                  <a:moveTo>
                    <a:pt x="126" y="0"/>
                  </a:moveTo>
                  <a:cubicBezTo>
                    <a:pt x="85" y="0"/>
                    <a:pt x="54" y="16"/>
                    <a:pt x="33" y="49"/>
                  </a:cubicBezTo>
                  <a:cubicBezTo>
                    <a:pt x="11" y="81"/>
                    <a:pt x="0" y="128"/>
                    <a:pt x="0" y="189"/>
                  </a:cubicBezTo>
                  <a:cubicBezTo>
                    <a:pt x="0" y="250"/>
                    <a:pt x="11" y="297"/>
                    <a:pt x="33" y="329"/>
                  </a:cubicBezTo>
                  <a:cubicBezTo>
                    <a:pt x="54" y="361"/>
                    <a:pt x="85" y="377"/>
                    <a:pt x="126" y="377"/>
                  </a:cubicBezTo>
                  <a:cubicBezTo>
                    <a:pt x="167" y="377"/>
                    <a:pt x="198" y="361"/>
                    <a:pt x="219" y="329"/>
                  </a:cubicBezTo>
                  <a:cubicBezTo>
                    <a:pt x="241" y="297"/>
                    <a:pt x="252" y="250"/>
                    <a:pt x="252" y="189"/>
                  </a:cubicBezTo>
                  <a:cubicBezTo>
                    <a:pt x="252" y="128"/>
                    <a:pt x="241" y="81"/>
                    <a:pt x="219" y="49"/>
                  </a:cubicBezTo>
                  <a:cubicBezTo>
                    <a:pt x="198" y="16"/>
                    <a:pt x="167" y="0"/>
                    <a:pt x="126" y="0"/>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Freeform 192"/>
            <p:cNvSpPr>
              <a:spLocks noEditPoints="1"/>
            </p:cNvSpPr>
            <p:nvPr>
              <p:custDataLst>
                <p:tags r:id="rId41"/>
              </p:custDataLst>
            </p:nvPr>
          </p:nvSpPr>
          <p:spPr bwMode="auto">
            <a:xfrm>
              <a:off x="10290175" y="4981576"/>
              <a:ext cx="169863" cy="238125"/>
            </a:xfrm>
            <a:custGeom>
              <a:avLst/>
              <a:gdLst>
                <a:gd name="T0" fmla="*/ 125 w 251"/>
                <a:gd name="T1" fmla="*/ 39 h 377"/>
                <a:gd name="T2" fmla="*/ 183 w 251"/>
                <a:gd name="T3" fmla="*/ 77 h 377"/>
                <a:gd name="T4" fmla="*/ 202 w 251"/>
                <a:gd name="T5" fmla="*/ 189 h 377"/>
                <a:gd name="T6" fmla="*/ 183 w 251"/>
                <a:gd name="T7" fmla="*/ 301 h 377"/>
                <a:gd name="T8" fmla="*/ 125 w 251"/>
                <a:gd name="T9" fmla="*/ 338 h 377"/>
                <a:gd name="T10" fmla="*/ 68 w 251"/>
                <a:gd name="T11" fmla="*/ 301 h 377"/>
                <a:gd name="T12" fmla="*/ 49 w 251"/>
                <a:gd name="T13" fmla="*/ 189 h 377"/>
                <a:gd name="T14" fmla="*/ 68 w 251"/>
                <a:gd name="T15" fmla="*/ 77 h 377"/>
                <a:gd name="T16" fmla="*/ 125 w 251"/>
                <a:gd name="T17" fmla="*/ 39 h 377"/>
                <a:gd name="T18" fmla="*/ 125 w 251"/>
                <a:gd name="T19" fmla="*/ 0 h 377"/>
                <a:gd name="T20" fmla="*/ 32 w 251"/>
                <a:gd name="T21" fmla="*/ 49 h 377"/>
                <a:gd name="T22" fmla="*/ 0 w 251"/>
                <a:gd name="T23" fmla="*/ 189 h 377"/>
                <a:gd name="T24" fmla="*/ 32 w 251"/>
                <a:gd name="T25" fmla="*/ 329 h 377"/>
                <a:gd name="T26" fmla="*/ 125 w 251"/>
                <a:gd name="T27" fmla="*/ 377 h 377"/>
                <a:gd name="T28" fmla="*/ 219 w 251"/>
                <a:gd name="T29" fmla="*/ 329 h 377"/>
                <a:gd name="T30" fmla="*/ 251 w 251"/>
                <a:gd name="T31" fmla="*/ 189 h 377"/>
                <a:gd name="T32" fmla="*/ 219 w 251"/>
                <a:gd name="T33" fmla="*/ 49 h 377"/>
                <a:gd name="T34" fmla="*/ 125 w 251"/>
                <a:gd name="T3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377">
                  <a:moveTo>
                    <a:pt x="125" y="39"/>
                  </a:moveTo>
                  <a:cubicBezTo>
                    <a:pt x="151" y="39"/>
                    <a:pt x="170" y="52"/>
                    <a:pt x="183" y="77"/>
                  </a:cubicBezTo>
                  <a:cubicBezTo>
                    <a:pt x="195" y="102"/>
                    <a:pt x="202" y="139"/>
                    <a:pt x="202" y="189"/>
                  </a:cubicBezTo>
                  <a:cubicBezTo>
                    <a:pt x="202" y="239"/>
                    <a:pt x="195" y="276"/>
                    <a:pt x="183" y="301"/>
                  </a:cubicBezTo>
                  <a:cubicBezTo>
                    <a:pt x="170" y="326"/>
                    <a:pt x="151" y="338"/>
                    <a:pt x="125" y="338"/>
                  </a:cubicBezTo>
                  <a:cubicBezTo>
                    <a:pt x="100" y="338"/>
                    <a:pt x="81" y="326"/>
                    <a:pt x="68" y="301"/>
                  </a:cubicBezTo>
                  <a:cubicBezTo>
                    <a:pt x="56" y="276"/>
                    <a:pt x="49" y="239"/>
                    <a:pt x="49" y="189"/>
                  </a:cubicBezTo>
                  <a:cubicBezTo>
                    <a:pt x="49" y="139"/>
                    <a:pt x="56" y="102"/>
                    <a:pt x="68" y="77"/>
                  </a:cubicBezTo>
                  <a:cubicBezTo>
                    <a:pt x="81" y="52"/>
                    <a:pt x="100" y="39"/>
                    <a:pt x="125" y="39"/>
                  </a:cubicBezTo>
                  <a:close/>
                  <a:moveTo>
                    <a:pt x="125" y="0"/>
                  </a:moveTo>
                  <a:cubicBezTo>
                    <a:pt x="85" y="0"/>
                    <a:pt x="54" y="16"/>
                    <a:pt x="32" y="49"/>
                  </a:cubicBezTo>
                  <a:cubicBezTo>
                    <a:pt x="10" y="81"/>
                    <a:pt x="0" y="128"/>
                    <a:pt x="0" y="189"/>
                  </a:cubicBezTo>
                  <a:cubicBezTo>
                    <a:pt x="0" y="250"/>
                    <a:pt x="10" y="297"/>
                    <a:pt x="32" y="329"/>
                  </a:cubicBezTo>
                  <a:cubicBezTo>
                    <a:pt x="54" y="361"/>
                    <a:pt x="85" y="377"/>
                    <a:pt x="125" y="377"/>
                  </a:cubicBezTo>
                  <a:cubicBezTo>
                    <a:pt x="166" y="377"/>
                    <a:pt x="197" y="361"/>
                    <a:pt x="219" y="329"/>
                  </a:cubicBezTo>
                  <a:cubicBezTo>
                    <a:pt x="240" y="297"/>
                    <a:pt x="251" y="250"/>
                    <a:pt x="251" y="189"/>
                  </a:cubicBezTo>
                  <a:cubicBezTo>
                    <a:pt x="251" y="128"/>
                    <a:pt x="240" y="81"/>
                    <a:pt x="219" y="49"/>
                  </a:cubicBezTo>
                  <a:cubicBezTo>
                    <a:pt x="197" y="16"/>
                    <a:pt x="166" y="0"/>
                    <a:pt x="125" y="0"/>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Freeform 193"/>
            <p:cNvSpPr>
              <a:spLocks noEditPoints="1"/>
            </p:cNvSpPr>
            <p:nvPr>
              <p:custDataLst>
                <p:tags r:id="rId42"/>
              </p:custDataLst>
            </p:nvPr>
          </p:nvSpPr>
          <p:spPr bwMode="auto">
            <a:xfrm>
              <a:off x="8604250" y="5360988"/>
              <a:ext cx="171450" cy="239713"/>
            </a:xfrm>
            <a:custGeom>
              <a:avLst/>
              <a:gdLst>
                <a:gd name="T0" fmla="*/ 126 w 252"/>
                <a:gd name="T1" fmla="*/ 39 h 377"/>
                <a:gd name="T2" fmla="*/ 183 w 252"/>
                <a:gd name="T3" fmla="*/ 76 h 377"/>
                <a:gd name="T4" fmla="*/ 202 w 252"/>
                <a:gd name="T5" fmla="*/ 189 h 377"/>
                <a:gd name="T6" fmla="*/ 183 w 252"/>
                <a:gd name="T7" fmla="*/ 301 h 377"/>
                <a:gd name="T8" fmla="*/ 126 w 252"/>
                <a:gd name="T9" fmla="*/ 338 h 377"/>
                <a:gd name="T10" fmla="*/ 69 w 252"/>
                <a:gd name="T11" fmla="*/ 301 h 377"/>
                <a:gd name="T12" fmla="*/ 50 w 252"/>
                <a:gd name="T13" fmla="*/ 189 h 377"/>
                <a:gd name="T14" fmla="*/ 69 w 252"/>
                <a:gd name="T15" fmla="*/ 76 h 377"/>
                <a:gd name="T16" fmla="*/ 126 w 252"/>
                <a:gd name="T17" fmla="*/ 39 h 377"/>
                <a:gd name="T18" fmla="*/ 126 w 252"/>
                <a:gd name="T19" fmla="*/ 0 h 377"/>
                <a:gd name="T20" fmla="*/ 33 w 252"/>
                <a:gd name="T21" fmla="*/ 49 h 377"/>
                <a:gd name="T22" fmla="*/ 0 w 252"/>
                <a:gd name="T23" fmla="*/ 189 h 377"/>
                <a:gd name="T24" fmla="*/ 33 w 252"/>
                <a:gd name="T25" fmla="*/ 329 h 377"/>
                <a:gd name="T26" fmla="*/ 126 w 252"/>
                <a:gd name="T27" fmla="*/ 377 h 377"/>
                <a:gd name="T28" fmla="*/ 219 w 252"/>
                <a:gd name="T29" fmla="*/ 329 h 377"/>
                <a:gd name="T30" fmla="*/ 252 w 252"/>
                <a:gd name="T31" fmla="*/ 189 h 377"/>
                <a:gd name="T32" fmla="*/ 219 w 252"/>
                <a:gd name="T33" fmla="*/ 49 h 377"/>
                <a:gd name="T34" fmla="*/ 126 w 252"/>
                <a:gd name="T3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77">
                  <a:moveTo>
                    <a:pt x="126" y="39"/>
                  </a:moveTo>
                  <a:cubicBezTo>
                    <a:pt x="151" y="39"/>
                    <a:pt x="170" y="52"/>
                    <a:pt x="183" y="76"/>
                  </a:cubicBezTo>
                  <a:cubicBezTo>
                    <a:pt x="196" y="101"/>
                    <a:pt x="202" y="139"/>
                    <a:pt x="202" y="189"/>
                  </a:cubicBezTo>
                  <a:cubicBezTo>
                    <a:pt x="202" y="239"/>
                    <a:pt x="196" y="276"/>
                    <a:pt x="183" y="301"/>
                  </a:cubicBezTo>
                  <a:cubicBezTo>
                    <a:pt x="170" y="326"/>
                    <a:pt x="151" y="338"/>
                    <a:pt x="126" y="338"/>
                  </a:cubicBezTo>
                  <a:cubicBezTo>
                    <a:pt x="100" y="338"/>
                    <a:pt x="82" y="326"/>
                    <a:pt x="69" y="301"/>
                  </a:cubicBezTo>
                  <a:cubicBezTo>
                    <a:pt x="56" y="276"/>
                    <a:pt x="50" y="239"/>
                    <a:pt x="50" y="189"/>
                  </a:cubicBezTo>
                  <a:cubicBezTo>
                    <a:pt x="50" y="139"/>
                    <a:pt x="56" y="101"/>
                    <a:pt x="69" y="76"/>
                  </a:cubicBezTo>
                  <a:cubicBezTo>
                    <a:pt x="82" y="52"/>
                    <a:pt x="100" y="39"/>
                    <a:pt x="126" y="39"/>
                  </a:cubicBezTo>
                  <a:close/>
                  <a:moveTo>
                    <a:pt x="126" y="0"/>
                  </a:moveTo>
                  <a:cubicBezTo>
                    <a:pt x="85" y="0"/>
                    <a:pt x="54" y="16"/>
                    <a:pt x="33" y="49"/>
                  </a:cubicBezTo>
                  <a:cubicBezTo>
                    <a:pt x="11" y="80"/>
                    <a:pt x="0" y="127"/>
                    <a:pt x="0" y="189"/>
                  </a:cubicBezTo>
                  <a:cubicBezTo>
                    <a:pt x="0" y="250"/>
                    <a:pt x="11" y="297"/>
                    <a:pt x="33" y="329"/>
                  </a:cubicBezTo>
                  <a:cubicBezTo>
                    <a:pt x="54" y="361"/>
                    <a:pt x="85" y="377"/>
                    <a:pt x="126" y="377"/>
                  </a:cubicBezTo>
                  <a:cubicBezTo>
                    <a:pt x="167" y="377"/>
                    <a:pt x="198" y="361"/>
                    <a:pt x="219" y="329"/>
                  </a:cubicBezTo>
                  <a:cubicBezTo>
                    <a:pt x="241" y="297"/>
                    <a:pt x="252" y="250"/>
                    <a:pt x="252" y="189"/>
                  </a:cubicBezTo>
                  <a:cubicBezTo>
                    <a:pt x="252" y="127"/>
                    <a:pt x="241" y="80"/>
                    <a:pt x="219" y="49"/>
                  </a:cubicBezTo>
                  <a:cubicBezTo>
                    <a:pt x="198" y="16"/>
                    <a:pt x="167" y="0"/>
                    <a:pt x="126" y="0"/>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Freeform 194"/>
            <p:cNvSpPr>
              <a:spLocks noEditPoints="1"/>
            </p:cNvSpPr>
            <p:nvPr>
              <p:custDataLst>
                <p:tags r:id="rId43"/>
              </p:custDataLst>
            </p:nvPr>
          </p:nvSpPr>
          <p:spPr bwMode="auto">
            <a:xfrm>
              <a:off x="9166225" y="5360988"/>
              <a:ext cx="169863" cy="239713"/>
            </a:xfrm>
            <a:custGeom>
              <a:avLst/>
              <a:gdLst>
                <a:gd name="T0" fmla="*/ 125 w 251"/>
                <a:gd name="T1" fmla="*/ 39 h 377"/>
                <a:gd name="T2" fmla="*/ 183 w 251"/>
                <a:gd name="T3" fmla="*/ 76 h 377"/>
                <a:gd name="T4" fmla="*/ 202 w 251"/>
                <a:gd name="T5" fmla="*/ 189 h 377"/>
                <a:gd name="T6" fmla="*/ 183 w 251"/>
                <a:gd name="T7" fmla="*/ 301 h 377"/>
                <a:gd name="T8" fmla="*/ 125 w 251"/>
                <a:gd name="T9" fmla="*/ 338 h 377"/>
                <a:gd name="T10" fmla="*/ 68 w 251"/>
                <a:gd name="T11" fmla="*/ 301 h 377"/>
                <a:gd name="T12" fmla="*/ 49 w 251"/>
                <a:gd name="T13" fmla="*/ 189 h 377"/>
                <a:gd name="T14" fmla="*/ 68 w 251"/>
                <a:gd name="T15" fmla="*/ 76 h 377"/>
                <a:gd name="T16" fmla="*/ 125 w 251"/>
                <a:gd name="T17" fmla="*/ 39 h 377"/>
                <a:gd name="T18" fmla="*/ 125 w 251"/>
                <a:gd name="T19" fmla="*/ 0 h 377"/>
                <a:gd name="T20" fmla="*/ 32 w 251"/>
                <a:gd name="T21" fmla="*/ 49 h 377"/>
                <a:gd name="T22" fmla="*/ 0 w 251"/>
                <a:gd name="T23" fmla="*/ 189 h 377"/>
                <a:gd name="T24" fmla="*/ 32 w 251"/>
                <a:gd name="T25" fmla="*/ 329 h 377"/>
                <a:gd name="T26" fmla="*/ 125 w 251"/>
                <a:gd name="T27" fmla="*/ 377 h 377"/>
                <a:gd name="T28" fmla="*/ 219 w 251"/>
                <a:gd name="T29" fmla="*/ 329 h 377"/>
                <a:gd name="T30" fmla="*/ 251 w 251"/>
                <a:gd name="T31" fmla="*/ 189 h 377"/>
                <a:gd name="T32" fmla="*/ 219 w 251"/>
                <a:gd name="T33" fmla="*/ 49 h 377"/>
                <a:gd name="T34" fmla="*/ 125 w 251"/>
                <a:gd name="T3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377">
                  <a:moveTo>
                    <a:pt x="125" y="39"/>
                  </a:moveTo>
                  <a:cubicBezTo>
                    <a:pt x="151" y="39"/>
                    <a:pt x="170" y="52"/>
                    <a:pt x="183" y="76"/>
                  </a:cubicBezTo>
                  <a:cubicBezTo>
                    <a:pt x="195" y="101"/>
                    <a:pt x="202" y="139"/>
                    <a:pt x="202" y="189"/>
                  </a:cubicBezTo>
                  <a:cubicBezTo>
                    <a:pt x="202" y="239"/>
                    <a:pt x="195" y="276"/>
                    <a:pt x="183" y="301"/>
                  </a:cubicBezTo>
                  <a:cubicBezTo>
                    <a:pt x="170" y="326"/>
                    <a:pt x="151" y="338"/>
                    <a:pt x="125" y="338"/>
                  </a:cubicBezTo>
                  <a:cubicBezTo>
                    <a:pt x="100" y="338"/>
                    <a:pt x="81" y="326"/>
                    <a:pt x="68" y="301"/>
                  </a:cubicBezTo>
                  <a:cubicBezTo>
                    <a:pt x="56" y="276"/>
                    <a:pt x="49" y="239"/>
                    <a:pt x="49" y="189"/>
                  </a:cubicBezTo>
                  <a:cubicBezTo>
                    <a:pt x="49" y="139"/>
                    <a:pt x="56" y="101"/>
                    <a:pt x="68" y="76"/>
                  </a:cubicBezTo>
                  <a:cubicBezTo>
                    <a:pt x="81" y="52"/>
                    <a:pt x="100" y="39"/>
                    <a:pt x="125" y="39"/>
                  </a:cubicBezTo>
                  <a:close/>
                  <a:moveTo>
                    <a:pt x="125" y="0"/>
                  </a:moveTo>
                  <a:cubicBezTo>
                    <a:pt x="84" y="0"/>
                    <a:pt x="54" y="16"/>
                    <a:pt x="32" y="49"/>
                  </a:cubicBezTo>
                  <a:cubicBezTo>
                    <a:pt x="10" y="80"/>
                    <a:pt x="0" y="127"/>
                    <a:pt x="0" y="189"/>
                  </a:cubicBezTo>
                  <a:cubicBezTo>
                    <a:pt x="0" y="250"/>
                    <a:pt x="10" y="297"/>
                    <a:pt x="32" y="329"/>
                  </a:cubicBezTo>
                  <a:cubicBezTo>
                    <a:pt x="54" y="361"/>
                    <a:pt x="84" y="377"/>
                    <a:pt x="125" y="377"/>
                  </a:cubicBezTo>
                  <a:cubicBezTo>
                    <a:pt x="166" y="377"/>
                    <a:pt x="197" y="361"/>
                    <a:pt x="219" y="329"/>
                  </a:cubicBezTo>
                  <a:cubicBezTo>
                    <a:pt x="240" y="297"/>
                    <a:pt x="251" y="250"/>
                    <a:pt x="251" y="189"/>
                  </a:cubicBezTo>
                  <a:cubicBezTo>
                    <a:pt x="251" y="127"/>
                    <a:pt x="240" y="80"/>
                    <a:pt x="219" y="49"/>
                  </a:cubicBezTo>
                  <a:cubicBezTo>
                    <a:pt x="197" y="16"/>
                    <a:pt x="166" y="0"/>
                    <a:pt x="125" y="0"/>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Freeform 195"/>
            <p:cNvSpPr>
              <a:spLocks noEditPoints="1"/>
            </p:cNvSpPr>
            <p:nvPr>
              <p:custDataLst>
                <p:tags r:id="rId44"/>
              </p:custDataLst>
            </p:nvPr>
          </p:nvSpPr>
          <p:spPr bwMode="auto">
            <a:xfrm>
              <a:off x="9728200" y="5360988"/>
              <a:ext cx="171450" cy="239713"/>
            </a:xfrm>
            <a:custGeom>
              <a:avLst/>
              <a:gdLst>
                <a:gd name="T0" fmla="*/ 126 w 252"/>
                <a:gd name="T1" fmla="*/ 39 h 377"/>
                <a:gd name="T2" fmla="*/ 183 w 252"/>
                <a:gd name="T3" fmla="*/ 76 h 377"/>
                <a:gd name="T4" fmla="*/ 202 w 252"/>
                <a:gd name="T5" fmla="*/ 189 h 377"/>
                <a:gd name="T6" fmla="*/ 183 w 252"/>
                <a:gd name="T7" fmla="*/ 301 h 377"/>
                <a:gd name="T8" fmla="*/ 126 w 252"/>
                <a:gd name="T9" fmla="*/ 338 h 377"/>
                <a:gd name="T10" fmla="*/ 69 w 252"/>
                <a:gd name="T11" fmla="*/ 301 h 377"/>
                <a:gd name="T12" fmla="*/ 50 w 252"/>
                <a:gd name="T13" fmla="*/ 189 h 377"/>
                <a:gd name="T14" fmla="*/ 69 w 252"/>
                <a:gd name="T15" fmla="*/ 76 h 377"/>
                <a:gd name="T16" fmla="*/ 126 w 252"/>
                <a:gd name="T17" fmla="*/ 39 h 377"/>
                <a:gd name="T18" fmla="*/ 126 w 252"/>
                <a:gd name="T19" fmla="*/ 0 h 377"/>
                <a:gd name="T20" fmla="*/ 33 w 252"/>
                <a:gd name="T21" fmla="*/ 49 h 377"/>
                <a:gd name="T22" fmla="*/ 0 w 252"/>
                <a:gd name="T23" fmla="*/ 189 h 377"/>
                <a:gd name="T24" fmla="*/ 33 w 252"/>
                <a:gd name="T25" fmla="*/ 329 h 377"/>
                <a:gd name="T26" fmla="*/ 126 w 252"/>
                <a:gd name="T27" fmla="*/ 377 h 377"/>
                <a:gd name="T28" fmla="*/ 219 w 252"/>
                <a:gd name="T29" fmla="*/ 329 h 377"/>
                <a:gd name="T30" fmla="*/ 252 w 252"/>
                <a:gd name="T31" fmla="*/ 189 h 377"/>
                <a:gd name="T32" fmla="*/ 219 w 252"/>
                <a:gd name="T33" fmla="*/ 49 h 377"/>
                <a:gd name="T34" fmla="*/ 126 w 252"/>
                <a:gd name="T3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77">
                  <a:moveTo>
                    <a:pt x="126" y="39"/>
                  </a:moveTo>
                  <a:cubicBezTo>
                    <a:pt x="151" y="39"/>
                    <a:pt x="170" y="52"/>
                    <a:pt x="183" y="76"/>
                  </a:cubicBezTo>
                  <a:cubicBezTo>
                    <a:pt x="196" y="101"/>
                    <a:pt x="202" y="139"/>
                    <a:pt x="202" y="189"/>
                  </a:cubicBezTo>
                  <a:cubicBezTo>
                    <a:pt x="202" y="239"/>
                    <a:pt x="196" y="276"/>
                    <a:pt x="183" y="301"/>
                  </a:cubicBezTo>
                  <a:cubicBezTo>
                    <a:pt x="170" y="326"/>
                    <a:pt x="151" y="338"/>
                    <a:pt x="126" y="338"/>
                  </a:cubicBezTo>
                  <a:cubicBezTo>
                    <a:pt x="101" y="338"/>
                    <a:pt x="82" y="326"/>
                    <a:pt x="69" y="301"/>
                  </a:cubicBezTo>
                  <a:cubicBezTo>
                    <a:pt x="56" y="276"/>
                    <a:pt x="50" y="239"/>
                    <a:pt x="50" y="189"/>
                  </a:cubicBezTo>
                  <a:cubicBezTo>
                    <a:pt x="50" y="139"/>
                    <a:pt x="56" y="101"/>
                    <a:pt x="69" y="76"/>
                  </a:cubicBezTo>
                  <a:cubicBezTo>
                    <a:pt x="82" y="52"/>
                    <a:pt x="101" y="39"/>
                    <a:pt x="126" y="39"/>
                  </a:cubicBezTo>
                  <a:close/>
                  <a:moveTo>
                    <a:pt x="126" y="0"/>
                  </a:moveTo>
                  <a:cubicBezTo>
                    <a:pt x="85" y="0"/>
                    <a:pt x="54" y="16"/>
                    <a:pt x="33" y="49"/>
                  </a:cubicBezTo>
                  <a:cubicBezTo>
                    <a:pt x="11" y="80"/>
                    <a:pt x="0" y="127"/>
                    <a:pt x="0" y="189"/>
                  </a:cubicBezTo>
                  <a:cubicBezTo>
                    <a:pt x="0" y="250"/>
                    <a:pt x="11" y="297"/>
                    <a:pt x="33" y="329"/>
                  </a:cubicBezTo>
                  <a:cubicBezTo>
                    <a:pt x="54" y="361"/>
                    <a:pt x="85" y="377"/>
                    <a:pt x="126" y="377"/>
                  </a:cubicBezTo>
                  <a:cubicBezTo>
                    <a:pt x="167" y="377"/>
                    <a:pt x="198" y="361"/>
                    <a:pt x="219" y="329"/>
                  </a:cubicBezTo>
                  <a:cubicBezTo>
                    <a:pt x="241" y="297"/>
                    <a:pt x="252" y="250"/>
                    <a:pt x="252" y="189"/>
                  </a:cubicBezTo>
                  <a:cubicBezTo>
                    <a:pt x="252" y="127"/>
                    <a:pt x="241" y="80"/>
                    <a:pt x="219" y="49"/>
                  </a:cubicBezTo>
                  <a:cubicBezTo>
                    <a:pt x="198" y="16"/>
                    <a:pt x="167" y="0"/>
                    <a:pt x="126" y="0"/>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Freeform 196"/>
            <p:cNvSpPr>
              <a:spLocks noEditPoints="1"/>
            </p:cNvSpPr>
            <p:nvPr>
              <p:custDataLst>
                <p:tags r:id="rId45"/>
              </p:custDataLst>
            </p:nvPr>
          </p:nvSpPr>
          <p:spPr bwMode="auto">
            <a:xfrm>
              <a:off x="10290175" y="5360988"/>
              <a:ext cx="169863" cy="239713"/>
            </a:xfrm>
            <a:custGeom>
              <a:avLst/>
              <a:gdLst>
                <a:gd name="T0" fmla="*/ 125 w 251"/>
                <a:gd name="T1" fmla="*/ 39 h 377"/>
                <a:gd name="T2" fmla="*/ 183 w 251"/>
                <a:gd name="T3" fmla="*/ 76 h 377"/>
                <a:gd name="T4" fmla="*/ 202 w 251"/>
                <a:gd name="T5" fmla="*/ 189 h 377"/>
                <a:gd name="T6" fmla="*/ 183 w 251"/>
                <a:gd name="T7" fmla="*/ 301 h 377"/>
                <a:gd name="T8" fmla="*/ 125 w 251"/>
                <a:gd name="T9" fmla="*/ 338 h 377"/>
                <a:gd name="T10" fmla="*/ 68 w 251"/>
                <a:gd name="T11" fmla="*/ 301 h 377"/>
                <a:gd name="T12" fmla="*/ 49 w 251"/>
                <a:gd name="T13" fmla="*/ 189 h 377"/>
                <a:gd name="T14" fmla="*/ 68 w 251"/>
                <a:gd name="T15" fmla="*/ 76 h 377"/>
                <a:gd name="T16" fmla="*/ 125 w 251"/>
                <a:gd name="T17" fmla="*/ 39 h 377"/>
                <a:gd name="T18" fmla="*/ 125 w 251"/>
                <a:gd name="T19" fmla="*/ 0 h 377"/>
                <a:gd name="T20" fmla="*/ 32 w 251"/>
                <a:gd name="T21" fmla="*/ 49 h 377"/>
                <a:gd name="T22" fmla="*/ 0 w 251"/>
                <a:gd name="T23" fmla="*/ 189 h 377"/>
                <a:gd name="T24" fmla="*/ 32 w 251"/>
                <a:gd name="T25" fmla="*/ 329 h 377"/>
                <a:gd name="T26" fmla="*/ 125 w 251"/>
                <a:gd name="T27" fmla="*/ 377 h 377"/>
                <a:gd name="T28" fmla="*/ 219 w 251"/>
                <a:gd name="T29" fmla="*/ 329 h 377"/>
                <a:gd name="T30" fmla="*/ 251 w 251"/>
                <a:gd name="T31" fmla="*/ 189 h 377"/>
                <a:gd name="T32" fmla="*/ 219 w 251"/>
                <a:gd name="T33" fmla="*/ 49 h 377"/>
                <a:gd name="T34" fmla="*/ 125 w 251"/>
                <a:gd name="T3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377">
                  <a:moveTo>
                    <a:pt x="125" y="39"/>
                  </a:moveTo>
                  <a:cubicBezTo>
                    <a:pt x="151" y="39"/>
                    <a:pt x="170" y="52"/>
                    <a:pt x="183" y="76"/>
                  </a:cubicBezTo>
                  <a:cubicBezTo>
                    <a:pt x="195" y="101"/>
                    <a:pt x="202" y="139"/>
                    <a:pt x="202" y="189"/>
                  </a:cubicBezTo>
                  <a:cubicBezTo>
                    <a:pt x="202" y="239"/>
                    <a:pt x="195" y="276"/>
                    <a:pt x="183" y="301"/>
                  </a:cubicBezTo>
                  <a:cubicBezTo>
                    <a:pt x="170" y="326"/>
                    <a:pt x="151" y="338"/>
                    <a:pt x="125" y="338"/>
                  </a:cubicBezTo>
                  <a:cubicBezTo>
                    <a:pt x="100" y="338"/>
                    <a:pt x="81" y="326"/>
                    <a:pt x="68" y="301"/>
                  </a:cubicBezTo>
                  <a:cubicBezTo>
                    <a:pt x="56" y="276"/>
                    <a:pt x="49" y="239"/>
                    <a:pt x="49" y="189"/>
                  </a:cubicBezTo>
                  <a:cubicBezTo>
                    <a:pt x="49" y="139"/>
                    <a:pt x="56" y="101"/>
                    <a:pt x="68" y="76"/>
                  </a:cubicBezTo>
                  <a:cubicBezTo>
                    <a:pt x="81" y="52"/>
                    <a:pt x="100" y="39"/>
                    <a:pt x="125" y="39"/>
                  </a:cubicBezTo>
                  <a:close/>
                  <a:moveTo>
                    <a:pt x="125" y="0"/>
                  </a:moveTo>
                  <a:cubicBezTo>
                    <a:pt x="85" y="0"/>
                    <a:pt x="54" y="16"/>
                    <a:pt x="32" y="49"/>
                  </a:cubicBezTo>
                  <a:cubicBezTo>
                    <a:pt x="10" y="80"/>
                    <a:pt x="0" y="127"/>
                    <a:pt x="0" y="189"/>
                  </a:cubicBezTo>
                  <a:cubicBezTo>
                    <a:pt x="0" y="250"/>
                    <a:pt x="10" y="297"/>
                    <a:pt x="32" y="329"/>
                  </a:cubicBezTo>
                  <a:cubicBezTo>
                    <a:pt x="54" y="361"/>
                    <a:pt x="85" y="377"/>
                    <a:pt x="125" y="377"/>
                  </a:cubicBezTo>
                  <a:cubicBezTo>
                    <a:pt x="166" y="377"/>
                    <a:pt x="197" y="361"/>
                    <a:pt x="219" y="329"/>
                  </a:cubicBezTo>
                  <a:cubicBezTo>
                    <a:pt x="240" y="297"/>
                    <a:pt x="251" y="250"/>
                    <a:pt x="251" y="189"/>
                  </a:cubicBezTo>
                  <a:cubicBezTo>
                    <a:pt x="251" y="127"/>
                    <a:pt x="240" y="80"/>
                    <a:pt x="219" y="49"/>
                  </a:cubicBezTo>
                  <a:cubicBezTo>
                    <a:pt x="197" y="16"/>
                    <a:pt x="166" y="0"/>
                    <a:pt x="125" y="0"/>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Freeform 197"/>
            <p:cNvSpPr>
              <a:spLocks/>
            </p:cNvSpPr>
            <p:nvPr>
              <p:custDataLst>
                <p:tags r:id="rId46"/>
              </p:custDataLst>
            </p:nvPr>
          </p:nvSpPr>
          <p:spPr bwMode="auto">
            <a:xfrm>
              <a:off x="10504488" y="4227513"/>
              <a:ext cx="192088" cy="625475"/>
            </a:xfrm>
            <a:custGeom>
              <a:avLst/>
              <a:gdLst>
                <a:gd name="T0" fmla="*/ 230 w 281"/>
                <a:gd name="T1" fmla="*/ 957 h 986"/>
                <a:gd name="T2" fmla="*/ 230 w 281"/>
                <a:gd name="T3" fmla="*/ 986 h 986"/>
                <a:gd name="T4" fmla="*/ 281 w 281"/>
                <a:gd name="T5" fmla="*/ 986 h 986"/>
                <a:gd name="T6" fmla="*/ 281 w 281"/>
                <a:gd name="T7" fmla="*/ 957 h 986"/>
                <a:gd name="T8" fmla="*/ 0 w 281"/>
                <a:gd name="T9" fmla="*/ 0 h 986"/>
                <a:gd name="T10" fmla="*/ 0 w 281"/>
                <a:gd name="T11" fmla="*/ 30 h 986"/>
                <a:gd name="T12" fmla="*/ 230 w 281"/>
                <a:gd name="T13" fmla="*/ 957 h 986"/>
              </a:gdLst>
              <a:ahLst/>
              <a:cxnLst>
                <a:cxn ang="0">
                  <a:pos x="T0" y="T1"/>
                </a:cxn>
                <a:cxn ang="0">
                  <a:pos x="T2" y="T3"/>
                </a:cxn>
                <a:cxn ang="0">
                  <a:pos x="T4" y="T5"/>
                </a:cxn>
                <a:cxn ang="0">
                  <a:pos x="T6" y="T7"/>
                </a:cxn>
                <a:cxn ang="0">
                  <a:pos x="T8" y="T9"/>
                </a:cxn>
                <a:cxn ang="0">
                  <a:pos x="T10" y="T11"/>
                </a:cxn>
                <a:cxn ang="0">
                  <a:pos x="T12" y="T13"/>
                </a:cxn>
              </a:cxnLst>
              <a:rect l="0" t="0" r="r" b="b"/>
              <a:pathLst>
                <a:path w="281" h="986">
                  <a:moveTo>
                    <a:pt x="230" y="957"/>
                  </a:moveTo>
                  <a:lnTo>
                    <a:pt x="230" y="986"/>
                  </a:lnTo>
                  <a:lnTo>
                    <a:pt x="281" y="986"/>
                  </a:lnTo>
                  <a:lnTo>
                    <a:pt x="281" y="957"/>
                  </a:lnTo>
                  <a:cubicBezTo>
                    <a:pt x="281" y="370"/>
                    <a:pt x="166" y="21"/>
                    <a:pt x="0" y="0"/>
                  </a:cubicBezTo>
                  <a:lnTo>
                    <a:pt x="0" y="30"/>
                  </a:lnTo>
                  <a:cubicBezTo>
                    <a:pt x="136" y="54"/>
                    <a:pt x="230" y="385"/>
                    <a:pt x="230" y="957"/>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Freeform 198"/>
            <p:cNvSpPr>
              <a:spLocks/>
            </p:cNvSpPr>
            <p:nvPr>
              <p:custDataLst>
                <p:tags r:id="rId47"/>
              </p:custDataLst>
            </p:nvPr>
          </p:nvSpPr>
          <p:spPr bwMode="auto">
            <a:xfrm>
              <a:off x="10661650" y="4832351"/>
              <a:ext cx="34925" cy="244475"/>
            </a:xfrm>
            <a:custGeom>
              <a:avLst/>
              <a:gdLst>
                <a:gd name="T0" fmla="*/ 0 w 51"/>
                <a:gd name="T1" fmla="*/ 192 h 383"/>
                <a:gd name="T2" fmla="*/ 0 w 51"/>
                <a:gd name="T3" fmla="*/ 383 h 383"/>
                <a:gd name="T4" fmla="*/ 51 w 51"/>
                <a:gd name="T5" fmla="*/ 383 h 383"/>
                <a:gd name="T6" fmla="*/ 51 w 51"/>
                <a:gd name="T7" fmla="*/ 0 h 383"/>
                <a:gd name="T8" fmla="*/ 0 w 51"/>
                <a:gd name="T9" fmla="*/ 0 h 383"/>
                <a:gd name="T10" fmla="*/ 0 w 51"/>
                <a:gd name="T11" fmla="*/ 192 h 383"/>
              </a:gdLst>
              <a:ahLst/>
              <a:cxnLst>
                <a:cxn ang="0">
                  <a:pos x="T0" y="T1"/>
                </a:cxn>
                <a:cxn ang="0">
                  <a:pos x="T2" y="T3"/>
                </a:cxn>
                <a:cxn ang="0">
                  <a:pos x="T4" y="T5"/>
                </a:cxn>
                <a:cxn ang="0">
                  <a:pos x="T6" y="T7"/>
                </a:cxn>
                <a:cxn ang="0">
                  <a:pos x="T8" y="T9"/>
                </a:cxn>
                <a:cxn ang="0">
                  <a:pos x="T10" y="T11"/>
                </a:cxn>
              </a:cxnLst>
              <a:rect l="0" t="0" r="r" b="b"/>
              <a:pathLst>
                <a:path w="51" h="383">
                  <a:moveTo>
                    <a:pt x="0" y="192"/>
                  </a:moveTo>
                  <a:lnTo>
                    <a:pt x="0" y="383"/>
                  </a:lnTo>
                  <a:lnTo>
                    <a:pt x="51" y="383"/>
                  </a:lnTo>
                  <a:lnTo>
                    <a:pt x="51" y="0"/>
                  </a:lnTo>
                  <a:lnTo>
                    <a:pt x="0" y="0"/>
                  </a:lnTo>
                  <a:lnTo>
                    <a:pt x="0" y="192"/>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Freeform 199"/>
            <p:cNvSpPr>
              <a:spLocks/>
            </p:cNvSpPr>
            <p:nvPr>
              <p:custDataLst>
                <p:tags r:id="rId48"/>
              </p:custDataLst>
            </p:nvPr>
          </p:nvSpPr>
          <p:spPr bwMode="auto">
            <a:xfrm>
              <a:off x="10504488" y="5030788"/>
              <a:ext cx="192088" cy="625475"/>
            </a:xfrm>
            <a:custGeom>
              <a:avLst/>
              <a:gdLst>
                <a:gd name="T0" fmla="*/ 230 w 281"/>
                <a:gd name="T1" fmla="*/ 29 h 985"/>
                <a:gd name="T2" fmla="*/ 0 w 281"/>
                <a:gd name="T3" fmla="*/ 956 h 985"/>
                <a:gd name="T4" fmla="*/ 0 w 281"/>
                <a:gd name="T5" fmla="*/ 985 h 985"/>
                <a:gd name="T6" fmla="*/ 281 w 281"/>
                <a:gd name="T7" fmla="*/ 29 h 985"/>
                <a:gd name="T8" fmla="*/ 281 w 281"/>
                <a:gd name="T9" fmla="*/ 0 h 985"/>
                <a:gd name="T10" fmla="*/ 230 w 281"/>
                <a:gd name="T11" fmla="*/ 0 h 985"/>
                <a:gd name="T12" fmla="*/ 230 w 281"/>
                <a:gd name="T13" fmla="*/ 29 h 985"/>
              </a:gdLst>
              <a:ahLst/>
              <a:cxnLst>
                <a:cxn ang="0">
                  <a:pos x="T0" y="T1"/>
                </a:cxn>
                <a:cxn ang="0">
                  <a:pos x="T2" y="T3"/>
                </a:cxn>
                <a:cxn ang="0">
                  <a:pos x="T4" y="T5"/>
                </a:cxn>
                <a:cxn ang="0">
                  <a:pos x="T6" y="T7"/>
                </a:cxn>
                <a:cxn ang="0">
                  <a:pos x="T8" y="T9"/>
                </a:cxn>
                <a:cxn ang="0">
                  <a:pos x="T10" y="T11"/>
                </a:cxn>
                <a:cxn ang="0">
                  <a:pos x="T12" y="T13"/>
                </a:cxn>
              </a:cxnLst>
              <a:rect l="0" t="0" r="r" b="b"/>
              <a:pathLst>
                <a:path w="281" h="985">
                  <a:moveTo>
                    <a:pt x="230" y="29"/>
                  </a:moveTo>
                  <a:cubicBezTo>
                    <a:pt x="230" y="601"/>
                    <a:pt x="136" y="932"/>
                    <a:pt x="0" y="956"/>
                  </a:cubicBezTo>
                  <a:lnTo>
                    <a:pt x="0" y="985"/>
                  </a:lnTo>
                  <a:cubicBezTo>
                    <a:pt x="166" y="965"/>
                    <a:pt x="281" y="615"/>
                    <a:pt x="281" y="29"/>
                  </a:cubicBezTo>
                  <a:lnTo>
                    <a:pt x="281" y="0"/>
                  </a:lnTo>
                  <a:lnTo>
                    <a:pt x="230" y="0"/>
                  </a:lnTo>
                  <a:lnTo>
                    <a:pt x="230" y="29"/>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7" name="TextBox 56"/>
          <p:cNvSpPr txBox="1"/>
          <p:nvPr/>
        </p:nvSpPr>
        <p:spPr bwMode="auto">
          <a:xfrm>
            <a:off x="1322967" y="2811564"/>
            <a:ext cx="469551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u="sng" dirty="0" smtClean="0">
                <a:latin typeface="Arev Sans" pitchFamily="34" charset="0"/>
                <a:ea typeface="Arev Sans" pitchFamily="34" charset="0"/>
                <a:cs typeface="Arev sans bold" pitchFamily="34" charset="0"/>
              </a:rPr>
              <a:t>Baseline</a:t>
            </a:r>
            <a:r>
              <a:rPr lang="en-US" dirty="0" smtClean="0">
                <a:latin typeface="Arev Sans" pitchFamily="34" charset="0"/>
                <a:ea typeface="Arev Sans" pitchFamily="34" charset="0"/>
                <a:cs typeface="Arev sans bold" pitchFamily="34" charset="0"/>
              </a:rPr>
              <a:t>:   </a:t>
            </a:r>
            <a:r>
              <a:rPr lang="en-US" b="1" dirty="0" smtClean="0">
                <a:latin typeface="Arev Sans" pitchFamily="34" charset="0"/>
                <a:ea typeface="Arev Sans" pitchFamily="34" charset="0"/>
                <a:cs typeface="Arev sans bold" pitchFamily="34" charset="0"/>
              </a:rPr>
              <a:t>  Learning </a:t>
            </a:r>
            <a:r>
              <a:rPr lang="el-GR" b="1" dirty="0" smtClean="0">
                <a:solidFill>
                  <a:srgbClr val="FFFF00"/>
                </a:solidFill>
                <a:latin typeface="Arev Sans" pitchFamily="34" charset="0"/>
                <a:ea typeface="Arev Sans" pitchFamily="34" charset="0"/>
                <a:cs typeface="Arev sans bold" pitchFamily="34" charset="0"/>
              </a:rPr>
              <a:t>ρ</a:t>
            </a:r>
            <a:endParaRPr lang="en-US" dirty="0" smtClean="0">
              <a:latin typeface="Arev Sans" pitchFamily="34" charset="0"/>
              <a:ea typeface="Arev Sans" pitchFamily="34" charset="0"/>
              <a:cs typeface="Arev sans bold" pitchFamily="34" charset="0"/>
            </a:endParaRPr>
          </a:p>
        </p:txBody>
      </p:sp>
      <p:grpSp>
        <p:nvGrpSpPr>
          <p:cNvPr id="426" name="Group 425"/>
          <p:cNvGrpSpPr>
            <a:grpSpLocks noChangeAspect="1"/>
          </p:cNvGrpSpPr>
          <p:nvPr>
            <p:custDataLst>
              <p:tags r:id="rId2"/>
            </p:custDataLst>
          </p:nvPr>
        </p:nvGrpSpPr>
        <p:grpSpPr>
          <a:xfrm>
            <a:off x="9902825" y="4146551"/>
            <a:ext cx="2128838" cy="1179512"/>
            <a:chOff x="9902825" y="4146551"/>
            <a:chExt cx="2128838" cy="1179512"/>
          </a:xfrm>
        </p:grpSpPr>
        <p:sp>
          <p:nvSpPr>
            <p:cNvPr id="151" name="Freeform 93"/>
            <p:cNvSpPr>
              <a:spLocks/>
            </p:cNvSpPr>
            <p:nvPr>
              <p:custDataLst>
                <p:tags r:id="rId3"/>
              </p:custDataLst>
            </p:nvPr>
          </p:nvSpPr>
          <p:spPr bwMode="auto">
            <a:xfrm>
              <a:off x="9902825" y="4151313"/>
              <a:ext cx="158750" cy="508000"/>
            </a:xfrm>
            <a:custGeom>
              <a:avLst/>
              <a:gdLst>
                <a:gd name="T0" fmla="*/ 51 w 282"/>
                <a:gd name="T1" fmla="*/ 957 h 972"/>
                <a:gd name="T2" fmla="*/ 282 w 282"/>
                <a:gd name="T3" fmla="*/ 30 h 972"/>
                <a:gd name="T4" fmla="*/ 282 w 282"/>
                <a:gd name="T5" fmla="*/ 0 h 972"/>
                <a:gd name="T6" fmla="*/ 0 w 282"/>
                <a:gd name="T7" fmla="*/ 957 h 972"/>
                <a:gd name="T8" fmla="*/ 0 w 282"/>
                <a:gd name="T9" fmla="*/ 972 h 972"/>
                <a:gd name="T10" fmla="*/ 51 w 282"/>
                <a:gd name="T11" fmla="*/ 972 h 972"/>
                <a:gd name="T12" fmla="*/ 51 w 282"/>
                <a:gd name="T13" fmla="*/ 957 h 972"/>
              </a:gdLst>
              <a:ahLst/>
              <a:cxnLst>
                <a:cxn ang="0">
                  <a:pos x="T0" y="T1"/>
                </a:cxn>
                <a:cxn ang="0">
                  <a:pos x="T2" y="T3"/>
                </a:cxn>
                <a:cxn ang="0">
                  <a:pos x="T4" y="T5"/>
                </a:cxn>
                <a:cxn ang="0">
                  <a:pos x="T6" y="T7"/>
                </a:cxn>
                <a:cxn ang="0">
                  <a:pos x="T8" y="T9"/>
                </a:cxn>
                <a:cxn ang="0">
                  <a:pos x="T10" y="T11"/>
                </a:cxn>
                <a:cxn ang="0">
                  <a:pos x="T12" y="T13"/>
                </a:cxn>
              </a:cxnLst>
              <a:rect l="0" t="0" r="r" b="b"/>
              <a:pathLst>
                <a:path w="282" h="972">
                  <a:moveTo>
                    <a:pt x="51" y="957"/>
                  </a:moveTo>
                  <a:cubicBezTo>
                    <a:pt x="51" y="385"/>
                    <a:pt x="145" y="54"/>
                    <a:pt x="282" y="30"/>
                  </a:cubicBezTo>
                  <a:lnTo>
                    <a:pt x="282" y="0"/>
                  </a:lnTo>
                  <a:cubicBezTo>
                    <a:pt x="115" y="21"/>
                    <a:pt x="0" y="370"/>
                    <a:pt x="0" y="957"/>
                  </a:cubicBezTo>
                  <a:lnTo>
                    <a:pt x="0" y="972"/>
                  </a:lnTo>
                  <a:lnTo>
                    <a:pt x="51" y="972"/>
                  </a:lnTo>
                  <a:lnTo>
                    <a:pt x="51" y="957"/>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94"/>
            <p:cNvSpPr>
              <a:spLocks/>
            </p:cNvSpPr>
            <p:nvPr>
              <p:custDataLst>
                <p:tags r:id="rId4"/>
              </p:custDataLst>
            </p:nvPr>
          </p:nvSpPr>
          <p:spPr bwMode="auto">
            <a:xfrm>
              <a:off x="9902825" y="4649788"/>
              <a:ext cx="28575" cy="200025"/>
            </a:xfrm>
            <a:custGeom>
              <a:avLst/>
              <a:gdLst>
                <a:gd name="T0" fmla="*/ 51 w 51"/>
                <a:gd name="T1" fmla="*/ 192 h 383"/>
                <a:gd name="T2" fmla="*/ 51 w 51"/>
                <a:gd name="T3" fmla="*/ 0 h 383"/>
                <a:gd name="T4" fmla="*/ 0 w 51"/>
                <a:gd name="T5" fmla="*/ 0 h 383"/>
                <a:gd name="T6" fmla="*/ 0 w 51"/>
                <a:gd name="T7" fmla="*/ 383 h 383"/>
                <a:gd name="T8" fmla="*/ 51 w 51"/>
                <a:gd name="T9" fmla="*/ 383 h 383"/>
                <a:gd name="T10" fmla="*/ 51 w 51"/>
                <a:gd name="T11" fmla="*/ 192 h 383"/>
              </a:gdLst>
              <a:ahLst/>
              <a:cxnLst>
                <a:cxn ang="0">
                  <a:pos x="T0" y="T1"/>
                </a:cxn>
                <a:cxn ang="0">
                  <a:pos x="T2" y="T3"/>
                </a:cxn>
                <a:cxn ang="0">
                  <a:pos x="T4" y="T5"/>
                </a:cxn>
                <a:cxn ang="0">
                  <a:pos x="T6" y="T7"/>
                </a:cxn>
                <a:cxn ang="0">
                  <a:pos x="T8" y="T9"/>
                </a:cxn>
                <a:cxn ang="0">
                  <a:pos x="T10" y="T11"/>
                </a:cxn>
              </a:cxnLst>
              <a:rect l="0" t="0" r="r" b="b"/>
              <a:pathLst>
                <a:path w="51" h="383">
                  <a:moveTo>
                    <a:pt x="51" y="192"/>
                  </a:moveTo>
                  <a:lnTo>
                    <a:pt x="51" y="0"/>
                  </a:lnTo>
                  <a:lnTo>
                    <a:pt x="0" y="0"/>
                  </a:lnTo>
                  <a:lnTo>
                    <a:pt x="0" y="383"/>
                  </a:lnTo>
                  <a:lnTo>
                    <a:pt x="51" y="383"/>
                  </a:lnTo>
                  <a:lnTo>
                    <a:pt x="51" y="192"/>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5"/>
            <p:cNvSpPr>
              <a:spLocks/>
            </p:cNvSpPr>
            <p:nvPr>
              <p:custDataLst>
                <p:tags r:id="rId5"/>
              </p:custDataLst>
            </p:nvPr>
          </p:nvSpPr>
          <p:spPr bwMode="auto">
            <a:xfrm>
              <a:off x="9902825" y="4819651"/>
              <a:ext cx="158750" cy="506412"/>
            </a:xfrm>
            <a:custGeom>
              <a:avLst/>
              <a:gdLst>
                <a:gd name="T0" fmla="*/ 51 w 282"/>
                <a:gd name="T1" fmla="*/ 15 h 971"/>
                <a:gd name="T2" fmla="*/ 51 w 282"/>
                <a:gd name="T3" fmla="*/ 0 h 971"/>
                <a:gd name="T4" fmla="*/ 0 w 282"/>
                <a:gd name="T5" fmla="*/ 0 h 971"/>
                <a:gd name="T6" fmla="*/ 0 w 282"/>
                <a:gd name="T7" fmla="*/ 15 h 971"/>
                <a:gd name="T8" fmla="*/ 282 w 282"/>
                <a:gd name="T9" fmla="*/ 971 h 971"/>
                <a:gd name="T10" fmla="*/ 282 w 282"/>
                <a:gd name="T11" fmla="*/ 942 h 971"/>
                <a:gd name="T12" fmla="*/ 51 w 282"/>
                <a:gd name="T13" fmla="*/ 15 h 971"/>
              </a:gdLst>
              <a:ahLst/>
              <a:cxnLst>
                <a:cxn ang="0">
                  <a:pos x="T0" y="T1"/>
                </a:cxn>
                <a:cxn ang="0">
                  <a:pos x="T2" y="T3"/>
                </a:cxn>
                <a:cxn ang="0">
                  <a:pos x="T4" y="T5"/>
                </a:cxn>
                <a:cxn ang="0">
                  <a:pos x="T6" y="T7"/>
                </a:cxn>
                <a:cxn ang="0">
                  <a:pos x="T8" y="T9"/>
                </a:cxn>
                <a:cxn ang="0">
                  <a:pos x="T10" y="T11"/>
                </a:cxn>
                <a:cxn ang="0">
                  <a:pos x="T12" y="T13"/>
                </a:cxn>
              </a:cxnLst>
              <a:rect l="0" t="0" r="r" b="b"/>
              <a:pathLst>
                <a:path w="282" h="971">
                  <a:moveTo>
                    <a:pt x="51" y="15"/>
                  </a:moveTo>
                  <a:lnTo>
                    <a:pt x="51" y="0"/>
                  </a:lnTo>
                  <a:lnTo>
                    <a:pt x="0" y="0"/>
                  </a:lnTo>
                  <a:lnTo>
                    <a:pt x="0" y="15"/>
                  </a:lnTo>
                  <a:cubicBezTo>
                    <a:pt x="0" y="601"/>
                    <a:pt x="115" y="951"/>
                    <a:pt x="282" y="971"/>
                  </a:cubicBezTo>
                  <a:lnTo>
                    <a:pt x="282" y="942"/>
                  </a:lnTo>
                  <a:cubicBezTo>
                    <a:pt x="145" y="918"/>
                    <a:pt x="51" y="587"/>
                    <a:pt x="51" y="15"/>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96"/>
            <p:cNvSpPr>
              <a:spLocks noEditPoints="1"/>
            </p:cNvSpPr>
            <p:nvPr>
              <p:custDataLst>
                <p:tags r:id="rId6"/>
              </p:custDataLst>
            </p:nvPr>
          </p:nvSpPr>
          <p:spPr bwMode="auto">
            <a:xfrm>
              <a:off x="10147300" y="4146551"/>
              <a:ext cx="142875" cy="196850"/>
            </a:xfrm>
            <a:custGeom>
              <a:avLst/>
              <a:gdLst>
                <a:gd name="T0" fmla="*/ 126 w 251"/>
                <a:gd name="T1" fmla="*/ 39 h 377"/>
                <a:gd name="T2" fmla="*/ 183 w 251"/>
                <a:gd name="T3" fmla="*/ 77 h 377"/>
                <a:gd name="T4" fmla="*/ 202 w 251"/>
                <a:gd name="T5" fmla="*/ 189 h 377"/>
                <a:gd name="T6" fmla="*/ 183 w 251"/>
                <a:gd name="T7" fmla="*/ 301 h 377"/>
                <a:gd name="T8" fmla="*/ 126 w 251"/>
                <a:gd name="T9" fmla="*/ 339 h 377"/>
                <a:gd name="T10" fmla="*/ 68 w 251"/>
                <a:gd name="T11" fmla="*/ 301 h 377"/>
                <a:gd name="T12" fmla="*/ 49 w 251"/>
                <a:gd name="T13" fmla="*/ 189 h 377"/>
                <a:gd name="T14" fmla="*/ 68 w 251"/>
                <a:gd name="T15" fmla="*/ 77 h 377"/>
                <a:gd name="T16" fmla="*/ 126 w 251"/>
                <a:gd name="T17" fmla="*/ 39 h 377"/>
                <a:gd name="T18" fmla="*/ 126 w 251"/>
                <a:gd name="T19" fmla="*/ 0 h 377"/>
                <a:gd name="T20" fmla="*/ 32 w 251"/>
                <a:gd name="T21" fmla="*/ 49 h 377"/>
                <a:gd name="T22" fmla="*/ 0 w 251"/>
                <a:gd name="T23" fmla="*/ 189 h 377"/>
                <a:gd name="T24" fmla="*/ 32 w 251"/>
                <a:gd name="T25" fmla="*/ 329 h 377"/>
                <a:gd name="T26" fmla="*/ 126 w 251"/>
                <a:gd name="T27" fmla="*/ 377 h 377"/>
                <a:gd name="T28" fmla="*/ 219 w 251"/>
                <a:gd name="T29" fmla="*/ 329 h 377"/>
                <a:gd name="T30" fmla="*/ 251 w 251"/>
                <a:gd name="T31" fmla="*/ 189 h 377"/>
                <a:gd name="T32" fmla="*/ 219 w 251"/>
                <a:gd name="T33" fmla="*/ 49 h 377"/>
                <a:gd name="T34" fmla="*/ 126 w 251"/>
                <a:gd name="T3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377">
                  <a:moveTo>
                    <a:pt x="126" y="39"/>
                  </a:moveTo>
                  <a:cubicBezTo>
                    <a:pt x="151" y="39"/>
                    <a:pt x="170" y="52"/>
                    <a:pt x="183" y="77"/>
                  </a:cubicBezTo>
                  <a:cubicBezTo>
                    <a:pt x="195" y="102"/>
                    <a:pt x="202" y="139"/>
                    <a:pt x="202" y="189"/>
                  </a:cubicBezTo>
                  <a:cubicBezTo>
                    <a:pt x="202" y="239"/>
                    <a:pt x="195" y="276"/>
                    <a:pt x="183" y="301"/>
                  </a:cubicBezTo>
                  <a:cubicBezTo>
                    <a:pt x="170" y="326"/>
                    <a:pt x="151" y="339"/>
                    <a:pt x="126" y="339"/>
                  </a:cubicBezTo>
                  <a:cubicBezTo>
                    <a:pt x="100" y="339"/>
                    <a:pt x="81" y="326"/>
                    <a:pt x="68" y="301"/>
                  </a:cubicBezTo>
                  <a:cubicBezTo>
                    <a:pt x="56" y="276"/>
                    <a:pt x="49" y="239"/>
                    <a:pt x="49" y="189"/>
                  </a:cubicBezTo>
                  <a:cubicBezTo>
                    <a:pt x="49" y="139"/>
                    <a:pt x="56" y="102"/>
                    <a:pt x="68" y="77"/>
                  </a:cubicBezTo>
                  <a:cubicBezTo>
                    <a:pt x="81" y="52"/>
                    <a:pt x="100" y="39"/>
                    <a:pt x="126" y="39"/>
                  </a:cubicBezTo>
                  <a:close/>
                  <a:moveTo>
                    <a:pt x="126" y="0"/>
                  </a:moveTo>
                  <a:cubicBezTo>
                    <a:pt x="85" y="0"/>
                    <a:pt x="54" y="16"/>
                    <a:pt x="32" y="49"/>
                  </a:cubicBezTo>
                  <a:cubicBezTo>
                    <a:pt x="10" y="81"/>
                    <a:pt x="0" y="128"/>
                    <a:pt x="0" y="189"/>
                  </a:cubicBezTo>
                  <a:cubicBezTo>
                    <a:pt x="0" y="250"/>
                    <a:pt x="10" y="297"/>
                    <a:pt x="32" y="329"/>
                  </a:cubicBezTo>
                  <a:cubicBezTo>
                    <a:pt x="54" y="361"/>
                    <a:pt x="85" y="377"/>
                    <a:pt x="126" y="377"/>
                  </a:cubicBezTo>
                  <a:cubicBezTo>
                    <a:pt x="166" y="377"/>
                    <a:pt x="197" y="361"/>
                    <a:pt x="219" y="329"/>
                  </a:cubicBezTo>
                  <a:cubicBezTo>
                    <a:pt x="240" y="297"/>
                    <a:pt x="251" y="250"/>
                    <a:pt x="251" y="189"/>
                  </a:cubicBezTo>
                  <a:cubicBezTo>
                    <a:pt x="251" y="128"/>
                    <a:pt x="240" y="81"/>
                    <a:pt x="219" y="49"/>
                  </a:cubicBezTo>
                  <a:cubicBezTo>
                    <a:pt x="197" y="16"/>
                    <a:pt x="166" y="0"/>
                    <a:pt x="126" y="0"/>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97"/>
            <p:cNvSpPr>
              <a:spLocks/>
            </p:cNvSpPr>
            <p:nvPr>
              <p:custDataLst>
                <p:tags r:id="rId7"/>
              </p:custDataLst>
            </p:nvPr>
          </p:nvSpPr>
          <p:spPr bwMode="auto">
            <a:xfrm>
              <a:off x="10661650" y="4308476"/>
              <a:ext cx="34925" cy="31750"/>
            </a:xfrm>
            <a:custGeom>
              <a:avLst/>
              <a:gdLst>
                <a:gd name="T0" fmla="*/ 12 w 63"/>
                <a:gd name="T1" fmla="*/ 0 h 61"/>
                <a:gd name="T2" fmla="*/ 0 w 63"/>
                <a:gd name="T3" fmla="*/ 61 h 61"/>
                <a:gd name="T4" fmla="*/ 51 w 63"/>
                <a:gd name="T5" fmla="*/ 61 h 61"/>
                <a:gd name="T6" fmla="*/ 63 w 63"/>
                <a:gd name="T7" fmla="*/ 0 h 61"/>
                <a:gd name="T8" fmla="*/ 12 w 63"/>
                <a:gd name="T9" fmla="*/ 0 h 61"/>
              </a:gdLst>
              <a:ahLst/>
              <a:cxnLst>
                <a:cxn ang="0">
                  <a:pos x="T0" y="T1"/>
                </a:cxn>
                <a:cxn ang="0">
                  <a:pos x="T2" y="T3"/>
                </a:cxn>
                <a:cxn ang="0">
                  <a:pos x="T4" y="T5"/>
                </a:cxn>
                <a:cxn ang="0">
                  <a:pos x="T6" y="T7"/>
                </a:cxn>
                <a:cxn ang="0">
                  <a:pos x="T8" y="T9"/>
                </a:cxn>
              </a:cxnLst>
              <a:rect l="0" t="0" r="r" b="b"/>
              <a:pathLst>
                <a:path w="63" h="61">
                  <a:moveTo>
                    <a:pt x="12" y="0"/>
                  </a:moveTo>
                  <a:lnTo>
                    <a:pt x="0" y="61"/>
                  </a:lnTo>
                  <a:lnTo>
                    <a:pt x="51" y="61"/>
                  </a:lnTo>
                  <a:lnTo>
                    <a:pt x="63" y="0"/>
                  </a:lnTo>
                  <a:lnTo>
                    <a:pt x="12"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98"/>
            <p:cNvSpPr>
              <a:spLocks/>
            </p:cNvSpPr>
            <p:nvPr>
              <p:custDataLst>
                <p:tags r:id="rId8"/>
              </p:custDataLst>
            </p:nvPr>
          </p:nvSpPr>
          <p:spPr bwMode="auto">
            <a:xfrm>
              <a:off x="10763250" y="4151313"/>
              <a:ext cx="131763" cy="192087"/>
            </a:xfrm>
            <a:custGeom>
              <a:avLst/>
              <a:gdLst>
                <a:gd name="T0" fmla="*/ 15 w 235"/>
                <a:gd name="T1" fmla="*/ 0 h 370"/>
                <a:gd name="T2" fmla="*/ 15 w 235"/>
                <a:gd name="T3" fmla="*/ 182 h 370"/>
                <a:gd name="T4" fmla="*/ 55 w 235"/>
                <a:gd name="T5" fmla="*/ 169 h 370"/>
                <a:gd name="T6" fmla="*/ 94 w 235"/>
                <a:gd name="T7" fmla="*/ 164 h 370"/>
                <a:gd name="T8" fmla="*/ 161 w 235"/>
                <a:gd name="T9" fmla="*/ 187 h 370"/>
                <a:gd name="T10" fmla="*/ 186 w 235"/>
                <a:gd name="T11" fmla="*/ 247 h 370"/>
                <a:gd name="T12" fmla="*/ 161 w 235"/>
                <a:gd name="T13" fmla="*/ 307 h 370"/>
                <a:gd name="T14" fmla="*/ 94 w 235"/>
                <a:gd name="T15" fmla="*/ 329 h 370"/>
                <a:gd name="T16" fmla="*/ 45 w 235"/>
                <a:gd name="T17" fmla="*/ 323 h 370"/>
                <a:gd name="T18" fmla="*/ 0 w 235"/>
                <a:gd name="T19" fmla="*/ 306 h 370"/>
                <a:gd name="T20" fmla="*/ 0 w 235"/>
                <a:gd name="T21" fmla="*/ 355 h 370"/>
                <a:gd name="T22" fmla="*/ 49 w 235"/>
                <a:gd name="T23" fmla="*/ 366 h 370"/>
                <a:gd name="T24" fmla="*/ 95 w 235"/>
                <a:gd name="T25" fmla="*/ 370 h 370"/>
                <a:gd name="T26" fmla="*/ 199 w 235"/>
                <a:gd name="T27" fmla="*/ 338 h 370"/>
                <a:gd name="T28" fmla="*/ 235 w 235"/>
                <a:gd name="T29" fmla="*/ 247 h 370"/>
                <a:gd name="T30" fmla="*/ 200 w 235"/>
                <a:gd name="T31" fmla="*/ 156 h 370"/>
                <a:gd name="T32" fmla="*/ 103 w 235"/>
                <a:gd name="T33" fmla="*/ 123 h 370"/>
                <a:gd name="T34" fmla="*/ 81 w 235"/>
                <a:gd name="T35" fmla="*/ 125 h 370"/>
                <a:gd name="T36" fmla="*/ 60 w 235"/>
                <a:gd name="T37" fmla="*/ 131 h 370"/>
                <a:gd name="T38" fmla="*/ 60 w 235"/>
                <a:gd name="T39" fmla="*/ 41 h 370"/>
                <a:gd name="T40" fmla="*/ 208 w 235"/>
                <a:gd name="T41" fmla="*/ 41 h 370"/>
                <a:gd name="T42" fmla="*/ 208 w 235"/>
                <a:gd name="T43" fmla="*/ 0 h 370"/>
                <a:gd name="T44" fmla="*/ 15 w 235"/>
                <a:gd name="T45"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5" h="370">
                  <a:moveTo>
                    <a:pt x="15" y="0"/>
                  </a:moveTo>
                  <a:lnTo>
                    <a:pt x="15" y="182"/>
                  </a:lnTo>
                  <a:cubicBezTo>
                    <a:pt x="29" y="176"/>
                    <a:pt x="42" y="172"/>
                    <a:pt x="55" y="169"/>
                  </a:cubicBezTo>
                  <a:cubicBezTo>
                    <a:pt x="68" y="166"/>
                    <a:pt x="81" y="164"/>
                    <a:pt x="94" y="164"/>
                  </a:cubicBezTo>
                  <a:cubicBezTo>
                    <a:pt x="122" y="164"/>
                    <a:pt x="145" y="172"/>
                    <a:pt x="161" y="187"/>
                  </a:cubicBezTo>
                  <a:cubicBezTo>
                    <a:pt x="178" y="201"/>
                    <a:pt x="186" y="221"/>
                    <a:pt x="186" y="247"/>
                  </a:cubicBezTo>
                  <a:cubicBezTo>
                    <a:pt x="186" y="272"/>
                    <a:pt x="178" y="292"/>
                    <a:pt x="161" y="307"/>
                  </a:cubicBezTo>
                  <a:cubicBezTo>
                    <a:pt x="145" y="322"/>
                    <a:pt x="122" y="329"/>
                    <a:pt x="94" y="329"/>
                  </a:cubicBezTo>
                  <a:cubicBezTo>
                    <a:pt x="77" y="329"/>
                    <a:pt x="60" y="327"/>
                    <a:pt x="45" y="323"/>
                  </a:cubicBezTo>
                  <a:cubicBezTo>
                    <a:pt x="30" y="320"/>
                    <a:pt x="14" y="314"/>
                    <a:pt x="0" y="306"/>
                  </a:cubicBezTo>
                  <a:lnTo>
                    <a:pt x="0" y="355"/>
                  </a:lnTo>
                  <a:cubicBezTo>
                    <a:pt x="17" y="360"/>
                    <a:pt x="33" y="364"/>
                    <a:pt x="49" y="366"/>
                  </a:cubicBezTo>
                  <a:cubicBezTo>
                    <a:pt x="64" y="369"/>
                    <a:pt x="80" y="370"/>
                    <a:pt x="95" y="370"/>
                  </a:cubicBezTo>
                  <a:cubicBezTo>
                    <a:pt x="140" y="370"/>
                    <a:pt x="174" y="359"/>
                    <a:pt x="199" y="338"/>
                  </a:cubicBezTo>
                  <a:cubicBezTo>
                    <a:pt x="223" y="317"/>
                    <a:pt x="235" y="286"/>
                    <a:pt x="235" y="247"/>
                  </a:cubicBezTo>
                  <a:cubicBezTo>
                    <a:pt x="235" y="209"/>
                    <a:pt x="223" y="179"/>
                    <a:pt x="200" y="156"/>
                  </a:cubicBezTo>
                  <a:cubicBezTo>
                    <a:pt x="176" y="134"/>
                    <a:pt x="144" y="123"/>
                    <a:pt x="103" y="123"/>
                  </a:cubicBezTo>
                  <a:cubicBezTo>
                    <a:pt x="96" y="123"/>
                    <a:pt x="89" y="124"/>
                    <a:pt x="81" y="125"/>
                  </a:cubicBezTo>
                  <a:cubicBezTo>
                    <a:pt x="74" y="126"/>
                    <a:pt x="67" y="128"/>
                    <a:pt x="60" y="131"/>
                  </a:cubicBezTo>
                  <a:lnTo>
                    <a:pt x="60" y="41"/>
                  </a:lnTo>
                  <a:lnTo>
                    <a:pt x="208" y="41"/>
                  </a:lnTo>
                  <a:lnTo>
                    <a:pt x="208" y="0"/>
                  </a:lnTo>
                  <a:lnTo>
                    <a:pt x="15"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99"/>
            <p:cNvSpPr>
              <a:spLocks noEditPoints="1"/>
            </p:cNvSpPr>
            <p:nvPr>
              <p:custDataLst>
                <p:tags r:id="rId9"/>
              </p:custDataLst>
            </p:nvPr>
          </p:nvSpPr>
          <p:spPr bwMode="auto">
            <a:xfrm>
              <a:off x="11226800" y="4146551"/>
              <a:ext cx="141288" cy="196850"/>
            </a:xfrm>
            <a:custGeom>
              <a:avLst/>
              <a:gdLst>
                <a:gd name="T0" fmla="*/ 126 w 251"/>
                <a:gd name="T1" fmla="*/ 39 h 377"/>
                <a:gd name="T2" fmla="*/ 183 w 251"/>
                <a:gd name="T3" fmla="*/ 77 h 377"/>
                <a:gd name="T4" fmla="*/ 202 w 251"/>
                <a:gd name="T5" fmla="*/ 189 h 377"/>
                <a:gd name="T6" fmla="*/ 183 w 251"/>
                <a:gd name="T7" fmla="*/ 301 h 377"/>
                <a:gd name="T8" fmla="*/ 126 w 251"/>
                <a:gd name="T9" fmla="*/ 339 h 377"/>
                <a:gd name="T10" fmla="*/ 68 w 251"/>
                <a:gd name="T11" fmla="*/ 301 h 377"/>
                <a:gd name="T12" fmla="*/ 49 w 251"/>
                <a:gd name="T13" fmla="*/ 189 h 377"/>
                <a:gd name="T14" fmla="*/ 68 w 251"/>
                <a:gd name="T15" fmla="*/ 77 h 377"/>
                <a:gd name="T16" fmla="*/ 126 w 251"/>
                <a:gd name="T17" fmla="*/ 39 h 377"/>
                <a:gd name="T18" fmla="*/ 126 w 251"/>
                <a:gd name="T19" fmla="*/ 0 h 377"/>
                <a:gd name="T20" fmla="*/ 32 w 251"/>
                <a:gd name="T21" fmla="*/ 49 h 377"/>
                <a:gd name="T22" fmla="*/ 0 w 251"/>
                <a:gd name="T23" fmla="*/ 189 h 377"/>
                <a:gd name="T24" fmla="*/ 32 w 251"/>
                <a:gd name="T25" fmla="*/ 329 h 377"/>
                <a:gd name="T26" fmla="*/ 126 w 251"/>
                <a:gd name="T27" fmla="*/ 377 h 377"/>
                <a:gd name="T28" fmla="*/ 219 w 251"/>
                <a:gd name="T29" fmla="*/ 329 h 377"/>
                <a:gd name="T30" fmla="*/ 251 w 251"/>
                <a:gd name="T31" fmla="*/ 189 h 377"/>
                <a:gd name="T32" fmla="*/ 219 w 251"/>
                <a:gd name="T33" fmla="*/ 49 h 377"/>
                <a:gd name="T34" fmla="*/ 126 w 251"/>
                <a:gd name="T3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377">
                  <a:moveTo>
                    <a:pt x="126" y="39"/>
                  </a:moveTo>
                  <a:cubicBezTo>
                    <a:pt x="151" y="39"/>
                    <a:pt x="170" y="52"/>
                    <a:pt x="183" y="77"/>
                  </a:cubicBezTo>
                  <a:cubicBezTo>
                    <a:pt x="195" y="102"/>
                    <a:pt x="202" y="139"/>
                    <a:pt x="202" y="189"/>
                  </a:cubicBezTo>
                  <a:cubicBezTo>
                    <a:pt x="202" y="239"/>
                    <a:pt x="195" y="276"/>
                    <a:pt x="183" y="301"/>
                  </a:cubicBezTo>
                  <a:cubicBezTo>
                    <a:pt x="170" y="326"/>
                    <a:pt x="151" y="339"/>
                    <a:pt x="126" y="339"/>
                  </a:cubicBezTo>
                  <a:cubicBezTo>
                    <a:pt x="100" y="339"/>
                    <a:pt x="81" y="326"/>
                    <a:pt x="68" y="301"/>
                  </a:cubicBezTo>
                  <a:cubicBezTo>
                    <a:pt x="56" y="276"/>
                    <a:pt x="49" y="239"/>
                    <a:pt x="49" y="189"/>
                  </a:cubicBezTo>
                  <a:cubicBezTo>
                    <a:pt x="49" y="139"/>
                    <a:pt x="56" y="102"/>
                    <a:pt x="68" y="77"/>
                  </a:cubicBezTo>
                  <a:cubicBezTo>
                    <a:pt x="81" y="52"/>
                    <a:pt x="100" y="39"/>
                    <a:pt x="126" y="39"/>
                  </a:cubicBezTo>
                  <a:close/>
                  <a:moveTo>
                    <a:pt x="126" y="0"/>
                  </a:moveTo>
                  <a:cubicBezTo>
                    <a:pt x="85" y="0"/>
                    <a:pt x="54" y="16"/>
                    <a:pt x="32" y="49"/>
                  </a:cubicBezTo>
                  <a:cubicBezTo>
                    <a:pt x="10" y="81"/>
                    <a:pt x="0" y="128"/>
                    <a:pt x="0" y="189"/>
                  </a:cubicBezTo>
                  <a:cubicBezTo>
                    <a:pt x="0" y="250"/>
                    <a:pt x="10" y="297"/>
                    <a:pt x="32" y="329"/>
                  </a:cubicBezTo>
                  <a:cubicBezTo>
                    <a:pt x="54" y="361"/>
                    <a:pt x="85" y="377"/>
                    <a:pt x="126" y="377"/>
                  </a:cubicBezTo>
                  <a:cubicBezTo>
                    <a:pt x="166" y="377"/>
                    <a:pt x="197" y="361"/>
                    <a:pt x="219" y="329"/>
                  </a:cubicBezTo>
                  <a:cubicBezTo>
                    <a:pt x="240" y="297"/>
                    <a:pt x="251" y="250"/>
                    <a:pt x="251" y="189"/>
                  </a:cubicBezTo>
                  <a:cubicBezTo>
                    <a:pt x="251" y="128"/>
                    <a:pt x="240" y="81"/>
                    <a:pt x="219" y="49"/>
                  </a:cubicBezTo>
                  <a:cubicBezTo>
                    <a:pt x="197" y="16"/>
                    <a:pt x="166" y="0"/>
                    <a:pt x="126" y="0"/>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00"/>
            <p:cNvSpPr>
              <a:spLocks noEditPoints="1"/>
            </p:cNvSpPr>
            <p:nvPr>
              <p:custDataLst>
                <p:tags r:id="rId10"/>
              </p:custDataLst>
            </p:nvPr>
          </p:nvSpPr>
          <p:spPr bwMode="auto">
            <a:xfrm>
              <a:off x="11693525" y="4146551"/>
              <a:ext cx="142875" cy="196850"/>
            </a:xfrm>
            <a:custGeom>
              <a:avLst/>
              <a:gdLst>
                <a:gd name="T0" fmla="*/ 126 w 252"/>
                <a:gd name="T1" fmla="*/ 39 h 377"/>
                <a:gd name="T2" fmla="*/ 183 w 252"/>
                <a:gd name="T3" fmla="*/ 77 h 377"/>
                <a:gd name="T4" fmla="*/ 202 w 252"/>
                <a:gd name="T5" fmla="*/ 189 h 377"/>
                <a:gd name="T6" fmla="*/ 183 w 252"/>
                <a:gd name="T7" fmla="*/ 301 h 377"/>
                <a:gd name="T8" fmla="*/ 126 w 252"/>
                <a:gd name="T9" fmla="*/ 339 h 377"/>
                <a:gd name="T10" fmla="*/ 69 w 252"/>
                <a:gd name="T11" fmla="*/ 301 h 377"/>
                <a:gd name="T12" fmla="*/ 50 w 252"/>
                <a:gd name="T13" fmla="*/ 189 h 377"/>
                <a:gd name="T14" fmla="*/ 69 w 252"/>
                <a:gd name="T15" fmla="*/ 77 h 377"/>
                <a:gd name="T16" fmla="*/ 126 w 252"/>
                <a:gd name="T17" fmla="*/ 39 h 377"/>
                <a:gd name="T18" fmla="*/ 126 w 252"/>
                <a:gd name="T19" fmla="*/ 0 h 377"/>
                <a:gd name="T20" fmla="*/ 33 w 252"/>
                <a:gd name="T21" fmla="*/ 49 h 377"/>
                <a:gd name="T22" fmla="*/ 0 w 252"/>
                <a:gd name="T23" fmla="*/ 189 h 377"/>
                <a:gd name="T24" fmla="*/ 33 w 252"/>
                <a:gd name="T25" fmla="*/ 329 h 377"/>
                <a:gd name="T26" fmla="*/ 126 w 252"/>
                <a:gd name="T27" fmla="*/ 377 h 377"/>
                <a:gd name="T28" fmla="*/ 219 w 252"/>
                <a:gd name="T29" fmla="*/ 329 h 377"/>
                <a:gd name="T30" fmla="*/ 252 w 252"/>
                <a:gd name="T31" fmla="*/ 189 h 377"/>
                <a:gd name="T32" fmla="*/ 219 w 252"/>
                <a:gd name="T33" fmla="*/ 49 h 377"/>
                <a:gd name="T34" fmla="*/ 126 w 252"/>
                <a:gd name="T3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77">
                  <a:moveTo>
                    <a:pt x="126" y="39"/>
                  </a:moveTo>
                  <a:cubicBezTo>
                    <a:pt x="152" y="39"/>
                    <a:pt x="170" y="52"/>
                    <a:pt x="183" y="77"/>
                  </a:cubicBezTo>
                  <a:cubicBezTo>
                    <a:pt x="196" y="102"/>
                    <a:pt x="202" y="139"/>
                    <a:pt x="202" y="189"/>
                  </a:cubicBezTo>
                  <a:cubicBezTo>
                    <a:pt x="202" y="239"/>
                    <a:pt x="196" y="276"/>
                    <a:pt x="183" y="301"/>
                  </a:cubicBezTo>
                  <a:cubicBezTo>
                    <a:pt x="170" y="326"/>
                    <a:pt x="152" y="339"/>
                    <a:pt x="126" y="339"/>
                  </a:cubicBezTo>
                  <a:cubicBezTo>
                    <a:pt x="101" y="339"/>
                    <a:pt x="82" y="326"/>
                    <a:pt x="69" y="301"/>
                  </a:cubicBezTo>
                  <a:cubicBezTo>
                    <a:pt x="56" y="276"/>
                    <a:pt x="50" y="239"/>
                    <a:pt x="50" y="189"/>
                  </a:cubicBezTo>
                  <a:cubicBezTo>
                    <a:pt x="50" y="139"/>
                    <a:pt x="56" y="102"/>
                    <a:pt x="69" y="77"/>
                  </a:cubicBezTo>
                  <a:cubicBezTo>
                    <a:pt x="82" y="52"/>
                    <a:pt x="101" y="39"/>
                    <a:pt x="126" y="39"/>
                  </a:cubicBezTo>
                  <a:close/>
                  <a:moveTo>
                    <a:pt x="126" y="0"/>
                  </a:moveTo>
                  <a:cubicBezTo>
                    <a:pt x="85" y="0"/>
                    <a:pt x="54" y="16"/>
                    <a:pt x="33" y="49"/>
                  </a:cubicBezTo>
                  <a:cubicBezTo>
                    <a:pt x="11" y="81"/>
                    <a:pt x="0" y="128"/>
                    <a:pt x="0" y="189"/>
                  </a:cubicBezTo>
                  <a:cubicBezTo>
                    <a:pt x="0" y="250"/>
                    <a:pt x="11" y="297"/>
                    <a:pt x="33" y="329"/>
                  </a:cubicBezTo>
                  <a:cubicBezTo>
                    <a:pt x="54" y="361"/>
                    <a:pt x="85" y="377"/>
                    <a:pt x="126" y="377"/>
                  </a:cubicBezTo>
                  <a:cubicBezTo>
                    <a:pt x="167" y="377"/>
                    <a:pt x="198" y="361"/>
                    <a:pt x="219" y="329"/>
                  </a:cubicBezTo>
                  <a:cubicBezTo>
                    <a:pt x="241" y="297"/>
                    <a:pt x="252" y="250"/>
                    <a:pt x="252" y="189"/>
                  </a:cubicBezTo>
                  <a:cubicBezTo>
                    <a:pt x="252" y="128"/>
                    <a:pt x="241" y="81"/>
                    <a:pt x="219" y="49"/>
                  </a:cubicBezTo>
                  <a:cubicBezTo>
                    <a:pt x="198" y="16"/>
                    <a:pt x="167" y="0"/>
                    <a:pt x="126" y="0"/>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01"/>
            <p:cNvSpPr>
              <a:spLocks/>
            </p:cNvSpPr>
            <p:nvPr>
              <p:custDataLst>
                <p:tags r:id="rId11"/>
              </p:custDataLst>
            </p:nvPr>
          </p:nvSpPr>
          <p:spPr bwMode="auto">
            <a:xfrm>
              <a:off x="10098088" y="4619626"/>
              <a:ext cx="34925" cy="31750"/>
            </a:xfrm>
            <a:custGeom>
              <a:avLst/>
              <a:gdLst>
                <a:gd name="T0" fmla="*/ 12 w 63"/>
                <a:gd name="T1" fmla="*/ 0 h 61"/>
                <a:gd name="T2" fmla="*/ 0 w 63"/>
                <a:gd name="T3" fmla="*/ 61 h 61"/>
                <a:gd name="T4" fmla="*/ 51 w 63"/>
                <a:gd name="T5" fmla="*/ 61 h 61"/>
                <a:gd name="T6" fmla="*/ 63 w 63"/>
                <a:gd name="T7" fmla="*/ 0 h 61"/>
                <a:gd name="T8" fmla="*/ 12 w 63"/>
                <a:gd name="T9" fmla="*/ 0 h 61"/>
              </a:gdLst>
              <a:ahLst/>
              <a:cxnLst>
                <a:cxn ang="0">
                  <a:pos x="T0" y="T1"/>
                </a:cxn>
                <a:cxn ang="0">
                  <a:pos x="T2" y="T3"/>
                </a:cxn>
                <a:cxn ang="0">
                  <a:pos x="T4" y="T5"/>
                </a:cxn>
                <a:cxn ang="0">
                  <a:pos x="T6" y="T7"/>
                </a:cxn>
                <a:cxn ang="0">
                  <a:pos x="T8" y="T9"/>
                </a:cxn>
              </a:cxnLst>
              <a:rect l="0" t="0" r="r" b="b"/>
              <a:pathLst>
                <a:path w="63" h="61">
                  <a:moveTo>
                    <a:pt x="12" y="0"/>
                  </a:moveTo>
                  <a:lnTo>
                    <a:pt x="0" y="61"/>
                  </a:lnTo>
                  <a:lnTo>
                    <a:pt x="51" y="61"/>
                  </a:lnTo>
                  <a:lnTo>
                    <a:pt x="63" y="0"/>
                  </a:lnTo>
                  <a:lnTo>
                    <a:pt x="12"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Freeform 102"/>
            <p:cNvSpPr>
              <a:spLocks/>
            </p:cNvSpPr>
            <p:nvPr>
              <p:custDataLst>
                <p:tags r:id="rId12"/>
              </p:custDataLst>
            </p:nvPr>
          </p:nvSpPr>
          <p:spPr bwMode="auto">
            <a:xfrm>
              <a:off x="10199688" y="4462463"/>
              <a:ext cx="131763" cy="193675"/>
            </a:xfrm>
            <a:custGeom>
              <a:avLst/>
              <a:gdLst>
                <a:gd name="T0" fmla="*/ 15 w 235"/>
                <a:gd name="T1" fmla="*/ 0 h 370"/>
                <a:gd name="T2" fmla="*/ 15 w 235"/>
                <a:gd name="T3" fmla="*/ 182 h 370"/>
                <a:gd name="T4" fmla="*/ 55 w 235"/>
                <a:gd name="T5" fmla="*/ 169 h 370"/>
                <a:gd name="T6" fmla="*/ 94 w 235"/>
                <a:gd name="T7" fmla="*/ 164 h 370"/>
                <a:gd name="T8" fmla="*/ 161 w 235"/>
                <a:gd name="T9" fmla="*/ 187 h 370"/>
                <a:gd name="T10" fmla="*/ 186 w 235"/>
                <a:gd name="T11" fmla="*/ 247 h 370"/>
                <a:gd name="T12" fmla="*/ 161 w 235"/>
                <a:gd name="T13" fmla="*/ 307 h 370"/>
                <a:gd name="T14" fmla="*/ 94 w 235"/>
                <a:gd name="T15" fmla="*/ 329 h 370"/>
                <a:gd name="T16" fmla="*/ 45 w 235"/>
                <a:gd name="T17" fmla="*/ 323 h 370"/>
                <a:gd name="T18" fmla="*/ 0 w 235"/>
                <a:gd name="T19" fmla="*/ 306 h 370"/>
                <a:gd name="T20" fmla="*/ 0 w 235"/>
                <a:gd name="T21" fmla="*/ 355 h 370"/>
                <a:gd name="T22" fmla="*/ 49 w 235"/>
                <a:gd name="T23" fmla="*/ 366 h 370"/>
                <a:gd name="T24" fmla="*/ 95 w 235"/>
                <a:gd name="T25" fmla="*/ 370 h 370"/>
                <a:gd name="T26" fmla="*/ 199 w 235"/>
                <a:gd name="T27" fmla="*/ 338 h 370"/>
                <a:gd name="T28" fmla="*/ 235 w 235"/>
                <a:gd name="T29" fmla="*/ 247 h 370"/>
                <a:gd name="T30" fmla="*/ 200 w 235"/>
                <a:gd name="T31" fmla="*/ 156 h 370"/>
                <a:gd name="T32" fmla="*/ 103 w 235"/>
                <a:gd name="T33" fmla="*/ 123 h 370"/>
                <a:gd name="T34" fmla="*/ 81 w 235"/>
                <a:gd name="T35" fmla="*/ 125 h 370"/>
                <a:gd name="T36" fmla="*/ 60 w 235"/>
                <a:gd name="T37" fmla="*/ 131 h 370"/>
                <a:gd name="T38" fmla="*/ 60 w 235"/>
                <a:gd name="T39" fmla="*/ 41 h 370"/>
                <a:gd name="T40" fmla="*/ 208 w 235"/>
                <a:gd name="T41" fmla="*/ 41 h 370"/>
                <a:gd name="T42" fmla="*/ 208 w 235"/>
                <a:gd name="T43" fmla="*/ 0 h 370"/>
                <a:gd name="T44" fmla="*/ 15 w 235"/>
                <a:gd name="T45"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5" h="370">
                  <a:moveTo>
                    <a:pt x="15" y="0"/>
                  </a:moveTo>
                  <a:lnTo>
                    <a:pt x="15" y="182"/>
                  </a:lnTo>
                  <a:cubicBezTo>
                    <a:pt x="29" y="176"/>
                    <a:pt x="42" y="172"/>
                    <a:pt x="55" y="169"/>
                  </a:cubicBezTo>
                  <a:cubicBezTo>
                    <a:pt x="68" y="166"/>
                    <a:pt x="81" y="164"/>
                    <a:pt x="94" y="164"/>
                  </a:cubicBezTo>
                  <a:cubicBezTo>
                    <a:pt x="122" y="164"/>
                    <a:pt x="145" y="172"/>
                    <a:pt x="161" y="187"/>
                  </a:cubicBezTo>
                  <a:cubicBezTo>
                    <a:pt x="178" y="201"/>
                    <a:pt x="186" y="221"/>
                    <a:pt x="186" y="247"/>
                  </a:cubicBezTo>
                  <a:cubicBezTo>
                    <a:pt x="186" y="272"/>
                    <a:pt x="178" y="292"/>
                    <a:pt x="161" y="307"/>
                  </a:cubicBezTo>
                  <a:cubicBezTo>
                    <a:pt x="145" y="322"/>
                    <a:pt x="122" y="329"/>
                    <a:pt x="94" y="329"/>
                  </a:cubicBezTo>
                  <a:cubicBezTo>
                    <a:pt x="77" y="329"/>
                    <a:pt x="61" y="327"/>
                    <a:pt x="45" y="323"/>
                  </a:cubicBezTo>
                  <a:cubicBezTo>
                    <a:pt x="30" y="320"/>
                    <a:pt x="14" y="314"/>
                    <a:pt x="0" y="306"/>
                  </a:cubicBezTo>
                  <a:lnTo>
                    <a:pt x="0" y="355"/>
                  </a:lnTo>
                  <a:cubicBezTo>
                    <a:pt x="17" y="360"/>
                    <a:pt x="33" y="364"/>
                    <a:pt x="49" y="366"/>
                  </a:cubicBezTo>
                  <a:cubicBezTo>
                    <a:pt x="65" y="369"/>
                    <a:pt x="80" y="370"/>
                    <a:pt x="95" y="370"/>
                  </a:cubicBezTo>
                  <a:cubicBezTo>
                    <a:pt x="140" y="370"/>
                    <a:pt x="174" y="359"/>
                    <a:pt x="199" y="338"/>
                  </a:cubicBezTo>
                  <a:cubicBezTo>
                    <a:pt x="223" y="317"/>
                    <a:pt x="235" y="286"/>
                    <a:pt x="235" y="247"/>
                  </a:cubicBezTo>
                  <a:cubicBezTo>
                    <a:pt x="235" y="209"/>
                    <a:pt x="223" y="179"/>
                    <a:pt x="200" y="156"/>
                  </a:cubicBezTo>
                  <a:cubicBezTo>
                    <a:pt x="176" y="134"/>
                    <a:pt x="144" y="123"/>
                    <a:pt x="103" y="123"/>
                  </a:cubicBezTo>
                  <a:cubicBezTo>
                    <a:pt x="96" y="123"/>
                    <a:pt x="89" y="124"/>
                    <a:pt x="81" y="125"/>
                  </a:cubicBezTo>
                  <a:cubicBezTo>
                    <a:pt x="74" y="126"/>
                    <a:pt x="68" y="128"/>
                    <a:pt x="60" y="131"/>
                  </a:cubicBezTo>
                  <a:lnTo>
                    <a:pt x="60" y="41"/>
                  </a:lnTo>
                  <a:lnTo>
                    <a:pt x="208" y="41"/>
                  </a:lnTo>
                  <a:lnTo>
                    <a:pt x="208" y="0"/>
                  </a:lnTo>
                  <a:lnTo>
                    <a:pt x="15"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Freeform 103"/>
            <p:cNvSpPr>
              <a:spLocks noEditPoints="1"/>
            </p:cNvSpPr>
            <p:nvPr>
              <p:custDataLst>
                <p:tags r:id="rId13"/>
              </p:custDataLst>
            </p:nvPr>
          </p:nvSpPr>
          <p:spPr bwMode="auto">
            <a:xfrm>
              <a:off x="10710863" y="4459288"/>
              <a:ext cx="142875" cy="196850"/>
            </a:xfrm>
            <a:custGeom>
              <a:avLst/>
              <a:gdLst>
                <a:gd name="T0" fmla="*/ 126 w 251"/>
                <a:gd name="T1" fmla="*/ 39 h 377"/>
                <a:gd name="T2" fmla="*/ 183 w 251"/>
                <a:gd name="T3" fmla="*/ 77 h 377"/>
                <a:gd name="T4" fmla="*/ 202 w 251"/>
                <a:gd name="T5" fmla="*/ 189 h 377"/>
                <a:gd name="T6" fmla="*/ 183 w 251"/>
                <a:gd name="T7" fmla="*/ 301 h 377"/>
                <a:gd name="T8" fmla="*/ 126 w 251"/>
                <a:gd name="T9" fmla="*/ 339 h 377"/>
                <a:gd name="T10" fmla="*/ 68 w 251"/>
                <a:gd name="T11" fmla="*/ 301 h 377"/>
                <a:gd name="T12" fmla="*/ 49 w 251"/>
                <a:gd name="T13" fmla="*/ 189 h 377"/>
                <a:gd name="T14" fmla="*/ 68 w 251"/>
                <a:gd name="T15" fmla="*/ 77 h 377"/>
                <a:gd name="T16" fmla="*/ 126 w 251"/>
                <a:gd name="T17" fmla="*/ 39 h 377"/>
                <a:gd name="T18" fmla="*/ 126 w 251"/>
                <a:gd name="T19" fmla="*/ 0 h 377"/>
                <a:gd name="T20" fmla="*/ 32 w 251"/>
                <a:gd name="T21" fmla="*/ 49 h 377"/>
                <a:gd name="T22" fmla="*/ 0 w 251"/>
                <a:gd name="T23" fmla="*/ 189 h 377"/>
                <a:gd name="T24" fmla="*/ 32 w 251"/>
                <a:gd name="T25" fmla="*/ 329 h 377"/>
                <a:gd name="T26" fmla="*/ 126 w 251"/>
                <a:gd name="T27" fmla="*/ 377 h 377"/>
                <a:gd name="T28" fmla="*/ 219 w 251"/>
                <a:gd name="T29" fmla="*/ 329 h 377"/>
                <a:gd name="T30" fmla="*/ 251 w 251"/>
                <a:gd name="T31" fmla="*/ 189 h 377"/>
                <a:gd name="T32" fmla="*/ 219 w 251"/>
                <a:gd name="T33" fmla="*/ 49 h 377"/>
                <a:gd name="T34" fmla="*/ 126 w 251"/>
                <a:gd name="T3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377">
                  <a:moveTo>
                    <a:pt x="126" y="39"/>
                  </a:moveTo>
                  <a:cubicBezTo>
                    <a:pt x="151" y="39"/>
                    <a:pt x="170" y="52"/>
                    <a:pt x="183" y="77"/>
                  </a:cubicBezTo>
                  <a:cubicBezTo>
                    <a:pt x="196" y="102"/>
                    <a:pt x="202" y="139"/>
                    <a:pt x="202" y="189"/>
                  </a:cubicBezTo>
                  <a:cubicBezTo>
                    <a:pt x="202" y="239"/>
                    <a:pt x="196" y="276"/>
                    <a:pt x="183" y="301"/>
                  </a:cubicBezTo>
                  <a:cubicBezTo>
                    <a:pt x="170" y="326"/>
                    <a:pt x="151" y="339"/>
                    <a:pt x="126" y="339"/>
                  </a:cubicBezTo>
                  <a:cubicBezTo>
                    <a:pt x="100" y="339"/>
                    <a:pt x="81" y="326"/>
                    <a:pt x="68" y="301"/>
                  </a:cubicBezTo>
                  <a:cubicBezTo>
                    <a:pt x="56" y="276"/>
                    <a:pt x="49" y="239"/>
                    <a:pt x="49" y="189"/>
                  </a:cubicBezTo>
                  <a:cubicBezTo>
                    <a:pt x="49" y="139"/>
                    <a:pt x="56" y="102"/>
                    <a:pt x="68" y="77"/>
                  </a:cubicBezTo>
                  <a:cubicBezTo>
                    <a:pt x="81" y="52"/>
                    <a:pt x="100" y="39"/>
                    <a:pt x="126" y="39"/>
                  </a:cubicBezTo>
                  <a:close/>
                  <a:moveTo>
                    <a:pt x="126" y="0"/>
                  </a:moveTo>
                  <a:cubicBezTo>
                    <a:pt x="85" y="0"/>
                    <a:pt x="54" y="16"/>
                    <a:pt x="32" y="49"/>
                  </a:cubicBezTo>
                  <a:cubicBezTo>
                    <a:pt x="11" y="81"/>
                    <a:pt x="0" y="128"/>
                    <a:pt x="0" y="189"/>
                  </a:cubicBezTo>
                  <a:cubicBezTo>
                    <a:pt x="0" y="250"/>
                    <a:pt x="11" y="297"/>
                    <a:pt x="32" y="329"/>
                  </a:cubicBezTo>
                  <a:cubicBezTo>
                    <a:pt x="54" y="361"/>
                    <a:pt x="85" y="377"/>
                    <a:pt x="126" y="377"/>
                  </a:cubicBezTo>
                  <a:cubicBezTo>
                    <a:pt x="167" y="377"/>
                    <a:pt x="198" y="361"/>
                    <a:pt x="219" y="329"/>
                  </a:cubicBezTo>
                  <a:cubicBezTo>
                    <a:pt x="240" y="297"/>
                    <a:pt x="251" y="250"/>
                    <a:pt x="251" y="189"/>
                  </a:cubicBezTo>
                  <a:cubicBezTo>
                    <a:pt x="251" y="128"/>
                    <a:pt x="240" y="81"/>
                    <a:pt x="219" y="49"/>
                  </a:cubicBezTo>
                  <a:cubicBezTo>
                    <a:pt x="198" y="16"/>
                    <a:pt x="167" y="0"/>
                    <a:pt x="126" y="0"/>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Freeform 104"/>
            <p:cNvSpPr>
              <a:spLocks noEditPoints="1"/>
            </p:cNvSpPr>
            <p:nvPr>
              <p:custDataLst>
                <p:tags r:id="rId14"/>
              </p:custDataLst>
            </p:nvPr>
          </p:nvSpPr>
          <p:spPr bwMode="auto">
            <a:xfrm>
              <a:off x="11226800" y="4459288"/>
              <a:ext cx="141288" cy="196850"/>
            </a:xfrm>
            <a:custGeom>
              <a:avLst/>
              <a:gdLst>
                <a:gd name="T0" fmla="*/ 126 w 251"/>
                <a:gd name="T1" fmla="*/ 39 h 377"/>
                <a:gd name="T2" fmla="*/ 183 w 251"/>
                <a:gd name="T3" fmla="*/ 77 h 377"/>
                <a:gd name="T4" fmla="*/ 202 w 251"/>
                <a:gd name="T5" fmla="*/ 189 h 377"/>
                <a:gd name="T6" fmla="*/ 183 w 251"/>
                <a:gd name="T7" fmla="*/ 301 h 377"/>
                <a:gd name="T8" fmla="*/ 126 w 251"/>
                <a:gd name="T9" fmla="*/ 339 h 377"/>
                <a:gd name="T10" fmla="*/ 68 w 251"/>
                <a:gd name="T11" fmla="*/ 301 h 377"/>
                <a:gd name="T12" fmla="*/ 49 w 251"/>
                <a:gd name="T13" fmla="*/ 189 h 377"/>
                <a:gd name="T14" fmla="*/ 68 w 251"/>
                <a:gd name="T15" fmla="*/ 77 h 377"/>
                <a:gd name="T16" fmla="*/ 126 w 251"/>
                <a:gd name="T17" fmla="*/ 39 h 377"/>
                <a:gd name="T18" fmla="*/ 126 w 251"/>
                <a:gd name="T19" fmla="*/ 0 h 377"/>
                <a:gd name="T20" fmla="*/ 32 w 251"/>
                <a:gd name="T21" fmla="*/ 49 h 377"/>
                <a:gd name="T22" fmla="*/ 0 w 251"/>
                <a:gd name="T23" fmla="*/ 189 h 377"/>
                <a:gd name="T24" fmla="*/ 32 w 251"/>
                <a:gd name="T25" fmla="*/ 329 h 377"/>
                <a:gd name="T26" fmla="*/ 126 w 251"/>
                <a:gd name="T27" fmla="*/ 377 h 377"/>
                <a:gd name="T28" fmla="*/ 219 w 251"/>
                <a:gd name="T29" fmla="*/ 329 h 377"/>
                <a:gd name="T30" fmla="*/ 251 w 251"/>
                <a:gd name="T31" fmla="*/ 189 h 377"/>
                <a:gd name="T32" fmla="*/ 219 w 251"/>
                <a:gd name="T33" fmla="*/ 49 h 377"/>
                <a:gd name="T34" fmla="*/ 126 w 251"/>
                <a:gd name="T3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377">
                  <a:moveTo>
                    <a:pt x="126" y="39"/>
                  </a:moveTo>
                  <a:cubicBezTo>
                    <a:pt x="151" y="39"/>
                    <a:pt x="170" y="52"/>
                    <a:pt x="183" y="77"/>
                  </a:cubicBezTo>
                  <a:cubicBezTo>
                    <a:pt x="195" y="102"/>
                    <a:pt x="202" y="139"/>
                    <a:pt x="202" y="189"/>
                  </a:cubicBezTo>
                  <a:cubicBezTo>
                    <a:pt x="202" y="239"/>
                    <a:pt x="195" y="276"/>
                    <a:pt x="183" y="301"/>
                  </a:cubicBezTo>
                  <a:cubicBezTo>
                    <a:pt x="170" y="326"/>
                    <a:pt x="151" y="339"/>
                    <a:pt x="126" y="339"/>
                  </a:cubicBezTo>
                  <a:cubicBezTo>
                    <a:pt x="100" y="339"/>
                    <a:pt x="81" y="326"/>
                    <a:pt x="68" y="301"/>
                  </a:cubicBezTo>
                  <a:cubicBezTo>
                    <a:pt x="56" y="276"/>
                    <a:pt x="49" y="239"/>
                    <a:pt x="49" y="189"/>
                  </a:cubicBezTo>
                  <a:cubicBezTo>
                    <a:pt x="49" y="139"/>
                    <a:pt x="56" y="102"/>
                    <a:pt x="68" y="77"/>
                  </a:cubicBezTo>
                  <a:cubicBezTo>
                    <a:pt x="81" y="52"/>
                    <a:pt x="100" y="39"/>
                    <a:pt x="126" y="39"/>
                  </a:cubicBezTo>
                  <a:close/>
                  <a:moveTo>
                    <a:pt x="126" y="0"/>
                  </a:moveTo>
                  <a:cubicBezTo>
                    <a:pt x="85" y="0"/>
                    <a:pt x="54" y="16"/>
                    <a:pt x="32" y="49"/>
                  </a:cubicBezTo>
                  <a:cubicBezTo>
                    <a:pt x="10" y="81"/>
                    <a:pt x="0" y="128"/>
                    <a:pt x="0" y="189"/>
                  </a:cubicBezTo>
                  <a:cubicBezTo>
                    <a:pt x="0" y="250"/>
                    <a:pt x="10" y="297"/>
                    <a:pt x="32" y="329"/>
                  </a:cubicBezTo>
                  <a:cubicBezTo>
                    <a:pt x="54" y="361"/>
                    <a:pt x="85" y="377"/>
                    <a:pt x="126" y="377"/>
                  </a:cubicBezTo>
                  <a:cubicBezTo>
                    <a:pt x="166" y="377"/>
                    <a:pt x="197" y="361"/>
                    <a:pt x="219" y="329"/>
                  </a:cubicBezTo>
                  <a:cubicBezTo>
                    <a:pt x="240" y="297"/>
                    <a:pt x="251" y="250"/>
                    <a:pt x="251" y="189"/>
                  </a:cubicBezTo>
                  <a:cubicBezTo>
                    <a:pt x="251" y="128"/>
                    <a:pt x="240" y="81"/>
                    <a:pt x="219" y="49"/>
                  </a:cubicBezTo>
                  <a:cubicBezTo>
                    <a:pt x="197" y="16"/>
                    <a:pt x="166" y="0"/>
                    <a:pt x="126" y="0"/>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Freeform 105"/>
            <p:cNvSpPr>
              <a:spLocks noEditPoints="1"/>
            </p:cNvSpPr>
            <p:nvPr>
              <p:custDataLst>
                <p:tags r:id="rId15"/>
              </p:custDataLst>
            </p:nvPr>
          </p:nvSpPr>
          <p:spPr bwMode="auto">
            <a:xfrm>
              <a:off x="11693525" y="4459288"/>
              <a:ext cx="142875" cy="196850"/>
            </a:xfrm>
            <a:custGeom>
              <a:avLst/>
              <a:gdLst>
                <a:gd name="T0" fmla="*/ 126 w 252"/>
                <a:gd name="T1" fmla="*/ 39 h 377"/>
                <a:gd name="T2" fmla="*/ 183 w 252"/>
                <a:gd name="T3" fmla="*/ 77 h 377"/>
                <a:gd name="T4" fmla="*/ 202 w 252"/>
                <a:gd name="T5" fmla="*/ 189 h 377"/>
                <a:gd name="T6" fmla="*/ 183 w 252"/>
                <a:gd name="T7" fmla="*/ 301 h 377"/>
                <a:gd name="T8" fmla="*/ 126 w 252"/>
                <a:gd name="T9" fmla="*/ 339 h 377"/>
                <a:gd name="T10" fmla="*/ 69 w 252"/>
                <a:gd name="T11" fmla="*/ 301 h 377"/>
                <a:gd name="T12" fmla="*/ 50 w 252"/>
                <a:gd name="T13" fmla="*/ 189 h 377"/>
                <a:gd name="T14" fmla="*/ 69 w 252"/>
                <a:gd name="T15" fmla="*/ 77 h 377"/>
                <a:gd name="T16" fmla="*/ 126 w 252"/>
                <a:gd name="T17" fmla="*/ 39 h 377"/>
                <a:gd name="T18" fmla="*/ 126 w 252"/>
                <a:gd name="T19" fmla="*/ 0 h 377"/>
                <a:gd name="T20" fmla="*/ 33 w 252"/>
                <a:gd name="T21" fmla="*/ 49 h 377"/>
                <a:gd name="T22" fmla="*/ 0 w 252"/>
                <a:gd name="T23" fmla="*/ 189 h 377"/>
                <a:gd name="T24" fmla="*/ 33 w 252"/>
                <a:gd name="T25" fmla="*/ 329 h 377"/>
                <a:gd name="T26" fmla="*/ 126 w 252"/>
                <a:gd name="T27" fmla="*/ 377 h 377"/>
                <a:gd name="T28" fmla="*/ 219 w 252"/>
                <a:gd name="T29" fmla="*/ 329 h 377"/>
                <a:gd name="T30" fmla="*/ 252 w 252"/>
                <a:gd name="T31" fmla="*/ 189 h 377"/>
                <a:gd name="T32" fmla="*/ 219 w 252"/>
                <a:gd name="T33" fmla="*/ 49 h 377"/>
                <a:gd name="T34" fmla="*/ 126 w 252"/>
                <a:gd name="T3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77">
                  <a:moveTo>
                    <a:pt x="126" y="39"/>
                  </a:moveTo>
                  <a:cubicBezTo>
                    <a:pt x="152" y="39"/>
                    <a:pt x="170" y="52"/>
                    <a:pt x="183" y="77"/>
                  </a:cubicBezTo>
                  <a:cubicBezTo>
                    <a:pt x="196" y="102"/>
                    <a:pt x="202" y="139"/>
                    <a:pt x="202" y="189"/>
                  </a:cubicBezTo>
                  <a:cubicBezTo>
                    <a:pt x="202" y="239"/>
                    <a:pt x="196" y="276"/>
                    <a:pt x="183" y="301"/>
                  </a:cubicBezTo>
                  <a:cubicBezTo>
                    <a:pt x="170" y="326"/>
                    <a:pt x="152" y="339"/>
                    <a:pt x="126" y="339"/>
                  </a:cubicBezTo>
                  <a:cubicBezTo>
                    <a:pt x="101" y="339"/>
                    <a:pt x="82" y="326"/>
                    <a:pt x="69" y="301"/>
                  </a:cubicBezTo>
                  <a:cubicBezTo>
                    <a:pt x="56" y="276"/>
                    <a:pt x="50" y="239"/>
                    <a:pt x="50" y="189"/>
                  </a:cubicBezTo>
                  <a:cubicBezTo>
                    <a:pt x="50" y="139"/>
                    <a:pt x="56" y="102"/>
                    <a:pt x="69" y="77"/>
                  </a:cubicBezTo>
                  <a:cubicBezTo>
                    <a:pt x="82" y="52"/>
                    <a:pt x="101" y="39"/>
                    <a:pt x="126" y="39"/>
                  </a:cubicBezTo>
                  <a:close/>
                  <a:moveTo>
                    <a:pt x="126" y="0"/>
                  </a:moveTo>
                  <a:cubicBezTo>
                    <a:pt x="85" y="0"/>
                    <a:pt x="54" y="16"/>
                    <a:pt x="33" y="49"/>
                  </a:cubicBezTo>
                  <a:cubicBezTo>
                    <a:pt x="11" y="81"/>
                    <a:pt x="0" y="128"/>
                    <a:pt x="0" y="189"/>
                  </a:cubicBezTo>
                  <a:cubicBezTo>
                    <a:pt x="0" y="250"/>
                    <a:pt x="11" y="297"/>
                    <a:pt x="33" y="329"/>
                  </a:cubicBezTo>
                  <a:cubicBezTo>
                    <a:pt x="54" y="361"/>
                    <a:pt x="85" y="377"/>
                    <a:pt x="126" y="377"/>
                  </a:cubicBezTo>
                  <a:cubicBezTo>
                    <a:pt x="167" y="377"/>
                    <a:pt x="198" y="361"/>
                    <a:pt x="219" y="329"/>
                  </a:cubicBezTo>
                  <a:cubicBezTo>
                    <a:pt x="241" y="297"/>
                    <a:pt x="252" y="250"/>
                    <a:pt x="252" y="189"/>
                  </a:cubicBezTo>
                  <a:cubicBezTo>
                    <a:pt x="252" y="128"/>
                    <a:pt x="241" y="81"/>
                    <a:pt x="219" y="49"/>
                  </a:cubicBezTo>
                  <a:cubicBezTo>
                    <a:pt x="198" y="16"/>
                    <a:pt x="167" y="0"/>
                    <a:pt x="126" y="0"/>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Freeform 106"/>
            <p:cNvSpPr>
              <a:spLocks noEditPoints="1"/>
            </p:cNvSpPr>
            <p:nvPr>
              <p:custDataLst>
                <p:tags r:id="rId16"/>
              </p:custDataLst>
            </p:nvPr>
          </p:nvSpPr>
          <p:spPr bwMode="auto">
            <a:xfrm>
              <a:off x="10147300" y="4770438"/>
              <a:ext cx="142875" cy="196850"/>
            </a:xfrm>
            <a:custGeom>
              <a:avLst/>
              <a:gdLst>
                <a:gd name="T0" fmla="*/ 126 w 251"/>
                <a:gd name="T1" fmla="*/ 39 h 377"/>
                <a:gd name="T2" fmla="*/ 183 w 251"/>
                <a:gd name="T3" fmla="*/ 77 h 377"/>
                <a:gd name="T4" fmla="*/ 202 w 251"/>
                <a:gd name="T5" fmla="*/ 189 h 377"/>
                <a:gd name="T6" fmla="*/ 183 w 251"/>
                <a:gd name="T7" fmla="*/ 301 h 377"/>
                <a:gd name="T8" fmla="*/ 126 w 251"/>
                <a:gd name="T9" fmla="*/ 338 h 377"/>
                <a:gd name="T10" fmla="*/ 68 w 251"/>
                <a:gd name="T11" fmla="*/ 301 h 377"/>
                <a:gd name="T12" fmla="*/ 49 w 251"/>
                <a:gd name="T13" fmla="*/ 189 h 377"/>
                <a:gd name="T14" fmla="*/ 68 w 251"/>
                <a:gd name="T15" fmla="*/ 77 h 377"/>
                <a:gd name="T16" fmla="*/ 126 w 251"/>
                <a:gd name="T17" fmla="*/ 39 h 377"/>
                <a:gd name="T18" fmla="*/ 126 w 251"/>
                <a:gd name="T19" fmla="*/ 0 h 377"/>
                <a:gd name="T20" fmla="*/ 32 w 251"/>
                <a:gd name="T21" fmla="*/ 49 h 377"/>
                <a:gd name="T22" fmla="*/ 0 w 251"/>
                <a:gd name="T23" fmla="*/ 189 h 377"/>
                <a:gd name="T24" fmla="*/ 32 w 251"/>
                <a:gd name="T25" fmla="*/ 329 h 377"/>
                <a:gd name="T26" fmla="*/ 126 w 251"/>
                <a:gd name="T27" fmla="*/ 377 h 377"/>
                <a:gd name="T28" fmla="*/ 219 w 251"/>
                <a:gd name="T29" fmla="*/ 329 h 377"/>
                <a:gd name="T30" fmla="*/ 251 w 251"/>
                <a:gd name="T31" fmla="*/ 189 h 377"/>
                <a:gd name="T32" fmla="*/ 219 w 251"/>
                <a:gd name="T33" fmla="*/ 49 h 377"/>
                <a:gd name="T34" fmla="*/ 126 w 251"/>
                <a:gd name="T3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377">
                  <a:moveTo>
                    <a:pt x="126" y="39"/>
                  </a:moveTo>
                  <a:cubicBezTo>
                    <a:pt x="151" y="39"/>
                    <a:pt x="170" y="52"/>
                    <a:pt x="183" y="77"/>
                  </a:cubicBezTo>
                  <a:cubicBezTo>
                    <a:pt x="195" y="102"/>
                    <a:pt x="202" y="139"/>
                    <a:pt x="202" y="189"/>
                  </a:cubicBezTo>
                  <a:cubicBezTo>
                    <a:pt x="202" y="239"/>
                    <a:pt x="195" y="276"/>
                    <a:pt x="183" y="301"/>
                  </a:cubicBezTo>
                  <a:cubicBezTo>
                    <a:pt x="170" y="326"/>
                    <a:pt x="151" y="338"/>
                    <a:pt x="126" y="338"/>
                  </a:cubicBezTo>
                  <a:cubicBezTo>
                    <a:pt x="100" y="338"/>
                    <a:pt x="81" y="326"/>
                    <a:pt x="68" y="301"/>
                  </a:cubicBezTo>
                  <a:cubicBezTo>
                    <a:pt x="56" y="276"/>
                    <a:pt x="49" y="239"/>
                    <a:pt x="49" y="189"/>
                  </a:cubicBezTo>
                  <a:cubicBezTo>
                    <a:pt x="49" y="139"/>
                    <a:pt x="56" y="102"/>
                    <a:pt x="68" y="77"/>
                  </a:cubicBezTo>
                  <a:cubicBezTo>
                    <a:pt x="81" y="52"/>
                    <a:pt x="100" y="39"/>
                    <a:pt x="126" y="39"/>
                  </a:cubicBezTo>
                  <a:close/>
                  <a:moveTo>
                    <a:pt x="126" y="0"/>
                  </a:moveTo>
                  <a:cubicBezTo>
                    <a:pt x="85" y="0"/>
                    <a:pt x="54" y="16"/>
                    <a:pt x="32" y="49"/>
                  </a:cubicBezTo>
                  <a:cubicBezTo>
                    <a:pt x="10" y="81"/>
                    <a:pt x="0" y="128"/>
                    <a:pt x="0" y="189"/>
                  </a:cubicBezTo>
                  <a:cubicBezTo>
                    <a:pt x="0" y="250"/>
                    <a:pt x="10" y="297"/>
                    <a:pt x="32" y="329"/>
                  </a:cubicBezTo>
                  <a:cubicBezTo>
                    <a:pt x="54" y="361"/>
                    <a:pt x="85" y="377"/>
                    <a:pt x="126" y="377"/>
                  </a:cubicBezTo>
                  <a:cubicBezTo>
                    <a:pt x="166" y="377"/>
                    <a:pt x="197" y="361"/>
                    <a:pt x="219" y="329"/>
                  </a:cubicBezTo>
                  <a:cubicBezTo>
                    <a:pt x="240" y="297"/>
                    <a:pt x="251" y="250"/>
                    <a:pt x="251" y="189"/>
                  </a:cubicBezTo>
                  <a:cubicBezTo>
                    <a:pt x="251" y="128"/>
                    <a:pt x="240" y="81"/>
                    <a:pt x="219" y="49"/>
                  </a:cubicBezTo>
                  <a:cubicBezTo>
                    <a:pt x="197" y="16"/>
                    <a:pt x="166" y="0"/>
                    <a:pt x="126" y="0"/>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Freeform 107"/>
            <p:cNvSpPr>
              <a:spLocks noEditPoints="1"/>
            </p:cNvSpPr>
            <p:nvPr>
              <p:custDataLst>
                <p:tags r:id="rId17"/>
              </p:custDataLst>
            </p:nvPr>
          </p:nvSpPr>
          <p:spPr bwMode="auto">
            <a:xfrm>
              <a:off x="10710863" y="4770438"/>
              <a:ext cx="142875" cy="196850"/>
            </a:xfrm>
            <a:custGeom>
              <a:avLst/>
              <a:gdLst>
                <a:gd name="T0" fmla="*/ 126 w 251"/>
                <a:gd name="T1" fmla="*/ 39 h 377"/>
                <a:gd name="T2" fmla="*/ 183 w 251"/>
                <a:gd name="T3" fmla="*/ 77 h 377"/>
                <a:gd name="T4" fmla="*/ 202 w 251"/>
                <a:gd name="T5" fmla="*/ 189 h 377"/>
                <a:gd name="T6" fmla="*/ 183 w 251"/>
                <a:gd name="T7" fmla="*/ 301 h 377"/>
                <a:gd name="T8" fmla="*/ 126 w 251"/>
                <a:gd name="T9" fmla="*/ 338 h 377"/>
                <a:gd name="T10" fmla="*/ 68 w 251"/>
                <a:gd name="T11" fmla="*/ 301 h 377"/>
                <a:gd name="T12" fmla="*/ 49 w 251"/>
                <a:gd name="T13" fmla="*/ 189 h 377"/>
                <a:gd name="T14" fmla="*/ 68 w 251"/>
                <a:gd name="T15" fmla="*/ 77 h 377"/>
                <a:gd name="T16" fmla="*/ 126 w 251"/>
                <a:gd name="T17" fmla="*/ 39 h 377"/>
                <a:gd name="T18" fmla="*/ 126 w 251"/>
                <a:gd name="T19" fmla="*/ 0 h 377"/>
                <a:gd name="T20" fmla="*/ 32 w 251"/>
                <a:gd name="T21" fmla="*/ 49 h 377"/>
                <a:gd name="T22" fmla="*/ 0 w 251"/>
                <a:gd name="T23" fmla="*/ 189 h 377"/>
                <a:gd name="T24" fmla="*/ 32 w 251"/>
                <a:gd name="T25" fmla="*/ 329 h 377"/>
                <a:gd name="T26" fmla="*/ 126 w 251"/>
                <a:gd name="T27" fmla="*/ 377 h 377"/>
                <a:gd name="T28" fmla="*/ 219 w 251"/>
                <a:gd name="T29" fmla="*/ 329 h 377"/>
                <a:gd name="T30" fmla="*/ 251 w 251"/>
                <a:gd name="T31" fmla="*/ 189 h 377"/>
                <a:gd name="T32" fmla="*/ 219 w 251"/>
                <a:gd name="T33" fmla="*/ 49 h 377"/>
                <a:gd name="T34" fmla="*/ 126 w 251"/>
                <a:gd name="T3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377">
                  <a:moveTo>
                    <a:pt x="126" y="39"/>
                  </a:moveTo>
                  <a:cubicBezTo>
                    <a:pt x="151" y="39"/>
                    <a:pt x="170" y="52"/>
                    <a:pt x="183" y="77"/>
                  </a:cubicBezTo>
                  <a:cubicBezTo>
                    <a:pt x="196" y="102"/>
                    <a:pt x="202" y="139"/>
                    <a:pt x="202" y="189"/>
                  </a:cubicBezTo>
                  <a:cubicBezTo>
                    <a:pt x="202" y="239"/>
                    <a:pt x="196" y="276"/>
                    <a:pt x="183" y="301"/>
                  </a:cubicBezTo>
                  <a:cubicBezTo>
                    <a:pt x="170" y="326"/>
                    <a:pt x="151" y="338"/>
                    <a:pt x="126" y="338"/>
                  </a:cubicBezTo>
                  <a:cubicBezTo>
                    <a:pt x="100" y="338"/>
                    <a:pt x="81" y="326"/>
                    <a:pt x="68" y="301"/>
                  </a:cubicBezTo>
                  <a:cubicBezTo>
                    <a:pt x="56" y="276"/>
                    <a:pt x="49" y="239"/>
                    <a:pt x="49" y="189"/>
                  </a:cubicBezTo>
                  <a:cubicBezTo>
                    <a:pt x="49" y="139"/>
                    <a:pt x="56" y="102"/>
                    <a:pt x="68" y="77"/>
                  </a:cubicBezTo>
                  <a:cubicBezTo>
                    <a:pt x="81" y="52"/>
                    <a:pt x="100" y="39"/>
                    <a:pt x="126" y="39"/>
                  </a:cubicBezTo>
                  <a:close/>
                  <a:moveTo>
                    <a:pt x="126" y="0"/>
                  </a:moveTo>
                  <a:cubicBezTo>
                    <a:pt x="85" y="0"/>
                    <a:pt x="54" y="16"/>
                    <a:pt x="32" y="49"/>
                  </a:cubicBezTo>
                  <a:cubicBezTo>
                    <a:pt x="11" y="81"/>
                    <a:pt x="0" y="128"/>
                    <a:pt x="0" y="189"/>
                  </a:cubicBezTo>
                  <a:cubicBezTo>
                    <a:pt x="0" y="250"/>
                    <a:pt x="11" y="297"/>
                    <a:pt x="32" y="329"/>
                  </a:cubicBezTo>
                  <a:cubicBezTo>
                    <a:pt x="54" y="361"/>
                    <a:pt x="85" y="377"/>
                    <a:pt x="126" y="377"/>
                  </a:cubicBezTo>
                  <a:cubicBezTo>
                    <a:pt x="167" y="377"/>
                    <a:pt x="198" y="361"/>
                    <a:pt x="219" y="329"/>
                  </a:cubicBezTo>
                  <a:cubicBezTo>
                    <a:pt x="240" y="297"/>
                    <a:pt x="251" y="250"/>
                    <a:pt x="251" y="189"/>
                  </a:cubicBezTo>
                  <a:cubicBezTo>
                    <a:pt x="251" y="128"/>
                    <a:pt x="240" y="81"/>
                    <a:pt x="219" y="49"/>
                  </a:cubicBezTo>
                  <a:cubicBezTo>
                    <a:pt x="198" y="16"/>
                    <a:pt x="167" y="0"/>
                    <a:pt x="126" y="0"/>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Freeform 108"/>
            <p:cNvSpPr>
              <a:spLocks noEditPoints="1"/>
            </p:cNvSpPr>
            <p:nvPr>
              <p:custDataLst>
                <p:tags r:id="rId18"/>
              </p:custDataLst>
            </p:nvPr>
          </p:nvSpPr>
          <p:spPr bwMode="auto">
            <a:xfrm>
              <a:off x="11226800" y="4770438"/>
              <a:ext cx="141288" cy="196850"/>
            </a:xfrm>
            <a:custGeom>
              <a:avLst/>
              <a:gdLst>
                <a:gd name="T0" fmla="*/ 125 w 251"/>
                <a:gd name="T1" fmla="*/ 39 h 377"/>
                <a:gd name="T2" fmla="*/ 183 w 251"/>
                <a:gd name="T3" fmla="*/ 77 h 377"/>
                <a:gd name="T4" fmla="*/ 202 w 251"/>
                <a:gd name="T5" fmla="*/ 189 h 377"/>
                <a:gd name="T6" fmla="*/ 183 w 251"/>
                <a:gd name="T7" fmla="*/ 301 h 377"/>
                <a:gd name="T8" fmla="*/ 125 w 251"/>
                <a:gd name="T9" fmla="*/ 338 h 377"/>
                <a:gd name="T10" fmla="*/ 68 w 251"/>
                <a:gd name="T11" fmla="*/ 301 h 377"/>
                <a:gd name="T12" fmla="*/ 49 w 251"/>
                <a:gd name="T13" fmla="*/ 189 h 377"/>
                <a:gd name="T14" fmla="*/ 68 w 251"/>
                <a:gd name="T15" fmla="*/ 77 h 377"/>
                <a:gd name="T16" fmla="*/ 125 w 251"/>
                <a:gd name="T17" fmla="*/ 39 h 377"/>
                <a:gd name="T18" fmla="*/ 125 w 251"/>
                <a:gd name="T19" fmla="*/ 0 h 377"/>
                <a:gd name="T20" fmla="*/ 32 w 251"/>
                <a:gd name="T21" fmla="*/ 49 h 377"/>
                <a:gd name="T22" fmla="*/ 0 w 251"/>
                <a:gd name="T23" fmla="*/ 189 h 377"/>
                <a:gd name="T24" fmla="*/ 32 w 251"/>
                <a:gd name="T25" fmla="*/ 329 h 377"/>
                <a:gd name="T26" fmla="*/ 125 w 251"/>
                <a:gd name="T27" fmla="*/ 377 h 377"/>
                <a:gd name="T28" fmla="*/ 219 w 251"/>
                <a:gd name="T29" fmla="*/ 329 h 377"/>
                <a:gd name="T30" fmla="*/ 251 w 251"/>
                <a:gd name="T31" fmla="*/ 189 h 377"/>
                <a:gd name="T32" fmla="*/ 219 w 251"/>
                <a:gd name="T33" fmla="*/ 49 h 377"/>
                <a:gd name="T34" fmla="*/ 125 w 251"/>
                <a:gd name="T3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377">
                  <a:moveTo>
                    <a:pt x="125" y="39"/>
                  </a:moveTo>
                  <a:cubicBezTo>
                    <a:pt x="151" y="39"/>
                    <a:pt x="170" y="52"/>
                    <a:pt x="183" y="77"/>
                  </a:cubicBezTo>
                  <a:cubicBezTo>
                    <a:pt x="195" y="102"/>
                    <a:pt x="202" y="139"/>
                    <a:pt x="202" y="189"/>
                  </a:cubicBezTo>
                  <a:cubicBezTo>
                    <a:pt x="202" y="239"/>
                    <a:pt x="195" y="276"/>
                    <a:pt x="183" y="301"/>
                  </a:cubicBezTo>
                  <a:cubicBezTo>
                    <a:pt x="170" y="326"/>
                    <a:pt x="151" y="338"/>
                    <a:pt x="125" y="338"/>
                  </a:cubicBezTo>
                  <a:cubicBezTo>
                    <a:pt x="100" y="338"/>
                    <a:pt x="81" y="326"/>
                    <a:pt x="68" y="301"/>
                  </a:cubicBezTo>
                  <a:cubicBezTo>
                    <a:pt x="56" y="276"/>
                    <a:pt x="49" y="239"/>
                    <a:pt x="49" y="189"/>
                  </a:cubicBezTo>
                  <a:cubicBezTo>
                    <a:pt x="49" y="139"/>
                    <a:pt x="56" y="102"/>
                    <a:pt x="68" y="77"/>
                  </a:cubicBezTo>
                  <a:cubicBezTo>
                    <a:pt x="81" y="52"/>
                    <a:pt x="100" y="39"/>
                    <a:pt x="125" y="39"/>
                  </a:cubicBezTo>
                  <a:close/>
                  <a:moveTo>
                    <a:pt x="125" y="0"/>
                  </a:moveTo>
                  <a:cubicBezTo>
                    <a:pt x="84" y="0"/>
                    <a:pt x="54" y="16"/>
                    <a:pt x="32" y="49"/>
                  </a:cubicBezTo>
                  <a:cubicBezTo>
                    <a:pt x="10" y="81"/>
                    <a:pt x="0" y="128"/>
                    <a:pt x="0" y="189"/>
                  </a:cubicBezTo>
                  <a:cubicBezTo>
                    <a:pt x="0" y="250"/>
                    <a:pt x="10" y="297"/>
                    <a:pt x="32" y="329"/>
                  </a:cubicBezTo>
                  <a:cubicBezTo>
                    <a:pt x="54" y="361"/>
                    <a:pt x="84" y="377"/>
                    <a:pt x="125" y="377"/>
                  </a:cubicBezTo>
                  <a:cubicBezTo>
                    <a:pt x="166" y="377"/>
                    <a:pt x="197" y="361"/>
                    <a:pt x="219" y="329"/>
                  </a:cubicBezTo>
                  <a:cubicBezTo>
                    <a:pt x="240" y="297"/>
                    <a:pt x="251" y="250"/>
                    <a:pt x="251" y="189"/>
                  </a:cubicBezTo>
                  <a:cubicBezTo>
                    <a:pt x="251" y="128"/>
                    <a:pt x="240" y="81"/>
                    <a:pt x="219" y="49"/>
                  </a:cubicBezTo>
                  <a:cubicBezTo>
                    <a:pt x="197" y="16"/>
                    <a:pt x="166" y="0"/>
                    <a:pt x="125" y="0"/>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Freeform 109"/>
            <p:cNvSpPr>
              <a:spLocks noEditPoints="1"/>
            </p:cNvSpPr>
            <p:nvPr>
              <p:custDataLst>
                <p:tags r:id="rId19"/>
              </p:custDataLst>
            </p:nvPr>
          </p:nvSpPr>
          <p:spPr bwMode="auto">
            <a:xfrm>
              <a:off x="11693525" y="4770438"/>
              <a:ext cx="142875" cy="196850"/>
            </a:xfrm>
            <a:custGeom>
              <a:avLst/>
              <a:gdLst>
                <a:gd name="T0" fmla="*/ 126 w 252"/>
                <a:gd name="T1" fmla="*/ 39 h 377"/>
                <a:gd name="T2" fmla="*/ 183 w 252"/>
                <a:gd name="T3" fmla="*/ 77 h 377"/>
                <a:gd name="T4" fmla="*/ 202 w 252"/>
                <a:gd name="T5" fmla="*/ 189 h 377"/>
                <a:gd name="T6" fmla="*/ 183 w 252"/>
                <a:gd name="T7" fmla="*/ 301 h 377"/>
                <a:gd name="T8" fmla="*/ 126 w 252"/>
                <a:gd name="T9" fmla="*/ 338 h 377"/>
                <a:gd name="T10" fmla="*/ 69 w 252"/>
                <a:gd name="T11" fmla="*/ 301 h 377"/>
                <a:gd name="T12" fmla="*/ 50 w 252"/>
                <a:gd name="T13" fmla="*/ 189 h 377"/>
                <a:gd name="T14" fmla="*/ 69 w 252"/>
                <a:gd name="T15" fmla="*/ 77 h 377"/>
                <a:gd name="T16" fmla="*/ 126 w 252"/>
                <a:gd name="T17" fmla="*/ 39 h 377"/>
                <a:gd name="T18" fmla="*/ 126 w 252"/>
                <a:gd name="T19" fmla="*/ 0 h 377"/>
                <a:gd name="T20" fmla="*/ 33 w 252"/>
                <a:gd name="T21" fmla="*/ 49 h 377"/>
                <a:gd name="T22" fmla="*/ 0 w 252"/>
                <a:gd name="T23" fmla="*/ 189 h 377"/>
                <a:gd name="T24" fmla="*/ 33 w 252"/>
                <a:gd name="T25" fmla="*/ 329 h 377"/>
                <a:gd name="T26" fmla="*/ 126 w 252"/>
                <a:gd name="T27" fmla="*/ 377 h 377"/>
                <a:gd name="T28" fmla="*/ 219 w 252"/>
                <a:gd name="T29" fmla="*/ 329 h 377"/>
                <a:gd name="T30" fmla="*/ 252 w 252"/>
                <a:gd name="T31" fmla="*/ 189 h 377"/>
                <a:gd name="T32" fmla="*/ 219 w 252"/>
                <a:gd name="T33" fmla="*/ 49 h 377"/>
                <a:gd name="T34" fmla="*/ 126 w 252"/>
                <a:gd name="T3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77">
                  <a:moveTo>
                    <a:pt x="126" y="39"/>
                  </a:moveTo>
                  <a:cubicBezTo>
                    <a:pt x="152" y="39"/>
                    <a:pt x="170" y="52"/>
                    <a:pt x="183" y="77"/>
                  </a:cubicBezTo>
                  <a:cubicBezTo>
                    <a:pt x="196" y="102"/>
                    <a:pt x="202" y="139"/>
                    <a:pt x="202" y="189"/>
                  </a:cubicBezTo>
                  <a:cubicBezTo>
                    <a:pt x="202" y="239"/>
                    <a:pt x="196" y="276"/>
                    <a:pt x="183" y="301"/>
                  </a:cubicBezTo>
                  <a:cubicBezTo>
                    <a:pt x="170" y="326"/>
                    <a:pt x="152" y="338"/>
                    <a:pt x="126" y="338"/>
                  </a:cubicBezTo>
                  <a:cubicBezTo>
                    <a:pt x="101" y="338"/>
                    <a:pt x="82" y="326"/>
                    <a:pt x="69" y="301"/>
                  </a:cubicBezTo>
                  <a:cubicBezTo>
                    <a:pt x="56" y="276"/>
                    <a:pt x="50" y="239"/>
                    <a:pt x="50" y="189"/>
                  </a:cubicBezTo>
                  <a:cubicBezTo>
                    <a:pt x="50" y="139"/>
                    <a:pt x="56" y="102"/>
                    <a:pt x="69" y="77"/>
                  </a:cubicBezTo>
                  <a:cubicBezTo>
                    <a:pt x="82" y="52"/>
                    <a:pt x="101" y="39"/>
                    <a:pt x="126" y="39"/>
                  </a:cubicBezTo>
                  <a:close/>
                  <a:moveTo>
                    <a:pt x="126" y="0"/>
                  </a:moveTo>
                  <a:cubicBezTo>
                    <a:pt x="85" y="0"/>
                    <a:pt x="54" y="16"/>
                    <a:pt x="33" y="49"/>
                  </a:cubicBezTo>
                  <a:cubicBezTo>
                    <a:pt x="11" y="81"/>
                    <a:pt x="0" y="128"/>
                    <a:pt x="0" y="189"/>
                  </a:cubicBezTo>
                  <a:cubicBezTo>
                    <a:pt x="0" y="250"/>
                    <a:pt x="11" y="297"/>
                    <a:pt x="33" y="329"/>
                  </a:cubicBezTo>
                  <a:cubicBezTo>
                    <a:pt x="54" y="361"/>
                    <a:pt x="85" y="377"/>
                    <a:pt x="126" y="377"/>
                  </a:cubicBezTo>
                  <a:cubicBezTo>
                    <a:pt x="167" y="377"/>
                    <a:pt x="198" y="361"/>
                    <a:pt x="219" y="329"/>
                  </a:cubicBezTo>
                  <a:cubicBezTo>
                    <a:pt x="241" y="297"/>
                    <a:pt x="252" y="250"/>
                    <a:pt x="252" y="189"/>
                  </a:cubicBezTo>
                  <a:cubicBezTo>
                    <a:pt x="252" y="128"/>
                    <a:pt x="241" y="81"/>
                    <a:pt x="219" y="49"/>
                  </a:cubicBezTo>
                  <a:cubicBezTo>
                    <a:pt x="198" y="16"/>
                    <a:pt x="167" y="0"/>
                    <a:pt x="126" y="0"/>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Freeform 110"/>
            <p:cNvSpPr>
              <a:spLocks noEditPoints="1"/>
            </p:cNvSpPr>
            <p:nvPr>
              <p:custDataLst>
                <p:tags r:id="rId20"/>
              </p:custDataLst>
            </p:nvPr>
          </p:nvSpPr>
          <p:spPr bwMode="auto">
            <a:xfrm>
              <a:off x="10147300" y="5083176"/>
              <a:ext cx="142875" cy="196850"/>
            </a:xfrm>
            <a:custGeom>
              <a:avLst/>
              <a:gdLst>
                <a:gd name="T0" fmla="*/ 126 w 251"/>
                <a:gd name="T1" fmla="*/ 39 h 377"/>
                <a:gd name="T2" fmla="*/ 183 w 251"/>
                <a:gd name="T3" fmla="*/ 76 h 377"/>
                <a:gd name="T4" fmla="*/ 202 w 251"/>
                <a:gd name="T5" fmla="*/ 189 h 377"/>
                <a:gd name="T6" fmla="*/ 183 w 251"/>
                <a:gd name="T7" fmla="*/ 301 h 377"/>
                <a:gd name="T8" fmla="*/ 126 w 251"/>
                <a:gd name="T9" fmla="*/ 338 h 377"/>
                <a:gd name="T10" fmla="*/ 68 w 251"/>
                <a:gd name="T11" fmla="*/ 301 h 377"/>
                <a:gd name="T12" fmla="*/ 49 w 251"/>
                <a:gd name="T13" fmla="*/ 189 h 377"/>
                <a:gd name="T14" fmla="*/ 68 w 251"/>
                <a:gd name="T15" fmla="*/ 76 h 377"/>
                <a:gd name="T16" fmla="*/ 126 w 251"/>
                <a:gd name="T17" fmla="*/ 39 h 377"/>
                <a:gd name="T18" fmla="*/ 126 w 251"/>
                <a:gd name="T19" fmla="*/ 0 h 377"/>
                <a:gd name="T20" fmla="*/ 32 w 251"/>
                <a:gd name="T21" fmla="*/ 49 h 377"/>
                <a:gd name="T22" fmla="*/ 0 w 251"/>
                <a:gd name="T23" fmla="*/ 189 h 377"/>
                <a:gd name="T24" fmla="*/ 32 w 251"/>
                <a:gd name="T25" fmla="*/ 329 h 377"/>
                <a:gd name="T26" fmla="*/ 126 w 251"/>
                <a:gd name="T27" fmla="*/ 377 h 377"/>
                <a:gd name="T28" fmla="*/ 219 w 251"/>
                <a:gd name="T29" fmla="*/ 329 h 377"/>
                <a:gd name="T30" fmla="*/ 251 w 251"/>
                <a:gd name="T31" fmla="*/ 189 h 377"/>
                <a:gd name="T32" fmla="*/ 219 w 251"/>
                <a:gd name="T33" fmla="*/ 49 h 377"/>
                <a:gd name="T34" fmla="*/ 126 w 251"/>
                <a:gd name="T3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377">
                  <a:moveTo>
                    <a:pt x="126" y="39"/>
                  </a:moveTo>
                  <a:cubicBezTo>
                    <a:pt x="151" y="39"/>
                    <a:pt x="170" y="52"/>
                    <a:pt x="183" y="76"/>
                  </a:cubicBezTo>
                  <a:cubicBezTo>
                    <a:pt x="195" y="101"/>
                    <a:pt x="202" y="139"/>
                    <a:pt x="202" y="189"/>
                  </a:cubicBezTo>
                  <a:cubicBezTo>
                    <a:pt x="202" y="239"/>
                    <a:pt x="195" y="276"/>
                    <a:pt x="183" y="301"/>
                  </a:cubicBezTo>
                  <a:cubicBezTo>
                    <a:pt x="170" y="326"/>
                    <a:pt x="151" y="338"/>
                    <a:pt x="126" y="338"/>
                  </a:cubicBezTo>
                  <a:cubicBezTo>
                    <a:pt x="100" y="338"/>
                    <a:pt x="81" y="326"/>
                    <a:pt x="68" y="301"/>
                  </a:cubicBezTo>
                  <a:cubicBezTo>
                    <a:pt x="56" y="276"/>
                    <a:pt x="49" y="239"/>
                    <a:pt x="49" y="189"/>
                  </a:cubicBezTo>
                  <a:cubicBezTo>
                    <a:pt x="49" y="139"/>
                    <a:pt x="56" y="101"/>
                    <a:pt x="68" y="76"/>
                  </a:cubicBezTo>
                  <a:cubicBezTo>
                    <a:pt x="81" y="52"/>
                    <a:pt x="100" y="39"/>
                    <a:pt x="126" y="39"/>
                  </a:cubicBezTo>
                  <a:close/>
                  <a:moveTo>
                    <a:pt x="126" y="0"/>
                  </a:moveTo>
                  <a:cubicBezTo>
                    <a:pt x="85" y="0"/>
                    <a:pt x="54" y="16"/>
                    <a:pt x="32" y="49"/>
                  </a:cubicBezTo>
                  <a:cubicBezTo>
                    <a:pt x="10" y="80"/>
                    <a:pt x="0" y="127"/>
                    <a:pt x="0" y="189"/>
                  </a:cubicBezTo>
                  <a:cubicBezTo>
                    <a:pt x="0" y="250"/>
                    <a:pt x="10" y="297"/>
                    <a:pt x="32" y="329"/>
                  </a:cubicBezTo>
                  <a:cubicBezTo>
                    <a:pt x="54" y="361"/>
                    <a:pt x="85" y="377"/>
                    <a:pt x="126" y="377"/>
                  </a:cubicBezTo>
                  <a:cubicBezTo>
                    <a:pt x="166" y="377"/>
                    <a:pt x="197" y="361"/>
                    <a:pt x="219" y="329"/>
                  </a:cubicBezTo>
                  <a:cubicBezTo>
                    <a:pt x="240" y="297"/>
                    <a:pt x="251" y="250"/>
                    <a:pt x="251" y="189"/>
                  </a:cubicBezTo>
                  <a:cubicBezTo>
                    <a:pt x="251" y="127"/>
                    <a:pt x="240" y="80"/>
                    <a:pt x="219" y="49"/>
                  </a:cubicBezTo>
                  <a:cubicBezTo>
                    <a:pt x="197" y="16"/>
                    <a:pt x="166" y="0"/>
                    <a:pt x="126" y="0"/>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Freeform 111"/>
            <p:cNvSpPr>
              <a:spLocks noEditPoints="1"/>
            </p:cNvSpPr>
            <p:nvPr>
              <p:custDataLst>
                <p:tags r:id="rId21"/>
              </p:custDataLst>
            </p:nvPr>
          </p:nvSpPr>
          <p:spPr bwMode="auto">
            <a:xfrm>
              <a:off x="10710863" y="5083176"/>
              <a:ext cx="142875" cy="196850"/>
            </a:xfrm>
            <a:custGeom>
              <a:avLst/>
              <a:gdLst>
                <a:gd name="T0" fmla="*/ 126 w 251"/>
                <a:gd name="T1" fmla="*/ 39 h 377"/>
                <a:gd name="T2" fmla="*/ 183 w 251"/>
                <a:gd name="T3" fmla="*/ 76 h 377"/>
                <a:gd name="T4" fmla="*/ 202 w 251"/>
                <a:gd name="T5" fmla="*/ 189 h 377"/>
                <a:gd name="T6" fmla="*/ 183 w 251"/>
                <a:gd name="T7" fmla="*/ 301 h 377"/>
                <a:gd name="T8" fmla="*/ 126 w 251"/>
                <a:gd name="T9" fmla="*/ 338 h 377"/>
                <a:gd name="T10" fmla="*/ 68 w 251"/>
                <a:gd name="T11" fmla="*/ 301 h 377"/>
                <a:gd name="T12" fmla="*/ 49 w 251"/>
                <a:gd name="T13" fmla="*/ 189 h 377"/>
                <a:gd name="T14" fmla="*/ 68 w 251"/>
                <a:gd name="T15" fmla="*/ 76 h 377"/>
                <a:gd name="T16" fmla="*/ 126 w 251"/>
                <a:gd name="T17" fmla="*/ 39 h 377"/>
                <a:gd name="T18" fmla="*/ 126 w 251"/>
                <a:gd name="T19" fmla="*/ 0 h 377"/>
                <a:gd name="T20" fmla="*/ 32 w 251"/>
                <a:gd name="T21" fmla="*/ 49 h 377"/>
                <a:gd name="T22" fmla="*/ 0 w 251"/>
                <a:gd name="T23" fmla="*/ 189 h 377"/>
                <a:gd name="T24" fmla="*/ 32 w 251"/>
                <a:gd name="T25" fmla="*/ 329 h 377"/>
                <a:gd name="T26" fmla="*/ 126 w 251"/>
                <a:gd name="T27" fmla="*/ 377 h 377"/>
                <a:gd name="T28" fmla="*/ 219 w 251"/>
                <a:gd name="T29" fmla="*/ 329 h 377"/>
                <a:gd name="T30" fmla="*/ 251 w 251"/>
                <a:gd name="T31" fmla="*/ 189 h 377"/>
                <a:gd name="T32" fmla="*/ 219 w 251"/>
                <a:gd name="T33" fmla="*/ 49 h 377"/>
                <a:gd name="T34" fmla="*/ 126 w 251"/>
                <a:gd name="T3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377">
                  <a:moveTo>
                    <a:pt x="126" y="39"/>
                  </a:moveTo>
                  <a:cubicBezTo>
                    <a:pt x="151" y="39"/>
                    <a:pt x="170" y="52"/>
                    <a:pt x="183" y="76"/>
                  </a:cubicBezTo>
                  <a:cubicBezTo>
                    <a:pt x="196" y="101"/>
                    <a:pt x="202" y="139"/>
                    <a:pt x="202" y="189"/>
                  </a:cubicBezTo>
                  <a:cubicBezTo>
                    <a:pt x="202" y="239"/>
                    <a:pt x="196" y="276"/>
                    <a:pt x="183" y="301"/>
                  </a:cubicBezTo>
                  <a:cubicBezTo>
                    <a:pt x="170" y="326"/>
                    <a:pt x="151" y="338"/>
                    <a:pt x="126" y="338"/>
                  </a:cubicBezTo>
                  <a:cubicBezTo>
                    <a:pt x="100" y="338"/>
                    <a:pt x="81" y="326"/>
                    <a:pt x="68" y="301"/>
                  </a:cubicBezTo>
                  <a:cubicBezTo>
                    <a:pt x="56" y="276"/>
                    <a:pt x="49" y="239"/>
                    <a:pt x="49" y="189"/>
                  </a:cubicBezTo>
                  <a:cubicBezTo>
                    <a:pt x="49" y="139"/>
                    <a:pt x="56" y="101"/>
                    <a:pt x="68" y="76"/>
                  </a:cubicBezTo>
                  <a:cubicBezTo>
                    <a:pt x="81" y="52"/>
                    <a:pt x="100" y="39"/>
                    <a:pt x="126" y="39"/>
                  </a:cubicBezTo>
                  <a:close/>
                  <a:moveTo>
                    <a:pt x="126" y="0"/>
                  </a:moveTo>
                  <a:cubicBezTo>
                    <a:pt x="85" y="0"/>
                    <a:pt x="54" y="16"/>
                    <a:pt x="32" y="49"/>
                  </a:cubicBezTo>
                  <a:cubicBezTo>
                    <a:pt x="11" y="80"/>
                    <a:pt x="0" y="127"/>
                    <a:pt x="0" y="189"/>
                  </a:cubicBezTo>
                  <a:cubicBezTo>
                    <a:pt x="0" y="250"/>
                    <a:pt x="11" y="297"/>
                    <a:pt x="32" y="329"/>
                  </a:cubicBezTo>
                  <a:cubicBezTo>
                    <a:pt x="54" y="361"/>
                    <a:pt x="85" y="377"/>
                    <a:pt x="126" y="377"/>
                  </a:cubicBezTo>
                  <a:cubicBezTo>
                    <a:pt x="167" y="377"/>
                    <a:pt x="198" y="361"/>
                    <a:pt x="219" y="329"/>
                  </a:cubicBezTo>
                  <a:cubicBezTo>
                    <a:pt x="240" y="297"/>
                    <a:pt x="251" y="250"/>
                    <a:pt x="251" y="189"/>
                  </a:cubicBezTo>
                  <a:cubicBezTo>
                    <a:pt x="251" y="127"/>
                    <a:pt x="240" y="80"/>
                    <a:pt x="219" y="49"/>
                  </a:cubicBezTo>
                  <a:cubicBezTo>
                    <a:pt x="198" y="16"/>
                    <a:pt x="167" y="0"/>
                    <a:pt x="126" y="0"/>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Freeform 112"/>
            <p:cNvSpPr>
              <a:spLocks noEditPoints="1"/>
            </p:cNvSpPr>
            <p:nvPr>
              <p:custDataLst>
                <p:tags r:id="rId22"/>
              </p:custDataLst>
            </p:nvPr>
          </p:nvSpPr>
          <p:spPr bwMode="auto">
            <a:xfrm>
              <a:off x="11226800" y="5083176"/>
              <a:ext cx="141288" cy="196850"/>
            </a:xfrm>
            <a:custGeom>
              <a:avLst/>
              <a:gdLst>
                <a:gd name="T0" fmla="*/ 125 w 251"/>
                <a:gd name="T1" fmla="*/ 39 h 377"/>
                <a:gd name="T2" fmla="*/ 183 w 251"/>
                <a:gd name="T3" fmla="*/ 76 h 377"/>
                <a:gd name="T4" fmla="*/ 202 w 251"/>
                <a:gd name="T5" fmla="*/ 189 h 377"/>
                <a:gd name="T6" fmla="*/ 183 w 251"/>
                <a:gd name="T7" fmla="*/ 301 h 377"/>
                <a:gd name="T8" fmla="*/ 125 w 251"/>
                <a:gd name="T9" fmla="*/ 338 h 377"/>
                <a:gd name="T10" fmla="*/ 68 w 251"/>
                <a:gd name="T11" fmla="*/ 301 h 377"/>
                <a:gd name="T12" fmla="*/ 49 w 251"/>
                <a:gd name="T13" fmla="*/ 189 h 377"/>
                <a:gd name="T14" fmla="*/ 68 w 251"/>
                <a:gd name="T15" fmla="*/ 76 h 377"/>
                <a:gd name="T16" fmla="*/ 125 w 251"/>
                <a:gd name="T17" fmla="*/ 39 h 377"/>
                <a:gd name="T18" fmla="*/ 125 w 251"/>
                <a:gd name="T19" fmla="*/ 0 h 377"/>
                <a:gd name="T20" fmla="*/ 32 w 251"/>
                <a:gd name="T21" fmla="*/ 49 h 377"/>
                <a:gd name="T22" fmla="*/ 0 w 251"/>
                <a:gd name="T23" fmla="*/ 189 h 377"/>
                <a:gd name="T24" fmla="*/ 32 w 251"/>
                <a:gd name="T25" fmla="*/ 329 h 377"/>
                <a:gd name="T26" fmla="*/ 125 w 251"/>
                <a:gd name="T27" fmla="*/ 377 h 377"/>
                <a:gd name="T28" fmla="*/ 219 w 251"/>
                <a:gd name="T29" fmla="*/ 329 h 377"/>
                <a:gd name="T30" fmla="*/ 251 w 251"/>
                <a:gd name="T31" fmla="*/ 189 h 377"/>
                <a:gd name="T32" fmla="*/ 219 w 251"/>
                <a:gd name="T33" fmla="*/ 49 h 377"/>
                <a:gd name="T34" fmla="*/ 125 w 251"/>
                <a:gd name="T3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377">
                  <a:moveTo>
                    <a:pt x="125" y="39"/>
                  </a:moveTo>
                  <a:cubicBezTo>
                    <a:pt x="151" y="39"/>
                    <a:pt x="170" y="52"/>
                    <a:pt x="183" y="76"/>
                  </a:cubicBezTo>
                  <a:cubicBezTo>
                    <a:pt x="195" y="101"/>
                    <a:pt x="202" y="139"/>
                    <a:pt x="202" y="189"/>
                  </a:cubicBezTo>
                  <a:cubicBezTo>
                    <a:pt x="202" y="239"/>
                    <a:pt x="195" y="276"/>
                    <a:pt x="183" y="301"/>
                  </a:cubicBezTo>
                  <a:cubicBezTo>
                    <a:pt x="170" y="326"/>
                    <a:pt x="151" y="338"/>
                    <a:pt x="125" y="338"/>
                  </a:cubicBezTo>
                  <a:cubicBezTo>
                    <a:pt x="100" y="338"/>
                    <a:pt x="81" y="326"/>
                    <a:pt x="68" y="301"/>
                  </a:cubicBezTo>
                  <a:cubicBezTo>
                    <a:pt x="56" y="276"/>
                    <a:pt x="49" y="239"/>
                    <a:pt x="49" y="189"/>
                  </a:cubicBezTo>
                  <a:cubicBezTo>
                    <a:pt x="49" y="139"/>
                    <a:pt x="56" y="101"/>
                    <a:pt x="68" y="76"/>
                  </a:cubicBezTo>
                  <a:cubicBezTo>
                    <a:pt x="81" y="52"/>
                    <a:pt x="100" y="39"/>
                    <a:pt x="125" y="39"/>
                  </a:cubicBezTo>
                  <a:close/>
                  <a:moveTo>
                    <a:pt x="125" y="0"/>
                  </a:moveTo>
                  <a:cubicBezTo>
                    <a:pt x="84" y="0"/>
                    <a:pt x="54" y="16"/>
                    <a:pt x="32" y="49"/>
                  </a:cubicBezTo>
                  <a:cubicBezTo>
                    <a:pt x="10" y="80"/>
                    <a:pt x="0" y="127"/>
                    <a:pt x="0" y="189"/>
                  </a:cubicBezTo>
                  <a:cubicBezTo>
                    <a:pt x="0" y="250"/>
                    <a:pt x="10" y="297"/>
                    <a:pt x="32" y="329"/>
                  </a:cubicBezTo>
                  <a:cubicBezTo>
                    <a:pt x="54" y="361"/>
                    <a:pt x="84" y="377"/>
                    <a:pt x="125" y="377"/>
                  </a:cubicBezTo>
                  <a:cubicBezTo>
                    <a:pt x="166" y="377"/>
                    <a:pt x="197" y="361"/>
                    <a:pt x="219" y="329"/>
                  </a:cubicBezTo>
                  <a:cubicBezTo>
                    <a:pt x="240" y="297"/>
                    <a:pt x="251" y="250"/>
                    <a:pt x="251" y="189"/>
                  </a:cubicBezTo>
                  <a:cubicBezTo>
                    <a:pt x="251" y="127"/>
                    <a:pt x="240" y="80"/>
                    <a:pt x="219" y="49"/>
                  </a:cubicBezTo>
                  <a:cubicBezTo>
                    <a:pt x="197" y="16"/>
                    <a:pt x="166" y="0"/>
                    <a:pt x="125" y="0"/>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Freeform 113"/>
            <p:cNvSpPr>
              <a:spLocks noEditPoints="1"/>
            </p:cNvSpPr>
            <p:nvPr>
              <p:custDataLst>
                <p:tags r:id="rId23"/>
              </p:custDataLst>
            </p:nvPr>
          </p:nvSpPr>
          <p:spPr bwMode="auto">
            <a:xfrm>
              <a:off x="11693525" y="5083176"/>
              <a:ext cx="142875" cy="196850"/>
            </a:xfrm>
            <a:custGeom>
              <a:avLst/>
              <a:gdLst>
                <a:gd name="T0" fmla="*/ 126 w 252"/>
                <a:gd name="T1" fmla="*/ 39 h 377"/>
                <a:gd name="T2" fmla="*/ 183 w 252"/>
                <a:gd name="T3" fmla="*/ 76 h 377"/>
                <a:gd name="T4" fmla="*/ 202 w 252"/>
                <a:gd name="T5" fmla="*/ 189 h 377"/>
                <a:gd name="T6" fmla="*/ 183 w 252"/>
                <a:gd name="T7" fmla="*/ 301 h 377"/>
                <a:gd name="T8" fmla="*/ 126 w 252"/>
                <a:gd name="T9" fmla="*/ 338 h 377"/>
                <a:gd name="T10" fmla="*/ 69 w 252"/>
                <a:gd name="T11" fmla="*/ 301 h 377"/>
                <a:gd name="T12" fmla="*/ 50 w 252"/>
                <a:gd name="T13" fmla="*/ 189 h 377"/>
                <a:gd name="T14" fmla="*/ 69 w 252"/>
                <a:gd name="T15" fmla="*/ 76 h 377"/>
                <a:gd name="T16" fmla="*/ 126 w 252"/>
                <a:gd name="T17" fmla="*/ 39 h 377"/>
                <a:gd name="T18" fmla="*/ 126 w 252"/>
                <a:gd name="T19" fmla="*/ 0 h 377"/>
                <a:gd name="T20" fmla="*/ 33 w 252"/>
                <a:gd name="T21" fmla="*/ 49 h 377"/>
                <a:gd name="T22" fmla="*/ 0 w 252"/>
                <a:gd name="T23" fmla="*/ 189 h 377"/>
                <a:gd name="T24" fmla="*/ 33 w 252"/>
                <a:gd name="T25" fmla="*/ 329 h 377"/>
                <a:gd name="T26" fmla="*/ 126 w 252"/>
                <a:gd name="T27" fmla="*/ 377 h 377"/>
                <a:gd name="T28" fmla="*/ 219 w 252"/>
                <a:gd name="T29" fmla="*/ 329 h 377"/>
                <a:gd name="T30" fmla="*/ 252 w 252"/>
                <a:gd name="T31" fmla="*/ 189 h 377"/>
                <a:gd name="T32" fmla="*/ 219 w 252"/>
                <a:gd name="T33" fmla="*/ 49 h 377"/>
                <a:gd name="T34" fmla="*/ 126 w 252"/>
                <a:gd name="T3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77">
                  <a:moveTo>
                    <a:pt x="126" y="39"/>
                  </a:moveTo>
                  <a:cubicBezTo>
                    <a:pt x="152" y="39"/>
                    <a:pt x="170" y="52"/>
                    <a:pt x="183" y="76"/>
                  </a:cubicBezTo>
                  <a:cubicBezTo>
                    <a:pt x="196" y="101"/>
                    <a:pt x="202" y="139"/>
                    <a:pt x="202" y="189"/>
                  </a:cubicBezTo>
                  <a:cubicBezTo>
                    <a:pt x="202" y="239"/>
                    <a:pt x="196" y="276"/>
                    <a:pt x="183" y="301"/>
                  </a:cubicBezTo>
                  <a:cubicBezTo>
                    <a:pt x="170" y="326"/>
                    <a:pt x="152" y="338"/>
                    <a:pt x="126" y="338"/>
                  </a:cubicBezTo>
                  <a:cubicBezTo>
                    <a:pt x="101" y="338"/>
                    <a:pt x="82" y="326"/>
                    <a:pt x="69" y="301"/>
                  </a:cubicBezTo>
                  <a:cubicBezTo>
                    <a:pt x="56" y="276"/>
                    <a:pt x="50" y="239"/>
                    <a:pt x="50" y="189"/>
                  </a:cubicBezTo>
                  <a:cubicBezTo>
                    <a:pt x="50" y="139"/>
                    <a:pt x="56" y="101"/>
                    <a:pt x="69" y="76"/>
                  </a:cubicBezTo>
                  <a:cubicBezTo>
                    <a:pt x="82" y="52"/>
                    <a:pt x="101" y="39"/>
                    <a:pt x="126" y="39"/>
                  </a:cubicBezTo>
                  <a:close/>
                  <a:moveTo>
                    <a:pt x="126" y="0"/>
                  </a:moveTo>
                  <a:cubicBezTo>
                    <a:pt x="85" y="0"/>
                    <a:pt x="54" y="16"/>
                    <a:pt x="33" y="49"/>
                  </a:cubicBezTo>
                  <a:cubicBezTo>
                    <a:pt x="11" y="80"/>
                    <a:pt x="0" y="127"/>
                    <a:pt x="0" y="189"/>
                  </a:cubicBezTo>
                  <a:cubicBezTo>
                    <a:pt x="0" y="250"/>
                    <a:pt x="11" y="297"/>
                    <a:pt x="33" y="329"/>
                  </a:cubicBezTo>
                  <a:cubicBezTo>
                    <a:pt x="54" y="361"/>
                    <a:pt x="85" y="377"/>
                    <a:pt x="126" y="377"/>
                  </a:cubicBezTo>
                  <a:cubicBezTo>
                    <a:pt x="167" y="377"/>
                    <a:pt x="198" y="361"/>
                    <a:pt x="219" y="329"/>
                  </a:cubicBezTo>
                  <a:cubicBezTo>
                    <a:pt x="241" y="297"/>
                    <a:pt x="252" y="250"/>
                    <a:pt x="252" y="189"/>
                  </a:cubicBezTo>
                  <a:cubicBezTo>
                    <a:pt x="252" y="127"/>
                    <a:pt x="241" y="80"/>
                    <a:pt x="219" y="49"/>
                  </a:cubicBezTo>
                  <a:cubicBezTo>
                    <a:pt x="198" y="16"/>
                    <a:pt x="167" y="0"/>
                    <a:pt x="126" y="0"/>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Freeform 114"/>
            <p:cNvSpPr>
              <a:spLocks/>
            </p:cNvSpPr>
            <p:nvPr>
              <p:custDataLst>
                <p:tags r:id="rId24"/>
              </p:custDataLst>
            </p:nvPr>
          </p:nvSpPr>
          <p:spPr bwMode="auto">
            <a:xfrm>
              <a:off x="11872913" y="4151313"/>
              <a:ext cx="158750" cy="514350"/>
            </a:xfrm>
            <a:custGeom>
              <a:avLst/>
              <a:gdLst>
                <a:gd name="T0" fmla="*/ 231 w 282"/>
                <a:gd name="T1" fmla="*/ 957 h 986"/>
                <a:gd name="T2" fmla="*/ 231 w 282"/>
                <a:gd name="T3" fmla="*/ 986 h 986"/>
                <a:gd name="T4" fmla="*/ 282 w 282"/>
                <a:gd name="T5" fmla="*/ 986 h 986"/>
                <a:gd name="T6" fmla="*/ 282 w 282"/>
                <a:gd name="T7" fmla="*/ 957 h 986"/>
                <a:gd name="T8" fmla="*/ 0 w 282"/>
                <a:gd name="T9" fmla="*/ 0 h 986"/>
                <a:gd name="T10" fmla="*/ 0 w 282"/>
                <a:gd name="T11" fmla="*/ 30 h 986"/>
                <a:gd name="T12" fmla="*/ 231 w 282"/>
                <a:gd name="T13" fmla="*/ 957 h 986"/>
              </a:gdLst>
              <a:ahLst/>
              <a:cxnLst>
                <a:cxn ang="0">
                  <a:pos x="T0" y="T1"/>
                </a:cxn>
                <a:cxn ang="0">
                  <a:pos x="T2" y="T3"/>
                </a:cxn>
                <a:cxn ang="0">
                  <a:pos x="T4" y="T5"/>
                </a:cxn>
                <a:cxn ang="0">
                  <a:pos x="T6" y="T7"/>
                </a:cxn>
                <a:cxn ang="0">
                  <a:pos x="T8" y="T9"/>
                </a:cxn>
                <a:cxn ang="0">
                  <a:pos x="T10" y="T11"/>
                </a:cxn>
                <a:cxn ang="0">
                  <a:pos x="T12" y="T13"/>
                </a:cxn>
              </a:cxnLst>
              <a:rect l="0" t="0" r="r" b="b"/>
              <a:pathLst>
                <a:path w="282" h="986">
                  <a:moveTo>
                    <a:pt x="231" y="957"/>
                  </a:moveTo>
                  <a:lnTo>
                    <a:pt x="231" y="986"/>
                  </a:lnTo>
                  <a:lnTo>
                    <a:pt x="282" y="986"/>
                  </a:lnTo>
                  <a:lnTo>
                    <a:pt x="282" y="957"/>
                  </a:lnTo>
                  <a:cubicBezTo>
                    <a:pt x="282" y="370"/>
                    <a:pt x="167" y="21"/>
                    <a:pt x="0" y="0"/>
                  </a:cubicBezTo>
                  <a:lnTo>
                    <a:pt x="0" y="30"/>
                  </a:lnTo>
                  <a:cubicBezTo>
                    <a:pt x="137" y="54"/>
                    <a:pt x="231" y="385"/>
                    <a:pt x="231" y="957"/>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Freeform 115"/>
            <p:cNvSpPr>
              <a:spLocks/>
            </p:cNvSpPr>
            <p:nvPr>
              <p:custDataLst>
                <p:tags r:id="rId25"/>
              </p:custDataLst>
            </p:nvPr>
          </p:nvSpPr>
          <p:spPr bwMode="auto">
            <a:xfrm>
              <a:off x="12003088" y="4649788"/>
              <a:ext cx="28575" cy="200025"/>
            </a:xfrm>
            <a:custGeom>
              <a:avLst/>
              <a:gdLst>
                <a:gd name="T0" fmla="*/ 0 w 51"/>
                <a:gd name="T1" fmla="*/ 192 h 383"/>
                <a:gd name="T2" fmla="*/ 0 w 51"/>
                <a:gd name="T3" fmla="*/ 383 h 383"/>
                <a:gd name="T4" fmla="*/ 51 w 51"/>
                <a:gd name="T5" fmla="*/ 383 h 383"/>
                <a:gd name="T6" fmla="*/ 51 w 51"/>
                <a:gd name="T7" fmla="*/ 0 h 383"/>
                <a:gd name="T8" fmla="*/ 0 w 51"/>
                <a:gd name="T9" fmla="*/ 0 h 383"/>
                <a:gd name="T10" fmla="*/ 0 w 51"/>
                <a:gd name="T11" fmla="*/ 192 h 383"/>
              </a:gdLst>
              <a:ahLst/>
              <a:cxnLst>
                <a:cxn ang="0">
                  <a:pos x="T0" y="T1"/>
                </a:cxn>
                <a:cxn ang="0">
                  <a:pos x="T2" y="T3"/>
                </a:cxn>
                <a:cxn ang="0">
                  <a:pos x="T4" y="T5"/>
                </a:cxn>
                <a:cxn ang="0">
                  <a:pos x="T6" y="T7"/>
                </a:cxn>
                <a:cxn ang="0">
                  <a:pos x="T8" y="T9"/>
                </a:cxn>
                <a:cxn ang="0">
                  <a:pos x="T10" y="T11"/>
                </a:cxn>
              </a:cxnLst>
              <a:rect l="0" t="0" r="r" b="b"/>
              <a:pathLst>
                <a:path w="51" h="383">
                  <a:moveTo>
                    <a:pt x="0" y="192"/>
                  </a:moveTo>
                  <a:lnTo>
                    <a:pt x="0" y="383"/>
                  </a:lnTo>
                  <a:lnTo>
                    <a:pt x="51" y="383"/>
                  </a:lnTo>
                  <a:lnTo>
                    <a:pt x="51" y="0"/>
                  </a:lnTo>
                  <a:lnTo>
                    <a:pt x="0" y="0"/>
                  </a:lnTo>
                  <a:lnTo>
                    <a:pt x="0" y="192"/>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Freeform 116"/>
            <p:cNvSpPr>
              <a:spLocks/>
            </p:cNvSpPr>
            <p:nvPr>
              <p:custDataLst>
                <p:tags r:id="rId26"/>
              </p:custDataLst>
            </p:nvPr>
          </p:nvSpPr>
          <p:spPr bwMode="auto">
            <a:xfrm>
              <a:off x="11872913" y="4811713"/>
              <a:ext cx="158750" cy="514350"/>
            </a:xfrm>
            <a:custGeom>
              <a:avLst/>
              <a:gdLst>
                <a:gd name="T0" fmla="*/ 231 w 282"/>
                <a:gd name="T1" fmla="*/ 29 h 985"/>
                <a:gd name="T2" fmla="*/ 0 w 282"/>
                <a:gd name="T3" fmla="*/ 956 h 985"/>
                <a:gd name="T4" fmla="*/ 0 w 282"/>
                <a:gd name="T5" fmla="*/ 985 h 985"/>
                <a:gd name="T6" fmla="*/ 282 w 282"/>
                <a:gd name="T7" fmla="*/ 29 h 985"/>
                <a:gd name="T8" fmla="*/ 282 w 282"/>
                <a:gd name="T9" fmla="*/ 0 h 985"/>
                <a:gd name="T10" fmla="*/ 231 w 282"/>
                <a:gd name="T11" fmla="*/ 0 h 985"/>
                <a:gd name="T12" fmla="*/ 231 w 282"/>
                <a:gd name="T13" fmla="*/ 29 h 985"/>
              </a:gdLst>
              <a:ahLst/>
              <a:cxnLst>
                <a:cxn ang="0">
                  <a:pos x="T0" y="T1"/>
                </a:cxn>
                <a:cxn ang="0">
                  <a:pos x="T2" y="T3"/>
                </a:cxn>
                <a:cxn ang="0">
                  <a:pos x="T4" y="T5"/>
                </a:cxn>
                <a:cxn ang="0">
                  <a:pos x="T6" y="T7"/>
                </a:cxn>
                <a:cxn ang="0">
                  <a:pos x="T8" y="T9"/>
                </a:cxn>
                <a:cxn ang="0">
                  <a:pos x="T10" y="T11"/>
                </a:cxn>
                <a:cxn ang="0">
                  <a:pos x="T12" y="T13"/>
                </a:cxn>
              </a:cxnLst>
              <a:rect l="0" t="0" r="r" b="b"/>
              <a:pathLst>
                <a:path w="282" h="985">
                  <a:moveTo>
                    <a:pt x="231" y="29"/>
                  </a:moveTo>
                  <a:cubicBezTo>
                    <a:pt x="231" y="601"/>
                    <a:pt x="137" y="932"/>
                    <a:pt x="0" y="956"/>
                  </a:cubicBezTo>
                  <a:lnTo>
                    <a:pt x="0" y="985"/>
                  </a:lnTo>
                  <a:cubicBezTo>
                    <a:pt x="167" y="965"/>
                    <a:pt x="282" y="615"/>
                    <a:pt x="282" y="29"/>
                  </a:cubicBezTo>
                  <a:lnTo>
                    <a:pt x="282" y="0"/>
                  </a:lnTo>
                  <a:lnTo>
                    <a:pt x="231" y="0"/>
                  </a:lnTo>
                  <a:lnTo>
                    <a:pt x="231" y="29"/>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4" name="TextBox 143"/>
          <p:cNvSpPr txBox="1"/>
          <p:nvPr/>
        </p:nvSpPr>
        <p:spPr bwMode="auto">
          <a:xfrm>
            <a:off x="7033231" y="2807381"/>
            <a:ext cx="5266185" cy="445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u="sng" dirty="0" smtClean="0">
                <a:latin typeface="Arev Sans" pitchFamily="34" charset="0"/>
                <a:ea typeface="Arev Sans" pitchFamily="34" charset="0"/>
                <a:cs typeface="Arev sans bold" pitchFamily="34" charset="0"/>
              </a:rPr>
              <a:t>Naive method:</a:t>
            </a:r>
          </a:p>
          <a:p>
            <a:pPr algn="ctr" eaLnBrk="1" hangingPunct="1">
              <a:lnSpc>
                <a:spcPct val="120000"/>
              </a:lnSpc>
            </a:pPr>
            <a:endParaRPr lang="en-US" sz="1100" dirty="0">
              <a:latin typeface="Arev Sans" pitchFamily="34" charset="0"/>
              <a:ea typeface="Arev Sans" pitchFamily="34" charset="0"/>
              <a:cs typeface="Arev sans bold" pitchFamily="34" charset="0"/>
            </a:endParaRPr>
          </a:p>
          <a:p>
            <a:pPr algn="ctr" eaLnBrk="1" hangingPunct="1">
              <a:lnSpc>
                <a:spcPct val="120000"/>
              </a:lnSpc>
            </a:pPr>
            <a:r>
              <a:rPr lang="en-US" dirty="0" smtClean="0">
                <a:latin typeface="Arev Sans" pitchFamily="34" charset="0"/>
                <a:ea typeface="Arev Sans" pitchFamily="34" charset="0"/>
                <a:cs typeface="Arev sans bold" pitchFamily="34" charset="0"/>
              </a:rPr>
              <a:t>Use </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’s like</a:t>
            </a:r>
          </a:p>
          <a:p>
            <a:pPr algn="ctr" eaLnBrk="1" hangingPunct="1">
              <a:lnSpc>
                <a:spcPct val="120000"/>
              </a:lnSpc>
            </a:pPr>
            <a:endParaRPr lang="en-US" dirty="0">
              <a:latin typeface="Arev Sans" pitchFamily="34" charset="0"/>
              <a:ea typeface="Arev Sans" pitchFamily="34" charset="0"/>
              <a:cs typeface="Arev sans bold" pitchFamily="34" charset="0"/>
            </a:endParaRPr>
          </a:p>
          <a:p>
            <a:pPr algn="ctr" eaLnBrk="1" hangingPunct="1">
              <a:lnSpc>
                <a:spcPct val="120000"/>
              </a:lnSpc>
            </a:pPr>
            <a:endParaRPr lang="en-US" dirty="0" smtClean="0">
              <a:latin typeface="Arev Sans" pitchFamily="34" charset="0"/>
              <a:ea typeface="Arev Sans" pitchFamily="34" charset="0"/>
              <a:cs typeface="Arev sans bold" pitchFamily="34" charset="0"/>
            </a:endParaRPr>
          </a:p>
          <a:p>
            <a:pPr algn="ctr" eaLnBrk="1" hangingPunct="1">
              <a:lnSpc>
                <a:spcPct val="120000"/>
              </a:lnSpc>
            </a:pPr>
            <a:endParaRPr lang="en-US" sz="1100" dirty="0">
              <a:latin typeface="Arev Sans" pitchFamily="34" charset="0"/>
              <a:ea typeface="Arev Sans" pitchFamily="34" charset="0"/>
              <a:cs typeface="Arev sans bold" pitchFamily="34" charset="0"/>
            </a:endParaRPr>
          </a:p>
          <a:p>
            <a:pPr eaLnBrk="1" hangingPunct="1">
              <a:lnSpc>
                <a:spcPct val="120000"/>
              </a:lnSpc>
            </a:pPr>
            <a:r>
              <a:rPr lang="en-US" dirty="0" smtClean="0">
                <a:latin typeface="Arev Sans" pitchFamily="34" charset="0"/>
                <a:ea typeface="Arev Sans" pitchFamily="34" charset="0"/>
                <a:cs typeface="Arev sans bold" pitchFamily="34" charset="0"/>
              </a:rPr>
              <a:t>to learn each </a:t>
            </a:r>
            <a:r>
              <a:rPr lang="el-GR" dirty="0" smtClean="0">
                <a:solidFill>
                  <a:srgbClr val="FFFF00"/>
                </a:solidFill>
                <a:latin typeface="Arev Sans" panose="020B0603030804020204" pitchFamily="34" charset="0"/>
                <a:ea typeface="Arev Sans" panose="020B0603030804020204" pitchFamily="34" charset="0"/>
                <a:cs typeface="Arev sans bold" pitchFamily="34" charset="0"/>
              </a:rPr>
              <a:t>ρ</a:t>
            </a:r>
            <a:r>
              <a:rPr lang="en-US" baseline="-25000" dirty="0" err="1" smtClean="0">
                <a:solidFill>
                  <a:srgbClr val="FFFF00"/>
                </a:solidFill>
                <a:latin typeface="Arev Sans" panose="020B0603030804020204" pitchFamily="34" charset="0"/>
                <a:ea typeface="Arev Sans" panose="020B0603030804020204" pitchFamily="34" charset="0"/>
                <a:cs typeface="Arev sans bold" pitchFamily="34" charset="0"/>
              </a:rPr>
              <a:t>ij</a:t>
            </a:r>
            <a:r>
              <a:rPr lang="en-US" dirty="0" smtClean="0">
                <a:solidFill>
                  <a:srgbClr val="FFFF00"/>
                </a:solidFill>
                <a:latin typeface="Arev Sans" panose="020B0603030804020204" pitchFamily="34" charset="0"/>
                <a:ea typeface="Arev Sans" panose="020B0603030804020204" pitchFamily="34" charset="0"/>
                <a:cs typeface="Arev sans bold" pitchFamily="34" charset="0"/>
              </a:rPr>
              <a:t> </a:t>
            </a:r>
            <a:r>
              <a:rPr lang="en-US" dirty="0" smtClean="0">
                <a:latin typeface="Arev Sans" panose="020B0603030804020204" pitchFamily="34" charset="0"/>
                <a:ea typeface="Arev Sans" panose="020B0603030804020204" pitchFamily="34" charset="0"/>
                <a:cs typeface="Arev sans bold" pitchFamily="34" charset="0"/>
              </a:rPr>
              <a:t>separately.</a:t>
            </a:r>
            <a:r>
              <a:rPr lang="en-US" dirty="0" smtClean="0">
                <a:solidFill>
                  <a:srgbClr val="FFFF00"/>
                </a:solidFill>
                <a:latin typeface="Arev Sans" panose="020B0603030804020204" pitchFamily="34" charset="0"/>
                <a:ea typeface="Arev Sans" panose="020B0603030804020204" pitchFamily="34" charset="0"/>
                <a:cs typeface="Arev sans bold" pitchFamily="34" charset="0"/>
              </a:rPr>
              <a:t> </a:t>
            </a:r>
          </a:p>
          <a:p>
            <a:pPr algn="ctr" eaLnBrk="1" hangingPunct="1">
              <a:lnSpc>
                <a:spcPct val="120000"/>
              </a:lnSpc>
            </a:pPr>
            <a:endParaRPr lang="en-US" sz="1200" dirty="0" smtClean="0">
              <a:latin typeface="Arev Sans" panose="020B0603030804020204" pitchFamily="34" charset="0"/>
              <a:ea typeface="Arev Sans" panose="020B0603030804020204" pitchFamily="34" charset="0"/>
              <a:cs typeface="Arev sans bold" pitchFamily="34" charset="0"/>
            </a:endParaRPr>
          </a:p>
          <a:p>
            <a:pPr algn="ctr" eaLnBrk="1" hangingPunct="1">
              <a:lnSpc>
                <a:spcPct val="120000"/>
              </a:lnSpc>
            </a:pPr>
            <a:r>
              <a:rPr lang="en-US" dirty="0" smtClean="0">
                <a:latin typeface="Arev Sans" panose="020B0603030804020204" pitchFamily="34" charset="0"/>
                <a:ea typeface="Arev Sans" panose="020B0603030804020204" pitchFamily="34" charset="0"/>
                <a:cs typeface="Arev sans bold" pitchFamily="34" charset="0"/>
              </a:rPr>
              <a:t>O(</a:t>
            </a:r>
            <a:r>
              <a:rPr lang="en-US" dirty="0" smtClean="0">
                <a:solidFill>
                  <a:srgbClr val="FFFF00"/>
                </a:solidFill>
                <a:latin typeface="Arev Sans" panose="020B0603030804020204" pitchFamily="34" charset="0"/>
                <a:ea typeface="Arev Sans" panose="020B0603030804020204" pitchFamily="34" charset="0"/>
                <a:cs typeface="Arev sans bold" pitchFamily="34" charset="0"/>
              </a:rPr>
              <a:t>n</a:t>
            </a:r>
            <a:r>
              <a:rPr lang="en-US" sz="3200" baseline="30000" dirty="0" smtClean="0">
                <a:solidFill>
                  <a:srgbClr val="FFFF00"/>
                </a:solidFill>
                <a:latin typeface="Arev Sans" panose="020B0603030804020204" pitchFamily="34" charset="0"/>
                <a:ea typeface="Arev Sans" panose="020B0603030804020204" pitchFamily="34" charset="0"/>
                <a:cs typeface="Arev sans bold" pitchFamily="34" charset="0"/>
              </a:rPr>
              <a:t>4</a:t>
            </a:r>
            <a:r>
              <a:rPr lang="en-US" dirty="0" smtClean="0">
                <a:latin typeface="Arev Sans" panose="020B0603030804020204" pitchFamily="34" charset="0"/>
                <a:ea typeface="Arev Sans" panose="020B0603030804020204" pitchFamily="34" charset="0"/>
                <a:cs typeface="Arev sans bold" pitchFamily="34" charset="0"/>
              </a:rPr>
              <a:t>) samples.</a:t>
            </a:r>
          </a:p>
          <a:p>
            <a:pPr eaLnBrk="1" hangingPunct="1">
              <a:lnSpc>
                <a:spcPct val="120000"/>
              </a:lnSpc>
            </a:pPr>
            <a:endParaRPr lang="en-US" dirty="0" smtClean="0">
              <a:latin typeface="Arev Sans" panose="020B0603030804020204" pitchFamily="34" charset="0"/>
              <a:ea typeface="Arev Sans" panose="020B0603030804020204" pitchFamily="34" charset="0"/>
              <a:cs typeface="Arev sans bold" pitchFamily="34" charset="0"/>
            </a:endParaRPr>
          </a:p>
        </p:txBody>
      </p:sp>
    </p:spTree>
    <p:extLst>
      <p:ext uri="{BB962C8B-B14F-4D97-AF65-F5344CB8AC3E}">
        <p14:creationId xmlns:p14="http://schemas.microsoft.com/office/powerpoint/2010/main" val="40858074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6"/>
                                        </p:tgtEl>
                                        <p:attrNameLst>
                                          <p:attrName>style.visibility</p:attrName>
                                        </p:attrNameLst>
                                      </p:cBhvr>
                                      <p:to>
                                        <p:strVal val="visible"/>
                                      </p:to>
                                    </p:set>
                                    <p:animEffect transition="in" filter="fade">
                                      <p:cBhvr>
                                        <p:cTn id="7" dur="500"/>
                                        <p:tgtEl>
                                          <p:spTgt spid="426"/>
                                        </p:tgtEl>
                                      </p:cBhvr>
                                    </p:animEffect>
                                  </p:childTnLst>
                                </p:cTn>
                              </p:par>
                              <p:par>
                                <p:cTn id="8" presetID="10" presetClass="entr" presetSubtype="0" fill="hold" nodeType="withEffect">
                                  <p:stCondLst>
                                    <p:cond delay="0"/>
                                  </p:stCondLst>
                                  <p:childTnLst>
                                    <p:set>
                                      <p:cBhvr>
                                        <p:cTn id="9" dur="1" fill="hold">
                                          <p:stCondLst>
                                            <p:cond delay="0"/>
                                          </p:stCondLst>
                                        </p:cTn>
                                        <p:tgtEl>
                                          <p:spTgt spid="408"/>
                                        </p:tgtEl>
                                        <p:attrNameLst>
                                          <p:attrName>style.visibility</p:attrName>
                                        </p:attrNameLst>
                                      </p:cBhvr>
                                      <p:to>
                                        <p:strVal val="visible"/>
                                      </p:to>
                                    </p:set>
                                    <p:animEffect transition="in" filter="fade">
                                      <p:cBhvr>
                                        <p:cTn id="10" dur="500"/>
                                        <p:tgtEl>
                                          <p:spTgt spid="4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4"/>
                                        </p:tgtEl>
                                        <p:attrNameLst>
                                          <p:attrName>style.visibility</p:attrName>
                                        </p:attrNameLst>
                                      </p:cBhvr>
                                      <p:to>
                                        <p:strVal val="visible"/>
                                      </p:to>
                                    </p:set>
                                    <p:animEffect transition="in" filter="fade">
                                      <p:cBhvr>
                                        <p:cTn id="13"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60450" y="314848"/>
            <a:ext cx="1190366" cy="1125088"/>
          </a:xfrm>
          <a:prstGeom prst="rect">
            <a:avLst/>
          </a:prstGeom>
        </p:spPr>
      </p:pic>
      <p:sp>
        <p:nvSpPr>
          <p:cNvPr id="3" name="TextBox 2"/>
          <p:cNvSpPr txBox="1"/>
          <p:nvPr/>
        </p:nvSpPr>
        <p:spPr bwMode="auto">
          <a:xfrm>
            <a:off x="106221" y="1593213"/>
            <a:ext cx="3898824"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400" dirty="0" smtClean="0">
                <a:latin typeface="Arev Sans" pitchFamily="34" charset="0"/>
                <a:ea typeface="Arev Sans" pitchFamily="34" charset="0"/>
                <a:cs typeface="Arev sans bold" pitchFamily="34" charset="0"/>
              </a:rPr>
              <a:t>Unknown </a:t>
            </a:r>
            <a:r>
              <a:rPr lang="en-US" sz="2400" dirty="0" smtClean="0">
                <a:solidFill>
                  <a:srgbClr val="FFFF00"/>
                </a:solidFill>
                <a:latin typeface="Arev Sans" pitchFamily="34" charset="0"/>
                <a:ea typeface="Arev Sans" pitchFamily="34" charset="0"/>
                <a:cs typeface="Arev sans bold" pitchFamily="34" charset="0"/>
              </a:rPr>
              <a:t>n</a:t>
            </a:r>
            <a:r>
              <a:rPr lang="en-US" sz="2400" dirty="0" smtClean="0">
                <a:latin typeface="Arev Sans" pitchFamily="34" charset="0"/>
                <a:ea typeface="Arev Sans" pitchFamily="34" charset="0"/>
                <a:cs typeface="Arev sans bold" pitchFamily="34" charset="0"/>
              </a:rPr>
              <a:t>-outcome</a:t>
            </a:r>
          </a:p>
          <a:p>
            <a:pPr algn="ctr" eaLnBrk="1" hangingPunct="1">
              <a:lnSpc>
                <a:spcPct val="120000"/>
              </a:lnSpc>
            </a:pPr>
            <a:r>
              <a:rPr lang="en-US" sz="2400" dirty="0" smtClean="0">
                <a:latin typeface="Arev Sans" pitchFamily="34" charset="0"/>
                <a:ea typeface="Arev Sans" pitchFamily="34" charset="0"/>
                <a:cs typeface="Arev sans bold" pitchFamily="34" charset="0"/>
              </a:rPr>
              <a:t>source of randomness </a:t>
            </a:r>
            <a:r>
              <a:rPr lang="el-GR" sz="2400" dirty="0" smtClean="0">
                <a:solidFill>
                  <a:srgbClr val="FFFF00"/>
                </a:solidFill>
                <a:latin typeface="Arev Sans" pitchFamily="34" charset="0"/>
                <a:ea typeface="Arev Sans" pitchFamily="34" charset="0"/>
                <a:cs typeface="Arev sans bold" pitchFamily="34" charset="0"/>
              </a:rPr>
              <a:t>ρ</a:t>
            </a:r>
            <a:endParaRPr lang="en-US" sz="2400" dirty="0" smtClean="0">
              <a:solidFill>
                <a:srgbClr val="FFFF00"/>
              </a:solidFill>
              <a:latin typeface="Arev Sans" pitchFamily="34" charset="0"/>
              <a:ea typeface="Arev Sans" pitchFamily="34" charset="0"/>
              <a:cs typeface="Arev sans bold" pitchFamily="34" charset="0"/>
            </a:endParaRPr>
          </a:p>
        </p:txBody>
      </p:sp>
      <p:grpSp>
        <p:nvGrpSpPr>
          <p:cNvPr id="15" name="Group 14"/>
          <p:cNvGrpSpPr/>
          <p:nvPr/>
        </p:nvGrpSpPr>
        <p:grpSpPr>
          <a:xfrm>
            <a:off x="6531823" y="136023"/>
            <a:ext cx="2476500" cy="2105025"/>
            <a:chOff x="5268434" y="3014610"/>
            <a:chExt cx="2476500" cy="2105025"/>
          </a:xfrm>
        </p:grpSpPr>
        <p:pic>
          <p:nvPicPr>
            <p:cNvPr id="11" name="Picture 10"/>
            <p:cNvPicPr>
              <a:picLocks noChangeAspect="1"/>
            </p:cNvPicPr>
            <p:nvPr/>
          </p:nvPicPr>
          <p:blipFill>
            <a:blip r:embed="rId15">
              <a:extLst>
                <a:ext uri="{BEBA8EAE-BF5A-486C-A8C5-ECC9F3942E4B}">
                  <a14:imgProps xmlns:a14="http://schemas.microsoft.com/office/drawing/2010/main">
                    <a14:imgLayer r:embed="rId16">
                      <a14:imgEffect>
                        <a14:backgroundRemoval t="0" b="100000" l="0" r="100000">
                          <a14:foregroundMark x1="88077" y1="20362" x2="95385" y2="11765"/>
                          <a14:foregroundMark x1="28077" y1="19457" x2="26923" y2="3167"/>
                          <a14:foregroundMark x1="10385" y1="20362" x2="4231" y2="7692"/>
                          <a14:foregroundMark x1="47692" y1="56109" x2="69231" y2="57919"/>
                          <a14:foregroundMark x1="1538" y1="38914" x2="3077" y2="46154"/>
                          <a14:foregroundMark x1="20000" y1="20814" x2="16538" y2="2715"/>
                          <a14:foregroundMark x1="24615" y1="14027" x2="21923" y2="3620"/>
                          <a14:foregroundMark x1="2308" y1="10407" x2="3846" y2="28054"/>
                          <a14:foregroundMark x1="94615" y1="52941" x2="93846" y2="63801"/>
                        </a14:backgroundRemoval>
                      </a14:imgEffect>
                    </a14:imgLayer>
                  </a14:imgProps>
                </a:ext>
                <a:ext uri="{28A0092B-C50C-407E-A947-70E740481C1C}">
                  <a14:useLocalDpi xmlns:a14="http://schemas.microsoft.com/office/drawing/2010/main" val="0"/>
                </a:ext>
              </a:extLst>
            </a:blip>
            <a:stretch>
              <a:fillRect/>
            </a:stretch>
          </p:blipFill>
          <p:spPr>
            <a:xfrm>
              <a:off x="5268434" y="3014610"/>
              <a:ext cx="2476500" cy="2105025"/>
            </a:xfrm>
            <a:prstGeom prst="rect">
              <a:avLst/>
            </a:prstGeom>
          </p:spPr>
        </p:pic>
        <p:sp>
          <p:nvSpPr>
            <p:cNvPr id="14" name="TextBox 13"/>
            <p:cNvSpPr txBox="1"/>
            <p:nvPr/>
          </p:nvSpPr>
          <p:spPr bwMode="auto">
            <a:xfrm>
              <a:off x="5566518" y="3562385"/>
              <a:ext cx="2007332"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Algorithm</a:t>
              </a:r>
            </a:p>
            <a:p>
              <a:pPr algn="ctr" eaLnBrk="1" hangingPunct="1">
                <a:lnSpc>
                  <a:spcPct val="120000"/>
                </a:lnSpc>
              </a:pPr>
              <a:r>
                <a:rPr lang="en-US" dirty="0">
                  <a:solidFill>
                    <a:srgbClr val="FFFF00"/>
                  </a:solidFill>
                  <a:latin typeface="Arev Sans" pitchFamily="34" charset="0"/>
                  <a:ea typeface="Arev Sans" pitchFamily="34" charset="0"/>
                  <a:cs typeface="Arev sans bold" pitchFamily="34" charset="0"/>
                </a:rPr>
                <a:t>X</a:t>
              </a:r>
              <a:endParaRPr lang="en-US" dirty="0" smtClean="0">
                <a:solidFill>
                  <a:srgbClr val="FFFF00"/>
                </a:solidFill>
                <a:latin typeface="Arev Sans" pitchFamily="34" charset="0"/>
                <a:ea typeface="Arev Sans" pitchFamily="34" charset="0"/>
                <a:cs typeface="Arev sans bold" pitchFamily="34" charset="0"/>
              </a:endParaRPr>
            </a:p>
          </p:txBody>
        </p:sp>
      </p:grpSp>
      <p:cxnSp>
        <p:nvCxnSpPr>
          <p:cNvPr id="18" name="Straight Arrow Connector 17"/>
          <p:cNvCxnSpPr>
            <a:stCxn id="11" idx="3"/>
          </p:cNvCxnSpPr>
          <p:nvPr/>
        </p:nvCxnSpPr>
        <p:spPr bwMode="auto">
          <a:xfrm flipV="1">
            <a:off x="9008323" y="1188535"/>
            <a:ext cx="1092607" cy="1"/>
          </a:xfrm>
          <a:prstGeom prst="straightConnector1">
            <a:avLst/>
          </a:prstGeom>
          <a:noFill/>
          <a:ln w="57150" cap="flat" cmpd="sng" algn="ctr">
            <a:solidFill>
              <a:schemeClr val="tx1"/>
            </a:solidFill>
            <a:prstDash val="solid"/>
            <a:round/>
            <a:headEnd type="none" w="med" len="med"/>
            <a:tailEnd type="triangle"/>
          </a:ln>
          <a:effectLst/>
        </p:spPr>
      </p:cxnSp>
      <p:sp>
        <p:nvSpPr>
          <p:cNvPr id="19" name="TextBox 18"/>
          <p:cNvSpPr txBox="1"/>
          <p:nvPr/>
        </p:nvSpPr>
        <p:spPr bwMode="auto">
          <a:xfrm>
            <a:off x="10092412" y="873884"/>
            <a:ext cx="1244251"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 </a:t>
            </a:r>
            <a:r>
              <a:rPr lang="en-US" dirty="0" smtClean="0">
                <a:latin typeface="Arev Sans" pitchFamily="34" charset="0"/>
                <a:ea typeface="Arev Sans" pitchFamily="34" charset="0"/>
                <a:cs typeface="Arev sans bold" pitchFamily="34" charset="0"/>
              </a:rPr>
              <a:t>∈ ℝ</a:t>
            </a:r>
          </a:p>
        </p:txBody>
      </p:sp>
      <p:sp>
        <p:nvSpPr>
          <p:cNvPr id="4" name="TextBox 3"/>
          <p:cNvSpPr txBox="1"/>
          <p:nvPr/>
        </p:nvSpPr>
        <p:spPr bwMode="auto">
          <a:xfrm>
            <a:off x="869266" y="3760012"/>
            <a:ext cx="5246949"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l-GR"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 is an </a:t>
            </a:r>
            <a:r>
              <a:rPr lang="en-US" dirty="0" smtClean="0">
                <a:solidFill>
                  <a:srgbClr val="FFFF00"/>
                </a:solidFill>
                <a:latin typeface="Arev Sans" pitchFamily="34" charset="0"/>
                <a:ea typeface="Arev Sans" pitchFamily="34" charset="0"/>
                <a:cs typeface="Arev sans bold" pitchFamily="34" charset="0"/>
              </a:rPr>
              <a:t>n-</a:t>
            </a:r>
            <a:r>
              <a:rPr lang="en-US" dirty="0" smtClean="0">
                <a:latin typeface="Arev Sans" pitchFamily="34" charset="0"/>
                <a:ea typeface="Arev Sans" pitchFamily="34" charset="0"/>
                <a:cs typeface="Arev sans bold" pitchFamily="34" charset="0"/>
              </a:rPr>
              <a:t>dim. </a:t>
            </a:r>
            <a:r>
              <a:rPr lang="en-US" dirty="0" err="1" smtClean="0">
                <a:latin typeface="Arev Sans" pitchFamily="34" charset="0"/>
                <a:ea typeface="Arev Sans" pitchFamily="34" charset="0"/>
                <a:cs typeface="Arev sans bold" pitchFamily="34" charset="0"/>
              </a:rPr>
              <a:t>symm</a:t>
            </a:r>
            <a:r>
              <a:rPr lang="en-US"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matrix</a:t>
            </a:r>
            <a:endParaRPr lang="en-US" dirty="0" smtClean="0">
              <a:latin typeface="Arev Sans" pitchFamily="34" charset="0"/>
              <a:ea typeface="Arev Sans" pitchFamily="34" charset="0"/>
              <a:cs typeface="Arev sans bold" pitchFamily="34" charset="0"/>
            </a:endParaRPr>
          </a:p>
        </p:txBody>
      </p:sp>
      <p:sp>
        <p:nvSpPr>
          <p:cNvPr id="39" name="TextBox 38"/>
          <p:cNvSpPr txBox="1"/>
          <p:nvPr/>
        </p:nvSpPr>
        <p:spPr bwMode="auto">
          <a:xfrm>
            <a:off x="869266" y="4717842"/>
            <a:ext cx="526458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is an </a:t>
            </a:r>
            <a:r>
              <a:rPr lang="en-US" dirty="0" smtClean="0">
                <a:solidFill>
                  <a:srgbClr val="FFFF00"/>
                </a:solidFill>
                <a:latin typeface="Arev Sans" pitchFamily="34" charset="0"/>
                <a:ea typeface="Arev Sans" pitchFamily="34" charset="0"/>
                <a:cs typeface="Arev sans bold" pitchFamily="34" charset="0"/>
              </a:rPr>
              <a:t>n-</a:t>
            </a:r>
            <a:r>
              <a:rPr lang="en-US" dirty="0" smtClean="0">
                <a:latin typeface="Arev Sans" pitchFamily="34" charset="0"/>
                <a:ea typeface="Arev Sans" pitchFamily="34" charset="0"/>
                <a:cs typeface="Arev sans bold" pitchFamily="34" charset="0"/>
              </a:rPr>
              <a:t>dim. </a:t>
            </a:r>
            <a:r>
              <a:rPr lang="en-US" dirty="0" err="1" smtClean="0">
                <a:latin typeface="Arev Sans" pitchFamily="34" charset="0"/>
                <a:ea typeface="Arev Sans" pitchFamily="34" charset="0"/>
                <a:cs typeface="Arev sans bold" pitchFamily="34" charset="0"/>
              </a:rPr>
              <a:t>symm</a:t>
            </a:r>
            <a:r>
              <a:rPr lang="en-US"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matrix</a:t>
            </a:r>
            <a:endParaRPr lang="en-US" dirty="0" smtClean="0">
              <a:latin typeface="Arev Sans" pitchFamily="34" charset="0"/>
              <a:ea typeface="Arev Sans" pitchFamily="34" charset="0"/>
              <a:cs typeface="Arev sans bold" pitchFamily="34" charset="0"/>
            </a:endParaRPr>
          </a:p>
        </p:txBody>
      </p:sp>
      <p:grpSp>
        <p:nvGrpSpPr>
          <p:cNvPr id="79" name="Group 78"/>
          <p:cNvGrpSpPr/>
          <p:nvPr/>
        </p:nvGrpSpPr>
        <p:grpSpPr>
          <a:xfrm>
            <a:off x="869266" y="5708852"/>
            <a:ext cx="4247732" cy="888052"/>
            <a:chOff x="869266" y="5708852"/>
            <a:chExt cx="4247732" cy="888052"/>
          </a:xfrm>
        </p:grpSpPr>
        <p:sp>
          <p:nvSpPr>
            <p:cNvPr id="50" name="TextBox 49"/>
            <p:cNvSpPr txBox="1"/>
            <p:nvPr/>
          </p:nvSpPr>
          <p:spPr bwMode="auto">
            <a:xfrm>
              <a:off x="869266" y="5708852"/>
              <a:ext cx="3070071"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b="1" dirty="0" smtClean="0">
                  <a:latin typeface="Arev Sans" pitchFamily="34" charset="0"/>
                  <a:ea typeface="Arev Sans" pitchFamily="34" charset="0"/>
                  <a:cs typeface="Arev sans bold" pitchFamily="34" charset="0"/>
                </a:rPr>
                <a:t>E</a:t>
              </a:r>
              <a:r>
                <a:rPr lang="el-GR" sz="3200" baseline="-25000"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 〈</a:t>
              </a:r>
              <a:r>
                <a:rPr lang="el-GR"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a:t>
              </a:r>
              <a:r>
                <a:rPr lang="en-US" dirty="0">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a:t>
              </a:r>
            </a:p>
          </p:txBody>
        </p:sp>
        <p:grpSp>
          <p:nvGrpSpPr>
            <p:cNvPr id="78" name="Group 77"/>
            <p:cNvGrpSpPr/>
            <p:nvPr/>
          </p:nvGrpSpPr>
          <p:grpSpPr>
            <a:xfrm>
              <a:off x="3799373" y="5710628"/>
              <a:ext cx="1317625" cy="886276"/>
              <a:chOff x="7367181" y="5339105"/>
              <a:chExt cx="1317625" cy="886276"/>
            </a:xfrm>
          </p:grpSpPr>
          <p:grpSp>
            <p:nvGrpSpPr>
              <p:cNvPr id="76" name="Group 75"/>
              <p:cNvGrpSpPr>
                <a:grpSpLocks noChangeAspect="1"/>
              </p:cNvGrpSpPr>
              <p:nvPr>
                <p:custDataLst>
                  <p:tags r:id="rId4"/>
                </p:custDataLst>
              </p:nvPr>
            </p:nvGrpSpPr>
            <p:grpSpPr>
              <a:xfrm>
                <a:off x="7367181" y="5409406"/>
                <a:ext cx="1317625" cy="815975"/>
                <a:chOff x="2540000" y="2540000"/>
                <a:chExt cx="1317625" cy="815975"/>
              </a:xfrm>
            </p:grpSpPr>
            <p:sp>
              <p:nvSpPr>
                <p:cNvPr id="67" name="Freeform 24 1"/>
                <p:cNvSpPr>
                  <a:spLocks/>
                </p:cNvSpPr>
                <p:nvPr>
                  <p:custDataLst>
                    <p:tags r:id="rId5"/>
                  </p:custDataLst>
                </p:nvPr>
              </p:nvSpPr>
              <p:spPr bwMode="auto">
                <a:xfrm>
                  <a:off x="2540000" y="2540000"/>
                  <a:ext cx="450850" cy="506413"/>
                </a:xfrm>
                <a:custGeom>
                  <a:avLst/>
                  <a:gdLst>
                    <a:gd name="T0" fmla="*/ 22 w 638"/>
                    <a:gd name="T1" fmla="*/ 0 h 760"/>
                    <a:gd name="T2" fmla="*/ 22 w 638"/>
                    <a:gd name="T3" fmla="*/ 34 h 760"/>
                    <a:gd name="T4" fmla="*/ 326 w 638"/>
                    <a:gd name="T5" fmla="*/ 382 h 760"/>
                    <a:gd name="T6" fmla="*/ 0 w 638"/>
                    <a:gd name="T7" fmla="*/ 760 h 760"/>
                    <a:gd name="T8" fmla="*/ 638 w 638"/>
                    <a:gd name="T9" fmla="*/ 760 h 760"/>
                    <a:gd name="T10" fmla="*/ 638 w 638"/>
                    <a:gd name="T11" fmla="*/ 562 h 760"/>
                    <a:gd name="T12" fmla="*/ 606 w 638"/>
                    <a:gd name="T13" fmla="*/ 562 h 760"/>
                    <a:gd name="T14" fmla="*/ 589 w 638"/>
                    <a:gd name="T15" fmla="*/ 663 h 760"/>
                    <a:gd name="T16" fmla="*/ 554 w 638"/>
                    <a:gd name="T17" fmla="*/ 698 h 760"/>
                    <a:gd name="T18" fmla="*/ 96 w 638"/>
                    <a:gd name="T19" fmla="*/ 698 h 760"/>
                    <a:gd name="T20" fmla="*/ 390 w 638"/>
                    <a:gd name="T21" fmla="*/ 357 h 760"/>
                    <a:gd name="T22" fmla="*/ 108 w 638"/>
                    <a:gd name="T23" fmla="*/ 34 h 760"/>
                    <a:gd name="T24" fmla="*/ 555 w 638"/>
                    <a:gd name="T25" fmla="*/ 34 h 760"/>
                    <a:gd name="T26" fmla="*/ 589 w 638"/>
                    <a:gd name="T27" fmla="*/ 68 h 760"/>
                    <a:gd name="T28" fmla="*/ 606 w 638"/>
                    <a:gd name="T29" fmla="*/ 170 h 760"/>
                    <a:gd name="T30" fmla="*/ 638 w 638"/>
                    <a:gd name="T31" fmla="*/ 170 h 760"/>
                    <a:gd name="T32" fmla="*/ 638 w 638"/>
                    <a:gd name="T33" fmla="*/ 0 h 760"/>
                    <a:gd name="T34" fmla="*/ 108 w 638"/>
                    <a:gd name="T35" fmla="*/ 0 h 760"/>
                    <a:gd name="T36" fmla="*/ 22 w 638"/>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8" h="760">
                      <a:moveTo>
                        <a:pt x="22" y="0"/>
                      </a:moveTo>
                      <a:lnTo>
                        <a:pt x="22" y="34"/>
                      </a:lnTo>
                      <a:lnTo>
                        <a:pt x="326" y="382"/>
                      </a:lnTo>
                      <a:lnTo>
                        <a:pt x="0" y="760"/>
                      </a:lnTo>
                      <a:lnTo>
                        <a:pt x="638" y="760"/>
                      </a:lnTo>
                      <a:lnTo>
                        <a:pt x="638" y="562"/>
                      </a:lnTo>
                      <a:lnTo>
                        <a:pt x="606" y="562"/>
                      </a:lnTo>
                      <a:lnTo>
                        <a:pt x="589" y="663"/>
                      </a:lnTo>
                      <a:lnTo>
                        <a:pt x="554" y="698"/>
                      </a:lnTo>
                      <a:lnTo>
                        <a:pt x="96" y="698"/>
                      </a:lnTo>
                      <a:lnTo>
                        <a:pt x="390" y="357"/>
                      </a:lnTo>
                      <a:lnTo>
                        <a:pt x="108" y="34"/>
                      </a:lnTo>
                      <a:lnTo>
                        <a:pt x="555" y="34"/>
                      </a:lnTo>
                      <a:lnTo>
                        <a:pt x="589" y="68"/>
                      </a:lnTo>
                      <a:lnTo>
                        <a:pt x="606" y="170"/>
                      </a:lnTo>
                      <a:lnTo>
                        <a:pt x="638" y="170"/>
                      </a:lnTo>
                      <a:lnTo>
                        <a:pt x="638" y="0"/>
                      </a:lnTo>
                      <a:lnTo>
                        <a:pt x="108" y="0"/>
                      </a:lnTo>
                      <a:lnTo>
                        <a:pt x="22"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25 1"/>
                <p:cNvSpPr>
                  <a:spLocks noEditPoints="1"/>
                </p:cNvSpPr>
                <p:nvPr>
                  <p:custDataLst>
                    <p:tags r:id="rId6"/>
                  </p:custDataLst>
                </p:nvPr>
              </p:nvSpPr>
              <p:spPr bwMode="auto">
                <a:xfrm>
                  <a:off x="2720975" y="3111500"/>
                  <a:ext cx="25400"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6 1"/>
                <p:cNvSpPr>
                  <a:spLocks noEditPoints="1"/>
                </p:cNvSpPr>
                <p:nvPr>
                  <p:custDataLst>
                    <p:tags r:id="rId7"/>
                  </p:custDataLst>
                </p:nvPr>
              </p:nvSpPr>
              <p:spPr bwMode="auto">
                <a:xfrm>
                  <a:off x="2771775" y="3111500"/>
                  <a:ext cx="53975" cy="244475"/>
                </a:xfrm>
                <a:custGeom>
                  <a:avLst/>
                  <a:gdLst>
                    <a:gd name="T0" fmla="*/ 43 w 77"/>
                    <a:gd name="T1" fmla="*/ 81 h 367"/>
                    <a:gd name="T2" fmla="*/ 43 w 77"/>
                    <a:gd name="T3" fmla="*/ 292 h 367"/>
                    <a:gd name="T4" fmla="*/ 36 w 77"/>
                    <a:gd name="T5" fmla="*/ 329 h 367"/>
                    <a:gd name="T6" fmla="*/ 10 w 77"/>
                    <a:gd name="T7" fmla="*/ 338 h 367"/>
                    <a:gd name="T8" fmla="*/ 0 w 77"/>
                    <a:gd name="T9" fmla="*/ 338 h 367"/>
                    <a:gd name="T10" fmla="*/ 0 w 77"/>
                    <a:gd name="T11" fmla="*/ 367 h 367"/>
                    <a:gd name="T12" fmla="*/ 13 w 77"/>
                    <a:gd name="T13" fmla="*/ 367 h 367"/>
                    <a:gd name="T14" fmla="*/ 62 w 77"/>
                    <a:gd name="T15" fmla="*/ 349 h 367"/>
                    <a:gd name="T16" fmla="*/ 77 w 77"/>
                    <a:gd name="T17" fmla="*/ 292 h 367"/>
                    <a:gd name="T18" fmla="*/ 77 w 77"/>
                    <a:gd name="T19" fmla="*/ 81 h 367"/>
                    <a:gd name="T20" fmla="*/ 43 w 77"/>
                    <a:gd name="T21" fmla="*/ 81 h 367"/>
                    <a:gd name="T22" fmla="*/ 43 w 77"/>
                    <a:gd name="T23" fmla="*/ 0 h 367"/>
                    <a:gd name="T24" fmla="*/ 43 w 77"/>
                    <a:gd name="T25" fmla="*/ 43 h 367"/>
                    <a:gd name="T26" fmla="*/ 77 w 77"/>
                    <a:gd name="T27" fmla="*/ 43 h 367"/>
                    <a:gd name="T28" fmla="*/ 77 w 77"/>
                    <a:gd name="T29" fmla="*/ 0 h 367"/>
                    <a:gd name="T30" fmla="*/ 43 w 77"/>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67">
                      <a:moveTo>
                        <a:pt x="43" y="81"/>
                      </a:moveTo>
                      <a:lnTo>
                        <a:pt x="43" y="292"/>
                      </a:lnTo>
                      <a:cubicBezTo>
                        <a:pt x="43" y="311"/>
                        <a:pt x="41" y="323"/>
                        <a:pt x="36" y="329"/>
                      </a:cubicBezTo>
                      <a:cubicBezTo>
                        <a:pt x="31" y="335"/>
                        <a:pt x="22" y="338"/>
                        <a:pt x="10" y="338"/>
                      </a:cubicBezTo>
                      <a:lnTo>
                        <a:pt x="0" y="338"/>
                      </a:lnTo>
                      <a:lnTo>
                        <a:pt x="0" y="367"/>
                      </a:lnTo>
                      <a:lnTo>
                        <a:pt x="13" y="367"/>
                      </a:lnTo>
                      <a:cubicBezTo>
                        <a:pt x="36" y="367"/>
                        <a:pt x="52" y="361"/>
                        <a:pt x="62" y="349"/>
                      </a:cubicBezTo>
                      <a:cubicBezTo>
                        <a:pt x="72" y="337"/>
                        <a:pt x="77" y="318"/>
                        <a:pt x="77" y="292"/>
                      </a:cubicBezTo>
                      <a:lnTo>
                        <a:pt x="77" y="81"/>
                      </a:lnTo>
                      <a:lnTo>
                        <a:pt x="43" y="81"/>
                      </a:lnTo>
                      <a:close/>
                      <a:moveTo>
                        <a:pt x="43" y="0"/>
                      </a:moveTo>
                      <a:lnTo>
                        <a:pt x="43" y="43"/>
                      </a:lnTo>
                      <a:lnTo>
                        <a:pt x="77" y="43"/>
                      </a:lnTo>
                      <a:lnTo>
                        <a:pt x="77" y="0"/>
                      </a:lnTo>
                      <a:lnTo>
                        <a:pt x="43"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27 1"/>
                <p:cNvSpPr>
                  <a:spLocks noEditPoints="1"/>
                </p:cNvSpPr>
                <p:nvPr>
                  <p:custDataLst>
                    <p:tags r:id="rId8"/>
                  </p:custDataLst>
                </p:nvPr>
              </p:nvSpPr>
              <p:spPr bwMode="auto">
                <a:xfrm>
                  <a:off x="3322638" y="2752725"/>
                  <a:ext cx="23813"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8 1"/>
                <p:cNvSpPr>
                  <a:spLocks noEditPoints="1"/>
                </p:cNvSpPr>
                <p:nvPr>
                  <p:custDataLst>
                    <p:tags r:id="rId9"/>
                  </p:custDataLst>
                </p:nvPr>
              </p:nvSpPr>
              <p:spPr bwMode="auto">
                <a:xfrm>
                  <a:off x="3373438" y="2752725"/>
                  <a:ext cx="53975" cy="244475"/>
                </a:xfrm>
                <a:custGeom>
                  <a:avLst/>
                  <a:gdLst>
                    <a:gd name="T0" fmla="*/ 42 w 76"/>
                    <a:gd name="T1" fmla="*/ 81 h 367"/>
                    <a:gd name="T2" fmla="*/ 42 w 76"/>
                    <a:gd name="T3" fmla="*/ 292 h 367"/>
                    <a:gd name="T4" fmla="*/ 35 w 76"/>
                    <a:gd name="T5" fmla="*/ 329 h 367"/>
                    <a:gd name="T6" fmla="*/ 9 w 76"/>
                    <a:gd name="T7" fmla="*/ 338 h 367"/>
                    <a:gd name="T8" fmla="*/ 0 w 76"/>
                    <a:gd name="T9" fmla="*/ 338 h 367"/>
                    <a:gd name="T10" fmla="*/ 0 w 76"/>
                    <a:gd name="T11" fmla="*/ 367 h 367"/>
                    <a:gd name="T12" fmla="*/ 13 w 76"/>
                    <a:gd name="T13" fmla="*/ 367 h 367"/>
                    <a:gd name="T14" fmla="*/ 61 w 76"/>
                    <a:gd name="T15" fmla="*/ 349 h 367"/>
                    <a:gd name="T16" fmla="*/ 76 w 76"/>
                    <a:gd name="T17" fmla="*/ 292 h 367"/>
                    <a:gd name="T18" fmla="*/ 76 w 76"/>
                    <a:gd name="T19" fmla="*/ 81 h 367"/>
                    <a:gd name="T20" fmla="*/ 42 w 76"/>
                    <a:gd name="T21" fmla="*/ 81 h 367"/>
                    <a:gd name="T22" fmla="*/ 42 w 76"/>
                    <a:gd name="T23" fmla="*/ 0 h 367"/>
                    <a:gd name="T24" fmla="*/ 42 w 76"/>
                    <a:gd name="T25" fmla="*/ 43 h 367"/>
                    <a:gd name="T26" fmla="*/ 76 w 76"/>
                    <a:gd name="T27" fmla="*/ 43 h 367"/>
                    <a:gd name="T28" fmla="*/ 76 w 76"/>
                    <a:gd name="T29" fmla="*/ 0 h 367"/>
                    <a:gd name="T30" fmla="*/ 42 w 76"/>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367">
                      <a:moveTo>
                        <a:pt x="42" y="81"/>
                      </a:moveTo>
                      <a:lnTo>
                        <a:pt x="42" y="292"/>
                      </a:lnTo>
                      <a:cubicBezTo>
                        <a:pt x="42" y="311"/>
                        <a:pt x="40" y="323"/>
                        <a:pt x="35" y="329"/>
                      </a:cubicBezTo>
                      <a:cubicBezTo>
                        <a:pt x="30" y="335"/>
                        <a:pt x="22" y="338"/>
                        <a:pt x="9" y="338"/>
                      </a:cubicBezTo>
                      <a:lnTo>
                        <a:pt x="0" y="338"/>
                      </a:lnTo>
                      <a:lnTo>
                        <a:pt x="0" y="367"/>
                      </a:lnTo>
                      <a:lnTo>
                        <a:pt x="13" y="367"/>
                      </a:lnTo>
                      <a:cubicBezTo>
                        <a:pt x="35" y="367"/>
                        <a:pt x="51" y="360"/>
                        <a:pt x="61" y="349"/>
                      </a:cubicBezTo>
                      <a:cubicBezTo>
                        <a:pt x="71" y="337"/>
                        <a:pt x="76" y="318"/>
                        <a:pt x="76" y="292"/>
                      </a:cubicBezTo>
                      <a:lnTo>
                        <a:pt x="76" y="81"/>
                      </a:lnTo>
                      <a:lnTo>
                        <a:pt x="42" y="81"/>
                      </a:lnTo>
                      <a:close/>
                      <a:moveTo>
                        <a:pt x="42" y="0"/>
                      </a:moveTo>
                      <a:lnTo>
                        <a:pt x="42" y="43"/>
                      </a:lnTo>
                      <a:lnTo>
                        <a:pt x="76" y="43"/>
                      </a:lnTo>
                      <a:lnTo>
                        <a:pt x="76" y="0"/>
                      </a:lnTo>
                      <a:lnTo>
                        <a:pt x="42"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9 1"/>
                <p:cNvSpPr>
                  <a:spLocks/>
                </p:cNvSpPr>
                <p:nvPr>
                  <p:custDataLst>
                    <p:tags r:id="rId10"/>
                  </p:custDataLst>
                </p:nvPr>
              </p:nvSpPr>
              <p:spPr bwMode="auto">
                <a:xfrm>
                  <a:off x="3487738" y="2652713"/>
                  <a:ext cx="220663" cy="241300"/>
                </a:xfrm>
                <a:custGeom>
                  <a:avLst/>
                  <a:gdLst>
                    <a:gd name="T0" fmla="*/ 17 w 312"/>
                    <a:gd name="T1" fmla="*/ 0 h 363"/>
                    <a:gd name="T2" fmla="*/ 130 w 312"/>
                    <a:gd name="T3" fmla="*/ 169 h 363"/>
                    <a:gd name="T4" fmla="*/ 0 w 312"/>
                    <a:gd name="T5" fmla="*/ 363 h 363"/>
                    <a:gd name="T6" fmla="*/ 53 w 312"/>
                    <a:gd name="T7" fmla="*/ 363 h 363"/>
                    <a:gd name="T8" fmla="*/ 156 w 312"/>
                    <a:gd name="T9" fmla="*/ 209 h 363"/>
                    <a:gd name="T10" fmla="*/ 259 w 312"/>
                    <a:gd name="T11" fmla="*/ 363 h 363"/>
                    <a:gd name="T12" fmla="*/ 312 w 312"/>
                    <a:gd name="T13" fmla="*/ 363 h 363"/>
                    <a:gd name="T14" fmla="*/ 187 w 312"/>
                    <a:gd name="T15" fmla="*/ 174 h 363"/>
                    <a:gd name="T16" fmla="*/ 304 w 312"/>
                    <a:gd name="T17" fmla="*/ 0 h 363"/>
                    <a:gd name="T18" fmla="*/ 251 w 312"/>
                    <a:gd name="T19" fmla="*/ 0 h 363"/>
                    <a:gd name="T20" fmla="*/ 160 w 312"/>
                    <a:gd name="T21" fmla="*/ 135 h 363"/>
                    <a:gd name="T22" fmla="*/ 70 w 312"/>
                    <a:gd name="T23" fmla="*/ 0 h 363"/>
                    <a:gd name="T24" fmla="*/ 17 w 312"/>
                    <a:gd name="T25"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2" h="363">
                      <a:moveTo>
                        <a:pt x="17" y="0"/>
                      </a:moveTo>
                      <a:lnTo>
                        <a:pt x="130" y="169"/>
                      </a:lnTo>
                      <a:lnTo>
                        <a:pt x="0" y="363"/>
                      </a:lnTo>
                      <a:lnTo>
                        <a:pt x="53" y="363"/>
                      </a:lnTo>
                      <a:lnTo>
                        <a:pt x="156" y="209"/>
                      </a:lnTo>
                      <a:lnTo>
                        <a:pt x="259" y="363"/>
                      </a:lnTo>
                      <a:lnTo>
                        <a:pt x="312" y="363"/>
                      </a:lnTo>
                      <a:lnTo>
                        <a:pt x="187" y="174"/>
                      </a:lnTo>
                      <a:lnTo>
                        <a:pt x="304" y="0"/>
                      </a:lnTo>
                      <a:lnTo>
                        <a:pt x="251" y="0"/>
                      </a:lnTo>
                      <a:lnTo>
                        <a:pt x="160" y="135"/>
                      </a:lnTo>
                      <a:lnTo>
                        <a:pt x="70" y="0"/>
                      </a:lnTo>
                      <a:lnTo>
                        <a:pt x="17"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0 1"/>
                <p:cNvSpPr>
                  <a:spLocks noEditPoints="1"/>
                </p:cNvSpPr>
                <p:nvPr>
                  <p:custDataLst>
                    <p:tags r:id="rId11"/>
                  </p:custDataLst>
                </p:nvPr>
              </p:nvSpPr>
              <p:spPr bwMode="auto">
                <a:xfrm>
                  <a:off x="3751263" y="2752725"/>
                  <a:ext cx="25400"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1 1"/>
                <p:cNvSpPr>
                  <a:spLocks noEditPoints="1"/>
                </p:cNvSpPr>
                <p:nvPr>
                  <p:custDataLst>
                    <p:tags r:id="rId12"/>
                  </p:custDataLst>
                </p:nvPr>
              </p:nvSpPr>
              <p:spPr bwMode="auto">
                <a:xfrm>
                  <a:off x="3803650" y="2752725"/>
                  <a:ext cx="53975" cy="244475"/>
                </a:xfrm>
                <a:custGeom>
                  <a:avLst/>
                  <a:gdLst>
                    <a:gd name="T0" fmla="*/ 43 w 77"/>
                    <a:gd name="T1" fmla="*/ 81 h 367"/>
                    <a:gd name="T2" fmla="*/ 43 w 77"/>
                    <a:gd name="T3" fmla="*/ 292 h 367"/>
                    <a:gd name="T4" fmla="*/ 36 w 77"/>
                    <a:gd name="T5" fmla="*/ 329 h 367"/>
                    <a:gd name="T6" fmla="*/ 9 w 77"/>
                    <a:gd name="T7" fmla="*/ 338 h 367"/>
                    <a:gd name="T8" fmla="*/ 0 w 77"/>
                    <a:gd name="T9" fmla="*/ 338 h 367"/>
                    <a:gd name="T10" fmla="*/ 0 w 77"/>
                    <a:gd name="T11" fmla="*/ 367 h 367"/>
                    <a:gd name="T12" fmla="*/ 13 w 77"/>
                    <a:gd name="T13" fmla="*/ 367 h 367"/>
                    <a:gd name="T14" fmla="*/ 62 w 77"/>
                    <a:gd name="T15" fmla="*/ 349 h 367"/>
                    <a:gd name="T16" fmla="*/ 77 w 77"/>
                    <a:gd name="T17" fmla="*/ 292 h 367"/>
                    <a:gd name="T18" fmla="*/ 77 w 77"/>
                    <a:gd name="T19" fmla="*/ 81 h 367"/>
                    <a:gd name="T20" fmla="*/ 43 w 77"/>
                    <a:gd name="T21" fmla="*/ 81 h 367"/>
                    <a:gd name="T22" fmla="*/ 43 w 77"/>
                    <a:gd name="T23" fmla="*/ 0 h 367"/>
                    <a:gd name="T24" fmla="*/ 43 w 77"/>
                    <a:gd name="T25" fmla="*/ 43 h 367"/>
                    <a:gd name="T26" fmla="*/ 77 w 77"/>
                    <a:gd name="T27" fmla="*/ 43 h 367"/>
                    <a:gd name="T28" fmla="*/ 77 w 77"/>
                    <a:gd name="T29" fmla="*/ 0 h 367"/>
                    <a:gd name="T30" fmla="*/ 43 w 77"/>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67">
                      <a:moveTo>
                        <a:pt x="43" y="81"/>
                      </a:moveTo>
                      <a:lnTo>
                        <a:pt x="43" y="292"/>
                      </a:lnTo>
                      <a:cubicBezTo>
                        <a:pt x="43" y="311"/>
                        <a:pt x="40" y="323"/>
                        <a:pt x="36" y="329"/>
                      </a:cubicBezTo>
                      <a:cubicBezTo>
                        <a:pt x="31" y="335"/>
                        <a:pt x="22" y="338"/>
                        <a:pt x="9" y="338"/>
                      </a:cubicBezTo>
                      <a:lnTo>
                        <a:pt x="0" y="338"/>
                      </a:lnTo>
                      <a:lnTo>
                        <a:pt x="0" y="367"/>
                      </a:lnTo>
                      <a:lnTo>
                        <a:pt x="13" y="367"/>
                      </a:lnTo>
                      <a:cubicBezTo>
                        <a:pt x="36" y="367"/>
                        <a:pt x="52" y="360"/>
                        <a:pt x="62" y="349"/>
                      </a:cubicBezTo>
                      <a:cubicBezTo>
                        <a:pt x="72" y="337"/>
                        <a:pt x="77" y="318"/>
                        <a:pt x="77" y="292"/>
                      </a:cubicBezTo>
                      <a:lnTo>
                        <a:pt x="77" y="81"/>
                      </a:lnTo>
                      <a:lnTo>
                        <a:pt x="43" y="81"/>
                      </a:lnTo>
                      <a:close/>
                      <a:moveTo>
                        <a:pt x="43" y="0"/>
                      </a:moveTo>
                      <a:lnTo>
                        <a:pt x="43" y="43"/>
                      </a:lnTo>
                      <a:lnTo>
                        <a:pt x="77" y="43"/>
                      </a:lnTo>
                      <a:lnTo>
                        <a:pt x="77" y="0"/>
                      </a:lnTo>
                      <a:lnTo>
                        <a:pt x="43"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7" name="TextBox 76"/>
              <p:cNvSpPr txBox="1"/>
              <p:nvPr/>
            </p:nvSpPr>
            <p:spPr bwMode="auto">
              <a:xfrm>
                <a:off x="7804376" y="5339105"/>
                <a:ext cx="412292"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l-GR" dirty="0" smtClean="0">
                    <a:solidFill>
                      <a:srgbClr val="FFFF00"/>
                    </a:solidFill>
                    <a:latin typeface="Arev Sans" pitchFamily="34" charset="0"/>
                    <a:ea typeface="Arev Sans" pitchFamily="34" charset="0"/>
                    <a:cs typeface="Arev sans bold" pitchFamily="34" charset="0"/>
                  </a:rPr>
                  <a:t>ρ</a:t>
                </a:r>
                <a:endParaRPr lang="en-US" dirty="0" smtClean="0">
                  <a:solidFill>
                    <a:srgbClr val="FFFF00"/>
                  </a:solidFill>
                  <a:latin typeface="Arev Sans" pitchFamily="34" charset="0"/>
                  <a:ea typeface="Arev Sans" pitchFamily="34" charset="0"/>
                  <a:cs typeface="Arev sans bold" pitchFamily="34" charset="0"/>
                </a:endParaRPr>
              </a:p>
            </p:txBody>
          </p:sp>
        </p:grpSp>
      </p:grpSp>
      <p:grpSp>
        <p:nvGrpSpPr>
          <p:cNvPr id="61" name="Group 60"/>
          <p:cNvGrpSpPr/>
          <p:nvPr/>
        </p:nvGrpSpPr>
        <p:grpSpPr>
          <a:xfrm>
            <a:off x="4550737" y="757841"/>
            <a:ext cx="1435395" cy="534758"/>
            <a:chOff x="4550737" y="757841"/>
            <a:chExt cx="1435395" cy="534758"/>
          </a:xfrm>
        </p:grpSpPr>
        <p:cxnSp>
          <p:nvCxnSpPr>
            <p:cNvPr id="62" name="Straight Arrow Connector 61"/>
            <p:cNvCxnSpPr/>
            <p:nvPr/>
          </p:nvCxnSpPr>
          <p:spPr bwMode="auto">
            <a:xfrm>
              <a:off x="4550737" y="1292599"/>
              <a:ext cx="1435395" cy="0"/>
            </a:xfrm>
            <a:prstGeom prst="straightConnector1">
              <a:avLst/>
            </a:prstGeom>
            <a:noFill/>
            <a:ln w="57150" cap="flat" cmpd="sng" algn="ctr">
              <a:solidFill>
                <a:schemeClr val="tx1"/>
              </a:solidFill>
              <a:prstDash val="solid"/>
              <a:round/>
              <a:headEnd type="none" w="med" len="med"/>
              <a:tailEnd type="triangle"/>
            </a:ln>
            <a:effectLst/>
          </p:spPr>
        </p:cxnSp>
        <p:sp>
          <p:nvSpPr>
            <p:cNvPr id="63" name="TextBox 62"/>
            <p:cNvSpPr txBox="1"/>
            <p:nvPr/>
          </p:nvSpPr>
          <p:spPr bwMode="auto">
            <a:xfrm>
              <a:off x="4710428" y="757841"/>
              <a:ext cx="1116011" cy="43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000" dirty="0" smtClean="0">
                  <a:latin typeface="Arev Sans" pitchFamily="34" charset="0"/>
                  <a:ea typeface="Arev Sans" pitchFamily="34" charset="0"/>
                  <a:cs typeface="Arev sans bold" pitchFamily="34" charset="0"/>
                </a:rPr>
                <a:t>sample</a:t>
              </a:r>
            </a:p>
          </p:txBody>
        </p:sp>
      </p:grpSp>
      <p:grpSp>
        <p:nvGrpSpPr>
          <p:cNvPr id="23" name="Group 22"/>
          <p:cNvGrpSpPr/>
          <p:nvPr/>
        </p:nvGrpSpPr>
        <p:grpSpPr>
          <a:xfrm>
            <a:off x="7031736" y="2697480"/>
            <a:ext cx="4757720" cy="3506756"/>
            <a:chOff x="6985591" y="3572540"/>
            <a:chExt cx="4757720" cy="3506756"/>
          </a:xfrm>
        </p:grpSpPr>
        <p:sp>
          <p:nvSpPr>
            <p:cNvPr id="80" name="Rounded Rectangle 79"/>
            <p:cNvSpPr/>
            <p:nvPr/>
          </p:nvSpPr>
          <p:spPr>
            <a:xfrm>
              <a:off x="6985591" y="3572540"/>
              <a:ext cx="4757720" cy="3506756"/>
            </a:xfrm>
            <a:prstGeom prst="roundRect">
              <a:avLst/>
            </a:prstGeom>
            <a:solidFill>
              <a:srgbClr val="C00000"/>
            </a:solidFill>
            <a:ln w="38100">
              <a:solidFill>
                <a:schemeClr val="tx1"/>
              </a:solidFill>
            </a:ln>
          </p:spPr>
          <p:txBody>
            <a:bodyPr rtlCol="0" anchor="ctr"/>
            <a:lstStyle/>
            <a:p>
              <a:pPr algn="ctr">
                <a:lnSpc>
                  <a:spcPct val="130000"/>
                </a:lnSpc>
              </a:pPr>
              <a:endParaRPr lang="en-US" sz="4400" dirty="0">
                <a:latin typeface="Arev Sans" panose="020B0603030804020204" pitchFamily="34" charset="0"/>
                <a:ea typeface="Arev Sans" panose="020B0603030804020204" pitchFamily="34" charset="0"/>
              </a:endParaRPr>
            </a:p>
          </p:txBody>
        </p:sp>
        <p:grpSp>
          <p:nvGrpSpPr>
            <p:cNvPr id="22" name="Group 21"/>
            <p:cNvGrpSpPr/>
            <p:nvPr/>
          </p:nvGrpSpPr>
          <p:grpSpPr>
            <a:xfrm>
              <a:off x="7045892" y="3760012"/>
              <a:ext cx="4607352" cy="3194721"/>
              <a:chOff x="7045892" y="3760012"/>
              <a:chExt cx="4607352" cy="3194721"/>
            </a:xfrm>
          </p:grpSpPr>
          <p:sp>
            <p:nvSpPr>
              <p:cNvPr id="5" name="TextBox 4"/>
              <p:cNvSpPr txBox="1"/>
              <p:nvPr/>
            </p:nvSpPr>
            <p:spPr bwMode="auto">
              <a:xfrm>
                <a:off x="7045892" y="3760012"/>
                <a:ext cx="4607352" cy="319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b="1" dirty="0" smtClean="0">
                    <a:solidFill>
                      <a:srgbClr val="FFFF00"/>
                    </a:solidFill>
                    <a:latin typeface="Arev Sans" pitchFamily="34" charset="0"/>
                    <a:ea typeface="Arev Sans" pitchFamily="34" charset="0"/>
                    <a:cs typeface="Arev sans bold" pitchFamily="34" charset="0"/>
                  </a:rPr>
                  <a:t>Theorem:</a:t>
                </a:r>
                <a:r>
                  <a:rPr lang="en-US" dirty="0" smtClean="0">
                    <a:latin typeface="Arev Sans" pitchFamily="34" charset="0"/>
                    <a:ea typeface="Arev Sans" pitchFamily="34" charset="0"/>
                    <a:cs typeface="Arev sans bold" pitchFamily="34" charset="0"/>
                  </a:rPr>
                  <a:t>  </a:t>
                </a:r>
                <a:r>
                  <a:rPr lang="en-US" sz="2000" dirty="0" smtClean="0">
                    <a:latin typeface="Arev Sans" pitchFamily="34" charset="0"/>
                    <a:ea typeface="Arev Sans" pitchFamily="34" charset="0"/>
                    <a:cs typeface="Arev sans bold" pitchFamily="34" charset="0"/>
                  </a:rPr>
                  <a:t>[HHJWY15,OW15]</a:t>
                </a:r>
                <a:r>
                  <a:rPr lang="en-US" dirty="0" smtClean="0">
                    <a:latin typeface="Arev Sans" pitchFamily="34" charset="0"/>
                    <a:ea typeface="Arev Sans" pitchFamily="34" charset="0"/>
                    <a:cs typeface="Arev sans bold" pitchFamily="34" charset="0"/>
                  </a:rPr>
                  <a:t/>
                </a:r>
                <a:br>
                  <a:rPr lang="en-US" dirty="0" smtClean="0">
                    <a:latin typeface="Arev Sans" pitchFamily="34" charset="0"/>
                    <a:ea typeface="Arev Sans" pitchFamily="34" charset="0"/>
                    <a:cs typeface="Arev sans bold" pitchFamily="34" charset="0"/>
                  </a:rPr>
                </a:br>
                <a:r>
                  <a:rPr lang="en-US" dirty="0" smtClean="0">
                    <a:latin typeface="Arev Sans" pitchFamily="34" charset="0"/>
                    <a:ea typeface="Arev Sans" pitchFamily="34" charset="0"/>
                    <a:cs typeface="Arev sans bold" pitchFamily="34" charset="0"/>
                  </a:rPr>
                  <a:t>It is necessary &amp;</a:t>
                </a:r>
                <a:br>
                  <a:rPr lang="en-US" dirty="0" smtClean="0">
                    <a:latin typeface="Arev Sans" pitchFamily="34" charset="0"/>
                    <a:ea typeface="Arev Sans" pitchFamily="34" charset="0"/>
                    <a:cs typeface="Arev sans bold" pitchFamily="34" charset="0"/>
                  </a:rPr>
                </a:br>
                <a:r>
                  <a:rPr lang="en-US" dirty="0" smtClean="0">
                    <a:latin typeface="Arev Sans" pitchFamily="34" charset="0"/>
                    <a:ea typeface="Arev Sans" pitchFamily="34" charset="0"/>
                    <a:cs typeface="Arev sans bold" pitchFamily="34" charset="0"/>
                  </a:rPr>
                  <a:t>sufficient to have</a:t>
                </a:r>
              </a:p>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m = </a:t>
                </a:r>
                <a:r>
                  <a:rPr lang="el-GR" dirty="0" smtClean="0">
                    <a:solidFill>
                      <a:srgbClr val="FFFF00"/>
                    </a:solidFill>
                    <a:latin typeface="Arev Sans" pitchFamily="34" charset="0"/>
                    <a:ea typeface="Arev Sans" pitchFamily="34" charset="0"/>
                    <a:cs typeface="Arev sans bold" pitchFamily="34" charset="0"/>
                  </a:rPr>
                  <a:t>Θ</a:t>
                </a:r>
                <a:r>
                  <a:rPr lang="en-US" dirty="0" smtClean="0">
                    <a:solidFill>
                      <a:srgbClr val="FFFF00"/>
                    </a:solidFill>
                    <a:latin typeface="Arev Sans" pitchFamily="34" charset="0"/>
                    <a:ea typeface="Arev Sans" pitchFamily="34" charset="0"/>
                    <a:cs typeface="Arev sans bold" pitchFamily="34" charset="0"/>
                  </a:rPr>
                  <a:t>(n</a:t>
                </a:r>
                <a:r>
                  <a:rPr lang="en-US" sz="3200" baseline="30000" dirty="0" smtClean="0">
                    <a:solidFill>
                      <a:srgbClr val="FFFF00"/>
                    </a:solidFill>
                    <a:latin typeface="Arev Sans" pitchFamily="34" charset="0"/>
                    <a:ea typeface="Arev Sans" pitchFamily="34" charset="0"/>
                    <a:cs typeface="Arev sans bold" pitchFamily="34" charset="0"/>
                  </a:rPr>
                  <a:t>2</a:t>
                </a:r>
                <a:r>
                  <a:rPr lang="en-US" dirty="0" smtClean="0">
                    <a:solidFill>
                      <a:srgbClr val="FFFF00"/>
                    </a:solidFill>
                    <a:latin typeface="Arev Sans" pitchFamily="34" charset="0"/>
                    <a:ea typeface="Arev Sans" pitchFamily="34" charset="0"/>
                    <a:cs typeface="Arev sans bold" pitchFamily="34" charset="0"/>
                  </a:rPr>
                  <a:t>/</a:t>
                </a:r>
                <a:r>
                  <a:rPr lang="el-GR" i="1" dirty="0" smtClean="0">
                    <a:solidFill>
                      <a:srgbClr val="FFFF00"/>
                    </a:solidFill>
                    <a:latin typeface="Arev Sans" pitchFamily="34" charset="0"/>
                    <a:ea typeface="Arev Sans" pitchFamily="34" charset="0"/>
                    <a:cs typeface="Arev sans bold" pitchFamily="34" charset="0"/>
                  </a:rPr>
                  <a:t>ϵ</a:t>
                </a:r>
                <a:r>
                  <a:rPr lang="en-US" sz="3200" baseline="30000" dirty="0" smtClean="0">
                    <a:solidFill>
                      <a:srgbClr val="FFFF00"/>
                    </a:solidFill>
                    <a:latin typeface="Arev Sans" pitchFamily="34" charset="0"/>
                    <a:ea typeface="Arev Sans" pitchFamily="34" charset="0"/>
                    <a:cs typeface="Arev sans bold" pitchFamily="34" charset="0"/>
                  </a:rPr>
                  <a:t>2</a:t>
                </a:r>
                <a:r>
                  <a:rPr lang="en-US" dirty="0" smtClean="0">
                    <a:solidFill>
                      <a:srgbClr val="FFFF00"/>
                    </a:solidFill>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samples</a:t>
                </a:r>
              </a:p>
              <a:p>
                <a:pPr algn="ctr" eaLnBrk="1" hangingPunct="1">
                  <a:lnSpc>
                    <a:spcPct val="120000"/>
                  </a:lnSpc>
                </a:pPr>
                <a:r>
                  <a:rPr lang="en-US" dirty="0" smtClean="0">
                    <a:latin typeface="Arev Sans" pitchFamily="34" charset="0"/>
                    <a:ea typeface="Arev Sans" pitchFamily="34" charset="0"/>
                    <a:cs typeface="Arev sans bold" pitchFamily="34" charset="0"/>
                  </a:rPr>
                  <a:t>to learn </a:t>
                </a:r>
                <a:r>
                  <a:rPr lang="el-GR" dirty="0" smtClean="0">
                    <a:solidFill>
                      <a:srgbClr val="FFFF00"/>
                    </a:solidFill>
                    <a:latin typeface="Arev Sans" pitchFamily="34" charset="0"/>
                    <a:ea typeface="Arev Sans" pitchFamily="34" charset="0"/>
                    <a:cs typeface="Arev sans bold" pitchFamily="34" charset="0"/>
                  </a:rPr>
                  <a:t>ρ</a:t>
                </a:r>
                <a:r>
                  <a:rPr lang="en-US" dirty="0" smtClean="0">
                    <a:solidFill>
                      <a:srgbClr val="FFFF00"/>
                    </a:solidFill>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to </a:t>
                </a:r>
                <a:r>
                  <a:rPr lang="el-GR" i="1" dirty="0" smtClean="0">
                    <a:solidFill>
                      <a:srgbClr val="FFFF00"/>
                    </a:solidFill>
                    <a:latin typeface="Arev Sans" pitchFamily="34" charset="0"/>
                    <a:ea typeface="Arev Sans" pitchFamily="34" charset="0"/>
                    <a:cs typeface="Arev sans bold" pitchFamily="34" charset="0"/>
                  </a:rPr>
                  <a:t>ϵ</a:t>
                </a:r>
                <a:r>
                  <a:rPr lang="en-US" dirty="0" smtClean="0">
                    <a:latin typeface="Arev Sans" pitchFamily="34" charset="0"/>
                    <a:ea typeface="Arev Sans" pitchFamily="34" charset="0"/>
                    <a:cs typeface="Arev sans bold" pitchFamily="34" charset="0"/>
                  </a:rPr>
                  <a:t>-accuracy</a:t>
                </a:r>
                <a:br>
                  <a:rPr lang="en-US" dirty="0" smtClean="0">
                    <a:latin typeface="Arev Sans" pitchFamily="34" charset="0"/>
                    <a:ea typeface="Arev Sans" pitchFamily="34" charset="0"/>
                    <a:cs typeface="Arev sans bold" pitchFamily="34" charset="0"/>
                  </a:rPr>
                </a:br>
                <a:r>
                  <a:rPr lang="en-US" dirty="0" smtClean="0">
                    <a:latin typeface="Arev Sans" pitchFamily="34" charset="0"/>
                    <a:ea typeface="Arev Sans" pitchFamily="34" charset="0"/>
                    <a:cs typeface="Arev sans bold" pitchFamily="34" charset="0"/>
                  </a:rPr>
                  <a:t>in “trace (</a:t>
                </a:r>
                <a:r>
                  <a:rPr lang="en-US" dirty="0" smtClean="0">
                    <a:solidFill>
                      <a:srgbClr val="C00000"/>
                    </a:solidFill>
                    <a:latin typeface="Arev Sans" pitchFamily="34" charset="0"/>
                    <a:ea typeface="Arev Sans" pitchFamily="34" charset="0"/>
                    <a:cs typeface="Arev sans bold" pitchFamily="34" charset="0"/>
                  </a:rPr>
                  <a:t>l1</a:t>
                </a:r>
                <a:r>
                  <a:rPr lang="en-US" dirty="0" smtClean="0">
                    <a:latin typeface="Arev Sans" pitchFamily="34" charset="0"/>
                    <a:ea typeface="Arev Sans" pitchFamily="34" charset="0"/>
                    <a:cs typeface="Arev sans bold" pitchFamily="34" charset="0"/>
                  </a:rPr>
                  <a:t>) distance”.</a:t>
                </a:r>
              </a:p>
            </p:txBody>
          </p:sp>
          <p:grpSp>
            <p:nvGrpSpPr>
              <p:cNvPr id="21" name="Group 20"/>
              <p:cNvGrpSpPr>
                <a:grpSpLocks noChangeAspect="1"/>
              </p:cNvGrpSpPr>
              <p:nvPr>
                <p:custDataLst>
                  <p:tags r:id="rId1"/>
                </p:custDataLst>
              </p:nvPr>
            </p:nvGrpSpPr>
            <p:grpSpPr>
              <a:xfrm>
                <a:off x="9035870" y="6478915"/>
                <a:ext cx="334963" cy="325438"/>
                <a:chOff x="2561266" y="2538413"/>
                <a:chExt cx="334963" cy="325438"/>
              </a:xfrm>
            </p:grpSpPr>
            <p:sp>
              <p:nvSpPr>
                <p:cNvPr id="13" name="Freeform 7"/>
                <p:cNvSpPr>
                  <a:spLocks noEditPoints="1"/>
                </p:cNvSpPr>
                <p:nvPr>
                  <p:custDataLst>
                    <p:tags r:id="rId2"/>
                  </p:custDataLst>
                </p:nvPr>
              </p:nvSpPr>
              <p:spPr bwMode="auto">
                <a:xfrm>
                  <a:off x="2561266" y="2538413"/>
                  <a:ext cx="142875" cy="274638"/>
                </a:xfrm>
                <a:custGeom>
                  <a:avLst/>
                  <a:gdLst>
                    <a:gd name="T0" fmla="*/ 81 w 184"/>
                    <a:gd name="T1" fmla="*/ 305 h 377"/>
                    <a:gd name="T2" fmla="*/ 179 w 184"/>
                    <a:gd name="T3" fmla="*/ 84 h 377"/>
                    <a:gd name="T4" fmla="*/ 184 w 184"/>
                    <a:gd name="T5" fmla="*/ 42 h 377"/>
                    <a:gd name="T6" fmla="*/ 153 w 184"/>
                    <a:gd name="T7" fmla="*/ 0 h 377"/>
                    <a:gd name="T8" fmla="*/ 105 w 184"/>
                    <a:gd name="T9" fmla="*/ 19 h 377"/>
                    <a:gd name="T10" fmla="*/ 51 w 184"/>
                    <a:gd name="T11" fmla="*/ 187 h 377"/>
                    <a:gd name="T12" fmla="*/ 44 w 184"/>
                    <a:gd name="T13" fmla="*/ 262 h 377"/>
                    <a:gd name="T14" fmla="*/ 46 w 184"/>
                    <a:gd name="T15" fmla="*/ 301 h 377"/>
                    <a:gd name="T16" fmla="*/ 0 w 184"/>
                    <a:gd name="T17" fmla="*/ 370 h 377"/>
                    <a:gd name="T18" fmla="*/ 38 w 184"/>
                    <a:gd name="T19" fmla="*/ 370 h 377"/>
                    <a:gd name="T20" fmla="*/ 57 w 184"/>
                    <a:gd name="T21" fmla="*/ 343 h 377"/>
                    <a:gd name="T22" fmla="*/ 110 w 184"/>
                    <a:gd name="T23" fmla="*/ 377 h 377"/>
                    <a:gd name="T24" fmla="*/ 146 w 184"/>
                    <a:gd name="T25" fmla="*/ 363 h 377"/>
                    <a:gd name="T26" fmla="*/ 178 w 184"/>
                    <a:gd name="T27" fmla="*/ 326 h 377"/>
                    <a:gd name="T28" fmla="*/ 145 w 184"/>
                    <a:gd name="T29" fmla="*/ 326 h 377"/>
                    <a:gd name="T30" fmla="*/ 113 w 184"/>
                    <a:gd name="T31" fmla="*/ 354 h 377"/>
                    <a:gd name="T32" fmla="*/ 81 w 184"/>
                    <a:gd name="T33" fmla="*/ 305 h 377"/>
                    <a:gd name="T34" fmla="*/ 81 w 184"/>
                    <a:gd name="T35" fmla="*/ 241 h 377"/>
                    <a:gd name="T36" fmla="*/ 92 w 184"/>
                    <a:gd name="T37" fmla="*/ 174 h 377"/>
                    <a:gd name="T38" fmla="*/ 142 w 184"/>
                    <a:gd name="T39" fmla="*/ 27 h 377"/>
                    <a:gd name="T40" fmla="*/ 148 w 184"/>
                    <a:gd name="T41" fmla="*/ 43 h 377"/>
                    <a:gd name="T42" fmla="*/ 141 w 184"/>
                    <a:gd name="T43" fmla="*/ 89 h 377"/>
                    <a:gd name="T44" fmla="*/ 81 w 184"/>
                    <a:gd name="T45" fmla="*/ 24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4" h="377">
                      <a:moveTo>
                        <a:pt x="81" y="305"/>
                      </a:moveTo>
                      <a:cubicBezTo>
                        <a:pt x="135" y="220"/>
                        <a:pt x="167" y="146"/>
                        <a:pt x="179" y="84"/>
                      </a:cubicBezTo>
                      <a:cubicBezTo>
                        <a:pt x="182" y="69"/>
                        <a:pt x="183" y="55"/>
                        <a:pt x="184" y="42"/>
                      </a:cubicBezTo>
                      <a:cubicBezTo>
                        <a:pt x="184" y="14"/>
                        <a:pt x="173" y="0"/>
                        <a:pt x="153" y="0"/>
                      </a:cubicBezTo>
                      <a:cubicBezTo>
                        <a:pt x="133" y="0"/>
                        <a:pt x="117" y="6"/>
                        <a:pt x="105" y="19"/>
                      </a:cubicBezTo>
                      <a:cubicBezTo>
                        <a:pt x="88" y="38"/>
                        <a:pt x="70" y="94"/>
                        <a:pt x="51" y="187"/>
                      </a:cubicBezTo>
                      <a:cubicBezTo>
                        <a:pt x="46" y="212"/>
                        <a:pt x="44" y="237"/>
                        <a:pt x="44" y="262"/>
                      </a:cubicBezTo>
                      <a:cubicBezTo>
                        <a:pt x="44" y="275"/>
                        <a:pt x="45" y="289"/>
                        <a:pt x="46" y="301"/>
                      </a:cubicBezTo>
                      <a:cubicBezTo>
                        <a:pt x="33" y="323"/>
                        <a:pt x="18" y="346"/>
                        <a:pt x="0" y="370"/>
                      </a:cubicBezTo>
                      <a:lnTo>
                        <a:pt x="38" y="370"/>
                      </a:lnTo>
                      <a:lnTo>
                        <a:pt x="57" y="343"/>
                      </a:lnTo>
                      <a:cubicBezTo>
                        <a:pt x="67" y="366"/>
                        <a:pt x="85" y="377"/>
                        <a:pt x="110" y="377"/>
                      </a:cubicBezTo>
                      <a:cubicBezTo>
                        <a:pt x="122" y="377"/>
                        <a:pt x="134" y="373"/>
                        <a:pt x="146" y="363"/>
                      </a:cubicBezTo>
                      <a:cubicBezTo>
                        <a:pt x="157" y="355"/>
                        <a:pt x="168" y="342"/>
                        <a:pt x="178" y="326"/>
                      </a:cubicBezTo>
                      <a:lnTo>
                        <a:pt x="145" y="326"/>
                      </a:lnTo>
                      <a:cubicBezTo>
                        <a:pt x="133" y="344"/>
                        <a:pt x="122" y="354"/>
                        <a:pt x="113" y="354"/>
                      </a:cubicBezTo>
                      <a:cubicBezTo>
                        <a:pt x="99" y="354"/>
                        <a:pt x="88" y="337"/>
                        <a:pt x="81" y="305"/>
                      </a:cubicBezTo>
                      <a:close/>
                      <a:moveTo>
                        <a:pt x="81" y="241"/>
                      </a:moveTo>
                      <a:cubicBezTo>
                        <a:pt x="84" y="220"/>
                        <a:pt x="87" y="198"/>
                        <a:pt x="92" y="174"/>
                      </a:cubicBezTo>
                      <a:cubicBezTo>
                        <a:pt x="108" y="90"/>
                        <a:pt x="124" y="41"/>
                        <a:pt x="142" y="27"/>
                      </a:cubicBezTo>
                      <a:cubicBezTo>
                        <a:pt x="146" y="27"/>
                        <a:pt x="148" y="32"/>
                        <a:pt x="148" y="43"/>
                      </a:cubicBezTo>
                      <a:cubicBezTo>
                        <a:pt x="148" y="50"/>
                        <a:pt x="146" y="65"/>
                        <a:pt x="141" y="89"/>
                      </a:cubicBezTo>
                      <a:cubicBezTo>
                        <a:pt x="132" y="134"/>
                        <a:pt x="112" y="185"/>
                        <a:pt x="81" y="241"/>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8"/>
                <p:cNvSpPr>
                  <a:spLocks/>
                </p:cNvSpPr>
                <p:nvPr>
                  <p:custDataLst>
                    <p:tags r:id="rId3"/>
                  </p:custDataLst>
                </p:nvPr>
              </p:nvSpPr>
              <p:spPr bwMode="auto">
                <a:xfrm>
                  <a:off x="2767641" y="2662238"/>
                  <a:ext cx="128588" cy="201613"/>
                </a:xfrm>
                <a:custGeom>
                  <a:avLst/>
                  <a:gdLst>
                    <a:gd name="T0" fmla="*/ 5 w 165"/>
                    <a:gd name="T1" fmla="*/ 244 h 276"/>
                    <a:gd name="T2" fmla="*/ 5 w 165"/>
                    <a:gd name="T3" fmla="*/ 276 h 276"/>
                    <a:gd name="T4" fmla="*/ 165 w 165"/>
                    <a:gd name="T5" fmla="*/ 276 h 276"/>
                    <a:gd name="T6" fmla="*/ 165 w 165"/>
                    <a:gd name="T7" fmla="*/ 244 h 276"/>
                    <a:gd name="T8" fmla="*/ 104 w 165"/>
                    <a:gd name="T9" fmla="*/ 244 h 276"/>
                    <a:gd name="T10" fmla="*/ 104 w 165"/>
                    <a:gd name="T11" fmla="*/ 0 h 276"/>
                    <a:gd name="T12" fmla="*/ 66 w 165"/>
                    <a:gd name="T13" fmla="*/ 0 h 276"/>
                    <a:gd name="T14" fmla="*/ 0 w 165"/>
                    <a:gd name="T15" fmla="*/ 13 h 276"/>
                    <a:gd name="T16" fmla="*/ 0 w 165"/>
                    <a:gd name="T17" fmla="*/ 47 h 276"/>
                    <a:gd name="T18" fmla="*/ 66 w 165"/>
                    <a:gd name="T19" fmla="*/ 34 h 276"/>
                    <a:gd name="T20" fmla="*/ 66 w 165"/>
                    <a:gd name="T21" fmla="*/ 244 h 276"/>
                    <a:gd name="T22" fmla="*/ 5 w 165"/>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276">
                      <a:moveTo>
                        <a:pt x="5" y="244"/>
                      </a:moveTo>
                      <a:lnTo>
                        <a:pt x="5" y="276"/>
                      </a:lnTo>
                      <a:lnTo>
                        <a:pt x="165" y="276"/>
                      </a:lnTo>
                      <a:lnTo>
                        <a:pt x="165" y="244"/>
                      </a:lnTo>
                      <a:lnTo>
                        <a:pt x="104" y="244"/>
                      </a:lnTo>
                      <a:lnTo>
                        <a:pt x="104" y="0"/>
                      </a:lnTo>
                      <a:lnTo>
                        <a:pt x="66" y="0"/>
                      </a:lnTo>
                      <a:lnTo>
                        <a:pt x="0" y="13"/>
                      </a:lnTo>
                      <a:lnTo>
                        <a:pt x="0" y="47"/>
                      </a:lnTo>
                      <a:lnTo>
                        <a:pt x="66" y="34"/>
                      </a:lnTo>
                      <a:lnTo>
                        <a:pt x="66" y="244"/>
                      </a:lnTo>
                      <a:lnTo>
                        <a:pt x="5" y="244"/>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35" name="TextBox 34"/>
          <p:cNvSpPr txBox="1"/>
          <p:nvPr/>
        </p:nvSpPr>
        <p:spPr bwMode="auto">
          <a:xfrm>
            <a:off x="1322967" y="2811564"/>
            <a:ext cx="469551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u="sng" dirty="0" smtClean="0">
                <a:latin typeface="Arev Sans" pitchFamily="34" charset="0"/>
                <a:ea typeface="Arev Sans" pitchFamily="34" charset="0"/>
                <a:cs typeface="Arev sans bold" pitchFamily="34" charset="0"/>
              </a:rPr>
              <a:t>Baseline</a:t>
            </a:r>
            <a:r>
              <a:rPr lang="en-US" dirty="0" smtClean="0">
                <a:latin typeface="Arev Sans" pitchFamily="34" charset="0"/>
                <a:ea typeface="Arev Sans" pitchFamily="34" charset="0"/>
                <a:cs typeface="Arev sans bold" pitchFamily="34" charset="0"/>
              </a:rPr>
              <a:t>:   </a:t>
            </a:r>
            <a:r>
              <a:rPr lang="en-US" b="1" dirty="0" smtClean="0">
                <a:latin typeface="Arev Sans" pitchFamily="34" charset="0"/>
                <a:ea typeface="Arev Sans" pitchFamily="34" charset="0"/>
                <a:cs typeface="Arev sans bold" pitchFamily="34" charset="0"/>
              </a:rPr>
              <a:t>  Learning </a:t>
            </a:r>
            <a:r>
              <a:rPr lang="el-GR" b="1" dirty="0" smtClean="0">
                <a:solidFill>
                  <a:srgbClr val="FFFF00"/>
                </a:solidFill>
                <a:latin typeface="Arev Sans" pitchFamily="34" charset="0"/>
                <a:ea typeface="Arev Sans" pitchFamily="34" charset="0"/>
                <a:cs typeface="Arev sans bold" pitchFamily="34" charset="0"/>
              </a:rPr>
              <a:t>ρ</a:t>
            </a:r>
            <a:endParaRPr lang="en-US" dirty="0" smtClean="0">
              <a:latin typeface="Arev Sans" pitchFamily="34" charset="0"/>
              <a:ea typeface="Arev Sans" pitchFamily="34" charset="0"/>
              <a:cs typeface="Arev sans bold" pitchFamily="34" charset="0"/>
            </a:endParaRPr>
          </a:p>
        </p:txBody>
      </p:sp>
    </p:spTree>
    <p:extLst>
      <p:ext uri="{BB962C8B-B14F-4D97-AF65-F5344CB8AC3E}">
        <p14:creationId xmlns:p14="http://schemas.microsoft.com/office/powerpoint/2010/main" val="3948792941"/>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1292441" y="3112215"/>
            <a:ext cx="9607118" cy="63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3200" b="1" dirty="0" smtClean="0">
                <a:latin typeface="Arev Sans" pitchFamily="34" charset="0"/>
                <a:ea typeface="Arev Sans" pitchFamily="34" charset="0"/>
                <a:cs typeface="Arev sans bold" pitchFamily="34" charset="0"/>
              </a:rPr>
              <a:t>A better way to think about the scenario</a:t>
            </a:r>
            <a:endParaRPr lang="en-US" sz="3200" dirty="0" smtClean="0">
              <a:latin typeface="Arev Sans" pitchFamily="34" charset="0"/>
              <a:ea typeface="Arev Sans" pitchFamily="34" charset="0"/>
              <a:cs typeface="Arev sans bold" pitchFamily="34" charset="0"/>
            </a:endParaRPr>
          </a:p>
        </p:txBody>
      </p:sp>
    </p:spTree>
    <p:extLst>
      <p:ext uri="{BB962C8B-B14F-4D97-AF65-F5344CB8AC3E}">
        <p14:creationId xmlns:p14="http://schemas.microsoft.com/office/powerpoint/2010/main" val="28756250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460450" y="314848"/>
            <a:ext cx="1190366" cy="1125088"/>
          </a:xfrm>
          <a:prstGeom prst="rect">
            <a:avLst/>
          </a:prstGeom>
        </p:spPr>
      </p:pic>
      <p:sp>
        <p:nvSpPr>
          <p:cNvPr id="3" name="TextBox 2"/>
          <p:cNvSpPr txBox="1"/>
          <p:nvPr/>
        </p:nvSpPr>
        <p:spPr bwMode="auto">
          <a:xfrm>
            <a:off x="106221" y="1593213"/>
            <a:ext cx="3898824"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400" dirty="0" smtClean="0">
                <a:latin typeface="Arev Sans" pitchFamily="34" charset="0"/>
                <a:ea typeface="Arev Sans" pitchFamily="34" charset="0"/>
                <a:cs typeface="Arev sans bold" pitchFamily="34" charset="0"/>
              </a:rPr>
              <a:t>Unknown </a:t>
            </a:r>
            <a:r>
              <a:rPr lang="en-US" sz="2400" dirty="0" smtClean="0">
                <a:solidFill>
                  <a:srgbClr val="FFFF00"/>
                </a:solidFill>
                <a:latin typeface="Arev Sans" pitchFamily="34" charset="0"/>
                <a:ea typeface="Arev Sans" pitchFamily="34" charset="0"/>
                <a:cs typeface="Arev sans bold" pitchFamily="34" charset="0"/>
              </a:rPr>
              <a:t>n</a:t>
            </a:r>
            <a:r>
              <a:rPr lang="en-US" sz="2400" dirty="0" smtClean="0">
                <a:latin typeface="Arev Sans" pitchFamily="34" charset="0"/>
                <a:ea typeface="Arev Sans" pitchFamily="34" charset="0"/>
                <a:cs typeface="Arev sans bold" pitchFamily="34" charset="0"/>
              </a:rPr>
              <a:t>-outcome</a:t>
            </a:r>
          </a:p>
          <a:p>
            <a:pPr algn="ctr" eaLnBrk="1" hangingPunct="1">
              <a:lnSpc>
                <a:spcPct val="120000"/>
              </a:lnSpc>
            </a:pPr>
            <a:r>
              <a:rPr lang="en-US" sz="2400" dirty="0" smtClean="0">
                <a:latin typeface="Arev Sans" pitchFamily="34" charset="0"/>
                <a:ea typeface="Arev Sans" pitchFamily="34" charset="0"/>
                <a:cs typeface="Arev sans bold" pitchFamily="34" charset="0"/>
              </a:rPr>
              <a:t>source of randomness </a:t>
            </a:r>
            <a:r>
              <a:rPr lang="el-GR" sz="2400" dirty="0" smtClean="0">
                <a:solidFill>
                  <a:srgbClr val="FFFF00"/>
                </a:solidFill>
                <a:latin typeface="Arev Sans" pitchFamily="34" charset="0"/>
                <a:ea typeface="Arev Sans" pitchFamily="34" charset="0"/>
                <a:cs typeface="Arev sans bold" pitchFamily="34" charset="0"/>
              </a:rPr>
              <a:t>ρ</a:t>
            </a:r>
            <a:endParaRPr lang="en-US" sz="2400" dirty="0" smtClean="0">
              <a:solidFill>
                <a:srgbClr val="FFFF00"/>
              </a:solidFill>
              <a:latin typeface="Arev Sans" pitchFamily="34" charset="0"/>
              <a:ea typeface="Arev Sans" pitchFamily="34" charset="0"/>
              <a:cs typeface="Arev sans bold" pitchFamily="34" charset="0"/>
            </a:endParaRPr>
          </a:p>
        </p:txBody>
      </p:sp>
      <p:grpSp>
        <p:nvGrpSpPr>
          <p:cNvPr id="15" name="Group 14"/>
          <p:cNvGrpSpPr/>
          <p:nvPr/>
        </p:nvGrpSpPr>
        <p:grpSpPr>
          <a:xfrm>
            <a:off x="6531823" y="136023"/>
            <a:ext cx="2476500" cy="2105025"/>
            <a:chOff x="5268434" y="3014610"/>
            <a:chExt cx="2476500" cy="2105025"/>
          </a:xfrm>
        </p:grpSpPr>
        <p:pic>
          <p:nvPicPr>
            <p:cNvPr id="11" name="Picture 10"/>
            <p:cNvPicPr>
              <a:picLocks noChangeAspect="1"/>
            </p:cNvPicPr>
            <p:nvPr/>
          </p:nvPicPr>
          <p:blipFill>
            <a:blip r:embed="rId32">
              <a:extLst>
                <a:ext uri="{BEBA8EAE-BF5A-486C-A8C5-ECC9F3942E4B}">
                  <a14:imgProps xmlns:a14="http://schemas.microsoft.com/office/drawing/2010/main">
                    <a14:imgLayer r:embed="rId33">
                      <a14:imgEffect>
                        <a14:backgroundRemoval t="0" b="100000" l="0" r="100000">
                          <a14:foregroundMark x1="88077" y1="20362" x2="95385" y2="11765"/>
                          <a14:foregroundMark x1="28077" y1="19457" x2="26923" y2="3167"/>
                          <a14:foregroundMark x1="10385" y1="20362" x2="4231" y2="7692"/>
                          <a14:foregroundMark x1="47692" y1="56109" x2="69231" y2="57919"/>
                          <a14:foregroundMark x1="1538" y1="38914" x2="3077" y2="46154"/>
                          <a14:foregroundMark x1="20000" y1="20814" x2="16538" y2="2715"/>
                          <a14:foregroundMark x1="24615" y1="14027" x2="21923" y2="3620"/>
                          <a14:foregroundMark x1="2308" y1="10407" x2="3846" y2="28054"/>
                          <a14:foregroundMark x1="94615" y1="52941" x2="93846" y2="63801"/>
                        </a14:backgroundRemoval>
                      </a14:imgEffect>
                    </a14:imgLayer>
                  </a14:imgProps>
                </a:ext>
                <a:ext uri="{28A0092B-C50C-407E-A947-70E740481C1C}">
                  <a14:useLocalDpi xmlns:a14="http://schemas.microsoft.com/office/drawing/2010/main" val="0"/>
                </a:ext>
              </a:extLst>
            </a:blip>
            <a:stretch>
              <a:fillRect/>
            </a:stretch>
          </p:blipFill>
          <p:spPr>
            <a:xfrm>
              <a:off x="5268434" y="3014610"/>
              <a:ext cx="2476500" cy="2105025"/>
            </a:xfrm>
            <a:prstGeom prst="rect">
              <a:avLst/>
            </a:prstGeom>
          </p:spPr>
        </p:pic>
        <p:sp>
          <p:nvSpPr>
            <p:cNvPr id="14" name="TextBox 13"/>
            <p:cNvSpPr txBox="1"/>
            <p:nvPr/>
          </p:nvSpPr>
          <p:spPr bwMode="auto">
            <a:xfrm>
              <a:off x="5566518" y="3562385"/>
              <a:ext cx="2007332"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Algorithm</a:t>
              </a:r>
            </a:p>
            <a:p>
              <a:pPr algn="ctr" eaLnBrk="1" hangingPunct="1">
                <a:lnSpc>
                  <a:spcPct val="120000"/>
                </a:lnSpc>
              </a:pPr>
              <a:r>
                <a:rPr lang="en-US" dirty="0">
                  <a:solidFill>
                    <a:srgbClr val="FFFF00"/>
                  </a:solidFill>
                  <a:latin typeface="Arev Sans" pitchFamily="34" charset="0"/>
                  <a:ea typeface="Arev Sans" pitchFamily="34" charset="0"/>
                  <a:cs typeface="Arev sans bold" pitchFamily="34" charset="0"/>
                </a:rPr>
                <a:t>X</a:t>
              </a:r>
              <a:endParaRPr lang="en-US" dirty="0" smtClean="0">
                <a:solidFill>
                  <a:srgbClr val="FFFF00"/>
                </a:solidFill>
                <a:latin typeface="Arev Sans" pitchFamily="34" charset="0"/>
                <a:ea typeface="Arev Sans" pitchFamily="34" charset="0"/>
                <a:cs typeface="Arev sans bold" pitchFamily="34" charset="0"/>
              </a:endParaRPr>
            </a:p>
          </p:txBody>
        </p:sp>
      </p:grpSp>
      <p:cxnSp>
        <p:nvCxnSpPr>
          <p:cNvPr id="18" name="Straight Arrow Connector 17"/>
          <p:cNvCxnSpPr>
            <a:stCxn id="11" idx="3"/>
          </p:cNvCxnSpPr>
          <p:nvPr/>
        </p:nvCxnSpPr>
        <p:spPr bwMode="auto">
          <a:xfrm flipV="1">
            <a:off x="9008323" y="1188535"/>
            <a:ext cx="1092607" cy="1"/>
          </a:xfrm>
          <a:prstGeom prst="straightConnector1">
            <a:avLst/>
          </a:prstGeom>
          <a:noFill/>
          <a:ln w="57150" cap="flat" cmpd="sng" algn="ctr">
            <a:solidFill>
              <a:schemeClr val="tx1"/>
            </a:solidFill>
            <a:prstDash val="solid"/>
            <a:round/>
            <a:headEnd type="none" w="med" len="med"/>
            <a:tailEnd type="triangle"/>
          </a:ln>
          <a:effectLst/>
        </p:spPr>
      </p:cxnSp>
      <p:sp>
        <p:nvSpPr>
          <p:cNvPr id="19" name="TextBox 18"/>
          <p:cNvSpPr txBox="1"/>
          <p:nvPr/>
        </p:nvSpPr>
        <p:spPr bwMode="auto">
          <a:xfrm>
            <a:off x="10092412" y="873884"/>
            <a:ext cx="1244251"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 </a:t>
            </a:r>
            <a:r>
              <a:rPr lang="en-US" dirty="0" smtClean="0">
                <a:latin typeface="Arev Sans" pitchFamily="34" charset="0"/>
                <a:ea typeface="Arev Sans" pitchFamily="34" charset="0"/>
                <a:cs typeface="Arev sans bold" pitchFamily="34" charset="0"/>
              </a:rPr>
              <a:t>∈ ℝ</a:t>
            </a:r>
          </a:p>
        </p:txBody>
      </p:sp>
      <p:sp>
        <p:nvSpPr>
          <p:cNvPr id="17" name="TextBox 16"/>
          <p:cNvSpPr txBox="1"/>
          <p:nvPr/>
        </p:nvSpPr>
        <p:spPr bwMode="auto">
          <a:xfrm>
            <a:off x="869266" y="2811564"/>
            <a:ext cx="10453503" cy="56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b="1" dirty="0" smtClean="0">
                <a:solidFill>
                  <a:srgbClr val="FFFF00"/>
                </a:solidFill>
                <a:latin typeface="Arev Sans" pitchFamily="34" charset="0"/>
                <a:ea typeface="Arev Sans" pitchFamily="34" charset="0"/>
                <a:cs typeface="Arev sans bold" pitchFamily="34" charset="0"/>
              </a:rPr>
              <a:t>Quantum </a:t>
            </a:r>
            <a:r>
              <a:rPr lang="en-US" b="1" dirty="0" smtClean="0">
                <a:latin typeface="Arev Sans" pitchFamily="34" charset="0"/>
                <a:ea typeface="Arev Sans" pitchFamily="34" charset="0"/>
                <a:cs typeface="Arev sans bold" pitchFamily="34" charset="0"/>
              </a:rPr>
              <a:t>probability density testing picture:</a:t>
            </a:r>
            <a:r>
              <a:rPr lang="en-US" b="1" dirty="0" smtClean="0">
                <a:solidFill>
                  <a:srgbClr val="9B0000"/>
                </a:solidFill>
                <a:latin typeface="Arev Sans" pitchFamily="34" charset="0"/>
                <a:ea typeface="Arev Sans" pitchFamily="34" charset="0"/>
                <a:cs typeface="Arev sans bold" pitchFamily="34" charset="0"/>
              </a:rPr>
              <a:t> m=1:</a:t>
            </a:r>
          </a:p>
        </p:txBody>
      </p:sp>
      <p:sp>
        <p:nvSpPr>
          <p:cNvPr id="4" name="TextBox 3"/>
          <p:cNvSpPr txBox="1"/>
          <p:nvPr/>
        </p:nvSpPr>
        <p:spPr bwMode="auto">
          <a:xfrm>
            <a:off x="869266" y="3760012"/>
            <a:ext cx="9942145" cy="56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l-GR"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 is an </a:t>
            </a:r>
            <a:r>
              <a:rPr lang="en-US" dirty="0" smtClean="0">
                <a:solidFill>
                  <a:srgbClr val="FFFF00"/>
                </a:solidFill>
                <a:latin typeface="Arev Sans" pitchFamily="34" charset="0"/>
                <a:ea typeface="Arev Sans" pitchFamily="34" charset="0"/>
                <a:cs typeface="Arev sans bold" pitchFamily="34" charset="0"/>
              </a:rPr>
              <a:t>n-</a:t>
            </a:r>
            <a:r>
              <a:rPr lang="en-US" dirty="0" smtClean="0">
                <a:latin typeface="Arev Sans" pitchFamily="34" charset="0"/>
                <a:ea typeface="Arev Sans" pitchFamily="34" charset="0"/>
                <a:cs typeface="Arev sans bold" pitchFamily="34" charset="0"/>
              </a:rPr>
              <a:t>dim. </a:t>
            </a:r>
            <a:r>
              <a:rPr lang="en-US" dirty="0" err="1" smtClean="0">
                <a:latin typeface="Arev Sans" pitchFamily="34" charset="0"/>
                <a:ea typeface="Arev Sans" pitchFamily="34" charset="0"/>
                <a:cs typeface="Arev sans bold" pitchFamily="34" charset="0"/>
              </a:rPr>
              <a:t>symm</a:t>
            </a:r>
            <a:r>
              <a:rPr lang="en-US"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matrix</a:t>
            </a:r>
            <a:r>
              <a:rPr lang="en-US" dirty="0" smtClean="0">
                <a:latin typeface="Arev Sans" pitchFamily="34" charset="0"/>
                <a:ea typeface="Arev Sans" pitchFamily="34" charset="0"/>
                <a:cs typeface="Arev sans bold" pitchFamily="34" charset="0"/>
              </a:rPr>
              <a:t>,       </a:t>
            </a:r>
            <a:r>
              <a:rPr lang="el-GR" dirty="0" smtClean="0">
                <a:solidFill>
                  <a:srgbClr val="FFFF00"/>
                </a:solidFill>
                <a:latin typeface="Arev Sans" pitchFamily="34" charset="0"/>
                <a:ea typeface="Arev Sans" pitchFamily="34" charset="0"/>
                <a:cs typeface="Arev sans bold" pitchFamily="34" charset="0"/>
              </a:rPr>
              <a:t>ρ</a:t>
            </a:r>
            <a:r>
              <a:rPr lang="en-US" dirty="0" smtClean="0">
                <a:solidFill>
                  <a:srgbClr val="FFFF00"/>
                </a:solidFill>
                <a:latin typeface="Arev Sans" pitchFamily="34" charset="0"/>
                <a:ea typeface="Arev Sans" pitchFamily="34" charset="0"/>
                <a:cs typeface="Arev sans bold" pitchFamily="34" charset="0"/>
              </a:rPr>
              <a:t> </a:t>
            </a:r>
            <a:r>
              <a:rPr lang="en-US" dirty="0">
                <a:solidFill>
                  <a:srgbClr val="FFFF00"/>
                </a:solidFill>
                <a:latin typeface="Verdana" panose="020B0604030504040204" pitchFamily="34" charset="0"/>
                <a:ea typeface="Verdana" panose="020B0604030504040204" pitchFamily="34" charset="0"/>
                <a:cs typeface="Verdana" panose="020B0604030504040204" pitchFamily="34" charset="0"/>
              </a:rPr>
              <a:t>≥</a:t>
            </a:r>
            <a:r>
              <a:rPr lang="en-US" dirty="0">
                <a:solidFill>
                  <a:srgbClr val="FFFF00"/>
                </a:solidFill>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0</a:t>
            </a:r>
            <a:r>
              <a:rPr lang="en-US"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 1</a:t>
            </a:r>
          </a:p>
        </p:txBody>
      </p:sp>
      <p:grpSp>
        <p:nvGrpSpPr>
          <p:cNvPr id="30" name="Group 29"/>
          <p:cNvGrpSpPr/>
          <p:nvPr/>
        </p:nvGrpSpPr>
        <p:grpSpPr>
          <a:xfrm>
            <a:off x="8888626" y="3645521"/>
            <a:ext cx="906463" cy="941388"/>
            <a:chOff x="869266" y="4919507"/>
            <a:chExt cx="906463" cy="941388"/>
          </a:xfrm>
        </p:grpSpPr>
        <p:grpSp>
          <p:nvGrpSpPr>
            <p:cNvPr id="28" name="Group 27"/>
            <p:cNvGrpSpPr>
              <a:grpSpLocks noChangeAspect="1"/>
            </p:cNvGrpSpPr>
            <p:nvPr>
              <p:custDataLst>
                <p:tags r:id="rId22"/>
              </p:custDataLst>
            </p:nvPr>
          </p:nvGrpSpPr>
          <p:grpSpPr>
            <a:xfrm>
              <a:off x="869266" y="4919507"/>
              <a:ext cx="906463" cy="941388"/>
              <a:chOff x="2540000" y="2540000"/>
              <a:chExt cx="906463" cy="941388"/>
            </a:xfrm>
          </p:grpSpPr>
          <p:sp>
            <p:nvSpPr>
              <p:cNvPr id="20" name="Freeform 9"/>
              <p:cNvSpPr>
                <a:spLocks/>
              </p:cNvSpPr>
              <p:nvPr>
                <p:custDataLst>
                  <p:tags r:id="rId23"/>
                </p:custDataLst>
              </p:nvPr>
            </p:nvSpPr>
            <p:spPr bwMode="auto">
              <a:xfrm>
                <a:off x="2716213" y="2540000"/>
                <a:ext cx="125413" cy="138113"/>
              </a:xfrm>
              <a:custGeom>
                <a:avLst/>
                <a:gdLst>
                  <a:gd name="T0" fmla="*/ 173 w 173"/>
                  <a:gd name="T1" fmla="*/ 87 h 212"/>
                  <a:gd name="T2" fmla="*/ 154 w 173"/>
                  <a:gd name="T3" fmla="*/ 22 h 212"/>
                  <a:gd name="T4" fmla="*/ 101 w 173"/>
                  <a:gd name="T5" fmla="*/ 0 h 212"/>
                  <a:gd name="T6" fmla="*/ 62 w 173"/>
                  <a:gd name="T7" fmla="*/ 9 h 212"/>
                  <a:gd name="T8" fmla="*/ 34 w 173"/>
                  <a:gd name="T9" fmla="*/ 37 h 212"/>
                  <a:gd name="T10" fmla="*/ 34 w 173"/>
                  <a:gd name="T11" fmla="*/ 5 h 212"/>
                  <a:gd name="T12" fmla="*/ 0 w 173"/>
                  <a:gd name="T13" fmla="*/ 5 h 212"/>
                  <a:gd name="T14" fmla="*/ 0 w 173"/>
                  <a:gd name="T15" fmla="*/ 212 h 212"/>
                  <a:gd name="T16" fmla="*/ 34 w 173"/>
                  <a:gd name="T17" fmla="*/ 212 h 212"/>
                  <a:gd name="T18" fmla="*/ 34 w 173"/>
                  <a:gd name="T19" fmla="*/ 95 h 212"/>
                  <a:gd name="T20" fmla="*/ 50 w 173"/>
                  <a:gd name="T21" fmla="*/ 47 h 212"/>
                  <a:gd name="T22" fmla="*/ 93 w 173"/>
                  <a:gd name="T23" fmla="*/ 29 h 212"/>
                  <a:gd name="T24" fmla="*/ 127 w 173"/>
                  <a:gd name="T25" fmla="*/ 44 h 212"/>
                  <a:gd name="T26" fmla="*/ 139 w 173"/>
                  <a:gd name="T27" fmla="*/ 88 h 212"/>
                  <a:gd name="T28" fmla="*/ 139 w 173"/>
                  <a:gd name="T29" fmla="*/ 212 h 212"/>
                  <a:gd name="T30" fmla="*/ 173 w 173"/>
                  <a:gd name="T31" fmla="*/ 212 h 212"/>
                  <a:gd name="T32" fmla="*/ 173 w 173"/>
                  <a:gd name="T33" fmla="*/ 8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12">
                    <a:moveTo>
                      <a:pt x="173" y="87"/>
                    </a:moveTo>
                    <a:cubicBezTo>
                      <a:pt x="173" y="58"/>
                      <a:pt x="167" y="36"/>
                      <a:pt x="154" y="22"/>
                    </a:cubicBezTo>
                    <a:cubicBezTo>
                      <a:pt x="142" y="7"/>
                      <a:pt x="124" y="0"/>
                      <a:pt x="101" y="0"/>
                    </a:cubicBezTo>
                    <a:cubicBezTo>
                      <a:pt x="86" y="0"/>
                      <a:pt x="73" y="3"/>
                      <a:pt x="62" y="9"/>
                    </a:cubicBezTo>
                    <a:cubicBezTo>
                      <a:pt x="51" y="15"/>
                      <a:pt x="42" y="24"/>
                      <a:pt x="34" y="37"/>
                    </a:cubicBezTo>
                    <a:lnTo>
                      <a:pt x="34" y="5"/>
                    </a:lnTo>
                    <a:lnTo>
                      <a:pt x="0" y="5"/>
                    </a:lnTo>
                    <a:lnTo>
                      <a:pt x="0" y="212"/>
                    </a:lnTo>
                    <a:lnTo>
                      <a:pt x="34" y="212"/>
                    </a:lnTo>
                    <a:lnTo>
                      <a:pt x="34" y="95"/>
                    </a:lnTo>
                    <a:cubicBezTo>
                      <a:pt x="34" y="75"/>
                      <a:pt x="39" y="58"/>
                      <a:pt x="50" y="47"/>
                    </a:cubicBezTo>
                    <a:cubicBezTo>
                      <a:pt x="60" y="35"/>
                      <a:pt x="75" y="29"/>
                      <a:pt x="93" y="29"/>
                    </a:cubicBezTo>
                    <a:cubicBezTo>
                      <a:pt x="108" y="29"/>
                      <a:pt x="120" y="34"/>
                      <a:pt x="127" y="44"/>
                    </a:cubicBezTo>
                    <a:cubicBezTo>
                      <a:pt x="135" y="53"/>
                      <a:pt x="139" y="68"/>
                      <a:pt x="139" y="88"/>
                    </a:cubicBezTo>
                    <a:lnTo>
                      <a:pt x="139" y="212"/>
                    </a:lnTo>
                    <a:lnTo>
                      <a:pt x="173" y="212"/>
                    </a:lnTo>
                    <a:lnTo>
                      <a:pt x="173" y="87"/>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p:cNvSpPr>
                <a:spLocks/>
              </p:cNvSpPr>
              <p:nvPr>
                <p:custDataLst>
                  <p:tags r:id="rId24"/>
                </p:custDataLst>
              </p:nvPr>
            </p:nvSpPr>
            <p:spPr bwMode="auto">
              <a:xfrm>
                <a:off x="2540000" y="2740025"/>
                <a:ext cx="458788" cy="492125"/>
              </a:xfrm>
              <a:custGeom>
                <a:avLst/>
                <a:gdLst>
                  <a:gd name="T0" fmla="*/ 21 w 637"/>
                  <a:gd name="T1" fmla="*/ 0 h 760"/>
                  <a:gd name="T2" fmla="*/ 21 w 637"/>
                  <a:gd name="T3" fmla="*/ 33 h 760"/>
                  <a:gd name="T4" fmla="*/ 325 w 637"/>
                  <a:gd name="T5" fmla="*/ 382 h 760"/>
                  <a:gd name="T6" fmla="*/ 0 w 637"/>
                  <a:gd name="T7" fmla="*/ 760 h 760"/>
                  <a:gd name="T8" fmla="*/ 637 w 637"/>
                  <a:gd name="T9" fmla="*/ 760 h 760"/>
                  <a:gd name="T10" fmla="*/ 637 w 637"/>
                  <a:gd name="T11" fmla="*/ 561 h 760"/>
                  <a:gd name="T12" fmla="*/ 606 w 637"/>
                  <a:gd name="T13" fmla="*/ 561 h 760"/>
                  <a:gd name="T14" fmla="*/ 589 w 637"/>
                  <a:gd name="T15" fmla="*/ 663 h 760"/>
                  <a:gd name="T16" fmla="*/ 554 w 637"/>
                  <a:gd name="T17" fmla="*/ 698 h 760"/>
                  <a:gd name="T18" fmla="*/ 96 w 637"/>
                  <a:gd name="T19" fmla="*/ 698 h 760"/>
                  <a:gd name="T20" fmla="*/ 389 w 637"/>
                  <a:gd name="T21" fmla="*/ 357 h 760"/>
                  <a:gd name="T22" fmla="*/ 107 w 637"/>
                  <a:gd name="T23" fmla="*/ 33 h 760"/>
                  <a:gd name="T24" fmla="*/ 555 w 637"/>
                  <a:gd name="T25" fmla="*/ 33 h 760"/>
                  <a:gd name="T26" fmla="*/ 589 w 637"/>
                  <a:gd name="T27" fmla="*/ 67 h 760"/>
                  <a:gd name="T28" fmla="*/ 606 w 637"/>
                  <a:gd name="T29" fmla="*/ 170 h 760"/>
                  <a:gd name="T30" fmla="*/ 637 w 637"/>
                  <a:gd name="T31" fmla="*/ 170 h 760"/>
                  <a:gd name="T32" fmla="*/ 637 w 637"/>
                  <a:gd name="T33" fmla="*/ 0 h 760"/>
                  <a:gd name="T34" fmla="*/ 107 w 637"/>
                  <a:gd name="T35" fmla="*/ 0 h 760"/>
                  <a:gd name="T36" fmla="*/ 21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1" y="0"/>
                    </a:moveTo>
                    <a:lnTo>
                      <a:pt x="21" y="33"/>
                    </a:lnTo>
                    <a:lnTo>
                      <a:pt x="325" y="382"/>
                    </a:lnTo>
                    <a:lnTo>
                      <a:pt x="0" y="760"/>
                    </a:lnTo>
                    <a:lnTo>
                      <a:pt x="637" y="760"/>
                    </a:lnTo>
                    <a:lnTo>
                      <a:pt x="637" y="561"/>
                    </a:lnTo>
                    <a:lnTo>
                      <a:pt x="606" y="561"/>
                    </a:lnTo>
                    <a:lnTo>
                      <a:pt x="589" y="663"/>
                    </a:lnTo>
                    <a:lnTo>
                      <a:pt x="554" y="698"/>
                    </a:lnTo>
                    <a:lnTo>
                      <a:pt x="96" y="698"/>
                    </a:lnTo>
                    <a:lnTo>
                      <a:pt x="389" y="357"/>
                    </a:lnTo>
                    <a:lnTo>
                      <a:pt x="107" y="33"/>
                    </a:lnTo>
                    <a:lnTo>
                      <a:pt x="555" y="33"/>
                    </a:lnTo>
                    <a:lnTo>
                      <a:pt x="589" y="67"/>
                    </a:lnTo>
                    <a:lnTo>
                      <a:pt x="606" y="170"/>
                    </a:lnTo>
                    <a:lnTo>
                      <a:pt x="637" y="170"/>
                    </a:lnTo>
                    <a:lnTo>
                      <a:pt x="637" y="0"/>
                    </a:lnTo>
                    <a:lnTo>
                      <a:pt x="107" y="0"/>
                    </a:lnTo>
                    <a:lnTo>
                      <a:pt x="21"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p:cNvSpPr>
                <a:spLocks noEditPoints="1"/>
              </p:cNvSpPr>
              <p:nvPr>
                <p:custDataLst>
                  <p:tags r:id="rId25"/>
                </p:custDataLst>
              </p:nvPr>
            </p:nvSpPr>
            <p:spPr bwMode="auto">
              <a:xfrm>
                <a:off x="2563813" y="3294063"/>
                <a:ext cx="25400" cy="187325"/>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p:cNvSpPr>
                <a:spLocks noEditPoints="1"/>
              </p:cNvSpPr>
              <p:nvPr>
                <p:custDataLst>
                  <p:tags r:id="rId26"/>
                </p:custDataLst>
              </p:nvPr>
            </p:nvSpPr>
            <p:spPr bwMode="auto">
              <a:xfrm>
                <a:off x="2636838" y="3373438"/>
                <a:ext cx="182563" cy="74613"/>
              </a:xfrm>
              <a:custGeom>
                <a:avLst/>
                <a:gdLst>
                  <a:gd name="T0" fmla="*/ 0 w 254"/>
                  <a:gd name="T1" fmla="*/ 31 h 114"/>
                  <a:gd name="T2" fmla="*/ 254 w 254"/>
                  <a:gd name="T3" fmla="*/ 31 h 114"/>
                  <a:gd name="T4" fmla="*/ 254 w 254"/>
                  <a:gd name="T5" fmla="*/ 0 h 114"/>
                  <a:gd name="T6" fmla="*/ 0 w 254"/>
                  <a:gd name="T7" fmla="*/ 0 h 114"/>
                  <a:gd name="T8" fmla="*/ 0 w 254"/>
                  <a:gd name="T9" fmla="*/ 31 h 114"/>
                  <a:gd name="T10" fmla="*/ 0 w 254"/>
                  <a:gd name="T11" fmla="*/ 114 h 114"/>
                  <a:gd name="T12" fmla="*/ 254 w 254"/>
                  <a:gd name="T13" fmla="*/ 114 h 114"/>
                  <a:gd name="T14" fmla="*/ 254 w 254"/>
                  <a:gd name="T15" fmla="*/ 83 h 114"/>
                  <a:gd name="T16" fmla="*/ 0 w 254"/>
                  <a:gd name="T17" fmla="*/ 83 h 114"/>
                  <a:gd name="T18" fmla="*/ 0 w 254"/>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114">
                    <a:moveTo>
                      <a:pt x="0" y="31"/>
                    </a:moveTo>
                    <a:lnTo>
                      <a:pt x="254" y="31"/>
                    </a:lnTo>
                    <a:lnTo>
                      <a:pt x="254" y="0"/>
                    </a:lnTo>
                    <a:lnTo>
                      <a:pt x="0" y="0"/>
                    </a:lnTo>
                    <a:lnTo>
                      <a:pt x="0" y="31"/>
                    </a:lnTo>
                    <a:close/>
                    <a:moveTo>
                      <a:pt x="0" y="114"/>
                    </a:moveTo>
                    <a:lnTo>
                      <a:pt x="254" y="114"/>
                    </a:lnTo>
                    <a:lnTo>
                      <a:pt x="254" y="83"/>
                    </a:lnTo>
                    <a:lnTo>
                      <a:pt x="0" y="83"/>
                    </a:lnTo>
                    <a:lnTo>
                      <a:pt x="0" y="11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3"/>
              <p:cNvSpPr>
                <a:spLocks/>
              </p:cNvSpPr>
              <p:nvPr>
                <p:custDataLst>
                  <p:tags r:id="rId27"/>
                </p:custDataLst>
              </p:nvPr>
            </p:nvSpPr>
            <p:spPr bwMode="auto">
              <a:xfrm>
                <a:off x="2873375" y="3302000"/>
                <a:ext cx="117475" cy="179388"/>
              </a:xfrm>
              <a:custGeom>
                <a:avLst/>
                <a:gdLst>
                  <a:gd name="T0" fmla="*/ 5 w 164"/>
                  <a:gd name="T1" fmla="*/ 244 h 276"/>
                  <a:gd name="T2" fmla="*/ 5 w 164"/>
                  <a:gd name="T3" fmla="*/ 276 h 276"/>
                  <a:gd name="T4" fmla="*/ 164 w 164"/>
                  <a:gd name="T5" fmla="*/ 276 h 276"/>
                  <a:gd name="T6" fmla="*/ 164 w 164"/>
                  <a:gd name="T7" fmla="*/ 244 h 276"/>
                  <a:gd name="T8" fmla="*/ 103 w 164"/>
                  <a:gd name="T9" fmla="*/ 244 h 276"/>
                  <a:gd name="T10" fmla="*/ 103 w 164"/>
                  <a:gd name="T11" fmla="*/ 0 h 276"/>
                  <a:gd name="T12" fmla="*/ 66 w 164"/>
                  <a:gd name="T13" fmla="*/ 0 h 276"/>
                  <a:gd name="T14" fmla="*/ 0 w 164"/>
                  <a:gd name="T15" fmla="*/ 13 h 276"/>
                  <a:gd name="T16" fmla="*/ 0 w 164"/>
                  <a:gd name="T17" fmla="*/ 47 h 276"/>
                  <a:gd name="T18" fmla="*/ 66 w 164"/>
                  <a:gd name="T19" fmla="*/ 34 h 276"/>
                  <a:gd name="T20" fmla="*/ 66 w 164"/>
                  <a:gd name="T21" fmla="*/ 244 h 276"/>
                  <a:gd name="T22" fmla="*/ 5 w 164"/>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76">
                    <a:moveTo>
                      <a:pt x="5" y="244"/>
                    </a:moveTo>
                    <a:lnTo>
                      <a:pt x="5" y="276"/>
                    </a:lnTo>
                    <a:lnTo>
                      <a:pt x="164" y="276"/>
                    </a:lnTo>
                    <a:lnTo>
                      <a:pt x="164" y="244"/>
                    </a:lnTo>
                    <a:lnTo>
                      <a:pt x="103" y="244"/>
                    </a:lnTo>
                    <a:lnTo>
                      <a:pt x="103" y="0"/>
                    </a:lnTo>
                    <a:lnTo>
                      <a:pt x="66" y="0"/>
                    </a:lnTo>
                    <a:lnTo>
                      <a:pt x="0" y="13"/>
                    </a:lnTo>
                    <a:lnTo>
                      <a:pt x="0" y="47"/>
                    </a:lnTo>
                    <a:lnTo>
                      <a:pt x="66" y="34"/>
                    </a:lnTo>
                    <a:lnTo>
                      <a:pt x="66" y="244"/>
                    </a:lnTo>
                    <a:lnTo>
                      <a:pt x="5" y="24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4"/>
              <p:cNvSpPr>
                <a:spLocks noEditPoints="1"/>
              </p:cNvSpPr>
              <p:nvPr>
                <p:custDataLst>
                  <p:tags r:id="rId28"/>
                </p:custDataLst>
              </p:nvPr>
            </p:nvSpPr>
            <p:spPr bwMode="auto">
              <a:xfrm>
                <a:off x="3340100" y="2946400"/>
                <a:ext cx="23813" cy="185738"/>
              </a:xfrm>
              <a:custGeom>
                <a:avLst/>
                <a:gdLst>
                  <a:gd name="T0" fmla="*/ 0 w 34"/>
                  <a:gd name="T1" fmla="*/ 80 h 287"/>
                  <a:gd name="T2" fmla="*/ 0 w 34"/>
                  <a:gd name="T3" fmla="*/ 287 h 287"/>
                  <a:gd name="T4" fmla="*/ 34 w 34"/>
                  <a:gd name="T5" fmla="*/ 287 h 287"/>
                  <a:gd name="T6" fmla="*/ 34 w 34"/>
                  <a:gd name="T7" fmla="*/ 80 h 287"/>
                  <a:gd name="T8" fmla="*/ 0 w 34"/>
                  <a:gd name="T9" fmla="*/ 80 h 287"/>
                  <a:gd name="T10" fmla="*/ 0 w 34"/>
                  <a:gd name="T11" fmla="*/ 0 h 287"/>
                  <a:gd name="T12" fmla="*/ 0 w 34"/>
                  <a:gd name="T13" fmla="*/ 43 h 287"/>
                  <a:gd name="T14" fmla="*/ 34 w 34"/>
                  <a:gd name="T15" fmla="*/ 43 h 287"/>
                  <a:gd name="T16" fmla="*/ 34 w 34"/>
                  <a:gd name="T17" fmla="*/ 0 h 287"/>
                  <a:gd name="T18" fmla="*/ 0 w 34"/>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7">
                    <a:moveTo>
                      <a:pt x="0" y="80"/>
                    </a:moveTo>
                    <a:lnTo>
                      <a:pt x="0" y="287"/>
                    </a:lnTo>
                    <a:lnTo>
                      <a:pt x="34" y="287"/>
                    </a:lnTo>
                    <a:lnTo>
                      <a:pt x="34" y="80"/>
                    </a:lnTo>
                    <a:lnTo>
                      <a:pt x="0" y="80"/>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5"/>
              <p:cNvSpPr>
                <a:spLocks noEditPoints="1"/>
              </p:cNvSpPr>
              <p:nvPr>
                <p:custDataLst>
                  <p:tags r:id="rId29"/>
                </p:custDataLst>
              </p:nvPr>
            </p:nvSpPr>
            <p:spPr bwMode="auto">
              <a:xfrm>
                <a:off x="3421063" y="2946400"/>
                <a:ext cx="25400" cy="185738"/>
              </a:xfrm>
              <a:custGeom>
                <a:avLst/>
                <a:gdLst>
                  <a:gd name="T0" fmla="*/ 0 w 34"/>
                  <a:gd name="T1" fmla="*/ 80 h 287"/>
                  <a:gd name="T2" fmla="*/ 0 w 34"/>
                  <a:gd name="T3" fmla="*/ 287 h 287"/>
                  <a:gd name="T4" fmla="*/ 34 w 34"/>
                  <a:gd name="T5" fmla="*/ 287 h 287"/>
                  <a:gd name="T6" fmla="*/ 34 w 34"/>
                  <a:gd name="T7" fmla="*/ 80 h 287"/>
                  <a:gd name="T8" fmla="*/ 0 w 34"/>
                  <a:gd name="T9" fmla="*/ 80 h 287"/>
                  <a:gd name="T10" fmla="*/ 0 w 34"/>
                  <a:gd name="T11" fmla="*/ 0 h 287"/>
                  <a:gd name="T12" fmla="*/ 0 w 34"/>
                  <a:gd name="T13" fmla="*/ 43 h 287"/>
                  <a:gd name="T14" fmla="*/ 34 w 34"/>
                  <a:gd name="T15" fmla="*/ 43 h 287"/>
                  <a:gd name="T16" fmla="*/ 34 w 34"/>
                  <a:gd name="T17" fmla="*/ 0 h 287"/>
                  <a:gd name="T18" fmla="*/ 0 w 34"/>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7">
                    <a:moveTo>
                      <a:pt x="0" y="80"/>
                    </a:moveTo>
                    <a:lnTo>
                      <a:pt x="0" y="287"/>
                    </a:lnTo>
                    <a:lnTo>
                      <a:pt x="34" y="287"/>
                    </a:lnTo>
                    <a:lnTo>
                      <a:pt x="34" y="80"/>
                    </a:lnTo>
                    <a:lnTo>
                      <a:pt x="0" y="80"/>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Box 28"/>
            <p:cNvSpPr txBox="1"/>
            <p:nvPr/>
          </p:nvSpPr>
          <p:spPr bwMode="auto">
            <a:xfrm>
              <a:off x="1328054" y="5033512"/>
              <a:ext cx="412292"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l-GR" dirty="0" smtClean="0">
                  <a:solidFill>
                    <a:srgbClr val="FFFF00"/>
                  </a:solidFill>
                  <a:latin typeface="Arev Sans" pitchFamily="34" charset="0"/>
                  <a:ea typeface="Arev Sans" pitchFamily="34" charset="0"/>
                  <a:cs typeface="Arev sans bold" pitchFamily="34" charset="0"/>
                </a:rPr>
                <a:t>ρ</a:t>
              </a:r>
              <a:endParaRPr lang="en-US" dirty="0" smtClean="0">
                <a:solidFill>
                  <a:srgbClr val="FFFF00"/>
                </a:solidFill>
                <a:latin typeface="Arev Sans" pitchFamily="34" charset="0"/>
                <a:ea typeface="Arev Sans" pitchFamily="34" charset="0"/>
                <a:cs typeface="Arev sans bold" pitchFamily="34" charset="0"/>
              </a:endParaRPr>
            </a:p>
          </p:txBody>
        </p:sp>
      </p:grpSp>
      <p:sp>
        <p:nvSpPr>
          <p:cNvPr id="39" name="TextBox 38"/>
          <p:cNvSpPr txBox="1"/>
          <p:nvPr/>
        </p:nvSpPr>
        <p:spPr bwMode="auto">
          <a:xfrm>
            <a:off x="869266" y="4717842"/>
            <a:ext cx="526458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is an </a:t>
            </a:r>
            <a:r>
              <a:rPr lang="en-US" dirty="0" smtClean="0">
                <a:solidFill>
                  <a:srgbClr val="FFFF00"/>
                </a:solidFill>
                <a:latin typeface="Arev Sans" pitchFamily="34" charset="0"/>
                <a:ea typeface="Arev Sans" pitchFamily="34" charset="0"/>
                <a:cs typeface="Arev sans bold" pitchFamily="34" charset="0"/>
              </a:rPr>
              <a:t>n-</a:t>
            </a:r>
            <a:r>
              <a:rPr lang="en-US" dirty="0" smtClean="0">
                <a:latin typeface="Arev Sans" pitchFamily="34" charset="0"/>
                <a:ea typeface="Arev Sans" pitchFamily="34" charset="0"/>
                <a:cs typeface="Arev sans bold" pitchFamily="34" charset="0"/>
              </a:rPr>
              <a:t>dim. </a:t>
            </a:r>
            <a:r>
              <a:rPr lang="en-US" dirty="0" err="1" smtClean="0">
                <a:latin typeface="Arev Sans" pitchFamily="34" charset="0"/>
                <a:ea typeface="Arev Sans" pitchFamily="34" charset="0"/>
                <a:cs typeface="Arev sans bold" pitchFamily="34" charset="0"/>
              </a:rPr>
              <a:t>symm</a:t>
            </a:r>
            <a:r>
              <a:rPr lang="en-US"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matrix</a:t>
            </a:r>
            <a:endParaRPr lang="en-US" dirty="0" smtClean="0">
              <a:latin typeface="Arev Sans" pitchFamily="34" charset="0"/>
              <a:ea typeface="Arev Sans" pitchFamily="34" charset="0"/>
              <a:cs typeface="Arev sans bold" pitchFamily="34" charset="0"/>
            </a:endParaRPr>
          </a:p>
        </p:txBody>
      </p:sp>
      <p:grpSp>
        <p:nvGrpSpPr>
          <p:cNvPr id="79" name="Group 78"/>
          <p:cNvGrpSpPr/>
          <p:nvPr/>
        </p:nvGrpSpPr>
        <p:grpSpPr>
          <a:xfrm>
            <a:off x="869266" y="5708852"/>
            <a:ext cx="4247732" cy="888052"/>
            <a:chOff x="869266" y="5708852"/>
            <a:chExt cx="4247732" cy="888052"/>
          </a:xfrm>
        </p:grpSpPr>
        <p:sp>
          <p:nvSpPr>
            <p:cNvPr id="50" name="TextBox 49"/>
            <p:cNvSpPr txBox="1"/>
            <p:nvPr/>
          </p:nvSpPr>
          <p:spPr bwMode="auto">
            <a:xfrm>
              <a:off x="869266" y="5708852"/>
              <a:ext cx="3070071"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b="1" dirty="0" smtClean="0">
                  <a:latin typeface="Arev Sans" pitchFamily="34" charset="0"/>
                  <a:ea typeface="Arev Sans" pitchFamily="34" charset="0"/>
                  <a:cs typeface="Arev sans bold" pitchFamily="34" charset="0"/>
                </a:rPr>
                <a:t>E</a:t>
              </a:r>
              <a:r>
                <a:rPr lang="el-GR" sz="3200" baseline="-25000"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 〈</a:t>
              </a:r>
              <a:r>
                <a:rPr lang="el-GR"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a:t>
              </a:r>
              <a:r>
                <a:rPr lang="en-US" dirty="0">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a:t>
              </a:r>
            </a:p>
          </p:txBody>
        </p:sp>
        <p:grpSp>
          <p:nvGrpSpPr>
            <p:cNvPr id="78" name="Group 77"/>
            <p:cNvGrpSpPr/>
            <p:nvPr/>
          </p:nvGrpSpPr>
          <p:grpSpPr>
            <a:xfrm>
              <a:off x="3799373" y="5710628"/>
              <a:ext cx="1317625" cy="886276"/>
              <a:chOff x="7367181" y="5339105"/>
              <a:chExt cx="1317625" cy="886276"/>
            </a:xfrm>
          </p:grpSpPr>
          <p:grpSp>
            <p:nvGrpSpPr>
              <p:cNvPr id="76" name="Group 75"/>
              <p:cNvGrpSpPr>
                <a:grpSpLocks noChangeAspect="1"/>
              </p:cNvGrpSpPr>
              <p:nvPr>
                <p:custDataLst>
                  <p:tags r:id="rId13"/>
                </p:custDataLst>
              </p:nvPr>
            </p:nvGrpSpPr>
            <p:grpSpPr>
              <a:xfrm>
                <a:off x="7367181" y="5409406"/>
                <a:ext cx="1317625" cy="815975"/>
                <a:chOff x="2540000" y="2540000"/>
                <a:chExt cx="1317625" cy="815975"/>
              </a:xfrm>
            </p:grpSpPr>
            <p:sp>
              <p:nvSpPr>
                <p:cNvPr id="67" name="Freeform 24 1"/>
                <p:cNvSpPr>
                  <a:spLocks/>
                </p:cNvSpPr>
                <p:nvPr>
                  <p:custDataLst>
                    <p:tags r:id="rId14"/>
                  </p:custDataLst>
                </p:nvPr>
              </p:nvSpPr>
              <p:spPr bwMode="auto">
                <a:xfrm>
                  <a:off x="2540000" y="2540000"/>
                  <a:ext cx="450850" cy="506413"/>
                </a:xfrm>
                <a:custGeom>
                  <a:avLst/>
                  <a:gdLst>
                    <a:gd name="T0" fmla="*/ 22 w 638"/>
                    <a:gd name="T1" fmla="*/ 0 h 760"/>
                    <a:gd name="T2" fmla="*/ 22 w 638"/>
                    <a:gd name="T3" fmla="*/ 34 h 760"/>
                    <a:gd name="T4" fmla="*/ 326 w 638"/>
                    <a:gd name="T5" fmla="*/ 382 h 760"/>
                    <a:gd name="T6" fmla="*/ 0 w 638"/>
                    <a:gd name="T7" fmla="*/ 760 h 760"/>
                    <a:gd name="T8" fmla="*/ 638 w 638"/>
                    <a:gd name="T9" fmla="*/ 760 h 760"/>
                    <a:gd name="T10" fmla="*/ 638 w 638"/>
                    <a:gd name="T11" fmla="*/ 562 h 760"/>
                    <a:gd name="T12" fmla="*/ 606 w 638"/>
                    <a:gd name="T13" fmla="*/ 562 h 760"/>
                    <a:gd name="T14" fmla="*/ 589 w 638"/>
                    <a:gd name="T15" fmla="*/ 663 h 760"/>
                    <a:gd name="T16" fmla="*/ 554 w 638"/>
                    <a:gd name="T17" fmla="*/ 698 h 760"/>
                    <a:gd name="T18" fmla="*/ 96 w 638"/>
                    <a:gd name="T19" fmla="*/ 698 h 760"/>
                    <a:gd name="T20" fmla="*/ 390 w 638"/>
                    <a:gd name="T21" fmla="*/ 357 h 760"/>
                    <a:gd name="T22" fmla="*/ 108 w 638"/>
                    <a:gd name="T23" fmla="*/ 34 h 760"/>
                    <a:gd name="T24" fmla="*/ 555 w 638"/>
                    <a:gd name="T25" fmla="*/ 34 h 760"/>
                    <a:gd name="T26" fmla="*/ 589 w 638"/>
                    <a:gd name="T27" fmla="*/ 68 h 760"/>
                    <a:gd name="T28" fmla="*/ 606 w 638"/>
                    <a:gd name="T29" fmla="*/ 170 h 760"/>
                    <a:gd name="T30" fmla="*/ 638 w 638"/>
                    <a:gd name="T31" fmla="*/ 170 h 760"/>
                    <a:gd name="T32" fmla="*/ 638 w 638"/>
                    <a:gd name="T33" fmla="*/ 0 h 760"/>
                    <a:gd name="T34" fmla="*/ 108 w 638"/>
                    <a:gd name="T35" fmla="*/ 0 h 760"/>
                    <a:gd name="T36" fmla="*/ 22 w 638"/>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8" h="760">
                      <a:moveTo>
                        <a:pt x="22" y="0"/>
                      </a:moveTo>
                      <a:lnTo>
                        <a:pt x="22" y="34"/>
                      </a:lnTo>
                      <a:lnTo>
                        <a:pt x="326" y="382"/>
                      </a:lnTo>
                      <a:lnTo>
                        <a:pt x="0" y="760"/>
                      </a:lnTo>
                      <a:lnTo>
                        <a:pt x="638" y="760"/>
                      </a:lnTo>
                      <a:lnTo>
                        <a:pt x="638" y="562"/>
                      </a:lnTo>
                      <a:lnTo>
                        <a:pt x="606" y="562"/>
                      </a:lnTo>
                      <a:lnTo>
                        <a:pt x="589" y="663"/>
                      </a:lnTo>
                      <a:lnTo>
                        <a:pt x="554" y="698"/>
                      </a:lnTo>
                      <a:lnTo>
                        <a:pt x="96" y="698"/>
                      </a:lnTo>
                      <a:lnTo>
                        <a:pt x="390" y="357"/>
                      </a:lnTo>
                      <a:lnTo>
                        <a:pt x="108" y="34"/>
                      </a:lnTo>
                      <a:lnTo>
                        <a:pt x="555" y="34"/>
                      </a:lnTo>
                      <a:lnTo>
                        <a:pt x="589" y="68"/>
                      </a:lnTo>
                      <a:lnTo>
                        <a:pt x="606" y="170"/>
                      </a:lnTo>
                      <a:lnTo>
                        <a:pt x="638" y="170"/>
                      </a:lnTo>
                      <a:lnTo>
                        <a:pt x="638" y="0"/>
                      </a:lnTo>
                      <a:lnTo>
                        <a:pt x="108" y="0"/>
                      </a:lnTo>
                      <a:lnTo>
                        <a:pt x="22"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25 1"/>
                <p:cNvSpPr>
                  <a:spLocks noEditPoints="1"/>
                </p:cNvSpPr>
                <p:nvPr>
                  <p:custDataLst>
                    <p:tags r:id="rId15"/>
                  </p:custDataLst>
                </p:nvPr>
              </p:nvSpPr>
              <p:spPr bwMode="auto">
                <a:xfrm>
                  <a:off x="2720975" y="3111500"/>
                  <a:ext cx="25400"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6 1"/>
                <p:cNvSpPr>
                  <a:spLocks noEditPoints="1"/>
                </p:cNvSpPr>
                <p:nvPr>
                  <p:custDataLst>
                    <p:tags r:id="rId16"/>
                  </p:custDataLst>
                </p:nvPr>
              </p:nvSpPr>
              <p:spPr bwMode="auto">
                <a:xfrm>
                  <a:off x="2771775" y="3111500"/>
                  <a:ext cx="53975" cy="244475"/>
                </a:xfrm>
                <a:custGeom>
                  <a:avLst/>
                  <a:gdLst>
                    <a:gd name="T0" fmla="*/ 43 w 77"/>
                    <a:gd name="T1" fmla="*/ 81 h 367"/>
                    <a:gd name="T2" fmla="*/ 43 w 77"/>
                    <a:gd name="T3" fmla="*/ 292 h 367"/>
                    <a:gd name="T4" fmla="*/ 36 w 77"/>
                    <a:gd name="T5" fmla="*/ 329 h 367"/>
                    <a:gd name="T6" fmla="*/ 10 w 77"/>
                    <a:gd name="T7" fmla="*/ 338 h 367"/>
                    <a:gd name="T8" fmla="*/ 0 w 77"/>
                    <a:gd name="T9" fmla="*/ 338 h 367"/>
                    <a:gd name="T10" fmla="*/ 0 w 77"/>
                    <a:gd name="T11" fmla="*/ 367 h 367"/>
                    <a:gd name="T12" fmla="*/ 13 w 77"/>
                    <a:gd name="T13" fmla="*/ 367 h 367"/>
                    <a:gd name="T14" fmla="*/ 62 w 77"/>
                    <a:gd name="T15" fmla="*/ 349 h 367"/>
                    <a:gd name="T16" fmla="*/ 77 w 77"/>
                    <a:gd name="T17" fmla="*/ 292 h 367"/>
                    <a:gd name="T18" fmla="*/ 77 w 77"/>
                    <a:gd name="T19" fmla="*/ 81 h 367"/>
                    <a:gd name="T20" fmla="*/ 43 w 77"/>
                    <a:gd name="T21" fmla="*/ 81 h 367"/>
                    <a:gd name="T22" fmla="*/ 43 w 77"/>
                    <a:gd name="T23" fmla="*/ 0 h 367"/>
                    <a:gd name="T24" fmla="*/ 43 w 77"/>
                    <a:gd name="T25" fmla="*/ 43 h 367"/>
                    <a:gd name="T26" fmla="*/ 77 w 77"/>
                    <a:gd name="T27" fmla="*/ 43 h 367"/>
                    <a:gd name="T28" fmla="*/ 77 w 77"/>
                    <a:gd name="T29" fmla="*/ 0 h 367"/>
                    <a:gd name="T30" fmla="*/ 43 w 77"/>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67">
                      <a:moveTo>
                        <a:pt x="43" y="81"/>
                      </a:moveTo>
                      <a:lnTo>
                        <a:pt x="43" y="292"/>
                      </a:lnTo>
                      <a:cubicBezTo>
                        <a:pt x="43" y="311"/>
                        <a:pt x="41" y="323"/>
                        <a:pt x="36" y="329"/>
                      </a:cubicBezTo>
                      <a:cubicBezTo>
                        <a:pt x="31" y="335"/>
                        <a:pt x="22" y="338"/>
                        <a:pt x="10" y="338"/>
                      </a:cubicBezTo>
                      <a:lnTo>
                        <a:pt x="0" y="338"/>
                      </a:lnTo>
                      <a:lnTo>
                        <a:pt x="0" y="367"/>
                      </a:lnTo>
                      <a:lnTo>
                        <a:pt x="13" y="367"/>
                      </a:lnTo>
                      <a:cubicBezTo>
                        <a:pt x="36" y="367"/>
                        <a:pt x="52" y="361"/>
                        <a:pt x="62" y="349"/>
                      </a:cubicBezTo>
                      <a:cubicBezTo>
                        <a:pt x="72" y="337"/>
                        <a:pt x="77" y="318"/>
                        <a:pt x="77" y="292"/>
                      </a:cubicBezTo>
                      <a:lnTo>
                        <a:pt x="77" y="81"/>
                      </a:lnTo>
                      <a:lnTo>
                        <a:pt x="43" y="81"/>
                      </a:lnTo>
                      <a:close/>
                      <a:moveTo>
                        <a:pt x="43" y="0"/>
                      </a:moveTo>
                      <a:lnTo>
                        <a:pt x="43" y="43"/>
                      </a:lnTo>
                      <a:lnTo>
                        <a:pt x="77" y="43"/>
                      </a:lnTo>
                      <a:lnTo>
                        <a:pt x="77" y="0"/>
                      </a:lnTo>
                      <a:lnTo>
                        <a:pt x="43"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27 1"/>
                <p:cNvSpPr>
                  <a:spLocks noEditPoints="1"/>
                </p:cNvSpPr>
                <p:nvPr>
                  <p:custDataLst>
                    <p:tags r:id="rId17"/>
                  </p:custDataLst>
                </p:nvPr>
              </p:nvSpPr>
              <p:spPr bwMode="auto">
                <a:xfrm>
                  <a:off x="3322638" y="2752725"/>
                  <a:ext cx="23813"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8 1"/>
                <p:cNvSpPr>
                  <a:spLocks noEditPoints="1"/>
                </p:cNvSpPr>
                <p:nvPr>
                  <p:custDataLst>
                    <p:tags r:id="rId18"/>
                  </p:custDataLst>
                </p:nvPr>
              </p:nvSpPr>
              <p:spPr bwMode="auto">
                <a:xfrm>
                  <a:off x="3373438" y="2752725"/>
                  <a:ext cx="53975" cy="244475"/>
                </a:xfrm>
                <a:custGeom>
                  <a:avLst/>
                  <a:gdLst>
                    <a:gd name="T0" fmla="*/ 42 w 76"/>
                    <a:gd name="T1" fmla="*/ 81 h 367"/>
                    <a:gd name="T2" fmla="*/ 42 w 76"/>
                    <a:gd name="T3" fmla="*/ 292 h 367"/>
                    <a:gd name="T4" fmla="*/ 35 w 76"/>
                    <a:gd name="T5" fmla="*/ 329 h 367"/>
                    <a:gd name="T6" fmla="*/ 9 w 76"/>
                    <a:gd name="T7" fmla="*/ 338 h 367"/>
                    <a:gd name="T8" fmla="*/ 0 w 76"/>
                    <a:gd name="T9" fmla="*/ 338 h 367"/>
                    <a:gd name="T10" fmla="*/ 0 w 76"/>
                    <a:gd name="T11" fmla="*/ 367 h 367"/>
                    <a:gd name="T12" fmla="*/ 13 w 76"/>
                    <a:gd name="T13" fmla="*/ 367 h 367"/>
                    <a:gd name="T14" fmla="*/ 61 w 76"/>
                    <a:gd name="T15" fmla="*/ 349 h 367"/>
                    <a:gd name="T16" fmla="*/ 76 w 76"/>
                    <a:gd name="T17" fmla="*/ 292 h 367"/>
                    <a:gd name="T18" fmla="*/ 76 w 76"/>
                    <a:gd name="T19" fmla="*/ 81 h 367"/>
                    <a:gd name="T20" fmla="*/ 42 w 76"/>
                    <a:gd name="T21" fmla="*/ 81 h 367"/>
                    <a:gd name="T22" fmla="*/ 42 w 76"/>
                    <a:gd name="T23" fmla="*/ 0 h 367"/>
                    <a:gd name="T24" fmla="*/ 42 w 76"/>
                    <a:gd name="T25" fmla="*/ 43 h 367"/>
                    <a:gd name="T26" fmla="*/ 76 w 76"/>
                    <a:gd name="T27" fmla="*/ 43 h 367"/>
                    <a:gd name="T28" fmla="*/ 76 w 76"/>
                    <a:gd name="T29" fmla="*/ 0 h 367"/>
                    <a:gd name="T30" fmla="*/ 42 w 76"/>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367">
                      <a:moveTo>
                        <a:pt x="42" y="81"/>
                      </a:moveTo>
                      <a:lnTo>
                        <a:pt x="42" y="292"/>
                      </a:lnTo>
                      <a:cubicBezTo>
                        <a:pt x="42" y="311"/>
                        <a:pt x="40" y="323"/>
                        <a:pt x="35" y="329"/>
                      </a:cubicBezTo>
                      <a:cubicBezTo>
                        <a:pt x="30" y="335"/>
                        <a:pt x="22" y="338"/>
                        <a:pt x="9" y="338"/>
                      </a:cubicBezTo>
                      <a:lnTo>
                        <a:pt x="0" y="338"/>
                      </a:lnTo>
                      <a:lnTo>
                        <a:pt x="0" y="367"/>
                      </a:lnTo>
                      <a:lnTo>
                        <a:pt x="13" y="367"/>
                      </a:lnTo>
                      <a:cubicBezTo>
                        <a:pt x="35" y="367"/>
                        <a:pt x="51" y="360"/>
                        <a:pt x="61" y="349"/>
                      </a:cubicBezTo>
                      <a:cubicBezTo>
                        <a:pt x="71" y="337"/>
                        <a:pt x="76" y="318"/>
                        <a:pt x="76" y="292"/>
                      </a:cubicBezTo>
                      <a:lnTo>
                        <a:pt x="76" y="81"/>
                      </a:lnTo>
                      <a:lnTo>
                        <a:pt x="42" y="81"/>
                      </a:lnTo>
                      <a:close/>
                      <a:moveTo>
                        <a:pt x="42" y="0"/>
                      </a:moveTo>
                      <a:lnTo>
                        <a:pt x="42" y="43"/>
                      </a:lnTo>
                      <a:lnTo>
                        <a:pt x="76" y="43"/>
                      </a:lnTo>
                      <a:lnTo>
                        <a:pt x="76" y="0"/>
                      </a:lnTo>
                      <a:lnTo>
                        <a:pt x="42"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9 1"/>
                <p:cNvSpPr>
                  <a:spLocks/>
                </p:cNvSpPr>
                <p:nvPr>
                  <p:custDataLst>
                    <p:tags r:id="rId19"/>
                  </p:custDataLst>
                </p:nvPr>
              </p:nvSpPr>
              <p:spPr bwMode="auto">
                <a:xfrm>
                  <a:off x="3487738" y="2652713"/>
                  <a:ext cx="220663" cy="241300"/>
                </a:xfrm>
                <a:custGeom>
                  <a:avLst/>
                  <a:gdLst>
                    <a:gd name="T0" fmla="*/ 17 w 312"/>
                    <a:gd name="T1" fmla="*/ 0 h 363"/>
                    <a:gd name="T2" fmla="*/ 130 w 312"/>
                    <a:gd name="T3" fmla="*/ 169 h 363"/>
                    <a:gd name="T4" fmla="*/ 0 w 312"/>
                    <a:gd name="T5" fmla="*/ 363 h 363"/>
                    <a:gd name="T6" fmla="*/ 53 w 312"/>
                    <a:gd name="T7" fmla="*/ 363 h 363"/>
                    <a:gd name="T8" fmla="*/ 156 w 312"/>
                    <a:gd name="T9" fmla="*/ 209 h 363"/>
                    <a:gd name="T10" fmla="*/ 259 w 312"/>
                    <a:gd name="T11" fmla="*/ 363 h 363"/>
                    <a:gd name="T12" fmla="*/ 312 w 312"/>
                    <a:gd name="T13" fmla="*/ 363 h 363"/>
                    <a:gd name="T14" fmla="*/ 187 w 312"/>
                    <a:gd name="T15" fmla="*/ 174 h 363"/>
                    <a:gd name="T16" fmla="*/ 304 w 312"/>
                    <a:gd name="T17" fmla="*/ 0 h 363"/>
                    <a:gd name="T18" fmla="*/ 251 w 312"/>
                    <a:gd name="T19" fmla="*/ 0 h 363"/>
                    <a:gd name="T20" fmla="*/ 160 w 312"/>
                    <a:gd name="T21" fmla="*/ 135 h 363"/>
                    <a:gd name="T22" fmla="*/ 70 w 312"/>
                    <a:gd name="T23" fmla="*/ 0 h 363"/>
                    <a:gd name="T24" fmla="*/ 17 w 312"/>
                    <a:gd name="T25"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2" h="363">
                      <a:moveTo>
                        <a:pt x="17" y="0"/>
                      </a:moveTo>
                      <a:lnTo>
                        <a:pt x="130" y="169"/>
                      </a:lnTo>
                      <a:lnTo>
                        <a:pt x="0" y="363"/>
                      </a:lnTo>
                      <a:lnTo>
                        <a:pt x="53" y="363"/>
                      </a:lnTo>
                      <a:lnTo>
                        <a:pt x="156" y="209"/>
                      </a:lnTo>
                      <a:lnTo>
                        <a:pt x="259" y="363"/>
                      </a:lnTo>
                      <a:lnTo>
                        <a:pt x="312" y="363"/>
                      </a:lnTo>
                      <a:lnTo>
                        <a:pt x="187" y="174"/>
                      </a:lnTo>
                      <a:lnTo>
                        <a:pt x="304" y="0"/>
                      </a:lnTo>
                      <a:lnTo>
                        <a:pt x="251" y="0"/>
                      </a:lnTo>
                      <a:lnTo>
                        <a:pt x="160" y="135"/>
                      </a:lnTo>
                      <a:lnTo>
                        <a:pt x="70" y="0"/>
                      </a:lnTo>
                      <a:lnTo>
                        <a:pt x="17"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0 1"/>
                <p:cNvSpPr>
                  <a:spLocks noEditPoints="1"/>
                </p:cNvSpPr>
                <p:nvPr>
                  <p:custDataLst>
                    <p:tags r:id="rId20"/>
                  </p:custDataLst>
                </p:nvPr>
              </p:nvSpPr>
              <p:spPr bwMode="auto">
                <a:xfrm>
                  <a:off x="3751263" y="2752725"/>
                  <a:ext cx="25400"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1 1"/>
                <p:cNvSpPr>
                  <a:spLocks noEditPoints="1"/>
                </p:cNvSpPr>
                <p:nvPr>
                  <p:custDataLst>
                    <p:tags r:id="rId21"/>
                  </p:custDataLst>
                </p:nvPr>
              </p:nvSpPr>
              <p:spPr bwMode="auto">
                <a:xfrm>
                  <a:off x="3803650" y="2752725"/>
                  <a:ext cx="53975" cy="244475"/>
                </a:xfrm>
                <a:custGeom>
                  <a:avLst/>
                  <a:gdLst>
                    <a:gd name="T0" fmla="*/ 43 w 77"/>
                    <a:gd name="T1" fmla="*/ 81 h 367"/>
                    <a:gd name="T2" fmla="*/ 43 w 77"/>
                    <a:gd name="T3" fmla="*/ 292 h 367"/>
                    <a:gd name="T4" fmla="*/ 36 w 77"/>
                    <a:gd name="T5" fmla="*/ 329 h 367"/>
                    <a:gd name="T6" fmla="*/ 9 w 77"/>
                    <a:gd name="T7" fmla="*/ 338 h 367"/>
                    <a:gd name="T8" fmla="*/ 0 w 77"/>
                    <a:gd name="T9" fmla="*/ 338 h 367"/>
                    <a:gd name="T10" fmla="*/ 0 w 77"/>
                    <a:gd name="T11" fmla="*/ 367 h 367"/>
                    <a:gd name="T12" fmla="*/ 13 w 77"/>
                    <a:gd name="T13" fmla="*/ 367 h 367"/>
                    <a:gd name="T14" fmla="*/ 62 w 77"/>
                    <a:gd name="T15" fmla="*/ 349 h 367"/>
                    <a:gd name="T16" fmla="*/ 77 w 77"/>
                    <a:gd name="T17" fmla="*/ 292 h 367"/>
                    <a:gd name="T18" fmla="*/ 77 w 77"/>
                    <a:gd name="T19" fmla="*/ 81 h 367"/>
                    <a:gd name="T20" fmla="*/ 43 w 77"/>
                    <a:gd name="T21" fmla="*/ 81 h 367"/>
                    <a:gd name="T22" fmla="*/ 43 w 77"/>
                    <a:gd name="T23" fmla="*/ 0 h 367"/>
                    <a:gd name="T24" fmla="*/ 43 w 77"/>
                    <a:gd name="T25" fmla="*/ 43 h 367"/>
                    <a:gd name="T26" fmla="*/ 77 w 77"/>
                    <a:gd name="T27" fmla="*/ 43 h 367"/>
                    <a:gd name="T28" fmla="*/ 77 w 77"/>
                    <a:gd name="T29" fmla="*/ 0 h 367"/>
                    <a:gd name="T30" fmla="*/ 43 w 77"/>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67">
                      <a:moveTo>
                        <a:pt x="43" y="81"/>
                      </a:moveTo>
                      <a:lnTo>
                        <a:pt x="43" y="292"/>
                      </a:lnTo>
                      <a:cubicBezTo>
                        <a:pt x="43" y="311"/>
                        <a:pt x="40" y="323"/>
                        <a:pt x="36" y="329"/>
                      </a:cubicBezTo>
                      <a:cubicBezTo>
                        <a:pt x="31" y="335"/>
                        <a:pt x="22" y="338"/>
                        <a:pt x="9" y="338"/>
                      </a:cubicBezTo>
                      <a:lnTo>
                        <a:pt x="0" y="338"/>
                      </a:lnTo>
                      <a:lnTo>
                        <a:pt x="0" y="367"/>
                      </a:lnTo>
                      <a:lnTo>
                        <a:pt x="13" y="367"/>
                      </a:lnTo>
                      <a:cubicBezTo>
                        <a:pt x="36" y="367"/>
                        <a:pt x="52" y="360"/>
                        <a:pt x="62" y="349"/>
                      </a:cubicBezTo>
                      <a:cubicBezTo>
                        <a:pt x="72" y="337"/>
                        <a:pt x="77" y="318"/>
                        <a:pt x="77" y="292"/>
                      </a:cubicBezTo>
                      <a:lnTo>
                        <a:pt x="77" y="81"/>
                      </a:lnTo>
                      <a:lnTo>
                        <a:pt x="43" y="81"/>
                      </a:lnTo>
                      <a:close/>
                      <a:moveTo>
                        <a:pt x="43" y="0"/>
                      </a:moveTo>
                      <a:lnTo>
                        <a:pt x="43" y="43"/>
                      </a:lnTo>
                      <a:lnTo>
                        <a:pt x="77" y="43"/>
                      </a:lnTo>
                      <a:lnTo>
                        <a:pt x="77" y="0"/>
                      </a:lnTo>
                      <a:lnTo>
                        <a:pt x="43"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7" name="TextBox 76"/>
              <p:cNvSpPr txBox="1"/>
              <p:nvPr/>
            </p:nvSpPr>
            <p:spPr bwMode="auto">
              <a:xfrm>
                <a:off x="7804376" y="5339105"/>
                <a:ext cx="412292"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l-GR" dirty="0" smtClean="0">
                    <a:solidFill>
                      <a:srgbClr val="FFFF00"/>
                    </a:solidFill>
                    <a:latin typeface="Arev Sans" pitchFamily="34" charset="0"/>
                    <a:ea typeface="Arev Sans" pitchFamily="34" charset="0"/>
                    <a:cs typeface="Arev sans bold" pitchFamily="34" charset="0"/>
                  </a:rPr>
                  <a:t>ρ</a:t>
                </a:r>
                <a:endParaRPr lang="en-US" dirty="0" smtClean="0">
                  <a:solidFill>
                    <a:srgbClr val="FFFF00"/>
                  </a:solidFill>
                  <a:latin typeface="Arev Sans" pitchFamily="34" charset="0"/>
                  <a:ea typeface="Arev Sans" pitchFamily="34" charset="0"/>
                  <a:cs typeface="Arev sans bold" pitchFamily="34" charset="0"/>
                </a:endParaRPr>
              </a:p>
            </p:txBody>
          </p:sp>
        </p:grpSp>
      </p:grpSp>
      <p:grpSp>
        <p:nvGrpSpPr>
          <p:cNvPr id="113" name="Group 112"/>
          <p:cNvGrpSpPr/>
          <p:nvPr/>
        </p:nvGrpSpPr>
        <p:grpSpPr>
          <a:xfrm>
            <a:off x="6152289" y="5708852"/>
            <a:ext cx="5008101" cy="888798"/>
            <a:chOff x="6269246" y="5708852"/>
            <a:chExt cx="5008101" cy="888798"/>
          </a:xfrm>
        </p:grpSpPr>
        <p:sp>
          <p:nvSpPr>
            <p:cNvPr id="81" name="TextBox 80"/>
            <p:cNvSpPr txBox="1"/>
            <p:nvPr/>
          </p:nvSpPr>
          <p:spPr bwMode="auto">
            <a:xfrm>
              <a:off x="6269246" y="5708852"/>
              <a:ext cx="341952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b="1" dirty="0" smtClean="0">
                  <a:latin typeface="Arev Sans" pitchFamily="34" charset="0"/>
                  <a:ea typeface="Arev Sans" pitchFamily="34" charset="0"/>
                  <a:cs typeface="Arev sans bold" pitchFamily="34" charset="0"/>
                </a:rPr>
                <a:t>E</a:t>
              </a:r>
              <a:r>
                <a:rPr lang="el-GR" sz="3200" baseline="-25000"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sz="3200" baseline="30000" dirty="0" smtClean="0">
                  <a:solidFill>
                    <a:srgbClr val="FFFF00"/>
                  </a:solidFill>
                  <a:latin typeface="Arev Sans" pitchFamily="34" charset="0"/>
                  <a:ea typeface="Arev Sans" pitchFamily="34" charset="0"/>
                  <a:cs typeface="Arev sans bold" pitchFamily="34" charset="0"/>
                </a:rPr>
                <a:t>2</a:t>
              </a:r>
              <a:r>
                <a:rPr lang="en-US" dirty="0" smtClean="0">
                  <a:latin typeface="Arev Sans" pitchFamily="34" charset="0"/>
                  <a:ea typeface="Arev Sans" pitchFamily="34" charset="0"/>
                  <a:cs typeface="Arev sans bold" pitchFamily="34" charset="0"/>
                </a:rPr>
                <a:t>] = 〈</a:t>
              </a:r>
              <a:r>
                <a:rPr lang="el-GR"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sz="3200" baseline="30000" dirty="0" smtClean="0">
                  <a:solidFill>
                    <a:srgbClr val="FFFF00"/>
                  </a:solidFill>
                  <a:latin typeface="Arev Sans" pitchFamily="34" charset="0"/>
                  <a:ea typeface="Arev Sans" pitchFamily="34" charset="0"/>
                  <a:cs typeface="Arev sans bold" pitchFamily="34" charset="0"/>
                </a:rPr>
                <a:t>2</a:t>
              </a:r>
              <a:r>
                <a:rPr lang="en-US" dirty="0" smtClean="0">
                  <a:latin typeface="Arev Sans" pitchFamily="34" charset="0"/>
                  <a:ea typeface="Arev Sans" pitchFamily="34" charset="0"/>
                  <a:cs typeface="Arev sans bold" pitchFamily="34" charset="0"/>
                </a:rPr>
                <a:t>〉 = </a:t>
              </a:r>
            </a:p>
          </p:txBody>
        </p:sp>
        <p:grpSp>
          <p:nvGrpSpPr>
            <p:cNvPr id="112" name="Group 111"/>
            <p:cNvGrpSpPr/>
            <p:nvPr/>
          </p:nvGrpSpPr>
          <p:grpSpPr>
            <a:xfrm>
              <a:off x="9486646" y="5710628"/>
              <a:ext cx="1790701" cy="887022"/>
              <a:chOff x="9199563" y="5710628"/>
              <a:chExt cx="1790701" cy="887022"/>
            </a:xfrm>
          </p:grpSpPr>
          <p:grpSp>
            <p:nvGrpSpPr>
              <p:cNvPr id="111" name="Group 110"/>
              <p:cNvGrpSpPr>
                <a:grpSpLocks noChangeAspect="1"/>
              </p:cNvGrpSpPr>
              <p:nvPr>
                <p:custDataLst>
                  <p:tags r:id="rId1"/>
                </p:custDataLst>
              </p:nvPr>
            </p:nvGrpSpPr>
            <p:grpSpPr>
              <a:xfrm>
                <a:off x="9199563" y="5781675"/>
                <a:ext cx="1790701" cy="815975"/>
                <a:chOff x="9199563" y="5781675"/>
                <a:chExt cx="1790701" cy="815975"/>
              </a:xfrm>
            </p:grpSpPr>
            <p:sp>
              <p:nvSpPr>
                <p:cNvPr id="99" name="Freeform 38"/>
                <p:cNvSpPr>
                  <a:spLocks/>
                </p:cNvSpPr>
                <p:nvPr>
                  <p:custDataLst>
                    <p:tags r:id="rId2"/>
                  </p:custDataLst>
                </p:nvPr>
              </p:nvSpPr>
              <p:spPr bwMode="auto">
                <a:xfrm>
                  <a:off x="9199563" y="5781675"/>
                  <a:ext cx="444500" cy="506413"/>
                </a:xfrm>
                <a:custGeom>
                  <a:avLst/>
                  <a:gdLst>
                    <a:gd name="T0" fmla="*/ 22 w 637"/>
                    <a:gd name="T1" fmla="*/ 0 h 760"/>
                    <a:gd name="T2" fmla="*/ 22 w 637"/>
                    <a:gd name="T3" fmla="*/ 34 h 760"/>
                    <a:gd name="T4" fmla="*/ 326 w 637"/>
                    <a:gd name="T5" fmla="*/ 382 h 760"/>
                    <a:gd name="T6" fmla="*/ 0 w 637"/>
                    <a:gd name="T7" fmla="*/ 760 h 760"/>
                    <a:gd name="T8" fmla="*/ 637 w 637"/>
                    <a:gd name="T9" fmla="*/ 760 h 760"/>
                    <a:gd name="T10" fmla="*/ 637 w 637"/>
                    <a:gd name="T11" fmla="*/ 562 h 760"/>
                    <a:gd name="T12" fmla="*/ 606 w 637"/>
                    <a:gd name="T13" fmla="*/ 562 h 760"/>
                    <a:gd name="T14" fmla="*/ 589 w 637"/>
                    <a:gd name="T15" fmla="*/ 663 h 760"/>
                    <a:gd name="T16" fmla="*/ 554 w 637"/>
                    <a:gd name="T17" fmla="*/ 698 h 760"/>
                    <a:gd name="T18" fmla="*/ 96 w 637"/>
                    <a:gd name="T19" fmla="*/ 698 h 760"/>
                    <a:gd name="T20" fmla="*/ 390 w 637"/>
                    <a:gd name="T21" fmla="*/ 357 h 760"/>
                    <a:gd name="T22" fmla="*/ 108 w 637"/>
                    <a:gd name="T23" fmla="*/ 34 h 760"/>
                    <a:gd name="T24" fmla="*/ 555 w 637"/>
                    <a:gd name="T25" fmla="*/ 34 h 760"/>
                    <a:gd name="T26" fmla="*/ 589 w 637"/>
                    <a:gd name="T27" fmla="*/ 68 h 760"/>
                    <a:gd name="T28" fmla="*/ 606 w 637"/>
                    <a:gd name="T29" fmla="*/ 170 h 760"/>
                    <a:gd name="T30" fmla="*/ 637 w 637"/>
                    <a:gd name="T31" fmla="*/ 170 h 760"/>
                    <a:gd name="T32" fmla="*/ 637 w 637"/>
                    <a:gd name="T33" fmla="*/ 0 h 760"/>
                    <a:gd name="T34" fmla="*/ 108 w 637"/>
                    <a:gd name="T35" fmla="*/ 0 h 760"/>
                    <a:gd name="T36" fmla="*/ 22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2" y="0"/>
                      </a:moveTo>
                      <a:lnTo>
                        <a:pt x="22" y="34"/>
                      </a:lnTo>
                      <a:lnTo>
                        <a:pt x="326" y="382"/>
                      </a:lnTo>
                      <a:lnTo>
                        <a:pt x="0" y="760"/>
                      </a:lnTo>
                      <a:lnTo>
                        <a:pt x="637" y="760"/>
                      </a:lnTo>
                      <a:lnTo>
                        <a:pt x="637" y="562"/>
                      </a:lnTo>
                      <a:lnTo>
                        <a:pt x="606" y="562"/>
                      </a:lnTo>
                      <a:lnTo>
                        <a:pt x="589" y="663"/>
                      </a:lnTo>
                      <a:lnTo>
                        <a:pt x="554" y="698"/>
                      </a:lnTo>
                      <a:lnTo>
                        <a:pt x="96" y="698"/>
                      </a:lnTo>
                      <a:lnTo>
                        <a:pt x="390" y="357"/>
                      </a:lnTo>
                      <a:lnTo>
                        <a:pt x="108" y="34"/>
                      </a:lnTo>
                      <a:lnTo>
                        <a:pt x="555" y="34"/>
                      </a:lnTo>
                      <a:lnTo>
                        <a:pt x="589" y="68"/>
                      </a:lnTo>
                      <a:lnTo>
                        <a:pt x="606" y="170"/>
                      </a:lnTo>
                      <a:lnTo>
                        <a:pt x="637" y="170"/>
                      </a:lnTo>
                      <a:lnTo>
                        <a:pt x="637" y="0"/>
                      </a:lnTo>
                      <a:lnTo>
                        <a:pt x="108" y="0"/>
                      </a:lnTo>
                      <a:lnTo>
                        <a:pt x="22"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9"/>
                <p:cNvSpPr>
                  <a:spLocks noEditPoints="1"/>
                </p:cNvSpPr>
                <p:nvPr>
                  <p:custDataLst>
                    <p:tags r:id="rId3"/>
                  </p:custDataLst>
                </p:nvPr>
              </p:nvSpPr>
              <p:spPr bwMode="auto">
                <a:xfrm>
                  <a:off x="9377363" y="6353175"/>
                  <a:ext cx="23813"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40"/>
                <p:cNvSpPr>
                  <a:spLocks noEditPoints="1"/>
                </p:cNvSpPr>
                <p:nvPr>
                  <p:custDataLst>
                    <p:tags r:id="rId4"/>
                  </p:custDataLst>
                </p:nvPr>
              </p:nvSpPr>
              <p:spPr bwMode="auto">
                <a:xfrm>
                  <a:off x="9428163" y="6353175"/>
                  <a:ext cx="53975" cy="244475"/>
                </a:xfrm>
                <a:custGeom>
                  <a:avLst/>
                  <a:gdLst>
                    <a:gd name="T0" fmla="*/ 43 w 77"/>
                    <a:gd name="T1" fmla="*/ 81 h 367"/>
                    <a:gd name="T2" fmla="*/ 43 w 77"/>
                    <a:gd name="T3" fmla="*/ 292 h 367"/>
                    <a:gd name="T4" fmla="*/ 36 w 77"/>
                    <a:gd name="T5" fmla="*/ 329 h 367"/>
                    <a:gd name="T6" fmla="*/ 9 w 77"/>
                    <a:gd name="T7" fmla="*/ 338 h 367"/>
                    <a:gd name="T8" fmla="*/ 0 w 77"/>
                    <a:gd name="T9" fmla="*/ 338 h 367"/>
                    <a:gd name="T10" fmla="*/ 0 w 77"/>
                    <a:gd name="T11" fmla="*/ 367 h 367"/>
                    <a:gd name="T12" fmla="*/ 13 w 77"/>
                    <a:gd name="T13" fmla="*/ 367 h 367"/>
                    <a:gd name="T14" fmla="*/ 62 w 77"/>
                    <a:gd name="T15" fmla="*/ 349 h 367"/>
                    <a:gd name="T16" fmla="*/ 77 w 77"/>
                    <a:gd name="T17" fmla="*/ 292 h 367"/>
                    <a:gd name="T18" fmla="*/ 77 w 77"/>
                    <a:gd name="T19" fmla="*/ 81 h 367"/>
                    <a:gd name="T20" fmla="*/ 43 w 77"/>
                    <a:gd name="T21" fmla="*/ 81 h 367"/>
                    <a:gd name="T22" fmla="*/ 43 w 77"/>
                    <a:gd name="T23" fmla="*/ 0 h 367"/>
                    <a:gd name="T24" fmla="*/ 43 w 77"/>
                    <a:gd name="T25" fmla="*/ 43 h 367"/>
                    <a:gd name="T26" fmla="*/ 77 w 77"/>
                    <a:gd name="T27" fmla="*/ 43 h 367"/>
                    <a:gd name="T28" fmla="*/ 77 w 77"/>
                    <a:gd name="T29" fmla="*/ 0 h 367"/>
                    <a:gd name="T30" fmla="*/ 43 w 77"/>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67">
                      <a:moveTo>
                        <a:pt x="43" y="81"/>
                      </a:moveTo>
                      <a:lnTo>
                        <a:pt x="43" y="292"/>
                      </a:lnTo>
                      <a:cubicBezTo>
                        <a:pt x="43" y="311"/>
                        <a:pt x="40" y="323"/>
                        <a:pt x="36" y="329"/>
                      </a:cubicBezTo>
                      <a:cubicBezTo>
                        <a:pt x="31" y="335"/>
                        <a:pt x="22" y="338"/>
                        <a:pt x="9" y="338"/>
                      </a:cubicBezTo>
                      <a:lnTo>
                        <a:pt x="0" y="338"/>
                      </a:lnTo>
                      <a:lnTo>
                        <a:pt x="0" y="367"/>
                      </a:lnTo>
                      <a:lnTo>
                        <a:pt x="13" y="367"/>
                      </a:lnTo>
                      <a:cubicBezTo>
                        <a:pt x="36" y="367"/>
                        <a:pt x="52" y="361"/>
                        <a:pt x="62" y="349"/>
                      </a:cubicBezTo>
                      <a:cubicBezTo>
                        <a:pt x="72" y="337"/>
                        <a:pt x="77" y="318"/>
                        <a:pt x="77" y="292"/>
                      </a:cubicBezTo>
                      <a:lnTo>
                        <a:pt x="77" y="81"/>
                      </a:lnTo>
                      <a:lnTo>
                        <a:pt x="43" y="81"/>
                      </a:lnTo>
                      <a:close/>
                      <a:moveTo>
                        <a:pt x="43" y="0"/>
                      </a:moveTo>
                      <a:lnTo>
                        <a:pt x="43" y="43"/>
                      </a:lnTo>
                      <a:lnTo>
                        <a:pt x="77" y="43"/>
                      </a:lnTo>
                      <a:lnTo>
                        <a:pt x="77" y="0"/>
                      </a:lnTo>
                      <a:lnTo>
                        <a:pt x="43"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41"/>
                <p:cNvSpPr>
                  <a:spLocks noEditPoints="1"/>
                </p:cNvSpPr>
                <p:nvPr>
                  <p:custDataLst>
                    <p:tags r:id="rId5"/>
                  </p:custDataLst>
                </p:nvPr>
              </p:nvSpPr>
              <p:spPr bwMode="auto">
                <a:xfrm>
                  <a:off x="9971088" y="5994400"/>
                  <a:ext cx="23813"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42"/>
                <p:cNvSpPr>
                  <a:spLocks noEditPoints="1"/>
                </p:cNvSpPr>
                <p:nvPr>
                  <p:custDataLst>
                    <p:tags r:id="rId6"/>
                  </p:custDataLst>
                </p:nvPr>
              </p:nvSpPr>
              <p:spPr bwMode="auto">
                <a:xfrm>
                  <a:off x="10020301" y="5994400"/>
                  <a:ext cx="53975" cy="244475"/>
                </a:xfrm>
                <a:custGeom>
                  <a:avLst/>
                  <a:gdLst>
                    <a:gd name="T0" fmla="*/ 43 w 77"/>
                    <a:gd name="T1" fmla="*/ 81 h 367"/>
                    <a:gd name="T2" fmla="*/ 43 w 77"/>
                    <a:gd name="T3" fmla="*/ 292 h 367"/>
                    <a:gd name="T4" fmla="*/ 36 w 77"/>
                    <a:gd name="T5" fmla="*/ 329 h 367"/>
                    <a:gd name="T6" fmla="*/ 9 w 77"/>
                    <a:gd name="T7" fmla="*/ 338 h 367"/>
                    <a:gd name="T8" fmla="*/ 0 w 77"/>
                    <a:gd name="T9" fmla="*/ 338 h 367"/>
                    <a:gd name="T10" fmla="*/ 0 w 77"/>
                    <a:gd name="T11" fmla="*/ 367 h 367"/>
                    <a:gd name="T12" fmla="*/ 13 w 77"/>
                    <a:gd name="T13" fmla="*/ 367 h 367"/>
                    <a:gd name="T14" fmla="*/ 61 w 77"/>
                    <a:gd name="T15" fmla="*/ 349 h 367"/>
                    <a:gd name="T16" fmla="*/ 77 w 77"/>
                    <a:gd name="T17" fmla="*/ 292 h 367"/>
                    <a:gd name="T18" fmla="*/ 77 w 77"/>
                    <a:gd name="T19" fmla="*/ 81 h 367"/>
                    <a:gd name="T20" fmla="*/ 43 w 77"/>
                    <a:gd name="T21" fmla="*/ 81 h 367"/>
                    <a:gd name="T22" fmla="*/ 43 w 77"/>
                    <a:gd name="T23" fmla="*/ 0 h 367"/>
                    <a:gd name="T24" fmla="*/ 43 w 77"/>
                    <a:gd name="T25" fmla="*/ 43 h 367"/>
                    <a:gd name="T26" fmla="*/ 77 w 77"/>
                    <a:gd name="T27" fmla="*/ 43 h 367"/>
                    <a:gd name="T28" fmla="*/ 77 w 77"/>
                    <a:gd name="T29" fmla="*/ 0 h 367"/>
                    <a:gd name="T30" fmla="*/ 43 w 77"/>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67">
                      <a:moveTo>
                        <a:pt x="43" y="81"/>
                      </a:moveTo>
                      <a:lnTo>
                        <a:pt x="43" y="292"/>
                      </a:lnTo>
                      <a:cubicBezTo>
                        <a:pt x="43" y="311"/>
                        <a:pt x="40" y="323"/>
                        <a:pt x="36" y="329"/>
                      </a:cubicBezTo>
                      <a:cubicBezTo>
                        <a:pt x="31" y="335"/>
                        <a:pt x="22" y="338"/>
                        <a:pt x="9" y="338"/>
                      </a:cubicBezTo>
                      <a:lnTo>
                        <a:pt x="0" y="338"/>
                      </a:lnTo>
                      <a:lnTo>
                        <a:pt x="0" y="367"/>
                      </a:lnTo>
                      <a:lnTo>
                        <a:pt x="13" y="367"/>
                      </a:lnTo>
                      <a:cubicBezTo>
                        <a:pt x="35" y="367"/>
                        <a:pt x="52" y="360"/>
                        <a:pt x="61" y="349"/>
                      </a:cubicBezTo>
                      <a:cubicBezTo>
                        <a:pt x="72" y="337"/>
                        <a:pt x="77" y="318"/>
                        <a:pt x="77" y="292"/>
                      </a:cubicBezTo>
                      <a:lnTo>
                        <a:pt x="77" y="81"/>
                      </a:lnTo>
                      <a:lnTo>
                        <a:pt x="43" y="81"/>
                      </a:lnTo>
                      <a:close/>
                      <a:moveTo>
                        <a:pt x="43" y="0"/>
                      </a:moveTo>
                      <a:lnTo>
                        <a:pt x="43" y="43"/>
                      </a:lnTo>
                      <a:lnTo>
                        <a:pt x="77" y="43"/>
                      </a:lnTo>
                      <a:lnTo>
                        <a:pt x="77" y="0"/>
                      </a:lnTo>
                      <a:lnTo>
                        <a:pt x="43"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43"/>
                <p:cNvSpPr>
                  <a:spLocks/>
                </p:cNvSpPr>
                <p:nvPr>
                  <p:custDataLst>
                    <p:tags r:id="rId7"/>
                  </p:custDataLst>
                </p:nvPr>
              </p:nvSpPr>
              <p:spPr bwMode="auto">
                <a:xfrm>
                  <a:off x="10144126" y="5881688"/>
                  <a:ext cx="101600" cy="317500"/>
                </a:xfrm>
                <a:custGeom>
                  <a:avLst/>
                  <a:gdLst>
                    <a:gd name="T0" fmla="*/ 59 w 147"/>
                    <a:gd name="T1" fmla="*/ 238 h 475"/>
                    <a:gd name="T2" fmla="*/ 147 w 147"/>
                    <a:gd name="T3" fmla="*/ 32 h 475"/>
                    <a:gd name="T4" fmla="*/ 147 w 147"/>
                    <a:gd name="T5" fmla="*/ 0 h 475"/>
                    <a:gd name="T6" fmla="*/ 0 w 147"/>
                    <a:gd name="T7" fmla="*/ 238 h 475"/>
                    <a:gd name="T8" fmla="*/ 147 w 147"/>
                    <a:gd name="T9" fmla="*/ 475 h 475"/>
                    <a:gd name="T10" fmla="*/ 147 w 147"/>
                    <a:gd name="T11" fmla="*/ 443 h 475"/>
                    <a:gd name="T12" fmla="*/ 59 w 147"/>
                    <a:gd name="T13" fmla="*/ 238 h 475"/>
                  </a:gdLst>
                  <a:ahLst/>
                  <a:cxnLst>
                    <a:cxn ang="0">
                      <a:pos x="T0" y="T1"/>
                    </a:cxn>
                    <a:cxn ang="0">
                      <a:pos x="T2" y="T3"/>
                    </a:cxn>
                    <a:cxn ang="0">
                      <a:pos x="T4" y="T5"/>
                    </a:cxn>
                    <a:cxn ang="0">
                      <a:pos x="T6" y="T7"/>
                    </a:cxn>
                    <a:cxn ang="0">
                      <a:pos x="T8" y="T9"/>
                    </a:cxn>
                    <a:cxn ang="0">
                      <a:pos x="T10" y="T11"/>
                    </a:cxn>
                    <a:cxn ang="0">
                      <a:pos x="T12" y="T13"/>
                    </a:cxn>
                  </a:cxnLst>
                  <a:rect l="0" t="0" r="r" b="b"/>
                  <a:pathLst>
                    <a:path w="147" h="475">
                      <a:moveTo>
                        <a:pt x="59" y="238"/>
                      </a:moveTo>
                      <a:cubicBezTo>
                        <a:pt x="59" y="104"/>
                        <a:pt x="92" y="39"/>
                        <a:pt x="147" y="32"/>
                      </a:cubicBezTo>
                      <a:lnTo>
                        <a:pt x="147" y="0"/>
                      </a:lnTo>
                      <a:cubicBezTo>
                        <a:pt x="56" y="4"/>
                        <a:pt x="0" y="86"/>
                        <a:pt x="0" y="238"/>
                      </a:cubicBezTo>
                      <a:cubicBezTo>
                        <a:pt x="0" y="389"/>
                        <a:pt x="56" y="471"/>
                        <a:pt x="147" y="475"/>
                      </a:cubicBezTo>
                      <a:lnTo>
                        <a:pt x="147" y="443"/>
                      </a:lnTo>
                      <a:cubicBezTo>
                        <a:pt x="92" y="437"/>
                        <a:pt x="59" y="372"/>
                        <a:pt x="59" y="238"/>
                      </a:cubicBez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44"/>
                <p:cNvSpPr>
                  <a:spLocks/>
                </p:cNvSpPr>
                <p:nvPr>
                  <p:custDataLst>
                    <p:tags r:id="rId8"/>
                  </p:custDataLst>
                </p:nvPr>
              </p:nvSpPr>
              <p:spPr bwMode="auto">
                <a:xfrm>
                  <a:off x="10285413" y="5894388"/>
                  <a:ext cx="215900" cy="241300"/>
                </a:xfrm>
                <a:custGeom>
                  <a:avLst/>
                  <a:gdLst>
                    <a:gd name="T0" fmla="*/ 17 w 311"/>
                    <a:gd name="T1" fmla="*/ 0 h 363"/>
                    <a:gd name="T2" fmla="*/ 130 w 311"/>
                    <a:gd name="T3" fmla="*/ 169 h 363"/>
                    <a:gd name="T4" fmla="*/ 0 w 311"/>
                    <a:gd name="T5" fmla="*/ 363 h 363"/>
                    <a:gd name="T6" fmla="*/ 53 w 311"/>
                    <a:gd name="T7" fmla="*/ 363 h 363"/>
                    <a:gd name="T8" fmla="*/ 156 w 311"/>
                    <a:gd name="T9" fmla="*/ 209 h 363"/>
                    <a:gd name="T10" fmla="*/ 258 w 311"/>
                    <a:gd name="T11" fmla="*/ 363 h 363"/>
                    <a:gd name="T12" fmla="*/ 311 w 311"/>
                    <a:gd name="T13" fmla="*/ 363 h 363"/>
                    <a:gd name="T14" fmla="*/ 187 w 311"/>
                    <a:gd name="T15" fmla="*/ 174 h 363"/>
                    <a:gd name="T16" fmla="*/ 303 w 311"/>
                    <a:gd name="T17" fmla="*/ 0 h 363"/>
                    <a:gd name="T18" fmla="*/ 250 w 311"/>
                    <a:gd name="T19" fmla="*/ 0 h 363"/>
                    <a:gd name="T20" fmla="*/ 160 w 311"/>
                    <a:gd name="T21" fmla="*/ 135 h 363"/>
                    <a:gd name="T22" fmla="*/ 69 w 311"/>
                    <a:gd name="T23" fmla="*/ 0 h 363"/>
                    <a:gd name="T24" fmla="*/ 17 w 311"/>
                    <a:gd name="T25"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1" h="363">
                      <a:moveTo>
                        <a:pt x="17" y="0"/>
                      </a:moveTo>
                      <a:lnTo>
                        <a:pt x="130" y="169"/>
                      </a:lnTo>
                      <a:lnTo>
                        <a:pt x="0" y="363"/>
                      </a:lnTo>
                      <a:lnTo>
                        <a:pt x="53" y="363"/>
                      </a:lnTo>
                      <a:lnTo>
                        <a:pt x="156" y="209"/>
                      </a:lnTo>
                      <a:lnTo>
                        <a:pt x="258" y="363"/>
                      </a:lnTo>
                      <a:lnTo>
                        <a:pt x="311" y="363"/>
                      </a:lnTo>
                      <a:lnTo>
                        <a:pt x="187" y="174"/>
                      </a:lnTo>
                      <a:lnTo>
                        <a:pt x="303" y="0"/>
                      </a:lnTo>
                      <a:lnTo>
                        <a:pt x="250" y="0"/>
                      </a:lnTo>
                      <a:lnTo>
                        <a:pt x="160" y="135"/>
                      </a:lnTo>
                      <a:lnTo>
                        <a:pt x="69" y="0"/>
                      </a:lnTo>
                      <a:lnTo>
                        <a:pt x="17"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45"/>
                <p:cNvSpPr>
                  <a:spLocks/>
                </p:cNvSpPr>
                <p:nvPr>
                  <p:custDataLst>
                    <p:tags r:id="rId9"/>
                  </p:custDataLst>
                </p:nvPr>
              </p:nvSpPr>
              <p:spPr bwMode="auto">
                <a:xfrm>
                  <a:off x="10539413" y="5810250"/>
                  <a:ext cx="122238" cy="187325"/>
                </a:xfrm>
                <a:custGeom>
                  <a:avLst/>
                  <a:gdLst>
                    <a:gd name="T0" fmla="*/ 45 w 175"/>
                    <a:gd name="T1" fmla="*/ 250 h 281"/>
                    <a:gd name="T2" fmla="*/ 115 w 175"/>
                    <a:gd name="T3" fmla="*/ 178 h 281"/>
                    <a:gd name="T4" fmla="*/ 144 w 175"/>
                    <a:gd name="T5" fmla="*/ 147 h 281"/>
                    <a:gd name="T6" fmla="*/ 167 w 175"/>
                    <a:gd name="T7" fmla="*/ 111 h 281"/>
                    <a:gd name="T8" fmla="*/ 174 w 175"/>
                    <a:gd name="T9" fmla="*/ 79 h 281"/>
                    <a:gd name="T10" fmla="*/ 148 w 175"/>
                    <a:gd name="T11" fmla="*/ 22 h 281"/>
                    <a:gd name="T12" fmla="*/ 80 w 175"/>
                    <a:gd name="T13" fmla="*/ 0 h 281"/>
                    <a:gd name="T14" fmla="*/ 44 w 175"/>
                    <a:gd name="T15" fmla="*/ 5 h 281"/>
                    <a:gd name="T16" fmla="*/ 2 w 175"/>
                    <a:gd name="T17" fmla="*/ 19 h 281"/>
                    <a:gd name="T18" fmla="*/ 2 w 175"/>
                    <a:gd name="T19" fmla="*/ 56 h 281"/>
                    <a:gd name="T20" fmla="*/ 43 w 175"/>
                    <a:gd name="T21" fmla="*/ 38 h 281"/>
                    <a:gd name="T22" fmla="*/ 81 w 175"/>
                    <a:gd name="T23" fmla="*/ 32 h 281"/>
                    <a:gd name="T24" fmla="*/ 121 w 175"/>
                    <a:gd name="T25" fmla="*/ 45 h 281"/>
                    <a:gd name="T26" fmla="*/ 136 w 175"/>
                    <a:gd name="T27" fmla="*/ 81 h 281"/>
                    <a:gd name="T28" fmla="*/ 129 w 175"/>
                    <a:gd name="T29" fmla="*/ 109 h 281"/>
                    <a:gd name="T30" fmla="*/ 104 w 175"/>
                    <a:gd name="T31" fmla="*/ 143 h 281"/>
                    <a:gd name="T32" fmla="*/ 58 w 175"/>
                    <a:gd name="T33" fmla="*/ 191 h 281"/>
                    <a:gd name="T34" fmla="*/ 0 w 175"/>
                    <a:gd name="T35" fmla="*/ 250 h 281"/>
                    <a:gd name="T36" fmla="*/ 0 w 175"/>
                    <a:gd name="T37" fmla="*/ 281 h 281"/>
                    <a:gd name="T38" fmla="*/ 175 w 175"/>
                    <a:gd name="T39" fmla="*/ 281 h 281"/>
                    <a:gd name="T40" fmla="*/ 175 w 175"/>
                    <a:gd name="T41" fmla="*/ 250 h 281"/>
                    <a:gd name="T42" fmla="*/ 45 w 175"/>
                    <a:gd name="T43" fmla="*/ 2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50"/>
                      </a:moveTo>
                      <a:lnTo>
                        <a:pt x="115" y="178"/>
                      </a:lnTo>
                      <a:cubicBezTo>
                        <a:pt x="131" y="161"/>
                        <a:pt x="141" y="151"/>
                        <a:pt x="144" y="147"/>
                      </a:cubicBezTo>
                      <a:cubicBezTo>
                        <a:pt x="155" y="134"/>
                        <a:pt x="163" y="121"/>
                        <a:pt x="167" y="111"/>
                      </a:cubicBezTo>
                      <a:cubicBezTo>
                        <a:pt x="172" y="101"/>
                        <a:pt x="174" y="90"/>
                        <a:pt x="174" y="79"/>
                      </a:cubicBezTo>
                      <a:cubicBezTo>
                        <a:pt x="174" y="55"/>
                        <a:pt x="165" y="36"/>
                        <a:pt x="148" y="22"/>
                      </a:cubicBezTo>
                      <a:cubicBezTo>
                        <a:pt x="131" y="8"/>
                        <a:pt x="109" y="0"/>
                        <a:pt x="80" y="0"/>
                      </a:cubicBezTo>
                      <a:cubicBezTo>
                        <a:pt x="69" y="0"/>
                        <a:pt x="57" y="2"/>
                        <a:pt x="44" y="5"/>
                      </a:cubicBezTo>
                      <a:cubicBezTo>
                        <a:pt x="31" y="8"/>
                        <a:pt x="17" y="12"/>
                        <a:pt x="2" y="19"/>
                      </a:cubicBezTo>
                      <a:lnTo>
                        <a:pt x="2" y="56"/>
                      </a:lnTo>
                      <a:cubicBezTo>
                        <a:pt x="17" y="48"/>
                        <a:pt x="31" y="42"/>
                        <a:pt x="43" y="38"/>
                      </a:cubicBezTo>
                      <a:cubicBezTo>
                        <a:pt x="57" y="34"/>
                        <a:pt x="69" y="32"/>
                        <a:pt x="81" y="32"/>
                      </a:cubicBezTo>
                      <a:cubicBezTo>
                        <a:pt x="97" y="32"/>
                        <a:pt x="110" y="36"/>
                        <a:pt x="121" y="45"/>
                      </a:cubicBezTo>
                      <a:cubicBezTo>
                        <a:pt x="131" y="55"/>
                        <a:pt x="136" y="67"/>
                        <a:pt x="136" y="81"/>
                      </a:cubicBezTo>
                      <a:cubicBezTo>
                        <a:pt x="136" y="90"/>
                        <a:pt x="134" y="100"/>
                        <a:pt x="129" y="109"/>
                      </a:cubicBezTo>
                      <a:cubicBezTo>
                        <a:pt x="124" y="118"/>
                        <a:pt x="116" y="129"/>
                        <a:pt x="104" y="143"/>
                      </a:cubicBezTo>
                      <a:cubicBezTo>
                        <a:pt x="98" y="150"/>
                        <a:pt x="82" y="166"/>
                        <a:pt x="58" y="191"/>
                      </a:cubicBezTo>
                      <a:lnTo>
                        <a:pt x="0" y="250"/>
                      </a:lnTo>
                      <a:lnTo>
                        <a:pt x="0" y="281"/>
                      </a:lnTo>
                      <a:lnTo>
                        <a:pt x="175" y="281"/>
                      </a:lnTo>
                      <a:lnTo>
                        <a:pt x="175" y="250"/>
                      </a:lnTo>
                      <a:lnTo>
                        <a:pt x="45" y="25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46"/>
                <p:cNvSpPr>
                  <a:spLocks/>
                </p:cNvSpPr>
                <p:nvPr>
                  <p:custDataLst>
                    <p:tags r:id="rId10"/>
                  </p:custDataLst>
                </p:nvPr>
              </p:nvSpPr>
              <p:spPr bwMode="auto">
                <a:xfrm>
                  <a:off x="10731501" y="5881688"/>
                  <a:ext cx="103188" cy="317500"/>
                </a:xfrm>
                <a:custGeom>
                  <a:avLst/>
                  <a:gdLst>
                    <a:gd name="T0" fmla="*/ 88 w 147"/>
                    <a:gd name="T1" fmla="*/ 238 h 475"/>
                    <a:gd name="T2" fmla="*/ 0 w 147"/>
                    <a:gd name="T3" fmla="*/ 443 h 475"/>
                    <a:gd name="T4" fmla="*/ 0 w 147"/>
                    <a:gd name="T5" fmla="*/ 475 h 475"/>
                    <a:gd name="T6" fmla="*/ 147 w 147"/>
                    <a:gd name="T7" fmla="*/ 238 h 475"/>
                    <a:gd name="T8" fmla="*/ 0 w 147"/>
                    <a:gd name="T9" fmla="*/ 0 h 475"/>
                    <a:gd name="T10" fmla="*/ 0 w 147"/>
                    <a:gd name="T11" fmla="*/ 32 h 475"/>
                    <a:gd name="T12" fmla="*/ 88 w 147"/>
                    <a:gd name="T13" fmla="*/ 238 h 475"/>
                  </a:gdLst>
                  <a:ahLst/>
                  <a:cxnLst>
                    <a:cxn ang="0">
                      <a:pos x="T0" y="T1"/>
                    </a:cxn>
                    <a:cxn ang="0">
                      <a:pos x="T2" y="T3"/>
                    </a:cxn>
                    <a:cxn ang="0">
                      <a:pos x="T4" y="T5"/>
                    </a:cxn>
                    <a:cxn ang="0">
                      <a:pos x="T6" y="T7"/>
                    </a:cxn>
                    <a:cxn ang="0">
                      <a:pos x="T8" y="T9"/>
                    </a:cxn>
                    <a:cxn ang="0">
                      <a:pos x="T10" y="T11"/>
                    </a:cxn>
                    <a:cxn ang="0">
                      <a:pos x="T12" y="T13"/>
                    </a:cxn>
                  </a:cxnLst>
                  <a:rect l="0" t="0" r="r" b="b"/>
                  <a:pathLst>
                    <a:path w="147" h="475">
                      <a:moveTo>
                        <a:pt x="88" y="238"/>
                      </a:moveTo>
                      <a:cubicBezTo>
                        <a:pt x="88" y="372"/>
                        <a:pt x="55" y="437"/>
                        <a:pt x="0" y="443"/>
                      </a:cubicBezTo>
                      <a:lnTo>
                        <a:pt x="0" y="475"/>
                      </a:lnTo>
                      <a:cubicBezTo>
                        <a:pt x="91" y="471"/>
                        <a:pt x="147" y="389"/>
                        <a:pt x="147" y="238"/>
                      </a:cubicBezTo>
                      <a:cubicBezTo>
                        <a:pt x="147" y="86"/>
                        <a:pt x="91" y="4"/>
                        <a:pt x="0" y="0"/>
                      </a:cubicBezTo>
                      <a:lnTo>
                        <a:pt x="0" y="32"/>
                      </a:lnTo>
                      <a:cubicBezTo>
                        <a:pt x="55" y="39"/>
                        <a:pt x="88" y="104"/>
                        <a:pt x="88" y="238"/>
                      </a:cubicBez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47"/>
                <p:cNvSpPr>
                  <a:spLocks noEditPoints="1"/>
                </p:cNvSpPr>
                <p:nvPr>
                  <p:custDataLst>
                    <p:tags r:id="rId11"/>
                  </p:custDataLst>
                </p:nvPr>
              </p:nvSpPr>
              <p:spPr bwMode="auto">
                <a:xfrm>
                  <a:off x="10887076" y="5994400"/>
                  <a:ext cx="23813" cy="19208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48"/>
                <p:cNvSpPr>
                  <a:spLocks noEditPoints="1"/>
                </p:cNvSpPr>
                <p:nvPr>
                  <p:custDataLst>
                    <p:tags r:id="rId12"/>
                  </p:custDataLst>
                </p:nvPr>
              </p:nvSpPr>
              <p:spPr bwMode="auto">
                <a:xfrm>
                  <a:off x="10937876" y="5994400"/>
                  <a:ext cx="52388" cy="244475"/>
                </a:xfrm>
                <a:custGeom>
                  <a:avLst/>
                  <a:gdLst>
                    <a:gd name="T0" fmla="*/ 43 w 77"/>
                    <a:gd name="T1" fmla="*/ 81 h 367"/>
                    <a:gd name="T2" fmla="*/ 43 w 77"/>
                    <a:gd name="T3" fmla="*/ 292 h 367"/>
                    <a:gd name="T4" fmla="*/ 36 w 77"/>
                    <a:gd name="T5" fmla="*/ 329 h 367"/>
                    <a:gd name="T6" fmla="*/ 9 w 77"/>
                    <a:gd name="T7" fmla="*/ 338 h 367"/>
                    <a:gd name="T8" fmla="*/ 0 w 77"/>
                    <a:gd name="T9" fmla="*/ 338 h 367"/>
                    <a:gd name="T10" fmla="*/ 0 w 77"/>
                    <a:gd name="T11" fmla="*/ 367 h 367"/>
                    <a:gd name="T12" fmla="*/ 13 w 77"/>
                    <a:gd name="T13" fmla="*/ 367 h 367"/>
                    <a:gd name="T14" fmla="*/ 62 w 77"/>
                    <a:gd name="T15" fmla="*/ 349 h 367"/>
                    <a:gd name="T16" fmla="*/ 77 w 77"/>
                    <a:gd name="T17" fmla="*/ 292 h 367"/>
                    <a:gd name="T18" fmla="*/ 77 w 77"/>
                    <a:gd name="T19" fmla="*/ 81 h 367"/>
                    <a:gd name="T20" fmla="*/ 43 w 77"/>
                    <a:gd name="T21" fmla="*/ 81 h 367"/>
                    <a:gd name="T22" fmla="*/ 43 w 77"/>
                    <a:gd name="T23" fmla="*/ 0 h 367"/>
                    <a:gd name="T24" fmla="*/ 43 w 77"/>
                    <a:gd name="T25" fmla="*/ 43 h 367"/>
                    <a:gd name="T26" fmla="*/ 77 w 77"/>
                    <a:gd name="T27" fmla="*/ 43 h 367"/>
                    <a:gd name="T28" fmla="*/ 77 w 77"/>
                    <a:gd name="T29" fmla="*/ 0 h 367"/>
                    <a:gd name="T30" fmla="*/ 43 w 77"/>
                    <a:gd name="T3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67">
                      <a:moveTo>
                        <a:pt x="43" y="81"/>
                      </a:moveTo>
                      <a:lnTo>
                        <a:pt x="43" y="292"/>
                      </a:lnTo>
                      <a:cubicBezTo>
                        <a:pt x="43" y="311"/>
                        <a:pt x="40" y="323"/>
                        <a:pt x="36" y="329"/>
                      </a:cubicBezTo>
                      <a:cubicBezTo>
                        <a:pt x="31" y="335"/>
                        <a:pt x="22" y="338"/>
                        <a:pt x="9" y="338"/>
                      </a:cubicBezTo>
                      <a:lnTo>
                        <a:pt x="0" y="338"/>
                      </a:lnTo>
                      <a:lnTo>
                        <a:pt x="0" y="367"/>
                      </a:lnTo>
                      <a:lnTo>
                        <a:pt x="13" y="367"/>
                      </a:lnTo>
                      <a:cubicBezTo>
                        <a:pt x="36" y="367"/>
                        <a:pt x="52" y="360"/>
                        <a:pt x="62" y="349"/>
                      </a:cubicBezTo>
                      <a:cubicBezTo>
                        <a:pt x="72" y="337"/>
                        <a:pt x="77" y="318"/>
                        <a:pt x="77" y="292"/>
                      </a:cubicBezTo>
                      <a:lnTo>
                        <a:pt x="77" y="81"/>
                      </a:lnTo>
                      <a:lnTo>
                        <a:pt x="43" y="81"/>
                      </a:lnTo>
                      <a:close/>
                      <a:moveTo>
                        <a:pt x="43" y="0"/>
                      </a:moveTo>
                      <a:lnTo>
                        <a:pt x="43" y="43"/>
                      </a:lnTo>
                      <a:lnTo>
                        <a:pt x="77" y="43"/>
                      </a:lnTo>
                      <a:lnTo>
                        <a:pt x="77" y="0"/>
                      </a:lnTo>
                      <a:lnTo>
                        <a:pt x="43"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4" name="TextBox 83"/>
              <p:cNvSpPr txBox="1"/>
              <p:nvPr/>
            </p:nvSpPr>
            <p:spPr bwMode="auto">
              <a:xfrm>
                <a:off x="9636548" y="5710628"/>
                <a:ext cx="412292"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l-GR" dirty="0" smtClean="0">
                    <a:solidFill>
                      <a:srgbClr val="FFFF00"/>
                    </a:solidFill>
                    <a:latin typeface="Arev Sans" pitchFamily="34" charset="0"/>
                    <a:ea typeface="Arev Sans" pitchFamily="34" charset="0"/>
                    <a:cs typeface="Arev sans bold" pitchFamily="34" charset="0"/>
                  </a:rPr>
                  <a:t>ρ</a:t>
                </a:r>
                <a:endParaRPr lang="en-US" dirty="0" smtClean="0">
                  <a:solidFill>
                    <a:srgbClr val="FFFF00"/>
                  </a:solidFill>
                  <a:latin typeface="Arev Sans" pitchFamily="34" charset="0"/>
                  <a:ea typeface="Arev Sans" pitchFamily="34" charset="0"/>
                  <a:cs typeface="Arev sans bold" pitchFamily="34" charset="0"/>
                </a:endParaRPr>
              </a:p>
            </p:txBody>
          </p:sp>
        </p:grpSp>
      </p:grpSp>
      <p:grpSp>
        <p:nvGrpSpPr>
          <p:cNvPr id="54" name="Group 53"/>
          <p:cNvGrpSpPr/>
          <p:nvPr/>
        </p:nvGrpSpPr>
        <p:grpSpPr>
          <a:xfrm>
            <a:off x="4477994" y="372136"/>
            <a:ext cx="1580881" cy="1227285"/>
            <a:chOff x="4477994" y="372136"/>
            <a:chExt cx="1580881" cy="1227285"/>
          </a:xfrm>
        </p:grpSpPr>
        <p:cxnSp>
          <p:nvCxnSpPr>
            <p:cNvPr id="55" name="Straight Arrow Connector 54"/>
            <p:cNvCxnSpPr/>
            <p:nvPr/>
          </p:nvCxnSpPr>
          <p:spPr bwMode="auto">
            <a:xfrm>
              <a:off x="4550737" y="372136"/>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56" name="Straight Arrow Connector 55"/>
            <p:cNvCxnSpPr/>
            <p:nvPr/>
          </p:nvCxnSpPr>
          <p:spPr bwMode="auto">
            <a:xfrm>
              <a:off x="4550737" y="678957"/>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57" name="Straight Arrow Connector 56"/>
            <p:cNvCxnSpPr/>
            <p:nvPr/>
          </p:nvCxnSpPr>
          <p:spPr bwMode="auto">
            <a:xfrm>
              <a:off x="4550737" y="1292599"/>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58" name="Straight Arrow Connector 57"/>
            <p:cNvCxnSpPr/>
            <p:nvPr/>
          </p:nvCxnSpPr>
          <p:spPr bwMode="auto">
            <a:xfrm>
              <a:off x="4550737" y="1599421"/>
              <a:ext cx="1435395" cy="0"/>
            </a:xfrm>
            <a:prstGeom prst="straightConnector1">
              <a:avLst/>
            </a:prstGeom>
            <a:noFill/>
            <a:ln w="57150" cap="flat" cmpd="sng" algn="ctr">
              <a:solidFill>
                <a:schemeClr val="tx1"/>
              </a:solidFill>
              <a:prstDash val="solid"/>
              <a:round/>
              <a:headEnd type="none" w="med" len="med"/>
              <a:tailEnd type="triangle"/>
            </a:ln>
            <a:effectLst/>
          </p:spPr>
        </p:cxnSp>
        <p:sp>
          <p:nvSpPr>
            <p:cNvPr id="59" name="TextBox 58"/>
            <p:cNvSpPr txBox="1"/>
            <p:nvPr/>
          </p:nvSpPr>
          <p:spPr bwMode="auto">
            <a:xfrm>
              <a:off x="4477994" y="757841"/>
              <a:ext cx="1580881" cy="43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000" dirty="0" smtClean="0">
                  <a:solidFill>
                    <a:srgbClr val="FFFF00"/>
                  </a:solidFill>
                  <a:latin typeface="Arev Sans" pitchFamily="34" charset="0"/>
                  <a:ea typeface="Arev Sans" pitchFamily="34" charset="0"/>
                  <a:cs typeface="Arev sans bold" pitchFamily="34" charset="0"/>
                </a:rPr>
                <a:t>m</a:t>
              </a:r>
              <a:r>
                <a:rPr lang="en-US" sz="2000" dirty="0" smtClean="0">
                  <a:latin typeface="Arev Sans" pitchFamily="34" charset="0"/>
                  <a:ea typeface="Arev Sans" pitchFamily="34" charset="0"/>
                  <a:cs typeface="Arev sans bold" pitchFamily="34" charset="0"/>
                </a:rPr>
                <a:t> samples</a:t>
              </a:r>
            </a:p>
          </p:txBody>
        </p:sp>
      </p:grpSp>
      <p:sp>
        <p:nvSpPr>
          <p:cNvPr id="60" name="TextBox 59"/>
          <p:cNvSpPr txBox="1"/>
          <p:nvPr/>
        </p:nvSpPr>
        <p:spPr bwMode="auto">
          <a:xfrm>
            <a:off x="4861912" y="1814811"/>
            <a:ext cx="813044"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l-GR" sz="2400" dirty="0" smtClean="0">
                <a:solidFill>
                  <a:srgbClr val="FFFF00"/>
                </a:solidFill>
                <a:latin typeface="Arev Sans" pitchFamily="34" charset="0"/>
                <a:ea typeface="Arev Sans" pitchFamily="34" charset="0"/>
                <a:cs typeface="Arev sans bold" pitchFamily="34" charset="0"/>
              </a:rPr>
              <a:t>ρ</a:t>
            </a:r>
            <a:r>
              <a:rPr lang="en-US" baseline="30000" dirty="0" smtClean="0">
                <a:solidFill>
                  <a:srgbClr val="FFFF00"/>
                </a:solidFill>
                <a:latin typeface="Arev Sans" pitchFamily="34" charset="0"/>
                <a:ea typeface="Arev Sans" pitchFamily="34" charset="0"/>
                <a:cs typeface="Arev sans bold" pitchFamily="34" charset="0"/>
              </a:rPr>
              <a:t>⊗m</a:t>
            </a:r>
            <a:endParaRPr lang="en-US" sz="2400" baseline="30000" dirty="0" smtClean="0">
              <a:solidFill>
                <a:srgbClr val="FFFF00"/>
              </a:solidFill>
              <a:latin typeface="Arev Sans" pitchFamily="34" charset="0"/>
              <a:ea typeface="Arev Sans" pitchFamily="34" charset="0"/>
              <a:cs typeface="Arev sans bold" pitchFamily="34" charset="0"/>
            </a:endParaRPr>
          </a:p>
        </p:txBody>
      </p:sp>
    </p:spTree>
    <p:extLst>
      <p:ext uri="{BB962C8B-B14F-4D97-AF65-F5344CB8AC3E}">
        <p14:creationId xmlns:p14="http://schemas.microsoft.com/office/powerpoint/2010/main" val="20699803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nodeType="with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fade">
                                      <p:cBhvr>
                                        <p:cTn id="34" dur="500"/>
                                        <p:tgtEl>
                                          <p:spTgt spid="79"/>
                                        </p:tgtEl>
                                      </p:cBhvr>
                                    </p:animEffect>
                                  </p:childTnLst>
                                </p:cTn>
                              </p:par>
                              <p:par>
                                <p:cTn id="35" presetID="10" presetClass="entr" presetSubtype="0" fill="hold" nodeType="withEffect">
                                  <p:stCondLst>
                                    <p:cond delay="0"/>
                                  </p:stCondLst>
                                  <p:childTnLst>
                                    <p:set>
                                      <p:cBhvr>
                                        <p:cTn id="36" dur="1" fill="hold">
                                          <p:stCondLst>
                                            <p:cond delay="0"/>
                                          </p:stCondLst>
                                        </p:cTn>
                                        <p:tgtEl>
                                          <p:spTgt spid="113"/>
                                        </p:tgtEl>
                                        <p:attrNameLst>
                                          <p:attrName>style.visibility</p:attrName>
                                        </p:attrNameLst>
                                      </p:cBhvr>
                                      <p:to>
                                        <p:strVal val="visible"/>
                                      </p:to>
                                    </p:set>
                                    <p:animEffect transition="in" filter="fade">
                                      <p:cBhvr>
                                        <p:cTn id="37" dur="500"/>
                                        <p:tgtEl>
                                          <p:spTgt spid="113"/>
                                        </p:tgtEl>
                                      </p:cBhvr>
                                    </p:animEffect>
                                  </p:childTnLst>
                                </p:cTn>
                              </p:par>
                              <p:par>
                                <p:cTn id="38" presetID="10" presetClass="entr" presetSubtype="0" fill="hold"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17" grpId="0"/>
      <p:bldP spid="4" grpId="0"/>
      <p:bldP spid="39" grpId="0"/>
      <p:bldP spid="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2465840" y="1684336"/>
            <a:ext cx="6487673" cy="10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1.</a:t>
            </a:r>
            <a:r>
              <a:rPr lang="en-US" dirty="0">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Practically </a:t>
            </a:r>
            <a:r>
              <a:rPr lang="en-US" dirty="0">
                <a:latin typeface="Arev Sans" pitchFamily="34" charset="0"/>
                <a:ea typeface="Arev Sans" pitchFamily="34" charset="0"/>
                <a:cs typeface="Arev sans bold" pitchFamily="34" charset="0"/>
              </a:rPr>
              <a:t>relevant problems</a:t>
            </a:r>
            <a:br>
              <a:rPr lang="en-US" dirty="0">
                <a:latin typeface="Arev Sans" pitchFamily="34" charset="0"/>
                <a:ea typeface="Arev Sans" pitchFamily="34" charset="0"/>
                <a:cs typeface="Arev sans bold" pitchFamily="34" charset="0"/>
              </a:rPr>
            </a:br>
            <a:r>
              <a:rPr lang="en-US" dirty="0">
                <a:latin typeface="Arev Sans" pitchFamily="34" charset="0"/>
                <a:ea typeface="Arev Sans" pitchFamily="34" charset="0"/>
                <a:cs typeface="Arev sans bold" pitchFamily="34" charset="0"/>
              </a:rPr>
              <a:t>	at the vanguard of computing</a:t>
            </a:r>
            <a:endParaRPr lang="en-US" dirty="0" smtClean="0">
              <a:latin typeface="Arev Sans" pitchFamily="34" charset="0"/>
              <a:ea typeface="Arev Sans" pitchFamily="34" charset="0"/>
              <a:cs typeface="Arev sans bold" pitchFamily="34" charset="0"/>
            </a:endParaRPr>
          </a:p>
        </p:txBody>
      </p:sp>
      <p:sp>
        <p:nvSpPr>
          <p:cNvPr id="4" name="TextBox 3"/>
          <p:cNvSpPr txBox="1"/>
          <p:nvPr/>
        </p:nvSpPr>
        <p:spPr bwMode="auto">
          <a:xfrm>
            <a:off x="2465840" y="3516030"/>
            <a:ext cx="5508239"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2.	You get to do it all again</a:t>
            </a:r>
          </a:p>
        </p:txBody>
      </p:sp>
      <p:sp>
        <p:nvSpPr>
          <p:cNvPr id="5" name="TextBox 4"/>
          <p:cNvSpPr txBox="1"/>
          <p:nvPr/>
        </p:nvSpPr>
        <p:spPr bwMode="auto">
          <a:xfrm>
            <a:off x="2465840" y="4830659"/>
            <a:ext cx="7260321"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3.</a:t>
            </a:r>
            <a:r>
              <a:rPr lang="en-US" dirty="0">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The </a:t>
            </a:r>
            <a:r>
              <a:rPr lang="en-US" dirty="0">
                <a:latin typeface="Arev Sans" pitchFamily="34" charset="0"/>
                <a:ea typeface="Arev Sans" pitchFamily="34" charset="0"/>
                <a:cs typeface="Arev sans bold" pitchFamily="34" charset="0"/>
              </a:rPr>
              <a:t>math is (even more) beautiful</a:t>
            </a:r>
            <a:endParaRPr lang="en-US" dirty="0" smtClean="0">
              <a:latin typeface="Arev Sans" pitchFamily="34" charset="0"/>
              <a:ea typeface="Arev Sans" pitchFamily="34" charset="0"/>
              <a:cs typeface="Arev sans bold" pitchFamily="34" charset="0"/>
            </a:endParaRPr>
          </a:p>
        </p:txBody>
      </p:sp>
      <p:sp>
        <p:nvSpPr>
          <p:cNvPr id="6" name="TextBox 5"/>
          <p:cNvSpPr txBox="1"/>
          <p:nvPr/>
        </p:nvSpPr>
        <p:spPr bwMode="auto">
          <a:xfrm>
            <a:off x="1133755" y="284658"/>
            <a:ext cx="9924513" cy="63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3200" b="1" dirty="0" smtClean="0">
                <a:latin typeface="Arev Sans" pitchFamily="34" charset="0"/>
                <a:ea typeface="Arev Sans" pitchFamily="34" charset="0"/>
                <a:cs typeface="Arev sans bold" pitchFamily="34" charset="0"/>
              </a:rPr>
              <a:t>Quantum Distribution Testing:  Why care?</a:t>
            </a:r>
          </a:p>
        </p:txBody>
      </p:sp>
    </p:spTree>
    <p:extLst>
      <p:ext uri="{BB962C8B-B14F-4D97-AF65-F5344CB8AC3E}">
        <p14:creationId xmlns:p14="http://schemas.microsoft.com/office/powerpoint/2010/main" val="19989445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60450" y="314848"/>
            <a:ext cx="1190366" cy="1125088"/>
          </a:xfrm>
          <a:prstGeom prst="rect">
            <a:avLst/>
          </a:prstGeom>
        </p:spPr>
      </p:pic>
      <p:sp>
        <p:nvSpPr>
          <p:cNvPr id="3" name="TextBox 2"/>
          <p:cNvSpPr txBox="1"/>
          <p:nvPr/>
        </p:nvSpPr>
        <p:spPr bwMode="auto">
          <a:xfrm>
            <a:off x="106221" y="1593213"/>
            <a:ext cx="3898824"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400" dirty="0" smtClean="0">
                <a:latin typeface="Arev Sans" pitchFamily="34" charset="0"/>
                <a:ea typeface="Arev Sans" pitchFamily="34" charset="0"/>
                <a:cs typeface="Arev sans bold" pitchFamily="34" charset="0"/>
              </a:rPr>
              <a:t>Unknown </a:t>
            </a:r>
            <a:r>
              <a:rPr lang="en-US" sz="2400" dirty="0" smtClean="0">
                <a:solidFill>
                  <a:srgbClr val="FFFF00"/>
                </a:solidFill>
                <a:latin typeface="Arev Sans" pitchFamily="34" charset="0"/>
                <a:ea typeface="Arev Sans" pitchFamily="34" charset="0"/>
                <a:cs typeface="Arev sans bold" pitchFamily="34" charset="0"/>
              </a:rPr>
              <a:t>n</a:t>
            </a:r>
            <a:r>
              <a:rPr lang="en-US" sz="2400" dirty="0" smtClean="0">
                <a:latin typeface="Arev Sans" pitchFamily="34" charset="0"/>
                <a:ea typeface="Arev Sans" pitchFamily="34" charset="0"/>
                <a:cs typeface="Arev sans bold" pitchFamily="34" charset="0"/>
              </a:rPr>
              <a:t>-outcome</a:t>
            </a:r>
          </a:p>
          <a:p>
            <a:pPr algn="ctr" eaLnBrk="1" hangingPunct="1">
              <a:lnSpc>
                <a:spcPct val="120000"/>
              </a:lnSpc>
            </a:pPr>
            <a:r>
              <a:rPr lang="en-US" sz="2400" dirty="0" smtClean="0">
                <a:latin typeface="Arev Sans" pitchFamily="34" charset="0"/>
                <a:ea typeface="Arev Sans" pitchFamily="34" charset="0"/>
                <a:cs typeface="Arev sans bold" pitchFamily="34" charset="0"/>
              </a:rPr>
              <a:t>source of randomness </a:t>
            </a:r>
            <a:r>
              <a:rPr lang="el-GR" sz="2400" dirty="0" smtClean="0">
                <a:solidFill>
                  <a:srgbClr val="FFFF00"/>
                </a:solidFill>
                <a:latin typeface="Arev Sans" pitchFamily="34" charset="0"/>
                <a:ea typeface="Arev Sans" pitchFamily="34" charset="0"/>
                <a:cs typeface="Arev sans bold" pitchFamily="34" charset="0"/>
              </a:rPr>
              <a:t>ρ</a:t>
            </a:r>
            <a:endParaRPr lang="en-US" sz="2400" dirty="0" smtClean="0">
              <a:solidFill>
                <a:srgbClr val="FFFF00"/>
              </a:solidFill>
              <a:latin typeface="Arev Sans" pitchFamily="34" charset="0"/>
              <a:ea typeface="Arev Sans" pitchFamily="34" charset="0"/>
              <a:cs typeface="Arev sans bold" pitchFamily="34" charset="0"/>
            </a:endParaRPr>
          </a:p>
        </p:txBody>
      </p:sp>
      <p:grpSp>
        <p:nvGrpSpPr>
          <p:cNvPr id="15" name="Group 14"/>
          <p:cNvGrpSpPr/>
          <p:nvPr/>
        </p:nvGrpSpPr>
        <p:grpSpPr>
          <a:xfrm>
            <a:off x="6531823" y="136023"/>
            <a:ext cx="2476500" cy="2105025"/>
            <a:chOff x="5268434" y="3014610"/>
            <a:chExt cx="2476500" cy="2105025"/>
          </a:xfrm>
        </p:grpSpPr>
        <p:pic>
          <p:nvPicPr>
            <p:cNvPr id="11" name="Picture 10"/>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foregroundMark x1="88077" y1="20362" x2="95385" y2="11765"/>
                          <a14:foregroundMark x1="28077" y1="19457" x2="26923" y2="3167"/>
                          <a14:foregroundMark x1="10385" y1="20362" x2="4231" y2="7692"/>
                          <a14:foregroundMark x1="47692" y1="56109" x2="69231" y2="57919"/>
                          <a14:foregroundMark x1="1538" y1="38914" x2="3077" y2="46154"/>
                          <a14:foregroundMark x1="20000" y1="20814" x2="16538" y2="2715"/>
                          <a14:foregroundMark x1="24615" y1="14027" x2="21923" y2="3620"/>
                          <a14:foregroundMark x1="2308" y1="10407" x2="3846" y2="28054"/>
                          <a14:foregroundMark x1="94615" y1="52941" x2="93846" y2="63801"/>
                        </a14:backgroundRemoval>
                      </a14:imgEffect>
                    </a14:imgLayer>
                  </a14:imgProps>
                </a:ext>
                <a:ext uri="{28A0092B-C50C-407E-A947-70E740481C1C}">
                  <a14:useLocalDpi xmlns:a14="http://schemas.microsoft.com/office/drawing/2010/main" val="0"/>
                </a:ext>
              </a:extLst>
            </a:blip>
            <a:stretch>
              <a:fillRect/>
            </a:stretch>
          </p:blipFill>
          <p:spPr>
            <a:xfrm>
              <a:off x="5268434" y="3014610"/>
              <a:ext cx="2476500" cy="2105025"/>
            </a:xfrm>
            <a:prstGeom prst="rect">
              <a:avLst/>
            </a:prstGeom>
          </p:spPr>
        </p:pic>
        <p:sp>
          <p:nvSpPr>
            <p:cNvPr id="14" name="TextBox 13"/>
            <p:cNvSpPr txBox="1"/>
            <p:nvPr/>
          </p:nvSpPr>
          <p:spPr bwMode="auto">
            <a:xfrm>
              <a:off x="5566518" y="3562385"/>
              <a:ext cx="2007332"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Algorithm</a:t>
              </a:r>
            </a:p>
            <a:p>
              <a:pPr algn="ctr" eaLnBrk="1" hangingPunct="1">
                <a:lnSpc>
                  <a:spcPct val="120000"/>
                </a:lnSpc>
              </a:pPr>
              <a:r>
                <a:rPr lang="en-US" dirty="0">
                  <a:solidFill>
                    <a:srgbClr val="FFFF00"/>
                  </a:solidFill>
                  <a:latin typeface="Arev Sans" pitchFamily="34" charset="0"/>
                  <a:ea typeface="Arev Sans" pitchFamily="34" charset="0"/>
                  <a:cs typeface="Arev sans bold" pitchFamily="34" charset="0"/>
                </a:rPr>
                <a:t>X</a:t>
              </a:r>
              <a:endParaRPr lang="en-US" dirty="0" smtClean="0">
                <a:solidFill>
                  <a:srgbClr val="FFFF00"/>
                </a:solidFill>
                <a:latin typeface="Arev Sans" pitchFamily="34" charset="0"/>
                <a:ea typeface="Arev Sans" pitchFamily="34" charset="0"/>
                <a:cs typeface="Arev sans bold" pitchFamily="34" charset="0"/>
              </a:endParaRPr>
            </a:p>
          </p:txBody>
        </p:sp>
      </p:grpSp>
      <p:cxnSp>
        <p:nvCxnSpPr>
          <p:cNvPr id="18" name="Straight Arrow Connector 17"/>
          <p:cNvCxnSpPr>
            <a:stCxn id="11" idx="3"/>
          </p:cNvCxnSpPr>
          <p:nvPr/>
        </p:nvCxnSpPr>
        <p:spPr bwMode="auto">
          <a:xfrm flipV="1">
            <a:off x="9008323" y="1188535"/>
            <a:ext cx="1092607" cy="1"/>
          </a:xfrm>
          <a:prstGeom prst="straightConnector1">
            <a:avLst/>
          </a:prstGeom>
          <a:noFill/>
          <a:ln w="57150" cap="flat" cmpd="sng" algn="ctr">
            <a:solidFill>
              <a:schemeClr val="tx1"/>
            </a:solidFill>
            <a:prstDash val="solid"/>
            <a:round/>
            <a:headEnd type="none" w="med" len="med"/>
            <a:tailEnd type="triangle"/>
          </a:ln>
          <a:effectLst/>
        </p:spPr>
      </p:cxnSp>
      <p:sp>
        <p:nvSpPr>
          <p:cNvPr id="19" name="TextBox 18"/>
          <p:cNvSpPr txBox="1"/>
          <p:nvPr/>
        </p:nvSpPr>
        <p:spPr bwMode="auto">
          <a:xfrm>
            <a:off x="10092412" y="873884"/>
            <a:ext cx="1244251"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 </a:t>
            </a:r>
            <a:r>
              <a:rPr lang="en-US" dirty="0" smtClean="0">
                <a:latin typeface="Arev Sans" pitchFamily="34" charset="0"/>
                <a:ea typeface="Arev Sans" pitchFamily="34" charset="0"/>
                <a:cs typeface="Arev sans bold" pitchFamily="34" charset="0"/>
              </a:rPr>
              <a:t>∈ ℝ</a:t>
            </a:r>
          </a:p>
        </p:txBody>
      </p:sp>
      <p:sp>
        <p:nvSpPr>
          <p:cNvPr id="4" name="TextBox 3"/>
          <p:cNvSpPr txBox="1"/>
          <p:nvPr/>
        </p:nvSpPr>
        <p:spPr bwMode="auto">
          <a:xfrm>
            <a:off x="869266" y="3760012"/>
            <a:ext cx="9942145" cy="56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l-GR"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 is an </a:t>
            </a:r>
            <a:r>
              <a:rPr lang="en-US" dirty="0" smtClean="0">
                <a:solidFill>
                  <a:srgbClr val="FFFF00"/>
                </a:solidFill>
                <a:latin typeface="Arev Sans" pitchFamily="34" charset="0"/>
                <a:ea typeface="Arev Sans" pitchFamily="34" charset="0"/>
                <a:cs typeface="Arev sans bold" pitchFamily="34" charset="0"/>
              </a:rPr>
              <a:t>n-</a:t>
            </a:r>
            <a:r>
              <a:rPr lang="en-US" dirty="0" smtClean="0">
                <a:latin typeface="Arev Sans" pitchFamily="34" charset="0"/>
                <a:ea typeface="Arev Sans" pitchFamily="34" charset="0"/>
                <a:cs typeface="Arev sans bold" pitchFamily="34" charset="0"/>
              </a:rPr>
              <a:t>dim. </a:t>
            </a:r>
            <a:r>
              <a:rPr lang="en-US" dirty="0" err="1" smtClean="0">
                <a:latin typeface="Arev Sans" pitchFamily="34" charset="0"/>
                <a:ea typeface="Arev Sans" pitchFamily="34" charset="0"/>
                <a:cs typeface="Arev sans bold" pitchFamily="34" charset="0"/>
              </a:rPr>
              <a:t>symm</a:t>
            </a:r>
            <a:r>
              <a:rPr lang="en-US"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matrix</a:t>
            </a:r>
            <a:r>
              <a:rPr lang="en-US" dirty="0" smtClean="0">
                <a:latin typeface="Arev Sans" pitchFamily="34" charset="0"/>
                <a:ea typeface="Arev Sans" pitchFamily="34" charset="0"/>
                <a:cs typeface="Arev sans bold" pitchFamily="34" charset="0"/>
              </a:rPr>
              <a:t>,       </a:t>
            </a:r>
            <a:r>
              <a:rPr lang="el-GR" dirty="0" smtClean="0">
                <a:solidFill>
                  <a:srgbClr val="FFFF00"/>
                </a:solidFill>
                <a:latin typeface="Arev Sans" pitchFamily="34" charset="0"/>
                <a:ea typeface="Arev Sans" pitchFamily="34" charset="0"/>
                <a:cs typeface="Arev sans bold" pitchFamily="34" charset="0"/>
              </a:rPr>
              <a:t>ρ</a:t>
            </a:r>
            <a:r>
              <a:rPr lang="en-US" dirty="0" smtClean="0">
                <a:solidFill>
                  <a:srgbClr val="FFFF00"/>
                </a:solidFill>
                <a:latin typeface="Arev Sans" pitchFamily="34" charset="0"/>
                <a:ea typeface="Arev Sans" pitchFamily="34" charset="0"/>
                <a:cs typeface="Arev sans bold" pitchFamily="34" charset="0"/>
              </a:rPr>
              <a:t> </a:t>
            </a:r>
            <a:r>
              <a:rPr lang="en-US" dirty="0">
                <a:solidFill>
                  <a:srgbClr val="FFFF00"/>
                </a:solidFill>
                <a:latin typeface="Verdana" panose="020B0604030504040204" pitchFamily="34" charset="0"/>
                <a:ea typeface="Verdana" panose="020B0604030504040204" pitchFamily="34" charset="0"/>
                <a:cs typeface="Verdana" panose="020B0604030504040204" pitchFamily="34" charset="0"/>
              </a:rPr>
              <a:t>≥</a:t>
            </a:r>
            <a:r>
              <a:rPr lang="en-US" dirty="0">
                <a:solidFill>
                  <a:srgbClr val="FFFF00"/>
                </a:solidFill>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0</a:t>
            </a:r>
            <a:r>
              <a:rPr lang="en-US"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 1</a:t>
            </a:r>
          </a:p>
        </p:txBody>
      </p:sp>
      <p:grpSp>
        <p:nvGrpSpPr>
          <p:cNvPr id="30" name="Group 29"/>
          <p:cNvGrpSpPr/>
          <p:nvPr/>
        </p:nvGrpSpPr>
        <p:grpSpPr>
          <a:xfrm>
            <a:off x="8888626" y="3645521"/>
            <a:ext cx="906463" cy="941388"/>
            <a:chOff x="869266" y="4919507"/>
            <a:chExt cx="906463" cy="941388"/>
          </a:xfrm>
        </p:grpSpPr>
        <p:grpSp>
          <p:nvGrpSpPr>
            <p:cNvPr id="28" name="Group 27"/>
            <p:cNvGrpSpPr>
              <a:grpSpLocks noChangeAspect="1"/>
            </p:cNvGrpSpPr>
            <p:nvPr>
              <p:custDataLst>
                <p:tags r:id="rId1"/>
              </p:custDataLst>
            </p:nvPr>
          </p:nvGrpSpPr>
          <p:grpSpPr>
            <a:xfrm>
              <a:off x="869266" y="4919507"/>
              <a:ext cx="906463" cy="941388"/>
              <a:chOff x="2540000" y="2540000"/>
              <a:chExt cx="906463" cy="941388"/>
            </a:xfrm>
          </p:grpSpPr>
          <p:sp>
            <p:nvSpPr>
              <p:cNvPr id="20" name="Freeform 9"/>
              <p:cNvSpPr>
                <a:spLocks/>
              </p:cNvSpPr>
              <p:nvPr>
                <p:custDataLst>
                  <p:tags r:id="rId2"/>
                </p:custDataLst>
              </p:nvPr>
            </p:nvSpPr>
            <p:spPr bwMode="auto">
              <a:xfrm>
                <a:off x="2716213" y="2540000"/>
                <a:ext cx="125413" cy="138113"/>
              </a:xfrm>
              <a:custGeom>
                <a:avLst/>
                <a:gdLst>
                  <a:gd name="T0" fmla="*/ 173 w 173"/>
                  <a:gd name="T1" fmla="*/ 87 h 212"/>
                  <a:gd name="T2" fmla="*/ 154 w 173"/>
                  <a:gd name="T3" fmla="*/ 22 h 212"/>
                  <a:gd name="T4" fmla="*/ 101 w 173"/>
                  <a:gd name="T5" fmla="*/ 0 h 212"/>
                  <a:gd name="T6" fmla="*/ 62 w 173"/>
                  <a:gd name="T7" fmla="*/ 9 h 212"/>
                  <a:gd name="T8" fmla="*/ 34 w 173"/>
                  <a:gd name="T9" fmla="*/ 37 h 212"/>
                  <a:gd name="T10" fmla="*/ 34 w 173"/>
                  <a:gd name="T11" fmla="*/ 5 h 212"/>
                  <a:gd name="T12" fmla="*/ 0 w 173"/>
                  <a:gd name="T13" fmla="*/ 5 h 212"/>
                  <a:gd name="T14" fmla="*/ 0 w 173"/>
                  <a:gd name="T15" fmla="*/ 212 h 212"/>
                  <a:gd name="T16" fmla="*/ 34 w 173"/>
                  <a:gd name="T17" fmla="*/ 212 h 212"/>
                  <a:gd name="T18" fmla="*/ 34 w 173"/>
                  <a:gd name="T19" fmla="*/ 95 h 212"/>
                  <a:gd name="T20" fmla="*/ 50 w 173"/>
                  <a:gd name="T21" fmla="*/ 47 h 212"/>
                  <a:gd name="T22" fmla="*/ 93 w 173"/>
                  <a:gd name="T23" fmla="*/ 29 h 212"/>
                  <a:gd name="T24" fmla="*/ 127 w 173"/>
                  <a:gd name="T25" fmla="*/ 44 h 212"/>
                  <a:gd name="T26" fmla="*/ 139 w 173"/>
                  <a:gd name="T27" fmla="*/ 88 h 212"/>
                  <a:gd name="T28" fmla="*/ 139 w 173"/>
                  <a:gd name="T29" fmla="*/ 212 h 212"/>
                  <a:gd name="T30" fmla="*/ 173 w 173"/>
                  <a:gd name="T31" fmla="*/ 212 h 212"/>
                  <a:gd name="T32" fmla="*/ 173 w 173"/>
                  <a:gd name="T33" fmla="*/ 8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12">
                    <a:moveTo>
                      <a:pt x="173" y="87"/>
                    </a:moveTo>
                    <a:cubicBezTo>
                      <a:pt x="173" y="58"/>
                      <a:pt x="167" y="36"/>
                      <a:pt x="154" y="22"/>
                    </a:cubicBezTo>
                    <a:cubicBezTo>
                      <a:pt x="142" y="7"/>
                      <a:pt x="124" y="0"/>
                      <a:pt x="101" y="0"/>
                    </a:cubicBezTo>
                    <a:cubicBezTo>
                      <a:pt x="86" y="0"/>
                      <a:pt x="73" y="3"/>
                      <a:pt x="62" y="9"/>
                    </a:cubicBezTo>
                    <a:cubicBezTo>
                      <a:pt x="51" y="15"/>
                      <a:pt x="42" y="24"/>
                      <a:pt x="34" y="37"/>
                    </a:cubicBezTo>
                    <a:lnTo>
                      <a:pt x="34" y="5"/>
                    </a:lnTo>
                    <a:lnTo>
                      <a:pt x="0" y="5"/>
                    </a:lnTo>
                    <a:lnTo>
                      <a:pt x="0" y="212"/>
                    </a:lnTo>
                    <a:lnTo>
                      <a:pt x="34" y="212"/>
                    </a:lnTo>
                    <a:lnTo>
                      <a:pt x="34" y="95"/>
                    </a:lnTo>
                    <a:cubicBezTo>
                      <a:pt x="34" y="75"/>
                      <a:pt x="39" y="58"/>
                      <a:pt x="50" y="47"/>
                    </a:cubicBezTo>
                    <a:cubicBezTo>
                      <a:pt x="60" y="35"/>
                      <a:pt x="75" y="29"/>
                      <a:pt x="93" y="29"/>
                    </a:cubicBezTo>
                    <a:cubicBezTo>
                      <a:pt x="108" y="29"/>
                      <a:pt x="120" y="34"/>
                      <a:pt x="127" y="44"/>
                    </a:cubicBezTo>
                    <a:cubicBezTo>
                      <a:pt x="135" y="53"/>
                      <a:pt x="139" y="68"/>
                      <a:pt x="139" y="88"/>
                    </a:cubicBezTo>
                    <a:lnTo>
                      <a:pt x="139" y="212"/>
                    </a:lnTo>
                    <a:lnTo>
                      <a:pt x="173" y="212"/>
                    </a:lnTo>
                    <a:lnTo>
                      <a:pt x="173" y="87"/>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p:cNvSpPr>
                <a:spLocks/>
              </p:cNvSpPr>
              <p:nvPr>
                <p:custDataLst>
                  <p:tags r:id="rId3"/>
                </p:custDataLst>
              </p:nvPr>
            </p:nvSpPr>
            <p:spPr bwMode="auto">
              <a:xfrm>
                <a:off x="2540000" y="2740025"/>
                <a:ext cx="458788" cy="492125"/>
              </a:xfrm>
              <a:custGeom>
                <a:avLst/>
                <a:gdLst>
                  <a:gd name="T0" fmla="*/ 21 w 637"/>
                  <a:gd name="T1" fmla="*/ 0 h 760"/>
                  <a:gd name="T2" fmla="*/ 21 w 637"/>
                  <a:gd name="T3" fmla="*/ 33 h 760"/>
                  <a:gd name="T4" fmla="*/ 325 w 637"/>
                  <a:gd name="T5" fmla="*/ 382 h 760"/>
                  <a:gd name="T6" fmla="*/ 0 w 637"/>
                  <a:gd name="T7" fmla="*/ 760 h 760"/>
                  <a:gd name="T8" fmla="*/ 637 w 637"/>
                  <a:gd name="T9" fmla="*/ 760 h 760"/>
                  <a:gd name="T10" fmla="*/ 637 w 637"/>
                  <a:gd name="T11" fmla="*/ 561 h 760"/>
                  <a:gd name="T12" fmla="*/ 606 w 637"/>
                  <a:gd name="T13" fmla="*/ 561 h 760"/>
                  <a:gd name="T14" fmla="*/ 589 w 637"/>
                  <a:gd name="T15" fmla="*/ 663 h 760"/>
                  <a:gd name="T16" fmla="*/ 554 w 637"/>
                  <a:gd name="T17" fmla="*/ 698 h 760"/>
                  <a:gd name="T18" fmla="*/ 96 w 637"/>
                  <a:gd name="T19" fmla="*/ 698 h 760"/>
                  <a:gd name="T20" fmla="*/ 389 w 637"/>
                  <a:gd name="T21" fmla="*/ 357 h 760"/>
                  <a:gd name="T22" fmla="*/ 107 w 637"/>
                  <a:gd name="T23" fmla="*/ 33 h 760"/>
                  <a:gd name="T24" fmla="*/ 555 w 637"/>
                  <a:gd name="T25" fmla="*/ 33 h 760"/>
                  <a:gd name="T26" fmla="*/ 589 w 637"/>
                  <a:gd name="T27" fmla="*/ 67 h 760"/>
                  <a:gd name="T28" fmla="*/ 606 w 637"/>
                  <a:gd name="T29" fmla="*/ 170 h 760"/>
                  <a:gd name="T30" fmla="*/ 637 w 637"/>
                  <a:gd name="T31" fmla="*/ 170 h 760"/>
                  <a:gd name="T32" fmla="*/ 637 w 637"/>
                  <a:gd name="T33" fmla="*/ 0 h 760"/>
                  <a:gd name="T34" fmla="*/ 107 w 637"/>
                  <a:gd name="T35" fmla="*/ 0 h 760"/>
                  <a:gd name="T36" fmla="*/ 21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1" y="0"/>
                    </a:moveTo>
                    <a:lnTo>
                      <a:pt x="21" y="33"/>
                    </a:lnTo>
                    <a:lnTo>
                      <a:pt x="325" y="382"/>
                    </a:lnTo>
                    <a:lnTo>
                      <a:pt x="0" y="760"/>
                    </a:lnTo>
                    <a:lnTo>
                      <a:pt x="637" y="760"/>
                    </a:lnTo>
                    <a:lnTo>
                      <a:pt x="637" y="561"/>
                    </a:lnTo>
                    <a:lnTo>
                      <a:pt x="606" y="561"/>
                    </a:lnTo>
                    <a:lnTo>
                      <a:pt x="589" y="663"/>
                    </a:lnTo>
                    <a:lnTo>
                      <a:pt x="554" y="698"/>
                    </a:lnTo>
                    <a:lnTo>
                      <a:pt x="96" y="698"/>
                    </a:lnTo>
                    <a:lnTo>
                      <a:pt x="389" y="357"/>
                    </a:lnTo>
                    <a:lnTo>
                      <a:pt x="107" y="33"/>
                    </a:lnTo>
                    <a:lnTo>
                      <a:pt x="555" y="33"/>
                    </a:lnTo>
                    <a:lnTo>
                      <a:pt x="589" y="67"/>
                    </a:lnTo>
                    <a:lnTo>
                      <a:pt x="606" y="170"/>
                    </a:lnTo>
                    <a:lnTo>
                      <a:pt x="637" y="170"/>
                    </a:lnTo>
                    <a:lnTo>
                      <a:pt x="637" y="0"/>
                    </a:lnTo>
                    <a:lnTo>
                      <a:pt x="107" y="0"/>
                    </a:lnTo>
                    <a:lnTo>
                      <a:pt x="21"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p:cNvSpPr>
                <a:spLocks noEditPoints="1"/>
              </p:cNvSpPr>
              <p:nvPr>
                <p:custDataLst>
                  <p:tags r:id="rId4"/>
                </p:custDataLst>
              </p:nvPr>
            </p:nvSpPr>
            <p:spPr bwMode="auto">
              <a:xfrm>
                <a:off x="2563813" y="3294063"/>
                <a:ext cx="25400" cy="187325"/>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p:cNvSpPr>
                <a:spLocks noEditPoints="1"/>
              </p:cNvSpPr>
              <p:nvPr>
                <p:custDataLst>
                  <p:tags r:id="rId5"/>
                </p:custDataLst>
              </p:nvPr>
            </p:nvSpPr>
            <p:spPr bwMode="auto">
              <a:xfrm>
                <a:off x="2636838" y="3373438"/>
                <a:ext cx="182563" cy="74613"/>
              </a:xfrm>
              <a:custGeom>
                <a:avLst/>
                <a:gdLst>
                  <a:gd name="T0" fmla="*/ 0 w 254"/>
                  <a:gd name="T1" fmla="*/ 31 h 114"/>
                  <a:gd name="T2" fmla="*/ 254 w 254"/>
                  <a:gd name="T3" fmla="*/ 31 h 114"/>
                  <a:gd name="T4" fmla="*/ 254 w 254"/>
                  <a:gd name="T5" fmla="*/ 0 h 114"/>
                  <a:gd name="T6" fmla="*/ 0 w 254"/>
                  <a:gd name="T7" fmla="*/ 0 h 114"/>
                  <a:gd name="T8" fmla="*/ 0 w 254"/>
                  <a:gd name="T9" fmla="*/ 31 h 114"/>
                  <a:gd name="T10" fmla="*/ 0 w 254"/>
                  <a:gd name="T11" fmla="*/ 114 h 114"/>
                  <a:gd name="T12" fmla="*/ 254 w 254"/>
                  <a:gd name="T13" fmla="*/ 114 h 114"/>
                  <a:gd name="T14" fmla="*/ 254 w 254"/>
                  <a:gd name="T15" fmla="*/ 83 h 114"/>
                  <a:gd name="T16" fmla="*/ 0 w 254"/>
                  <a:gd name="T17" fmla="*/ 83 h 114"/>
                  <a:gd name="T18" fmla="*/ 0 w 254"/>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114">
                    <a:moveTo>
                      <a:pt x="0" y="31"/>
                    </a:moveTo>
                    <a:lnTo>
                      <a:pt x="254" y="31"/>
                    </a:lnTo>
                    <a:lnTo>
                      <a:pt x="254" y="0"/>
                    </a:lnTo>
                    <a:lnTo>
                      <a:pt x="0" y="0"/>
                    </a:lnTo>
                    <a:lnTo>
                      <a:pt x="0" y="31"/>
                    </a:lnTo>
                    <a:close/>
                    <a:moveTo>
                      <a:pt x="0" y="114"/>
                    </a:moveTo>
                    <a:lnTo>
                      <a:pt x="254" y="114"/>
                    </a:lnTo>
                    <a:lnTo>
                      <a:pt x="254" y="83"/>
                    </a:lnTo>
                    <a:lnTo>
                      <a:pt x="0" y="83"/>
                    </a:lnTo>
                    <a:lnTo>
                      <a:pt x="0" y="11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3"/>
              <p:cNvSpPr>
                <a:spLocks/>
              </p:cNvSpPr>
              <p:nvPr>
                <p:custDataLst>
                  <p:tags r:id="rId6"/>
                </p:custDataLst>
              </p:nvPr>
            </p:nvSpPr>
            <p:spPr bwMode="auto">
              <a:xfrm>
                <a:off x="2873375" y="3302000"/>
                <a:ext cx="117475" cy="179388"/>
              </a:xfrm>
              <a:custGeom>
                <a:avLst/>
                <a:gdLst>
                  <a:gd name="T0" fmla="*/ 5 w 164"/>
                  <a:gd name="T1" fmla="*/ 244 h 276"/>
                  <a:gd name="T2" fmla="*/ 5 w 164"/>
                  <a:gd name="T3" fmla="*/ 276 h 276"/>
                  <a:gd name="T4" fmla="*/ 164 w 164"/>
                  <a:gd name="T5" fmla="*/ 276 h 276"/>
                  <a:gd name="T6" fmla="*/ 164 w 164"/>
                  <a:gd name="T7" fmla="*/ 244 h 276"/>
                  <a:gd name="T8" fmla="*/ 103 w 164"/>
                  <a:gd name="T9" fmla="*/ 244 h 276"/>
                  <a:gd name="T10" fmla="*/ 103 w 164"/>
                  <a:gd name="T11" fmla="*/ 0 h 276"/>
                  <a:gd name="T12" fmla="*/ 66 w 164"/>
                  <a:gd name="T13" fmla="*/ 0 h 276"/>
                  <a:gd name="T14" fmla="*/ 0 w 164"/>
                  <a:gd name="T15" fmla="*/ 13 h 276"/>
                  <a:gd name="T16" fmla="*/ 0 w 164"/>
                  <a:gd name="T17" fmla="*/ 47 h 276"/>
                  <a:gd name="T18" fmla="*/ 66 w 164"/>
                  <a:gd name="T19" fmla="*/ 34 h 276"/>
                  <a:gd name="T20" fmla="*/ 66 w 164"/>
                  <a:gd name="T21" fmla="*/ 244 h 276"/>
                  <a:gd name="T22" fmla="*/ 5 w 164"/>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76">
                    <a:moveTo>
                      <a:pt x="5" y="244"/>
                    </a:moveTo>
                    <a:lnTo>
                      <a:pt x="5" y="276"/>
                    </a:lnTo>
                    <a:lnTo>
                      <a:pt x="164" y="276"/>
                    </a:lnTo>
                    <a:lnTo>
                      <a:pt x="164" y="244"/>
                    </a:lnTo>
                    <a:lnTo>
                      <a:pt x="103" y="244"/>
                    </a:lnTo>
                    <a:lnTo>
                      <a:pt x="103" y="0"/>
                    </a:lnTo>
                    <a:lnTo>
                      <a:pt x="66" y="0"/>
                    </a:lnTo>
                    <a:lnTo>
                      <a:pt x="0" y="13"/>
                    </a:lnTo>
                    <a:lnTo>
                      <a:pt x="0" y="47"/>
                    </a:lnTo>
                    <a:lnTo>
                      <a:pt x="66" y="34"/>
                    </a:lnTo>
                    <a:lnTo>
                      <a:pt x="66" y="244"/>
                    </a:lnTo>
                    <a:lnTo>
                      <a:pt x="5" y="24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4"/>
              <p:cNvSpPr>
                <a:spLocks noEditPoints="1"/>
              </p:cNvSpPr>
              <p:nvPr>
                <p:custDataLst>
                  <p:tags r:id="rId7"/>
                </p:custDataLst>
              </p:nvPr>
            </p:nvSpPr>
            <p:spPr bwMode="auto">
              <a:xfrm>
                <a:off x="3340100" y="2946400"/>
                <a:ext cx="23813" cy="185738"/>
              </a:xfrm>
              <a:custGeom>
                <a:avLst/>
                <a:gdLst>
                  <a:gd name="T0" fmla="*/ 0 w 34"/>
                  <a:gd name="T1" fmla="*/ 80 h 287"/>
                  <a:gd name="T2" fmla="*/ 0 w 34"/>
                  <a:gd name="T3" fmla="*/ 287 h 287"/>
                  <a:gd name="T4" fmla="*/ 34 w 34"/>
                  <a:gd name="T5" fmla="*/ 287 h 287"/>
                  <a:gd name="T6" fmla="*/ 34 w 34"/>
                  <a:gd name="T7" fmla="*/ 80 h 287"/>
                  <a:gd name="T8" fmla="*/ 0 w 34"/>
                  <a:gd name="T9" fmla="*/ 80 h 287"/>
                  <a:gd name="T10" fmla="*/ 0 w 34"/>
                  <a:gd name="T11" fmla="*/ 0 h 287"/>
                  <a:gd name="T12" fmla="*/ 0 w 34"/>
                  <a:gd name="T13" fmla="*/ 43 h 287"/>
                  <a:gd name="T14" fmla="*/ 34 w 34"/>
                  <a:gd name="T15" fmla="*/ 43 h 287"/>
                  <a:gd name="T16" fmla="*/ 34 w 34"/>
                  <a:gd name="T17" fmla="*/ 0 h 287"/>
                  <a:gd name="T18" fmla="*/ 0 w 34"/>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7">
                    <a:moveTo>
                      <a:pt x="0" y="80"/>
                    </a:moveTo>
                    <a:lnTo>
                      <a:pt x="0" y="287"/>
                    </a:lnTo>
                    <a:lnTo>
                      <a:pt x="34" y="287"/>
                    </a:lnTo>
                    <a:lnTo>
                      <a:pt x="34" y="80"/>
                    </a:lnTo>
                    <a:lnTo>
                      <a:pt x="0" y="80"/>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5"/>
              <p:cNvSpPr>
                <a:spLocks noEditPoints="1"/>
              </p:cNvSpPr>
              <p:nvPr>
                <p:custDataLst>
                  <p:tags r:id="rId8"/>
                </p:custDataLst>
              </p:nvPr>
            </p:nvSpPr>
            <p:spPr bwMode="auto">
              <a:xfrm>
                <a:off x="3421063" y="2946400"/>
                <a:ext cx="25400" cy="185738"/>
              </a:xfrm>
              <a:custGeom>
                <a:avLst/>
                <a:gdLst>
                  <a:gd name="T0" fmla="*/ 0 w 34"/>
                  <a:gd name="T1" fmla="*/ 80 h 287"/>
                  <a:gd name="T2" fmla="*/ 0 w 34"/>
                  <a:gd name="T3" fmla="*/ 287 h 287"/>
                  <a:gd name="T4" fmla="*/ 34 w 34"/>
                  <a:gd name="T5" fmla="*/ 287 h 287"/>
                  <a:gd name="T6" fmla="*/ 34 w 34"/>
                  <a:gd name="T7" fmla="*/ 80 h 287"/>
                  <a:gd name="T8" fmla="*/ 0 w 34"/>
                  <a:gd name="T9" fmla="*/ 80 h 287"/>
                  <a:gd name="T10" fmla="*/ 0 w 34"/>
                  <a:gd name="T11" fmla="*/ 0 h 287"/>
                  <a:gd name="T12" fmla="*/ 0 w 34"/>
                  <a:gd name="T13" fmla="*/ 43 h 287"/>
                  <a:gd name="T14" fmla="*/ 34 w 34"/>
                  <a:gd name="T15" fmla="*/ 43 h 287"/>
                  <a:gd name="T16" fmla="*/ 34 w 34"/>
                  <a:gd name="T17" fmla="*/ 0 h 287"/>
                  <a:gd name="T18" fmla="*/ 0 w 34"/>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7">
                    <a:moveTo>
                      <a:pt x="0" y="80"/>
                    </a:moveTo>
                    <a:lnTo>
                      <a:pt x="0" y="287"/>
                    </a:lnTo>
                    <a:lnTo>
                      <a:pt x="34" y="287"/>
                    </a:lnTo>
                    <a:lnTo>
                      <a:pt x="34" y="80"/>
                    </a:lnTo>
                    <a:lnTo>
                      <a:pt x="0" y="80"/>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Box 28"/>
            <p:cNvSpPr txBox="1"/>
            <p:nvPr/>
          </p:nvSpPr>
          <p:spPr bwMode="auto">
            <a:xfrm>
              <a:off x="1328054" y="5033512"/>
              <a:ext cx="412292"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l-GR" dirty="0" smtClean="0">
                  <a:solidFill>
                    <a:srgbClr val="FFFF00"/>
                  </a:solidFill>
                  <a:latin typeface="Arev Sans" pitchFamily="34" charset="0"/>
                  <a:ea typeface="Arev Sans" pitchFamily="34" charset="0"/>
                  <a:cs typeface="Arev sans bold" pitchFamily="34" charset="0"/>
                </a:rPr>
                <a:t>ρ</a:t>
              </a:r>
              <a:endParaRPr lang="en-US" dirty="0" smtClean="0">
                <a:solidFill>
                  <a:srgbClr val="FFFF00"/>
                </a:solidFill>
                <a:latin typeface="Arev Sans" pitchFamily="34" charset="0"/>
                <a:ea typeface="Arev Sans" pitchFamily="34" charset="0"/>
                <a:cs typeface="Arev sans bold" pitchFamily="34" charset="0"/>
              </a:endParaRPr>
            </a:p>
          </p:txBody>
        </p:sp>
      </p:grpSp>
      <p:sp>
        <p:nvSpPr>
          <p:cNvPr id="31" name="TextBox 30"/>
          <p:cNvSpPr txBox="1"/>
          <p:nvPr/>
        </p:nvSpPr>
        <p:spPr bwMode="auto">
          <a:xfrm>
            <a:off x="862885" y="4985735"/>
            <a:ext cx="1646605"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 is PSD</a:t>
            </a:r>
          </a:p>
        </p:txBody>
      </p:sp>
      <p:cxnSp>
        <p:nvCxnSpPr>
          <p:cNvPr id="33" name="Straight Arrow Connector 32"/>
          <p:cNvCxnSpPr>
            <a:stCxn id="31" idx="3"/>
          </p:cNvCxnSpPr>
          <p:nvPr/>
        </p:nvCxnSpPr>
        <p:spPr bwMode="auto">
          <a:xfrm flipV="1">
            <a:off x="2509490" y="4237661"/>
            <a:ext cx="4320417" cy="1031100"/>
          </a:xfrm>
          <a:prstGeom prst="straightConnector1">
            <a:avLst/>
          </a:prstGeom>
          <a:noFill/>
          <a:ln w="57150" cap="flat" cmpd="sng" algn="ctr">
            <a:solidFill>
              <a:schemeClr val="tx1"/>
            </a:solidFill>
            <a:prstDash val="solid"/>
            <a:round/>
            <a:headEnd type="none" w="med" len="med"/>
            <a:tailEnd type="triangle"/>
          </a:ln>
          <a:effectLst/>
        </p:spPr>
      </p:cxnSp>
      <p:sp>
        <p:nvSpPr>
          <p:cNvPr id="35" name="TextBox 34"/>
          <p:cNvSpPr txBox="1"/>
          <p:nvPr/>
        </p:nvSpPr>
        <p:spPr bwMode="auto">
          <a:xfrm>
            <a:off x="448214" y="5472421"/>
            <a:ext cx="4974439"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 </a:t>
            </a:r>
            <a:r>
              <a:rPr lang="en-US" dirty="0" err="1" smtClean="0">
                <a:solidFill>
                  <a:srgbClr val="FFFF00"/>
                </a:solidFill>
                <a:latin typeface="Arev Sans" pitchFamily="34" charset="0"/>
                <a:ea typeface="Arev Sans" pitchFamily="34" charset="0"/>
                <a:cs typeface="Arev sans bold" pitchFamily="34" charset="0"/>
              </a:rPr>
              <a:t>ρ</a:t>
            </a:r>
            <a:r>
              <a:rPr lang="en-US" dirty="0" err="1" smtClean="0">
                <a:latin typeface="Arev Sans" pitchFamily="34" charset="0"/>
                <a:ea typeface="Arev Sans" pitchFamily="34" charset="0"/>
                <a:cs typeface="Arev sans bold" pitchFamily="34" charset="0"/>
              </a:rPr>
              <a:t>’s</a:t>
            </a:r>
            <a:r>
              <a:rPr lang="en-US" dirty="0" smtClean="0">
                <a:latin typeface="Arev Sans" pitchFamily="34" charset="0"/>
                <a:ea typeface="Arev Sans" pitchFamily="34" charset="0"/>
                <a:cs typeface="Arev sans bold" pitchFamily="34" charset="0"/>
              </a:rPr>
              <a:t> eigenvalues are </a:t>
            </a:r>
            <a:r>
              <a:rPr lang="en-US" dirty="0" smtClean="0">
                <a:latin typeface="Verdana" panose="020B0604030504040204" pitchFamily="34" charset="0"/>
                <a:ea typeface="Verdana" panose="020B0604030504040204" pitchFamily="34" charset="0"/>
                <a:cs typeface="Verdana" panose="020B0604030504040204" pitchFamily="34" charset="0"/>
              </a:rPr>
              <a:t>≥</a:t>
            </a:r>
            <a:r>
              <a:rPr lang="en-US" dirty="0" smtClean="0">
                <a:latin typeface="Arev Sans" pitchFamily="34" charset="0"/>
                <a:ea typeface="Arev Sans" pitchFamily="34" charset="0"/>
                <a:cs typeface="Arev sans bold" pitchFamily="34" charset="0"/>
              </a:rPr>
              <a:t> 0</a:t>
            </a:r>
          </a:p>
        </p:txBody>
      </p:sp>
      <p:sp>
        <p:nvSpPr>
          <p:cNvPr id="32" name="TextBox 31"/>
          <p:cNvSpPr txBox="1"/>
          <p:nvPr/>
        </p:nvSpPr>
        <p:spPr bwMode="auto">
          <a:xfrm>
            <a:off x="6823526" y="4942389"/>
            <a:ext cx="2375971"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trace(</a:t>
            </a:r>
            <a:r>
              <a:rPr lang="en-US"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1</a:t>
            </a:r>
          </a:p>
        </p:txBody>
      </p:sp>
      <p:sp>
        <p:nvSpPr>
          <p:cNvPr id="34" name="TextBox 33"/>
          <p:cNvSpPr txBox="1"/>
          <p:nvPr/>
        </p:nvSpPr>
        <p:spPr bwMode="auto">
          <a:xfrm>
            <a:off x="6401495" y="5472421"/>
            <a:ext cx="5104282"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 </a:t>
            </a:r>
            <a:r>
              <a:rPr lang="en-US" dirty="0" err="1" smtClean="0">
                <a:solidFill>
                  <a:srgbClr val="FFFF00"/>
                </a:solidFill>
                <a:latin typeface="Arev Sans" pitchFamily="34" charset="0"/>
                <a:ea typeface="Arev Sans" pitchFamily="34" charset="0"/>
                <a:cs typeface="Arev sans bold" pitchFamily="34" charset="0"/>
              </a:rPr>
              <a:t>ρ</a:t>
            </a:r>
            <a:r>
              <a:rPr lang="en-US" dirty="0" err="1" smtClean="0">
                <a:latin typeface="Arev Sans" pitchFamily="34" charset="0"/>
                <a:ea typeface="Arev Sans" pitchFamily="34" charset="0"/>
                <a:cs typeface="Arev sans bold" pitchFamily="34" charset="0"/>
              </a:rPr>
              <a:t>’s</a:t>
            </a:r>
            <a:r>
              <a:rPr lang="en-US" dirty="0" smtClean="0">
                <a:latin typeface="Arev Sans" pitchFamily="34" charset="0"/>
                <a:ea typeface="Arev Sans" pitchFamily="34" charset="0"/>
                <a:cs typeface="Arev sans bold" pitchFamily="34" charset="0"/>
              </a:rPr>
              <a:t> eigenvalues sum to 1</a:t>
            </a:r>
          </a:p>
        </p:txBody>
      </p:sp>
      <p:sp>
        <p:nvSpPr>
          <p:cNvPr id="7" name="Freeform 6"/>
          <p:cNvSpPr/>
          <p:nvPr/>
        </p:nvSpPr>
        <p:spPr>
          <a:xfrm>
            <a:off x="9165265" y="4338084"/>
            <a:ext cx="1422271" cy="861237"/>
          </a:xfrm>
          <a:custGeom>
            <a:avLst/>
            <a:gdLst>
              <a:gd name="connsiteX0" fmla="*/ 0 w 1422271"/>
              <a:gd name="connsiteY0" fmla="*/ 861237 h 861237"/>
              <a:gd name="connsiteX1" fmla="*/ 1382233 w 1422271"/>
              <a:gd name="connsiteY1" fmla="*/ 542260 h 861237"/>
              <a:gd name="connsiteX2" fmla="*/ 914400 w 1422271"/>
              <a:gd name="connsiteY2" fmla="*/ 0 h 861237"/>
            </a:gdLst>
            <a:ahLst/>
            <a:cxnLst>
              <a:cxn ang="0">
                <a:pos x="connsiteX0" y="connsiteY0"/>
              </a:cxn>
              <a:cxn ang="0">
                <a:pos x="connsiteX1" y="connsiteY1"/>
              </a:cxn>
              <a:cxn ang="0">
                <a:pos x="connsiteX2" y="connsiteY2"/>
              </a:cxn>
            </a:cxnLst>
            <a:rect l="l" t="t" r="r" b="b"/>
            <a:pathLst>
              <a:path w="1422271" h="861237">
                <a:moveTo>
                  <a:pt x="0" y="861237"/>
                </a:moveTo>
                <a:cubicBezTo>
                  <a:pt x="614916" y="773518"/>
                  <a:pt x="1229833" y="685800"/>
                  <a:pt x="1382233" y="542260"/>
                </a:cubicBezTo>
                <a:cubicBezTo>
                  <a:pt x="1534633" y="398720"/>
                  <a:pt x="1224516" y="199360"/>
                  <a:pt x="914400" y="0"/>
                </a:cubicBezTo>
              </a:path>
            </a:pathLst>
          </a:custGeom>
          <a:noFill/>
          <a:ln w="57150" cap="flat" cmpd="sng" algn="ctr">
            <a:solidFill>
              <a:schemeClr val="tx1"/>
            </a:solidFill>
            <a:prstDash val="solid"/>
            <a:round/>
            <a:headEnd type="none" w="med" len="med"/>
            <a:tailEnd type="triangle"/>
          </a:ln>
          <a:effectLst/>
        </p:spPr>
        <p:txBody>
          <a:bodyPr rtlCol="0" anchor="ctr"/>
          <a:lstStyle/>
          <a:p>
            <a:pPr algn="ctr"/>
            <a:endParaRPr lang="en-US"/>
          </a:p>
        </p:txBody>
      </p:sp>
      <p:sp>
        <p:nvSpPr>
          <p:cNvPr id="36" name="TextBox 35"/>
          <p:cNvSpPr txBox="1"/>
          <p:nvPr/>
        </p:nvSpPr>
        <p:spPr bwMode="auto">
          <a:xfrm>
            <a:off x="157516" y="6081819"/>
            <a:ext cx="1221680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 </a:t>
            </a:r>
            <a:r>
              <a:rPr lang="en-US" dirty="0" err="1" smtClean="0">
                <a:solidFill>
                  <a:srgbClr val="FFFF00"/>
                </a:solidFill>
                <a:latin typeface="Arev Sans" pitchFamily="34" charset="0"/>
                <a:ea typeface="Arev Sans" pitchFamily="34" charset="0"/>
                <a:cs typeface="Arev sans bold" pitchFamily="34" charset="0"/>
              </a:rPr>
              <a:t>ρ</a:t>
            </a:r>
            <a:r>
              <a:rPr lang="en-US" dirty="0" err="1" smtClean="0">
                <a:latin typeface="Arev Sans" pitchFamily="34" charset="0"/>
                <a:ea typeface="Arev Sans" pitchFamily="34" charset="0"/>
                <a:cs typeface="Arev sans bold" pitchFamily="34" charset="0"/>
              </a:rPr>
              <a:t>’s</a:t>
            </a:r>
            <a:r>
              <a:rPr lang="en-US" dirty="0" smtClean="0">
                <a:latin typeface="Arev Sans" pitchFamily="34" charset="0"/>
                <a:ea typeface="Arev Sans" pitchFamily="34" charset="0"/>
                <a:cs typeface="Arev sans bold" pitchFamily="34" charset="0"/>
              </a:rPr>
              <a:t> eigenvalues form a probability distribution!  Call it </a:t>
            </a:r>
            <a:r>
              <a:rPr lang="en-US" dirty="0" smtClean="0">
                <a:solidFill>
                  <a:srgbClr val="FFFF00"/>
                </a:solidFill>
                <a:latin typeface="Arev Sans" pitchFamily="34" charset="0"/>
                <a:ea typeface="Arev Sans" pitchFamily="34" charset="0"/>
                <a:cs typeface="Arev sans bold" pitchFamily="34" charset="0"/>
              </a:rPr>
              <a:t>p</a:t>
            </a:r>
            <a:r>
              <a:rPr lang="en-US" sz="3200" baseline="-25000" dirty="0" smtClean="0">
                <a:solidFill>
                  <a:srgbClr val="FFFF00"/>
                </a:solidFill>
                <a:latin typeface="Arev Sans" pitchFamily="34" charset="0"/>
                <a:ea typeface="Arev Sans" pitchFamily="34" charset="0"/>
                <a:cs typeface="Arev sans bold" pitchFamily="34" charset="0"/>
              </a:rPr>
              <a:t>1</a:t>
            </a:r>
            <a:r>
              <a:rPr lang="en-US" dirty="0" smtClean="0">
                <a:latin typeface="Arev Sans" pitchFamily="34" charset="0"/>
                <a:ea typeface="Arev Sans" pitchFamily="34" charset="0"/>
                <a:cs typeface="Arev sans bold" pitchFamily="34" charset="0"/>
              </a:rPr>
              <a:t>, …, </a:t>
            </a:r>
            <a:r>
              <a:rPr lang="en-US" dirty="0" err="1" smtClean="0">
                <a:solidFill>
                  <a:srgbClr val="FFFF00"/>
                </a:solidFill>
                <a:latin typeface="Arev Sans" pitchFamily="34" charset="0"/>
                <a:ea typeface="Arev Sans" pitchFamily="34" charset="0"/>
                <a:cs typeface="Arev sans bold" pitchFamily="34" charset="0"/>
              </a:rPr>
              <a:t>p</a:t>
            </a:r>
            <a:r>
              <a:rPr lang="en-US" sz="3200" baseline="-25000" dirty="0" err="1" smtClean="0">
                <a:solidFill>
                  <a:srgbClr val="FFFF00"/>
                </a:solidFill>
                <a:latin typeface="Arev Sans" pitchFamily="34" charset="0"/>
                <a:ea typeface="Arev Sans" pitchFamily="34" charset="0"/>
                <a:cs typeface="Arev sans bold" pitchFamily="34" charset="0"/>
              </a:rPr>
              <a:t>n</a:t>
            </a:r>
            <a:endParaRPr lang="en-US" baseline="-25000" dirty="0" smtClean="0">
              <a:solidFill>
                <a:srgbClr val="FFFF00"/>
              </a:solidFill>
              <a:latin typeface="Arev Sans" pitchFamily="34" charset="0"/>
              <a:ea typeface="Arev Sans" pitchFamily="34" charset="0"/>
              <a:cs typeface="Arev sans bold" pitchFamily="34" charset="0"/>
            </a:endParaRPr>
          </a:p>
        </p:txBody>
      </p:sp>
      <p:grpSp>
        <p:nvGrpSpPr>
          <p:cNvPr id="37" name="Group 36"/>
          <p:cNvGrpSpPr/>
          <p:nvPr/>
        </p:nvGrpSpPr>
        <p:grpSpPr>
          <a:xfrm>
            <a:off x="4477994" y="372136"/>
            <a:ext cx="1580881" cy="1227285"/>
            <a:chOff x="4477994" y="372136"/>
            <a:chExt cx="1580881" cy="1227285"/>
          </a:xfrm>
        </p:grpSpPr>
        <p:cxnSp>
          <p:nvCxnSpPr>
            <p:cNvPr id="38" name="Straight Arrow Connector 37"/>
            <p:cNvCxnSpPr/>
            <p:nvPr/>
          </p:nvCxnSpPr>
          <p:spPr bwMode="auto">
            <a:xfrm>
              <a:off x="4550737" y="372136"/>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39" name="Straight Arrow Connector 38"/>
            <p:cNvCxnSpPr/>
            <p:nvPr/>
          </p:nvCxnSpPr>
          <p:spPr bwMode="auto">
            <a:xfrm>
              <a:off x="4550737" y="678957"/>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40" name="Straight Arrow Connector 39"/>
            <p:cNvCxnSpPr/>
            <p:nvPr/>
          </p:nvCxnSpPr>
          <p:spPr bwMode="auto">
            <a:xfrm>
              <a:off x="4550737" y="1292599"/>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41" name="Straight Arrow Connector 40"/>
            <p:cNvCxnSpPr/>
            <p:nvPr/>
          </p:nvCxnSpPr>
          <p:spPr bwMode="auto">
            <a:xfrm>
              <a:off x="4550737" y="1599421"/>
              <a:ext cx="1435395" cy="0"/>
            </a:xfrm>
            <a:prstGeom prst="straightConnector1">
              <a:avLst/>
            </a:prstGeom>
            <a:noFill/>
            <a:ln w="57150" cap="flat" cmpd="sng" algn="ctr">
              <a:solidFill>
                <a:schemeClr val="tx1"/>
              </a:solidFill>
              <a:prstDash val="solid"/>
              <a:round/>
              <a:headEnd type="none" w="med" len="med"/>
              <a:tailEnd type="triangle"/>
            </a:ln>
            <a:effectLst/>
          </p:spPr>
        </p:cxnSp>
        <p:sp>
          <p:nvSpPr>
            <p:cNvPr id="42" name="TextBox 41"/>
            <p:cNvSpPr txBox="1"/>
            <p:nvPr/>
          </p:nvSpPr>
          <p:spPr bwMode="auto">
            <a:xfrm>
              <a:off x="4477994" y="757841"/>
              <a:ext cx="1580881" cy="43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000" dirty="0" smtClean="0">
                  <a:solidFill>
                    <a:srgbClr val="FFFF00"/>
                  </a:solidFill>
                  <a:latin typeface="Arev Sans" pitchFamily="34" charset="0"/>
                  <a:ea typeface="Arev Sans" pitchFamily="34" charset="0"/>
                  <a:cs typeface="Arev sans bold" pitchFamily="34" charset="0"/>
                </a:rPr>
                <a:t>m</a:t>
              </a:r>
              <a:r>
                <a:rPr lang="en-US" sz="2000" dirty="0" smtClean="0">
                  <a:latin typeface="Arev Sans" pitchFamily="34" charset="0"/>
                  <a:ea typeface="Arev Sans" pitchFamily="34" charset="0"/>
                  <a:cs typeface="Arev sans bold" pitchFamily="34" charset="0"/>
                </a:rPr>
                <a:t> samples</a:t>
              </a:r>
            </a:p>
          </p:txBody>
        </p:sp>
      </p:grpSp>
      <p:sp>
        <p:nvSpPr>
          <p:cNvPr id="43" name="TextBox 42"/>
          <p:cNvSpPr txBox="1"/>
          <p:nvPr/>
        </p:nvSpPr>
        <p:spPr bwMode="auto">
          <a:xfrm>
            <a:off x="4861912" y="1814811"/>
            <a:ext cx="813044"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l-GR" sz="2400" dirty="0" smtClean="0">
                <a:solidFill>
                  <a:srgbClr val="FFFF00"/>
                </a:solidFill>
                <a:latin typeface="Arev Sans" pitchFamily="34" charset="0"/>
                <a:ea typeface="Arev Sans" pitchFamily="34" charset="0"/>
                <a:cs typeface="Arev sans bold" pitchFamily="34" charset="0"/>
              </a:rPr>
              <a:t>ρ</a:t>
            </a:r>
            <a:r>
              <a:rPr lang="en-US" baseline="30000" dirty="0" smtClean="0">
                <a:solidFill>
                  <a:srgbClr val="FFFF00"/>
                </a:solidFill>
                <a:latin typeface="Arev Sans" pitchFamily="34" charset="0"/>
                <a:ea typeface="Arev Sans" pitchFamily="34" charset="0"/>
                <a:cs typeface="Arev sans bold" pitchFamily="34" charset="0"/>
              </a:rPr>
              <a:t>⊗m</a:t>
            </a:r>
            <a:endParaRPr lang="en-US" sz="2400" baseline="30000" dirty="0" smtClean="0">
              <a:solidFill>
                <a:srgbClr val="FFFF00"/>
              </a:solidFill>
              <a:latin typeface="Arev Sans" pitchFamily="34" charset="0"/>
              <a:ea typeface="Arev Sans" pitchFamily="34" charset="0"/>
              <a:cs typeface="Arev sans bold" pitchFamily="34" charset="0"/>
            </a:endParaRPr>
          </a:p>
        </p:txBody>
      </p:sp>
      <p:sp>
        <p:nvSpPr>
          <p:cNvPr id="46" name="TextBox 45"/>
          <p:cNvSpPr txBox="1"/>
          <p:nvPr/>
        </p:nvSpPr>
        <p:spPr bwMode="auto">
          <a:xfrm>
            <a:off x="869266" y="2811564"/>
            <a:ext cx="10453503" cy="56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b="1" dirty="0" smtClean="0">
                <a:solidFill>
                  <a:srgbClr val="FFFF00"/>
                </a:solidFill>
                <a:latin typeface="Arev Sans" pitchFamily="34" charset="0"/>
                <a:ea typeface="Arev Sans" pitchFamily="34" charset="0"/>
                <a:cs typeface="Arev sans bold" pitchFamily="34" charset="0"/>
              </a:rPr>
              <a:t>Quantum </a:t>
            </a:r>
            <a:r>
              <a:rPr lang="en-US" b="1" dirty="0" smtClean="0">
                <a:latin typeface="Arev Sans" pitchFamily="34" charset="0"/>
                <a:ea typeface="Arev Sans" pitchFamily="34" charset="0"/>
                <a:cs typeface="Arev sans bold" pitchFamily="34" charset="0"/>
              </a:rPr>
              <a:t>probability density testing picture:</a:t>
            </a:r>
            <a:r>
              <a:rPr lang="en-US" b="1" dirty="0" smtClean="0">
                <a:solidFill>
                  <a:srgbClr val="9B0000"/>
                </a:solidFill>
                <a:latin typeface="Arev Sans" pitchFamily="34" charset="0"/>
                <a:ea typeface="Arev Sans" pitchFamily="34" charset="0"/>
                <a:cs typeface="Arev sans bold" pitchFamily="34" charset="0"/>
              </a:rPr>
              <a:t> m=1:</a:t>
            </a:r>
          </a:p>
        </p:txBody>
      </p:sp>
    </p:spTree>
    <p:extLst>
      <p:ext uri="{BB962C8B-B14F-4D97-AF65-F5344CB8AC3E}">
        <p14:creationId xmlns:p14="http://schemas.microsoft.com/office/powerpoint/2010/main" val="19948108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0"/>
      <p:bldP spid="32" grpId="0"/>
      <p:bldP spid="34" grpId="0"/>
      <p:bldP spid="7" grpId="0" animBg="1"/>
      <p:bldP spid="3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0450" y="314848"/>
            <a:ext cx="1190366" cy="1125088"/>
          </a:xfrm>
          <a:prstGeom prst="rect">
            <a:avLst/>
          </a:prstGeom>
        </p:spPr>
      </p:pic>
      <p:sp>
        <p:nvSpPr>
          <p:cNvPr id="3" name="TextBox 2"/>
          <p:cNvSpPr txBox="1"/>
          <p:nvPr/>
        </p:nvSpPr>
        <p:spPr bwMode="auto">
          <a:xfrm>
            <a:off x="106221" y="1593213"/>
            <a:ext cx="3898824"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400" dirty="0" smtClean="0">
                <a:latin typeface="Arev Sans" pitchFamily="34" charset="0"/>
                <a:ea typeface="Arev Sans" pitchFamily="34" charset="0"/>
                <a:cs typeface="Arev sans bold" pitchFamily="34" charset="0"/>
              </a:rPr>
              <a:t>Unknown </a:t>
            </a:r>
            <a:r>
              <a:rPr lang="en-US" sz="2400" dirty="0" smtClean="0">
                <a:solidFill>
                  <a:srgbClr val="FFFF00"/>
                </a:solidFill>
                <a:latin typeface="Arev Sans" pitchFamily="34" charset="0"/>
                <a:ea typeface="Arev Sans" pitchFamily="34" charset="0"/>
                <a:cs typeface="Arev sans bold" pitchFamily="34" charset="0"/>
              </a:rPr>
              <a:t>n</a:t>
            </a:r>
            <a:r>
              <a:rPr lang="en-US" sz="2400" dirty="0" smtClean="0">
                <a:latin typeface="Arev Sans" pitchFamily="34" charset="0"/>
                <a:ea typeface="Arev Sans" pitchFamily="34" charset="0"/>
                <a:cs typeface="Arev sans bold" pitchFamily="34" charset="0"/>
              </a:rPr>
              <a:t>-outcome</a:t>
            </a:r>
          </a:p>
          <a:p>
            <a:pPr algn="ctr" eaLnBrk="1" hangingPunct="1">
              <a:lnSpc>
                <a:spcPct val="120000"/>
              </a:lnSpc>
            </a:pPr>
            <a:r>
              <a:rPr lang="en-US" sz="2400" dirty="0" smtClean="0">
                <a:latin typeface="Arev Sans" pitchFamily="34" charset="0"/>
                <a:ea typeface="Arev Sans" pitchFamily="34" charset="0"/>
                <a:cs typeface="Arev sans bold" pitchFamily="34" charset="0"/>
              </a:rPr>
              <a:t>source of randomness </a:t>
            </a:r>
            <a:r>
              <a:rPr lang="el-GR" sz="2400" dirty="0" smtClean="0">
                <a:solidFill>
                  <a:srgbClr val="FFFF00"/>
                </a:solidFill>
                <a:latin typeface="Arev Sans" pitchFamily="34" charset="0"/>
                <a:ea typeface="Arev Sans" pitchFamily="34" charset="0"/>
                <a:cs typeface="Arev sans bold" pitchFamily="34" charset="0"/>
              </a:rPr>
              <a:t>ρ</a:t>
            </a:r>
            <a:endParaRPr lang="en-US" sz="2400" dirty="0" smtClean="0">
              <a:solidFill>
                <a:srgbClr val="FFFF00"/>
              </a:solidFill>
              <a:latin typeface="Arev Sans" pitchFamily="34" charset="0"/>
              <a:ea typeface="Arev Sans" pitchFamily="34" charset="0"/>
              <a:cs typeface="Arev sans bold" pitchFamily="34" charset="0"/>
            </a:endParaRPr>
          </a:p>
        </p:txBody>
      </p:sp>
      <p:grpSp>
        <p:nvGrpSpPr>
          <p:cNvPr id="15" name="Group 14"/>
          <p:cNvGrpSpPr/>
          <p:nvPr/>
        </p:nvGrpSpPr>
        <p:grpSpPr>
          <a:xfrm>
            <a:off x="6531823" y="136023"/>
            <a:ext cx="2476500" cy="2105025"/>
            <a:chOff x="5268434" y="3014610"/>
            <a:chExt cx="2476500" cy="2105025"/>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88077" y1="20362" x2="95385" y2="11765"/>
                          <a14:foregroundMark x1="28077" y1="19457" x2="26923" y2="3167"/>
                          <a14:foregroundMark x1="10385" y1="20362" x2="4231" y2="7692"/>
                          <a14:foregroundMark x1="47692" y1="56109" x2="69231" y2="57919"/>
                          <a14:foregroundMark x1="1538" y1="38914" x2="3077" y2="46154"/>
                          <a14:foregroundMark x1="20000" y1="20814" x2="16538" y2="2715"/>
                          <a14:foregroundMark x1="24615" y1="14027" x2="21923" y2="3620"/>
                          <a14:foregroundMark x1="2308" y1="10407" x2="3846" y2="28054"/>
                          <a14:foregroundMark x1="94615" y1="52941" x2="93846" y2="63801"/>
                        </a14:backgroundRemoval>
                      </a14:imgEffect>
                    </a14:imgLayer>
                  </a14:imgProps>
                </a:ext>
                <a:ext uri="{28A0092B-C50C-407E-A947-70E740481C1C}">
                  <a14:useLocalDpi xmlns:a14="http://schemas.microsoft.com/office/drawing/2010/main" val="0"/>
                </a:ext>
              </a:extLst>
            </a:blip>
            <a:stretch>
              <a:fillRect/>
            </a:stretch>
          </p:blipFill>
          <p:spPr>
            <a:xfrm>
              <a:off x="5268434" y="3014610"/>
              <a:ext cx="2476500" cy="2105025"/>
            </a:xfrm>
            <a:prstGeom prst="rect">
              <a:avLst/>
            </a:prstGeom>
          </p:spPr>
        </p:pic>
        <p:sp>
          <p:nvSpPr>
            <p:cNvPr id="14" name="TextBox 13"/>
            <p:cNvSpPr txBox="1"/>
            <p:nvPr/>
          </p:nvSpPr>
          <p:spPr bwMode="auto">
            <a:xfrm>
              <a:off x="5566518" y="3562385"/>
              <a:ext cx="2007332"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Algorithm</a:t>
              </a:r>
            </a:p>
            <a:p>
              <a:pPr algn="ctr" eaLnBrk="1" hangingPunct="1">
                <a:lnSpc>
                  <a:spcPct val="120000"/>
                </a:lnSpc>
              </a:pPr>
              <a:r>
                <a:rPr lang="en-US" dirty="0">
                  <a:solidFill>
                    <a:srgbClr val="FFFF00"/>
                  </a:solidFill>
                  <a:latin typeface="Arev Sans" pitchFamily="34" charset="0"/>
                  <a:ea typeface="Arev Sans" pitchFamily="34" charset="0"/>
                  <a:cs typeface="Arev sans bold" pitchFamily="34" charset="0"/>
                </a:rPr>
                <a:t>X</a:t>
              </a:r>
              <a:endParaRPr lang="en-US" dirty="0" smtClean="0">
                <a:solidFill>
                  <a:srgbClr val="FFFF00"/>
                </a:solidFill>
                <a:latin typeface="Arev Sans" pitchFamily="34" charset="0"/>
                <a:ea typeface="Arev Sans" pitchFamily="34" charset="0"/>
                <a:cs typeface="Arev sans bold" pitchFamily="34" charset="0"/>
              </a:endParaRPr>
            </a:p>
          </p:txBody>
        </p:sp>
      </p:grpSp>
      <p:cxnSp>
        <p:nvCxnSpPr>
          <p:cNvPr id="18" name="Straight Arrow Connector 17"/>
          <p:cNvCxnSpPr>
            <a:stCxn id="11" idx="3"/>
          </p:cNvCxnSpPr>
          <p:nvPr/>
        </p:nvCxnSpPr>
        <p:spPr bwMode="auto">
          <a:xfrm flipV="1">
            <a:off x="9008323" y="1188535"/>
            <a:ext cx="1092607" cy="1"/>
          </a:xfrm>
          <a:prstGeom prst="straightConnector1">
            <a:avLst/>
          </a:prstGeom>
          <a:noFill/>
          <a:ln w="57150" cap="flat" cmpd="sng" algn="ctr">
            <a:solidFill>
              <a:schemeClr val="tx1"/>
            </a:solidFill>
            <a:prstDash val="solid"/>
            <a:round/>
            <a:headEnd type="none" w="med" len="med"/>
            <a:tailEnd type="triangle"/>
          </a:ln>
          <a:effectLst/>
        </p:spPr>
      </p:cxnSp>
      <p:sp>
        <p:nvSpPr>
          <p:cNvPr id="19" name="TextBox 18"/>
          <p:cNvSpPr txBox="1"/>
          <p:nvPr/>
        </p:nvSpPr>
        <p:spPr bwMode="auto">
          <a:xfrm>
            <a:off x="10092412" y="873884"/>
            <a:ext cx="1244251"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 </a:t>
            </a:r>
            <a:r>
              <a:rPr lang="en-US" dirty="0" smtClean="0">
                <a:latin typeface="Arev Sans" pitchFamily="34" charset="0"/>
                <a:ea typeface="Arev Sans" pitchFamily="34" charset="0"/>
                <a:cs typeface="Arev sans bold" pitchFamily="34" charset="0"/>
              </a:rPr>
              <a:t>∈ ℝ</a:t>
            </a:r>
          </a:p>
        </p:txBody>
      </p:sp>
      <p:sp>
        <p:nvSpPr>
          <p:cNvPr id="36" name="TextBox 35"/>
          <p:cNvSpPr txBox="1"/>
          <p:nvPr/>
        </p:nvSpPr>
        <p:spPr bwMode="auto">
          <a:xfrm>
            <a:off x="293771" y="3660544"/>
            <a:ext cx="11604459"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err="1" smtClean="0">
                <a:solidFill>
                  <a:srgbClr val="FFFF00"/>
                </a:solidFill>
                <a:latin typeface="Arev Sans" pitchFamily="34" charset="0"/>
                <a:ea typeface="Arev Sans" pitchFamily="34" charset="0"/>
                <a:cs typeface="Arev sans bold" pitchFamily="34" charset="0"/>
              </a:rPr>
              <a:t>ρ</a:t>
            </a:r>
            <a:r>
              <a:rPr lang="en-US" dirty="0" err="1" smtClean="0">
                <a:latin typeface="Arev Sans" pitchFamily="34" charset="0"/>
                <a:ea typeface="Arev Sans" pitchFamily="34" charset="0"/>
                <a:cs typeface="Arev sans bold" pitchFamily="34" charset="0"/>
              </a:rPr>
              <a:t>’s</a:t>
            </a:r>
            <a:r>
              <a:rPr lang="en-US" dirty="0" smtClean="0">
                <a:latin typeface="Arev Sans" pitchFamily="34" charset="0"/>
                <a:ea typeface="Arev Sans" pitchFamily="34" charset="0"/>
                <a:cs typeface="Arev sans bold" pitchFamily="34" charset="0"/>
              </a:rPr>
              <a:t> eigenvalues form a probability distribution!  Call it </a:t>
            </a:r>
            <a:r>
              <a:rPr lang="en-US" dirty="0" smtClean="0">
                <a:solidFill>
                  <a:srgbClr val="FFFF00"/>
                </a:solidFill>
                <a:latin typeface="Arev Sans" pitchFamily="34" charset="0"/>
                <a:ea typeface="Arev Sans" pitchFamily="34" charset="0"/>
                <a:cs typeface="Arev sans bold" pitchFamily="34" charset="0"/>
              </a:rPr>
              <a:t>p</a:t>
            </a:r>
            <a:r>
              <a:rPr lang="en-US" sz="3200" baseline="-25000" dirty="0" smtClean="0">
                <a:solidFill>
                  <a:srgbClr val="FFFF00"/>
                </a:solidFill>
                <a:latin typeface="Arev Sans" pitchFamily="34" charset="0"/>
                <a:ea typeface="Arev Sans" pitchFamily="34" charset="0"/>
                <a:cs typeface="Arev sans bold" pitchFamily="34" charset="0"/>
              </a:rPr>
              <a:t>1</a:t>
            </a:r>
            <a:r>
              <a:rPr lang="en-US" dirty="0" smtClean="0">
                <a:latin typeface="Arev Sans" pitchFamily="34" charset="0"/>
                <a:ea typeface="Arev Sans" pitchFamily="34" charset="0"/>
                <a:cs typeface="Arev sans bold" pitchFamily="34" charset="0"/>
              </a:rPr>
              <a:t>, …, </a:t>
            </a:r>
            <a:r>
              <a:rPr lang="en-US" dirty="0" err="1" smtClean="0">
                <a:solidFill>
                  <a:srgbClr val="FFFF00"/>
                </a:solidFill>
                <a:latin typeface="Arev Sans" pitchFamily="34" charset="0"/>
                <a:ea typeface="Arev Sans" pitchFamily="34" charset="0"/>
                <a:cs typeface="Arev sans bold" pitchFamily="34" charset="0"/>
              </a:rPr>
              <a:t>p</a:t>
            </a:r>
            <a:r>
              <a:rPr lang="en-US" sz="3200" baseline="-25000" dirty="0" err="1" smtClean="0">
                <a:solidFill>
                  <a:srgbClr val="FFFF00"/>
                </a:solidFill>
                <a:latin typeface="Arev Sans" pitchFamily="34" charset="0"/>
                <a:ea typeface="Arev Sans" pitchFamily="34" charset="0"/>
                <a:cs typeface="Arev sans bold" pitchFamily="34" charset="0"/>
              </a:rPr>
              <a:t>n</a:t>
            </a:r>
            <a:endParaRPr lang="en-US" baseline="-25000" dirty="0" smtClean="0">
              <a:solidFill>
                <a:srgbClr val="FFFF00"/>
              </a:solidFill>
              <a:latin typeface="Arev Sans" pitchFamily="34" charset="0"/>
              <a:ea typeface="Arev Sans" pitchFamily="34" charset="0"/>
              <a:cs typeface="Arev sans bold" pitchFamily="34" charset="0"/>
            </a:endParaRPr>
          </a:p>
        </p:txBody>
      </p:sp>
      <p:grpSp>
        <p:nvGrpSpPr>
          <p:cNvPr id="37" name="Group 36"/>
          <p:cNvGrpSpPr/>
          <p:nvPr/>
        </p:nvGrpSpPr>
        <p:grpSpPr>
          <a:xfrm>
            <a:off x="4477994" y="372136"/>
            <a:ext cx="1580881" cy="1227285"/>
            <a:chOff x="4477994" y="372136"/>
            <a:chExt cx="1580881" cy="1227285"/>
          </a:xfrm>
        </p:grpSpPr>
        <p:cxnSp>
          <p:nvCxnSpPr>
            <p:cNvPr id="38" name="Straight Arrow Connector 37"/>
            <p:cNvCxnSpPr/>
            <p:nvPr/>
          </p:nvCxnSpPr>
          <p:spPr bwMode="auto">
            <a:xfrm>
              <a:off x="4550737" y="372136"/>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39" name="Straight Arrow Connector 38"/>
            <p:cNvCxnSpPr/>
            <p:nvPr/>
          </p:nvCxnSpPr>
          <p:spPr bwMode="auto">
            <a:xfrm>
              <a:off x="4550737" y="678957"/>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40" name="Straight Arrow Connector 39"/>
            <p:cNvCxnSpPr/>
            <p:nvPr/>
          </p:nvCxnSpPr>
          <p:spPr bwMode="auto">
            <a:xfrm>
              <a:off x="4550737" y="1292599"/>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41" name="Straight Arrow Connector 40"/>
            <p:cNvCxnSpPr/>
            <p:nvPr/>
          </p:nvCxnSpPr>
          <p:spPr bwMode="auto">
            <a:xfrm>
              <a:off x="4550737" y="1599421"/>
              <a:ext cx="1435395" cy="0"/>
            </a:xfrm>
            <a:prstGeom prst="straightConnector1">
              <a:avLst/>
            </a:prstGeom>
            <a:noFill/>
            <a:ln w="57150" cap="flat" cmpd="sng" algn="ctr">
              <a:solidFill>
                <a:schemeClr val="tx1"/>
              </a:solidFill>
              <a:prstDash val="solid"/>
              <a:round/>
              <a:headEnd type="none" w="med" len="med"/>
              <a:tailEnd type="triangle"/>
            </a:ln>
            <a:effectLst/>
          </p:spPr>
        </p:cxnSp>
        <p:sp>
          <p:nvSpPr>
            <p:cNvPr id="42" name="TextBox 41"/>
            <p:cNvSpPr txBox="1"/>
            <p:nvPr/>
          </p:nvSpPr>
          <p:spPr bwMode="auto">
            <a:xfrm>
              <a:off x="4477994" y="757841"/>
              <a:ext cx="1580881" cy="43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000" dirty="0" smtClean="0">
                  <a:solidFill>
                    <a:srgbClr val="FFFF00"/>
                  </a:solidFill>
                  <a:latin typeface="Arev Sans" pitchFamily="34" charset="0"/>
                  <a:ea typeface="Arev Sans" pitchFamily="34" charset="0"/>
                  <a:cs typeface="Arev sans bold" pitchFamily="34" charset="0"/>
                </a:rPr>
                <a:t>m</a:t>
              </a:r>
              <a:r>
                <a:rPr lang="en-US" sz="2000" dirty="0" smtClean="0">
                  <a:latin typeface="Arev Sans" pitchFamily="34" charset="0"/>
                  <a:ea typeface="Arev Sans" pitchFamily="34" charset="0"/>
                  <a:cs typeface="Arev sans bold" pitchFamily="34" charset="0"/>
                </a:rPr>
                <a:t> samples</a:t>
              </a:r>
            </a:p>
          </p:txBody>
        </p:sp>
      </p:grpSp>
      <p:sp>
        <p:nvSpPr>
          <p:cNvPr id="43" name="TextBox 42"/>
          <p:cNvSpPr txBox="1"/>
          <p:nvPr/>
        </p:nvSpPr>
        <p:spPr bwMode="auto">
          <a:xfrm>
            <a:off x="4861912" y="1814811"/>
            <a:ext cx="813044"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l-GR" sz="2400" dirty="0" smtClean="0">
                <a:solidFill>
                  <a:srgbClr val="FFFF00"/>
                </a:solidFill>
                <a:latin typeface="Arev Sans" pitchFamily="34" charset="0"/>
                <a:ea typeface="Arev Sans" pitchFamily="34" charset="0"/>
                <a:cs typeface="Arev sans bold" pitchFamily="34" charset="0"/>
              </a:rPr>
              <a:t>ρ</a:t>
            </a:r>
            <a:r>
              <a:rPr lang="en-US" baseline="30000" dirty="0" smtClean="0">
                <a:solidFill>
                  <a:srgbClr val="FFFF00"/>
                </a:solidFill>
                <a:latin typeface="Arev Sans" pitchFamily="34" charset="0"/>
                <a:ea typeface="Arev Sans" pitchFamily="34" charset="0"/>
                <a:cs typeface="Arev sans bold" pitchFamily="34" charset="0"/>
              </a:rPr>
              <a:t>⊗m</a:t>
            </a:r>
            <a:endParaRPr lang="en-US" sz="2400" baseline="30000" dirty="0" smtClean="0">
              <a:solidFill>
                <a:srgbClr val="FFFF00"/>
              </a:solidFill>
              <a:latin typeface="Arev Sans" pitchFamily="34" charset="0"/>
              <a:ea typeface="Arev Sans" pitchFamily="34" charset="0"/>
              <a:cs typeface="Arev sans bold" pitchFamily="34" charset="0"/>
            </a:endParaRPr>
          </a:p>
        </p:txBody>
      </p:sp>
      <p:sp>
        <p:nvSpPr>
          <p:cNvPr id="46" name="TextBox 45"/>
          <p:cNvSpPr txBox="1"/>
          <p:nvPr/>
        </p:nvSpPr>
        <p:spPr bwMode="auto">
          <a:xfrm>
            <a:off x="869266" y="2811564"/>
            <a:ext cx="10453503" cy="56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b="1" dirty="0" smtClean="0">
                <a:solidFill>
                  <a:srgbClr val="FFFF00"/>
                </a:solidFill>
                <a:latin typeface="Arev Sans" pitchFamily="34" charset="0"/>
                <a:ea typeface="Arev Sans" pitchFamily="34" charset="0"/>
                <a:cs typeface="Arev sans bold" pitchFamily="34" charset="0"/>
              </a:rPr>
              <a:t>Quantum </a:t>
            </a:r>
            <a:r>
              <a:rPr lang="en-US" b="1" dirty="0" smtClean="0">
                <a:latin typeface="Arev Sans" pitchFamily="34" charset="0"/>
                <a:ea typeface="Arev Sans" pitchFamily="34" charset="0"/>
                <a:cs typeface="Arev sans bold" pitchFamily="34" charset="0"/>
              </a:rPr>
              <a:t>probability density testing picture:</a:t>
            </a:r>
            <a:r>
              <a:rPr lang="en-US" b="1" dirty="0" smtClean="0">
                <a:solidFill>
                  <a:srgbClr val="9B0000"/>
                </a:solidFill>
                <a:latin typeface="Arev Sans" pitchFamily="34" charset="0"/>
                <a:ea typeface="Arev Sans" pitchFamily="34" charset="0"/>
                <a:cs typeface="Arev sans bold" pitchFamily="34" charset="0"/>
              </a:rPr>
              <a:t> m=1:</a:t>
            </a:r>
          </a:p>
        </p:txBody>
      </p:sp>
      <p:sp>
        <p:nvSpPr>
          <p:cNvPr id="44" name="TextBox 43"/>
          <p:cNvSpPr txBox="1"/>
          <p:nvPr/>
        </p:nvSpPr>
        <p:spPr bwMode="auto">
          <a:xfrm>
            <a:off x="221208" y="4433695"/>
            <a:ext cx="1163171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r" eaLnBrk="1" hangingPunct="1">
              <a:lnSpc>
                <a:spcPct val="120000"/>
              </a:lnSpc>
            </a:pPr>
            <a:r>
              <a:rPr lang="en-US" dirty="0" smtClean="0">
                <a:latin typeface="Arev Sans" pitchFamily="34" charset="0"/>
                <a:ea typeface="Arev Sans" pitchFamily="34" charset="0"/>
                <a:cs typeface="Arev sans bold" pitchFamily="34" charset="0"/>
              </a:rPr>
              <a:t>“Over” </a:t>
            </a:r>
            <a:r>
              <a:rPr lang="el-GR"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’s orthonormal eigenvectors in </a:t>
            </a:r>
            <a:r>
              <a:rPr lang="en-US" dirty="0" err="1" smtClean="0">
                <a:latin typeface="Arev Sans" pitchFamily="34" charset="0"/>
                <a:ea typeface="Arev Sans" pitchFamily="34" charset="0"/>
                <a:cs typeface="Arev sans bold" pitchFamily="34" charset="0"/>
              </a:rPr>
              <a:t>ℂ</a:t>
            </a:r>
            <a:r>
              <a:rPr lang="en-US" sz="3200" baseline="30000" dirty="0" err="1" smtClean="0">
                <a:latin typeface="Arev Sans" pitchFamily="34" charset="0"/>
                <a:ea typeface="Arev Sans" pitchFamily="34" charset="0"/>
                <a:cs typeface="Arev sans bold" pitchFamily="34" charset="0"/>
              </a:rPr>
              <a:t>n</a:t>
            </a:r>
            <a:r>
              <a:rPr lang="en-US" dirty="0" smtClean="0">
                <a:latin typeface="Arev Sans" pitchFamily="34" charset="0"/>
                <a:ea typeface="Arev Sans" pitchFamily="34" charset="0"/>
                <a:cs typeface="Arev sans bold" pitchFamily="34" charset="0"/>
              </a:rPr>
              <a:t>.  Call them </a:t>
            </a:r>
            <a:r>
              <a:rPr lang="en-US" dirty="0" smtClean="0">
                <a:solidFill>
                  <a:srgbClr val="FFFF00"/>
                </a:solidFill>
                <a:latin typeface="Arev Sans" pitchFamily="34" charset="0"/>
                <a:ea typeface="Arev Sans" pitchFamily="34" charset="0"/>
                <a:cs typeface="Arev sans bold" pitchFamily="34" charset="0"/>
              </a:rPr>
              <a:t>v</a:t>
            </a:r>
            <a:r>
              <a:rPr lang="en-US" sz="3200" baseline="-25000" dirty="0" smtClean="0">
                <a:solidFill>
                  <a:srgbClr val="FFFF00"/>
                </a:solidFill>
                <a:latin typeface="Arev Sans" pitchFamily="34" charset="0"/>
                <a:ea typeface="Arev Sans" pitchFamily="34" charset="0"/>
                <a:cs typeface="Arev sans bold" pitchFamily="34" charset="0"/>
              </a:rPr>
              <a:t>1</a:t>
            </a:r>
            <a:r>
              <a:rPr lang="en-US" dirty="0" smtClean="0">
                <a:latin typeface="Arev Sans" pitchFamily="34" charset="0"/>
                <a:ea typeface="Arev Sans" pitchFamily="34" charset="0"/>
                <a:cs typeface="Arev sans bold" pitchFamily="34" charset="0"/>
              </a:rPr>
              <a:t>, …, </a:t>
            </a:r>
            <a:r>
              <a:rPr lang="en-US" dirty="0" err="1" smtClean="0">
                <a:solidFill>
                  <a:srgbClr val="FFFF00"/>
                </a:solidFill>
                <a:latin typeface="Arev Sans" pitchFamily="34" charset="0"/>
                <a:ea typeface="Arev Sans" pitchFamily="34" charset="0"/>
                <a:cs typeface="Arev sans bold" pitchFamily="34" charset="0"/>
              </a:rPr>
              <a:t>v</a:t>
            </a:r>
            <a:r>
              <a:rPr lang="en-US" sz="3200" baseline="-25000" dirty="0" err="1" smtClean="0">
                <a:solidFill>
                  <a:srgbClr val="FFFF00"/>
                </a:solidFill>
                <a:latin typeface="Arev Sans" pitchFamily="34" charset="0"/>
                <a:ea typeface="Arev Sans" pitchFamily="34" charset="0"/>
                <a:cs typeface="Arev sans bold" pitchFamily="34" charset="0"/>
              </a:rPr>
              <a:t>n</a:t>
            </a:r>
            <a:endParaRPr lang="en-US" baseline="-25000" dirty="0" smtClean="0">
              <a:solidFill>
                <a:srgbClr val="FFFF00"/>
              </a:solidFill>
              <a:latin typeface="Arev Sans" pitchFamily="34" charset="0"/>
              <a:ea typeface="Arev Sans" pitchFamily="34" charset="0"/>
              <a:cs typeface="Arev sans bold" pitchFamily="34" charset="0"/>
            </a:endParaRPr>
          </a:p>
        </p:txBody>
      </p:sp>
      <p:sp>
        <p:nvSpPr>
          <p:cNvPr id="45" name="TextBox 44"/>
          <p:cNvSpPr txBox="1"/>
          <p:nvPr/>
        </p:nvSpPr>
        <p:spPr bwMode="auto">
          <a:xfrm>
            <a:off x="2016209" y="5239871"/>
            <a:ext cx="8159606"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Think of </a:t>
            </a:r>
            <a:r>
              <a:rPr lang="el-GR"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 as emitting </a:t>
            </a:r>
            <a:r>
              <a:rPr lang="en-US" dirty="0" smtClean="0">
                <a:solidFill>
                  <a:srgbClr val="FFFF00"/>
                </a:solidFill>
                <a:latin typeface="Arev Sans" pitchFamily="34" charset="0"/>
                <a:ea typeface="Arev Sans" pitchFamily="34" charset="0"/>
                <a:cs typeface="Arev sans bold" pitchFamily="34" charset="0"/>
              </a:rPr>
              <a:t>v</a:t>
            </a:r>
            <a:r>
              <a:rPr lang="en-US" sz="3200" baseline="-25000" dirty="0" smtClean="0">
                <a:solidFill>
                  <a:srgbClr val="FFFF00"/>
                </a:solidFill>
                <a:latin typeface="Arev Sans" pitchFamily="34" charset="0"/>
                <a:ea typeface="Arev Sans" pitchFamily="34" charset="0"/>
                <a:cs typeface="Arev sans bold" pitchFamily="34" charset="0"/>
              </a:rPr>
              <a:t>i</a:t>
            </a:r>
            <a:r>
              <a:rPr lang="en-US" dirty="0" smtClean="0">
                <a:latin typeface="Arev Sans" pitchFamily="34" charset="0"/>
                <a:ea typeface="Arev Sans" pitchFamily="34" charset="0"/>
                <a:cs typeface="Arev sans bold" pitchFamily="34" charset="0"/>
              </a:rPr>
              <a:t> with probability </a:t>
            </a:r>
            <a:r>
              <a:rPr lang="en-US" dirty="0" smtClean="0">
                <a:solidFill>
                  <a:srgbClr val="FFFF00"/>
                </a:solidFill>
                <a:latin typeface="Arev Sans" pitchFamily="34" charset="0"/>
                <a:ea typeface="Arev Sans" pitchFamily="34" charset="0"/>
                <a:cs typeface="Arev sans bold" pitchFamily="34" charset="0"/>
              </a:rPr>
              <a:t>p</a:t>
            </a:r>
            <a:r>
              <a:rPr lang="en-US" sz="3200" baseline="-25000" dirty="0" smtClean="0">
                <a:solidFill>
                  <a:srgbClr val="FFFF00"/>
                </a:solidFill>
                <a:latin typeface="Arev Sans" pitchFamily="34" charset="0"/>
                <a:ea typeface="Arev Sans" pitchFamily="34" charset="0"/>
                <a:cs typeface="Arev sans bold" pitchFamily="34" charset="0"/>
              </a:rPr>
              <a:t>i</a:t>
            </a:r>
            <a:r>
              <a:rPr lang="en-US" dirty="0" smtClean="0">
                <a:latin typeface="Arev Sans" pitchFamily="34" charset="0"/>
                <a:ea typeface="Arev Sans" pitchFamily="34" charset="0"/>
                <a:cs typeface="Arev sans bold" pitchFamily="34" charset="0"/>
              </a:rPr>
              <a:t>.</a:t>
            </a:r>
          </a:p>
          <a:p>
            <a:pPr algn="ctr" eaLnBrk="1" hangingPunct="1">
              <a:lnSpc>
                <a:spcPct val="120000"/>
              </a:lnSpc>
            </a:pPr>
            <a:endParaRPr lang="en-US" sz="1400" dirty="0" smtClean="0">
              <a:latin typeface="Arev Sans" pitchFamily="34" charset="0"/>
              <a:ea typeface="Arev Sans" pitchFamily="34" charset="0"/>
              <a:cs typeface="Arev sans bold" pitchFamily="34" charset="0"/>
            </a:endParaRPr>
          </a:p>
          <a:p>
            <a:pPr algn="ctr" eaLnBrk="1" hangingPunct="1">
              <a:lnSpc>
                <a:spcPct val="120000"/>
              </a:lnSpc>
            </a:pPr>
            <a:r>
              <a:rPr lang="en-US" u="sng" dirty="0" smtClean="0">
                <a:latin typeface="Arev Sans" pitchFamily="34" charset="0"/>
                <a:ea typeface="Arev Sans" pitchFamily="34" charset="0"/>
                <a:cs typeface="Arev sans bold" pitchFamily="34" charset="0"/>
              </a:rPr>
              <a:t>Exercise</a:t>
            </a:r>
            <a:r>
              <a:rPr lang="en-US" dirty="0" smtClean="0">
                <a:latin typeface="Arev Sans" pitchFamily="34" charset="0"/>
                <a:ea typeface="Arev Sans" pitchFamily="34" charset="0"/>
                <a:cs typeface="Arev sans bold" pitchFamily="34" charset="0"/>
              </a:rPr>
              <a:t>:  Conditioned on </a:t>
            </a:r>
            <a:r>
              <a:rPr lang="en-US" dirty="0" smtClean="0">
                <a:solidFill>
                  <a:srgbClr val="FFFF00"/>
                </a:solidFill>
                <a:latin typeface="Arev Sans" pitchFamily="34" charset="0"/>
                <a:ea typeface="Arev Sans" pitchFamily="34" charset="0"/>
                <a:cs typeface="Arev sans bold" pitchFamily="34" charset="0"/>
              </a:rPr>
              <a:t>v</a:t>
            </a:r>
            <a:r>
              <a:rPr lang="en-US" sz="3200" baseline="-25000" dirty="0" smtClean="0">
                <a:solidFill>
                  <a:srgbClr val="FFFF00"/>
                </a:solidFill>
                <a:latin typeface="Arev Sans" pitchFamily="34" charset="0"/>
                <a:ea typeface="Arev Sans" pitchFamily="34" charset="0"/>
                <a:cs typeface="Arev sans bold" pitchFamily="34" charset="0"/>
              </a:rPr>
              <a:t>i</a:t>
            </a:r>
            <a:r>
              <a:rPr lang="en-US" dirty="0" smtClean="0">
                <a:latin typeface="Arev Sans" pitchFamily="34" charset="0"/>
                <a:ea typeface="Arev Sans" pitchFamily="34" charset="0"/>
                <a:cs typeface="Arev sans bold" pitchFamily="34" charset="0"/>
              </a:rPr>
              <a:t>, </a:t>
            </a:r>
            <a:r>
              <a:rPr lang="en-US" b="1" dirty="0" smtClean="0">
                <a:latin typeface="Arev Sans" pitchFamily="34" charset="0"/>
                <a:ea typeface="Arev Sans" pitchFamily="34" charset="0"/>
                <a:cs typeface="Arev sans bold" pitchFamily="34" charset="0"/>
              </a:rPr>
              <a:t>E</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 </a:t>
            </a:r>
            <a:r>
              <a:rPr lang="en-US" dirty="0" smtClean="0">
                <a:solidFill>
                  <a:srgbClr val="FFFF00"/>
                </a:solidFill>
                <a:latin typeface="Arev Sans" pitchFamily="34" charset="0"/>
                <a:ea typeface="Arev Sans" pitchFamily="34" charset="0"/>
                <a:cs typeface="Arev sans bold" pitchFamily="34" charset="0"/>
              </a:rPr>
              <a:t>〈Xv</a:t>
            </a:r>
            <a:r>
              <a:rPr lang="en-US" sz="3200" baseline="-25000" dirty="0" smtClean="0">
                <a:solidFill>
                  <a:srgbClr val="FFFF00"/>
                </a:solidFill>
                <a:latin typeface="Arev Sans" pitchFamily="34" charset="0"/>
                <a:ea typeface="Arev Sans" pitchFamily="34" charset="0"/>
                <a:cs typeface="Arev sans bold" pitchFamily="34" charset="0"/>
              </a:rPr>
              <a:t>i</a:t>
            </a:r>
            <a:r>
              <a:rPr lang="en-US"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v</a:t>
            </a:r>
            <a:r>
              <a:rPr lang="en-US" sz="3200" baseline="-25000" dirty="0" smtClean="0">
                <a:solidFill>
                  <a:srgbClr val="FFFF00"/>
                </a:solidFill>
                <a:latin typeface="Arev Sans" pitchFamily="34" charset="0"/>
                <a:ea typeface="Arev Sans" pitchFamily="34" charset="0"/>
                <a:cs typeface="Arev sans bold" pitchFamily="34" charset="0"/>
              </a:rPr>
              <a:t>i</a:t>
            </a:r>
            <a:r>
              <a:rPr lang="en-US" dirty="0" smtClean="0">
                <a:solidFill>
                  <a:srgbClr val="FFFF00"/>
                </a:solidFill>
                <a:latin typeface="Arev Sans" pitchFamily="34" charset="0"/>
                <a:ea typeface="Arev Sans" pitchFamily="34" charset="0"/>
                <a:cs typeface="Arev sans bold" pitchFamily="34" charset="0"/>
              </a:rPr>
              <a:t>〉</a:t>
            </a:r>
            <a:r>
              <a:rPr lang="en-US" dirty="0" smtClean="0">
                <a:latin typeface="Arev Sans" pitchFamily="34" charset="0"/>
                <a:ea typeface="Arev Sans" pitchFamily="34" charset="0"/>
                <a:cs typeface="Arev sans bold" pitchFamily="34" charset="0"/>
              </a:rPr>
              <a:t>.</a:t>
            </a:r>
          </a:p>
        </p:txBody>
      </p:sp>
    </p:spTree>
    <p:extLst>
      <p:ext uri="{BB962C8B-B14F-4D97-AF65-F5344CB8AC3E}">
        <p14:creationId xmlns:p14="http://schemas.microsoft.com/office/powerpoint/2010/main" val="11915832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
                                            <p:txEl>
                                              <p:pRg st="0" end="0"/>
                                            </p:txEl>
                                          </p:spTgt>
                                        </p:tgtEl>
                                        <p:attrNameLst>
                                          <p:attrName>style.visibility</p:attrName>
                                        </p:attrNameLst>
                                      </p:cBhvr>
                                      <p:to>
                                        <p:strVal val="visible"/>
                                      </p:to>
                                    </p:set>
                                    <p:animEffect transition="in" filter="fade">
                                      <p:cBhvr>
                                        <p:cTn id="17" dur="500"/>
                                        <p:tgtEl>
                                          <p:spTgt spid="4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
                                            <p:txEl>
                                              <p:pRg st="2" end="2"/>
                                            </p:txEl>
                                          </p:spTgt>
                                        </p:tgtEl>
                                        <p:attrNameLst>
                                          <p:attrName>style.visibility</p:attrName>
                                        </p:attrNameLst>
                                      </p:cBhvr>
                                      <p:to>
                                        <p:strVal val="visible"/>
                                      </p:to>
                                    </p:set>
                                    <p:animEffect transition="in" filter="fade">
                                      <p:cBhvr>
                                        <p:cTn id="22" dur="500"/>
                                        <p:tgtEl>
                                          <p:spTgt spid="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0450" y="314848"/>
            <a:ext cx="1190366" cy="1125088"/>
          </a:xfrm>
          <a:prstGeom prst="rect">
            <a:avLst/>
          </a:prstGeom>
        </p:spPr>
      </p:pic>
      <p:sp>
        <p:nvSpPr>
          <p:cNvPr id="3" name="TextBox 2"/>
          <p:cNvSpPr txBox="1"/>
          <p:nvPr/>
        </p:nvSpPr>
        <p:spPr bwMode="auto">
          <a:xfrm>
            <a:off x="106221" y="1593213"/>
            <a:ext cx="3898824"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400" dirty="0" smtClean="0">
                <a:latin typeface="Arev Sans" pitchFamily="34" charset="0"/>
                <a:ea typeface="Arev Sans" pitchFamily="34" charset="0"/>
                <a:cs typeface="Arev sans bold" pitchFamily="34" charset="0"/>
              </a:rPr>
              <a:t>Unknown </a:t>
            </a:r>
            <a:r>
              <a:rPr lang="en-US" sz="2400" dirty="0" smtClean="0">
                <a:solidFill>
                  <a:srgbClr val="FFFF00"/>
                </a:solidFill>
                <a:latin typeface="Arev Sans" pitchFamily="34" charset="0"/>
                <a:ea typeface="Arev Sans" pitchFamily="34" charset="0"/>
                <a:cs typeface="Arev sans bold" pitchFamily="34" charset="0"/>
              </a:rPr>
              <a:t>n</a:t>
            </a:r>
            <a:r>
              <a:rPr lang="en-US" sz="2400" dirty="0" smtClean="0">
                <a:latin typeface="Arev Sans" pitchFamily="34" charset="0"/>
                <a:ea typeface="Arev Sans" pitchFamily="34" charset="0"/>
                <a:cs typeface="Arev sans bold" pitchFamily="34" charset="0"/>
              </a:rPr>
              <a:t>-outcome</a:t>
            </a:r>
          </a:p>
          <a:p>
            <a:pPr algn="ctr" eaLnBrk="1" hangingPunct="1">
              <a:lnSpc>
                <a:spcPct val="120000"/>
              </a:lnSpc>
            </a:pPr>
            <a:r>
              <a:rPr lang="en-US" sz="2400" dirty="0" smtClean="0">
                <a:latin typeface="Arev Sans" pitchFamily="34" charset="0"/>
                <a:ea typeface="Arev Sans" pitchFamily="34" charset="0"/>
                <a:cs typeface="Arev sans bold" pitchFamily="34" charset="0"/>
              </a:rPr>
              <a:t>source of randomness </a:t>
            </a:r>
            <a:r>
              <a:rPr lang="el-GR" sz="2400" dirty="0" smtClean="0">
                <a:solidFill>
                  <a:srgbClr val="FFFF00"/>
                </a:solidFill>
                <a:latin typeface="Arev Sans" pitchFamily="34" charset="0"/>
                <a:ea typeface="Arev Sans" pitchFamily="34" charset="0"/>
                <a:cs typeface="Arev sans bold" pitchFamily="34" charset="0"/>
              </a:rPr>
              <a:t>ρ</a:t>
            </a:r>
            <a:endParaRPr lang="en-US" sz="2400" dirty="0" smtClean="0">
              <a:solidFill>
                <a:srgbClr val="FFFF00"/>
              </a:solidFill>
              <a:latin typeface="Arev Sans" pitchFamily="34" charset="0"/>
              <a:ea typeface="Arev Sans" pitchFamily="34" charset="0"/>
              <a:cs typeface="Arev sans bold" pitchFamily="34" charset="0"/>
            </a:endParaRPr>
          </a:p>
        </p:txBody>
      </p:sp>
      <p:grpSp>
        <p:nvGrpSpPr>
          <p:cNvPr id="15" name="Group 14"/>
          <p:cNvGrpSpPr/>
          <p:nvPr/>
        </p:nvGrpSpPr>
        <p:grpSpPr>
          <a:xfrm>
            <a:off x="6531823" y="136023"/>
            <a:ext cx="2476500" cy="2105025"/>
            <a:chOff x="5268434" y="3014610"/>
            <a:chExt cx="2476500" cy="2105025"/>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88077" y1="20362" x2="95385" y2="11765"/>
                          <a14:foregroundMark x1="28077" y1="19457" x2="26923" y2="3167"/>
                          <a14:foregroundMark x1="10385" y1="20362" x2="4231" y2="7692"/>
                          <a14:foregroundMark x1="47692" y1="56109" x2="69231" y2="57919"/>
                          <a14:foregroundMark x1="1538" y1="38914" x2="3077" y2="46154"/>
                          <a14:foregroundMark x1="20000" y1="20814" x2="16538" y2="2715"/>
                          <a14:foregroundMark x1="24615" y1="14027" x2="21923" y2="3620"/>
                          <a14:foregroundMark x1="2308" y1="10407" x2="3846" y2="28054"/>
                          <a14:foregroundMark x1="94615" y1="52941" x2="93846" y2="63801"/>
                        </a14:backgroundRemoval>
                      </a14:imgEffect>
                    </a14:imgLayer>
                  </a14:imgProps>
                </a:ext>
                <a:ext uri="{28A0092B-C50C-407E-A947-70E740481C1C}">
                  <a14:useLocalDpi xmlns:a14="http://schemas.microsoft.com/office/drawing/2010/main" val="0"/>
                </a:ext>
              </a:extLst>
            </a:blip>
            <a:stretch>
              <a:fillRect/>
            </a:stretch>
          </p:blipFill>
          <p:spPr>
            <a:xfrm>
              <a:off x="5268434" y="3014610"/>
              <a:ext cx="2476500" cy="2105025"/>
            </a:xfrm>
            <a:prstGeom prst="rect">
              <a:avLst/>
            </a:prstGeom>
          </p:spPr>
        </p:pic>
        <p:sp>
          <p:nvSpPr>
            <p:cNvPr id="14" name="TextBox 13"/>
            <p:cNvSpPr txBox="1"/>
            <p:nvPr/>
          </p:nvSpPr>
          <p:spPr bwMode="auto">
            <a:xfrm>
              <a:off x="5566518" y="3562385"/>
              <a:ext cx="2007332"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Algorithm</a:t>
              </a:r>
            </a:p>
            <a:p>
              <a:pPr algn="ctr" eaLnBrk="1" hangingPunct="1">
                <a:lnSpc>
                  <a:spcPct val="120000"/>
                </a:lnSpc>
              </a:pPr>
              <a:r>
                <a:rPr lang="en-US" dirty="0">
                  <a:solidFill>
                    <a:srgbClr val="FFFF00"/>
                  </a:solidFill>
                  <a:latin typeface="Arev Sans" pitchFamily="34" charset="0"/>
                  <a:ea typeface="Arev Sans" pitchFamily="34" charset="0"/>
                  <a:cs typeface="Arev sans bold" pitchFamily="34" charset="0"/>
                </a:rPr>
                <a:t>X</a:t>
              </a:r>
              <a:endParaRPr lang="en-US" dirty="0" smtClean="0">
                <a:solidFill>
                  <a:srgbClr val="FFFF00"/>
                </a:solidFill>
                <a:latin typeface="Arev Sans" pitchFamily="34" charset="0"/>
                <a:ea typeface="Arev Sans" pitchFamily="34" charset="0"/>
                <a:cs typeface="Arev sans bold" pitchFamily="34" charset="0"/>
              </a:endParaRPr>
            </a:p>
          </p:txBody>
        </p:sp>
      </p:grpSp>
      <p:cxnSp>
        <p:nvCxnSpPr>
          <p:cNvPr id="18" name="Straight Arrow Connector 17"/>
          <p:cNvCxnSpPr>
            <a:stCxn id="11" idx="3"/>
          </p:cNvCxnSpPr>
          <p:nvPr/>
        </p:nvCxnSpPr>
        <p:spPr bwMode="auto">
          <a:xfrm flipV="1">
            <a:off x="9008323" y="1188535"/>
            <a:ext cx="1092607" cy="1"/>
          </a:xfrm>
          <a:prstGeom prst="straightConnector1">
            <a:avLst/>
          </a:prstGeom>
          <a:noFill/>
          <a:ln w="57150" cap="flat" cmpd="sng" algn="ctr">
            <a:solidFill>
              <a:schemeClr val="tx1"/>
            </a:solidFill>
            <a:prstDash val="solid"/>
            <a:round/>
            <a:headEnd type="none" w="med" len="med"/>
            <a:tailEnd type="triangle"/>
          </a:ln>
          <a:effectLst/>
        </p:spPr>
      </p:cxnSp>
      <p:sp>
        <p:nvSpPr>
          <p:cNvPr id="19" name="TextBox 18"/>
          <p:cNvSpPr txBox="1"/>
          <p:nvPr/>
        </p:nvSpPr>
        <p:spPr bwMode="auto">
          <a:xfrm>
            <a:off x="10092412" y="873884"/>
            <a:ext cx="1244251"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 </a:t>
            </a:r>
            <a:r>
              <a:rPr lang="en-US" dirty="0" smtClean="0">
                <a:latin typeface="Arev Sans" pitchFamily="34" charset="0"/>
                <a:ea typeface="Arev Sans" pitchFamily="34" charset="0"/>
                <a:cs typeface="Arev sans bold" pitchFamily="34" charset="0"/>
              </a:rPr>
              <a:t>∈ ℝ</a:t>
            </a:r>
          </a:p>
        </p:txBody>
      </p:sp>
      <p:sp>
        <p:nvSpPr>
          <p:cNvPr id="36" name="TextBox 35"/>
          <p:cNvSpPr txBox="1"/>
          <p:nvPr/>
        </p:nvSpPr>
        <p:spPr bwMode="auto">
          <a:xfrm>
            <a:off x="293771" y="3660544"/>
            <a:ext cx="11604459"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err="1" smtClean="0">
                <a:solidFill>
                  <a:srgbClr val="FFFF00"/>
                </a:solidFill>
                <a:latin typeface="Arev Sans" pitchFamily="34" charset="0"/>
                <a:ea typeface="Arev Sans" pitchFamily="34" charset="0"/>
                <a:cs typeface="Arev sans bold" pitchFamily="34" charset="0"/>
              </a:rPr>
              <a:t>ρ</a:t>
            </a:r>
            <a:r>
              <a:rPr lang="en-US" dirty="0" err="1" smtClean="0">
                <a:latin typeface="Arev Sans" pitchFamily="34" charset="0"/>
                <a:ea typeface="Arev Sans" pitchFamily="34" charset="0"/>
                <a:cs typeface="Arev sans bold" pitchFamily="34" charset="0"/>
              </a:rPr>
              <a:t>’s</a:t>
            </a:r>
            <a:r>
              <a:rPr lang="en-US" dirty="0" smtClean="0">
                <a:latin typeface="Arev Sans" pitchFamily="34" charset="0"/>
                <a:ea typeface="Arev Sans" pitchFamily="34" charset="0"/>
                <a:cs typeface="Arev sans bold" pitchFamily="34" charset="0"/>
              </a:rPr>
              <a:t> eigenvalues form a probability distribution!  Call it </a:t>
            </a:r>
            <a:r>
              <a:rPr lang="en-US" dirty="0" smtClean="0">
                <a:solidFill>
                  <a:srgbClr val="FFFF00"/>
                </a:solidFill>
                <a:latin typeface="Arev Sans" pitchFamily="34" charset="0"/>
                <a:ea typeface="Arev Sans" pitchFamily="34" charset="0"/>
                <a:cs typeface="Arev sans bold" pitchFamily="34" charset="0"/>
              </a:rPr>
              <a:t>p</a:t>
            </a:r>
            <a:r>
              <a:rPr lang="en-US" sz="3200" baseline="-25000" dirty="0" smtClean="0">
                <a:solidFill>
                  <a:srgbClr val="FFFF00"/>
                </a:solidFill>
                <a:latin typeface="Arev Sans" pitchFamily="34" charset="0"/>
                <a:ea typeface="Arev Sans" pitchFamily="34" charset="0"/>
                <a:cs typeface="Arev sans bold" pitchFamily="34" charset="0"/>
              </a:rPr>
              <a:t>1</a:t>
            </a:r>
            <a:r>
              <a:rPr lang="en-US" dirty="0" smtClean="0">
                <a:latin typeface="Arev Sans" pitchFamily="34" charset="0"/>
                <a:ea typeface="Arev Sans" pitchFamily="34" charset="0"/>
                <a:cs typeface="Arev sans bold" pitchFamily="34" charset="0"/>
              </a:rPr>
              <a:t>, …, </a:t>
            </a:r>
            <a:r>
              <a:rPr lang="en-US" dirty="0" err="1" smtClean="0">
                <a:solidFill>
                  <a:srgbClr val="FFFF00"/>
                </a:solidFill>
                <a:latin typeface="Arev Sans" pitchFamily="34" charset="0"/>
                <a:ea typeface="Arev Sans" pitchFamily="34" charset="0"/>
                <a:cs typeface="Arev sans bold" pitchFamily="34" charset="0"/>
              </a:rPr>
              <a:t>p</a:t>
            </a:r>
            <a:r>
              <a:rPr lang="en-US" sz="3200" baseline="-25000" dirty="0" err="1" smtClean="0">
                <a:solidFill>
                  <a:srgbClr val="FFFF00"/>
                </a:solidFill>
                <a:latin typeface="Arev Sans" pitchFamily="34" charset="0"/>
                <a:ea typeface="Arev Sans" pitchFamily="34" charset="0"/>
                <a:cs typeface="Arev sans bold" pitchFamily="34" charset="0"/>
              </a:rPr>
              <a:t>n</a:t>
            </a:r>
            <a:endParaRPr lang="en-US" baseline="-25000" dirty="0" smtClean="0">
              <a:solidFill>
                <a:srgbClr val="FFFF00"/>
              </a:solidFill>
              <a:latin typeface="Arev Sans" pitchFamily="34" charset="0"/>
              <a:ea typeface="Arev Sans" pitchFamily="34" charset="0"/>
              <a:cs typeface="Arev sans bold" pitchFamily="34" charset="0"/>
            </a:endParaRPr>
          </a:p>
        </p:txBody>
      </p:sp>
      <p:grpSp>
        <p:nvGrpSpPr>
          <p:cNvPr id="37" name="Group 36"/>
          <p:cNvGrpSpPr/>
          <p:nvPr/>
        </p:nvGrpSpPr>
        <p:grpSpPr>
          <a:xfrm>
            <a:off x="4477994" y="372136"/>
            <a:ext cx="1580881" cy="1227285"/>
            <a:chOff x="4477994" y="372136"/>
            <a:chExt cx="1580881" cy="1227285"/>
          </a:xfrm>
        </p:grpSpPr>
        <p:cxnSp>
          <p:nvCxnSpPr>
            <p:cNvPr id="38" name="Straight Arrow Connector 37"/>
            <p:cNvCxnSpPr/>
            <p:nvPr/>
          </p:nvCxnSpPr>
          <p:spPr bwMode="auto">
            <a:xfrm>
              <a:off x="4550737" y="372136"/>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39" name="Straight Arrow Connector 38"/>
            <p:cNvCxnSpPr/>
            <p:nvPr/>
          </p:nvCxnSpPr>
          <p:spPr bwMode="auto">
            <a:xfrm>
              <a:off x="4550737" y="678957"/>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40" name="Straight Arrow Connector 39"/>
            <p:cNvCxnSpPr/>
            <p:nvPr/>
          </p:nvCxnSpPr>
          <p:spPr bwMode="auto">
            <a:xfrm>
              <a:off x="4550737" y="1292599"/>
              <a:ext cx="1435395" cy="0"/>
            </a:xfrm>
            <a:prstGeom prst="straightConnector1">
              <a:avLst/>
            </a:prstGeom>
            <a:noFill/>
            <a:ln w="57150" cap="flat" cmpd="sng" algn="ctr">
              <a:solidFill>
                <a:schemeClr val="tx1"/>
              </a:solidFill>
              <a:prstDash val="solid"/>
              <a:round/>
              <a:headEnd type="none" w="med" len="med"/>
              <a:tailEnd type="triangle"/>
            </a:ln>
            <a:effectLst/>
          </p:spPr>
        </p:cxnSp>
        <p:cxnSp>
          <p:nvCxnSpPr>
            <p:cNvPr id="41" name="Straight Arrow Connector 40"/>
            <p:cNvCxnSpPr/>
            <p:nvPr/>
          </p:nvCxnSpPr>
          <p:spPr bwMode="auto">
            <a:xfrm>
              <a:off x="4550737" y="1599421"/>
              <a:ext cx="1435395" cy="0"/>
            </a:xfrm>
            <a:prstGeom prst="straightConnector1">
              <a:avLst/>
            </a:prstGeom>
            <a:noFill/>
            <a:ln w="57150" cap="flat" cmpd="sng" algn="ctr">
              <a:solidFill>
                <a:schemeClr val="tx1"/>
              </a:solidFill>
              <a:prstDash val="solid"/>
              <a:round/>
              <a:headEnd type="none" w="med" len="med"/>
              <a:tailEnd type="triangle"/>
            </a:ln>
            <a:effectLst/>
          </p:spPr>
        </p:cxnSp>
        <p:sp>
          <p:nvSpPr>
            <p:cNvPr id="42" name="TextBox 41"/>
            <p:cNvSpPr txBox="1"/>
            <p:nvPr/>
          </p:nvSpPr>
          <p:spPr bwMode="auto">
            <a:xfrm>
              <a:off x="4477994" y="757841"/>
              <a:ext cx="1580881" cy="43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000" dirty="0" smtClean="0">
                  <a:solidFill>
                    <a:srgbClr val="FFFF00"/>
                  </a:solidFill>
                  <a:latin typeface="Arev Sans" pitchFamily="34" charset="0"/>
                  <a:ea typeface="Arev Sans" pitchFamily="34" charset="0"/>
                  <a:cs typeface="Arev sans bold" pitchFamily="34" charset="0"/>
                </a:rPr>
                <a:t>m</a:t>
              </a:r>
              <a:r>
                <a:rPr lang="en-US" sz="2000" dirty="0" smtClean="0">
                  <a:latin typeface="Arev Sans" pitchFamily="34" charset="0"/>
                  <a:ea typeface="Arev Sans" pitchFamily="34" charset="0"/>
                  <a:cs typeface="Arev sans bold" pitchFamily="34" charset="0"/>
                </a:rPr>
                <a:t> samples</a:t>
              </a:r>
            </a:p>
          </p:txBody>
        </p:sp>
      </p:grpSp>
      <p:sp>
        <p:nvSpPr>
          <p:cNvPr id="43" name="TextBox 42"/>
          <p:cNvSpPr txBox="1"/>
          <p:nvPr/>
        </p:nvSpPr>
        <p:spPr bwMode="auto">
          <a:xfrm>
            <a:off x="4861912" y="1814811"/>
            <a:ext cx="813044"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l-GR" sz="2400" dirty="0" smtClean="0">
                <a:solidFill>
                  <a:srgbClr val="FFFF00"/>
                </a:solidFill>
                <a:latin typeface="Arev Sans" pitchFamily="34" charset="0"/>
                <a:ea typeface="Arev Sans" pitchFamily="34" charset="0"/>
                <a:cs typeface="Arev sans bold" pitchFamily="34" charset="0"/>
              </a:rPr>
              <a:t>ρ</a:t>
            </a:r>
            <a:r>
              <a:rPr lang="en-US" baseline="30000" dirty="0" smtClean="0">
                <a:solidFill>
                  <a:srgbClr val="FFFF00"/>
                </a:solidFill>
                <a:latin typeface="Arev Sans" pitchFamily="34" charset="0"/>
                <a:ea typeface="Arev Sans" pitchFamily="34" charset="0"/>
                <a:cs typeface="Arev sans bold" pitchFamily="34" charset="0"/>
              </a:rPr>
              <a:t>⊗m</a:t>
            </a:r>
            <a:endParaRPr lang="en-US" sz="2400" baseline="30000" dirty="0" smtClean="0">
              <a:solidFill>
                <a:srgbClr val="FFFF00"/>
              </a:solidFill>
              <a:latin typeface="Arev Sans" pitchFamily="34" charset="0"/>
              <a:ea typeface="Arev Sans" pitchFamily="34" charset="0"/>
              <a:cs typeface="Arev sans bold" pitchFamily="34" charset="0"/>
            </a:endParaRPr>
          </a:p>
        </p:txBody>
      </p:sp>
      <p:sp>
        <p:nvSpPr>
          <p:cNvPr id="46" name="TextBox 45"/>
          <p:cNvSpPr txBox="1"/>
          <p:nvPr/>
        </p:nvSpPr>
        <p:spPr bwMode="auto">
          <a:xfrm>
            <a:off x="869266" y="2811564"/>
            <a:ext cx="10453503" cy="56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b="1" dirty="0" smtClean="0">
                <a:solidFill>
                  <a:srgbClr val="FFFF00"/>
                </a:solidFill>
                <a:latin typeface="Arev Sans" pitchFamily="34" charset="0"/>
                <a:ea typeface="Arev Sans" pitchFamily="34" charset="0"/>
                <a:cs typeface="Arev sans bold" pitchFamily="34" charset="0"/>
              </a:rPr>
              <a:t>Quantum </a:t>
            </a:r>
            <a:r>
              <a:rPr lang="en-US" b="1" dirty="0" smtClean="0">
                <a:latin typeface="Arev Sans" pitchFamily="34" charset="0"/>
                <a:ea typeface="Arev Sans" pitchFamily="34" charset="0"/>
                <a:cs typeface="Arev sans bold" pitchFamily="34" charset="0"/>
              </a:rPr>
              <a:t>probability density testing picture:</a:t>
            </a:r>
            <a:r>
              <a:rPr lang="en-US" b="1" dirty="0" smtClean="0">
                <a:solidFill>
                  <a:srgbClr val="9B0000"/>
                </a:solidFill>
                <a:latin typeface="Arev Sans" pitchFamily="34" charset="0"/>
                <a:ea typeface="Arev Sans" pitchFamily="34" charset="0"/>
                <a:cs typeface="Arev sans bold" pitchFamily="34" charset="0"/>
              </a:rPr>
              <a:t> m=1:</a:t>
            </a:r>
          </a:p>
        </p:txBody>
      </p:sp>
      <p:sp>
        <p:nvSpPr>
          <p:cNvPr id="44" name="TextBox 43"/>
          <p:cNvSpPr txBox="1"/>
          <p:nvPr/>
        </p:nvSpPr>
        <p:spPr bwMode="auto">
          <a:xfrm>
            <a:off x="221208" y="4433695"/>
            <a:ext cx="1163171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r" eaLnBrk="1" hangingPunct="1">
              <a:lnSpc>
                <a:spcPct val="120000"/>
              </a:lnSpc>
            </a:pPr>
            <a:r>
              <a:rPr lang="en-US" dirty="0" smtClean="0">
                <a:latin typeface="Arev Sans" pitchFamily="34" charset="0"/>
                <a:ea typeface="Arev Sans" pitchFamily="34" charset="0"/>
                <a:cs typeface="Arev sans bold" pitchFamily="34" charset="0"/>
              </a:rPr>
              <a:t>“Over” </a:t>
            </a:r>
            <a:r>
              <a:rPr lang="el-GR"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’s orthonormal eigenvectors in </a:t>
            </a:r>
            <a:r>
              <a:rPr lang="en-US" dirty="0" err="1" smtClean="0">
                <a:latin typeface="Arev Sans" pitchFamily="34" charset="0"/>
                <a:ea typeface="Arev Sans" pitchFamily="34" charset="0"/>
                <a:cs typeface="Arev sans bold" pitchFamily="34" charset="0"/>
              </a:rPr>
              <a:t>ℂ</a:t>
            </a:r>
            <a:r>
              <a:rPr lang="en-US" sz="3200" baseline="30000" dirty="0" err="1" smtClean="0">
                <a:latin typeface="Arev Sans" pitchFamily="34" charset="0"/>
                <a:ea typeface="Arev Sans" pitchFamily="34" charset="0"/>
                <a:cs typeface="Arev sans bold" pitchFamily="34" charset="0"/>
              </a:rPr>
              <a:t>n</a:t>
            </a:r>
            <a:r>
              <a:rPr lang="en-US" dirty="0" smtClean="0">
                <a:latin typeface="Arev Sans" pitchFamily="34" charset="0"/>
                <a:ea typeface="Arev Sans" pitchFamily="34" charset="0"/>
                <a:cs typeface="Arev sans bold" pitchFamily="34" charset="0"/>
              </a:rPr>
              <a:t>.  Call them </a:t>
            </a:r>
            <a:r>
              <a:rPr lang="en-US" dirty="0" smtClean="0">
                <a:solidFill>
                  <a:srgbClr val="FFFF00"/>
                </a:solidFill>
                <a:latin typeface="Arev Sans" pitchFamily="34" charset="0"/>
                <a:ea typeface="Arev Sans" pitchFamily="34" charset="0"/>
                <a:cs typeface="Arev sans bold" pitchFamily="34" charset="0"/>
              </a:rPr>
              <a:t>v</a:t>
            </a:r>
            <a:r>
              <a:rPr lang="en-US" sz="3200" baseline="-25000" dirty="0" smtClean="0">
                <a:solidFill>
                  <a:srgbClr val="FFFF00"/>
                </a:solidFill>
                <a:latin typeface="Arev Sans" pitchFamily="34" charset="0"/>
                <a:ea typeface="Arev Sans" pitchFamily="34" charset="0"/>
                <a:cs typeface="Arev sans bold" pitchFamily="34" charset="0"/>
              </a:rPr>
              <a:t>1</a:t>
            </a:r>
            <a:r>
              <a:rPr lang="en-US" dirty="0" smtClean="0">
                <a:latin typeface="Arev Sans" pitchFamily="34" charset="0"/>
                <a:ea typeface="Arev Sans" pitchFamily="34" charset="0"/>
                <a:cs typeface="Arev sans bold" pitchFamily="34" charset="0"/>
              </a:rPr>
              <a:t>, …, </a:t>
            </a:r>
            <a:r>
              <a:rPr lang="en-US" dirty="0" err="1" smtClean="0">
                <a:solidFill>
                  <a:srgbClr val="FFFF00"/>
                </a:solidFill>
                <a:latin typeface="Arev Sans" pitchFamily="34" charset="0"/>
                <a:ea typeface="Arev Sans" pitchFamily="34" charset="0"/>
                <a:cs typeface="Arev sans bold" pitchFamily="34" charset="0"/>
              </a:rPr>
              <a:t>v</a:t>
            </a:r>
            <a:r>
              <a:rPr lang="en-US" sz="3200" baseline="-25000" dirty="0" err="1" smtClean="0">
                <a:solidFill>
                  <a:srgbClr val="FFFF00"/>
                </a:solidFill>
                <a:latin typeface="Arev Sans" pitchFamily="34" charset="0"/>
                <a:ea typeface="Arev Sans" pitchFamily="34" charset="0"/>
                <a:cs typeface="Arev sans bold" pitchFamily="34" charset="0"/>
              </a:rPr>
              <a:t>n</a:t>
            </a:r>
            <a:endParaRPr lang="en-US" baseline="-25000" dirty="0" smtClean="0">
              <a:solidFill>
                <a:srgbClr val="FFFF00"/>
              </a:solidFill>
              <a:latin typeface="Arev Sans" pitchFamily="34" charset="0"/>
              <a:ea typeface="Arev Sans" pitchFamily="34" charset="0"/>
              <a:cs typeface="Arev sans bold" pitchFamily="34" charset="0"/>
            </a:endParaRPr>
          </a:p>
        </p:txBody>
      </p:sp>
      <p:sp>
        <p:nvSpPr>
          <p:cNvPr id="45" name="TextBox 44"/>
          <p:cNvSpPr txBox="1"/>
          <p:nvPr/>
        </p:nvSpPr>
        <p:spPr bwMode="auto">
          <a:xfrm>
            <a:off x="26887" y="5239871"/>
            <a:ext cx="1213825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Think of </a:t>
            </a:r>
            <a:r>
              <a:rPr lang="el-GR"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 as emitting </a:t>
            </a:r>
            <a:r>
              <a:rPr lang="en-US" dirty="0" smtClean="0">
                <a:solidFill>
                  <a:srgbClr val="FFFF00"/>
                </a:solidFill>
                <a:latin typeface="Arev Sans" pitchFamily="34" charset="0"/>
                <a:ea typeface="Arev Sans" pitchFamily="34" charset="0"/>
                <a:cs typeface="Arev sans bold" pitchFamily="34" charset="0"/>
              </a:rPr>
              <a:t>v</a:t>
            </a:r>
            <a:r>
              <a:rPr lang="en-US" sz="3200" baseline="-25000" dirty="0" smtClean="0">
                <a:solidFill>
                  <a:srgbClr val="FFFF00"/>
                </a:solidFill>
                <a:latin typeface="Arev Sans" pitchFamily="34" charset="0"/>
                <a:ea typeface="Arev Sans" pitchFamily="34" charset="0"/>
                <a:cs typeface="Arev sans bold" pitchFamily="34" charset="0"/>
              </a:rPr>
              <a:t>i</a:t>
            </a:r>
            <a:r>
              <a:rPr lang="en-US" dirty="0" smtClean="0">
                <a:latin typeface="Arev Sans" pitchFamily="34" charset="0"/>
                <a:ea typeface="Arev Sans" pitchFamily="34" charset="0"/>
                <a:cs typeface="Arev sans bold" pitchFamily="34" charset="0"/>
              </a:rPr>
              <a:t> with probability </a:t>
            </a:r>
            <a:r>
              <a:rPr lang="en-US" dirty="0" smtClean="0">
                <a:solidFill>
                  <a:srgbClr val="FFFF00"/>
                </a:solidFill>
                <a:latin typeface="Arev Sans" pitchFamily="34" charset="0"/>
                <a:ea typeface="Arev Sans" pitchFamily="34" charset="0"/>
                <a:cs typeface="Arev sans bold" pitchFamily="34" charset="0"/>
              </a:rPr>
              <a:t>p</a:t>
            </a:r>
            <a:r>
              <a:rPr lang="en-US" sz="3200" baseline="-25000" dirty="0" smtClean="0">
                <a:solidFill>
                  <a:srgbClr val="FFFF00"/>
                </a:solidFill>
                <a:latin typeface="Arev Sans" pitchFamily="34" charset="0"/>
                <a:ea typeface="Arev Sans" pitchFamily="34" charset="0"/>
                <a:cs typeface="Arev sans bold" pitchFamily="34" charset="0"/>
              </a:rPr>
              <a:t>i</a:t>
            </a:r>
            <a:r>
              <a:rPr lang="en-US" dirty="0" smtClean="0">
                <a:latin typeface="Arev Sans" pitchFamily="34" charset="0"/>
                <a:ea typeface="Arev Sans" pitchFamily="34" charset="0"/>
                <a:cs typeface="Arev sans bold" pitchFamily="34" charset="0"/>
              </a:rPr>
              <a:t>.</a:t>
            </a:r>
          </a:p>
          <a:p>
            <a:pPr algn="ctr" eaLnBrk="1" hangingPunct="1">
              <a:lnSpc>
                <a:spcPct val="120000"/>
              </a:lnSpc>
            </a:pPr>
            <a:endParaRPr lang="en-US" sz="1400" dirty="0" smtClean="0">
              <a:latin typeface="Arev Sans" pitchFamily="34" charset="0"/>
              <a:ea typeface="Arev Sans" pitchFamily="34" charset="0"/>
              <a:cs typeface="Arev sans bold" pitchFamily="34" charset="0"/>
            </a:endParaRPr>
          </a:p>
          <a:p>
            <a:pPr algn="ctr" eaLnBrk="1" hangingPunct="1">
              <a:lnSpc>
                <a:spcPct val="120000"/>
              </a:lnSpc>
            </a:pPr>
            <a:r>
              <a:rPr lang="en-US" i="1" dirty="0" smtClean="0">
                <a:latin typeface="Arev Sans" pitchFamily="34" charset="0"/>
                <a:ea typeface="Arev Sans" pitchFamily="34" charset="0"/>
                <a:cs typeface="Arev sans bold" pitchFamily="34" charset="0"/>
              </a:rPr>
              <a:t>Also:</a:t>
            </a:r>
            <a:r>
              <a:rPr lang="en-US" dirty="0" smtClean="0">
                <a:latin typeface="Arev Sans" pitchFamily="34" charset="0"/>
                <a:ea typeface="Arev Sans" pitchFamily="34" charset="0"/>
                <a:cs typeface="Arev sans bold" pitchFamily="34" charset="0"/>
              </a:rPr>
              <a:t>  </a:t>
            </a:r>
            <a:r>
              <a:rPr lang="el-GR" dirty="0" smtClean="0">
                <a:solidFill>
                  <a:srgbClr val="FFFF00"/>
                </a:solidFill>
                <a:latin typeface="Arev Sans" pitchFamily="34" charset="0"/>
                <a:ea typeface="Arev Sans" pitchFamily="34" charset="0"/>
                <a:cs typeface="Arev sans bold" pitchFamily="34" charset="0"/>
              </a:rPr>
              <a:t>ρ</a:t>
            </a:r>
            <a:r>
              <a:rPr lang="en-US" sz="3200" baseline="30000" dirty="0" smtClean="0">
                <a:solidFill>
                  <a:srgbClr val="FFFF00"/>
                </a:solidFill>
                <a:latin typeface="Arev Sans" pitchFamily="34" charset="0"/>
                <a:ea typeface="Arev Sans" pitchFamily="34" charset="0"/>
                <a:cs typeface="Arev sans bold" pitchFamily="34" charset="0"/>
              </a:rPr>
              <a:t>⊗5</a:t>
            </a:r>
            <a:r>
              <a:rPr lang="en-US" dirty="0" smtClean="0">
                <a:solidFill>
                  <a:srgbClr val="FFFF00"/>
                </a:solidFill>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emits </a:t>
            </a:r>
            <a:r>
              <a:rPr lang="en-US" dirty="0" smtClean="0">
                <a:solidFill>
                  <a:srgbClr val="FFFF00"/>
                </a:solidFill>
                <a:latin typeface="Arev Sans" pitchFamily="34" charset="0"/>
                <a:ea typeface="Arev Sans" pitchFamily="34" charset="0"/>
                <a:cs typeface="Arev sans bold" pitchFamily="34" charset="0"/>
              </a:rPr>
              <a:t>v</a:t>
            </a:r>
            <a:r>
              <a:rPr lang="en-US" sz="3200" baseline="-25000" dirty="0" smtClean="0">
                <a:solidFill>
                  <a:srgbClr val="FFFF00"/>
                </a:solidFill>
                <a:latin typeface="Arev Sans" pitchFamily="34" charset="0"/>
                <a:ea typeface="Arev Sans" pitchFamily="34" charset="0"/>
                <a:cs typeface="Arev sans bold" pitchFamily="34" charset="0"/>
              </a:rPr>
              <a:t>3</a:t>
            </a:r>
            <a:r>
              <a:rPr lang="en-US" dirty="0" smtClean="0">
                <a:solidFill>
                  <a:srgbClr val="FFFF00"/>
                </a:solidFill>
                <a:latin typeface="Arev Sans" pitchFamily="34" charset="0"/>
                <a:ea typeface="Arev Sans" pitchFamily="34" charset="0"/>
                <a:cs typeface="Arev sans bold" pitchFamily="34" charset="0"/>
              </a:rPr>
              <a:t>⊗v</a:t>
            </a:r>
            <a:r>
              <a:rPr lang="en-US" sz="3200" baseline="-25000" dirty="0" smtClean="0">
                <a:solidFill>
                  <a:srgbClr val="FFFF00"/>
                </a:solidFill>
                <a:latin typeface="Arev Sans" pitchFamily="34" charset="0"/>
                <a:ea typeface="Arev Sans" pitchFamily="34" charset="0"/>
                <a:cs typeface="Arev sans bold" pitchFamily="34" charset="0"/>
              </a:rPr>
              <a:t>1</a:t>
            </a:r>
            <a:r>
              <a:rPr lang="en-US" dirty="0" smtClean="0">
                <a:solidFill>
                  <a:srgbClr val="FFFF00"/>
                </a:solidFill>
                <a:latin typeface="Arev Sans" pitchFamily="34" charset="0"/>
                <a:ea typeface="Arev Sans" pitchFamily="34" charset="0"/>
                <a:cs typeface="Arev sans bold" pitchFamily="34" charset="0"/>
              </a:rPr>
              <a:t>⊗v</a:t>
            </a:r>
            <a:r>
              <a:rPr lang="en-US" sz="3200" baseline="-25000" dirty="0" smtClean="0">
                <a:solidFill>
                  <a:srgbClr val="FFFF00"/>
                </a:solidFill>
                <a:latin typeface="Arev Sans" pitchFamily="34" charset="0"/>
                <a:ea typeface="Arev Sans" pitchFamily="34" charset="0"/>
                <a:cs typeface="Arev sans bold" pitchFamily="34" charset="0"/>
              </a:rPr>
              <a:t>4</a:t>
            </a:r>
            <a:r>
              <a:rPr lang="en-US" dirty="0" smtClean="0">
                <a:solidFill>
                  <a:srgbClr val="FFFF00"/>
                </a:solidFill>
                <a:latin typeface="Arev Sans" pitchFamily="34" charset="0"/>
                <a:ea typeface="Arev Sans" pitchFamily="34" charset="0"/>
                <a:cs typeface="Arev sans bold" pitchFamily="34" charset="0"/>
              </a:rPr>
              <a:t>⊗v</a:t>
            </a:r>
            <a:r>
              <a:rPr lang="en-US" sz="3200" baseline="-25000" dirty="0" smtClean="0">
                <a:solidFill>
                  <a:srgbClr val="FFFF00"/>
                </a:solidFill>
                <a:latin typeface="Arev Sans" pitchFamily="34" charset="0"/>
                <a:ea typeface="Arev Sans" pitchFamily="34" charset="0"/>
                <a:cs typeface="Arev sans bold" pitchFamily="34" charset="0"/>
              </a:rPr>
              <a:t>1</a:t>
            </a:r>
            <a:r>
              <a:rPr lang="en-US" dirty="0" smtClean="0">
                <a:solidFill>
                  <a:srgbClr val="FFFF00"/>
                </a:solidFill>
                <a:latin typeface="Arev Sans" pitchFamily="34" charset="0"/>
                <a:ea typeface="Arev Sans" pitchFamily="34" charset="0"/>
                <a:cs typeface="Arev sans bold" pitchFamily="34" charset="0"/>
              </a:rPr>
              <a:t>⊗v</a:t>
            </a:r>
            <a:r>
              <a:rPr lang="en-US" sz="3200" baseline="-25000" dirty="0" smtClean="0">
                <a:solidFill>
                  <a:srgbClr val="FFFF00"/>
                </a:solidFill>
                <a:latin typeface="Arev Sans" pitchFamily="34" charset="0"/>
                <a:ea typeface="Arev Sans" pitchFamily="34" charset="0"/>
                <a:cs typeface="Arev sans bold" pitchFamily="34" charset="0"/>
              </a:rPr>
              <a:t>n</a:t>
            </a:r>
            <a:r>
              <a:rPr lang="en-US" dirty="0" smtClean="0">
                <a:solidFill>
                  <a:srgbClr val="FFFF00"/>
                </a:solidFill>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with probability </a:t>
            </a:r>
            <a:r>
              <a:rPr lang="en-US" dirty="0" smtClean="0">
                <a:solidFill>
                  <a:srgbClr val="FFFF00"/>
                </a:solidFill>
                <a:latin typeface="Arev Sans" pitchFamily="34" charset="0"/>
                <a:ea typeface="Arev Sans" pitchFamily="34" charset="0"/>
                <a:cs typeface="Arev sans bold" pitchFamily="34" charset="0"/>
              </a:rPr>
              <a:t>p</a:t>
            </a:r>
            <a:r>
              <a:rPr lang="en-US" sz="3200" baseline="-25000" dirty="0" smtClean="0">
                <a:solidFill>
                  <a:srgbClr val="FFFF00"/>
                </a:solidFill>
                <a:latin typeface="Arev Sans" pitchFamily="34" charset="0"/>
                <a:ea typeface="Arev Sans" pitchFamily="34" charset="0"/>
                <a:cs typeface="Arev sans bold" pitchFamily="34" charset="0"/>
              </a:rPr>
              <a:t>3</a:t>
            </a:r>
            <a:r>
              <a:rPr lang="en-US" dirty="0" smtClean="0">
                <a:solidFill>
                  <a:srgbClr val="FFFF00"/>
                </a:solidFill>
                <a:latin typeface="Arev Sans" pitchFamily="34" charset="0"/>
                <a:ea typeface="Arev Sans" pitchFamily="34" charset="0"/>
                <a:cs typeface="Arev sans bold" pitchFamily="34" charset="0"/>
              </a:rPr>
              <a:t>·p</a:t>
            </a:r>
            <a:r>
              <a:rPr lang="en-US" sz="3200" baseline="-25000" dirty="0" smtClean="0">
                <a:solidFill>
                  <a:srgbClr val="FFFF00"/>
                </a:solidFill>
                <a:latin typeface="Arev Sans" pitchFamily="34" charset="0"/>
                <a:ea typeface="Arev Sans" pitchFamily="34" charset="0"/>
                <a:cs typeface="Arev sans bold" pitchFamily="34" charset="0"/>
              </a:rPr>
              <a:t>1</a:t>
            </a:r>
            <a:r>
              <a:rPr lang="en-US" dirty="0" smtClean="0">
                <a:solidFill>
                  <a:srgbClr val="FFFF00"/>
                </a:solidFill>
                <a:latin typeface="Arev Sans" pitchFamily="34" charset="0"/>
                <a:ea typeface="Arev Sans" pitchFamily="34" charset="0"/>
                <a:cs typeface="Arev sans bold" pitchFamily="34" charset="0"/>
              </a:rPr>
              <a:t>·p</a:t>
            </a:r>
            <a:r>
              <a:rPr lang="en-US" sz="3200" baseline="-25000" dirty="0" smtClean="0">
                <a:solidFill>
                  <a:srgbClr val="FFFF00"/>
                </a:solidFill>
                <a:latin typeface="Arev Sans" pitchFamily="34" charset="0"/>
                <a:ea typeface="Arev Sans" pitchFamily="34" charset="0"/>
                <a:cs typeface="Arev sans bold" pitchFamily="34" charset="0"/>
              </a:rPr>
              <a:t>4</a:t>
            </a:r>
            <a:r>
              <a:rPr lang="en-US" dirty="0" smtClean="0">
                <a:solidFill>
                  <a:srgbClr val="FFFF00"/>
                </a:solidFill>
                <a:latin typeface="Arev Sans" pitchFamily="34" charset="0"/>
                <a:ea typeface="Arev Sans" pitchFamily="34" charset="0"/>
                <a:cs typeface="Arev sans bold" pitchFamily="34" charset="0"/>
              </a:rPr>
              <a:t>·p</a:t>
            </a:r>
            <a:r>
              <a:rPr lang="en-US" sz="3200" baseline="-25000" dirty="0" smtClean="0">
                <a:solidFill>
                  <a:srgbClr val="FFFF00"/>
                </a:solidFill>
                <a:latin typeface="Arev Sans" pitchFamily="34" charset="0"/>
                <a:ea typeface="Arev Sans" pitchFamily="34" charset="0"/>
                <a:cs typeface="Arev sans bold" pitchFamily="34" charset="0"/>
              </a:rPr>
              <a:t>1</a:t>
            </a:r>
            <a:r>
              <a:rPr lang="en-US" dirty="0" smtClean="0">
                <a:solidFill>
                  <a:srgbClr val="FFFF00"/>
                </a:solidFill>
                <a:latin typeface="Arev Sans" pitchFamily="34" charset="0"/>
                <a:ea typeface="Arev Sans" pitchFamily="34" charset="0"/>
                <a:cs typeface="Arev sans bold" pitchFamily="34" charset="0"/>
              </a:rPr>
              <a:t>·p</a:t>
            </a:r>
            <a:r>
              <a:rPr lang="en-US" sz="3200" baseline="-25000" dirty="0" smtClean="0">
                <a:solidFill>
                  <a:srgbClr val="FFFF00"/>
                </a:solidFill>
                <a:latin typeface="Arev Sans" pitchFamily="34" charset="0"/>
                <a:ea typeface="Arev Sans" pitchFamily="34" charset="0"/>
                <a:cs typeface="Arev sans bold" pitchFamily="34" charset="0"/>
              </a:rPr>
              <a:t>n</a:t>
            </a:r>
            <a:r>
              <a:rPr lang="en-US" dirty="0" smtClean="0">
                <a:latin typeface="Arev Sans" pitchFamily="34" charset="0"/>
                <a:ea typeface="Arev Sans" pitchFamily="34" charset="0"/>
                <a:cs typeface="Arev sans bold" pitchFamily="34" charset="0"/>
              </a:rPr>
              <a:t>…</a:t>
            </a:r>
          </a:p>
        </p:txBody>
      </p:sp>
    </p:spTree>
    <p:extLst>
      <p:ext uri="{BB962C8B-B14F-4D97-AF65-F5344CB8AC3E}">
        <p14:creationId xmlns:p14="http://schemas.microsoft.com/office/powerpoint/2010/main" val="13098280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
                                            <p:txEl>
                                              <p:pRg st="2" end="2"/>
                                            </p:txEl>
                                          </p:spTgt>
                                        </p:tgtEl>
                                        <p:attrNameLst>
                                          <p:attrName>style.visibility</p:attrName>
                                        </p:attrNameLst>
                                      </p:cBhvr>
                                      <p:to>
                                        <p:strVal val="visible"/>
                                      </p:to>
                                    </p:set>
                                    <p:animEffect transition="in" filter="fade">
                                      <p:cBhvr>
                                        <p:cTn id="7" dur="500"/>
                                        <p:tgtEl>
                                          <p:spTgt spid="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1390334" y="62120"/>
            <a:ext cx="3265639" cy="56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b="1" dirty="0" smtClean="0">
                <a:solidFill>
                  <a:srgbClr val="FFFF00"/>
                </a:solidFill>
                <a:latin typeface="Arev Sans" pitchFamily="34" charset="0"/>
                <a:ea typeface="Arev Sans" pitchFamily="34" charset="0"/>
                <a:cs typeface="Arev sans bold" pitchFamily="34" charset="0"/>
              </a:rPr>
              <a:t>Classical World</a:t>
            </a:r>
          </a:p>
        </p:txBody>
      </p:sp>
      <p:sp>
        <p:nvSpPr>
          <p:cNvPr id="21" name="TextBox 20"/>
          <p:cNvSpPr txBox="1"/>
          <p:nvPr/>
        </p:nvSpPr>
        <p:spPr bwMode="auto">
          <a:xfrm>
            <a:off x="7436641" y="62120"/>
            <a:ext cx="3365024" cy="56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b="1" dirty="0" smtClean="0">
                <a:solidFill>
                  <a:srgbClr val="FFFF00"/>
                </a:solidFill>
                <a:latin typeface="Arev Sans" pitchFamily="34" charset="0"/>
                <a:ea typeface="Arev Sans" pitchFamily="34" charset="0"/>
                <a:cs typeface="Arev sans bold" pitchFamily="34" charset="0"/>
              </a:rPr>
              <a:t>Quantum World</a:t>
            </a:r>
          </a:p>
        </p:txBody>
      </p:sp>
      <p:cxnSp>
        <p:nvCxnSpPr>
          <p:cNvPr id="6" name="Straight Connector 5"/>
          <p:cNvCxnSpPr/>
          <p:nvPr/>
        </p:nvCxnSpPr>
        <p:spPr bwMode="auto">
          <a:xfrm>
            <a:off x="6046307" y="-42529"/>
            <a:ext cx="0" cy="6943060"/>
          </a:xfrm>
          <a:prstGeom prst="line">
            <a:avLst/>
          </a:prstGeom>
          <a:noFill/>
          <a:ln w="28575" cap="flat" cmpd="sng" algn="ctr">
            <a:solidFill>
              <a:schemeClr val="tx1"/>
            </a:solidFill>
            <a:prstDash val="solid"/>
            <a:round/>
            <a:headEnd type="none" w="med" len="med"/>
            <a:tailEnd type="none" w="med" len="med"/>
          </a:ln>
          <a:effectLst/>
        </p:spPr>
      </p:cxnSp>
      <p:sp>
        <p:nvSpPr>
          <p:cNvPr id="8" name="TextBox 7"/>
          <p:cNvSpPr txBox="1"/>
          <p:nvPr/>
        </p:nvSpPr>
        <p:spPr bwMode="auto">
          <a:xfrm>
            <a:off x="1993303" y="676521"/>
            <a:ext cx="2081019"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(p</a:t>
            </a:r>
            <a:r>
              <a:rPr lang="en-US" sz="3200" baseline="-25000" dirty="0" smtClean="0">
                <a:latin typeface="Arev Sans" pitchFamily="34" charset="0"/>
                <a:ea typeface="Arev Sans" pitchFamily="34" charset="0"/>
                <a:cs typeface="Arev sans bold" pitchFamily="34" charset="0"/>
              </a:rPr>
              <a:t>1</a:t>
            </a:r>
            <a:r>
              <a:rPr lang="en-US" dirty="0" smtClean="0">
                <a:latin typeface="Arev Sans" pitchFamily="34" charset="0"/>
                <a:ea typeface="Arev Sans" pitchFamily="34" charset="0"/>
                <a:cs typeface="Arev sans bold" pitchFamily="34" charset="0"/>
              </a:rPr>
              <a:t>, …, </a:t>
            </a:r>
            <a:r>
              <a:rPr lang="en-US" dirty="0" err="1" smtClean="0">
                <a:latin typeface="Arev Sans" pitchFamily="34" charset="0"/>
                <a:ea typeface="Arev Sans" pitchFamily="34" charset="0"/>
                <a:cs typeface="Arev sans bold" pitchFamily="34" charset="0"/>
              </a:rPr>
              <a:t>p</a:t>
            </a:r>
            <a:r>
              <a:rPr lang="en-US" sz="3200" baseline="-25000" dirty="0" err="1" smtClean="0">
                <a:latin typeface="Arev Sans" pitchFamily="34" charset="0"/>
                <a:ea typeface="Arev Sans" pitchFamily="34" charset="0"/>
                <a:cs typeface="Arev sans bold" pitchFamily="34" charset="0"/>
              </a:rPr>
              <a:t>n</a:t>
            </a:r>
            <a:r>
              <a:rPr lang="en-US" dirty="0" smtClean="0">
                <a:latin typeface="Arev Sans" pitchFamily="34" charset="0"/>
                <a:ea typeface="Arev Sans" pitchFamily="34" charset="0"/>
                <a:cs typeface="Arev sans bold" pitchFamily="34" charset="0"/>
              </a:rPr>
              <a:t>)</a:t>
            </a:r>
          </a:p>
        </p:txBody>
      </p:sp>
      <p:sp>
        <p:nvSpPr>
          <p:cNvPr id="27" name="TextBox 26"/>
          <p:cNvSpPr txBox="1"/>
          <p:nvPr/>
        </p:nvSpPr>
        <p:spPr bwMode="auto">
          <a:xfrm>
            <a:off x="1903535" y="1334215"/>
            <a:ext cx="226055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{p</a:t>
            </a:r>
            <a:r>
              <a:rPr lang="en-US" sz="3200" baseline="-25000" dirty="0" smtClean="0">
                <a:latin typeface="Arev Sans" pitchFamily="34" charset="0"/>
                <a:ea typeface="Arev Sans" pitchFamily="34" charset="0"/>
                <a:cs typeface="Arev sans bold" pitchFamily="34" charset="0"/>
              </a:rPr>
              <a:t>1</a:t>
            </a:r>
            <a:r>
              <a:rPr lang="en-US" dirty="0" smtClean="0">
                <a:latin typeface="Arev Sans" pitchFamily="34" charset="0"/>
                <a:ea typeface="Arev Sans" pitchFamily="34" charset="0"/>
                <a:cs typeface="Arev sans bold" pitchFamily="34" charset="0"/>
              </a:rPr>
              <a:t>, …, </a:t>
            </a:r>
            <a:r>
              <a:rPr lang="en-US" dirty="0" err="1" smtClean="0">
                <a:latin typeface="Arev Sans" pitchFamily="34" charset="0"/>
                <a:ea typeface="Arev Sans" pitchFamily="34" charset="0"/>
                <a:cs typeface="Arev sans bold" pitchFamily="34" charset="0"/>
              </a:rPr>
              <a:t>p</a:t>
            </a:r>
            <a:r>
              <a:rPr lang="en-US" sz="3200" baseline="-25000" dirty="0" err="1" smtClean="0">
                <a:latin typeface="Arev Sans" pitchFamily="34" charset="0"/>
                <a:ea typeface="Arev Sans" pitchFamily="34" charset="0"/>
                <a:cs typeface="Arev sans bold" pitchFamily="34" charset="0"/>
              </a:rPr>
              <a:t>n</a:t>
            </a:r>
            <a:r>
              <a:rPr lang="en-US" dirty="0">
                <a:latin typeface="Arev Sans" pitchFamily="34" charset="0"/>
                <a:ea typeface="Arev Sans" pitchFamily="34" charset="0"/>
                <a:cs typeface="Arev sans bold" pitchFamily="34" charset="0"/>
              </a:rPr>
              <a:t>}</a:t>
            </a:r>
            <a:endParaRPr lang="en-US" dirty="0" smtClean="0">
              <a:latin typeface="Arev Sans" pitchFamily="34" charset="0"/>
              <a:ea typeface="Arev Sans" pitchFamily="34" charset="0"/>
              <a:cs typeface="Arev sans bold" pitchFamily="34" charset="0"/>
            </a:endParaRPr>
          </a:p>
        </p:txBody>
      </p:sp>
      <p:sp>
        <p:nvSpPr>
          <p:cNvPr id="28" name="TextBox 27"/>
          <p:cNvSpPr txBox="1"/>
          <p:nvPr/>
        </p:nvSpPr>
        <p:spPr bwMode="auto">
          <a:xfrm>
            <a:off x="7960850" y="676521"/>
            <a:ext cx="2408032"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no analogue</a:t>
            </a:r>
          </a:p>
        </p:txBody>
      </p:sp>
      <p:sp>
        <p:nvSpPr>
          <p:cNvPr id="29" name="TextBox 28"/>
          <p:cNvSpPr txBox="1"/>
          <p:nvPr/>
        </p:nvSpPr>
        <p:spPr bwMode="auto">
          <a:xfrm>
            <a:off x="8034589" y="1334215"/>
            <a:ext cx="226055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{p</a:t>
            </a:r>
            <a:r>
              <a:rPr lang="en-US" sz="3200" baseline="-25000" dirty="0" smtClean="0">
                <a:latin typeface="Arev Sans" pitchFamily="34" charset="0"/>
                <a:ea typeface="Arev Sans" pitchFamily="34" charset="0"/>
                <a:cs typeface="Arev sans bold" pitchFamily="34" charset="0"/>
              </a:rPr>
              <a:t>1</a:t>
            </a:r>
            <a:r>
              <a:rPr lang="en-US" dirty="0" smtClean="0">
                <a:latin typeface="Arev Sans" pitchFamily="34" charset="0"/>
                <a:ea typeface="Arev Sans" pitchFamily="34" charset="0"/>
                <a:cs typeface="Arev sans bold" pitchFamily="34" charset="0"/>
              </a:rPr>
              <a:t>, …, </a:t>
            </a:r>
            <a:r>
              <a:rPr lang="en-US" dirty="0" err="1" smtClean="0">
                <a:latin typeface="Arev Sans" pitchFamily="34" charset="0"/>
                <a:ea typeface="Arev Sans" pitchFamily="34" charset="0"/>
                <a:cs typeface="Arev sans bold" pitchFamily="34" charset="0"/>
              </a:rPr>
              <a:t>p</a:t>
            </a:r>
            <a:r>
              <a:rPr lang="en-US" sz="3200" baseline="-25000" dirty="0" err="1" smtClean="0">
                <a:latin typeface="Arev Sans" pitchFamily="34" charset="0"/>
                <a:ea typeface="Arev Sans" pitchFamily="34" charset="0"/>
                <a:cs typeface="Arev sans bold" pitchFamily="34" charset="0"/>
              </a:rPr>
              <a:t>n</a:t>
            </a:r>
            <a:r>
              <a:rPr lang="en-US" dirty="0">
                <a:latin typeface="Arev Sans" pitchFamily="34" charset="0"/>
                <a:ea typeface="Arev Sans" pitchFamily="34" charset="0"/>
                <a:cs typeface="Arev sans bold" pitchFamily="34" charset="0"/>
              </a:rPr>
              <a:t>}</a:t>
            </a:r>
            <a:endParaRPr lang="en-US" dirty="0" smtClean="0">
              <a:latin typeface="Arev Sans" pitchFamily="34" charset="0"/>
              <a:ea typeface="Arev Sans" pitchFamily="34" charset="0"/>
              <a:cs typeface="Arev sans bold" pitchFamily="34" charset="0"/>
            </a:endParaRPr>
          </a:p>
        </p:txBody>
      </p:sp>
      <p:sp>
        <p:nvSpPr>
          <p:cNvPr id="30" name="TextBox 29"/>
          <p:cNvSpPr txBox="1"/>
          <p:nvPr/>
        </p:nvSpPr>
        <p:spPr bwMode="auto">
          <a:xfrm>
            <a:off x="1829796" y="1981360"/>
            <a:ext cx="2408032"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no analogue</a:t>
            </a:r>
          </a:p>
        </p:txBody>
      </p:sp>
      <p:sp>
        <p:nvSpPr>
          <p:cNvPr id="31" name="TextBox 30"/>
          <p:cNvSpPr txBox="1"/>
          <p:nvPr/>
        </p:nvSpPr>
        <p:spPr bwMode="auto">
          <a:xfrm>
            <a:off x="8278246" y="1922754"/>
            <a:ext cx="1773241"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v</a:t>
            </a:r>
            <a:r>
              <a:rPr lang="en-US" sz="3200" baseline="-25000" dirty="0" smtClean="0">
                <a:latin typeface="Arev Sans" pitchFamily="34" charset="0"/>
                <a:ea typeface="Arev Sans" pitchFamily="34" charset="0"/>
                <a:cs typeface="Arev sans bold" pitchFamily="34" charset="0"/>
              </a:rPr>
              <a:t>1</a:t>
            </a:r>
            <a:r>
              <a:rPr lang="en-US" dirty="0" smtClean="0">
                <a:latin typeface="Arev Sans" pitchFamily="34" charset="0"/>
                <a:ea typeface="Arev Sans" pitchFamily="34" charset="0"/>
                <a:cs typeface="Arev sans bold" pitchFamily="34" charset="0"/>
              </a:rPr>
              <a:t>, …, </a:t>
            </a:r>
            <a:r>
              <a:rPr lang="en-US" dirty="0" err="1" smtClean="0">
                <a:latin typeface="Arev Sans" pitchFamily="34" charset="0"/>
                <a:ea typeface="Arev Sans" pitchFamily="34" charset="0"/>
                <a:cs typeface="Arev sans bold" pitchFamily="34" charset="0"/>
              </a:rPr>
              <a:t>v</a:t>
            </a:r>
            <a:r>
              <a:rPr lang="en-US" sz="3200" baseline="-25000" dirty="0" err="1" smtClean="0">
                <a:latin typeface="Arev Sans" pitchFamily="34" charset="0"/>
                <a:ea typeface="Arev Sans" pitchFamily="34" charset="0"/>
                <a:cs typeface="Arev sans bold" pitchFamily="34" charset="0"/>
              </a:rPr>
              <a:t>n</a:t>
            </a:r>
            <a:endParaRPr lang="en-US" dirty="0" smtClean="0">
              <a:latin typeface="Arev Sans" pitchFamily="34" charset="0"/>
              <a:ea typeface="Arev Sans" pitchFamily="34" charset="0"/>
              <a:cs typeface="Arev sans bold" pitchFamily="34" charset="0"/>
            </a:endParaRPr>
          </a:p>
        </p:txBody>
      </p:sp>
      <p:sp>
        <p:nvSpPr>
          <p:cNvPr id="32" name="TextBox 31"/>
          <p:cNvSpPr txBox="1"/>
          <p:nvPr/>
        </p:nvSpPr>
        <p:spPr bwMode="auto">
          <a:xfrm>
            <a:off x="28025" y="2601879"/>
            <a:ext cx="6011582"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support-size(p) = # nonzero p</a:t>
            </a:r>
            <a:r>
              <a:rPr lang="en-US" sz="3200" baseline="-25000" dirty="0" smtClean="0">
                <a:latin typeface="Arev Sans" pitchFamily="34" charset="0"/>
                <a:ea typeface="Arev Sans" pitchFamily="34" charset="0"/>
                <a:cs typeface="Arev sans bold" pitchFamily="34" charset="0"/>
              </a:rPr>
              <a:t>i</a:t>
            </a:r>
            <a:r>
              <a:rPr lang="en-US" dirty="0" smtClean="0">
                <a:latin typeface="Arev Sans" pitchFamily="34" charset="0"/>
                <a:ea typeface="Arev Sans" pitchFamily="34" charset="0"/>
                <a:cs typeface="Arev sans bold" pitchFamily="34" charset="0"/>
              </a:rPr>
              <a:t>’s</a:t>
            </a:r>
          </a:p>
        </p:txBody>
      </p:sp>
      <p:sp>
        <p:nvSpPr>
          <p:cNvPr id="33" name="TextBox 32"/>
          <p:cNvSpPr txBox="1"/>
          <p:nvPr/>
        </p:nvSpPr>
        <p:spPr bwMode="auto">
          <a:xfrm>
            <a:off x="6860392" y="2601879"/>
            <a:ext cx="4608954"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rank(</a:t>
            </a:r>
            <a:r>
              <a:rPr lang="el-GR" dirty="0" smtClean="0">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 = # nonzero p</a:t>
            </a:r>
            <a:r>
              <a:rPr lang="en-US" sz="3200" baseline="-25000" dirty="0" smtClean="0">
                <a:latin typeface="Arev Sans" pitchFamily="34" charset="0"/>
                <a:ea typeface="Arev Sans" pitchFamily="34" charset="0"/>
                <a:cs typeface="Arev sans bold" pitchFamily="34" charset="0"/>
              </a:rPr>
              <a:t>i</a:t>
            </a:r>
            <a:r>
              <a:rPr lang="en-US" dirty="0" smtClean="0">
                <a:latin typeface="Arev Sans" pitchFamily="34" charset="0"/>
                <a:ea typeface="Arev Sans" pitchFamily="34" charset="0"/>
                <a:cs typeface="Arev sans bold" pitchFamily="34" charset="0"/>
              </a:rPr>
              <a:t>’s</a:t>
            </a:r>
          </a:p>
        </p:txBody>
      </p:sp>
      <p:grpSp>
        <p:nvGrpSpPr>
          <p:cNvPr id="56" name="Group 55"/>
          <p:cNvGrpSpPr/>
          <p:nvPr/>
        </p:nvGrpSpPr>
        <p:grpSpPr>
          <a:xfrm>
            <a:off x="572468" y="3296745"/>
            <a:ext cx="4922689" cy="818768"/>
            <a:chOff x="1710942" y="3439866"/>
            <a:chExt cx="4922689" cy="818768"/>
          </a:xfrm>
        </p:grpSpPr>
        <p:sp>
          <p:nvSpPr>
            <p:cNvPr id="34" name="TextBox 33"/>
            <p:cNvSpPr txBox="1"/>
            <p:nvPr/>
          </p:nvSpPr>
          <p:spPr bwMode="auto">
            <a:xfrm>
              <a:off x="1710942" y="3439866"/>
              <a:ext cx="262443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Entropy(p) = </a:t>
              </a:r>
            </a:p>
          </p:txBody>
        </p:sp>
        <p:grpSp>
          <p:nvGrpSpPr>
            <p:cNvPr id="55" name="Group 54"/>
            <p:cNvGrpSpPr>
              <a:grpSpLocks noChangeAspect="1"/>
            </p:cNvGrpSpPr>
            <p:nvPr>
              <p:custDataLst>
                <p:tags r:id="rId19"/>
              </p:custDataLst>
            </p:nvPr>
          </p:nvGrpSpPr>
          <p:grpSpPr>
            <a:xfrm>
              <a:off x="4244443" y="3509334"/>
              <a:ext cx="2389188" cy="749300"/>
              <a:chOff x="2540000" y="2540000"/>
              <a:chExt cx="2389188" cy="749300"/>
            </a:xfrm>
          </p:grpSpPr>
          <p:sp>
            <p:nvSpPr>
              <p:cNvPr id="20" name="Freeform 9"/>
              <p:cNvSpPr>
                <a:spLocks/>
              </p:cNvSpPr>
              <p:nvPr>
                <p:custDataLst>
                  <p:tags r:id="rId20"/>
                </p:custDataLst>
              </p:nvPr>
            </p:nvSpPr>
            <p:spPr bwMode="auto">
              <a:xfrm>
                <a:off x="2540000" y="2540000"/>
                <a:ext cx="434975" cy="498475"/>
              </a:xfrm>
              <a:custGeom>
                <a:avLst/>
                <a:gdLst>
                  <a:gd name="T0" fmla="*/ 21 w 637"/>
                  <a:gd name="T1" fmla="*/ 0 h 759"/>
                  <a:gd name="T2" fmla="*/ 21 w 637"/>
                  <a:gd name="T3" fmla="*/ 34 h 759"/>
                  <a:gd name="T4" fmla="*/ 325 w 637"/>
                  <a:gd name="T5" fmla="*/ 382 h 759"/>
                  <a:gd name="T6" fmla="*/ 0 w 637"/>
                  <a:gd name="T7" fmla="*/ 759 h 759"/>
                  <a:gd name="T8" fmla="*/ 637 w 637"/>
                  <a:gd name="T9" fmla="*/ 759 h 759"/>
                  <a:gd name="T10" fmla="*/ 637 w 637"/>
                  <a:gd name="T11" fmla="*/ 561 h 759"/>
                  <a:gd name="T12" fmla="*/ 606 w 637"/>
                  <a:gd name="T13" fmla="*/ 561 h 759"/>
                  <a:gd name="T14" fmla="*/ 589 w 637"/>
                  <a:gd name="T15" fmla="*/ 663 h 759"/>
                  <a:gd name="T16" fmla="*/ 554 w 637"/>
                  <a:gd name="T17" fmla="*/ 698 h 759"/>
                  <a:gd name="T18" fmla="*/ 96 w 637"/>
                  <a:gd name="T19" fmla="*/ 698 h 759"/>
                  <a:gd name="T20" fmla="*/ 390 w 637"/>
                  <a:gd name="T21" fmla="*/ 357 h 759"/>
                  <a:gd name="T22" fmla="*/ 108 w 637"/>
                  <a:gd name="T23" fmla="*/ 34 h 759"/>
                  <a:gd name="T24" fmla="*/ 555 w 637"/>
                  <a:gd name="T25" fmla="*/ 34 h 759"/>
                  <a:gd name="T26" fmla="*/ 589 w 637"/>
                  <a:gd name="T27" fmla="*/ 67 h 759"/>
                  <a:gd name="T28" fmla="*/ 606 w 637"/>
                  <a:gd name="T29" fmla="*/ 170 h 759"/>
                  <a:gd name="T30" fmla="*/ 637 w 637"/>
                  <a:gd name="T31" fmla="*/ 170 h 759"/>
                  <a:gd name="T32" fmla="*/ 637 w 637"/>
                  <a:gd name="T33" fmla="*/ 0 h 759"/>
                  <a:gd name="T34" fmla="*/ 108 w 637"/>
                  <a:gd name="T35" fmla="*/ 0 h 759"/>
                  <a:gd name="T36" fmla="*/ 21 w 637"/>
                  <a:gd name="T37" fmla="*/ 0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59">
                    <a:moveTo>
                      <a:pt x="21" y="0"/>
                    </a:moveTo>
                    <a:lnTo>
                      <a:pt x="21" y="34"/>
                    </a:lnTo>
                    <a:lnTo>
                      <a:pt x="325" y="382"/>
                    </a:lnTo>
                    <a:lnTo>
                      <a:pt x="0" y="759"/>
                    </a:lnTo>
                    <a:lnTo>
                      <a:pt x="637" y="759"/>
                    </a:lnTo>
                    <a:lnTo>
                      <a:pt x="637" y="561"/>
                    </a:lnTo>
                    <a:lnTo>
                      <a:pt x="606" y="561"/>
                    </a:lnTo>
                    <a:lnTo>
                      <a:pt x="589" y="663"/>
                    </a:lnTo>
                    <a:lnTo>
                      <a:pt x="554" y="698"/>
                    </a:lnTo>
                    <a:lnTo>
                      <a:pt x="96" y="698"/>
                    </a:lnTo>
                    <a:lnTo>
                      <a:pt x="390" y="357"/>
                    </a:lnTo>
                    <a:lnTo>
                      <a:pt x="108" y="34"/>
                    </a:lnTo>
                    <a:lnTo>
                      <a:pt x="555" y="34"/>
                    </a:lnTo>
                    <a:lnTo>
                      <a:pt x="589" y="67"/>
                    </a:lnTo>
                    <a:lnTo>
                      <a:pt x="606" y="170"/>
                    </a:lnTo>
                    <a:lnTo>
                      <a:pt x="637" y="170"/>
                    </a:lnTo>
                    <a:lnTo>
                      <a:pt x="637" y="0"/>
                    </a:lnTo>
                    <a:lnTo>
                      <a:pt x="108" y="0"/>
                    </a:lnTo>
                    <a:lnTo>
                      <a:pt x="21"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p:cNvSpPr>
                <a:spLocks noEditPoints="1"/>
              </p:cNvSpPr>
              <p:nvPr>
                <p:custDataLst>
                  <p:tags r:id="rId21"/>
                </p:custDataLst>
              </p:nvPr>
            </p:nvSpPr>
            <p:spPr bwMode="auto">
              <a:xfrm>
                <a:off x="2754313" y="3101975"/>
                <a:ext cx="22225" cy="187325"/>
              </a:xfrm>
              <a:custGeom>
                <a:avLst/>
                <a:gdLst>
                  <a:gd name="T0" fmla="*/ 0 w 34"/>
                  <a:gd name="T1" fmla="*/ 80 h 287"/>
                  <a:gd name="T2" fmla="*/ 0 w 34"/>
                  <a:gd name="T3" fmla="*/ 287 h 287"/>
                  <a:gd name="T4" fmla="*/ 34 w 34"/>
                  <a:gd name="T5" fmla="*/ 287 h 287"/>
                  <a:gd name="T6" fmla="*/ 34 w 34"/>
                  <a:gd name="T7" fmla="*/ 80 h 287"/>
                  <a:gd name="T8" fmla="*/ 0 w 34"/>
                  <a:gd name="T9" fmla="*/ 80 h 287"/>
                  <a:gd name="T10" fmla="*/ 0 w 34"/>
                  <a:gd name="T11" fmla="*/ 0 h 287"/>
                  <a:gd name="T12" fmla="*/ 0 w 34"/>
                  <a:gd name="T13" fmla="*/ 43 h 287"/>
                  <a:gd name="T14" fmla="*/ 34 w 34"/>
                  <a:gd name="T15" fmla="*/ 43 h 287"/>
                  <a:gd name="T16" fmla="*/ 34 w 34"/>
                  <a:gd name="T17" fmla="*/ 0 h 287"/>
                  <a:gd name="T18" fmla="*/ 0 w 34"/>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7">
                    <a:moveTo>
                      <a:pt x="0" y="80"/>
                    </a:moveTo>
                    <a:lnTo>
                      <a:pt x="0" y="287"/>
                    </a:lnTo>
                    <a:lnTo>
                      <a:pt x="34" y="287"/>
                    </a:lnTo>
                    <a:lnTo>
                      <a:pt x="34" y="80"/>
                    </a:lnTo>
                    <a:lnTo>
                      <a:pt x="0" y="80"/>
                    </a:lnTo>
                    <a:close/>
                    <a:moveTo>
                      <a:pt x="0" y="0"/>
                    </a:moveTo>
                    <a:lnTo>
                      <a:pt x="0" y="43"/>
                    </a:lnTo>
                    <a:lnTo>
                      <a:pt x="34" y="43"/>
                    </a:lnTo>
                    <a:lnTo>
                      <a:pt x="34" y="0"/>
                    </a:lnTo>
                    <a:lnTo>
                      <a:pt x="0"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p:cNvSpPr>
                <a:spLocks noEditPoints="1"/>
              </p:cNvSpPr>
              <p:nvPr>
                <p:custDataLst>
                  <p:tags r:id="rId22"/>
                </p:custDataLst>
              </p:nvPr>
            </p:nvSpPr>
            <p:spPr bwMode="auto">
              <a:xfrm>
                <a:off x="3079750" y="2705100"/>
                <a:ext cx="166688" cy="250825"/>
              </a:xfrm>
              <a:custGeom>
                <a:avLst/>
                <a:gdLst>
                  <a:gd name="T0" fmla="*/ 45 w 244"/>
                  <a:gd name="T1" fmla="*/ 238 h 383"/>
                  <a:gd name="T2" fmla="*/ 81 w 244"/>
                  <a:gd name="T3" fmla="*/ 274 h 383"/>
                  <a:gd name="T4" fmla="*/ 132 w 244"/>
                  <a:gd name="T5" fmla="*/ 286 h 383"/>
                  <a:gd name="T6" fmla="*/ 213 w 244"/>
                  <a:gd name="T7" fmla="*/ 247 h 383"/>
                  <a:gd name="T8" fmla="*/ 244 w 244"/>
                  <a:gd name="T9" fmla="*/ 143 h 383"/>
                  <a:gd name="T10" fmla="*/ 213 w 244"/>
                  <a:gd name="T11" fmla="*/ 39 h 383"/>
                  <a:gd name="T12" fmla="*/ 132 w 244"/>
                  <a:gd name="T13" fmla="*/ 0 h 383"/>
                  <a:gd name="T14" fmla="*/ 81 w 244"/>
                  <a:gd name="T15" fmla="*/ 12 h 383"/>
                  <a:gd name="T16" fmla="*/ 45 w 244"/>
                  <a:gd name="T17" fmla="*/ 48 h 383"/>
                  <a:gd name="T18" fmla="*/ 45 w 244"/>
                  <a:gd name="T19" fmla="*/ 6 h 383"/>
                  <a:gd name="T20" fmla="*/ 0 w 244"/>
                  <a:gd name="T21" fmla="*/ 6 h 383"/>
                  <a:gd name="T22" fmla="*/ 0 w 244"/>
                  <a:gd name="T23" fmla="*/ 383 h 383"/>
                  <a:gd name="T24" fmla="*/ 45 w 244"/>
                  <a:gd name="T25" fmla="*/ 383 h 383"/>
                  <a:gd name="T26" fmla="*/ 45 w 244"/>
                  <a:gd name="T27" fmla="*/ 238 h 383"/>
                  <a:gd name="T28" fmla="*/ 198 w 244"/>
                  <a:gd name="T29" fmla="*/ 143 h 383"/>
                  <a:gd name="T30" fmla="*/ 177 w 244"/>
                  <a:gd name="T31" fmla="*/ 221 h 383"/>
                  <a:gd name="T32" fmla="*/ 121 w 244"/>
                  <a:gd name="T33" fmla="*/ 249 h 383"/>
                  <a:gd name="T34" fmla="*/ 65 w 244"/>
                  <a:gd name="T35" fmla="*/ 221 h 383"/>
                  <a:gd name="T36" fmla="*/ 45 w 244"/>
                  <a:gd name="T37" fmla="*/ 143 h 383"/>
                  <a:gd name="T38" fmla="*/ 65 w 244"/>
                  <a:gd name="T39" fmla="*/ 66 h 383"/>
                  <a:gd name="T40" fmla="*/ 121 w 244"/>
                  <a:gd name="T41" fmla="*/ 37 h 383"/>
                  <a:gd name="T42" fmla="*/ 177 w 244"/>
                  <a:gd name="T43" fmla="*/ 66 h 383"/>
                  <a:gd name="T44" fmla="*/ 198 w 244"/>
                  <a:gd name="T45" fmla="*/ 14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 h="383">
                    <a:moveTo>
                      <a:pt x="45" y="238"/>
                    </a:moveTo>
                    <a:cubicBezTo>
                      <a:pt x="54" y="255"/>
                      <a:pt x="66" y="267"/>
                      <a:pt x="81" y="274"/>
                    </a:cubicBezTo>
                    <a:cubicBezTo>
                      <a:pt x="95" y="282"/>
                      <a:pt x="112" y="286"/>
                      <a:pt x="132" y="286"/>
                    </a:cubicBezTo>
                    <a:cubicBezTo>
                      <a:pt x="165" y="286"/>
                      <a:pt x="192" y="273"/>
                      <a:pt x="213" y="247"/>
                    </a:cubicBezTo>
                    <a:cubicBezTo>
                      <a:pt x="233" y="220"/>
                      <a:pt x="244" y="186"/>
                      <a:pt x="244" y="143"/>
                    </a:cubicBezTo>
                    <a:cubicBezTo>
                      <a:pt x="244" y="100"/>
                      <a:pt x="233" y="66"/>
                      <a:pt x="213" y="39"/>
                    </a:cubicBezTo>
                    <a:cubicBezTo>
                      <a:pt x="192" y="13"/>
                      <a:pt x="165" y="0"/>
                      <a:pt x="132" y="0"/>
                    </a:cubicBezTo>
                    <a:cubicBezTo>
                      <a:pt x="112" y="0"/>
                      <a:pt x="95" y="4"/>
                      <a:pt x="81" y="12"/>
                    </a:cubicBezTo>
                    <a:cubicBezTo>
                      <a:pt x="66" y="19"/>
                      <a:pt x="54" y="32"/>
                      <a:pt x="45" y="48"/>
                    </a:cubicBezTo>
                    <a:lnTo>
                      <a:pt x="45" y="6"/>
                    </a:lnTo>
                    <a:lnTo>
                      <a:pt x="0" y="6"/>
                    </a:lnTo>
                    <a:lnTo>
                      <a:pt x="0" y="383"/>
                    </a:lnTo>
                    <a:lnTo>
                      <a:pt x="45" y="383"/>
                    </a:lnTo>
                    <a:lnTo>
                      <a:pt x="45" y="238"/>
                    </a:lnTo>
                    <a:close/>
                    <a:moveTo>
                      <a:pt x="198" y="143"/>
                    </a:moveTo>
                    <a:cubicBezTo>
                      <a:pt x="198" y="176"/>
                      <a:pt x="191" y="202"/>
                      <a:pt x="177" y="221"/>
                    </a:cubicBezTo>
                    <a:cubicBezTo>
                      <a:pt x="164" y="239"/>
                      <a:pt x="145" y="249"/>
                      <a:pt x="121" y="249"/>
                    </a:cubicBezTo>
                    <a:cubicBezTo>
                      <a:pt x="97" y="249"/>
                      <a:pt x="79" y="239"/>
                      <a:pt x="65" y="221"/>
                    </a:cubicBezTo>
                    <a:cubicBezTo>
                      <a:pt x="52" y="202"/>
                      <a:pt x="45" y="176"/>
                      <a:pt x="45" y="143"/>
                    </a:cubicBezTo>
                    <a:cubicBezTo>
                      <a:pt x="45" y="110"/>
                      <a:pt x="52" y="84"/>
                      <a:pt x="65" y="66"/>
                    </a:cubicBezTo>
                    <a:cubicBezTo>
                      <a:pt x="79" y="47"/>
                      <a:pt x="97" y="37"/>
                      <a:pt x="121" y="37"/>
                    </a:cubicBezTo>
                    <a:cubicBezTo>
                      <a:pt x="145" y="37"/>
                      <a:pt x="164" y="47"/>
                      <a:pt x="177" y="66"/>
                    </a:cubicBezTo>
                    <a:cubicBezTo>
                      <a:pt x="191" y="84"/>
                      <a:pt x="198" y="110"/>
                      <a:pt x="198" y="143"/>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p:cNvSpPr>
                <a:spLocks noEditPoints="1"/>
              </p:cNvSpPr>
              <p:nvPr>
                <p:custDataLst>
                  <p:tags r:id="rId23"/>
                </p:custDataLst>
              </p:nvPr>
            </p:nvSpPr>
            <p:spPr bwMode="auto">
              <a:xfrm>
                <a:off x="3297238" y="2749550"/>
                <a:ext cx="22225" cy="187325"/>
              </a:xfrm>
              <a:custGeom>
                <a:avLst/>
                <a:gdLst>
                  <a:gd name="T0" fmla="*/ 0 w 34"/>
                  <a:gd name="T1" fmla="*/ 80 h 287"/>
                  <a:gd name="T2" fmla="*/ 0 w 34"/>
                  <a:gd name="T3" fmla="*/ 287 h 287"/>
                  <a:gd name="T4" fmla="*/ 34 w 34"/>
                  <a:gd name="T5" fmla="*/ 287 h 287"/>
                  <a:gd name="T6" fmla="*/ 34 w 34"/>
                  <a:gd name="T7" fmla="*/ 80 h 287"/>
                  <a:gd name="T8" fmla="*/ 0 w 34"/>
                  <a:gd name="T9" fmla="*/ 80 h 287"/>
                  <a:gd name="T10" fmla="*/ 0 w 34"/>
                  <a:gd name="T11" fmla="*/ 0 h 287"/>
                  <a:gd name="T12" fmla="*/ 0 w 34"/>
                  <a:gd name="T13" fmla="*/ 43 h 287"/>
                  <a:gd name="T14" fmla="*/ 34 w 34"/>
                  <a:gd name="T15" fmla="*/ 43 h 287"/>
                  <a:gd name="T16" fmla="*/ 34 w 34"/>
                  <a:gd name="T17" fmla="*/ 0 h 287"/>
                  <a:gd name="T18" fmla="*/ 0 w 34"/>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7">
                    <a:moveTo>
                      <a:pt x="0" y="80"/>
                    </a:moveTo>
                    <a:lnTo>
                      <a:pt x="0" y="287"/>
                    </a:lnTo>
                    <a:lnTo>
                      <a:pt x="34" y="287"/>
                    </a:lnTo>
                    <a:lnTo>
                      <a:pt x="34" y="80"/>
                    </a:lnTo>
                    <a:lnTo>
                      <a:pt x="0" y="80"/>
                    </a:lnTo>
                    <a:close/>
                    <a:moveTo>
                      <a:pt x="0" y="0"/>
                    </a:moveTo>
                    <a:lnTo>
                      <a:pt x="0" y="43"/>
                    </a:lnTo>
                    <a:lnTo>
                      <a:pt x="34" y="43"/>
                    </a:lnTo>
                    <a:lnTo>
                      <a:pt x="34" y="0"/>
                    </a:lnTo>
                    <a:lnTo>
                      <a:pt x="0"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13"/>
              <p:cNvSpPr>
                <a:spLocks noChangeArrowheads="1"/>
              </p:cNvSpPr>
              <p:nvPr>
                <p:custDataLst>
                  <p:tags r:id="rId24"/>
                </p:custDataLst>
              </p:nvPr>
            </p:nvSpPr>
            <p:spPr bwMode="auto">
              <a:xfrm>
                <a:off x="3451225" y="2640013"/>
                <a:ext cx="30163" cy="247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4"/>
              <p:cNvSpPr>
                <a:spLocks noEditPoints="1"/>
              </p:cNvSpPr>
              <p:nvPr>
                <p:custDataLst>
                  <p:tags r:id="rId25"/>
                </p:custDataLst>
              </p:nvPr>
            </p:nvSpPr>
            <p:spPr bwMode="auto">
              <a:xfrm>
                <a:off x="3540125" y="2705100"/>
                <a:ext cx="171450" cy="187325"/>
              </a:xfrm>
              <a:custGeom>
                <a:avLst/>
                <a:gdLst>
                  <a:gd name="T0" fmla="*/ 125 w 250"/>
                  <a:gd name="T1" fmla="*/ 38 h 286"/>
                  <a:gd name="T2" fmla="*/ 182 w 250"/>
                  <a:gd name="T3" fmla="*/ 66 h 286"/>
                  <a:gd name="T4" fmla="*/ 203 w 250"/>
                  <a:gd name="T5" fmla="*/ 143 h 286"/>
                  <a:gd name="T6" fmla="*/ 182 w 250"/>
                  <a:gd name="T7" fmla="*/ 220 h 286"/>
                  <a:gd name="T8" fmla="*/ 125 w 250"/>
                  <a:gd name="T9" fmla="*/ 248 h 286"/>
                  <a:gd name="T10" fmla="*/ 68 w 250"/>
                  <a:gd name="T11" fmla="*/ 220 h 286"/>
                  <a:gd name="T12" fmla="*/ 47 w 250"/>
                  <a:gd name="T13" fmla="*/ 143 h 286"/>
                  <a:gd name="T14" fmla="*/ 68 w 250"/>
                  <a:gd name="T15" fmla="*/ 66 h 286"/>
                  <a:gd name="T16" fmla="*/ 125 w 250"/>
                  <a:gd name="T17" fmla="*/ 38 h 286"/>
                  <a:gd name="T18" fmla="*/ 125 w 250"/>
                  <a:gd name="T19" fmla="*/ 0 h 286"/>
                  <a:gd name="T20" fmla="*/ 33 w 250"/>
                  <a:gd name="T21" fmla="*/ 38 h 286"/>
                  <a:gd name="T22" fmla="*/ 0 w 250"/>
                  <a:gd name="T23" fmla="*/ 143 h 286"/>
                  <a:gd name="T24" fmla="*/ 33 w 250"/>
                  <a:gd name="T25" fmla="*/ 248 h 286"/>
                  <a:gd name="T26" fmla="*/ 125 w 250"/>
                  <a:gd name="T27" fmla="*/ 286 h 286"/>
                  <a:gd name="T28" fmla="*/ 217 w 250"/>
                  <a:gd name="T29" fmla="*/ 248 h 286"/>
                  <a:gd name="T30" fmla="*/ 250 w 250"/>
                  <a:gd name="T31" fmla="*/ 143 h 286"/>
                  <a:gd name="T32" fmla="*/ 217 w 250"/>
                  <a:gd name="T33" fmla="*/ 38 h 286"/>
                  <a:gd name="T34" fmla="*/ 125 w 250"/>
                  <a:gd name="T35"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0" h="286">
                    <a:moveTo>
                      <a:pt x="125" y="38"/>
                    </a:moveTo>
                    <a:cubicBezTo>
                      <a:pt x="149" y="38"/>
                      <a:pt x="168" y="47"/>
                      <a:pt x="182" y="66"/>
                    </a:cubicBezTo>
                    <a:cubicBezTo>
                      <a:pt x="196" y="85"/>
                      <a:pt x="203" y="111"/>
                      <a:pt x="203" y="143"/>
                    </a:cubicBezTo>
                    <a:cubicBezTo>
                      <a:pt x="203" y="175"/>
                      <a:pt x="196" y="201"/>
                      <a:pt x="182" y="220"/>
                    </a:cubicBezTo>
                    <a:cubicBezTo>
                      <a:pt x="168" y="239"/>
                      <a:pt x="149" y="248"/>
                      <a:pt x="125" y="248"/>
                    </a:cubicBezTo>
                    <a:cubicBezTo>
                      <a:pt x="101" y="248"/>
                      <a:pt x="82" y="239"/>
                      <a:pt x="68" y="220"/>
                    </a:cubicBezTo>
                    <a:cubicBezTo>
                      <a:pt x="54" y="201"/>
                      <a:pt x="47" y="175"/>
                      <a:pt x="47" y="143"/>
                    </a:cubicBezTo>
                    <a:cubicBezTo>
                      <a:pt x="47" y="111"/>
                      <a:pt x="54" y="85"/>
                      <a:pt x="68" y="66"/>
                    </a:cubicBezTo>
                    <a:cubicBezTo>
                      <a:pt x="82" y="47"/>
                      <a:pt x="101" y="38"/>
                      <a:pt x="125" y="38"/>
                    </a:cubicBezTo>
                    <a:close/>
                    <a:moveTo>
                      <a:pt x="125" y="0"/>
                    </a:moveTo>
                    <a:cubicBezTo>
                      <a:pt x="86" y="0"/>
                      <a:pt x="55" y="12"/>
                      <a:pt x="33" y="38"/>
                    </a:cubicBezTo>
                    <a:cubicBezTo>
                      <a:pt x="11" y="63"/>
                      <a:pt x="0" y="98"/>
                      <a:pt x="0" y="143"/>
                    </a:cubicBezTo>
                    <a:cubicBezTo>
                      <a:pt x="0" y="188"/>
                      <a:pt x="11" y="223"/>
                      <a:pt x="33" y="248"/>
                    </a:cubicBezTo>
                    <a:cubicBezTo>
                      <a:pt x="55" y="274"/>
                      <a:pt x="86" y="286"/>
                      <a:pt x="125" y="286"/>
                    </a:cubicBezTo>
                    <a:cubicBezTo>
                      <a:pt x="164" y="286"/>
                      <a:pt x="195" y="274"/>
                      <a:pt x="217" y="248"/>
                    </a:cubicBezTo>
                    <a:cubicBezTo>
                      <a:pt x="239" y="223"/>
                      <a:pt x="250" y="188"/>
                      <a:pt x="250" y="143"/>
                    </a:cubicBezTo>
                    <a:cubicBezTo>
                      <a:pt x="250" y="98"/>
                      <a:pt x="239" y="63"/>
                      <a:pt x="217" y="38"/>
                    </a:cubicBezTo>
                    <a:cubicBezTo>
                      <a:pt x="195" y="12"/>
                      <a:pt x="164" y="0"/>
                      <a:pt x="125" y="0"/>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5"/>
              <p:cNvSpPr>
                <a:spLocks noEditPoints="1"/>
              </p:cNvSpPr>
              <p:nvPr>
                <p:custDataLst>
                  <p:tags r:id="rId26"/>
                </p:custDataLst>
              </p:nvPr>
            </p:nvSpPr>
            <p:spPr bwMode="auto">
              <a:xfrm>
                <a:off x="3757613" y="2705100"/>
                <a:ext cx="166688" cy="250825"/>
              </a:xfrm>
              <a:custGeom>
                <a:avLst/>
                <a:gdLst>
                  <a:gd name="T0" fmla="*/ 199 w 244"/>
                  <a:gd name="T1" fmla="*/ 140 h 383"/>
                  <a:gd name="T2" fmla="*/ 179 w 244"/>
                  <a:gd name="T3" fmla="*/ 215 h 383"/>
                  <a:gd name="T4" fmla="*/ 123 w 244"/>
                  <a:gd name="T5" fmla="*/ 242 h 383"/>
                  <a:gd name="T6" fmla="*/ 66 w 244"/>
                  <a:gd name="T7" fmla="*/ 215 h 383"/>
                  <a:gd name="T8" fmla="*/ 46 w 244"/>
                  <a:gd name="T9" fmla="*/ 140 h 383"/>
                  <a:gd name="T10" fmla="*/ 66 w 244"/>
                  <a:gd name="T11" fmla="*/ 64 h 383"/>
                  <a:gd name="T12" fmla="*/ 123 w 244"/>
                  <a:gd name="T13" fmla="*/ 37 h 383"/>
                  <a:gd name="T14" fmla="*/ 179 w 244"/>
                  <a:gd name="T15" fmla="*/ 64 h 383"/>
                  <a:gd name="T16" fmla="*/ 199 w 244"/>
                  <a:gd name="T17" fmla="*/ 140 h 383"/>
                  <a:gd name="T18" fmla="*/ 244 w 244"/>
                  <a:gd name="T19" fmla="*/ 245 h 383"/>
                  <a:gd name="T20" fmla="*/ 244 w 244"/>
                  <a:gd name="T21" fmla="*/ 6 h 383"/>
                  <a:gd name="T22" fmla="*/ 199 w 244"/>
                  <a:gd name="T23" fmla="*/ 6 h 383"/>
                  <a:gd name="T24" fmla="*/ 199 w 244"/>
                  <a:gd name="T25" fmla="*/ 48 h 383"/>
                  <a:gd name="T26" fmla="*/ 164 w 244"/>
                  <a:gd name="T27" fmla="*/ 12 h 383"/>
                  <a:gd name="T28" fmla="*/ 112 w 244"/>
                  <a:gd name="T29" fmla="*/ 0 h 383"/>
                  <a:gd name="T30" fmla="*/ 31 w 244"/>
                  <a:gd name="T31" fmla="*/ 38 h 383"/>
                  <a:gd name="T32" fmla="*/ 0 w 244"/>
                  <a:gd name="T33" fmla="*/ 140 h 383"/>
                  <a:gd name="T34" fmla="*/ 31 w 244"/>
                  <a:gd name="T35" fmla="*/ 241 h 383"/>
                  <a:gd name="T36" fmla="*/ 112 w 244"/>
                  <a:gd name="T37" fmla="*/ 279 h 383"/>
                  <a:gd name="T38" fmla="*/ 164 w 244"/>
                  <a:gd name="T39" fmla="*/ 267 h 383"/>
                  <a:gd name="T40" fmla="*/ 199 w 244"/>
                  <a:gd name="T41" fmla="*/ 231 h 383"/>
                  <a:gd name="T42" fmla="*/ 199 w 244"/>
                  <a:gd name="T43" fmla="*/ 253 h 383"/>
                  <a:gd name="T44" fmla="*/ 177 w 244"/>
                  <a:gd name="T45" fmla="*/ 323 h 383"/>
                  <a:gd name="T46" fmla="*/ 111 w 244"/>
                  <a:gd name="T47" fmla="*/ 346 h 383"/>
                  <a:gd name="T48" fmla="*/ 72 w 244"/>
                  <a:gd name="T49" fmla="*/ 341 h 383"/>
                  <a:gd name="T50" fmla="*/ 33 w 244"/>
                  <a:gd name="T51" fmla="*/ 325 h 383"/>
                  <a:gd name="T52" fmla="*/ 33 w 244"/>
                  <a:gd name="T53" fmla="*/ 368 h 383"/>
                  <a:gd name="T54" fmla="*/ 74 w 244"/>
                  <a:gd name="T55" fmla="*/ 379 h 383"/>
                  <a:gd name="T56" fmla="*/ 118 w 244"/>
                  <a:gd name="T57" fmla="*/ 383 h 383"/>
                  <a:gd name="T58" fmla="*/ 213 w 244"/>
                  <a:gd name="T59" fmla="*/ 349 h 383"/>
                  <a:gd name="T60" fmla="*/ 244 w 244"/>
                  <a:gd name="T61" fmla="*/ 24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4" h="383">
                    <a:moveTo>
                      <a:pt x="199" y="140"/>
                    </a:moveTo>
                    <a:cubicBezTo>
                      <a:pt x="199" y="172"/>
                      <a:pt x="192" y="197"/>
                      <a:pt x="179" y="215"/>
                    </a:cubicBezTo>
                    <a:cubicBezTo>
                      <a:pt x="165" y="233"/>
                      <a:pt x="147" y="242"/>
                      <a:pt x="123" y="242"/>
                    </a:cubicBezTo>
                    <a:cubicBezTo>
                      <a:pt x="99" y="242"/>
                      <a:pt x="80" y="233"/>
                      <a:pt x="66" y="215"/>
                    </a:cubicBezTo>
                    <a:cubicBezTo>
                      <a:pt x="53" y="197"/>
                      <a:pt x="46" y="172"/>
                      <a:pt x="46" y="140"/>
                    </a:cubicBezTo>
                    <a:cubicBezTo>
                      <a:pt x="46" y="107"/>
                      <a:pt x="53" y="82"/>
                      <a:pt x="66" y="64"/>
                    </a:cubicBezTo>
                    <a:cubicBezTo>
                      <a:pt x="80" y="46"/>
                      <a:pt x="99" y="37"/>
                      <a:pt x="123" y="37"/>
                    </a:cubicBezTo>
                    <a:cubicBezTo>
                      <a:pt x="147" y="37"/>
                      <a:pt x="165" y="46"/>
                      <a:pt x="179" y="64"/>
                    </a:cubicBezTo>
                    <a:cubicBezTo>
                      <a:pt x="192" y="82"/>
                      <a:pt x="199" y="107"/>
                      <a:pt x="199" y="140"/>
                    </a:cubicBezTo>
                    <a:close/>
                    <a:moveTo>
                      <a:pt x="244" y="245"/>
                    </a:moveTo>
                    <a:lnTo>
                      <a:pt x="244" y="6"/>
                    </a:lnTo>
                    <a:lnTo>
                      <a:pt x="199" y="6"/>
                    </a:lnTo>
                    <a:lnTo>
                      <a:pt x="199" y="48"/>
                    </a:lnTo>
                    <a:cubicBezTo>
                      <a:pt x="190" y="32"/>
                      <a:pt x="178" y="20"/>
                      <a:pt x="164" y="12"/>
                    </a:cubicBezTo>
                    <a:cubicBezTo>
                      <a:pt x="149" y="4"/>
                      <a:pt x="132" y="0"/>
                      <a:pt x="112" y="0"/>
                    </a:cubicBezTo>
                    <a:cubicBezTo>
                      <a:pt x="78" y="0"/>
                      <a:pt x="51" y="12"/>
                      <a:pt x="31" y="38"/>
                    </a:cubicBezTo>
                    <a:cubicBezTo>
                      <a:pt x="10" y="64"/>
                      <a:pt x="0" y="98"/>
                      <a:pt x="0" y="140"/>
                    </a:cubicBezTo>
                    <a:cubicBezTo>
                      <a:pt x="0" y="182"/>
                      <a:pt x="10" y="215"/>
                      <a:pt x="31" y="241"/>
                    </a:cubicBezTo>
                    <a:cubicBezTo>
                      <a:pt x="51" y="266"/>
                      <a:pt x="78" y="279"/>
                      <a:pt x="112" y="279"/>
                    </a:cubicBezTo>
                    <a:cubicBezTo>
                      <a:pt x="132" y="279"/>
                      <a:pt x="149" y="275"/>
                      <a:pt x="164" y="267"/>
                    </a:cubicBezTo>
                    <a:cubicBezTo>
                      <a:pt x="178" y="259"/>
                      <a:pt x="190" y="247"/>
                      <a:pt x="199" y="231"/>
                    </a:cubicBezTo>
                    <a:lnTo>
                      <a:pt x="199" y="253"/>
                    </a:lnTo>
                    <a:cubicBezTo>
                      <a:pt x="199" y="284"/>
                      <a:pt x="191" y="308"/>
                      <a:pt x="177" y="323"/>
                    </a:cubicBezTo>
                    <a:cubicBezTo>
                      <a:pt x="162" y="338"/>
                      <a:pt x="141" y="346"/>
                      <a:pt x="111" y="346"/>
                    </a:cubicBezTo>
                    <a:cubicBezTo>
                      <a:pt x="98" y="346"/>
                      <a:pt x="85" y="344"/>
                      <a:pt x="72" y="341"/>
                    </a:cubicBezTo>
                    <a:cubicBezTo>
                      <a:pt x="59" y="337"/>
                      <a:pt x="46" y="332"/>
                      <a:pt x="33" y="325"/>
                    </a:cubicBezTo>
                    <a:lnTo>
                      <a:pt x="33" y="368"/>
                    </a:lnTo>
                    <a:cubicBezTo>
                      <a:pt x="46" y="373"/>
                      <a:pt x="60" y="377"/>
                      <a:pt x="74" y="379"/>
                    </a:cubicBezTo>
                    <a:cubicBezTo>
                      <a:pt x="88" y="382"/>
                      <a:pt x="102" y="383"/>
                      <a:pt x="118" y="383"/>
                    </a:cubicBezTo>
                    <a:cubicBezTo>
                      <a:pt x="160" y="383"/>
                      <a:pt x="192" y="371"/>
                      <a:pt x="213" y="349"/>
                    </a:cubicBezTo>
                    <a:cubicBezTo>
                      <a:pt x="233" y="326"/>
                      <a:pt x="244" y="292"/>
                      <a:pt x="244" y="245"/>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6"/>
              <p:cNvSpPr>
                <a:spLocks/>
              </p:cNvSpPr>
              <p:nvPr>
                <p:custDataLst>
                  <p:tags r:id="rId27"/>
                </p:custDataLst>
              </p:nvPr>
            </p:nvSpPr>
            <p:spPr bwMode="auto">
              <a:xfrm>
                <a:off x="3981450" y="2638425"/>
                <a:ext cx="101600" cy="311150"/>
              </a:xfrm>
              <a:custGeom>
                <a:avLst/>
                <a:gdLst>
                  <a:gd name="T0" fmla="*/ 59 w 147"/>
                  <a:gd name="T1" fmla="*/ 238 h 475"/>
                  <a:gd name="T2" fmla="*/ 147 w 147"/>
                  <a:gd name="T3" fmla="*/ 32 h 475"/>
                  <a:gd name="T4" fmla="*/ 147 w 147"/>
                  <a:gd name="T5" fmla="*/ 0 h 475"/>
                  <a:gd name="T6" fmla="*/ 0 w 147"/>
                  <a:gd name="T7" fmla="*/ 238 h 475"/>
                  <a:gd name="T8" fmla="*/ 147 w 147"/>
                  <a:gd name="T9" fmla="*/ 475 h 475"/>
                  <a:gd name="T10" fmla="*/ 147 w 147"/>
                  <a:gd name="T11" fmla="*/ 443 h 475"/>
                  <a:gd name="T12" fmla="*/ 59 w 147"/>
                  <a:gd name="T13" fmla="*/ 238 h 475"/>
                </a:gdLst>
                <a:ahLst/>
                <a:cxnLst>
                  <a:cxn ang="0">
                    <a:pos x="T0" y="T1"/>
                  </a:cxn>
                  <a:cxn ang="0">
                    <a:pos x="T2" y="T3"/>
                  </a:cxn>
                  <a:cxn ang="0">
                    <a:pos x="T4" y="T5"/>
                  </a:cxn>
                  <a:cxn ang="0">
                    <a:pos x="T6" y="T7"/>
                  </a:cxn>
                  <a:cxn ang="0">
                    <a:pos x="T8" y="T9"/>
                  </a:cxn>
                  <a:cxn ang="0">
                    <a:pos x="T10" y="T11"/>
                  </a:cxn>
                  <a:cxn ang="0">
                    <a:pos x="T12" y="T13"/>
                  </a:cxn>
                </a:cxnLst>
                <a:rect l="0" t="0" r="r" b="b"/>
                <a:pathLst>
                  <a:path w="147" h="475">
                    <a:moveTo>
                      <a:pt x="59" y="238"/>
                    </a:moveTo>
                    <a:cubicBezTo>
                      <a:pt x="59" y="103"/>
                      <a:pt x="92" y="39"/>
                      <a:pt x="147" y="32"/>
                    </a:cubicBezTo>
                    <a:lnTo>
                      <a:pt x="147" y="0"/>
                    </a:lnTo>
                    <a:cubicBezTo>
                      <a:pt x="56" y="4"/>
                      <a:pt x="0" y="86"/>
                      <a:pt x="0" y="238"/>
                    </a:cubicBezTo>
                    <a:cubicBezTo>
                      <a:pt x="0" y="389"/>
                      <a:pt x="56" y="471"/>
                      <a:pt x="147" y="475"/>
                    </a:cubicBezTo>
                    <a:lnTo>
                      <a:pt x="147" y="443"/>
                    </a:lnTo>
                    <a:cubicBezTo>
                      <a:pt x="92" y="436"/>
                      <a:pt x="59" y="372"/>
                      <a:pt x="59" y="238"/>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7"/>
              <p:cNvSpPr>
                <a:spLocks/>
              </p:cNvSpPr>
              <p:nvPr>
                <p:custDataLst>
                  <p:tags r:id="rId28"/>
                </p:custDataLst>
              </p:nvPr>
            </p:nvSpPr>
            <p:spPr bwMode="auto">
              <a:xfrm>
                <a:off x="4148138" y="2649538"/>
                <a:ext cx="147638" cy="238125"/>
              </a:xfrm>
              <a:custGeom>
                <a:avLst/>
                <a:gdLst>
                  <a:gd name="T0" fmla="*/ 7 w 216"/>
                  <a:gd name="T1" fmla="*/ 322 h 363"/>
                  <a:gd name="T2" fmla="*/ 7 w 216"/>
                  <a:gd name="T3" fmla="*/ 363 h 363"/>
                  <a:gd name="T4" fmla="*/ 216 w 216"/>
                  <a:gd name="T5" fmla="*/ 363 h 363"/>
                  <a:gd name="T6" fmla="*/ 216 w 216"/>
                  <a:gd name="T7" fmla="*/ 322 h 363"/>
                  <a:gd name="T8" fmla="*/ 136 w 216"/>
                  <a:gd name="T9" fmla="*/ 322 h 363"/>
                  <a:gd name="T10" fmla="*/ 136 w 216"/>
                  <a:gd name="T11" fmla="*/ 0 h 363"/>
                  <a:gd name="T12" fmla="*/ 87 w 216"/>
                  <a:gd name="T13" fmla="*/ 0 h 363"/>
                  <a:gd name="T14" fmla="*/ 0 w 216"/>
                  <a:gd name="T15" fmla="*/ 17 h 363"/>
                  <a:gd name="T16" fmla="*/ 0 w 216"/>
                  <a:gd name="T17" fmla="*/ 62 h 363"/>
                  <a:gd name="T18" fmla="*/ 87 w 216"/>
                  <a:gd name="T19" fmla="*/ 45 h 363"/>
                  <a:gd name="T20" fmla="*/ 87 w 216"/>
                  <a:gd name="T21" fmla="*/ 322 h 363"/>
                  <a:gd name="T22" fmla="*/ 7 w 216"/>
                  <a:gd name="T23" fmla="*/ 3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 h="363">
                    <a:moveTo>
                      <a:pt x="7" y="322"/>
                    </a:moveTo>
                    <a:lnTo>
                      <a:pt x="7" y="363"/>
                    </a:lnTo>
                    <a:lnTo>
                      <a:pt x="216" y="363"/>
                    </a:lnTo>
                    <a:lnTo>
                      <a:pt x="216" y="322"/>
                    </a:lnTo>
                    <a:lnTo>
                      <a:pt x="136" y="322"/>
                    </a:lnTo>
                    <a:lnTo>
                      <a:pt x="136" y="0"/>
                    </a:lnTo>
                    <a:lnTo>
                      <a:pt x="87" y="0"/>
                    </a:lnTo>
                    <a:lnTo>
                      <a:pt x="0" y="17"/>
                    </a:lnTo>
                    <a:lnTo>
                      <a:pt x="0" y="62"/>
                    </a:lnTo>
                    <a:lnTo>
                      <a:pt x="87" y="45"/>
                    </a:lnTo>
                    <a:lnTo>
                      <a:pt x="87" y="322"/>
                    </a:lnTo>
                    <a:lnTo>
                      <a:pt x="7" y="322"/>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8"/>
              <p:cNvSpPr>
                <a:spLocks/>
              </p:cNvSpPr>
              <p:nvPr>
                <p:custDataLst>
                  <p:tags r:id="rId29"/>
                </p:custDataLst>
              </p:nvPr>
            </p:nvSpPr>
            <p:spPr bwMode="auto">
              <a:xfrm>
                <a:off x="4311650" y="2649538"/>
                <a:ext cx="169863" cy="268288"/>
              </a:xfrm>
              <a:custGeom>
                <a:avLst/>
                <a:gdLst>
                  <a:gd name="T0" fmla="*/ 206 w 249"/>
                  <a:gd name="T1" fmla="*/ 0 h 409"/>
                  <a:gd name="T2" fmla="*/ 0 w 249"/>
                  <a:gd name="T3" fmla="*/ 409 h 409"/>
                  <a:gd name="T4" fmla="*/ 43 w 249"/>
                  <a:gd name="T5" fmla="*/ 409 h 409"/>
                  <a:gd name="T6" fmla="*/ 249 w 249"/>
                  <a:gd name="T7" fmla="*/ 0 h 409"/>
                  <a:gd name="T8" fmla="*/ 206 w 249"/>
                  <a:gd name="T9" fmla="*/ 0 h 409"/>
                </a:gdLst>
                <a:ahLst/>
                <a:cxnLst>
                  <a:cxn ang="0">
                    <a:pos x="T0" y="T1"/>
                  </a:cxn>
                  <a:cxn ang="0">
                    <a:pos x="T2" y="T3"/>
                  </a:cxn>
                  <a:cxn ang="0">
                    <a:pos x="T4" y="T5"/>
                  </a:cxn>
                  <a:cxn ang="0">
                    <a:pos x="T6" y="T7"/>
                  </a:cxn>
                  <a:cxn ang="0">
                    <a:pos x="T8" y="T9"/>
                  </a:cxn>
                </a:cxnLst>
                <a:rect l="0" t="0" r="r" b="b"/>
                <a:pathLst>
                  <a:path w="249" h="409">
                    <a:moveTo>
                      <a:pt x="206" y="0"/>
                    </a:moveTo>
                    <a:lnTo>
                      <a:pt x="0" y="409"/>
                    </a:lnTo>
                    <a:lnTo>
                      <a:pt x="43" y="409"/>
                    </a:lnTo>
                    <a:lnTo>
                      <a:pt x="249" y="0"/>
                    </a:lnTo>
                    <a:lnTo>
                      <a:pt x="206"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9"/>
              <p:cNvSpPr>
                <a:spLocks noEditPoints="1"/>
              </p:cNvSpPr>
              <p:nvPr>
                <p:custDataLst>
                  <p:tags r:id="rId30"/>
                </p:custDataLst>
              </p:nvPr>
            </p:nvSpPr>
            <p:spPr bwMode="auto">
              <a:xfrm>
                <a:off x="4521200" y="2705100"/>
                <a:ext cx="166688" cy="250825"/>
              </a:xfrm>
              <a:custGeom>
                <a:avLst/>
                <a:gdLst>
                  <a:gd name="T0" fmla="*/ 45 w 244"/>
                  <a:gd name="T1" fmla="*/ 238 h 383"/>
                  <a:gd name="T2" fmla="*/ 81 w 244"/>
                  <a:gd name="T3" fmla="*/ 274 h 383"/>
                  <a:gd name="T4" fmla="*/ 132 w 244"/>
                  <a:gd name="T5" fmla="*/ 286 h 383"/>
                  <a:gd name="T6" fmla="*/ 213 w 244"/>
                  <a:gd name="T7" fmla="*/ 247 h 383"/>
                  <a:gd name="T8" fmla="*/ 244 w 244"/>
                  <a:gd name="T9" fmla="*/ 143 h 383"/>
                  <a:gd name="T10" fmla="*/ 213 w 244"/>
                  <a:gd name="T11" fmla="*/ 39 h 383"/>
                  <a:gd name="T12" fmla="*/ 132 w 244"/>
                  <a:gd name="T13" fmla="*/ 0 h 383"/>
                  <a:gd name="T14" fmla="*/ 81 w 244"/>
                  <a:gd name="T15" fmla="*/ 12 h 383"/>
                  <a:gd name="T16" fmla="*/ 45 w 244"/>
                  <a:gd name="T17" fmla="*/ 48 h 383"/>
                  <a:gd name="T18" fmla="*/ 45 w 244"/>
                  <a:gd name="T19" fmla="*/ 6 h 383"/>
                  <a:gd name="T20" fmla="*/ 0 w 244"/>
                  <a:gd name="T21" fmla="*/ 6 h 383"/>
                  <a:gd name="T22" fmla="*/ 0 w 244"/>
                  <a:gd name="T23" fmla="*/ 383 h 383"/>
                  <a:gd name="T24" fmla="*/ 45 w 244"/>
                  <a:gd name="T25" fmla="*/ 383 h 383"/>
                  <a:gd name="T26" fmla="*/ 45 w 244"/>
                  <a:gd name="T27" fmla="*/ 238 h 383"/>
                  <a:gd name="T28" fmla="*/ 197 w 244"/>
                  <a:gd name="T29" fmla="*/ 143 h 383"/>
                  <a:gd name="T30" fmla="*/ 177 w 244"/>
                  <a:gd name="T31" fmla="*/ 221 h 383"/>
                  <a:gd name="T32" fmla="*/ 121 w 244"/>
                  <a:gd name="T33" fmla="*/ 249 h 383"/>
                  <a:gd name="T34" fmla="*/ 65 w 244"/>
                  <a:gd name="T35" fmla="*/ 221 h 383"/>
                  <a:gd name="T36" fmla="*/ 45 w 244"/>
                  <a:gd name="T37" fmla="*/ 143 h 383"/>
                  <a:gd name="T38" fmla="*/ 65 w 244"/>
                  <a:gd name="T39" fmla="*/ 66 h 383"/>
                  <a:gd name="T40" fmla="*/ 121 w 244"/>
                  <a:gd name="T41" fmla="*/ 37 h 383"/>
                  <a:gd name="T42" fmla="*/ 177 w 244"/>
                  <a:gd name="T43" fmla="*/ 66 h 383"/>
                  <a:gd name="T44" fmla="*/ 197 w 244"/>
                  <a:gd name="T45" fmla="*/ 14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 h="383">
                    <a:moveTo>
                      <a:pt x="45" y="238"/>
                    </a:moveTo>
                    <a:cubicBezTo>
                      <a:pt x="54" y="255"/>
                      <a:pt x="66" y="267"/>
                      <a:pt x="81" y="274"/>
                    </a:cubicBezTo>
                    <a:cubicBezTo>
                      <a:pt x="95" y="282"/>
                      <a:pt x="112" y="286"/>
                      <a:pt x="132" y="286"/>
                    </a:cubicBezTo>
                    <a:cubicBezTo>
                      <a:pt x="165" y="286"/>
                      <a:pt x="192" y="273"/>
                      <a:pt x="213" y="247"/>
                    </a:cubicBezTo>
                    <a:cubicBezTo>
                      <a:pt x="233" y="220"/>
                      <a:pt x="244" y="186"/>
                      <a:pt x="244" y="143"/>
                    </a:cubicBezTo>
                    <a:cubicBezTo>
                      <a:pt x="244" y="100"/>
                      <a:pt x="233" y="66"/>
                      <a:pt x="213" y="39"/>
                    </a:cubicBezTo>
                    <a:cubicBezTo>
                      <a:pt x="192" y="13"/>
                      <a:pt x="165" y="0"/>
                      <a:pt x="132" y="0"/>
                    </a:cubicBezTo>
                    <a:cubicBezTo>
                      <a:pt x="112" y="0"/>
                      <a:pt x="95" y="4"/>
                      <a:pt x="81" y="12"/>
                    </a:cubicBezTo>
                    <a:cubicBezTo>
                      <a:pt x="66" y="19"/>
                      <a:pt x="54" y="32"/>
                      <a:pt x="45" y="48"/>
                    </a:cubicBezTo>
                    <a:lnTo>
                      <a:pt x="45" y="6"/>
                    </a:lnTo>
                    <a:lnTo>
                      <a:pt x="0" y="6"/>
                    </a:lnTo>
                    <a:lnTo>
                      <a:pt x="0" y="383"/>
                    </a:lnTo>
                    <a:lnTo>
                      <a:pt x="45" y="383"/>
                    </a:lnTo>
                    <a:lnTo>
                      <a:pt x="45" y="238"/>
                    </a:lnTo>
                    <a:close/>
                    <a:moveTo>
                      <a:pt x="197" y="143"/>
                    </a:moveTo>
                    <a:cubicBezTo>
                      <a:pt x="197" y="176"/>
                      <a:pt x="190" y="202"/>
                      <a:pt x="177" y="221"/>
                    </a:cubicBezTo>
                    <a:cubicBezTo>
                      <a:pt x="164" y="239"/>
                      <a:pt x="145" y="249"/>
                      <a:pt x="121" y="249"/>
                    </a:cubicBezTo>
                    <a:cubicBezTo>
                      <a:pt x="97" y="249"/>
                      <a:pt x="79" y="239"/>
                      <a:pt x="65" y="221"/>
                    </a:cubicBezTo>
                    <a:cubicBezTo>
                      <a:pt x="52" y="202"/>
                      <a:pt x="45" y="176"/>
                      <a:pt x="45" y="143"/>
                    </a:cubicBezTo>
                    <a:cubicBezTo>
                      <a:pt x="45" y="110"/>
                      <a:pt x="52" y="84"/>
                      <a:pt x="65" y="66"/>
                    </a:cubicBezTo>
                    <a:cubicBezTo>
                      <a:pt x="79" y="47"/>
                      <a:pt x="97" y="37"/>
                      <a:pt x="121" y="37"/>
                    </a:cubicBezTo>
                    <a:cubicBezTo>
                      <a:pt x="145" y="37"/>
                      <a:pt x="164" y="47"/>
                      <a:pt x="177" y="66"/>
                    </a:cubicBezTo>
                    <a:cubicBezTo>
                      <a:pt x="190" y="84"/>
                      <a:pt x="197" y="110"/>
                      <a:pt x="197" y="143"/>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0"/>
              <p:cNvSpPr>
                <a:spLocks noEditPoints="1"/>
              </p:cNvSpPr>
              <p:nvPr>
                <p:custDataLst>
                  <p:tags r:id="rId31"/>
                </p:custDataLst>
              </p:nvPr>
            </p:nvSpPr>
            <p:spPr bwMode="auto">
              <a:xfrm>
                <a:off x="4737100" y="2749550"/>
                <a:ext cx="23813" cy="187325"/>
              </a:xfrm>
              <a:custGeom>
                <a:avLst/>
                <a:gdLst>
                  <a:gd name="T0" fmla="*/ 0 w 34"/>
                  <a:gd name="T1" fmla="*/ 80 h 287"/>
                  <a:gd name="T2" fmla="*/ 0 w 34"/>
                  <a:gd name="T3" fmla="*/ 287 h 287"/>
                  <a:gd name="T4" fmla="*/ 34 w 34"/>
                  <a:gd name="T5" fmla="*/ 287 h 287"/>
                  <a:gd name="T6" fmla="*/ 34 w 34"/>
                  <a:gd name="T7" fmla="*/ 80 h 287"/>
                  <a:gd name="T8" fmla="*/ 0 w 34"/>
                  <a:gd name="T9" fmla="*/ 80 h 287"/>
                  <a:gd name="T10" fmla="*/ 0 w 34"/>
                  <a:gd name="T11" fmla="*/ 0 h 287"/>
                  <a:gd name="T12" fmla="*/ 0 w 34"/>
                  <a:gd name="T13" fmla="*/ 43 h 287"/>
                  <a:gd name="T14" fmla="*/ 34 w 34"/>
                  <a:gd name="T15" fmla="*/ 43 h 287"/>
                  <a:gd name="T16" fmla="*/ 34 w 34"/>
                  <a:gd name="T17" fmla="*/ 0 h 287"/>
                  <a:gd name="T18" fmla="*/ 0 w 34"/>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7">
                    <a:moveTo>
                      <a:pt x="0" y="80"/>
                    </a:moveTo>
                    <a:lnTo>
                      <a:pt x="0" y="287"/>
                    </a:lnTo>
                    <a:lnTo>
                      <a:pt x="34" y="287"/>
                    </a:lnTo>
                    <a:lnTo>
                      <a:pt x="34" y="80"/>
                    </a:lnTo>
                    <a:lnTo>
                      <a:pt x="0" y="80"/>
                    </a:lnTo>
                    <a:close/>
                    <a:moveTo>
                      <a:pt x="0" y="0"/>
                    </a:moveTo>
                    <a:lnTo>
                      <a:pt x="0" y="43"/>
                    </a:lnTo>
                    <a:lnTo>
                      <a:pt x="34" y="43"/>
                    </a:lnTo>
                    <a:lnTo>
                      <a:pt x="34" y="0"/>
                    </a:lnTo>
                    <a:lnTo>
                      <a:pt x="0"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1"/>
              <p:cNvSpPr>
                <a:spLocks/>
              </p:cNvSpPr>
              <p:nvPr>
                <p:custDataLst>
                  <p:tags r:id="rId32"/>
                </p:custDataLst>
              </p:nvPr>
            </p:nvSpPr>
            <p:spPr bwMode="auto">
              <a:xfrm>
                <a:off x="4829175" y="2638425"/>
                <a:ext cx="100013" cy="311150"/>
              </a:xfrm>
              <a:custGeom>
                <a:avLst/>
                <a:gdLst>
                  <a:gd name="T0" fmla="*/ 88 w 147"/>
                  <a:gd name="T1" fmla="*/ 238 h 475"/>
                  <a:gd name="T2" fmla="*/ 0 w 147"/>
                  <a:gd name="T3" fmla="*/ 443 h 475"/>
                  <a:gd name="T4" fmla="*/ 0 w 147"/>
                  <a:gd name="T5" fmla="*/ 475 h 475"/>
                  <a:gd name="T6" fmla="*/ 147 w 147"/>
                  <a:gd name="T7" fmla="*/ 238 h 475"/>
                  <a:gd name="T8" fmla="*/ 0 w 147"/>
                  <a:gd name="T9" fmla="*/ 0 h 475"/>
                  <a:gd name="T10" fmla="*/ 0 w 147"/>
                  <a:gd name="T11" fmla="*/ 32 h 475"/>
                  <a:gd name="T12" fmla="*/ 88 w 147"/>
                  <a:gd name="T13" fmla="*/ 238 h 475"/>
                </a:gdLst>
                <a:ahLst/>
                <a:cxnLst>
                  <a:cxn ang="0">
                    <a:pos x="T0" y="T1"/>
                  </a:cxn>
                  <a:cxn ang="0">
                    <a:pos x="T2" y="T3"/>
                  </a:cxn>
                  <a:cxn ang="0">
                    <a:pos x="T4" y="T5"/>
                  </a:cxn>
                  <a:cxn ang="0">
                    <a:pos x="T6" y="T7"/>
                  </a:cxn>
                  <a:cxn ang="0">
                    <a:pos x="T8" y="T9"/>
                  </a:cxn>
                  <a:cxn ang="0">
                    <a:pos x="T10" y="T11"/>
                  </a:cxn>
                  <a:cxn ang="0">
                    <a:pos x="T12" y="T13"/>
                  </a:cxn>
                </a:cxnLst>
                <a:rect l="0" t="0" r="r" b="b"/>
                <a:pathLst>
                  <a:path w="147" h="475">
                    <a:moveTo>
                      <a:pt x="88" y="238"/>
                    </a:moveTo>
                    <a:cubicBezTo>
                      <a:pt x="88" y="372"/>
                      <a:pt x="55" y="436"/>
                      <a:pt x="0" y="443"/>
                    </a:cubicBezTo>
                    <a:lnTo>
                      <a:pt x="0" y="475"/>
                    </a:lnTo>
                    <a:cubicBezTo>
                      <a:pt x="92" y="471"/>
                      <a:pt x="147" y="389"/>
                      <a:pt x="147" y="238"/>
                    </a:cubicBezTo>
                    <a:cubicBezTo>
                      <a:pt x="147" y="86"/>
                      <a:pt x="92" y="4"/>
                      <a:pt x="0" y="0"/>
                    </a:cubicBezTo>
                    <a:lnTo>
                      <a:pt x="0" y="32"/>
                    </a:lnTo>
                    <a:cubicBezTo>
                      <a:pt x="55" y="39"/>
                      <a:pt x="88" y="103"/>
                      <a:pt x="88" y="238"/>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79" name="Group 78"/>
          <p:cNvGrpSpPr/>
          <p:nvPr/>
        </p:nvGrpSpPr>
        <p:grpSpPr>
          <a:xfrm>
            <a:off x="6422843" y="3306651"/>
            <a:ext cx="5484047" cy="818768"/>
            <a:chOff x="6317004" y="3439866"/>
            <a:chExt cx="5484047" cy="818768"/>
          </a:xfrm>
        </p:grpSpPr>
        <p:sp>
          <p:nvSpPr>
            <p:cNvPr id="58" name="TextBox 57"/>
            <p:cNvSpPr txBox="1"/>
            <p:nvPr/>
          </p:nvSpPr>
          <p:spPr bwMode="auto">
            <a:xfrm>
              <a:off x="6317004" y="3439866"/>
              <a:ext cx="323678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err="1" smtClean="0">
                  <a:latin typeface="Arev Sans" pitchFamily="34" charset="0"/>
                  <a:ea typeface="Arev Sans" pitchFamily="34" charset="0"/>
                  <a:cs typeface="Arev sans bold" pitchFamily="34" charset="0"/>
                </a:rPr>
                <a:t>vN</a:t>
              </a:r>
              <a:r>
                <a:rPr lang="en-US" dirty="0" smtClean="0">
                  <a:latin typeface="Arev Sans" pitchFamily="34" charset="0"/>
                  <a:ea typeface="Arev Sans" pitchFamily="34" charset="0"/>
                  <a:cs typeface="Arev sans bold" pitchFamily="34" charset="0"/>
                </a:rPr>
                <a:t>-Entropy(</a:t>
              </a:r>
              <a:r>
                <a:rPr lang="el-GR" dirty="0" smtClean="0">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 = </a:t>
              </a:r>
            </a:p>
          </p:txBody>
        </p:sp>
        <p:grpSp>
          <p:nvGrpSpPr>
            <p:cNvPr id="59" name="Group 58"/>
            <p:cNvGrpSpPr>
              <a:grpSpLocks noChangeAspect="1"/>
            </p:cNvGrpSpPr>
            <p:nvPr>
              <p:custDataLst>
                <p:tags r:id="rId5"/>
              </p:custDataLst>
            </p:nvPr>
          </p:nvGrpSpPr>
          <p:grpSpPr>
            <a:xfrm>
              <a:off x="9411863" y="3509334"/>
              <a:ext cx="2389188" cy="749300"/>
              <a:chOff x="2540000" y="2540000"/>
              <a:chExt cx="2389188" cy="749300"/>
            </a:xfrm>
          </p:grpSpPr>
          <p:sp>
            <p:nvSpPr>
              <p:cNvPr id="60" name="Freeform 9"/>
              <p:cNvSpPr>
                <a:spLocks/>
              </p:cNvSpPr>
              <p:nvPr>
                <p:custDataLst>
                  <p:tags r:id="rId6"/>
                </p:custDataLst>
              </p:nvPr>
            </p:nvSpPr>
            <p:spPr bwMode="auto">
              <a:xfrm>
                <a:off x="2540000" y="2540000"/>
                <a:ext cx="434975" cy="498475"/>
              </a:xfrm>
              <a:custGeom>
                <a:avLst/>
                <a:gdLst>
                  <a:gd name="T0" fmla="*/ 21 w 637"/>
                  <a:gd name="T1" fmla="*/ 0 h 759"/>
                  <a:gd name="T2" fmla="*/ 21 w 637"/>
                  <a:gd name="T3" fmla="*/ 34 h 759"/>
                  <a:gd name="T4" fmla="*/ 325 w 637"/>
                  <a:gd name="T5" fmla="*/ 382 h 759"/>
                  <a:gd name="T6" fmla="*/ 0 w 637"/>
                  <a:gd name="T7" fmla="*/ 759 h 759"/>
                  <a:gd name="T8" fmla="*/ 637 w 637"/>
                  <a:gd name="T9" fmla="*/ 759 h 759"/>
                  <a:gd name="T10" fmla="*/ 637 w 637"/>
                  <a:gd name="T11" fmla="*/ 561 h 759"/>
                  <a:gd name="T12" fmla="*/ 606 w 637"/>
                  <a:gd name="T13" fmla="*/ 561 h 759"/>
                  <a:gd name="T14" fmla="*/ 589 w 637"/>
                  <a:gd name="T15" fmla="*/ 663 h 759"/>
                  <a:gd name="T16" fmla="*/ 554 w 637"/>
                  <a:gd name="T17" fmla="*/ 698 h 759"/>
                  <a:gd name="T18" fmla="*/ 96 w 637"/>
                  <a:gd name="T19" fmla="*/ 698 h 759"/>
                  <a:gd name="T20" fmla="*/ 390 w 637"/>
                  <a:gd name="T21" fmla="*/ 357 h 759"/>
                  <a:gd name="T22" fmla="*/ 108 w 637"/>
                  <a:gd name="T23" fmla="*/ 34 h 759"/>
                  <a:gd name="T24" fmla="*/ 555 w 637"/>
                  <a:gd name="T25" fmla="*/ 34 h 759"/>
                  <a:gd name="T26" fmla="*/ 589 w 637"/>
                  <a:gd name="T27" fmla="*/ 67 h 759"/>
                  <a:gd name="T28" fmla="*/ 606 w 637"/>
                  <a:gd name="T29" fmla="*/ 170 h 759"/>
                  <a:gd name="T30" fmla="*/ 637 w 637"/>
                  <a:gd name="T31" fmla="*/ 170 h 759"/>
                  <a:gd name="T32" fmla="*/ 637 w 637"/>
                  <a:gd name="T33" fmla="*/ 0 h 759"/>
                  <a:gd name="T34" fmla="*/ 108 w 637"/>
                  <a:gd name="T35" fmla="*/ 0 h 759"/>
                  <a:gd name="T36" fmla="*/ 21 w 637"/>
                  <a:gd name="T37" fmla="*/ 0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59">
                    <a:moveTo>
                      <a:pt x="21" y="0"/>
                    </a:moveTo>
                    <a:lnTo>
                      <a:pt x="21" y="34"/>
                    </a:lnTo>
                    <a:lnTo>
                      <a:pt x="325" y="382"/>
                    </a:lnTo>
                    <a:lnTo>
                      <a:pt x="0" y="759"/>
                    </a:lnTo>
                    <a:lnTo>
                      <a:pt x="637" y="759"/>
                    </a:lnTo>
                    <a:lnTo>
                      <a:pt x="637" y="561"/>
                    </a:lnTo>
                    <a:lnTo>
                      <a:pt x="606" y="561"/>
                    </a:lnTo>
                    <a:lnTo>
                      <a:pt x="589" y="663"/>
                    </a:lnTo>
                    <a:lnTo>
                      <a:pt x="554" y="698"/>
                    </a:lnTo>
                    <a:lnTo>
                      <a:pt x="96" y="698"/>
                    </a:lnTo>
                    <a:lnTo>
                      <a:pt x="390" y="357"/>
                    </a:lnTo>
                    <a:lnTo>
                      <a:pt x="108" y="34"/>
                    </a:lnTo>
                    <a:lnTo>
                      <a:pt x="555" y="34"/>
                    </a:lnTo>
                    <a:lnTo>
                      <a:pt x="589" y="67"/>
                    </a:lnTo>
                    <a:lnTo>
                      <a:pt x="606" y="170"/>
                    </a:lnTo>
                    <a:lnTo>
                      <a:pt x="637" y="170"/>
                    </a:lnTo>
                    <a:lnTo>
                      <a:pt x="637" y="0"/>
                    </a:lnTo>
                    <a:lnTo>
                      <a:pt x="108" y="0"/>
                    </a:lnTo>
                    <a:lnTo>
                      <a:pt x="21"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0"/>
              <p:cNvSpPr>
                <a:spLocks noEditPoints="1"/>
              </p:cNvSpPr>
              <p:nvPr>
                <p:custDataLst>
                  <p:tags r:id="rId7"/>
                </p:custDataLst>
              </p:nvPr>
            </p:nvSpPr>
            <p:spPr bwMode="auto">
              <a:xfrm>
                <a:off x="2754313" y="3101975"/>
                <a:ext cx="22225" cy="187325"/>
              </a:xfrm>
              <a:custGeom>
                <a:avLst/>
                <a:gdLst>
                  <a:gd name="T0" fmla="*/ 0 w 34"/>
                  <a:gd name="T1" fmla="*/ 80 h 287"/>
                  <a:gd name="T2" fmla="*/ 0 w 34"/>
                  <a:gd name="T3" fmla="*/ 287 h 287"/>
                  <a:gd name="T4" fmla="*/ 34 w 34"/>
                  <a:gd name="T5" fmla="*/ 287 h 287"/>
                  <a:gd name="T6" fmla="*/ 34 w 34"/>
                  <a:gd name="T7" fmla="*/ 80 h 287"/>
                  <a:gd name="T8" fmla="*/ 0 w 34"/>
                  <a:gd name="T9" fmla="*/ 80 h 287"/>
                  <a:gd name="T10" fmla="*/ 0 w 34"/>
                  <a:gd name="T11" fmla="*/ 0 h 287"/>
                  <a:gd name="T12" fmla="*/ 0 w 34"/>
                  <a:gd name="T13" fmla="*/ 43 h 287"/>
                  <a:gd name="T14" fmla="*/ 34 w 34"/>
                  <a:gd name="T15" fmla="*/ 43 h 287"/>
                  <a:gd name="T16" fmla="*/ 34 w 34"/>
                  <a:gd name="T17" fmla="*/ 0 h 287"/>
                  <a:gd name="T18" fmla="*/ 0 w 34"/>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7">
                    <a:moveTo>
                      <a:pt x="0" y="80"/>
                    </a:moveTo>
                    <a:lnTo>
                      <a:pt x="0" y="287"/>
                    </a:lnTo>
                    <a:lnTo>
                      <a:pt x="34" y="287"/>
                    </a:lnTo>
                    <a:lnTo>
                      <a:pt x="34" y="80"/>
                    </a:lnTo>
                    <a:lnTo>
                      <a:pt x="0" y="80"/>
                    </a:lnTo>
                    <a:close/>
                    <a:moveTo>
                      <a:pt x="0" y="0"/>
                    </a:moveTo>
                    <a:lnTo>
                      <a:pt x="0" y="43"/>
                    </a:lnTo>
                    <a:lnTo>
                      <a:pt x="34" y="43"/>
                    </a:lnTo>
                    <a:lnTo>
                      <a:pt x="34" y="0"/>
                    </a:lnTo>
                    <a:lnTo>
                      <a:pt x="0"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1"/>
              <p:cNvSpPr>
                <a:spLocks noEditPoints="1"/>
              </p:cNvSpPr>
              <p:nvPr>
                <p:custDataLst>
                  <p:tags r:id="rId8"/>
                </p:custDataLst>
              </p:nvPr>
            </p:nvSpPr>
            <p:spPr bwMode="auto">
              <a:xfrm>
                <a:off x="3079750" y="2705100"/>
                <a:ext cx="166688" cy="250825"/>
              </a:xfrm>
              <a:custGeom>
                <a:avLst/>
                <a:gdLst>
                  <a:gd name="T0" fmla="*/ 45 w 244"/>
                  <a:gd name="T1" fmla="*/ 238 h 383"/>
                  <a:gd name="T2" fmla="*/ 81 w 244"/>
                  <a:gd name="T3" fmla="*/ 274 h 383"/>
                  <a:gd name="T4" fmla="*/ 132 w 244"/>
                  <a:gd name="T5" fmla="*/ 286 h 383"/>
                  <a:gd name="T6" fmla="*/ 213 w 244"/>
                  <a:gd name="T7" fmla="*/ 247 h 383"/>
                  <a:gd name="T8" fmla="*/ 244 w 244"/>
                  <a:gd name="T9" fmla="*/ 143 h 383"/>
                  <a:gd name="T10" fmla="*/ 213 w 244"/>
                  <a:gd name="T11" fmla="*/ 39 h 383"/>
                  <a:gd name="T12" fmla="*/ 132 w 244"/>
                  <a:gd name="T13" fmla="*/ 0 h 383"/>
                  <a:gd name="T14" fmla="*/ 81 w 244"/>
                  <a:gd name="T15" fmla="*/ 12 h 383"/>
                  <a:gd name="T16" fmla="*/ 45 w 244"/>
                  <a:gd name="T17" fmla="*/ 48 h 383"/>
                  <a:gd name="T18" fmla="*/ 45 w 244"/>
                  <a:gd name="T19" fmla="*/ 6 h 383"/>
                  <a:gd name="T20" fmla="*/ 0 w 244"/>
                  <a:gd name="T21" fmla="*/ 6 h 383"/>
                  <a:gd name="T22" fmla="*/ 0 w 244"/>
                  <a:gd name="T23" fmla="*/ 383 h 383"/>
                  <a:gd name="T24" fmla="*/ 45 w 244"/>
                  <a:gd name="T25" fmla="*/ 383 h 383"/>
                  <a:gd name="T26" fmla="*/ 45 w 244"/>
                  <a:gd name="T27" fmla="*/ 238 h 383"/>
                  <a:gd name="T28" fmla="*/ 198 w 244"/>
                  <a:gd name="T29" fmla="*/ 143 h 383"/>
                  <a:gd name="T30" fmla="*/ 177 w 244"/>
                  <a:gd name="T31" fmla="*/ 221 h 383"/>
                  <a:gd name="T32" fmla="*/ 121 w 244"/>
                  <a:gd name="T33" fmla="*/ 249 h 383"/>
                  <a:gd name="T34" fmla="*/ 65 w 244"/>
                  <a:gd name="T35" fmla="*/ 221 h 383"/>
                  <a:gd name="T36" fmla="*/ 45 w 244"/>
                  <a:gd name="T37" fmla="*/ 143 h 383"/>
                  <a:gd name="T38" fmla="*/ 65 w 244"/>
                  <a:gd name="T39" fmla="*/ 66 h 383"/>
                  <a:gd name="T40" fmla="*/ 121 w 244"/>
                  <a:gd name="T41" fmla="*/ 37 h 383"/>
                  <a:gd name="T42" fmla="*/ 177 w 244"/>
                  <a:gd name="T43" fmla="*/ 66 h 383"/>
                  <a:gd name="T44" fmla="*/ 198 w 244"/>
                  <a:gd name="T45" fmla="*/ 14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 h="383">
                    <a:moveTo>
                      <a:pt x="45" y="238"/>
                    </a:moveTo>
                    <a:cubicBezTo>
                      <a:pt x="54" y="255"/>
                      <a:pt x="66" y="267"/>
                      <a:pt x="81" y="274"/>
                    </a:cubicBezTo>
                    <a:cubicBezTo>
                      <a:pt x="95" y="282"/>
                      <a:pt x="112" y="286"/>
                      <a:pt x="132" y="286"/>
                    </a:cubicBezTo>
                    <a:cubicBezTo>
                      <a:pt x="165" y="286"/>
                      <a:pt x="192" y="273"/>
                      <a:pt x="213" y="247"/>
                    </a:cubicBezTo>
                    <a:cubicBezTo>
                      <a:pt x="233" y="220"/>
                      <a:pt x="244" y="186"/>
                      <a:pt x="244" y="143"/>
                    </a:cubicBezTo>
                    <a:cubicBezTo>
                      <a:pt x="244" y="100"/>
                      <a:pt x="233" y="66"/>
                      <a:pt x="213" y="39"/>
                    </a:cubicBezTo>
                    <a:cubicBezTo>
                      <a:pt x="192" y="13"/>
                      <a:pt x="165" y="0"/>
                      <a:pt x="132" y="0"/>
                    </a:cubicBezTo>
                    <a:cubicBezTo>
                      <a:pt x="112" y="0"/>
                      <a:pt x="95" y="4"/>
                      <a:pt x="81" y="12"/>
                    </a:cubicBezTo>
                    <a:cubicBezTo>
                      <a:pt x="66" y="19"/>
                      <a:pt x="54" y="32"/>
                      <a:pt x="45" y="48"/>
                    </a:cubicBezTo>
                    <a:lnTo>
                      <a:pt x="45" y="6"/>
                    </a:lnTo>
                    <a:lnTo>
                      <a:pt x="0" y="6"/>
                    </a:lnTo>
                    <a:lnTo>
                      <a:pt x="0" y="383"/>
                    </a:lnTo>
                    <a:lnTo>
                      <a:pt x="45" y="383"/>
                    </a:lnTo>
                    <a:lnTo>
                      <a:pt x="45" y="238"/>
                    </a:lnTo>
                    <a:close/>
                    <a:moveTo>
                      <a:pt x="198" y="143"/>
                    </a:moveTo>
                    <a:cubicBezTo>
                      <a:pt x="198" y="176"/>
                      <a:pt x="191" y="202"/>
                      <a:pt x="177" y="221"/>
                    </a:cubicBezTo>
                    <a:cubicBezTo>
                      <a:pt x="164" y="239"/>
                      <a:pt x="145" y="249"/>
                      <a:pt x="121" y="249"/>
                    </a:cubicBezTo>
                    <a:cubicBezTo>
                      <a:pt x="97" y="249"/>
                      <a:pt x="79" y="239"/>
                      <a:pt x="65" y="221"/>
                    </a:cubicBezTo>
                    <a:cubicBezTo>
                      <a:pt x="52" y="202"/>
                      <a:pt x="45" y="176"/>
                      <a:pt x="45" y="143"/>
                    </a:cubicBezTo>
                    <a:cubicBezTo>
                      <a:pt x="45" y="110"/>
                      <a:pt x="52" y="84"/>
                      <a:pt x="65" y="66"/>
                    </a:cubicBezTo>
                    <a:cubicBezTo>
                      <a:pt x="79" y="47"/>
                      <a:pt x="97" y="37"/>
                      <a:pt x="121" y="37"/>
                    </a:cubicBezTo>
                    <a:cubicBezTo>
                      <a:pt x="145" y="37"/>
                      <a:pt x="164" y="47"/>
                      <a:pt x="177" y="66"/>
                    </a:cubicBezTo>
                    <a:cubicBezTo>
                      <a:pt x="191" y="84"/>
                      <a:pt x="198" y="110"/>
                      <a:pt x="198" y="143"/>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2"/>
              <p:cNvSpPr>
                <a:spLocks noEditPoints="1"/>
              </p:cNvSpPr>
              <p:nvPr>
                <p:custDataLst>
                  <p:tags r:id="rId9"/>
                </p:custDataLst>
              </p:nvPr>
            </p:nvSpPr>
            <p:spPr bwMode="auto">
              <a:xfrm>
                <a:off x="3297238" y="2749550"/>
                <a:ext cx="22225" cy="187325"/>
              </a:xfrm>
              <a:custGeom>
                <a:avLst/>
                <a:gdLst>
                  <a:gd name="T0" fmla="*/ 0 w 34"/>
                  <a:gd name="T1" fmla="*/ 80 h 287"/>
                  <a:gd name="T2" fmla="*/ 0 w 34"/>
                  <a:gd name="T3" fmla="*/ 287 h 287"/>
                  <a:gd name="T4" fmla="*/ 34 w 34"/>
                  <a:gd name="T5" fmla="*/ 287 h 287"/>
                  <a:gd name="T6" fmla="*/ 34 w 34"/>
                  <a:gd name="T7" fmla="*/ 80 h 287"/>
                  <a:gd name="T8" fmla="*/ 0 w 34"/>
                  <a:gd name="T9" fmla="*/ 80 h 287"/>
                  <a:gd name="T10" fmla="*/ 0 w 34"/>
                  <a:gd name="T11" fmla="*/ 0 h 287"/>
                  <a:gd name="T12" fmla="*/ 0 w 34"/>
                  <a:gd name="T13" fmla="*/ 43 h 287"/>
                  <a:gd name="T14" fmla="*/ 34 w 34"/>
                  <a:gd name="T15" fmla="*/ 43 h 287"/>
                  <a:gd name="T16" fmla="*/ 34 w 34"/>
                  <a:gd name="T17" fmla="*/ 0 h 287"/>
                  <a:gd name="T18" fmla="*/ 0 w 34"/>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7">
                    <a:moveTo>
                      <a:pt x="0" y="80"/>
                    </a:moveTo>
                    <a:lnTo>
                      <a:pt x="0" y="287"/>
                    </a:lnTo>
                    <a:lnTo>
                      <a:pt x="34" y="287"/>
                    </a:lnTo>
                    <a:lnTo>
                      <a:pt x="34" y="80"/>
                    </a:lnTo>
                    <a:lnTo>
                      <a:pt x="0" y="80"/>
                    </a:lnTo>
                    <a:close/>
                    <a:moveTo>
                      <a:pt x="0" y="0"/>
                    </a:moveTo>
                    <a:lnTo>
                      <a:pt x="0" y="43"/>
                    </a:lnTo>
                    <a:lnTo>
                      <a:pt x="34" y="43"/>
                    </a:lnTo>
                    <a:lnTo>
                      <a:pt x="34" y="0"/>
                    </a:lnTo>
                    <a:lnTo>
                      <a:pt x="0"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13"/>
              <p:cNvSpPr>
                <a:spLocks noChangeArrowheads="1"/>
              </p:cNvSpPr>
              <p:nvPr>
                <p:custDataLst>
                  <p:tags r:id="rId10"/>
                </p:custDataLst>
              </p:nvPr>
            </p:nvSpPr>
            <p:spPr bwMode="auto">
              <a:xfrm>
                <a:off x="3451225" y="2640013"/>
                <a:ext cx="30163" cy="247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4"/>
              <p:cNvSpPr>
                <a:spLocks noEditPoints="1"/>
              </p:cNvSpPr>
              <p:nvPr>
                <p:custDataLst>
                  <p:tags r:id="rId11"/>
                </p:custDataLst>
              </p:nvPr>
            </p:nvSpPr>
            <p:spPr bwMode="auto">
              <a:xfrm>
                <a:off x="3540125" y="2705100"/>
                <a:ext cx="171450" cy="187325"/>
              </a:xfrm>
              <a:custGeom>
                <a:avLst/>
                <a:gdLst>
                  <a:gd name="T0" fmla="*/ 125 w 250"/>
                  <a:gd name="T1" fmla="*/ 38 h 286"/>
                  <a:gd name="T2" fmla="*/ 182 w 250"/>
                  <a:gd name="T3" fmla="*/ 66 h 286"/>
                  <a:gd name="T4" fmla="*/ 203 w 250"/>
                  <a:gd name="T5" fmla="*/ 143 h 286"/>
                  <a:gd name="T6" fmla="*/ 182 w 250"/>
                  <a:gd name="T7" fmla="*/ 220 h 286"/>
                  <a:gd name="T8" fmla="*/ 125 w 250"/>
                  <a:gd name="T9" fmla="*/ 248 h 286"/>
                  <a:gd name="T10" fmla="*/ 68 w 250"/>
                  <a:gd name="T11" fmla="*/ 220 h 286"/>
                  <a:gd name="T12" fmla="*/ 47 w 250"/>
                  <a:gd name="T13" fmla="*/ 143 h 286"/>
                  <a:gd name="T14" fmla="*/ 68 w 250"/>
                  <a:gd name="T15" fmla="*/ 66 h 286"/>
                  <a:gd name="T16" fmla="*/ 125 w 250"/>
                  <a:gd name="T17" fmla="*/ 38 h 286"/>
                  <a:gd name="T18" fmla="*/ 125 w 250"/>
                  <a:gd name="T19" fmla="*/ 0 h 286"/>
                  <a:gd name="T20" fmla="*/ 33 w 250"/>
                  <a:gd name="T21" fmla="*/ 38 h 286"/>
                  <a:gd name="T22" fmla="*/ 0 w 250"/>
                  <a:gd name="T23" fmla="*/ 143 h 286"/>
                  <a:gd name="T24" fmla="*/ 33 w 250"/>
                  <a:gd name="T25" fmla="*/ 248 h 286"/>
                  <a:gd name="T26" fmla="*/ 125 w 250"/>
                  <a:gd name="T27" fmla="*/ 286 h 286"/>
                  <a:gd name="T28" fmla="*/ 217 w 250"/>
                  <a:gd name="T29" fmla="*/ 248 h 286"/>
                  <a:gd name="T30" fmla="*/ 250 w 250"/>
                  <a:gd name="T31" fmla="*/ 143 h 286"/>
                  <a:gd name="T32" fmla="*/ 217 w 250"/>
                  <a:gd name="T33" fmla="*/ 38 h 286"/>
                  <a:gd name="T34" fmla="*/ 125 w 250"/>
                  <a:gd name="T35"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0" h="286">
                    <a:moveTo>
                      <a:pt x="125" y="38"/>
                    </a:moveTo>
                    <a:cubicBezTo>
                      <a:pt x="149" y="38"/>
                      <a:pt x="168" y="47"/>
                      <a:pt x="182" y="66"/>
                    </a:cubicBezTo>
                    <a:cubicBezTo>
                      <a:pt x="196" y="85"/>
                      <a:pt x="203" y="111"/>
                      <a:pt x="203" y="143"/>
                    </a:cubicBezTo>
                    <a:cubicBezTo>
                      <a:pt x="203" y="175"/>
                      <a:pt x="196" y="201"/>
                      <a:pt x="182" y="220"/>
                    </a:cubicBezTo>
                    <a:cubicBezTo>
                      <a:pt x="168" y="239"/>
                      <a:pt x="149" y="248"/>
                      <a:pt x="125" y="248"/>
                    </a:cubicBezTo>
                    <a:cubicBezTo>
                      <a:pt x="101" y="248"/>
                      <a:pt x="82" y="239"/>
                      <a:pt x="68" y="220"/>
                    </a:cubicBezTo>
                    <a:cubicBezTo>
                      <a:pt x="54" y="201"/>
                      <a:pt x="47" y="175"/>
                      <a:pt x="47" y="143"/>
                    </a:cubicBezTo>
                    <a:cubicBezTo>
                      <a:pt x="47" y="111"/>
                      <a:pt x="54" y="85"/>
                      <a:pt x="68" y="66"/>
                    </a:cubicBezTo>
                    <a:cubicBezTo>
                      <a:pt x="82" y="47"/>
                      <a:pt x="101" y="38"/>
                      <a:pt x="125" y="38"/>
                    </a:cubicBezTo>
                    <a:close/>
                    <a:moveTo>
                      <a:pt x="125" y="0"/>
                    </a:moveTo>
                    <a:cubicBezTo>
                      <a:pt x="86" y="0"/>
                      <a:pt x="55" y="12"/>
                      <a:pt x="33" y="38"/>
                    </a:cubicBezTo>
                    <a:cubicBezTo>
                      <a:pt x="11" y="63"/>
                      <a:pt x="0" y="98"/>
                      <a:pt x="0" y="143"/>
                    </a:cubicBezTo>
                    <a:cubicBezTo>
                      <a:pt x="0" y="188"/>
                      <a:pt x="11" y="223"/>
                      <a:pt x="33" y="248"/>
                    </a:cubicBezTo>
                    <a:cubicBezTo>
                      <a:pt x="55" y="274"/>
                      <a:pt x="86" y="286"/>
                      <a:pt x="125" y="286"/>
                    </a:cubicBezTo>
                    <a:cubicBezTo>
                      <a:pt x="164" y="286"/>
                      <a:pt x="195" y="274"/>
                      <a:pt x="217" y="248"/>
                    </a:cubicBezTo>
                    <a:cubicBezTo>
                      <a:pt x="239" y="223"/>
                      <a:pt x="250" y="188"/>
                      <a:pt x="250" y="143"/>
                    </a:cubicBezTo>
                    <a:cubicBezTo>
                      <a:pt x="250" y="98"/>
                      <a:pt x="239" y="63"/>
                      <a:pt x="217" y="38"/>
                    </a:cubicBezTo>
                    <a:cubicBezTo>
                      <a:pt x="195" y="12"/>
                      <a:pt x="164" y="0"/>
                      <a:pt x="125" y="0"/>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5"/>
              <p:cNvSpPr>
                <a:spLocks noEditPoints="1"/>
              </p:cNvSpPr>
              <p:nvPr>
                <p:custDataLst>
                  <p:tags r:id="rId12"/>
                </p:custDataLst>
              </p:nvPr>
            </p:nvSpPr>
            <p:spPr bwMode="auto">
              <a:xfrm>
                <a:off x="3757613" y="2705100"/>
                <a:ext cx="166688" cy="250825"/>
              </a:xfrm>
              <a:custGeom>
                <a:avLst/>
                <a:gdLst>
                  <a:gd name="T0" fmla="*/ 199 w 244"/>
                  <a:gd name="T1" fmla="*/ 140 h 383"/>
                  <a:gd name="T2" fmla="*/ 179 w 244"/>
                  <a:gd name="T3" fmla="*/ 215 h 383"/>
                  <a:gd name="T4" fmla="*/ 123 w 244"/>
                  <a:gd name="T5" fmla="*/ 242 h 383"/>
                  <a:gd name="T6" fmla="*/ 66 w 244"/>
                  <a:gd name="T7" fmla="*/ 215 h 383"/>
                  <a:gd name="T8" fmla="*/ 46 w 244"/>
                  <a:gd name="T9" fmla="*/ 140 h 383"/>
                  <a:gd name="T10" fmla="*/ 66 w 244"/>
                  <a:gd name="T11" fmla="*/ 64 h 383"/>
                  <a:gd name="T12" fmla="*/ 123 w 244"/>
                  <a:gd name="T13" fmla="*/ 37 h 383"/>
                  <a:gd name="T14" fmla="*/ 179 w 244"/>
                  <a:gd name="T15" fmla="*/ 64 h 383"/>
                  <a:gd name="T16" fmla="*/ 199 w 244"/>
                  <a:gd name="T17" fmla="*/ 140 h 383"/>
                  <a:gd name="T18" fmla="*/ 244 w 244"/>
                  <a:gd name="T19" fmla="*/ 245 h 383"/>
                  <a:gd name="T20" fmla="*/ 244 w 244"/>
                  <a:gd name="T21" fmla="*/ 6 h 383"/>
                  <a:gd name="T22" fmla="*/ 199 w 244"/>
                  <a:gd name="T23" fmla="*/ 6 h 383"/>
                  <a:gd name="T24" fmla="*/ 199 w 244"/>
                  <a:gd name="T25" fmla="*/ 48 h 383"/>
                  <a:gd name="T26" fmla="*/ 164 w 244"/>
                  <a:gd name="T27" fmla="*/ 12 h 383"/>
                  <a:gd name="T28" fmla="*/ 112 w 244"/>
                  <a:gd name="T29" fmla="*/ 0 h 383"/>
                  <a:gd name="T30" fmla="*/ 31 w 244"/>
                  <a:gd name="T31" fmla="*/ 38 h 383"/>
                  <a:gd name="T32" fmla="*/ 0 w 244"/>
                  <a:gd name="T33" fmla="*/ 140 h 383"/>
                  <a:gd name="T34" fmla="*/ 31 w 244"/>
                  <a:gd name="T35" fmla="*/ 241 h 383"/>
                  <a:gd name="T36" fmla="*/ 112 w 244"/>
                  <a:gd name="T37" fmla="*/ 279 h 383"/>
                  <a:gd name="T38" fmla="*/ 164 w 244"/>
                  <a:gd name="T39" fmla="*/ 267 h 383"/>
                  <a:gd name="T40" fmla="*/ 199 w 244"/>
                  <a:gd name="T41" fmla="*/ 231 h 383"/>
                  <a:gd name="T42" fmla="*/ 199 w 244"/>
                  <a:gd name="T43" fmla="*/ 253 h 383"/>
                  <a:gd name="T44" fmla="*/ 177 w 244"/>
                  <a:gd name="T45" fmla="*/ 323 h 383"/>
                  <a:gd name="T46" fmla="*/ 111 w 244"/>
                  <a:gd name="T47" fmla="*/ 346 h 383"/>
                  <a:gd name="T48" fmla="*/ 72 w 244"/>
                  <a:gd name="T49" fmla="*/ 341 h 383"/>
                  <a:gd name="T50" fmla="*/ 33 w 244"/>
                  <a:gd name="T51" fmla="*/ 325 h 383"/>
                  <a:gd name="T52" fmla="*/ 33 w 244"/>
                  <a:gd name="T53" fmla="*/ 368 h 383"/>
                  <a:gd name="T54" fmla="*/ 74 w 244"/>
                  <a:gd name="T55" fmla="*/ 379 h 383"/>
                  <a:gd name="T56" fmla="*/ 118 w 244"/>
                  <a:gd name="T57" fmla="*/ 383 h 383"/>
                  <a:gd name="T58" fmla="*/ 213 w 244"/>
                  <a:gd name="T59" fmla="*/ 349 h 383"/>
                  <a:gd name="T60" fmla="*/ 244 w 244"/>
                  <a:gd name="T61" fmla="*/ 24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4" h="383">
                    <a:moveTo>
                      <a:pt x="199" y="140"/>
                    </a:moveTo>
                    <a:cubicBezTo>
                      <a:pt x="199" y="172"/>
                      <a:pt x="192" y="197"/>
                      <a:pt x="179" y="215"/>
                    </a:cubicBezTo>
                    <a:cubicBezTo>
                      <a:pt x="165" y="233"/>
                      <a:pt x="147" y="242"/>
                      <a:pt x="123" y="242"/>
                    </a:cubicBezTo>
                    <a:cubicBezTo>
                      <a:pt x="99" y="242"/>
                      <a:pt x="80" y="233"/>
                      <a:pt x="66" y="215"/>
                    </a:cubicBezTo>
                    <a:cubicBezTo>
                      <a:pt x="53" y="197"/>
                      <a:pt x="46" y="172"/>
                      <a:pt x="46" y="140"/>
                    </a:cubicBezTo>
                    <a:cubicBezTo>
                      <a:pt x="46" y="107"/>
                      <a:pt x="53" y="82"/>
                      <a:pt x="66" y="64"/>
                    </a:cubicBezTo>
                    <a:cubicBezTo>
                      <a:pt x="80" y="46"/>
                      <a:pt x="99" y="37"/>
                      <a:pt x="123" y="37"/>
                    </a:cubicBezTo>
                    <a:cubicBezTo>
                      <a:pt x="147" y="37"/>
                      <a:pt x="165" y="46"/>
                      <a:pt x="179" y="64"/>
                    </a:cubicBezTo>
                    <a:cubicBezTo>
                      <a:pt x="192" y="82"/>
                      <a:pt x="199" y="107"/>
                      <a:pt x="199" y="140"/>
                    </a:cubicBezTo>
                    <a:close/>
                    <a:moveTo>
                      <a:pt x="244" y="245"/>
                    </a:moveTo>
                    <a:lnTo>
                      <a:pt x="244" y="6"/>
                    </a:lnTo>
                    <a:lnTo>
                      <a:pt x="199" y="6"/>
                    </a:lnTo>
                    <a:lnTo>
                      <a:pt x="199" y="48"/>
                    </a:lnTo>
                    <a:cubicBezTo>
                      <a:pt x="190" y="32"/>
                      <a:pt x="178" y="20"/>
                      <a:pt x="164" y="12"/>
                    </a:cubicBezTo>
                    <a:cubicBezTo>
                      <a:pt x="149" y="4"/>
                      <a:pt x="132" y="0"/>
                      <a:pt x="112" y="0"/>
                    </a:cubicBezTo>
                    <a:cubicBezTo>
                      <a:pt x="78" y="0"/>
                      <a:pt x="51" y="12"/>
                      <a:pt x="31" y="38"/>
                    </a:cubicBezTo>
                    <a:cubicBezTo>
                      <a:pt x="10" y="64"/>
                      <a:pt x="0" y="98"/>
                      <a:pt x="0" y="140"/>
                    </a:cubicBezTo>
                    <a:cubicBezTo>
                      <a:pt x="0" y="182"/>
                      <a:pt x="10" y="215"/>
                      <a:pt x="31" y="241"/>
                    </a:cubicBezTo>
                    <a:cubicBezTo>
                      <a:pt x="51" y="266"/>
                      <a:pt x="78" y="279"/>
                      <a:pt x="112" y="279"/>
                    </a:cubicBezTo>
                    <a:cubicBezTo>
                      <a:pt x="132" y="279"/>
                      <a:pt x="149" y="275"/>
                      <a:pt x="164" y="267"/>
                    </a:cubicBezTo>
                    <a:cubicBezTo>
                      <a:pt x="178" y="259"/>
                      <a:pt x="190" y="247"/>
                      <a:pt x="199" y="231"/>
                    </a:cubicBezTo>
                    <a:lnTo>
                      <a:pt x="199" y="253"/>
                    </a:lnTo>
                    <a:cubicBezTo>
                      <a:pt x="199" y="284"/>
                      <a:pt x="191" y="308"/>
                      <a:pt x="177" y="323"/>
                    </a:cubicBezTo>
                    <a:cubicBezTo>
                      <a:pt x="162" y="338"/>
                      <a:pt x="141" y="346"/>
                      <a:pt x="111" y="346"/>
                    </a:cubicBezTo>
                    <a:cubicBezTo>
                      <a:pt x="98" y="346"/>
                      <a:pt x="85" y="344"/>
                      <a:pt x="72" y="341"/>
                    </a:cubicBezTo>
                    <a:cubicBezTo>
                      <a:pt x="59" y="337"/>
                      <a:pt x="46" y="332"/>
                      <a:pt x="33" y="325"/>
                    </a:cubicBezTo>
                    <a:lnTo>
                      <a:pt x="33" y="368"/>
                    </a:lnTo>
                    <a:cubicBezTo>
                      <a:pt x="46" y="373"/>
                      <a:pt x="60" y="377"/>
                      <a:pt x="74" y="379"/>
                    </a:cubicBezTo>
                    <a:cubicBezTo>
                      <a:pt x="88" y="382"/>
                      <a:pt x="102" y="383"/>
                      <a:pt x="118" y="383"/>
                    </a:cubicBezTo>
                    <a:cubicBezTo>
                      <a:pt x="160" y="383"/>
                      <a:pt x="192" y="371"/>
                      <a:pt x="213" y="349"/>
                    </a:cubicBezTo>
                    <a:cubicBezTo>
                      <a:pt x="233" y="326"/>
                      <a:pt x="244" y="292"/>
                      <a:pt x="244" y="245"/>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6"/>
              <p:cNvSpPr>
                <a:spLocks/>
              </p:cNvSpPr>
              <p:nvPr>
                <p:custDataLst>
                  <p:tags r:id="rId13"/>
                </p:custDataLst>
              </p:nvPr>
            </p:nvSpPr>
            <p:spPr bwMode="auto">
              <a:xfrm>
                <a:off x="3981450" y="2638425"/>
                <a:ext cx="101600" cy="311150"/>
              </a:xfrm>
              <a:custGeom>
                <a:avLst/>
                <a:gdLst>
                  <a:gd name="T0" fmla="*/ 59 w 147"/>
                  <a:gd name="T1" fmla="*/ 238 h 475"/>
                  <a:gd name="T2" fmla="*/ 147 w 147"/>
                  <a:gd name="T3" fmla="*/ 32 h 475"/>
                  <a:gd name="T4" fmla="*/ 147 w 147"/>
                  <a:gd name="T5" fmla="*/ 0 h 475"/>
                  <a:gd name="T6" fmla="*/ 0 w 147"/>
                  <a:gd name="T7" fmla="*/ 238 h 475"/>
                  <a:gd name="T8" fmla="*/ 147 w 147"/>
                  <a:gd name="T9" fmla="*/ 475 h 475"/>
                  <a:gd name="T10" fmla="*/ 147 w 147"/>
                  <a:gd name="T11" fmla="*/ 443 h 475"/>
                  <a:gd name="T12" fmla="*/ 59 w 147"/>
                  <a:gd name="T13" fmla="*/ 238 h 475"/>
                </a:gdLst>
                <a:ahLst/>
                <a:cxnLst>
                  <a:cxn ang="0">
                    <a:pos x="T0" y="T1"/>
                  </a:cxn>
                  <a:cxn ang="0">
                    <a:pos x="T2" y="T3"/>
                  </a:cxn>
                  <a:cxn ang="0">
                    <a:pos x="T4" y="T5"/>
                  </a:cxn>
                  <a:cxn ang="0">
                    <a:pos x="T6" y="T7"/>
                  </a:cxn>
                  <a:cxn ang="0">
                    <a:pos x="T8" y="T9"/>
                  </a:cxn>
                  <a:cxn ang="0">
                    <a:pos x="T10" y="T11"/>
                  </a:cxn>
                  <a:cxn ang="0">
                    <a:pos x="T12" y="T13"/>
                  </a:cxn>
                </a:cxnLst>
                <a:rect l="0" t="0" r="r" b="b"/>
                <a:pathLst>
                  <a:path w="147" h="475">
                    <a:moveTo>
                      <a:pt x="59" y="238"/>
                    </a:moveTo>
                    <a:cubicBezTo>
                      <a:pt x="59" y="103"/>
                      <a:pt x="92" y="39"/>
                      <a:pt x="147" y="32"/>
                    </a:cubicBezTo>
                    <a:lnTo>
                      <a:pt x="147" y="0"/>
                    </a:lnTo>
                    <a:cubicBezTo>
                      <a:pt x="56" y="4"/>
                      <a:pt x="0" y="86"/>
                      <a:pt x="0" y="238"/>
                    </a:cubicBezTo>
                    <a:cubicBezTo>
                      <a:pt x="0" y="389"/>
                      <a:pt x="56" y="471"/>
                      <a:pt x="147" y="475"/>
                    </a:cubicBezTo>
                    <a:lnTo>
                      <a:pt x="147" y="443"/>
                    </a:lnTo>
                    <a:cubicBezTo>
                      <a:pt x="92" y="436"/>
                      <a:pt x="59" y="372"/>
                      <a:pt x="59" y="238"/>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7"/>
              <p:cNvSpPr>
                <a:spLocks/>
              </p:cNvSpPr>
              <p:nvPr>
                <p:custDataLst>
                  <p:tags r:id="rId14"/>
                </p:custDataLst>
              </p:nvPr>
            </p:nvSpPr>
            <p:spPr bwMode="auto">
              <a:xfrm>
                <a:off x="4148138" y="2649538"/>
                <a:ext cx="147638" cy="238125"/>
              </a:xfrm>
              <a:custGeom>
                <a:avLst/>
                <a:gdLst>
                  <a:gd name="T0" fmla="*/ 7 w 216"/>
                  <a:gd name="T1" fmla="*/ 322 h 363"/>
                  <a:gd name="T2" fmla="*/ 7 w 216"/>
                  <a:gd name="T3" fmla="*/ 363 h 363"/>
                  <a:gd name="T4" fmla="*/ 216 w 216"/>
                  <a:gd name="T5" fmla="*/ 363 h 363"/>
                  <a:gd name="T6" fmla="*/ 216 w 216"/>
                  <a:gd name="T7" fmla="*/ 322 h 363"/>
                  <a:gd name="T8" fmla="*/ 136 w 216"/>
                  <a:gd name="T9" fmla="*/ 322 h 363"/>
                  <a:gd name="T10" fmla="*/ 136 w 216"/>
                  <a:gd name="T11" fmla="*/ 0 h 363"/>
                  <a:gd name="T12" fmla="*/ 87 w 216"/>
                  <a:gd name="T13" fmla="*/ 0 h 363"/>
                  <a:gd name="T14" fmla="*/ 0 w 216"/>
                  <a:gd name="T15" fmla="*/ 17 h 363"/>
                  <a:gd name="T16" fmla="*/ 0 w 216"/>
                  <a:gd name="T17" fmla="*/ 62 h 363"/>
                  <a:gd name="T18" fmla="*/ 87 w 216"/>
                  <a:gd name="T19" fmla="*/ 45 h 363"/>
                  <a:gd name="T20" fmla="*/ 87 w 216"/>
                  <a:gd name="T21" fmla="*/ 322 h 363"/>
                  <a:gd name="T22" fmla="*/ 7 w 216"/>
                  <a:gd name="T23" fmla="*/ 3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 h="363">
                    <a:moveTo>
                      <a:pt x="7" y="322"/>
                    </a:moveTo>
                    <a:lnTo>
                      <a:pt x="7" y="363"/>
                    </a:lnTo>
                    <a:lnTo>
                      <a:pt x="216" y="363"/>
                    </a:lnTo>
                    <a:lnTo>
                      <a:pt x="216" y="322"/>
                    </a:lnTo>
                    <a:lnTo>
                      <a:pt x="136" y="322"/>
                    </a:lnTo>
                    <a:lnTo>
                      <a:pt x="136" y="0"/>
                    </a:lnTo>
                    <a:lnTo>
                      <a:pt x="87" y="0"/>
                    </a:lnTo>
                    <a:lnTo>
                      <a:pt x="0" y="17"/>
                    </a:lnTo>
                    <a:lnTo>
                      <a:pt x="0" y="62"/>
                    </a:lnTo>
                    <a:lnTo>
                      <a:pt x="87" y="45"/>
                    </a:lnTo>
                    <a:lnTo>
                      <a:pt x="87" y="322"/>
                    </a:lnTo>
                    <a:lnTo>
                      <a:pt x="7" y="322"/>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8"/>
              <p:cNvSpPr>
                <a:spLocks/>
              </p:cNvSpPr>
              <p:nvPr>
                <p:custDataLst>
                  <p:tags r:id="rId15"/>
                </p:custDataLst>
              </p:nvPr>
            </p:nvSpPr>
            <p:spPr bwMode="auto">
              <a:xfrm>
                <a:off x="4311650" y="2649538"/>
                <a:ext cx="169863" cy="268288"/>
              </a:xfrm>
              <a:custGeom>
                <a:avLst/>
                <a:gdLst>
                  <a:gd name="T0" fmla="*/ 206 w 249"/>
                  <a:gd name="T1" fmla="*/ 0 h 409"/>
                  <a:gd name="T2" fmla="*/ 0 w 249"/>
                  <a:gd name="T3" fmla="*/ 409 h 409"/>
                  <a:gd name="T4" fmla="*/ 43 w 249"/>
                  <a:gd name="T5" fmla="*/ 409 h 409"/>
                  <a:gd name="T6" fmla="*/ 249 w 249"/>
                  <a:gd name="T7" fmla="*/ 0 h 409"/>
                  <a:gd name="T8" fmla="*/ 206 w 249"/>
                  <a:gd name="T9" fmla="*/ 0 h 409"/>
                </a:gdLst>
                <a:ahLst/>
                <a:cxnLst>
                  <a:cxn ang="0">
                    <a:pos x="T0" y="T1"/>
                  </a:cxn>
                  <a:cxn ang="0">
                    <a:pos x="T2" y="T3"/>
                  </a:cxn>
                  <a:cxn ang="0">
                    <a:pos x="T4" y="T5"/>
                  </a:cxn>
                  <a:cxn ang="0">
                    <a:pos x="T6" y="T7"/>
                  </a:cxn>
                  <a:cxn ang="0">
                    <a:pos x="T8" y="T9"/>
                  </a:cxn>
                </a:cxnLst>
                <a:rect l="0" t="0" r="r" b="b"/>
                <a:pathLst>
                  <a:path w="249" h="409">
                    <a:moveTo>
                      <a:pt x="206" y="0"/>
                    </a:moveTo>
                    <a:lnTo>
                      <a:pt x="0" y="409"/>
                    </a:lnTo>
                    <a:lnTo>
                      <a:pt x="43" y="409"/>
                    </a:lnTo>
                    <a:lnTo>
                      <a:pt x="249" y="0"/>
                    </a:lnTo>
                    <a:lnTo>
                      <a:pt x="206"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9"/>
              <p:cNvSpPr>
                <a:spLocks noEditPoints="1"/>
              </p:cNvSpPr>
              <p:nvPr>
                <p:custDataLst>
                  <p:tags r:id="rId16"/>
                </p:custDataLst>
              </p:nvPr>
            </p:nvSpPr>
            <p:spPr bwMode="auto">
              <a:xfrm>
                <a:off x="4521200" y="2705100"/>
                <a:ext cx="166688" cy="250825"/>
              </a:xfrm>
              <a:custGeom>
                <a:avLst/>
                <a:gdLst>
                  <a:gd name="T0" fmla="*/ 45 w 244"/>
                  <a:gd name="T1" fmla="*/ 238 h 383"/>
                  <a:gd name="T2" fmla="*/ 81 w 244"/>
                  <a:gd name="T3" fmla="*/ 274 h 383"/>
                  <a:gd name="T4" fmla="*/ 132 w 244"/>
                  <a:gd name="T5" fmla="*/ 286 h 383"/>
                  <a:gd name="T6" fmla="*/ 213 w 244"/>
                  <a:gd name="T7" fmla="*/ 247 h 383"/>
                  <a:gd name="T8" fmla="*/ 244 w 244"/>
                  <a:gd name="T9" fmla="*/ 143 h 383"/>
                  <a:gd name="T10" fmla="*/ 213 w 244"/>
                  <a:gd name="T11" fmla="*/ 39 h 383"/>
                  <a:gd name="T12" fmla="*/ 132 w 244"/>
                  <a:gd name="T13" fmla="*/ 0 h 383"/>
                  <a:gd name="T14" fmla="*/ 81 w 244"/>
                  <a:gd name="T15" fmla="*/ 12 h 383"/>
                  <a:gd name="T16" fmla="*/ 45 w 244"/>
                  <a:gd name="T17" fmla="*/ 48 h 383"/>
                  <a:gd name="T18" fmla="*/ 45 w 244"/>
                  <a:gd name="T19" fmla="*/ 6 h 383"/>
                  <a:gd name="T20" fmla="*/ 0 w 244"/>
                  <a:gd name="T21" fmla="*/ 6 h 383"/>
                  <a:gd name="T22" fmla="*/ 0 w 244"/>
                  <a:gd name="T23" fmla="*/ 383 h 383"/>
                  <a:gd name="T24" fmla="*/ 45 w 244"/>
                  <a:gd name="T25" fmla="*/ 383 h 383"/>
                  <a:gd name="T26" fmla="*/ 45 w 244"/>
                  <a:gd name="T27" fmla="*/ 238 h 383"/>
                  <a:gd name="T28" fmla="*/ 197 w 244"/>
                  <a:gd name="T29" fmla="*/ 143 h 383"/>
                  <a:gd name="T30" fmla="*/ 177 w 244"/>
                  <a:gd name="T31" fmla="*/ 221 h 383"/>
                  <a:gd name="T32" fmla="*/ 121 w 244"/>
                  <a:gd name="T33" fmla="*/ 249 h 383"/>
                  <a:gd name="T34" fmla="*/ 65 w 244"/>
                  <a:gd name="T35" fmla="*/ 221 h 383"/>
                  <a:gd name="T36" fmla="*/ 45 w 244"/>
                  <a:gd name="T37" fmla="*/ 143 h 383"/>
                  <a:gd name="T38" fmla="*/ 65 w 244"/>
                  <a:gd name="T39" fmla="*/ 66 h 383"/>
                  <a:gd name="T40" fmla="*/ 121 w 244"/>
                  <a:gd name="T41" fmla="*/ 37 h 383"/>
                  <a:gd name="T42" fmla="*/ 177 w 244"/>
                  <a:gd name="T43" fmla="*/ 66 h 383"/>
                  <a:gd name="T44" fmla="*/ 197 w 244"/>
                  <a:gd name="T45" fmla="*/ 14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 h="383">
                    <a:moveTo>
                      <a:pt x="45" y="238"/>
                    </a:moveTo>
                    <a:cubicBezTo>
                      <a:pt x="54" y="255"/>
                      <a:pt x="66" y="267"/>
                      <a:pt x="81" y="274"/>
                    </a:cubicBezTo>
                    <a:cubicBezTo>
                      <a:pt x="95" y="282"/>
                      <a:pt x="112" y="286"/>
                      <a:pt x="132" y="286"/>
                    </a:cubicBezTo>
                    <a:cubicBezTo>
                      <a:pt x="165" y="286"/>
                      <a:pt x="192" y="273"/>
                      <a:pt x="213" y="247"/>
                    </a:cubicBezTo>
                    <a:cubicBezTo>
                      <a:pt x="233" y="220"/>
                      <a:pt x="244" y="186"/>
                      <a:pt x="244" y="143"/>
                    </a:cubicBezTo>
                    <a:cubicBezTo>
                      <a:pt x="244" y="100"/>
                      <a:pt x="233" y="66"/>
                      <a:pt x="213" y="39"/>
                    </a:cubicBezTo>
                    <a:cubicBezTo>
                      <a:pt x="192" y="13"/>
                      <a:pt x="165" y="0"/>
                      <a:pt x="132" y="0"/>
                    </a:cubicBezTo>
                    <a:cubicBezTo>
                      <a:pt x="112" y="0"/>
                      <a:pt x="95" y="4"/>
                      <a:pt x="81" y="12"/>
                    </a:cubicBezTo>
                    <a:cubicBezTo>
                      <a:pt x="66" y="19"/>
                      <a:pt x="54" y="32"/>
                      <a:pt x="45" y="48"/>
                    </a:cubicBezTo>
                    <a:lnTo>
                      <a:pt x="45" y="6"/>
                    </a:lnTo>
                    <a:lnTo>
                      <a:pt x="0" y="6"/>
                    </a:lnTo>
                    <a:lnTo>
                      <a:pt x="0" y="383"/>
                    </a:lnTo>
                    <a:lnTo>
                      <a:pt x="45" y="383"/>
                    </a:lnTo>
                    <a:lnTo>
                      <a:pt x="45" y="238"/>
                    </a:lnTo>
                    <a:close/>
                    <a:moveTo>
                      <a:pt x="197" y="143"/>
                    </a:moveTo>
                    <a:cubicBezTo>
                      <a:pt x="197" y="176"/>
                      <a:pt x="190" y="202"/>
                      <a:pt x="177" y="221"/>
                    </a:cubicBezTo>
                    <a:cubicBezTo>
                      <a:pt x="164" y="239"/>
                      <a:pt x="145" y="249"/>
                      <a:pt x="121" y="249"/>
                    </a:cubicBezTo>
                    <a:cubicBezTo>
                      <a:pt x="97" y="249"/>
                      <a:pt x="79" y="239"/>
                      <a:pt x="65" y="221"/>
                    </a:cubicBezTo>
                    <a:cubicBezTo>
                      <a:pt x="52" y="202"/>
                      <a:pt x="45" y="176"/>
                      <a:pt x="45" y="143"/>
                    </a:cubicBezTo>
                    <a:cubicBezTo>
                      <a:pt x="45" y="110"/>
                      <a:pt x="52" y="84"/>
                      <a:pt x="65" y="66"/>
                    </a:cubicBezTo>
                    <a:cubicBezTo>
                      <a:pt x="79" y="47"/>
                      <a:pt x="97" y="37"/>
                      <a:pt x="121" y="37"/>
                    </a:cubicBezTo>
                    <a:cubicBezTo>
                      <a:pt x="145" y="37"/>
                      <a:pt x="164" y="47"/>
                      <a:pt x="177" y="66"/>
                    </a:cubicBezTo>
                    <a:cubicBezTo>
                      <a:pt x="190" y="84"/>
                      <a:pt x="197" y="110"/>
                      <a:pt x="197" y="143"/>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0"/>
              <p:cNvSpPr>
                <a:spLocks noEditPoints="1"/>
              </p:cNvSpPr>
              <p:nvPr>
                <p:custDataLst>
                  <p:tags r:id="rId17"/>
                </p:custDataLst>
              </p:nvPr>
            </p:nvSpPr>
            <p:spPr bwMode="auto">
              <a:xfrm>
                <a:off x="4737100" y="2749550"/>
                <a:ext cx="23813" cy="187325"/>
              </a:xfrm>
              <a:custGeom>
                <a:avLst/>
                <a:gdLst>
                  <a:gd name="T0" fmla="*/ 0 w 34"/>
                  <a:gd name="T1" fmla="*/ 80 h 287"/>
                  <a:gd name="T2" fmla="*/ 0 w 34"/>
                  <a:gd name="T3" fmla="*/ 287 h 287"/>
                  <a:gd name="T4" fmla="*/ 34 w 34"/>
                  <a:gd name="T5" fmla="*/ 287 h 287"/>
                  <a:gd name="T6" fmla="*/ 34 w 34"/>
                  <a:gd name="T7" fmla="*/ 80 h 287"/>
                  <a:gd name="T8" fmla="*/ 0 w 34"/>
                  <a:gd name="T9" fmla="*/ 80 h 287"/>
                  <a:gd name="T10" fmla="*/ 0 w 34"/>
                  <a:gd name="T11" fmla="*/ 0 h 287"/>
                  <a:gd name="T12" fmla="*/ 0 w 34"/>
                  <a:gd name="T13" fmla="*/ 43 h 287"/>
                  <a:gd name="T14" fmla="*/ 34 w 34"/>
                  <a:gd name="T15" fmla="*/ 43 h 287"/>
                  <a:gd name="T16" fmla="*/ 34 w 34"/>
                  <a:gd name="T17" fmla="*/ 0 h 287"/>
                  <a:gd name="T18" fmla="*/ 0 w 34"/>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7">
                    <a:moveTo>
                      <a:pt x="0" y="80"/>
                    </a:moveTo>
                    <a:lnTo>
                      <a:pt x="0" y="287"/>
                    </a:lnTo>
                    <a:lnTo>
                      <a:pt x="34" y="287"/>
                    </a:lnTo>
                    <a:lnTo>
                      <a:pt x="34" y="80"/>
                    </a:lnTo>
                    <a:lnTo>
                      <a:pt x="0" y="80"/>
                    </a:lnTo>
                    <a:close/>
                    <a:moveTo>
                      <a:pt x="0" y="0"/>
                    </a:moveTo>
                    <a:lnTo>
                      <a:pt x="0" y="43"/>
                    </a:lnTo>
                    <a:lnTo>
                      <a:pt x="34" y="43"/>
                    </a:lnTo>
                    <a:lnTo>
                      <a:pt x="34" y="0"/>
                    </a:lnTo>
                    <a:lnTo>
                      <a:pt x="0"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1"/>
              <p:cNvSpPr>
                <a:spLocks/>
              </p:cNvSpPr>
              <p:nvPr>
                <p:custDataLst>
                  <p:tags r:id="rId18"/>
                </p:custDataLst>
              </p:nvPr>
            </p:nvSpPr>
            <p:spPr bwMode="auto">
              <a:xfrm>
                <a:off x="4829175" y="2638425"/>
                <a:ext cx="100013" cy="311150"/>
              </a:xfrm>
              <a:custGeom>
                <a:avLst/>
                <a:gdLst>
                  <a:gd name="T0" fmla="*/ 88 w 147"/>
                  <a:gd name="T1" fmla="*/ 238 h 475"/>
                  <a:gd name="T2" fmla="*/ 0 w 147"/>
                  <a:gd name="T3" fmla="*/ 443 h 475"/>
                  <a:gd name="T4" fmla="*/ 0 w 147"/>
                  <a:gd name="T5" fmla="*/ 475 h 475"/>
                  <a:gd name="T6" fmla="*/ 147 w 147"/>
                  <a:gd name="T7" fmla="*/ 238 h 475"/>
                  <a:gd name="T8" fmla="*/ 0 w 147"/>
                  <a:gd name="T9" fmla="*/ 0 h 475"/>
                  <a:gd name="T10" fmla="*/ 0 w 147"/>
                  <a:gd name="T11" fmla="*/ 32 h 475"/>
                  <a:gd name="T12" fmla="*/ 88 w 147"/>
                  <a:gd name="T13" fmla="*/ 238 h 475"/>
                </a:gdLst>
                <a:ahLst/>
                <a:cxnLst>
                  <a:cxn ang="0">
                    <a:pos x="T0" y="T1"/>
                  </a:cxn>
                  <a:cxn ang="0">
                    <a:pos x="T2" y="T3"/>
                  </a:cxn>
                  <a:cxn ang="0">
                    <a:pos x="T4" y="T5"/>
                  </a:cxn>
                  <a:cxn ang="0">
                    <a:pos x="T6" y="T7"/>
                  </a:cxn>
                  <a:cxn ang="0">
                    <a:pos x="T8" y="T9"/>
                  </a:cxn>
                  <a:cxn ang="0">
                    <a:pos x="T10" y="T11"/>
                  </a:cxn>
                  <a:cxn ang="0">
                    <a:pos x="T12" y="T13"/>
                  </a:cxn>
                </a:cxnLst>
                <a:rect l="0" t="0" r="r" b="b"/>
                <a:pathLst>
                  <a:path w="147" h="475">
                    <a:moveTo>
                      <a:pt x="88" y="238"/>
                    </a:moveTo>
                    <a:cubicBezTo>
                      <a:pt x="88" y="372"/>
                      <a:pt x="55" y="436"/>
                      <a:pt x="0" y="443"/>
                    </a:cubicBezTo>
                    <a:lnTo>
                      <a:pt x="0" y="475"/>
                    </a:lnTo>
                    <a:cubicBezTo>
                      <a:pt x="92" y="471"/>
                      <a:pt x="147" y="389"/>
                      <a:pt x="147" y="238"/>
                    </a:cubicBezTo>
                    <a:cubicBezTo>
                      <a:pt x="147" y="86"/>
                      <a:pt x="92" y="4"/>
                      <a:pt x="0" y="0"/>
                    </a:cubicBezTo>
                    <a:lnTo>
                      <a:pt x="0" y="32"/>
                    </a:lnTo>
                    <a:cubicBezTo>
                      <a:pt x="55" y="39"/>
                      <a:pt x="88" y="103"/>
                      <a:pt x="88" y="238"/>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73" name="TextBox 72"/>
          <p:cNvSpPr txBox="1"/>
          <p:nvPr/>
        </p:nvSpPr>
        <p:spPr bwMode="auto">
          <a:xfrm>
            <a:off x="359042" y="4076514"/>
            <a:ext cx="5349541"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uniform distribution, p = </a:t>
            </a:r>
            <a:r>
              <a:rPr lang="en-US" sz="3400" b="1" dirty="0" smtClean="0">
                <a:latin typeface="Mathematica7Mono" panose="00000400000000000000" pitchFamily="2" charset="0"/>
                <a:ea typeface="Mathematica7Mono" panose="00000400000000000000" pitchFamily="2" charset="0"/>
                <a:cs typeface="Arev sans bold" pitchFamily="34" charset="0"/>
              </a:rPr>
              <a:t>1</a:t>
            </a:r>
            <a:r>
              <a:rPr lang="en-US" dirty="0" smtClean="0">
                <a:latin typeface="Arev Sans" pitchFamily="34" charset="0"/>
                <a:ea typeface="Arev Sans" pitchFamily="34" charset="0"/>
                <a:cs typeface="Arev sans bold" pitchFamily="34" charset="0"/>
              </a:rPr>
              <a:t>/n </a:t>
            </a:r>
          </a:p>
        </p:txBody>
      </p:sp>
      <p:sp>
        <p:nvSpPr>
          <p:cNvPr id="74" name="TextBox 73"/>
          <p:cNvSpPr txBox="1"/>
          <p:nvPr/>
        </p:nvSpPr>
        <p:spPr bwMode="auto">
          <a:xfrm>
            <a:off x="6233615" y="4176760"/>
            <a:ext cx="5862502"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maximally mixed state, </a:t>
            </a:r>
            <a:r>
              <a:rPr lang="el-GR" dirty="0" smtClean="0">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 = </a:t>
            </a:r>
            <a:r>
              <a:rPr lang="en-US" dirty="0" smtClean="0">
                <a:latin typeface="Times New Roman" panose="02020603050405020304" pitchFamily="18" charset="0"/>
                <a:ea typeface="Arev Sans" pitchFamily="34" charset="0"/>
                <a:cs typeface="Times New Roman" panose="02020603050405020304" pitchFamily="18" charset="0"/>
              </a:rPr>
              <a:t>I</a:t>
            </a:r>
            <a:r>
              <a:rPr lang="en-US" dirty="0" smtClean="0">
                <a:latin typeface="Arev Sans" pitchFamily="34" charset="0"/>
                <a:ea typeface="Arev Sans" pitchFamily="34" charset="0"/>
                <a:cs typeface="Arev sans bold" pitchFamily="34" charset="0"/>
              </a:rPr>
              <a:t>/n </a:t>
            </a:r>
          </a:p>
        </p:txBody>
      </p:sp>
      <p:sp>
        <p:nvSpPr>
          <p:cNvPr id="75" name="TextBox 74"/>
          <p:cNvSpPr txBox="1"/>
          <p:nvPr/>
        </p:nvSpPr>
        <p:spPr bwMode="auto">
          <a:xfrm>
            <a:off x="863186" y="4842776"/>
            <a:ext cx="4341253"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total variation distance</a:t>
            </a:r>
          </a:p>
        </p:txBody>
      </p:sp>
      <p:sp>
        <p:nvSpPr>
          <p:cNvPr id="76" name="TextBox 75"/>
          <p:cNvSpPr txBox="1"/>
          <p:nvPr/>
        </p:nvSpPr>
        <p:spPr bwMode="auto">
          <a:xfrm>
            <a:off x="7791733" y="4837499"/>
            <a:ext cx="2746266"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trace distance</a:t>
            </a:r>
          </a:p>
        </p:txBody>
      </p:sp>
      <p:sp>
        <p:nvSpPr>
          <p:cNvPr id="77" name="TextBox 76"/>
          <p:cNvSpPr txBox="1"/>
          <p:nvPr/>
        </p:nvSpPr>
        <p:spPr bwMode="auto">
          <a:xfrm>
            <a:off x="1203022" y="5508059"/>
            <a:ext cx="3661580"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Hellinger</a:t>
            </a:r>
            <a:r>
              <a:rPr lang="en-US" sz="3200" baseline="30000" dirty="0" smtClean="0">
                <a:latin typeface="Arev Sans" pitchFamily="34" charset="0"/>
                <a:ea typeface="Arev Sans" pitchFamily="34" charset="0"/>
                <a:cs typeface="Arev sans bold" pitchFamily="34" charset="0"/>
              </a:rPr>
              <a:t>2</a:t>
            </a:r>
            <a:r>
              <a:rPr lang="en-US" dirty="0" smtClean="0">
                <a:latin typeface="Arev Sans" pitchFamily="34" charset="0"/>
                <a:ea typeface="Arev Sans" pitchFamily="34" charset="0"/>
                <a:cs typeface="Arev sans bold" pitchFamily="34" charset="0"/>
              </a:rPr>
              <a:t> distance</a:t>
            </a:r>
          </a:p>
        </p:txBody>
      </p:sp>
      <p:sp>
        <p:nvSpPr>
          <p:cNvPr id="78" name="TextBox 77"/>
          <p:cNvSpPr txBox="1"/>
          <p:nvPr/>
        </p:nvSpPr>
        <p:spPr bwMode="auto">
          <a:xfrm>
            <a:off x="8295077" y="5508059"/>
            <a:ext cx="1739579"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infidelity</a:t>
            </a:r>
          </a:p>
        </p:txBody>
      </p:sp>
      <p:sp>
        <p:nvSpPr>
          <p:cNvPr id="80" name="TextBox 79"/>
          <p:cNvSpPr txBox="1"/>
          <p:nvPr/>
        </p:nvSpPr>
        <p:spPr bwMode="auto">
          <a:xfrm>
            <a:off x="2015745" y="6176266"/>
            <a:ext cx="2036135"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solidFill>
                  <a:srgbClr val="9B0000"/>
                </a:solidFill>
                <a:latin typeface="Arev Sans" pitchFamily="34" charset="0"/>
                <a:ea typeface="Arev Sans" pitchFamily="34" charset="0"/>
                <a:cs typeface="Arev sans bold" pitchFamily="34" charset="0"/>
              </a:rPr>
              <a:t>L</a:t>
            </a:r>
            <a:r>
              <a:rPr lang="en-US" dirty="0" smtClean="0">
                <a:latin typeface="Arev Sans" pitchFamily="34" charset="0"/>
                <a:ea typeface="Arev Sans" pitchFamily="34" charset="0"/>
                <a:cs typeface="Arev sans bold" pitchFamily="34" charset="0"/>
              </a:rPr>
              <a:t>-distance</a:t>
            </a:r>
          </a:p>
        </p:txBody>
      </p:sp>
      <p:sp>
        <p:nvSpPr>
          <p:cNvPr id="81" name="TextBox 80"/>
          <p:cNvSpPr txBox="1"/>
          <p:nvPr/>
        </p:nvSpPr>
        <p:spPr bwMode="auto">
          <a:xfrm>
            <a:off x="7249924" y="6176266"/>
            <a:ext cx="3829895"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Frobenius</a:t>
            </a:r>
            <a:r>
              <a:rPr lang="en-US" sz="3200" baseline="30000" dirty="0" smtClean="0">
                <a:latin typeface="Arev Sans" pitchFamily="34" charset="0"/>
                <a:ea typeface="Arev Sans" pitchFamily="34" charset="0"/>
                <a:cs typeface="Arev sans bold" pitchFamily="34" charset="0"/>
              </a:rPr>
              <a:t>2</a:t>
            </a:r>
            <a:r>
              <a:rPr lang="en-US" dirty="0" smtClean="0">
                <a:latin typeface="Arev Sans" pitchFamily="34" charset="0"/>
                <a:ea typeface="Arev Sans" pitchFamily="34" charset="0"/>
                <a:cs typeface="Arev sans bold" pitchFamily="34" charset="0"/>
              </a:rPr>
              <a:t>-distance</a:t>
            </a:r>
          </a:p>
        </p:txBody>
      </p:sp>
      <p:grpSp>
        <p:nvGrpSpPr>
          <p:cNvPr id="92" name="Group 91"/>
          <p:cNvGrpSpPr>
            <a:grpSpLocks noChangeAspect="1"/>
          </p:cNvGrpSpPr>
          <p:nvPr>
            <p:custDataLst>
              <p:tags r:id="rId1"/>
            </p:custDataLst>
          </p:nvPr>
        </p:nvGrpSpPr>
        <p:grpSpPr>
          <a:xfrm>
            <a:off x="1924801" y="6231320"/>
            <a:ext cx="328613" cy="498475"/>
            <a:chOff x="2540000" y="2540000"/>
            <a:chExt cx="328613" cy="498475"/>
          </a:xfrm>
        </p:grpSpPr>
        <p:sp>
          <p:nvSpPr>
            <p:cNvPr id="88" name="Freeform 28"/>
            <p:cNvSpPr>
              <a:spLocks noEditPoints="1"/>
            </p:cNvSpPr>
            <p:nvPr>
              <p:custDataLst>
                <p:tags r:id="rId2"/>
              </p:custDataLst>
            </p:nvPr>
          </p:nvSpPr>
          <p:spPr bwMode="auto">
            <a:xfrm>
              <a:off x="2540000" y="2622550"/>
              <a:ext cx="141288" cy="265113"/>
            </a:xfrm>
            <a:custGeom>
              <a:avLst/>
              <a:gdLst>
                <a:gd name="T0" fmla="*/ 81 w 183"/>
                <a:gd name="T1" fmla="*/ 305 h 377"/>
                <a:gd name="T2" fmla="*/ 178 w 183"/>
                <a:gd name="T3" fmla="*/ 84 h 377"/>
                <a:gd name="T4" fmla="*/ 183 w 183"/>
                <a:gd name="T5" fmla="*/ 42 h 377"/>
                <a:gd name="T6" fmla="*/ 153 w 183"/>
                <a:gd name="T7" fmla="*/ 0 h 377"/>
                <a:gd name="T8" fmla="*/ 105 w 183"/>
                <a:gd name="T9" fmla="*/ 19 h 377"/>
                <a:gd name="T10" fmla="*/ 51 w 183"/>
                <a:gd name="T11" fmla="*/ 187 h 377"/>
                <a:gd name="T12" fmla="*/ 44 w 183"/>
                <a:gd name="T13" fmla="*/ 262 h 377"/>
                <a:gd name="T14" fmla="*/ 46 w 183"/>
                <a:gd name="T15" fmla="*/ 301 h 377"/>
                <a:gd name="T16" fmla="*/ 0 w 183"/>
                <a:gd name="T17" fmla="*/ 370 h 377"/>
                <a:gd name="T18" fmla="*/ 38 w 183"/>
                <a:gd name="T19" fmla="*/ 370 h 377"/>
                <a:gd name="T20" fmla="*/ 57 w 183"/>
                <a:gd name="T21" fmla="*/ 344 h 377"/>
                <a:gd name="T22" fmla="*/ 110 w 183"/>
                <a:gd name="T23" fmla="*/ 377 h 377"/>
                <a:gd name="T24" fmla="*/ 145 w 183"/>
                <a:gd name="T25" fmla="*/ 363 h 377"/>
                <a:gd name="T26" fmla="*/ 177 w 183"/>
                <a:gd name="T27" fmla="*/ 326 h 377"/>
                <a:gd name="T28" fmla="*/ 145 w 183"/>
                <a:gd name="T29" fmla="*/ 326 h 377"/>
                <a:gd name="T30" fmla="*/ 113 w 183"/>
                <a:gd name="T31" fmla="*/ 354 h 377"/>
                <a:gd name="T32" fmla="*/ 81 w 183"/>
                <a:gd name="T33" fmla="*/ 305 h 377"/>
                <a:gd name="T34" fmla="*/ 81 w 183"/>
                <a:gd name="T35" fmla="*/ 241 h 377"/>
                <a:gd name="T36" fmla="*/ 92 w 183"/>
                <a:gd name="T37" fmla="*/ 174 h 377"/>
                <a:gd name="T38" fmla="*/ 142 w 183"/>
                <a:gd name="T39" fmla="*/ 27 h 377"/>
                <a:gd name="T40" fmla="*/ 148 w 183"/>
                <a:gd name="T41" fmla="*/ 43 h 377"/>
                <a:gd name="T42" fmla="*/ 140 w 183"/>
                <a:gd name="T43" fmla="*/ 89 h 377"/>
                <a:gd name="T44" fmla="*/ 81 w 183"/>
                <a:gd name="T45" fmla="*/ 24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 h="377">
                  <a:moveTo>
                    <a:pt x="81" y="305"/>
                  </a:moveTo>
                  <a:cubicBezTo>
                    <a:pt x="134" y="220"/>
                    <a:pt x="167" y="146"/>
                    <a:pt x="178" y="84"/>
                  </a:cubicBezTo>
                  <a:cubicBezTo>
                    <a:pt x="181" y="69"/>
                    <a:pt x="183" y="55"/>
                    <a:pt x="183" y="42"/>
                  </a:cubicBezTo>
                  <a:cubicBezTo>
                    <a:pt x="183" y="14"/>
                    <a:pt x="173" y="0"/>
                    <a:pt x="153" y="0"/>
                  </a:cubicBezTo>
                  <a:cubicBezTo>
                    <a:pt x="132" y="0"/>
                    <a:pt x="117" y="6"/>
                    <a:pt x="105" y="19"/>
                  </a:cubicBezTo>
                  <a:cubicBezTo>
                    <a:pt x="88" y="38"/>
                    <a:pt x="70" y="94"/>
                    <a:pt x="51" y="187"/>
                  </a:cubicBezTo>
                  <a:cubicBezTo>
                    <a:pt x="46" y="212"/>
                    <a:pt x="44" y="237"/>
                    <a:pt x="44" y="262"/>
                  </a:cubicBezTo>
                  <a:cubicBezTo>
                    <a:pt x="44" y="275"/>
                    <a:pt x="45" y="289"/>
                    <a:pt x="46" y="301"/>
                  </a:cubicBezTo>
                  <a:cubicBezTo>
                    <a:pt x="33" y="324"/>
                    <a:pt x="18" y="346"/>
                    <a:pt x="0" y="370"/>
                  </a:cubicBezTo>
                  <a:lnTo>
                    <a:pt x="38" y="370"/>
                  </a:lnTo>
                  <a:lnTo>
                    <a:pt x="57" y="344"/>
                  </a:lnTo>
                  <a:cubicBezTo>
                    <a:pt x="67" y="366"/>
                    <a:pt x="85" y="377"/>
                    <a:pt x="110" y="377"/>
                  </a:cubicBezTo>
                  <a:cubicBezTo>
                    <a:pt x="122" y="377"/>
                    <a:pt x="133" y="373"/>
                    <a:pt x="145" y="363"/>
                  </a:cubicBezTo>
                  <a:cubicBezTo>
                    <a:pt x="157" y="355"/>
                    <a:pt x="167" y="343"/>
                    <a:pt x="177" y="326"/>
                  </a:cubicBezTo>
                  <a:lnTo>
                    <a:pt x="145" y="326"/>
                  </a:lnTo>
                  <a:cubicBezTo>
                    <a:pt x="132" y="345"/>
                    <a:pt x="122" y="354"/>
                    <a:pt x="113" y="354"/>
                  </a:cubicBezTo>
                  <a:cubicBezTo>
                    <a:pt x="99" y="354"/>
                    <a:pt x="88" y="338"/>
                    <a:pt x="81" y="305"/>
                  </a:cubicBezTo>
                  <a:close/>
                  <a:moveTo>
                    <a:pt x="81" y="241"/>
                  </a:moveTo>
                  <a:cubicBezTo>
                    <a:pt x="84" y="220"/>
                    <a:pt x="87" y="198"/>
                    <a:pt x="92" y="174"/>
                  </a:cubicBezTo>
                  <a:cubicBezTo>
                    <a:pt x="108" y="90"/>
                    <a:pt x="124" y="41"/>
                    <a:pt x="142" y="27"/>
                  </a:cubicBezTo>
                  <a:cubicBezTo>
                    <a:pt x="146" y="27"/>
                    <a:pt x="148" y="32"/>
                    <a:pt x="148" y="43"/>
                  </a:cubicBezTo>
                  <a:cubicBezTo>
                    <a:pt x="148" y="50"/>
                    <a:pt x="145" y="65"/>
                    <a:pt x="140" y="89"/>
                  </a:cubicBezTo>
                  <a:cubicBezTo>
                    <a:pt x="132" y="134"/>
                    <a:pt x="112" y="185"/>
                    <a:pt x="81" y="241"/>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29"/>
            <p:cNvSpPr>
              <a:spLocks/>
            </p:cNvSpPr>
            <p:nvPr>
              <p:custDataLst>
                <p:tags r:id="rId3"/>
              </p:custDataLst>
            </p:nvPr>
          </p:nvSpPr>
          <p:spPr bwMode="auto">
            <a:xfrm>
              <a:off x="2733675" y="2540000"/>
              <a:ext cx="134938" cy="196850"/>
            </a:xfrm>
            <a:custGeom>
              <a:avLst/>
              <a:gdLst>
                <a:gd name="T0" fmla="*/ 45 w 175"/>
                <a:gd name="T1" fmla="*/ 249 h 281"/>
                <a:gd name="T2" fmla="*/ 115 w 175"/>
                <a:gd name="T3" fmla="*/ 178 h 281"/>
                <a:gd name="T4" fmla="*/ 144 w 175"/>
                <a:gd name="T5" fmla="*/ 147 h 281"/>
                <a:gd name="T6" fmla="*/ 167 w 175"/>
                <a:gd name="T7" fmla="*/ 111 h 281"/>
                <a:gd name="T8" fmla="*/ 174 w 175"/>
                <a:gd name="T9" fmla="*/ 79 h 281"/>
                <a:gd name="T10" fmla="*/ 148 w 175"/>
                <a:gd name="T11" fmla="*/ 21 h 281"/>
                <a:gd name="T12" fmla="*/ 80 w 175"/>
                <a:gd name="T13" fmla="*/ 0 h 281"/>
                <a:gd name="T14" fmla="*/ 44 w 175"/>
                <a:gd name="T15" fmla="*/ 4 h 281"/>
                <a:gd name="T16" fmla="*/ 2 w 175"/>
                <a:gd name="T17" fmla="*/ 18 h 281"/>
                <a:gd name="T18" fmla="*/ 2 w 175"/>
                <a:gd name="T19" fmla="*/ 56 h 281"/>
                <a:gd name="T20" fmla="*/ 43 w 175"/>
                <a:gd name="T21" fmla="*/ 37 h 281"/>
                <a:gd name="T22" fmla="*/ 80 w 175"/>
                <a:gd name="T23" fmla="*/ 31 h 281"/>
                <a:gd name="T24" fmla="*/ 121 w 175"/>
                <a:gd name="T25" fmla="*/ 45 h 281"/>
                <a:gd name="T26" fmla="*/ 136 w 175"/>
                <a:gd name="T27" fmla="*/ 81 h 281"/>
                <a:gd name="T28" fmla="*/ 129 w 175"/>
                <a:gd name="T29" fmla="*/ 108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5" y="178"/>
                  </a:lnTo>
                  <a:cubicBezTo>
                    <a:pt x="131" y="161"/>
                    <a:pt x="141" y="150"/>
                    <a:pt x="144" y="147"/>
                  </a:cubicBezTo>
                  <a:cubicBezTo>
                    <a:pt x="155" y="133"/>
                    <a:pt x="163" y="121"/>
                    <a:pt x="167" y="111"/>
                  </a:cubicBezTo>
                  <a:cubicBezTo>
                    <a:pt x="172" y="100"/>
                    <a:pt x="174" y="90"/>
                    <a:pt x="174" y="79"/>
                  </a:cubicBezTo>
                  <a:cubicBezTo>
                    <a:pt x="174" y="55"/>
                    <a:pt x="165" y="35"/>
                    <a:pt x="148" y="21"/>
                  </a:cubicBezTo>
                  <a:cubicBezTo>
                    <a:pt x="131" y="7"/>
                    <a:pt x="109" y="0"/>
                    <a:pt x="80" y="0"/>
                  </a:cubicBezTo>
                  <a:cubicBezTo>
                    <a:pt x="69" y="0"/>
                    <a:pt x="57" y="1"/>
                    <a:pt x="44" y="4"/>
                  </a:cubicBezTo>
                  <a:cubicBezTo>
                    <a:pt x="31" y="7"/>
                    <a:pt x="17" y="12"/>
                    <a:pt x="2" y="18"/>
                  </a:cubicBezTo>
                  <a:lnTo>
                    <a:pt x="2" y="56"/>
                  </a:lnTo>
                  <a:cubicBezTo>
                    <a:pt x="16" y="47"/>
                    <a:pt x="30" y="41"/>
                    <a:pt x="43" y="37"/>
                  </a:cubicBezTo>
                  <a:cubicBezTo>
                    <a:pt x="57" y="33"/>
                    <a:pt x="69" y="31"/>
                    <a:pt x="80" y="31"/>
                  </a:cubicBezTo>
                  <a:cubicBezTo>
                    <a:pt x="97" y="31"/>
                    <a:pt x="110" y="36"/>
                    <a:pt x="121" y="45"/>
                  </a:cubicBezTo>
                  <a:cubicBezTo>
                    <a:pt x="131" y="54"/>
                    <a:pt x="136" y="66"/>
                    <a:pt x="136" y="81"/>
                  </a:cubicBezTo>
                  <a:cubicBezTo>
                    <a:pt x="136" y="90"/>
                    <a:pt x="134" y="99"/>
                    <a:pt x="129" y="108"/>
                  </a:cubicBezTo>
                  <a:cubicBezTo>
                    <a:pt x="124" y="118"/>
                    <a:pt x="116" y="129"/>
                    <a:pt x="104" y="143"/>
                  </a:cubicBezTo>
                  <a:cubicBezTo>
                    <a:pt x="98" y="150"/>
                    <a:pt x="82" y="166"/>
                    <a:pt x="58" y="190"/>
                  </a:cubicBezTo>
                  <a:lnTo>
                    <a:pt x="0" y="249"/>
                  </a:lnTo>
                  <a:lnTo>
                    <a:pt x="0" y="281"/>
                  </a:lnTo>
                  <a:lnTo>
                    <a:pt x="175" y="281"/>
                  </a:lnTo>
                  <a:lnTo>
                    <a:pt x="175" y="249"/>
                  </a:lnTo>
                  <a:lnTo>
                    <a:pt x="45" y="249"/>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0"/>
            <p:cNvSpPr>
              <a:spLocks/>
            </p:cNvSpPr>
            <p:nvPr>
              <p:custDataLst>
                <p:tags r:id="rId4"/>
              </p:custDataLst>
            </p:nvPr>
          </p:nvSpPr>
          <p:spPr bwMode="auto">
            <a:xfrm>
              <a:off x="2733675" y="2841625"/>
              <a:ext cx="134938" cy="196850"/>
            </a:xfrm>
            <a:custGeom>
              <a:avLst/>
              <a:gdLst>
                <a:gd name="T0" fmla="*/ 45 w 175"/>
                <a:gd name="T1" fmla="*/ 250 h 281"/>
                <a:gd name="T2" fmla="*/ 115 w 175"/>
                <a:gd name="T3" fmla="*/ 178 h 281"/>
                <a:gd name="T4" fmla="*/ 144 w 175"/>
                <a:gd name="T5" fmla="*/ 147 h 281"/>
                <a:gd name="T6" fmla="*/ 167 w 175"/>
                <a:gd name="T7" fmla="*/ 111 h 281"/>
                <a:gd name="T8" fmla="*/ 174 w 175"/>
                <a:gd name="T9" fmla="*/ 79 h 281"/>
                <a:gd name="T10" fmla="*/ 148 w 175"/>
                <a:gd name="T11" fmla="*/ 22 h 281"/>
                <a:gd name="T12" fmla="*/ 80 w 175"/>
                <a:gd name="T13" fmla="*/ 0 h 281"/>
                <a:gd name="T14" fmla="*/ 44 w 175"/>
                <a:gd name="T15" fmla="*/ 5 h 281"/>
                <a:gd name="T16" fmla="*/ 2 w 175"/>
                <a:gd name="T17" fmla="*/ 18 h 281"/>
                <a:gd name="T18" fmla="*/ 2 w 175"/>
                <a:gd name="T19" fmla="*/ 56 h 281"/>
                <a:gd name="T20" fmla="*/ 43 w 175"/>
                <a:gd name="T21" fmla="*/ 38 h 281"/>
                <a:gd name="T22" fmla="*/ 80 w 175"/>
                <a:gd name="T23" fmla="*/ 32 h 281"/>
                <a:gd name="T24" fmla="*/ 121 w 175"/>
                <a:gd name="T25" fmla="*/ 45 h 281"/>
                <a:gd name="T26" fmla="*/ 136 w 175"/>
                <a:gd name="T27" fmla="*/ 81 h 281"/>
                <a:gd name="T28" fmla="*/ 129 w 175"/>
                <a:gd name="T29" fmla="*/ 109 h 281"/>
                <a:gd name="T30" fmla="*/ 104 w 175"/>
                <a:gd name="T31" fmla="*/ 143 h 281"/>
                <a:gd name="T32" fmla="*/ 58 w 175"/>
                <a:gd name="T33" fmla="*/ 191 h 281"/>
                <a:gd name="T34" fmla="*/ 0 w 175"/>
                <a:gd name="T35" fmla="*/ 250 h 281"/>
                <a:gd name="T36" fmla="*/ 0 w 175"/>
                <a:gd name="T37" fmla="*/ 281 h 281"/>
                <a:gd name="T38" fmla="*/ 175 w 175"/>
                <a:gd name="T39" fmla="*/ 281 h 281"/>
                <a:gd name="T40" fmla="*/ 175 w 175"/>
                <a:gd name="T41" fmla="*/ 250 h 281"/>
                <a:gd name="T42" fmla="*/ 45 w 175"/>
                <a:gd name="T43" fmla="*/ 2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50"/>
                  </a:moveTo>
                  <a:lnTo>
                    <a:pt x="115" y="178"/>
                  </a:lnTo>
                  <a:cubicBezTo>
                    <a:pt x="131" y="161"/>
                    <a:pt x="141" y="151"/>
                    <a:pt x="144" y="147"/>
                  </a:cubicBezTo>
                  <a:cubicBezTo>
                    <a:pt x="155" y="134"/>
                    <a:pt x="163" y="122"/>
                    <a:pt x="167" y="111"/>
                  </a:cubicBezTo>
                  <a:cubicBezTo>
                    <a:pt x="172" y="101"/>
                    <a:pt x="174" y="90"/>
                    <a:pt x="174" y="79"/>
                  </a:cubicBezTo>
                  <a:cubicBezTo>
                    <a:pt x="174" y="55"/>
                    <a:pt x="165" y="36"/>
                    <a:pt x="148" y="22"/>
                  </a:cubicBezTo>
                  <a:cubicBezTo>
                    <a:pt x="131" y="8"/>
                    <a:pt x="109" y="0"/>
                    <a:pt x="80" y="0"/>
                  </a:cubicBezTo>
                  <a:cubicBezTo>
                    <a:pt x="69" y="0"/>
                    <a:pt x="57" y="2"/>
                    <a:pt x="44" y="5"/>
                  </a:cubicBezTo>
                  <a:cubicBezTo>
                    <a:pt x="31" y="8"/>
                    <a:pt x="17" y="12"/>
                    <a:pt x="2" y="18"/>
                  </a:cubicBezTo>
                  <a:lnTo>
                    <a:pt x="2" y="56"/>
                  </a:lnTo>
                  <a:cubicBezTo>
                    <a:pt x="16" y="48"/>
                    <a:pt x="30" y="42"/>
                    <a:pt x="43" y="38"/>
                  </a:cubicBezTo>
                  <a:cubicBezTo>
                    <a:pt x="57" y="34"/>
                    <a:pt x="69" y="32"/>
                    <a:pt x="80" y="32"/>
                  </a:cubicBezTo>
                  <a:cubicBezTo>
                    <a:pt x="97" y="32"/>
                    <a:pt x="110" y="36"/>
                    <a:pt x="121" y="45"/>
                  </a:cubicBezTo>
                  <a:cubicBezTo>
                    <a:pt x="131" y="55"/>
                    <a:pt x="136" y="67"/>
                    <a:pt x="136" y="81"/>
                  </a:cubicBezTo>
                  <a:cubicBezTo>
                    <a:pt x="136" y="90"/>
                    <a:pt x="134" y="100"/>
                    <a:pt x="129" y="109"/>
                  </a:cubicBezTo>
                  <a:cubicBezTo>
                    <a:pt x="124" y="118"/>
                    <a:pt x="116" y="129"/>
                    <a:pt x="104" y="143"/>
                  </a:cubicBezTo>
                  <a:cubicBezTo>
                    <a:pt x="98" y="150"/>
                    <a:pt x="82" y="166"/>
                    <a:pt x="58" y="191"/>
                  </a:cubicBezTo>
                  <a:lnTo>
                    <a:pt x="0" y="250"/>
                  </a:lnTo>
                  <a:lnTo>
                    <a:pt x="0" y="281"/>
                  </a:lnTo>
                  <a:lnTo>
                    <a:pt x="175" y="281"/>
                  </a:lnTo>
                  <a:lnTo>
                    <a:pt x="175" y="250"/>
                  </a:lnTo>
                  <a:lnTo>
                    <a:pt x="45" y="25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107306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500"/>
                                        <p:tgtEl>
                                          <p:spTgt spid="56"/>
                                        </p:tgtEl>
                                      </p:cBhvr>
                                    </p:animEffect>
                                  </p:childTnLst>
                                </p:cTn>
                              </p:par>
                              <p:par>
                                <p:cTn id="41" presetID="10" presetClass="entr" presetSubtype="0" fill="hold" nodeType="with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fade">
                                      <p:cBhvr>
                                        <p:cTn id="43" dur="500"/>
                                        <p:tgtEl>
                                          <p:spTgt spid="7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fade">
                                      <p:cBhvr>
                                        <p:cTn id="46" dur="500"/>
                                        <p:tgtEl>
                                          <p:spTgt spid="7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500"/>
                                        <p:tgtEl>
                                          <p:spTgt spid="7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fade">
                                      <p:cBhvr>
                                        <p:cTn id="52" dur="500"/>
                                        <p:tgtEl>
                                          <p:spTgt spid="7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500"/>
                                        <p:tgtEl>
                                          <p:spTgt spid="7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7"/>
                                        </p:tgtEl>
                                        <p:attrNameLst>
                                          <p:attrName>style.visibility</p:attrName>
                                        </p:attrNameLst>
                                      </p:cBhvr>
                                      <p:to>
                                        <p:strVal val="visible"/>
                                      </p:to>
                                    </p:set>
                                    <p:animEffect transition="in" filter="fade">
                                      <p:cBhvr>
                                        <p:cTn id="58" dur="500"/>
                                        <p:tgtEl>
                                          <p:spTgt spid="7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fade">
                                      <p:cBhvr>
                                        <p:cTn id="61" dur="500"/>
                                        <p:tgtEl>
                                          <p:spTgt spid="7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fade">
                                      <p:cBhvr>
                                        <p:cTn id="64" dur="500"/>
                                        <p:tgtEl>
                                          <p:spTgt spid="8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500"/>
                                        <p:tgtEl>
                                          <p:spTgt spid="81"/>
                                        </p:tgtEl>
                                      </p:cBhvr>
                                    </p:animEffect>
                                  </p:childTnLst>
                                </p:cTn>
                              </p:par>
                              <p:par>
                                <p:cTn id="68" presetID="10" presetClass="entr" presetSubtype="0" fill="hold" nodeType="with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fade">
                                      <p:cBhvr>
                                        <p:cTn id="7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8" grpId="0"/>
      <p:bldP spid="27" grpId="0"/>
      <p:bldP spid="28" grpId="0"/>
      <p:bldP spid="29" grpId="0"/>
      <p:bldP spid="30" grpId="0"/>
      <p:bldP spid="31" grpId="0"/>
      <p:bldP spid="32" grpId="0"/>
      <p:bldP spid="33" grpId="0"/>
      <p:bldP spid="73" grpId="0"/>
      <p:bldP spid="74" grpId="0"/>
      <p:bldP spid="75" grpId="0"/>
      <p:bldP spid="76" grpId="0"/>
      <p:bldP spid="77" grpId="0"/>
      <p:bldP spid="78" grpId="0"/>
      <p:bldP spid="80" grpId="0"/>
      <p:bldP spid="8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2465840" y="1684336"/>
            <a:ext cx="6487673" cy="10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1.</a:t>
            </a:r>
            <a:r>
              <a:rPr lang="en-US" dirty="0">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Practically </a:t>
            </a:r>
            <a:r>
              <a:rPr lang="en-US" dirty="0">
                <a:latin typeface="Arev Sans" pitchFamily="34" charset="0"/>
                <a:ea typeface="Arev Sans" pitchFamily="34" charset="0"/>
                <a:cs typeface="Arev sans bold" pitchFamily="34" charset="0"/>
              </a:rPr>
              <a:t>relevant problems</a:t>
            </a:r>
            <a:br>
              <a:rPr lang="en-US" dirty="0">
                <a:latin typeface="Arev Sans" pitchFamily="34" charset="0"/>
                <a:ea typeface="Arev Sans" pitchFamily="34" charset="0"/>
                <a:cs typeface="Arev sans bold" pitchFamily="34" charset="0"/>
              </a:rPr>
            </a:br>
            <a:r>
              <a:rPr lang="en-US" dirty="0">
                <a:latin typeface="Arev Sans" pitchFamily="34" charset="0"/>
                <a:ea typeface="Arev Sans" pitchFamily="34" charset="0"/>
                <a:cs typeface="Arev sans bold" pitchFamily="34" charset="0"/>
              </a:rPr>
              <a:t>	at the vanguard of computing</a:t>
            </a:r>
            <a:endParaRPr lang="en-US" dirty="0" smtClean="0">
              <a:latin typeface="Arev Sans" pitchFamily="34" charset="0"/>
              <a:ea typeface="Arev Sans" pitchFamily="34" charset="0"/>
              <a:cs typeface="Arev sans bold" pitchFamily="34" charset="0"/>
            </a:endParaRPr>
          </a:p>
        </p:txBody>
      </p:sp>
      <p:sp>
        <p:nvSpPr>
          <p:cNvPr id="4" name="TextBox 3"/>
          <p:cNvSpPr txBox="1"/>
          <p:nvPr/>
        </p:nvSpPr>
        <p:spPr bwMode="auto">
          <a:xfrm>
            <a:off x="2465840" y="3516030"/>
            <a:ext cx="5508239"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2.	You get to do it all again</a:t>
            </a:r>
          </a:p>
        </p:txBody>
      </p:sp>
      <p:sp>
        <p:nvSpPr>
          <p:cNvPr id="5" name="TextBox 4"/>
          <p:cNvSpPr txBox="1"/>
          <p:nvPr/>
        </p:nvSpPr>
        <p:spPr bwMode="auto">
          <a:xfrm>
            <a:off x="2465840" y="4830659"/>
            <a:ext cx="7260321"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3.</a:t>
            </a:r>
            <a:r>
              <a:rPr lang="en-US" dirty="0">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The </a:t>
            </a:r>
            <a:r>
              <a:rPr lang="en-US" dirty="0">
                <a:latin typeface="Arev Sans" pitchFamily="34" charset="0"/>
                <a:ea typeface="Arev Sans" pitchFamily="34" charset="0"/>
                <a:cs typeface="Arev sans bold" pitchFamily="34" charset="0"/>
              </a:rPr>
              <a:t>math is (even more) beautiful</a:t>
            </a:r>
            <a:endParaRPr lang="en-US" dirty="0" smtClean="0">
              <a:latin typeface="Arev Sans" pitchFamily="34" charset="0"/>
              <a:ea typeface="Arev Sans" pitchFamily="34" charset="0"/>
              <a:cs typeface="Arev sans bold" pitchFamily="34" charset="0"/>
            </a:endParaRPr>
          </a:p>
        </p:txBody>
      </p:sp>
      <p:sp>
        <p:nvSpPr>
          <p:cNvPr id="6" name="TextBox 5"/>
          <p:cNvSpPr txBox="1"/>
          <p:nvPr/>
        </p:nvSpPr>
        <p:spPr bwMode="auto">
          <a:xfrm>
            <a:off x="1133755" y="284658"/>
            <a:ext cx="9924513" cy="63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3200" b="1" dirty="0" smtClean="0">
                <a:latin typeface="Arev Sans" pitchFamily="34" charset="0"/>
                <a:ea typeface="Arev Sans" pitchFamily="34" charset="0"/>
                <a:cs typeface="Arev sans bold" pitchFamily="34" charset="0"/>
              </a:rPr>
              <a:t>Quantum Distribution Testing:  Why care?</a:t>
            </a:r>
          </a:p>
        </p:txBody>
      </p:sp>
    </p:spTree>
    <p:extLst>
      <p:ext uri="{BB962C8B-B14F-4D97-AF65-F5344CB8AC3E}">
        <p14:creationId xmlns:p14="http://schemas.microsoft.com/office/powerpoint/2010/main" val="19010703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2465840" y="1684336"/>
            <a:ext cx="6487673" cy="10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1.</a:t>
            </a:r>
            <a:r>
              <a:rPr lang="en-US" dirty="0">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Practically </a:t>
            </a:r>
            <a:r>
              <a:rPr lang="en-US" dirty="0">
                <a:latin typeface="Arev Sans" pitchFamily="34" charset="0"/>
                <a:ea typeface="Arev Sans" pitchFamily="34" charset="0"/>
                <a:cs typeface="Arev sans bold" pitchFamily="34" charset="0"/>
              </a:rPr>
              <a:t>relevant problems</a:t>
            </a:r>
            <a:br>
              <a:rPr lang="en-US" dirty="0">
                <a:latin typeface="Arev Sans" pitchFamily="34" charset="0"/>
                <a:ea typeface="Arev Sans" pitchFamily="34" charset="0"/>
                <a:cs typeface="Arev sans bold" pitchFamily="34" charset="0"/>
              </a:rPr>
            </a:br>
            <a:r>
              <a:rPr lang="en-US" dirty="0">
                <a:latin typeface="Arev Sans" pitchFamily="34" charset="0"/>
                <a:ea typeface="Arev Sans" pitchFamily="34" charset="0"/>
                <a:cs typeface="Arev sans bold" pitchFamily="34" charset="0"/>
              </a:rPr>
              <a:t>	at the vanguard of computing</a:t>
            </a:r>
            <a:endParaRPr lang="en-US" dirty="0" smtClean="0">
              <a:latin typeface="Arev Sans" pitchFamily="34" charset="0"/>
              <a:ea typeface="Arev Sans" pitchFamily="34" charset="0"/>
              <a:cs typeface="Arev sans bold" pitchFamily="34" charset="0"/>
            </a:endParaRPr>
          </a:p>
        </p:txBody>
      </p:sp>
      <p:sp>
        <p:nvSpPr>
          <p:cNvPr id="4" name="TextBox 3"/>
          <p:cNvSpPr txBox="1"/>
          <p:nvPr/>
        </p:nvSpPr>
        <p:spPr bwMode="auto">
          <a:xfrm>
            <a:off x="2465840" y="3516030"/>
            <a:ext cx="5508239"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2.	You get to do it all again</a:t>
            </a:r>
          </a:p>
        </p:txBody>
      </p:sp>
      <p:sp>
        <p:nvSpPr>
          <p:cNvPr id="5" name="TextBox 4"/>
          <p:cNvSpPr txBox="1"/>
          <p:nvPr/>
        </p:nvSpPr>
        <p:spPr bwMode="auto">
          <a:xfrm>
            <a:off x="2465840" y="4830659"/>
            <a:ext cx="7260321"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3.</a:t>
            </a:r>
            <a:r>
              <a:rPr lang="en-US" dirty="0">
                <a:solidFill>
                  <a:srgbClr val="FFFF00"/>
                </a:solidFill>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The </a:t>
            </a:r>
            <a:r>
              <a:rPr lang="en-US" dirty="0">
                <a:solidFill>
                  <a:srgbClr val="FFFF00"/>
                </a:solidFill>
                <a:latin typeface="Arev Sans" pitchFamily="34" charset="0"/>
                <a:ea typeface="Arev Sans" pitchFamily="34" charset="0"/>
                <a:cs typeface="Arev sans bold" pitchFamily="34" charset="0"/>
              </a:rPr>
              <a:t>math is (even more) beautiful</a:t>
            </a:r>
            <a:endParaRPr lang="en-US" dirty="0" smtClean="0">
              <a:solidFill>
                <a:srgbClr val="FFFF00"/>
              </a:solidFill>
              <a:latin typeface="Arev Sans" pitchFamily="34" charset="0"/>
              <a:ea typeface="Arev Sans" pitchFamily="34" charset="0"/>
              <a:cs typeface="Arev sans bold" pitchFamily="34" charset="0"/>
            </a:endParaRPr>
          </a:p>
        </p:txBody>
      </p:sp>
      <p:sp>
        <p:nvSpPr>
          <p:cNvPr id="6" name="TextBox 5"/>
          <p:cNvSpPr txBox="1"/>
          <p:nvPr/>
        </p:nvSpPr>
        <p:spPr bwMode="auto">
          <a:xfrm>
            <a:off x="1133755" y="284658"/>
            <a:ext cx="9924513" cy="63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3200" b="1" dirty="0" smtClean="0">
                <a:latin typeface="Arev Sans" pitchFamily="34" charset="0"/>
                <a:ea typeface="Arev Sans" pitchFamily="34" charset="0"/>
                <a:cs typeface="Arev sans bold" pitchFamily="34" charset="0"/>
              </a:rPr>
              <a:t>Quantum Distribution Testing:  Why care?</a:t>
            </a:r>
          </a:p>
        </p:txBody>
      </p:sp>
    </p:spTree>
    <p:extLst>
      <p:ext uri="{BB962C8B-B14F-4D97-AF65-F5344CB8AC3E}">
        <p14:creationId xmlns:p14="http://schemas.microsoft.com/office/powerpoint/2010/main" val="2822170521"/>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bwMode="auto">
          <a:xfrm>
            <a:off x="1255593" y="82634"/>
            <a:ext cx="9680855" cy="223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3200" b="1" dirty="0" smtClean="0">
                <a:latin typeface="Arev Sans" pitchFamily="34" charset="0"/>
                <a:ea typeface="Arev Sans" pitchFamily="34" charset="0"/>
                <a:cs typeface="Arev sans bold" pitchFamily="34" charset="0"/>
              </a:rPr>
              <a:t>Estimating  </a:t>
            </a:r>
            <a:r>
              <a:rPr lang="en-US" sz="3200" b="1" dirty="0" smtClean="0">
                <a:solidFill>
                  <a:srgbClr val="9B0000"/>
                </a:solidFill>
                <a:latin typeface="Arev Sans" pitchFamily="34" charset="0"/>
                <a:ea typeface="Arev Sans" pitchFamily="34" charset="0"/>
                <a:cs typeface="Arev sans bold" pitchFamily="34" charset="0"/>
              </a:rPr>
              <a:t>L</a:t>
            </a:r>
            <a:r>
              <a:rPr lang="en-US" sz="3200" b="1" dirty="0" smtClean="0">
                <a:latin typeface="Arev Sans" pitchFamily="34" charset="0"/>
                <a:ea typeface="Arev Sans" pitchFamily="34" charset="0"/>
                <a:cs typeface="Arev sans bold" pitchFamily="34" charset="0"/>
              </a:rPr>
              <a:t>-distance between </a:t>
            </a:r>
            <a:r>
              <a:rPr lang="el-GR" sz="3200" b="1" dirty="0" smtClean="0">
                <a:latin typeface="Arev Sans" pitchFamily="34" charset="0"/>
                <a:ea typeface="Arev Sans" pitchFamily="34" charset="0"/>
                <a:cs typeface="Arev sans bold" pitchFamily="34" charset="0"/>
              </a:rPr>
              <a:t>ρ</a:t>
            </a:r>
            <a:r>
              <a:rPr lang="en-US" sz="3200" b="1" dirty="0" smtClean="0">
                <a:latin typeface="Arev Sans" pitchFamily="34" charset="0"/>
                <a:ea typeface="Arev Sans" pitchFamily="34" charset="0"/>
                <a:cs typeface="Arev sans bold" pitchFamily="34" charset="0"/>
              </a:rPr>
              <a:t> and </a:t>
            </a:r>
            <a:r>
              <a:rPr lang="en-US" sz="3200" b="1" dirty="0" smtClean="0">
                <a:latin typeface="Times New Roman" panose="02020603050405020304" pitchFamily="18" charset="0"/>
                <a:ea typeface="Arev Sans" pitchFamily="34" charset="0"/>
                <a:cs typeface="Times New Roman" panose="02020603050405020304" pitchFamily="18" charset="0"/>
              </a:rPr>
              <a:t>I</a:t>
            </a:r>
            <a:r>
              <a:rPr lang="en-US" sz="3200" b="1" dirty="0" smtClean="0">
                <a:latin typeface="Arev Sans" pitchFamily="34" charset="0"/>
                <a:ea typeface="Arev Sans" pitchFamily="34" charset="0"/>
                <a:cs typeface="Arev sans bold" pitchFamily="34" charset="0"/>
              </a:rPr>
              <a:t>/n</a:t>
            </a:r>
          </a:p>
          <a:p>
            <a:pPr algn="ctr" eaLnBrk="1" hangingPunct="1">
              <a:lnSpc>
                <a:spcPct val="120000"/>
              </a:lnSpc>
            </a:pPr>
            <a:r>
              <a:rPr lang="en-US" dirty="0" smtClean="0">
                <a:latin typeface="Arev Sans" pitchFamily="34" charset="0"/>
                <a:ea typeface="Arev Sans" pitchFamily="34" charset="0"/>
                <a:cs typeface="Arev sans bold" pitchFamily="34" charset="0"/>
              </a:rPr>
              <a:t>(AKA testing if </a:t>
            </a:r>
            <a:r>
              <a:rPr lang="el-GR" dirty="0" smtClean="0">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 is the maximally mixed state)</a:t>
            </a:r>
          </a:p>
          <a:p>
            <a:pPr algn="ctr" eaLnBrk="1" hangingPunct="1">
              <a:lnSpc>
                <a:spcPct val="120000"/>
              </a:lnSpc>
            </a:pPr>
            <a:endParaRPr lang="en-US" dirty="0" smtClean="0">
              <a:latin typeface="Arev Sans" pitchFamily="34" charset="0"/>
              <a:ea typeface="Arev Sans" pitchFamily="34" charset="0"/>
              <a:cs typeface="Arev sans bold" pitchFamily="34" charset="0"/>
            </a:endParaRPr>
          </a:p>
          <a:p>
            <a:pPr algn="ctr" eaLnBrk="1" hangingPunct="1">
              <a:lnSpc>
                <a:spcPct val="120000"/>
              </a:lnSpc>
            </a:pPr>
            <a:r>
              <a:rPr lang="en-US" dirty="0" smtClean="0">
                <a:latin typeface="Arev Sans" pitchFamily="34" charset="0"/>
                <a:ea typeface="Arev Sans" pitchFamily="34" charset="0"/>
                <a:cs typeface="Arev sans bold" pitchFamily="34" charset="0"/>
              </a:rPr>
              <a:t>[Bădescu-O-Wright’17]</a:t>
            </a:r>
          </a:p>
        </p:txBody>
      </p:sp>
      <p:grpSp>
        <p:nvGrpSpPr>
          <p:cNvPr id="16" name="Group 15"/>
          <p:cNvGrpSpPr>
            <a:grpSpLocks noChangeAspect="1"/>
          </p:cNvGrpSpPr>
          <p:nvPr>
            <p:custDataLst>
              <p:tags r:id="rId1"/>
            </p:custDataLst>
          </p:nvPr>
        </p:nvGrpSpPr>
        <p:grpSpPr>
          <a:xfrm>
            <a:off x="3986027" y="149818"/>
            <a:ext cx="374651" cy="569913"/>
            <a:chOff x="2540000" y="2540000"/>
            <a:chExt cx="374651" cy="569913"/>
          </a:xfrm>
        </p:grpSpPr>
        <p:sp>
          <p:nvSpPr>
            <p:cNvPr id="12" name="Freeform 7"/>
            <p:cNvSpPr>
              <a:spLocks noEditPoints="1"/>
            </p:cNvSpPr>
            <p:nvPr>
              <p:custDataLst>
                <p:tags r:id="rId16"/>
              </p:custDataLst>
            </p:nvPr>
          </p:nvSpPr>
          <p:spPr bwMode="auto">
            <a:xfrm>
              <a:off x="2540000" y="2635250"/>
              <a:ext cx="160338" cy="301625"/>
            </a:xfrm>
            <a:custGeom>
              <a:avLst/>
              <a:gdLst>
                <a:gd name="T0" fmla="*/ 81 w 183"/>
                <a:gd name="T1" fmla="*/ 305 h 377"/>
                <a:gd name="T2" fmla="*/ 178 w 183"/>
                <a:gd name="T3" fmla="*/ 84 h 377"/>
                <a:gd name="T4" fmla="*/ 183 w 183"/>
                <a:gd name="T5" fmla="*/ 42 h 377"/>
                <a:gd name="T6" fmla="*/ 153 w 183"/>
                <a:gd name="T7" fmla="*/ 0 h 377"/>
                <a:gd name="T8" fmla="*/ 105 w 183"/>
                <a:gd name="T9" fmla="*/ 19 h 377"/>
                <a:gd name="T10" fmla="*/ 51 w 183"/>
                <a:gd name="T11" fmla="*/ 187 h 377"/>
                <a:gd name="T12" fmla="*/ 44 w 183"/>
                <a:gd name="T13" fmla="*/ 262 h 377"/>
                <a:gd name="T14" fmla="*/ 46 w 183"/>
                <a:gd name="T15" fmla="*/ 301 h 377"/>
                <a:gd name="T16" fmla="*/ 0 w 183"/>
                <a:gd name="T17" fmla="*/ 370 h 377"/>
                <a:gd name="T18" fmla="*/ 38 w 183"/>
                <a:gd name="T19" fmla="*/ 370 h 377"/>
                <a:gd name="T20" fmla="*/ 57 w 183"/>
                <a:gd name="T21" fmla="*/ 344 h 377"/>
                <a:gd name="T22" fmla="*/ 110 w 183"/>
                <a:gd name="T23" fmla="*/ 377 h 377"/>
                <a:gd name="T24" fmla="*/ 145 w 183"/>
                <a:gd name="T25" fmla="*/ 363 h 377"/>
                <a:gd name="T26" fmla="*/ 177 w 183"/>
                <a:gd name="T27" fmla="*/ 326 h 377"/>
                <a:gd name="T28" fmla="*/ 145 w 183"/>
                <a:gd name="T29" fmla="*/ 326 h 377"/>
                <a:gd name="T30" fmla="*/ 113 w 183"/>
                <a:gd name="T31" fmla="*/ 354 h 377"/>
                <a:gd name="T32" fmla="*/ 81 w 183"/>
                <a:gd name="T33" fmla="*/ 305 h 377"/>
                <a:gd name="T34" fmla="*/ 81 w 183"/>
                <a:gd name="T35" fmla="*/ 241 h 377"/>
                <a:gd name="T36" fmla="*/ 92 w 183"/>
                <a:gd name="T37" fmla="*/ 174 h 377"/>
                <a:gd name="T38" fmla="*/ 142 w 183"/>
                <a:gd name="T39" fmla="*/ 27 h 377"/>
                <a:gd name="T40" fmla="*/ 148 w 183"/>
                <a:gd name="T41" fmla="*/ 43 h 377"/>
                <a:gd name="T42" fmla="*/ 140 w 183"/>
                <a:gd name="T43" fmla="*/ 89 h 377"/>
                <a:gd name="T44" fmla="*/ 81 w 183"/>
                <a:gd name="T45" fmla="*/ 24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 h="377">
                  <a:moveTo>
                    <a:pt x="81" y="305"/>
                  </a:moveTo>
                  <a:cubicBezTo>
                    <a:pt x="134" y="220"/>
                    <a:pt x="167" y="146"/>
                    <a:pt x="178" y="84"/>
                  </a:cubicBezTo>
                  <a:cubicBezTo>
                    <a:pt x="181" y="69"/>
                    <a:pt x="183" y="55"/>
                    <a:pt x="183" y="42"/>
                  </a:cubicBezTo>
                  <a:cubicBezTo>
                    <a:pt x="183" y="14"/>
                    <a:pt x="173" y="0"/>
                    <a:pt x="153" y="0"/>
                  </a:cubicBezTo>
                  <a:cubicBezTo>
                    <a:pt x="132" y="0"/>
                    <a:pt x="117" y="6"/>
                    <a:pt x="105" y="19"/>
                  </a:cubicBezTo>
                  <a:cubicBezTo>
                    <a:pt x="88" y="38"/>
                    <a:pt x="70" y="94"/>
                    <a:pt x="51" y="187"/>
                  </a:cubicBezTo>
                  <a:cubicBezTo>
                    <a:pt x="46" y="212"/>
                    <a:pt x="44" y="237"/>
                    <a:pt x="44" y="262"/>
                  </a:cubicBezTo>
                  <a:cubicBezTo>
                    <a:pt x="44" y="275"/>
                    <a:pt x="45" y="289"/>
                    <a:pt x="46" y="301"/>
                  </a:cubicBezTo>
                  <a:cubicBezTo>
                    <a:pt x="33" y="324"/>
                    <a:pt x="18" y="346"/>
                    <a:pt x="0" y="370"/>
                  </a:cubicBezTo>
                  <a:lnTo>
                    <a:pt x="38" y="370"/>
                  </a:lnTo>
                  <a:lnTo>
                    <a:pt x="57" y="344"/>
                  </a:lnTo>
                  <a:cubicBezTo>
                    <a:pt x="67" y="366"/>
                    <a:pt x="85" y="377"/>
                    <a:pt x="110" y="377"/>
                  </a:cubicBezTo>
                  <a:cubicBezTo>
                    <a:pt x="122" y="377"/>
                    <a:pt x="133" y="373"/>
                    <a:pt x="145" y="363"/>
                  </a:cubicBezTo>
                  <a:cubicBezTo>
                    <a:pt x="157" y="355"/>
                    <a:pt x="167" y="343"/>
                    <a:pt x="177" y="326"/>
                  </a:cubicBezTo>
                  <a:lnTo>
                    <a:pt x="145" y="326"/>
                  </a:lnTo>
                  <a:cubicBezTo>
                    <a:pt x="132" y="345"/>
                    <a:pt x="122" y="354"/>
                    <a:pt x="113" y="354"/>
                  </a:cubicBezTo>
                  <a:cubicBezTo>
                    <a:pt x="99" y="354"/>
                    <a:pt x="88" y="338"/>
                    <a:pt x="81" y="305"/>
                  </a:cubicBezTo>
                  <a:close/>
                  <a:moveTo>
                    <a:pt x="81" y="241"/>
                  </a:moveTo>
                  <a:cubicBezTo>
                    <a:pt x="84" y="220"/>
                    <a:pt x="87" y="198"/>
                    <a:pt x="92" y="174"/>
                  </a:cubicBezTo>
                  <a:cubicBezTo>
                    <a:pt x="108" y="90"/>
                    <a:pt x="124" y="41"/>
                    <a:pt x="142" y="27"/>
                  </a:cubicBezTo>
                  <a:cubicBezTo>
                    <a:pt x="146" y="27"/>
                    <a:pt x="148" y="32"/>
                    <a:pt x="148" y="43"/>
                  </a:cubicBezTo>
                  <a:cubicBezTo>
                    <a:pt x="148" y="50"/>
                    <a:pt x="145" y="65"/>
                    <a:pt x="140" y="89"/>
                  </a:cubicBezTo>
                  <a:cubicBezTo>
                    <a:pt x="132" y="134"/>
                    <a:pt x="112" y="185"/>
                    <a:pt x="81" y="241"/>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b="1" dirty="0"/>
            </a:p>
          </p:txBody>
        </p:sp>
        <p:sp>
          <p:nvSpPr>
            <p:cNvPr id="13" name="Freeform 8"/>
            <p:cNvSpPr>
              <a:spLocks/>
            </p:cNvSpPr>
            <p:nvPr>
              <p:custDataLst>
                <p:tags r:id="rId17"/>
              </p:custDataLst>
            </p:nvPr>
          </p:nvSpPr>
          <p:spPr bwMode="auto">
            <a:xfrm>
              <a:off x="2760663" y="2540000"/>
              <a:ext cx="153988" cy="225425"/>
            </a:xfrm>
            <a:custGeom>
              <a:avLst/>
              <a:gdLst>
                <a:gd name="T0" fmla="*/ 45 w 175"/>
                <a:gd name="T1" fmla="*/ 249 h 281"/>
                <a:gd name="T2" fmla="*/ 115 w 175"/>
                <a:gd name="T3" fmla="*/ 178 h 281"/>
                <a:gd name="T4" fmla="*/ 144 w 175"/>
                <a:gd name="T5" fmla="*/ 147 h 281"/>
                <a:gd name="T6" fmla="*/ 167 w 175"/>
                <a:gd name="T7" fmla="*/ 111 h 281"/>
                <a:gd name="T8" fmla="*/ 174 w 175"/>
                <a:gd name="T9" fmla="*/ 79 h 281"/>
                <a:gd name="T10" fmla="*/ 148 w 175"/>
                <a:gd name="T11" fmla="*/ 21 h 281"/>
                <a:gd name="T12" fmla="*/ 80 w 175"/>
                <a:gd name="T13" fmla="*/ 0 h 281"/>
                <a:gd name="T14" fmla="*/ 44 w 175"/>
                <a:gd name="T15" fmla="*/ 4 h 281"/>
                <a:gd name="T16" fmla="*/ 2 w 175"/>
                <a:gd name="T17" fmla="*/ 18 h 281"/>
                <a:gd name="T18" fmla="*/ 2 w 175"/>
                <a:gd name="T19" fmla="*/ 56 h 281"/>
                <a:gd name="T20" fmla="*/ 43 w 175"/>
                <a:gd name="T21" fmla="*/ 37 h 281"/>
                <a:gd name="T22" fmla="*/ 80 w 175"/>
                <a:gd name="T23" fmla="*/ 31 h 281"/>
                <a:gd name="T24" fmla="*/ 121 w 175"/>
                <a:gd name="T25" fmla="*/ 45 h 281"/>
                <a:gd name="T26" fmla="*/ 136 w 175"/>
                <a:gd name="T27" fmla="*/ 81 h 281"/>
                <a:gd name="T28" fmla="*/ 129 w 175"/>
                <a:gd name="T29" fmla="*/ 108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5" y="178"/>
                  </a:lnTo>
                  <a:cubicBezTo>
                    <a:pt x="131" y="161"/>
                    <a:pt x="141" y="150"/>
                    <a:pt x="144" y="147"/>
                  </a:cubicBezTo>
                  <a:cubicBezTo>
                    <a:pt x="155" y="133"/>
                    <a:pt x="163" y="121"/>
                    <a:pt x="167" y="111"/>
                  </a:cubicBezTo>
                  <a:cubicBezTo>
                    <a:pt x="172" y="100"/>
                    <a:pt x="174" y="90"/>
                    <a:pt x="174" y="79"/>
                  </a:cubicBezTo>
                  <a:cubicBezTo>
                    <a:pt x="174" y="55"/>
                    <a:pt x="165" y="35"/>
                    <a:pt x="148" y="21"/>
                  </a:cubicBezTo>
                  <a:cubicBezTo>
                    <a:pt x="131" y="7"/>
                    <a:pt x="109" y="0"/>
                    <a:pt x="80" y="0"/>
                  </a:cubicBezTo>
                  <a:cubicBezTo>
                    <a:pt x="69" y="0"/>
                    <a:pt x="57" y="1"/>
                    <a:pt x="44" y="4"/>
                  </a:cubicBezTo>
                  <a:cubicBezTo>
                    <a:pt x="31" y="7"/>
                    <a:pt x="17" y="12"/>
                    <a:pt x="2" y="18"/>
                  </a:cubicBezTo>
                  <a:lnTo>
                    <a:pt x="2" y="56"/>
                  </a:lnTo>
                  <a:cubicBezTo>
                    <a:pt x="16" y="47"/>
                    <a:pt x="30" y="41"/>
                    <a:pt x="43" y="37"/>
                  </a:cubicBezTo>
                  <a:cubicBezTo>
                    <a:pt x="57" y="33"/>
                    <a:pt x="69" y="31"/>
                    <a:pt x="80" y="31"/>
                  </a:cubicBezTo>
                  <a:cubicBezTo>
                    <a:pt x="97" y="31"/>
                    <a:pt x="110" y="36"/>
                    <a:pt x="121" y="45"/>
                  </a:cubicBezTo>
                  <a:cubicBezTo>
                    <a:pt x="131" y="54"/>
                    <a:pt x="136" y="66"/>
                    <a:pt x="136" y="81"/>
                  </a:cubicBezTo>
                  <a:cubicBezTo>
                    <a:pt x="136" y="90"/>
                    <a:pt x="134" y="99"/>
                    <a:pt x="129" y="108"/>
                  </a:cubicBezTo>
                  <a:cubicBezTo>
                    <a:pt x="124" y="118"/>
                    <a:pt x="116" y="129"/>
                    <a:pt x="104" y="143"/>
                  </a:cubicBezTo>
                  <a:cubicBezTo>
                    <a:pt x="98" y="150"/>
                    <a:pt x="82" y="166"/>
                    <a:pt x="58" y="190"/>
                  </a:cubicBezTo>
                  <a:lnTo>
                    <a:pt x="0" y="249"/>
                  </a:lnTo>
                  <a:lnTo>
                    <a:pt x="0" y="281"/>
                  </a:lnTo>
                  <a:lnTo>
                    <a:pt x="175" y="281"/>
                  </a:lnTo>
                  <a:lnTo>
                    <a:pt x="175" y="249"/>
                  </a:lnTo>
                  <a:lnTo>
                    <a:pt x="45" y="249"/>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p:custDataLst>
                <p:tags r:id="rId18"/>
              </p:custDataLst>
            </p:nvPr>
          </p:nvSpPr>
          <p:spPr bwMode="auto">
            <a:xfrm>
              <a:off x="2760663" y="2884488"/>
              <a:ext cx="153988" cy="225425"/>
            </a:xfrm>
            <a:custGeom>
              <a:avLst/>
              <a:gdLst>
                <a:gd name="T0" fmla="*/ 45 w 175"/>
                <a:gd name="T1" fmla="*/ 250 h 281"/>
                <a:gd name="T2" fmla="*/ 115 w 175"/>
                <a:gd name="T3" fmla="*/ 178 h 281"/>
                <a:gd name="T4" fmla="*/ 144 w 175"/>
                <a:gd name="T5" fmla="*/ 147 h 281"/>
                <a:gd name="T6" fmla="*/ 167 w 175"/>
                <a:gd name="T7" fmla="*/ 111 h 281"/>
                <a:gd name="T8" fmla="*/ 174 w 175"/>
                <a:gd name="T9" fmla="*/ 79 h 281"/>
                <a:gd name="T10" fmla="*/ 148 w 175"/>
                <a:gd name="T11" fmla="*/ 22 h 281"/>
                <a:gd name="T12" fmla="*/ 80 w 175"/>
                <a:gd name="T13" fmla="*/ 0 h 281"/>
                <a:gd name="T14" fmla="*/ 44 w 175"/>
                <a:gd name="T15" fmla="*/ 5 h 281"/>
                <a:gd name="T16" fmla="*/ 2 w 175"/>
                <a:gd name="T17" fmla="*/ 18 h 281"/>
                <a:gd name="T18" fmla="*/ 2 w 175"/>
                <a:gd name="T19" fmla="*/ 56 h 281"/>
                <a:gd name="T20" fmla="*/ 43 w 175"/>
                <a:gd name="T21" fmla="*/ 38 h 281"/>
                <a:gd name="T22" fmla="*/ 80 w 175"/>
                <a:gd name="T23" fmla="*/ 32 h 281"/>
                <a:gd name="T24" fmla="*/ 121 w 175"/>
                <a:gd name="T25" fmla="*/ 45 h 281"/>
                <a:gd name="T26" fmla="*/ 136 w 175"/>
                <a:gd name="T27" fmla="*/ 81 h 281"/>
                <a:gd name="T28" fmla="*/ 129 w 175"/>
                <a:gd name="T29" fmla="*/ 109 h 281"/>
                <a:gd name="T30" fmla="*/ 104 w 175"/>
                <a:gd name="T31" fmla="*/ 143 h 281"/>
                <a:gd name="T32" fmla="*/ 58 w 175"/>
                <a:gd name="T33" fmla="*/ 191 h 281"/>
                <a:gd name="T34" fmla="*/ 0 w 175"/>
                <a:gd name="T35" fmla="*/ 250 h 281"/>
                <a:gd name="T36" fmla="*/ 0 w 175"/>
                <a:gd name="T37" fmla="*/ 281 h 281"/>
                <a:gd name="T38" fmla="*/ 175 w 175"/>
                <a:gd name="T39" fmla="*/ 281 h 281"/>
                <a:gd name="T40" fmla="*/ 175 w 175"/>
                <a:gd name="T41" fmla="*/ 250 h 281"/>
                <a:gd name="T42" fmla="*/ 45 w 175"/>
                <a:gd name="T43" fmla="*/ 2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50"/>
                  </a:moveTo>
                  <a:lnTo>
                    <a:pt x="115" y="178"/>
                  </a:lnTo>
                  <a:cubicBezTo>
                    <a:pt x="131" y="161"/>
                    <a:pt x="141" y="151"/>
                    <a:pt x="144" y="147"/>
                  </a:cubicBezTo>
                  <a:cubicBezTo>
                    <a:pt x="155" y="134"/>
                    <a:pt x="163" y="122"/>
                    <a:pt x="167" y="111"/>
                  </a:cubicBezTo>
                  <a:cubicBezTo>
                    <a:pt x="172" y="101"/>
                    <a:pt x="174" y="90"/>
                    <a:pt x="174" y="79"/>
                  </a:cubicBezTo>
                  <a:cubicBezTo>
                    <a:pt x="174" y="55"/>
                    <a:pt x="165" y="36"/>
                    <a:pt x="148" y="22"/>
                  </a:cubicBezTo>
                  <a:cubicBezTo>
                    <a:pt x="131" y="8"/>
                    <a:pt x="109" y="0"/>
                    <a:pt x="80" y="0"/>
                  </a:cubicBezTo>
                  <a:cubicBezTo>
                    <a:pt x="69" y="0"/>
                    <a:pt x="57" y="2"/>
                    <a:pt x="44" y="5"/>
                  </a:cubicBezTo>
                  <a:cubicBezTo>
                    <a:pt x="31" y="8"/>
                    <a:pt x="17" y="12"/>
                    <a:pt x="2" y="18"/>
                  </a:cubicBezTo>
                  <a:lnTo>
                    <a:pt x="2" y="56"/>
                  </a:lnTo>
                  <a:cubicBezTo>
                    <a:pt x="16" y="48"/>
                    <a:pt x="30" y="42"/>
                    <a:pt x="43" y="38"/>
                  </a:cubicBezTo>
                  <a:cubicBezTo>
                    <a:pt x="57" y="34"/>
                    <a:pt x="69" y="32"/>
                    <a:pt x="80" y="32"/>
                  </a:cubicBezTo>
                  <a:cubicBezTo>
                    <a:pt x="97" y="32"/>
                    <a:pt x="110" y="36"/>
                    <a:pt x="121" y="45"/>
                  </a:cubicBezTo>
                  <a:cubicBezTo>
                    <a:pt x="131" y="55"/>
                    <a:pt x="136" y="67"/>
                    <a:pt x="136" y="81"/>
                  </a:cubicBezTo>
                  <a:cubicBezTo>
                    <a:pt x="136" y="90"/>
                    <a:pt x="134" y="100"/>
                    <a:pt x="129" y="109"/>
                  </a:cubicBezTo>
                  <a:cubicBezTo>
                    <a:pt x="124" y="118"/>
                    <a:pt x="116" y="129"/>
                    <a:pt x="104" y="143"/>
                  </a:cubicBezTo>
                  <a:cubicBezTo>
                    <a:pt x="98" y="150"/>
                    <a:pt x="82" y="166"/>
                    <a:pt x="58" y="191"/>
                  </a:cubicBezTo>
                  <a:lnTo>
                    <a:pt x="0" y="250"/>
                  </a:lnTo>
                  <a:lnTo>
                    <a:pt x="0" y="281"/>
                  </a:lnTo>
                  <a:lnTo>
                    <a:pt x="175" y="281"/>
                  </a:lnTo>
                  <a:lnTo>
                    <a:pt x="175" y="250"/>
                  </a:lnTo>
                  <a:lnTo>
                    <a:pt x="45" y="25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Group 17"/>
          <p:cNvGrpSpPr/>
          <p:nvPr/>
        </p:nvGrpSpPr>
        <p:grpSpPr>
          <a:xfrm>
            <a:off x="2794029" y="3302352"/>
            <a:ext cx="2047355" cy="565668"/>
            <a:chOff x="5072327" y="3124301"/>
            <a:chExt cx="2047355" cy="565668"/>
          </a:xfrm>
        </p:grpSpPr>
        <p:sp>
          <p:nvSpPr>
            <p:cNvPr id="19" name="TextBox 18"/>
            <p:cNvSpPr txBox="1"/>
            <p:nvPr/>
          </p:nvSpPr>
          <p:spPr bwMode="auto">
            <a:xfrm>
              <a:off x="5072327" y="3124301"/>
              <a:ext cx="2047355" cy="565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Times New Roman" panose="02020603050405020304" pitchFamily="18" charset="0"/>
                  <a:ea typeface="Arev Sans" pitchFamily="34" charset="0"/>
                  <a:cs typeface="Times New Roman" panose="02020603050405020304" pitchFamily="18" charset="0"/>
                </a:rPr>
                <a:t>I</a:t>
              </a:r>
              <a:r>
                <a:rPr lang="en-US" dirty="0" smtClean="0">
                  <a:solidFill>
                    <a:srgbClr val="FFFF00"/>
                  </a:solidFill>
                  <a:latin typeface="Arev Sans" pitchFamily="34" charset="0"/>
                  <a:ea typeface="Arev Sans" pitchFamily="34" charset="0"/>
                  <a:cs typeface="Arev sans bold" pitchFamily="34" charset="0"/>
                </a:rPr>
                <a:t>/n</a:t>
              </a:r>
              <a:r>
                <a:rPr lang="el-GR" dirty="0">
                  <a:solidFill>
                    <a:srgbClr val="FFFF00"/>
                  </a:solidFill>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a:t>
              </a:r>
              <a:r>
                <a:rPr lang="el-GR"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a:t>
              </a:r>
              <a:r>
                <a:rPr lang="en-US" sz="3200" baseline="-25000" dirty="0" smtClean="0">
                  <a:latin typeface="Arev Sans" pitchFamily="34" charset="0"/>
                  <a:ea typeface="Arev Sans" pitchFamily="34" charset="0"/>
                  <a:cs typeface="Arev sans bold" pitchFamily="34" charset="0"/>
                </a:rPr>
                <a:t>F</a:t>
              </a:r>
              <a:endParaRPr lang="en-US" baseline="-25000" dirty="0" smtClean="0">
                <a:latin typeface="Arev Sans" pitchFamily="34" charset="0"/>
                <a:ea typeface="Arev Sans" pitchFamily="34" charset="0"/>
                <a:cs typeface="Arev sans bold" pitchFamily="34" charset="0"/>
              </a:endParaRPr>
            </a:p>
          </p:txBody>
        </p:sp>
        <p:sp>
          <p:nvSpPr>
            <p:cNvPr id="20" name="TextBox 19"/>
            <p:cNvSpPr txBox="1"/>
            <p:nvPr/>
          </p:nvSpPr>
          <p:spPr bwMode="auto">
            <a:xfrm>
              <a:off x="6756280" y="3124301"/>
              <a:ext cx="359394" cy="45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3200" baseline="30000" dirty="0" smtClean="0">
                  <a:latin typeface="Arev Sans" pitchFamily="34" charset="0"/>
                  <a:ea typeface="Arev Sans" pitchFamily="34" charset="0"/>
                  <a:cs typeface="Arev sans bold" pitchFamily="34" charset="0"/>
                </a:rPr>
                <a:t>2</a:t>
              </a:r>
              <a:endParaRPr lang="en-US" baseline="30000" dirty="0" smtClean="0">
                <a:latin typeface="Arev Sans" pitchFamily="34" charset="0"/>
                <a:ea typeface="Arev Sans" pitchFamily="34" charset="0"/>
                <a:cs typeface="Arev sans bold" pitchFamily="34" charset="0"/>
              </a:endParaRPr>
            </a:p>
          </p:txBody>
        </p:sp>
      </p:grpSp>
      <p:grpSp>
        <p:nvGrpSpPr>
          <p:cNvPr id="21" name="Group 20"/>
          <p:cNvGrpSpPr>
            <a:grpSpLocks noChangeAspect="1"/>
          </p:cNvGrpSpPr>
          <p:nvPr>
            <p:custDataLst>
              <p:tags r:id="rId2"/>
            </p:custDataLst>
          </p:nvPr>
        </p:nvGrpSpPr>
        <p:grpSpPr>
          <a:xfrm>
            <a:off x="4964906" y="3166112"/>
            <a:ext cx="2262188" cy="941388"/>
            <a:chOff x="8210550" y="5346700"/>
            <a:chExt cx="2262188" cy="941388"/>
          </a:xfrm>
        </p:grpSpPr>
        <p:sp>
          <p:nvSpPr>
            <p:cNvPr id="22" name="Freeform 216"/>
            <p:cNvSpPr>
              <a:spLocks noEditPoints="1"/>
            </p:cNvSpPr>
            <p:nvPr>
              <p:custDataLst>
                <p:tags r:id="rId3"/>
              </p:custDataLst>
            </p:nvPr>
          </p:nvSpPr>
          <p:spPr bwMode="auto">
            <a:xfrm>
              <a:off x="8210550" y="5748338"/>
              <a:ext cx="231775" cy="98425"/>
            </a:xfrm>
            <a:custGeom>
              <a:avLst/>
              <a:gdLst>
                <a:gd name="T0" fmla="*/ 0 w 336"/>
                <a:gd name="T1" fmla="*/ 41 h 151"/>
                <a:gd name="T2" fmla="*/ 336 w 336"/>
                <a:gd name="T3" fmla="*/ 41 h 151"/>
                <a:gd name="T4" fmla="*/ 336 w 336"/>
                <a:gd name="T5" fmla="*/ 0 h 151"/>
                <a:gd name="T6" fmla="*/ 0 w 336"/>
                <a:gd name="T7" fmla="*/ 0 h 151"/>
                <a:gd name="T8" fmla="*/ 0 w 336"/>
                <a:gd name="T9" fmla="*/ 41 h 151"/>
                <a:gd name="T10" fmla="*/ 0 w 336"/>
                <a:gd name="T11" fmla="*/ 151 h 151"/>
                <a:gd name="T12" fmla="*/ 336 w 336"/>
                <a:gd name="T13" fmla="*/ 151 h 151"/>
                <a:gd name="T14" fmla="*/ 336 w 336"/>
                <a:gd name="T15" fmla="*/ 110 h 151"/>
                <a:gd name="T16" fmla="*/ 0 w 336"/>
                <a:gd name="T17" fmla="*/ 110 h 151"/>
                <a:gd name="T18" fmla="*/ 0 w 336"/>
                <a:gd name="T19"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151">
                  <a:moveTo>
                    <a:pt x="0" y="41"/>
                  </a:moveTo>
                  <a:lnTo>
                    <a:pt x="336" y="41"/>
                  </a:lnTo>
                  <a:lnTo>
                    <a:pt x="336" y="0"/>
                  </a:lnTo>
                  <a:lnTo>
                    <a:pt x="0" y="0"/>
                  </a:lnTo>
                  <a:lnTo>
                    <a:pt x="0" y="41"/>
                  </a:lnTo>
                  <a:close/>
                  <a:moveTo>
                    <a:pt x="0" y="151"/>
                  </a:moveTo>
                  <a:lnTo>
                    <a:pt x="336" y="151"/>
                  </a:lnTo>
                  <a:lnTo>
                    <a:pt x="336" y="110"/>
                  </a:lnTo>
                  <a:lnTo>
                    <a:pt x="0" y="110"/>
                  </a:lnTo>
                  <a:lnTo>
                    <a:pt x="0" y="151"/>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17"/>
            <p:cNvSpPr>
              <a:spLocks/>
            </p:cNvSpPr>
            <p:nvPr>
              <p:custDataLst>
                <p:tags r:id="rId4"/>
              </p:custDataLst>
            </p:nvPr>
          </p:nvSpPr>
          <p:spPr bwMode="auto">
            <a:xfrm>
              <a:off x="8723313" y="5346700"/>
              <a:ext cx="120650" cy="138113"/>
            </a:xfrm>
            <a:custGeom>
              <a:avLst/>
              <a:gdLst>
                <a:gd name="T0" fmla="*/ 173 w 173"/>
                <a:gd name="T1" fmla="*/ 87 h 212"/>
                <a:gd name="T2" fmla="*/ 154 w 173"/>
                <a:gd name="T3" fmla="*/ 22 h 212"/>
                <a:gd name="T4" fmla="*/ 101 w 173"/>
                <a:gd name="T5" fmla="*/ 0 h 212"/>
                <a:gd name="T6" fmla="*/ 62 w 173"/>
                <a:gd name="T7" fmla="*/ 9 h 212"/>
                <a:gd name="T8" fmla="*/ 34 w 173"/>
                <a:gd name="T9" fmla="*/ 37 h 212"/>
                <a:gd name="T10" fmla="*/ 34 w 173"/>
                <a:gd name="T11" fmla="*/ 5 h 212"/>
                <a:gd name="T12" fmla="*/ 0 w 173"/>
                <a:gd name="T13" fmla="*/ 5 h 212"/>
                <a:gd name="T14" fmla="*/ 0 w 173"/>
                <a:gd name="T15" fmla="*/ 212 h 212"/>
                <a:gd name="T16" fmla="*/ 34 w 173"/>
                <a:gd name="T17" fmla="*/ 212 h 212"/>
                <a:gd name="T18" fmla="*/ 34 w 173"/>
                <a:gd name="T19" fmla="*/ 95 h 212"/>
                <a:gd name="T20" fmla="*/ 50 w 173"/>
                <a:gd name="T21" fmla="*/ 47 h 212"/>
                <a:gd name="T22" fmla="*/ 93 w 173"/>
                <a:gd name="T23" fmla="*/ 29 h 212"/>
                <a:gd name="T24" fmla="*/ 128 w 173"/>
                <a:gd name="T25" fmla="*/ 44 h 212"/>
                <a:gd name="T26" fmla="*/ 139 w 173"/>
                <a:gd name="T27" fmla="*/ 88 h 212"/>
                <a:gd name="T28" fmla="*/ 139 w 173"/>
                <a:gd name="T29" fmla="*/ 212 h 212"/>
                <a:gd name="T30" fmla="*/ 173 w 173"/>
                <a:gd name="T31" fmla="*/ 212 h 212"/>
                <a:gd name="T32" fmla="*/ 173 w 173"/>
                <a:gd name="T33" fmla="*/ 8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12">
                  <a:moveTo>
                    <a:pt x="173" y="87"/>
                  </a:moveTo>
                  <a:cubicBezTo>
                    <a:pt x="173" y="58"/>
                    <a:pt x="167" y="36"/>
                    <a:pt x="154" y="22"/>
                  </a:cubicBezTo>
                  <a:cubicBezTo>
                    <a:pt x="142" y="7"/>
                    <a:pt x="124" y="0"/>
                    <a:pt x="101" y="0"/>
                  </a:cubicBezTo>
                  <a:cubicBezTo>
                    <a:pt x="86" y="0"/>
                    <a:pt x="73" y="3"/>
                    <a:pt x="62" y="9"/>
                  </a:cubicBezTo>
                  <a:cubicBezTo>
                    <a:pt x="51" y="15"/>
                    <a:pt x="42" y="24"/>
                    <a:pt x="34" y="37"/>
                  </a:cubicBezTo>
                  <a:lnTo>
                    <a:pt x="34" y="5"/>
                  </a:lnTo>
                  <a:lnTo>
                    <a:pt x="0" y="5"/>
                  </a:lnTo>
                  <a:lnTo>
                    <a:pt x="0" y="212"/>
                  </a:lnTo>
                  <a:lnTo>
                    <a:pt x="34" y="212"/>
                  </a:lnTo>
                  <a:lnTo>
                    <a:pt x="34" y="95"/>
                  </a:lnTo>
                  <a:cubicBezTo>
                    <a:pt x="34" y="75"/>
                    <a:pt x="39" y="58"/>
                    <a:pt x="50" y="47"/>
                  </a:cubicBezTo>
                  <a:cubicBezTo>
                    <a:pt x="60" y="35"/>
                    <a:pt x="75" y="29"/>
                    <a:pt x="93" y="29"/>
                  </a:cubicBezTo>
                  <a:cubicBezTo>
                    <a:pt x="108" y="29"/>
                    <a:pt x="120" y="34"/>
                    <a:pt x="128" y="44"/>
                  </a:cubicBezTo>
                  <a:cubicBezTo>
                    <a:pt x="135" y="53"/>
                    <a:pt x="139" y="68"/>
                    <a:pt x="139" y="88"/>
                  </a:cubicBezTo>
                  <a:lnTo>
                    <a:pt x="139" y="212"/>
                  </a:lnTo>
                  <a:lnTo>
                    <a:pt x="173" y="212"/>
                  </a:lnTo>
                  <a:lnTo>
                    <a:pt x="173" y="87"/>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18"/>
            <p:cNvSpPr>
              <a:spLocks/>
            </p:cNvSpPr>
            <p:nvPr>
              <p:custDataLst>
                <p:tags r:id="rId5"/>
              </p:custDataLst>
            </p:nvPr>
          </p:nvSpPr>
          <p:spPr bwMode="auto">
            <a:xfrm>
              <a:off x="8555038" y="5546725"/>
              <a:ext cx="439738" cy="492125"/>
            </a:xfrm>
            <a:custGeom>
              <a:avLst/>
              <a:gdLst>
                <a:gd name="T0" fmla="*/ 21 w 637"/>
                <a:gd name="T1" fmla="*/ 0 h 760"/>
                <a:gd name="T2" fmla="*/ 21 w 637"/>
                <a:gd name="T3" fmla="*/ 33 h 760"/>
                <a:gd name="T4" fmla="*/ 325 w 637"/>
                <a:gd name="T5" fmla="*/ 382 h 760"/>
                <a:gd name="T6" fmla="*/ 0 w 637"/>
                <a:gd name="T7" fmla="*/ 760 h 760"/>
                <a:gd name="T8" fmla="*/ 637 w 637"/>
                <a:gd name="T9" fmla="*/ 760 h 760"/>
                <a:gd name="T10" fmla="*/ 637 w 637"/>
                <a:gd name="T11" fmla="*/ 561 h 760"/>
                <a:gd name="T12" fmla="*/ 606 w 637"/>
                <a:gd name="T13" fmla="*/ 561 h 760"/>
                <a:gd name="T14" fmla="*/ 588 w 637"/>
                <a:gd name="T15" fmla="*/ 663 h 760"/>
                <a:gd name="T16" fmla="*/ 554 w 637"/>
                <a:gd name="T17" fmla="*/ 698 h 760"/>
                <a:gd name="T18" fmla="*/ 96 w 637"/>
                <a:gd name="T19" fmla="*/ 698 h 760"/>
                <a:gd name="T20" fmla="*/ 389 w 637"/>
                <a:gd name="T21" fmla="*/ 357 h 760"/>
                <a:gd name="T22" fmla="*/ 107 w 637"/>
                <a:gd name="T23" fmla="*/ 33 h 760"/>
                <a:gd name="T24" fmla="*/ 555 w 637"/>
                <a:gd name="T25" fmla="*/ 33 h 760"/>
                <a:gd name="T26" fmla="*/ 588 w 637"/>
                <a:gd name="T27" fmla="*/ 67 h 760"/>
                <a:gd name="T28" fmla="*/ 606 w 637"/>
                <a:gd name="T29" fmla="*/ 170 h 760"/>
                <a:gd name="T30" fmla="*/ 637 w 637"/>
                <a:gd name="T31" fmla="*/ 170 h 760"/>
                <a:gd name="T32" fmla="*/ 637 w 637"/>
                <a:gd name="T33" fmla="*/ 0 h 760"/>
                <a:gd name="T34" fmla="*/ 107 w 637"/>
                <a:gd name="T35" fmla="*/ 0 h 760"/>
                <a:gd name="T36" fmla="*/ 21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1" y="0"/>
                  </a:moveTo>
                  <a:lnTo>
                    <a:pt x="21" y="33"/>
                  </a:lnTo>
                  <a:lnTo>
                    <a:pt x="325" y="382"/>
                  </a:lnTo>
                  <a:lnTo>
                    <a:pt x="0" y="760"/>
                  </a:lnTo>
                  <a:lnTo>
                    <a:pt x="637" y="760"/>
                  </a:lnTo>
                  <a:lnTo>
                    <a:pt x="637" y="561"/>
                  </a:lnTo>
                  <a:lnTo>
                    <a:pt x="606" y="561"/>
                  </a:lnTo>
                  <a:lnTo>
                    <a:pt x="588" y="663"/>
                  </a:lnTo>
                  <a:lnTo>
                    <a:pt x="554" y="698"/>
                  </a:lnTo>
                  <a:lnTo>
                    <a:pt x="96" y="698"/>
                  </a:lnTo>
                  <a:lnTo>
                    <a:pt x="389" y="357"/>
                  </a:lnTo>
                  <a:lnTo>
                    <a:pt x="107" y="33"/>
                  </a:lnTo>
                  <a:lnTo>
                    <a:pt x="555" y="33"/>
                  </a:lnTo>
                  <a:lnTo>
                    <a:pt x="588" y="67"/>
                  </a:lnTo>
                  <a:lnTo>
                    <a:pt x="606" y="170"/>
                  </a:lnTo>
                  <a:lnTo>
                    <a:pt x="637" y="170"/>
                  </a:lnTo>
                  <a:lnTo>
                    <a:pt x="637" y="0"/>
                  </a:lnTo>
                  <a:lnTo>
                    <a:pt x="107" y="0"/>
                  </a:lnTo>
                  <a:lnTo>
                    <a:pt x="21"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19"/>
            <p:cNvSpPr>
              <a:spLocks noEditPoints="1"/>
            </p:cNvSpPr>
            <p:nvPr>
              <p:custDataLst>
                <p:tags r:id="rId6"/>
              </p:custDataLst>
            </p:nvPr>
          </p:nvSpPr>
          <p:spPr bwMode="auto">
            <a:xfrm>
              <a:off x="8578850" y="6100763"/>
              <a:ext cx="22225" cy="187325"/>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20"/>
            <p:cNvSpPr>
              <a:spLocks noEditPoints="1"/>
            </p:cNvSpPr>
            <p:nvPr>
              <p:custDataLst>
                <p:tags r:id="rId7"/>
              </p:custDataLst>
            </p:nvPr>
          </p:nvSpPr>
          <p:spPr bwMode="auto">
            <a:xfrm>
              <a:off x="8647113" y="6180138"/>
              <a:ext cx="176213" cy="74613"/>
            </a:xfrm>
            <a:custGeom>
              <a:avLst/>
              <a:gdLst>
                <a:gd name="T0" fmla="*/ 0 w 254"/>
                <a:gd name="T1" fmla="*/ 31 h 114"/>
                <a:gd name="T2" fmla="*/ 254 w 254"/>
                <a:gd name="T3" fmla="*/ 31 h 114"/>
                <a:gd name="T4" fmla="*/ 254 w 254"/>
                <a:gd name="T5" fmla="*/ 0 h 114"/>
                <a:gd name="T6" fmla="*/ 0 w 254"/>
                <a:gd name="T7" fmla="*/ 0 h 114"/>
                <a:gd name="T8" fmla="*/ 0 w 254"/>
                <a:gd name="T9" fmla="*/ 31 h 114"/>
                <a:gd name="T10" fmla="*/ 0 w 254"/>
                <a:gd name="T11" fmla="*/ 114 h 114"/>
                <a:gd name="T12" fmla="*/ 254 w 254"/>
                <a:gd name="T13" fmla="*/ 114 h 114"/>
                <a:gd name="T14" fmla="*/ 254 w 254"/>
                <a:gd name="T15" fmla="*/ 83 h 114"/>
                <a:gd name="T16" fmla="*/ 0 w 254"/>
                <a:gd name="T17" fmla="*/ 83 h 114"/>
                <a:gd name="T18" fmla="*/ 0 w 254"/>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114">
                  <a:moveTo>
                    <a:pt x="0" y="31"/>
                  </a:moveTo>
                  <a:lnTo>
                    <a:pt x="254" y="31"/>
                  </a:lnTo>
                  <a:lnTo>
                    <a:pt x="254" y="0"/>
                  </a:lnTo>
                  <a:lnTo>
                    <a:pt x="0" y="0"/>
                  </a:lnTo>
                  <a:lnTo>
                    <a:pt x="0" y="31"/>
                  </a:lnTo>
                  <a:close/>
                  <a:moveTo>
                    <a:pt x="0" y="114"/>
                  </a:moveTo>
                  <a:lnTo>
                    <a:pt x="254" y="114"/>
                  </a:lnTo>
                  <a:lnTo>
                    <a:pt x="254" y="83"/>
                  </a:lnTo>
                  <a:lnTo>
                    <a:pt x="0" y="83"/>
                  </a:lnTo>
                  <a:lnTo>
                    <a:pt x="0" y="11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1"/>
            <p:cNvSpPr>
              <a:spLocks/>
            </p:cNvSpPr>
            <p:nvPr>
              <p:custDataLst>
                <p:tags r:id="rId8"/>
              </p:custDataLst>
            </p:nvPr>
          </p:nvSpPr>
          <p:spPr bwMode="auto">
            <a:xfrm>
              <a:off x="8874125" y="6108700"/>
              <a:ext cx="112713" cy="179388"/>
            </a:xfrm>
            <a:custGeom>
              <a:avLst/>
              <a:gdLst>
                <a:gd name="T0" fmla="*/ 6 w 164"/>
                <a:gd name="T1" fmla="*/ 244 h 276"/>
                <a:gd name="T2" fmla="*/ 6 w 164"/>
                <a:gd name="T3" fmla="*/ 276 h 276"/>
                <a:gd name="T4" fmla="*/ 164 w 164"/>
                <a:gd name="T5" fmla="*/ 276 h 276"/>
                <a:gd name="T6" fmla="*/ 164 w 164"/>
                <a:gd name="T7" fmla="*/ 244 h 276"/>
                <a:gd name="T8" fmla="*/ 104 w 164"/>
                <a:gd name="T9" fmla="*/ 244 h 276"/>
                <a:gd name="T10" fmla="*/ 104 w 164"/>
                <a:gd name="T11" fmla="*/ 0 h 276"/>
                <a:gd name="T12" fmla="*/ 66 w 164"/>
                <a:gd name="T13" fmla="*/ 0 h 276"/>
                <a:gd name="T14" fmla="*/ 0 w 164"/>
                <a:gd name="T15" fmla="*/ 13 h 276"/>
                <a:gd name="T16" fmla="*/ 0 w 164"/>
                <a:gd name="T17" fmla="*/ 47 h 276"/>
                <a:gd name="T18" fmla="*/ 66 w 164"/>
                <a:gd name="T19" fmla="*/ 34 h 276"/>
                <a:gd name="T20" fmla="*/ 66 w 164"/>
                <a:gd name="T21" fmla="*/ 244 h 276"/>
                <a:gd name="T22" fmla="*/ 6 w 164"/>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76">
                  <a:moveTo>
                    <a:pt x="6" y="244"/>
                  </a:moveTo>
                  <a:lnTo>
                    <a:pt x="6" y="276"/>
                  </a:lnTo>
                  <a:lnTo>
                    <a:pt x="164" y="276"/>
                  </a:lnTo>
                  <a:lnTo>
                    <a:pt x="164" y="244"/>
                  </a:lnTo>
                  <a:lnTo>
                    <a:pt x="104" y="244"/>
                  </a:lnTo>
                  <a:lnTo>
                    <a:pt x="104" y="0"/>
                  </a:lnTo>
                  <a:lnTo>
                    <a:pt x="66" y="0"/>
                  </a:lnTo>
                  <a:lnTo>
                    <a:pt x="0" y="13"/>
                  </a:lnTo>
                  <a:lnTo>
                    <a:pt x="0" y="47"/>
                  </a:lnTo>
                  <a:lnTo>
                    <a:pt x="66" y="34"/>
                  </a:lnTo>
                  <a:lnTo>
                    <a:pt x="66" y="244"/>
                  </a:lnTo>
                  <a:lnTo>
                    <a:pt x="6" y="24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22"/>
            <p:cNvSpPr>
              <a:spLocks noEditPoints="1"/>
            </p:cNvSpPr>
            <p:nvPr>
              <p:custDataLst>
                <p:tags r:id="rId9"/>
              </p:custDataLst>
            </p:nvPr>
          </p:nvSpPr>
          <p:spPr bwMode="auto">
            <a:xfrm>
              <a:off x="9101138" y="5710238"/>
              <a:ext cx="168275" cy="247650"/>
            </a:xfrm>
            <a:custGeom>
              <a:avLst/>
              <a:gdLst>
                <a:gd name="T0" fmla="*/ 44 w 243"/>
                <a:gd name="T1" fmla="*/ 238 h 383"/>
                <a:gd name="T2" fmla="*/ 80 w 243"/>
                <a:gd name="T3" fmla="*/ 274 h 383"/>
                <a:gd name="T4" fmla="*/ 132 w 243"/>
                <a:gd name="T5" fmla="*/ 286 h 383"/>
                <a:gd name="T6" fmla="*/ 212 w 243"/>
                <a:gd name="T7" fmla="*/ 247 h 383"/>
                <a:gd name="T8" fmla="*/ 243 w 243"/>
                <a:gd name="T9" fmla="*/ 143 h 383"/>
                <a:gd name="T10" fmla="*/ 212 w 243"/>
                <a:gd name="T11" fmla="*/ 39 h 383"/>
                <a:gd name="T12" fmla="*/ 132 w 243"/>
                <a:gd name="T13" fmla="*/ 0 h 383"/>
                <a:gd name="T14" fmla="*/ 80 w 243"/>
                <a:gd name="T15" fmla="*/ 12 h 383"/>
                <a:gd name="T16" fmla="*/ 44 w 243"/>
                <a:gd name="T17" fmla="*/ 48 h 383"/>
                <a:gd name="T18" fmla="*/ 44 w 243"/>
                <a:gd name="T19" fmla="*/ 6 h 383"/>
                <a:gd name="T20" fmla="*/ 0 w 243"/>
                <a:gd name="T21" fmla="*/ 6 h 383"/>
                <a:gd name="T22" fmla="*/ 0 w 243"/>
                <a:gd name="T23" fmla="*/ 383 h 383"/>
                <a:gd name="T24" fmla="*/ 44 w 243"/>
                <a:gd name="T25" fmla="*/ 383 h 383"/>
                <a:gd name="T26" fmla="*/ 44 w 243"/>
                <a:gd name="T27" fmla="*/ 238 h 383"/>
                <a:gd name="T28" fmla="*/ 197 w 243"/>
                <a:gd name="T29" fmla="*/ 143 h 383"/>
                <a:gd name="T30" fmla="*/ 177 w 243"/>
                <a:gd name="T31" fmla="*/ 221 h 383"/>
                <a:gd name="T32" fmla="*/ 121 w 243"/>
                <a:gd name="T33" fmla="*/ 249 h 383"/>
                <a:gd name="T34" fmla="*/ 65 w 243"/>
                <a:gd name="T35" fmla="*/ 221 h 383"/>
                <a:gd name="T36" fmla="*/ 44 w 243"/>
                <a:gd name="T37" fmla="*/ 143 h 383"/>
                <a:gd name="T38" fmla="*/ 65 w 243"/>
                <a:gd name="T39" fmla="*/ 66 h 383"/>
                <a:gd name="T40" fmla="*/ 121 w 243"/>
                <a:gd name="T41" fmla="*/ 37 h 383"/>
                <a:gd name="T42" fmla="*/ 177 w 243"/>
                <a:gd name="T43" fmla="*/ 66 h 383"/>
                <a:gd name="T44" fmla="*/ 197 w 243"/>
                <a:gd name="T45" fmla="*/ 14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 h="383">
                  <a:moveTo>
                    <a:pt x="44" y="238"/>
                  </a:moveTo>
                  <a:cubicBezTo>
                    <a:pt x="54" y="255"/>
                    <a:pt x="66" y="267"/>
                    <a:pt x="80" y="274"/>
                  </a:cubicBezTo>
                  <a:cubicBezTo>
                    <a:pt x="94" y="282"/>
                    <a:pt x="112" y="286"/>
                    <a:pt x="132" y="286"/>
                  </a:cubicBezTo>
                  <a:cubicBezTo>
                    <a:pt x="165" y="286"/>
                    <a:pt x="192" y="273"/>
                    <a:pt x="212" y="247"/>
                  </a:cubicBezTo>
                  <a:cubicBezTo>
                    <a:pt x="233" y="220"/>
                    <a:pt x="243" y="186"/>
                    <a:pt x="243" y="143"/>
                  </a:cubicBezTo>
                  <a:cubicBezTo>
                    <a:pt x="243" y="100"/>
                    <a:pt x="233" y="66"/>
                    <a:pt x="212" y="39"/>
                  </a:cubicBezTo>
                  <a:cubicBezTo>
                    <a:pt x="192" y="13"/>
                    <a:pt x="165" y="0"/>
                    <a:pt x="132" y="0"/>
                  </a:cubicBezTo>
                  <a:cubicBezTo>
                    <a:pt x="112" y="0"/>
                    <a:pt x="94" y="4"/>
                    <a:pt x="80" y="12"/>
                  </a:cubicBezTo>
                  <a:cubicBezTo>
                    <a:pt x="66" y="19"/>
                    <a:pt x="54" y="32"/>
                    <a:pt x="44" y="48"/>
                  </a:cubicBezTo>
                  <a:lnTo>
                    <a:pt x="44" y="6"/>
                  </a:lnTo>
                  <a:lnTo>
                    <a:pt x="0" y="6"/>
                  </a:lnTo>
                  <a:lnTo>
                    <a:pt x="0" y="383"/>
                  </a:lnTo>
                  <a:lnTo>
                    <a:pt x="44" y="383"/>
                  </a:lnTo>
                  <a:lnTo>
                    <a:pt x="44" y="238"/>
                  </a:lnTo>
                  <a:close/>
                  <a:moveTo>
                    <a:pt x="197" y="143"/>
                  </a:moveTo>
                  <a:cubicBezTo>
                    <a:pt x="197" y="176"/>
                    <a:pt x="190" y="202"/>
                    <a:pt x="177" y="221"/>
                  </a:cubicBezTo>
                  <a:cubicBezTo>
                    <a:pt x="163" y="239"/>
                    <a:pt x="145" y="249"/>
                    <a:pt x="121" y="249"/>
                  </a:cubicBezTo>
                  <a:cubicBezTo>
                    <a:pt x="97" y="249"/>
                    <a:pt x="78" y="239"/>
                    <a:pt x="65" y="221"/>
                  </a:cubicBezTo>
                  <a:cubicBezTo>
                    <a:pt x="51" y="202"/>
                    <a:pt x="44" y="176"/>
                    <a:pt x="44" y="143"/>
                  </a:cubicBezTo>
                  <a:cubicBezTo>
                    <a:pt x="44" y="110"/>
                    <a:pt x="51" y="84"/>
                    <a:pt x="65" y="66"/>
                  </a:cubicBezTo>
                  <a:cubicBezTo>
                    <a:pt x="78" y="47"/>
                    <a:pt x="97" y="37"/>
                    <a:pt x="121" y="37"/>
                  </a:cubicBezTo>
                  <a:cubicBezTo>
                    <a:pt x="145" y="37"/>
                    <a:pt x="163" y="47"/>
                    <a:pt x="177" y="66"/>
                  </a:cubicBezTo>
                  <a:cubicBezTo>
                    <a:pt x="190" y="84"/>
                    <a:pt x="197" y="110"/>
                    <a:pt x="197" y="143"/>
                  </a:cubicBez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3"/>
            <p:cNvSpPr>
              <a:spLocks/>
            </p:cNvSpPr>
            <p:nvPr>
              <p:custDataLst>
                <p:tags r:id="rId10"/>
              </p:custDataLst>
            </p:nvPr>
          </p:nvSpPr>
          <p:spPr bwMode="auto">
            <a:xfrm>
              <a:off x="9315450" y="5573713"/>
              <a:ext cx="120650" cy="182563"/>
            </a:xfrm>
            <a:custGeom>
              <a:avLst/>
              <a:gdLst>
                <a:gd name="T0" fmla="*/ 45 w 175"/>
                <a:gd name="T1" fmla="*/ 249 h 281"/>
                <a:gd name="T2" fmla="*/ 114 w 175"/>
                <a:gd name="T3" fmla="*/ 178 h 281"/>
                <a:gd name="T4" fmla="*/ 144 w 175"/>
                <a:gd name="T5" fmla="*/ 147 h 281"/>
                <a:gd name="T6" fmla="*/ 167 w 175"/>
                <a:gd name="T7" fmla="*/ 111 h 281"/>
                <a:gd name="T8" fmla="*/ 173 w 175"/>
                <a:gd name="T9" fmla="*/ 79 h 281"/>
                <a:gd name="T10" fmla="*/ 148 w 175"/>
                <a:gd name="T11" fmla="*/ 21 h 281"/>
                <a:gd name="T12" fmla="*/ 79 w 175"/>
                <a:gd name="T13" fmla="*/ 0 h 281"/>
                <a:gd name="T14" fmla="*/ 44 w 175"/>
                <a:gd name="T15" fmla="*/ 5 h 281"/>
                <a:gd name="T16" fmla="*/ 2 w 175"/>
                <a:gd name="T17" fmla="*/ 18 h 281"/>
                <a:gd name="T18" fmla="*/ 2 w 175"/>
                <a:gd name="T19" fmla="*/ 56 h 281"/>
                <a:gd name="T20" fmla="*/ 43 w 175"/>
                <a:gd name="T21" fmla="*/ 37 h 281"/>
                <a:gd name="T22" fmla="*/ 80 w 175"/>
                <a:gd name="T23" fmla="*/ 31 h 281"/>
                <a:gd name="T24" fmla="*/ 120 w 175"/>
                <a:gd name="T25" fmla="*/ 45 h 281"/>
                <a:gd name="T26" fmla="*/ 136 w 175"/>
                <a:gd name="T27" fmla="*/ 81 h 281"/>
                <a:gd name="T28" fmla="*/ 129 w 175"/>
                <a:gd name="T29" fmla="*/ 109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4" y="178"/>
                  </a:lnTo>
                  <a:cubicBezTo>
                    <a:pt x="131" y="161"/>
                    <a:pt x="141" y="150"/>
                    <a:pt x="144" y="147"/>
                  </a:cubicBezTo>
                  <a:cubicBezTo>
                    <a:pt x="155" y="133"/>
                    <a:pt x="163" y="121"/>
                    <a:pt x="167" y="111"/>
                  </a:cubicBezTo>
                  <a:cubicBezTo>
                    <a:pt x="171" y="101"/>
                    <a:pt x="173" y="90"/>
                    <a:pt x="173" y="79"/>
                  </a:cubicBezTo>
                  <a:cubicBezTo>
                    <a:pt x="173" y="55"/>
                    <a:pt x="165" y="36"/>
                    <a:pt x="148" y="21"/>
                  </a:cubicBezTo>
                  <a:cubicBezTo>
                    <a:pt x="131" y="7"/>
                    <a:pt x="108" y="0"/>
                    <a:pt x="79" y="0"/>
                  </a:cubicBezTo>
                  <a:cubicBezTo>
                    <a:pt x="69" y="0"/>
                    <a:pt x="57" y="1"/>
                    <a:pt x="44" y="5"/>
                  </a:cubicBezTo>
                  <a:cubicBezTo>
                    <a:pt x="31" y="8"/>
                    <a:pt x="17" y="12"/>
                    <a:pt x="2" y="18"/>
                  </a:cubicBezTo>
                  <a:lnTo>
                    <a:pt x="2" y="56"/>
                  </a:lnTo>
                  <a:cubicBezTo>
                    <a:pt x="16" y="48"/>
                    <a:pt x="30" y="42"/>
                    <a:pt x="43" y="37"/>
                  </a:cubicBezTo>
                  <a:cubicBezTo>
                    <a:pt x="56" y="33"/>
                    <a:pt x="68" y="31"/>
                    <a:pt x="80" y="31"/>
                  </a:cubicBezTo>
                  <a:cubicBezTo>
                    <a:pt x="97" y="31"/>
                    <a:pt x="110" y="36"/>
                    <a:pt x="120" y="45"/>
                  </a:cubicBezTo>
                  <a:cubicBezTo>
                    <a:pt x="131" y="54"/>
                    <a:pt x="136" y="66"/>
                    <a:pt x="136" y="81"/>
                  </a:cubicBezTo>
                  <a:cubicBezTo>
                    <a:pt x="136" y="90"/>
                    <a:pt x="134" y="99"/>
                    <a:pt x="129" y="109"/>
                  </a:cubicBezTo>
                  <a:cubicBezTo>
                    <a:pt x="124" y="118"/>
                    <a:pt x="116" y="129"/>
                    <a:pt x="104" y="143"/>
                  </a:cubicBezTo>
                  <a:cubicBezTo>
                    <a:pt x="98" y="150"/>
                    <a:pt x="82" y="166"/>
                    <a:pt x="58" y="190"/>
                  </a:cubicBezTo>
                  <a:lnTo>
                    <a:pt x="0" y="249"/>
                  </a:lnTo>
                  <a:lnTo>
                    <a:pt x="0" y="281"/>
                  </a:lnTo>
                  <a:lnTo>
                    <a:pt x="175" y="281"/>
                  </a:lnTo>
                  <a:lnTo>
                    <a:pt x="175" y="249"/>
                  </a:lnTo>
                  <a:lnTo>
                    <a:pt x="45" y="249"/>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24"/>
            <p:cNvSpPr>
              <a:spLocks noEditPoints="1"/>
            </p:cNvSpPr>
            <p:nvPr>
              <p:custDataLst>
                <p:tags r:id="rId11"/>
              </p:custDataLst>
            </p:nvPr>
          </p:nvSpPr>
          <p:spPr bwMode="auto">
            <a:xfrm>
              <a:off x="9320213" y="5848350"/>
              <a:ext cx="23813" cy="185738"/>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25"/>
            <p:cNvSpPr>
              <a:spLocks noChangeArrowheads="1"/>
            </p:cNvSpPr>
            <p:nvPr>
              <p:custDataLst>
                <p:tags r:id="rId12"/>
              </p:custDataLst>
            </p:nvPr>
          </p:nvSpPr>
          <p:spPr bwMode="auto">
            <a:xfrm>
              <a:off x="9553575" y="5784850"/>
              <a:ext cx="25082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26"/>
            <p:cNvSpPr>
              <a:spLocks/>
            </p:cNvSpPr>
            <p:nvPr>
              <p:custDataLst>
                <p:tags r:id="rId13"/>
              </p:custDataLst>
            </p:nvPr>
          </p:nvSpPr>
          <p:spPr bwMode="auto">
            <a:xfrm>
              <a:off x="9937750" y="5654675"/>
              <a:ext cx="149225" cy="236538"/>
            </a:xfrm>
            <a:custGeom>
              <a:avLst/>
              <a:gdLst>
                <a:gd name="T0" fmla="*/ 7 w 216"/>
                <a:gd name="T1" fmla="*/ 323 h 364"/>
                <a:gd name="T2" fmla="*/ 7 w 216"/>
                <a:gd name="T3" fmla="*/ 364 h 364"/>
                <a:gd name="T4" fmla="*/ 216 w 216"/>
                <a:gd name="T5" fmla="*/ 364 h 364"/>
                <a:gd name="T6" fmla="*/ 216 w 216"/>
                <a:gd name="T7" fmla="*/ 323 h 364"/>
                <a:gd name="T8" fmla="*/ 136 w 216"/>
                <a:gd name="T9" fmla="*/ 323 h 364"/>
                <a:gd name="T10" fmla="*/ 136 w 216"/>
                <a:gd name="T11" fmla="*/ 0 h 364"/>
                <a:gd name="T12" fmla="*/ 87 w 216"/>
                <a:gd name="T13" fmla="*/ 0 h 364"/>
                <a:gd name="T14" fmla="*/ 0 w 216"/>
                <a:gd name="T15" fmla="*/ 18 h 364"/>
                <a:gd name="T16" fmla="*/ 0 w 216"/>
                <a:gd name="T17" fmla="*/ 63 h 364"/>
                <a:gd name="T18" fmla="*/ 87 w 216"/>
                <a:gd name="T19" fmla="*/ 45 h 364"/>
                <a:gd name="T20" fmla="*/ 87 w 216"/>
                <a:gd name="T21" fmla="*/ 323 h 364"/>
                <a:gd name="T22" fmla="*/ 7 w 216"/>
                <a:gd name="T23" fmla="*/ 32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 h="364">
                  <a:moveTo>
                    <a:pt x="7" y="323"/>
                  </a:moveTo>
                  <a:lnTo>
                    <a:pt x="7" y="364"/>
                  </a:lnTo>
                  <a:lnTo>
                    <a:pt x="216" y="364"/>
                  </a:lnTo>
                  <a:lnTo>
                    <a:pt x="216" y="323"/>
                  </a:lnTo>
                  <a:lnTo>
                    <a:pt x="136" y="323"/>
                  </a:lnTo>
                  <a:lnTo>
                    <a:pt x="136" y="0"/>
                  </a:lnTo>
                  <a:lnTo>
                    <a:pt x="87" y="0"/>
                  </a:lnTo>
                  <a:lnTo>
                    <a:pt x="0" y="18"/>
                  </a:lnTo>
                  <a:lnTo>
                    <a:pt x="0" y="63"/>
                  </a:lnTo>
                  <a:lnTo>
                    <a:pt x="87" y="45"/>
                  </a:lnTo>
                  <a:lnTo>
                    <a:pt x="87" y="323"/>
                  </a:lnTo>
                  <a:lnTo>
                    <a:pt x="7" y="323"/>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27"/>
            <p:cNvSpPr>
              <a:spLocks/>
            </p:cNvSpPr>
            <p:nvPr>
              <p:custDataLst>
                <p:tags r:id="rId14"/>
              </p:custDataLst>
            </p:nvPr>
          </p:nvSpPr>
          <p:spPr bwMode="auto">
            <a:xfrm>
              <a:off x="10102850" y="5654675"/>
              <a:ext cx="171450" cy="266700"/>
            </a:xfrm>
            <a:custGeom>
              <a:avLst/>
              <a:gdLst>
                <a:gd name="T0" fmla="*/ 206 w 249"/>
                <a:gd name="T1" fmla="*/ 0 h 411"/>
                <a:gd name="T2" fmla="*/ 0 w 249"/>
                <a:gd name="T3" fmla="*/ 411 h 411"/>
                <a:gd name="T4" fmla="*/ 43 w 249"/>
                <a:gd name="T5" fmla="*/ 411 h 411"/>
                <a:gd name="T6" fmla="*/ 249 w 249"/>
                <a:gd name="T7" fmla="*/ 0 h 411"/>
                <a:gd name="T8" fmla="*/ 206 w 249"/>
                <a:gd name="T9" fmla="*/ 0 h 411"/>
              </a:gdLst>
              <a:ahLst/>
              <a:cxnLst>
                <a:cxn ang="0">
                  <a:pos x="T0" y="T1"/>
                </a:cxn>
                <a:cxn ang="0">
                  <a:pos x="T2" y="T3"/>
                </a:cxn>
                <a:cxn ang="0">
                  <a:pos x="T4" y="T5"/>
                </a:cxn>
                <a:cxn ang="0">
                  <a:pos x="T6" y="T7"/>
                </a:cxn>
                <a:cxn ang="0">
                  <a:pos x="T8" y="T9"/>
                </a:cxn>
              </a:cxnLst>
              <a:rect l="0" t="0" r="r" b="b"/>
              <a:pathLst>
                <a:path w="249" h="411">
                  <a:moveTo>
                    <a:pt x="206" y="0"/>
                  </a:moveTo>
                  <a:lnTo>
                    <a:pt x="0" y="411"/>
                  </a:lnTo>
                  <a:lnTo>
                    <a:pt x="43" y="411"/>
                  </a:lnTo>
                  <a:lnTo>
                    <a:pt x="249" y="0"/>
                  </a:lnTo>
                  <a:lnTo>
                    <a:pt x="206"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28"/>
            <p:cNvSpPr>
              <a:spLocks/>
            </p:cNvSpPr>
            <p:nvPr>
              <p:custDataLst>
                <p:tags r:id="rId15"/>
              </p:custDataLst>
            </p:nvPr>
          </p:nvSpPr>
          <p:spPr bwMode="auto">
            <a:xfrm>
              <a:off x="10315575" y="5710238"/>
              <a:ext cx="157163" cy="180975"/>
            </a:xfrm>
            <a:custGeom>
              <a:avLst/>
              <a:gdLst>
                <a:gd name="T0" fmla="*/ 228 w 228"/>
                <a:gd name="T1" fmla="*/ 115 h 279"/>
                <a:gd name="T2" fmla="*/ 204 w 228"/>
                <a:gd name="T3" fmla="*/ 29 h 279"/>
                <a:gd name="T4" fmla="*/ 133 w 228"/>
                <a:gd name="T5" fmla="*/ 0 h 279"/>
                <a:gd name="T6" fmla="*/ 83 w 228"/>
                <a:gd name="T7" fmla="*/ 12 h 279"/>
                <a:gd name="T8" fmla="*/ 45 w 228"/>
                <a:gd name="T9" fmla="*/ 49 h 279"/>
                <a:gd name="T10" fmla="*/ 45 w 228"/>
                <a:gd name="T11" fmla="*/ 6 h 279"/>
                <a:gd name="T12" fmla="*/ 0 w 228"/>
                <a:gd name="T13" fmla="*/ 6 h 279"/>
                <a:gd name="T14" fmla="*/ 0 w 228"/>
                <a:gd name="T15" fmla="*/ 279 h 279"/>
                <a:gd name="T16" fmla="*/ 45 w 228"/>
                <a:gd name="T17" fmla="*/ 279 h 279"/>
                <a:gd name="T18" fmla="*/ 45 w 228"/>
                <a:gd name="T19" fmla="*/ 125 h 279"/>
                <a:gd name="T20" fmla="*/ 66 w 228"/>
                <a:gd name="T21" fmla="*/ 62 h 279"/>
                <a:gd name="T22" fmla="*/ 123 w 228"/>
                <a:gd name="T23" fmla="*/ 39 h 279"/>
                <a:gd name="T24" fmla="*/ 169 w 228"/>
                <a:gd name="T25" fmla="*/ 58 h 279"/>
                <a:gd name="T26" fmla="*/ 183 w 228"/>
                <a:gd name="T27" fmla="*/ 116 h 279"/>
                <a:gd name="T28" fmla="*/ 183 w 228"/>
                <a:gd name="T29" fmla="*/ 279 h 279"/>
                <a:gd name="T30" fmla="*/ 228 w 228"/>
                <a:gd name="T31" fmla="*/ 279 h 279"/>
                <a:gd name="T32" fmla="*/ 228 w 228"/>
                <a:gd name="T33" fmla="*/ 11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279">
                  <a:moveTo>
                    <a:pt x="228" y="115"/>
                  </a:moveTo>
                  <a:cubicBezTo>
                    <a:pt x="228" y="77"/>
                    <a:pt x="220" y="48"/>
                    <a:pt x="204" y="29"/>
                  </a:cubicBezTo>
                  <a:cubicBezTo>
                    <a:pt x="188" y="9"/>
                    <a:pt x="164" y="0"/>
                    <a:pt x="133" y="0"/>
                  </a:cubicBezTo>
                  <a:cubicBezTo>
                    <a:pt x="114" y="0"/>
                    <a:pt x="97" y="4"/>
                    <a:pt x="83" y="12"/>
                  </a:cubicBezTo>
                  <a:cubicBezTo>
                    <a:pt x="68" y="20"/>
                    <a:pt x="56" y="32"/>
                    <a:pt x="45" y="49"/>
                  </a:cubicBezTo>
                  <a:lnTo>
                    <a:pt x="45" y="6"/>
                  </a:lnTo>
                  <a:lnTo>
                    <a:pt x="0" y="6"/>
                  </a:lnTo>
                  <a:lnTo>
                    <a:pt x="0" y="279"/>
                  </a:lnTo>
                  <a:lnTo>
                    <a:pt x="45" y="279"/>
                  </a:lnTo>
                  <a:lnTo>
                    <a:pt x="45" y="125"/>
                  </a:lnTo>
                  <a:cubicBezTo>
                    <a:pt x="45" y="99"/>
                    <a:pt x="52" y="77"/>
                    <a:pt x="66" y="62"/>
                  </a:cubicBezTo>
                  <a:cubicBezTo>
                    <a:pt x="80" y="47"/>
                    <a:pt x="99" y="39"/>
                    <a:pt x="123" y="39"/>
                  </a:cubicBezTo>
                  <a:cubicBezTo>
                    <a:pt x="143" y="39"/>
                    <a:pt x="159" y="45"/>
                    <a:pt x="169" y="58"/>
                  </a:cubicBezTo>
                  <a:cubicBezTo>
                    <a:pt x="178" y="71"/>
                    <a:pt x="183" y="90"/>
                    <a:pt x="183" y="116"/>
                  </a:cubicBezTo>
                  <a:lnTo>
                    <a:pt x="183" y="279"/>
                  </a:lnTo>
                  <a:lnTo>
                    <a:pt x="228" y="279"/>
                  </a:lnTo>
                  <a:lnTo>
                    <a:pt x="228" y="115"/>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5" name="TextBox 34"/>
          <p:cNvSpPr txBox="1"/>
          <p:nvPr/>
        </p:nvSpPr>
        <p:spPr bwMode="auto">
          <a:xfrm>
            <a:off x="7542639" y="3343153"/>
            <a:ext cx="4445448"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2400" dirty="0" smtClean="0">
                <a:latin typeface="Arev Sans" pitchFamily="34" charset="0"/>
                <a:ea typeface="Arev Sans" pitchFamily="34" charset="0"/>
                <a:cs typeface="Arev sans bold" pitchFamily="34" charset="0"/>
              </a:rPr>
              <a:t>(Same as in classical case!)</a:t>
            </a:r>
          </a:p>
        </p:txBody>
      </p:sp>
    </p:spTree>
    <p:extLst>
      <p:ext uri="{BB962C8B-B14F-4D97-AF65-F5344CB8AC3E}">
        <p14:creationId xmlns:p14="http://schemas.microsoft.com/office/powerpoint/2010/main" val="15623483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5594" y="82634"/>
            <a:ext cx="9680855" cy="637097"/>
            <a:chOff x="1255594" y="82634"/>
            <a:chExt cx="9680855" cy="637097"/>
          </a:xfrm>
        </p:grpSpPr>
        <p:sp>
          <p:nvSpPr>
            <p:cNvPr id="6" name="TextBox 5"/>
            <p:cNvSpPr txBox="1"/>
            <p:nvPr/>
          </p:nvSpPr>
          <p:spPr bwMode="auto">
            <a:xfrm>
              <a:off x="1255594" y="82634"/>
              <a:ext cx="9680855" cy="632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3200" b="1" dirty="0" smtClean="0">
                  <a:latin typeface="Arev Sans" pitchFamily="34" charset="0"/>
                  <a:ea typeface="Arev Sans" pitchFamily="34" charset="0"/>
                  <a:cs typeface="Arev sans bold" pitchFamily="34" charset="0"/>
                </a:rPr>
                <a:t>Estimating  </a:t>
              </a:r>
              <a:r>
                <a:rPr lang="en-US" sz="3200" b="1" dirty="0" smtClean="0">
                  <a:solidFill>
                    <a:srgbClr val="9B0000"/>
                  </a:solidFill>
                  <a:latin typeface="Arev Sans" pitchFamily="34" charset="0"/>
                  <a:ea typeface="Arev Sans" pitchFamily="34" charset="0"/>
                  <a:cs typeface="Arev sans bold" pitchFamily="34" charset="0"/>
                </a:rPr>
                <a:t>L</a:t>
              </a:r>
              <a:r>
                <a:rPr lang="en-US" sz="3200" b="1" dirty="0" smtClean="0">
                  <a:latin typeface="Arev Sans" pitchFamily="34" charset="0"/>
                  <a:ea typeface="Arev Sans" pitchFamily="34" charset="0"/>
                  <a:cs typeface="Arev sans bold" pitchFamily="34" charset="0"/>
                </a:rPr>
                <a:t>-distance between </a:t>
              </a:r>
              <a:r>
                <a:rPr lang="el-GR" sz="3200" b="1" dirty="0" smtClean="0">
                  <a:latin typeface="Arev Sans" pitchFamily="34" charset="0"/>
                  <a:ea typeface="Arev Sans" pitchFamily="34" charset="0"/>
                  <a:cs typeface="Arev sans bold" pitchFamily="34" charset="0"/>
                </a:rPr>
                <a:t>ρ</a:t>
              </a:r>
              <a:r>
                <a:rPr lang="en-US" sz="3200" b="1" dirty="0" smtClean="0">
                  <a:latin typeface="Arev Sans" pitchFamily="34" charset="0"/>
                  <a:ea typeface="Arev Sans" pitchFamily="34" charset="0"/>
                  <a:cs typeface="Arev sans bold" pitchFamily="34" charset="0"/>
                </a:rPr>
                <a:t> and </a:t>
              </a:r>
              <a:r>
                <a:rPr lang="en-US" sz="3200" b="1" dirty="0" smtClean="0">
                  <a:latin typeface="Times New Roman" panose="02020603050405020304" pitchFamily="18" charset="0"/>
                  <a:ea typeface="Arev Sans" pitchFamily="34" charset="0"/>
                  <a:cs typeface="Times New Roman" panose="02020603050405020304" pitchFamily="18" charset="0"/>
                </a:rPr>
                <a:t>I</a:t>
              </a:r>
              <a:r>
                <a:rPr lang="en-US" sz="3200" b="1" dirty="0" smtClean="0">
                  <a:latin typeface="Arev Sans" pitchFamily="34" charset="0"/>
                  <a:ea typeface="Arev Sans" pitchFamily="34" charset="0"/>
                  <a:cs typeface="Arev sans bold" pitchFamily="34" charset="0"/>
                </a:rPr>
                <a:t>/n</a:t>
              </a:r>
            </a:p>
          </p:txBody>
        </p:sp>
        <p:grpSp>
          <p:nvGrpSpPr>
            <p:cNvPr id="16" name="Group 15"/>
            <p:cNvGrpSpPr>
              <a:grpSpLocks noChangeAspect="1"/>
            </p:cNvGrpSpPr>
            <p:nvPr>
              <p:custDataLst>
                <p:tags r:id="rId10"/>
              </p:custDataLst>
            </p:nvPr>
          </p:nvGrpSpPr>
          <p:grpSpPr>
            <a:xfrm>
              <a:off x="3986027" y="149818"/>
              <a:ext cx="374651" cy="569913"/>
              <a:chOff x="2540000" y="2540000"/>
              <a:chExt cx="374651" cy="569913"/>
            </a:xfrm>
          </p:grpSpPr>
          <p:sp>
            <p:nvSpPr>
              <p:cNvPr id="12" name="Freeform 7"/>
              <p:cNvSpPr>
                <a:spLocks noEditPoints="1"/>
              </p:cNvSpPr>
              <p:nvPr>
                <p:custDataLst>
                  <p:tags r:id="rId11"/>
                </p:custDataLst>
              </p:nvPr>
            </p:nvSpPr>
            <p:spPr bwMode="auto">
              <a:xfrm>
                <a:off x="2540000" y="2635250"/>
                <a:ext cx="160338" cy="301625"/>
              </a:xfrm>
              <a:custGeom>
                <a:avLst/>
                <a:gdLst>
                  <a:gd name="T0" fmla="*/ 81 w 183"/>
                  <a:gd name="T1" fmla="*/ 305 h 377"/>
                  <a:gd name="T2" fmla="*/ 178 w 183"/>
                  <a:gd name="T3" fmla="*/ 84 h 377"/>
                  <a:gd name="T4" fmla="*/ 183 w 183"/>
                  <a:gd name="T5" fmla="*/ 42 h 377"/>
                  <a:gd name="T6" fmla="*/ 153 w 183"/>
                  <a:gd name="T7" fmla="*/ 0 h 377"/>
                  <a:gd name="T8" fmla="*/ 105 w 183"/>
                  <a:gd name="T9" fmla="*/ 19 h 377"/>
                  <a:gd name="T10" fmla="*/ 51 w 183"/>
                  <a:gd name="T11" fmla="*/ 187 h 377"/>
                  <a:gd name="T12" fmla="*/ 44 w 183"/>
                  <a:gd name="T13" fmla="*/ 262 h 377"/>
                  <a:gd name="T14" fmla="*/ 46 w 183"/>
                  <a:gd name="T15" fmla="*/ 301 h 377"/>
                  <a:gd name="T16" fmla="*/ 0 w 183"/>
                  <a:gd name="T17" fmla="*/ 370 h 377"/>
                  <a:gd name="T18" fmla="*/ 38 w 183"/>
                  <a:gd name="T19" fmla="*/ 370 h 377"/>
                  <a:gd name="T20" fmla="*/ 57 w 183"/>
                  <a:gd name="T21" fmla="*/ 344 h 377"/>
                  <a:gd name="T22" fmla="*/ 110 w 183"/>
                  <a:gd name="T23" fmla="*/ 377 h 377"/>
                  <a:gd name="T24" fmla="*/ 145 w 183"/>
                  <a:gd name="T25" fmla="*/ 363 h 377"/>
                  <a:gd name="T26" fmla="*/ 177 w 183"/>
                  <a:gd name="T27" fmla="*/ 326 h 377"/>
                  <a:gd name="T28" fmla="*/ 145 w 183"/>
                  <a:gd name="T29" fmla="*/ 326 h 377"/>
                  <a:gd name="T30" fmla="*/ 113 w 183"/>
                  <a:gd name="T31" fmla="*/ 354 h 377"/>
                  <a:gd name="T32" fmla="*/ 81 w 183"/>
                  <a:gd name="T33" fmla="*/ 305 h 377"/>
                  <a:gd name="T34" fmla="*/ 81 w 183"/>
                  <a:gd name="T35" fmla="*/ 241 h 377"/>
                  <a:gd name="T36" fmla="*/ 92 w 183"/>
                  <a:gd name="T37" fmla="*/ 174 h 377"/>
                  <a:gd name="T38" fmla="*/ 142 w 183"/>
                  <a:gd name="T39" fmla="*/ 27 h 377"/>
                  <a:gd name="T40" fmla="*/ 148 w 183"/>
                  <a:gd name="T41" fmla="*/ 43 h 377"/>
                  <a:gd name="T42" fmla="*/ 140 w 183"/>
                  <a:gd name="T43" fmla="*/ 89 h 377"/>
                  <a:gd name="T44" fmla="*/ 81 w 183"/>
                  <a:gd name="T45" fmla="*/ 24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 h="377">
                    <a:moveTo>
                      <a:pt x="81" y="305"/>
                    </a:moveTo>
                    <a:cubicBezTo>
                      <a:pt x="134" y="220"/>
                      <a:pt x="167" y="146"/>
                      <a:pt x="178" y="84"/>
                    </a:cubicBezTo>
                    <a:cubicBezTo>
                      <a:pt x="181" y="69"/>
                      <a:pt x="183" y="55"/>
                      <a:pt x="183" y="42"/>
                    </a:cubicBezTo>
                    <a:cubicBezTo>
                      <a:pt x="183" y="14"/>
                      <a:pt x="173" y="0"/>
                      <a:pt x="153" y="0"/>
                    </a:cubicBezTo>
                    <a:cubicBezTo>
                      <a:pt x="132" y="0"/>
                      <a:pt x="117" y="6"/>
                      <a:pt x="105" y="19"/>
                    </a:cubicBezTo>
                    <a:cubicBezTo>
                      <a:pt x="88" y="38"/>
                      <a:pt x="70" y="94"/>
                      <a:pt x="51" y="187"/>
                    </a:cubicBezTo>
                    <a:cubicBezTo>
                      <a:pt x="46" y="212"/>
                      <a:pt x="44" y="237"/>
                      <a:pt x="44" y="262"/>
                    </a:cubicBezTo>
                    <a:cubicBezTo>
                      <a:pt x="44" y="275"/>
                      <a:pt x="45" y="289"/>
                      <a:pt x="46" y="301"/>
                    </a:cubicBezTo>
                    <a:cubicBezTo>
                      <a:pt x="33" y="324"/>
                      <a:pt x="18" y="346"/>
                      <a:pt x="0" y="370"/>
                    </a:cubicBezTo>
                    <a:lnTo>
                      <a:pt x="38" y="370"/>
                    </a:lnTo>
                    <a:lnTo>
                      <a:pt x="57" y="344"/>
                    </a:lnTo>
                    <a:cubicBezTo>
                      <a:pt x="67" y="366"/>
                      <a:pt x="85" y="377"/>
                      <a:pt x="110" y="377"/>
                    </a:cubicBezTo>
                    <a:cubicBezTo>
                      <a:pt x="122" y="377"/>
                      <a:pt x="133" y="373"/>
                      <a:pt x="145" y="363"/>
                    </a:cubicBezTo>
                    <a:cubicBezTo>
                      <a:pt x="157" y="355"/>
                      <a:pt x="167" y="343"/>
                      <a:pt x="177" y="326"/>
                    </a:cubicBezTo>
                    <a:lnTo>
                      <a:pt x="145" y="326"/>
                    </a:lnTo>
                    <a:cubicBezTo>
                      <a:pt x="132" y="345"/>
                      <a:pt x="122" y="354"/>
                      <a:pt x="113" y="354"/>
                    </a:cubicBezTo>
                    <a:cubicBezTo>
                      <a:pt x="99" y="354"/>
                      <a:pt x="88" y="338"/>
                      <a:pt x="81" y="305"/>
                    </a:cubicBezTo>
                    <a:close/>
                    <a:moveTo>
                      <a:pt x="81" y="241"/>
                    </a:moveTo>
                    <a:cubicBezTo>
                      <a:pt x="84" y="220"/>
                      <a:pt x="87" y="198"/>
                      <a:pt x="92" y="174"/>
                    </a:cubicBezTo>
                    <a:cubicBezTo>
                      <a:pt x="108" y="90"/>
                      <a:pt x="124" y="41"/>
                      <a:pt x="142" y="27"/>
                    </a:cubicBezTo>
                    <a:cubicBezTo>
                      <a:pt x="146" y="27"/>
                      <a:pt x="148" y="32"/>
                      <a:pt x="148" y="43"/>
                    </a:cubicBezTo>
                    <a:cubicBezTo>
                      <a:pt x="148" y="50"/>
                      <a:pt x="145" y="65"/>
                      <a:pt x="140" y="89"/>
                    </a:cubicBezTo>
                    <a:cubicBezTo>
                      <a:pt x="132" y="134"/>
                      <a:pt x="112" y="185"/>
                      <a:pt x="81" y="241"/>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b="1" dirty="0"/>
              </a:p>
            </p:txBody>
          </p:sp>
          <p:sp>
            <p:nvSpPr>
              <p:cNvPr id="13" name="Freeform 8"/>
              <p:cNvSpPr>
                <a:spLocks/>
              </p:cNvSpPr>
              <p:nvPr>
                <p:custDataLst>
                  <p:tags r:id="rId12"/>
                </p:custDataLst>
              </p:nvPr>
            </p:nvSpPr>
            <p:spPr bwMode="auto">
              <a:xfrm>
                <a:off x="2760663" y="2540000"/>
                <a:ext cx="153988" cy="225425"/>
              </a:xfrm>
              <a:custGeom>
                <a:avLst/>
                <a:gdLst>
                  <a:gd name="T0" fmla="*/ 45 w 175"/>
                  <a:gd name="T1" fmla="*/ 249 h 281"/>
                  <a:gd name="T2" fmla="*/ 115 w 175"/>
                  <a:gd name="T3" fmla="*/ 178 h 281"/>
                  <a:gd name="T4" fmla="*/ 144 w 175"/>
                  <a:gd name="T5" fmla="*/ 147 h 281"/>
                  <a:gd name="T6" fmla="*/ 167 w 175"/>
                  <a:gd name="T7" fmla="*/ 111 h 281"/>
                  <a:gd name="T8" fmla="*/ 174 w 175"/>
                  <a:gd name="T9" fmla="*/ 79 h 281"/>
                  <a:gd name="T10" fmla="*/ 148 w 175"/>
                  <a:gd name="T11" fmla="*/ 21 h 281"/>
                  <a:gd name="T12" fmla="*/ 80 w 175"/>
                  <a:gd name="T13" fmla="*/ 0 h 281"/>
                  <a:gd name="T14" fmla="*/ 44 w 175"/>
                  <a:gd name="T15" fmla="*/ 4 h 281"/>
                  <a:gd name="T16" fmla="*/ 2 w 175"/>
                  <a:gd name="T17" fmla="*/ 18 h 281"/>
                  <a:gd name="T18" fmla="*/ 2 w 175"/>
                  <a:gd name="T19" fmla="*/ 56 h 281"/>
                  <a:gd name="T20" fmla="*/ 43 w 175"/>
                  <a:gd name="T21" fmla="*/ 37 h 281"/>
                  <a:gd name="T22" fmla="*/ 80 w 175"/>
                  <a:gd name="T23" fmla="*/ 31 h 281"/>
                  <a:gd name="T24" fmla="*/ 121 w 175"/>
                  <a:gd name="T25" fmla="*/ 45 h 281"/>
                  <a:gd name="T26" fmla="*/ 136 w 175"/>
                  <a:gd name="T27" fmla="*/ 81 h 281"/>
                  <a:gd name="T28" fmla="*/ 129 w 175"/>
                  <a:gd name="T29" fmla="*/ 108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5" y="178"/>
                    </a:lnTo>
                    <a:cubicBezTo>
                      <a:pt x="131" y="161"/>
                      <a:pt x="141" y="150"/>
                      <a:pt x="144" y="147"/>
                    </a:cubicBezTo>
                    <a:cubicBezTo>
                      <a:pt x="155" y="133"/>
                      <a:pt x="163" y="121"/>
                      <a:pt x="167" y="111"/>
                    </a:cubicBezTo>
                    <a:cubicBezTo>
                      <a:pt x="172" y="100"/>
                      <a:pt x="174" y="90"/>
                      <a:pt x="174" y="79"/>
                    </a:cubicBezTo>
                    <a:cubicBezTo>
                      <a:pt x="174" y="55"/>
                      <a:pt x="165" y="35"/>
                      <a:pt x="148" y="21"/>
                    </a:cubicBezTo>
                    <a:cubicBezTo>
                      <a:pt x="131" y="7"/>
                      <a:pt x="109" y="0"/>
                      <a:pt x="80" y="0"/>
                    </a:cubicBezTo>
                    <a:cubicBezTo>
                      <a:pt x="69" y="0"/>
                      <a:pt x="57" y="1"/>
                      <a:pt x="44" y="4"/>
                    </a:cubicBezTo>
                    <a:cubicBezTo>
                      <a:pt x="31" y="7"/>
                      <a:pt x="17" y="12"/>
                      <a:pt x="2" y="18"/>
                    </a:cubicBezTo>
                    <a:lnTo>
                      <a:pt x="2" y="56"/>
                    </a:lnTo>
                    <a:cubicBezTo>
                      <a:pt x="16" y="47"/>
                      <a:pt x="30" y="41"/>
                      <a:pt x="43" y="37"/>
                    </a:cubicBezTo>
                    <a:cubicBezTo>
                      <a:pt x="57" y="33"/>
                      <a:pt x="69" y="31"/>
                      <a:pt x="80" y="31"/>
                    </a:cubicBezTo>
                    <a:cubicBezTo>
                      <a:pt x="97" y="31"/>
                      <a:pt x="110" y="36"/>
                      <a:pt x="121" y="45"/>
                    </a:cubicBezTo>
                    <a:cubicBezTo>
                      <a:pt x="131" y="54"/>
                      <a:pt x="136" y="66"/>
                      <a:pt x="136" y="81"/>
                    </a:cubicBezTo>
                    <a:cubicBezTo>
                      <a:pt x="136" y="90"/>
                      <a:pt x="134" y="99"/>
                      <a:pt x="129" y="108"/>
                    </a:cubicBezTo>
                    <a:cubicBezTo>
                      <a:pt x="124" y="118"/>
                      <a:pt x="116" y="129"/>
                      <a:pt x="104" y="143"/>
                    </a:cubicBezTo>
                    <a:cubicBezTo>
                      <a:pt x="98" y="150"/>
                      <a:pt x="82" y="166"/>
                      <a:pt x="58" y="190"/>
                    </a:cubicBezTo>
                    <a:lnTo>
                      <a:pt x="0" y="249"/>
                    </a:lnTo>
                    <a:lnTo>
                      <a:pt x="0" y="281"/>
                    </a:lnTo>
                    <a:lnTo>
                      <a:pt x="175" y="281"/>
                    </a:lnTo>
                    <a:lnTo>
                      <a:pt x="175" y="249"/>
                    </a:lnTo>
                    <a:lnTo>
                      <a:pt x="45" y="249"/>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p:custDataLst>
                  <p:tags r:id="rId13"/>
                </p:custDataLst>
              </p:nvPr>
            </p:nvSpPr>
            <p:spPr bwMode="auto">
              <a:xfrm>
                <a:off x="2760663" y="2884488"/>
                <a:ext cx="153988" cy="225425"/>
              </a:xfrm>
              <a:custGeom>
                <a:avLst/>
                <a:gdLst>
                  <a:gd name="T0" fmla="*/ 45 w 175"/>
                  <a:gd name="T1" fmla="*/ 250 h 281"/>
                  <a:gd name="T2" fmla="*/ 115 w 175"/>
                  <a:gd name="T3" fmla="*/ 178 h 281"/>
                  <a:gd name="T4" fmla="*/ 144 w 175"/>
                  <a:gd name="T5" fmla="*/ 147 h 281"/>
                  <a:gd name="T6" fmla="*/ 167 w 175"/>
                  <a:gd name="T7" fmla="*/ 111 h 281"/>
                  <a:gd name="T8" fmla="*/ 174 w 175"/>
                  <a:gd name="T9" fmla="*/ 79 h 281"/>
                  <a:gd name="T10" fmla="*/ 148 w 175"/>
                  <a:gd name="T11" fmla="*/ 22 h 281"/>
                  <a:gd name="T12" fmla="*/ 80 w 175"/>
                  <a:gd name="T13" fmla="*/ 0 h 281"/>
                  <a:gd name="T14" fmla="*/ 44 w 175"/>
                  <a:gd name="T15" fmla="*/ 5 h 281"/>
                  <a:gd name="T16" fmla="*/ 2 w 175"/>
                  <a:gd name="T17" fmla="*/ 18 h 281"/>
                  <a:gd name="T18" fmla="*/ 2 w 175"/>
                  <a:gd name="T19" fmla="*/ 56 h 281"/>
                  <a:gd name="T20" fmla="*/ 43 w 175"/>
                  <a:gd name="T21" fmla="*/ 38 h 281"/>
                  <a:gd name="T22" fmla="*/ 80 w 175"/>
                  <a:gd name="T23" fmla="*/ 32 h 281"/>
                  <a:gd name="T24" fmla="*/ 121 w 175"/>
                  <a:gd name="T25" fmla="*/ 45 h 281"/>
                  <a:gd name="T26" fmla="*/ 136 w 175"/>
                  <a:gd name="T27" fmla="*/ 81 h 281"/>
                  <a:gd name="T28" fmla="*/ 129 w 175"/>
                  <a:gd name="T29" fmla="*/ 109 h 281"/>
                  <a:gd name="T30" fmla="*/ 104 w 175"/>
                  <a:gd name="T31" fmla="*/ 143 h 281"/>
                  <a:gd name="T32" fmla="*/ 58 w 175"/>
                  <a:gd name="T33" fmla="*/ 191 h 281"/>
                  <a:gd name="T34" fmla="*/ 0 w 175"/>
                  <a:gd name="T35" fmla="*/ 250 h 281"/>
                  <a:gd name="T36" fmla="*/ 0 w 175"/>
                  <a:gd name="T37" fmla="*/ 281 h 281"/>
                  <a:gd name="T38" fmla="*/ 175 w 175"/>
                  <a:gd name="T39" fmla="*/ 281 h 281"/>
                  <a:gd name="T40" fmla="*/ 175 w 175"/>
                  <a:gd name="T41" fmla="*/ 250 h 281"/>
                  <a:gd name="T42" fmla="*/ 45 w 175"/>
                  <a:gd name="T43" fmla="*/ 2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50"/>
                    </a:moveTo>
                    <a:lnTo>
                      <a:pt x="115" y="178"/>
                    </a:lnTo>
                    <a:cubicBezTo>
                      <a:pt x="131" y="161"/>
                      <a:pt x="141" y="151"/>
                      <a:pt x="144" y="147"/>
                    </a:cubicBezTo>
                    <a:cubicBezTo>
                      <a:pt x="155" y="134"/>
                      <a:pt x="163" y="122"/>
                      <a:pt x="167" y="111"/>
                    </a:cubicBezTo>
                    <a:cubicBezTo>
                      <a:pt x="172" y="101"/>
                      <a:pt x="174" y="90"/>
                      <a:pt x="174" y="79"/>
                    </a:cubicBezTo>
                    <a:cubicBezTo>
                      <a:pt x="174" y="55"/>
                      <a:pt x="165" y="36"/>
                      <a:pt x="148" y="22"/>
                    </a:cubicBezTo>
                    <a:cubicBezTo>
                      <a:pt x="131" y="8"/>
                      <a:pt x="109" y="0"/>
                      <a:pt x="80" y="0"/>
                    </a:cubicBezTo>
                    <a:cubicBezTo>
                      <a:pt x="69" y="0"/>
                      <a:pt x="57" y="2"/>
                      <a:pt x="44" y="5"/>
                    </a:cubicBezTo>
                    <a:cubicBezTo>
                      <a:pt x="31" y="8"/>
                      <a:pt x="17" y="12"/>
                      <a:pt x="2" y="18"/>
                    </a:cubicBezTo>
                    <a:lnTo>
                      <a:pt x="2" y="56"/>
                    </a:lnTo>
                    <a:cubicBezTo>
                      <a:pt x="16" y="48"/>
                      <a:pt x="30" y="42"/>
                      <a:pt x="43" y="38"/>
                    </a:cubicBezTo>
                    <a:cubicBezTo>
                      <a:pt x="57" y="34"/>
                      <a:pt x="69" y="32"/>
                      <a:pt x="80" y="32"/>
                    </a:cubicBezTo>
                    <a:cubicBezTo>
                      <a:pt x="97" y="32"/>
                      <a:pt x="110" y="36"/>
                      <a:pt x="121" y="45"/>
                    </a:cubicBezTo>
                    <a:cubicBezTo>
                      <a:pt x="131" y="55"/>
                      <a:pt x="136" y="67"/>
                      <a:pt x="136" y="81"/>
                    </a:cubicBezTo>
                    <a:cubicBezTo>
                      <a:pt x="136" y="90"/>
                      <a:pt x="134" y="100"/>
                      <a:pt x="129" y="109"/>
                    </a:cubicBezTo>
                    <a:cubicBezTo>
                      <a:pt x="124" y="118"/>
                      <a:pt x="116" y="129"/>
                      <a:pt x="104" y="143"/>
                    </a:cubicBezTo>
                    <a:cubicBezTo>
                      <a:pt x="98" y="150"/>
                      <a:pt x="82" y="166"/>
                      <a:pt x="58" y="191"/>
                    </a:cubicBezTo>
                    <a:lnTo>
                      <a:pt x="0" y="250"/>
                    </a:lnTo>
                    <a:lnTo>
                      <a:pt x="0" y="281"/>
                    </a:lnTo>
                    <a:lnTo>
                      <a:pt x="175" y="281"/>
                    </a:lnTo>
                    <a:lnTo>
                      <a:pt x="175" y="250"/>
                    </a:lnTo>
                    <a:lnTo>
                      <a:pt x="45" y="25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9" name="TextBox 28"/>
          <p:cNvSpPr txBox="1"/>
          <p:nvPr/>
        </p:nvSpPr>
        <p:spPr bwMode="auto">
          <a:xfrm>
            <a:off x="327511" y="1019038"/>
            <a:ext cx="5692584"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You basically want to estimate</a:t>
            </a:r>
          </a:p>
        </p:txBody>
      </p:sp>
      <p:grpSp>
        <p:nvGrpSpPr>
          <p:cNvPr id="30" name="Group 29"/>
          <p:cNvGrpSpPr>
            <a:grpSpLocks noChangeAspect="1"/>
          </p:cNvGrpSpPr>
          <p:nvPr>
            <p:custDataLst>
              <p:tags r:id="rId1"/>
            </p:custDataLst>
          </p:nvPr>
        </p:nvGrpSpPr>
        <p:grpSpPr>
          <a:xfrm>
            <a:off x="6026976" y="869461"/>
            <a:ext cx="896938" cy="941387"/>
            <a:chOff x="7893050" y="5316538"/>
            <a:chExt cx="896938" cy="941387"/>
          </a:xfrm>
        </p:grpSpPr>
        <p:sp>
          <p:nvSpPr>
            <p:cNvPr id="31" name="Freeform 22"/>
            <p:cNvSpPr>
              <a:spLocks/>
            </p:cNvSpPr>
            <p:nvPr>
              <p:custDataLst>
                <p:tags r:id="rId2"/>
              </p:custDataLst>
            </p:nvPr>
          </p:nvSpPr>
          <p:spPr bwMode="auto">
            <a:xfrm>
              <a:off x="8066088" y="5316538"/>
              <a:ext cx="120650" cy="138112"/>
            </a:xfrm>
            <a:custGeom>
              <a:avLst/>
              <a:gdLst>
                <a:gd name="T0" fmla="*/ 173 w 173"/>
                <a:gd name="T1" fmla="*/ 87 h 212"/>
                <a:gd name="T2" fmla="*/ 154 w 173"/>
                <a:gd name="T3" fmla="*/ 22 h 212"/>
                <a:gd name="T4" fmla="*/ 101 w 173"/>
                <a:gd name="T5" fmla="*/ 0 h 212"/>
                <a:gd name="T6" fmla="*/ 62 w 173"/>
                <a:gd name="T7" fmla="*/ 9 h 212"/>
                <a:gd name="T8" fmla="*/ 34 w 173"/>
                <a:gd name="T9" fmla="*/ 37 h 212"/>
                <a:gd name="T10" fmla="*/ 34 w 173"/>
                <a:gd name="T11" fmla="*/ 5 h 212"/>
                <a:gd name="T12" fmla="*/ 0 w 173"/>
                <a:gd name="T13" fmla="*/ 5 h 212"/>
                <a:gd name="T14" fmla="*/ 0 w 173"/>
                <a:gd name="T15" fmla="*/ 212 h 212"/>
                <a:gd name="T16" fmla="*/ 34 w 173"/>
                <a:gd name="T17" fmla="*/ 212 h 212"/>
                <a:gd name="T18" fmla="*/ 34 w 173"/>
                <a:gd name="T19" fmla="*/ 95 h 212"/>
                <a:gd name="T20" fmla="*/ 50 w 173"/>
                <a:gd name="T21" fmla="*/ 47 h 212"/>
                <a:gd name="T22" fmla="*/ 93 w 173"/>
                <a:gd name="T23" fmla="*/ 29 h 212"/>
                <a:gd name="T24" fmla="*/ 127 w 173"/>
                <a:gd name="T25" fmla="*/ 44 h 212"/>
                <a:gd name="T26" fmla="*/ 139 w 173"/>
                <a:gd name="T27" fmla="*/ 88 h 212"/>
                <a:gd name="T28" fmla="*/ 139 w 173"/>
                <a:gd name="T29" fmla="*/ 212 h 212"/>
                <a:gd name="T30" fmla="*/ 173 w 173"/>
                <a:gd name="T31" fmla="*/ 212 h 212"/>
                <a:gd name="T32" fmla="*/ 173 w 173"/>
                <a:gd name="T33" fmla="*/ 8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12">
                  <a:moveTo>
                    <a:pt x="173" y="87"/>
                  </a:moveTo>
                  <a:cubicBezTo>
                    <a:pt x="173" y="58"/>
                    <a:pt x="167" y="36"/>
                    <a:pt x="154" y="22"/>
                  </a:cubicBezTo>
                  <a:cubicBezTo>
                    <a:pt x="142" y="7"/>
                    <a:pt x="124" y="0"/>
                    <a:pt x="101" y="0"/>
                  </a:cubicBezTo>
                  <a:cubicBezTo>
                    <a:pt x="86" y="0"/>
                    <a:pt x="73" y="3"/>
                    <a:pt x="62" y="9"/>
                  </a:cubicBezTo>
                  <a:cubicBezTo>
                    <a:pt x="51" y="15"/>
                    <a:pt x="42" y="24"/>
                    <a:pt x="34" y="37"/>
                  </a:cubicBezTo>
                  <a:lnTo>
                    <a:pt x="34" y="5"/>
                  </a:lnTo>
                  <a:lnTo>
                    <a:pt x="0" y="5"/>
                  </a:lnTo>
                  <a:lnTo>
                    <a:pt x="0" y="212"/>
                  </a:lnTo>
                  <a:lnTo>
                    <a:pt x="34" y="212"/>
                  </a:lnTo>
                  <a:lnTo>
                    <a:pt x="34" y="95"/>
                  </a:lnTo>
                  <a:cubicBezTo>
                    <a:pt x="34" y="75"/>
                    <a:pt x="39" y="58"/>
                    <a:pt x="50" y="47"/>
                  </a:cubicBezTo>
                  <a:cubicBezTo>
                    <a:pt x="60" y="35"/>
                    <a:pt x="75" y="29"/>
                    <a:pt x="93" y="29"/>
                  </a:cubicBezTo>
                  <a:cubicBezTo>
                    <a:pt x="108" y="29"/>
                    <a:pt x="120" y="34"/>
                    <a:pt x="127" y="44"/>
                  </a:cubicBezTo>
                  <a:cubicBezTo>
                    <a:pt x="135" y="53"/>
                    <a:pt x="139" y="68"/>
                    <a:pt x="139" y="88"/>
                  </a:cubicBezTo>
                  <a:lnTo>
                    <a:pt x="139" y="212"/>
                  </a:lnTo>
                  <a:lnTo>
                    <a:pt x="173" y="212"/>
                  </a:lnTo>
                  <a:lnTo>
                    <a:pt x="173" y="87"/>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p:cNvSpPr>
              <a:spLocks/>
            </p:cNvSpPr>
            <p:nvPr>
              <p:custDataLst>
                <p:tags r:id="rId3"/>
              </p:custDataLst>
            </p:nvPr>
          </p:nvSpPr>
          <p:spPr bwMode="auto">
            <a:xfrm>
              <a:off x="7893050" y="5516563"/>
              <a:ext cx="447675" cy="492125"/>
            </a:xfrm>
            <a:custGeom>
              <a:avLst/>
              <a:gdLst>
                <a:gd name="T0" fmla="*/ 21 w 637"/>
                <a:gd name="T1" fmla="*/ 0 h 760"/>
                <a:gd name="T2" fmla="*/ 21 w 637"/>
                <a:gd name="T3" fmla="*/ 33 h 760"/>
                <a:gd name="T4" fmla="*/ 325 w 637"/>
                <a:gd name="T5" fmla="*/ 382 h 760"/>
                <a:gd name="T6" fmla="*/ 0 w 637"/>
                <a:gd name="T7" fmla="*/ 760 h 760"/>
                <a:gd name="T8" fmla="*/ 637 w 637"/>
                <a:gd name="T9" fmla="*/ 760 h 760"/>
                <a:gd name="T10" fmla="*/ 637 w 637"/>
                <a:gd name="T11" fmla="*/ 561 h 760"/>
                <a:gd name="T12" fmla="*/ 606 w 637"/>
                <a:gd name="T13" fmla="*/ 561 h 760"/>
                <a:gd name="T14" fmla="*/ 589 w 637"/>
                <a:gd name="T15" fmla="*/ 663 h 760"/>
                <a:gd name="T16" fmla="*/ 554 w 637"/>
                <a:gd name="T17" fmla="*/ 698 h 760"/>
                <a:gd name="T18" fmla="*/ 96 w 637"/>
                <a:gd name="T19" fmla="*/ 698 h 760"/>
                <a:gd name="T20" fmla="*/ 389 w 637"/>
                <a:gd name="T21" fmla="*/ 357 h 760"/>
                <a:gd name="T22" fmla="*/ 107 w 637"/>
                <a:gd name="T23" fmla="*/ 33 h 760"/>
                <a:gd name="T24" fmla="*/ 555 w 637"/>
                <a:gd name="T25" fmla="*/ 33 h 760"/>
                <a:gd name="T26" fmla="*/ 589 w 637"/>
                <a:gd name="T27" fmla="*/ 67 h 760"/>
                <a:gd name="T28" fmla="*/ 606 w 637"/>
                <a:gd name="T29" fmla="*/ 170 h 760"/>
                <a:gd name="T30" fmla="*/ 637 w 637"/>
                <a:gd name="T31" fmla="*/ 170 h 760"/>
                <a:gd name="T32" fmla="*/ 637 w 637"/>
                <a:gd name="T33" fmla="*/ 0 h 760"/>
                <a:gd name="T34" fmla="*/ 107 w 637"/>
                <a:gd name="T35" fmla="*/ 0 h 760"/>
                <a:gd name="T36" fmla="*/ 21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1" y="0"/>
                  </a:moveTo>
                  <a:lnTo>
                    <a:pt x="21" y="33"/>
                  </a:lnTo>
                  <a:lnTo>
                    <a:pt x="325" y="382"/>
                  </a:lnTo>
                  <a:lnTo>
                    <a:pt x="0" y="760"/>
                  </a:lnTo>
                  <a:lnTo>
                    <a:pt x="637" y="760"/>
                  </a:lnTo>
                  <a:lnTo>
                    <a:pt x="637" y="561"/>
                  </a:lnTo>
                  <a:lnTo>
                    <a:pt x="606" y="561"/>
                  </a:lnTo>
                  <a:lnTo>
                    <a:pt x="589" y="663"/>
                  </a:lnTo>
                  <a:lnTo>
                    <a:pt x="554" y="698"/>
                  </a:lnTo>
                  <a:lnTo>
                    <a:pt x="96" y="698"/>
                  </a:lnTo>
                  <a:lnTo>
                    <a:pt x="389" y="357"/>
                  </a:lnTo>
                  <a:lnTo>
                    <a:pt x="107" y="33"/>
                  </a:lnTo>
                  <a:lnTo>
                    <a:pt x="555" y="33"/>
                  </a:lnTo>
                  <a:lnTo>
                    <a:pt x="589" y="67"/>
                  </a:lnTo>
                  <a:lnTo>
                    <a:pt x="606" y="170"/>
                  </a:lnTo>
                  <a:lnTo>
                    <a:pt x="637" y="170"/>
                  </a:lnTo>
                  <a:lnTo>
                    <a:pt x="637" y="0"/>
                  </a:lnTo>
                  <a:lnTo>
                    <a:pt x="107" y="0"/>
                  </a:lnTo>
                  <a:lnTo>
                    <a:pt x="21"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p:cNvSpPr>
              <a:spLocks noEditPoints="1"/>
            </p:cNvSpPr>
            <p:nvPr>
              <p:custDataLst>
                <p:tags r:id="rId4"/>
              </p:custDataLst>
            </p:nvPr>
          </p:nvSpPr>
          <p:spPr bwMode="auto">
            <a:xfrm>
              <a:off x="7916863" y="6070600"/>
              <a:ext cx="23813" cy="187325"/>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p:cNvSpPr>
              <a:spLocks noEditPoints="1"/>
            </p:cNvSpPr>
            <p:nvPr>
              <p:custDataLst>
                <p:tags r:id="rId5"/>
              </p:custDataLst>
            </p:nvPr>
          </p:nvSpPr>
          <p:spPr bwMode="auto">
            <a:xfrm>
              <a:off x="7986713" y="6149975"/>
              <a:ext cx="179388" cy="74612"/>
            </a:xfrm>
            <a:custGeom>
              <a:avLst/>
              <a:gdLst>
                <a:gd name="T0" fmla="*/ 0 w 254"/>
                <a:gd name="T1" fmla="*/ 31 h 114"/>
                <a:gd name="T2" fmla="*/ 254 w 254"/>
                <a:gd name="T3" fmla="*/ 31 h 114"/>
                <a:gd name="T4" fmla="*/ 254 w 254"/>
                <a:gd name="T5" fmla="*/ 0 h 114"/>
                <a:gd name="T6" fmla="*/ 0 w 254"/>
                <a:gd name="T7" fmla="*/ 0 h 114"/>
                <a:gd name="T8" fmla="*/ 0 w 254"/>
                <a:gd name="T9" fmla="*/ 31 h 114"/>
                <a:gd name="T10" fmla="*/ 0 w 254"/>
                <a:gd name="T11" fmla="*/ 114 h 114"/>
                <a:gd name="T12" fmla="*/ 254 w 254"/>
                <a:gd name="T13" fmla="*/ 114 h 114"/>
                <a:gd name="T14" fmla="*/ 254 w 254"/>
                <a:gd name="T15" fmla="*/ 83 h 114"/>
                <a:gd name="T16" fmla="*/ 0 w 254"/>
                <a:gd name="T17" fmla="*/ 83 h 114"/>
                <a:gd name="T18" fmla="*/ 0 w 254"/>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114">
                  <a:moveTo>
                    <a:pt x="0" y="31"/>
                  </a:moveTo>
                  <a:lnTo>
                    <a:pt x="254" y="31"/>
                  </a:lnTo>
                  <a:lnTo>
                    <a:pt x="254" y="0"/>
                  </a:lnTo>
                  <a:lnTo>
                    <a:pt x="0" y="0"/>
                  </a:lnTo>
                  <a:lnTo>
                    <a:pt x="0" y="31"/>
                  </a:lnTo>
                  <a:close/>
                  <a:moveTo>
                    <a:pt x="0" y="114"/>
                  </a:moveTo>
                  <a:lnTo>
                    <a:pt x="254" y="114"/>
                  </a:lnTo>
                  <a:lnTo>
                    <a:pt x="254" y="83"/>
                  </a:lnTo>
                  <a:lnTo>
                    <a:pt x="0" y="83"/>
                  </a:lnTo>
                  <a:lnTo>
                    <a:pt x="0" y="11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p:cNvSpPr>
              <a:spLocks/>
            </p:cNvSpPr>
            <p:nvPr>
              <p:custDataLst>
                <p:tags r:id="rId6"/>
              </p:custDataLst>
            </p:nvPr>
          </p:nvSpPr>
          <p:spPr bwMode="auto">
            <a:xfrm>
              <a:off x="8218488" y="6078538"/>
              <a:ext cx="114300" cy="179387"/>
            </a:xfrm>
            <a:custGeom>
              <a:avLst/>
              <a:gdLst>
                <a:gd name="T0" fmla="*/ 5 w 164"/>
                <a:gd name="T1" fmla="*/ 244 h 276"/>
                <a:gd name="T2" fmla="*/ 5 w 164"/>
                <a:gd name="T3" fmla="*/ 276 h 276"/>
                <a:gd name="T4" fmla="*/ 164 w 164"/>
                <a:gd name="T5" fmla="*/ 276 h 276"/>
                <a:gd name="T6" fmla="*/ 164 w 164"/>
                <a:gd name="T7" fmla="*/ 244 h 276"/>
                <a:gd name="T8" fmla="*/ 103 w 164"/>
                <a:gd name="T9" fmla="*/ 244 h 276"/>
                <a:gd name="T10" fmla="*/ 103 w 164"/>
                <a:gd name="T11" fmla="*/ 0 h 276"/>
                <a:gd name="T12" fmla="*/ 66 w 164"/>
                <a:gd name="T13" fmla="*/ 0 h 276"/>
                <a:gd name="T14" fmla="*/ 0 w 164"/>
                <a:gd name="T15" fmla="*/ 13 h 276"/>
                <a:gd name="T16" fmla="*/ 0 w 164"/>
                <a:gd name="T17" fmla="*/ 47 h 276"/>
                <a:gd name="T18" fmla="*/ 66 w 164"/>
                <a:gd name="T19" fmla="*/ 34 h 276"/>
                <a:gd name="T20" fmla="*/ 66 w 164"/>
                <a:gd name="T21" fmla="*/ 244 h 276"/>
                <a:gd name="T22" fmla="*/ 5 w 164"/>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76">
                  <a:moveTo>
                    <a:pt x="5" y="244"/>
                  </a:moveTo>
                  <a:lnTo>
                    <a:pt x="5" y="276"/>
                  </a:lnTo>
                  <a:lnTo>
                    <a:pt x="164" y="276"/>
                  </a:lnTo>
                  <a:lnTo>
                    <a:pt x="164" y="244"/>
                  </a:lnTo>
                  <a:lnTo>
                    <a:pt x="103" y="244"/>
                  </a:lnTo>
                  <a:lnTo>
                    <a:pt x="103" y="0"/>
                  </a:lnTo>
                  <a:lnTo>
                    <a:pt x="66" y="0"/>
                  </a:lnTo>
                  <a:lnTo>
                    <a:pt x="0" y="13"/>
                  </a:lnTo>
                  <a:lnTo>
                    <a:pt x="0" y="47"/>
                  </a:lnTo>
                  <a:lnTo>
                    <a:pt x="66" y="34"/>
                  </a:lnTo>
                  <a:lnTo>
                    <a:pt x="66" y="244"/>
                  </a:lnTo>
                  <a:lnTo>
                    <a:pt x="5" y="24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p:cNvSpPr>
              <a:spLocks noEditPoints="1"/>
            </p:cNvSpPr>
            <p:nvPr>
              <p:custDataLst>
                <p:tags r:id="rId7"/>
              </p:custDataLst>
            </p:nvPr>
          </p:nvSpPr>
          <p:spPr bwMode="auto">
            <a:xfrm>
              <a:off x="8448675" y="5680075"/>
              <a:ext cx="171450" cy="247650"/>
            </a:xfrm>
            <a:custGeom>
              <a:avLst/>
              <a:gdLst>
                <a:gd name="T0" fmla="*/ 45 w 244"/>
                <a:gd name="T1" fmla="*/ 238 h 383"/>
                <a:gd name="T2" fmla="*/ 81 w 244"/>
                <a:gd name="T3" fmla="*/ 274 h 383"/>
                <a:gd name="T4" fmla="*/ 133 w 244"/>
                <a:gd name="T5" fmla="*/ 286 h 383"/>
                <a:gd name="T6" fmla="*/ 213 w 244"/>
                <a:gd name="T7" fmla="*/ 247 h 383"/>
                <a:gd name="T8" fmla="*/ 244 w 244"/>
                <a:gd name="T9" fmla="*/ 143 h 383"/>
                <a:gd name="T10" fmla="*/ 213 w 244"/>
                <a:gd name="T11" fmla="*/ 39 h 383"/>
                <a:gd name="T12" fmla="*/ 133 w 244"/>
                <a:gd name="T13" fmla="*/ 0 h 383"/>
                <a:gd name="T14" fmla="*/ 81 w 244"/>
                <a:gd name="T15" fmla="*/ 12 h 383"/>
                <a:gd name="T16" fmla="*/ 45 w 244"/>
                <a:gd name="T17" fmla="*/ 48 h 383"/>
                <a:gd name="T18" fmla="*/ 45 w 244"/>
                <a:gd name="T19" fmla="*/ 6 h 383"/>
                <a:gd name="T20" fmla="*/ 0 w 244"/>
                <a:gd name="T21" fmla="*/ 6 h 383"/>
                <a:gd name="T22" fmla="*/ 0 w 244"/>
                <a:gd name="T23" fmla="*/ 383 h 383"/>
                <a:gd name="T24" fmla="*/ 45 w 244"/>
                <a:gd name="T25" fmla="*/ 383 h 383"/>
                <a:gd name="T26" fmla="*/ 45 w 244"/>
                <a:gd name="T27" fmla="*/ 238 h 383"/>
                <a:gd name="T28" fmla="*/ 198 w 244"/>
                <a:gd name="T29" fmla="*/ 143 h 383"/>
                <a:gd name="T30" fmla="*/ 178 w 244"/>
                <a:gd name="T31" fmla="*/ 221 h 383"/>
                <a:gd name="T32" fmla="*/ 122 w 244"/>
                <a:gd name="T33" fmla="*/ 249 h 383"/>
                <a:gd name="T34" fmla="*/ 66 w 244"/>
                <a:gd name="T35" fmla="*/ 221 h 383"/>
                <a:gd name="T36" fmla="*/ 45 w 244"/>
                <a:gd name="T37" fmla="*/ 143 h 383"/>
                <a:gd name="T38" fmla="*/ 66 w 244"/>
                <a:gd name="T39" fmla="*/ 66 h 383"/>
                <a:gd name="T40" fmla="*/ 122 w 244"/>
                <a:gd name="T41" fmla="*/ 37 h 383"/>
                <a:gd name="T42" fmla="*/ 178 w 244"/>
                <a:gd name="T43" fmla="*/ 66 h 383"/>
                <a:gd name="T44" fmla="*/ 198 w 244"/>
                <a:gd name="T45" fmla="*/ 14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 h="383">
                  <a:moveTo>
                    <a:pt x="45" y="238"/>
                  </a:moveTo>
                  <a:cubicBezTo>
                    <a:pt x="55" y="255"/>
                    <a:pt x="67" y="267"/>
                    <a:pt x="81" y="274"/>
                  </a:cubicBezTo>
                  <a:cubicBezTo>
                    <a:pt x="95" y="282"/>
                    <a:pt x="113" y="286"/>
                    <a:pt x="133" y="286"/>
                  </a:cubicBezTo>
                  <a:cubicBezTo>
                    <a:pt x="166" y="286"/>
                    <a:pt x="192" y="273"/>
                    <a:pt x="213" y="247"/>
                  </a:cubicBezTo>
                  <a:cubicBezTo>
                    <a:pt x="234" y="220"/>
                    <a:pt x="244" y="186"/>
                    <a:pt x="244" y="143"/>
                  </a:cubicBezTo>
                  <a:cubicBezTo>
                    <a:pt x="244" y="100"/>
                    <a:pt x="234" y="66"/>
                    <a:pt x="213" y="39"/>
                  </a:cubicBezTo>
                  <a:cubicBezTo>
                    <a:pt x="192" y="13"/>
                    <a:pt x="166" y="0"/>
                    <a:pt x="133" y="0"/>
                  </a:cubicBezTo>
                  <a:cubicBezTo>
                    <a:pt x="113" y="0"/>
                    <a:pt x="95" y="4"/>
                    <a:pt x="81" y="12"/>
                  </a:cubicBezTo>
                  <a:cubicBezTo>
                    <a:pt x="67" y="19"/>
                    <a:pt x="55" y="32"/>
                    <a:pt x="45" y="48"/>
                  </a:cubicBezTo>
                  <a:lnTo>
                    <a:pt x="45" y="6"/>
                  </a:lnTo>
                  <a:lnTo>
                    <a:pt x="0" y="6"/>
                  </a:lnTo>
                  <a:lnTo>
                    <a:pt x="0" y="383"/>
                  </a:lnTo>
                  <a:lnTo>
                    <a:pt x="45" y="383"/>
                  </a:lnTo>
                  <a:lnTo>
                    <a:pt x="45" y="238"/>
                  </a:lnTo>
                  <a:close/>
                  <a:moveTo>
                    <a:pt x="198" y="143"/>
                  </a:moveTo>
                  <a:cubicBezTo>
                    <a:pt x="198" y="176"/>
                    <a:pt x="191" y="202"/>
                    <a:pt x="178" y="221"/>
                  </a:cubicBezTo>
                  <a:cubicBezTo>
                    <a:pt x="164" y="239"/>
                    <a:pt x="146" y="249"/>
                    <a:pt x="122" y="249"/>
                  </a:cubicBezTo>
                  <a:cubicBezTo>
                    <a:pt x="98" y="249"/>
                    <a:pt x="79" y="239"/>
                    <a:pt x="66" y="221"/>
                  </a:cubicBezTo>
                  <a:cubicBezTo>
                    <a:pt x="52" y="202"/>
                    <a:pt x="45" y="176"/>
                    <a:pt x="45" y="143"/>
                  </a:cubicBezTo>
                  <a:cubicBezTo>
                    <a:pt x="45" y="110"/>
                    <a:pt x="52" y="84"/>
                    <a:pt x="66" y="66"/>
                  </a:cubicBezTo>
                  <a:cubicBezTo>
                    <a:pt x="79" y="47"/>
                    <a:pt x="98" y="37"/>
                    <a:pt x="122" y="37"/>
                  </a:cubicBezTo>
                  <a:cubicBezTo>
                    <a:pt x="146" y="37"/>
                    <a:pt x="164" y="47"/>
                    <a:pt x="178" y="66"/>
                  </a:cubicBezTo>
                  <a:cubicBezTo>
                    <a:pt x="191" y="84"/>
                    <a:pt x="198" y="110"/>
                    <a:pt x="198" y="143"/>
                  </a:cubicBez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p:cNvSpPr>
              <a:spLocks/>
            </p:cNvSpPr>
            <p:nvPr>
              <p:custDataLst>
                <p:tags r:id="rId8"/>
              </p:custDataLst>
            </p:nvPr>
          </p:nvSpPr>
          <p:spPr bwMode="auto">
            <a:xfrm>
              <a:off x="8667750" y="5543550"/>
              <a:ext cx="122238" cy="182562"/>
            </a:xfrm>
            <a:custGeom>
              <a:avLst/>
              <a:gdLst>
                <a:gd name="T0" fmla="*/ 45 w 175"/>
                <a:gd name="T1" fmla="*/ 249 h 281"/>
                <a:gd name="T2" fmla="*/ 114 w 175"/>
                <a:gd name="T3" fmla="*/ 178 h 281"/>
                <a:gd name="T4" fmla="*/ 144 w 175"/>
                <a:gd name="T5" fmla="*/ 147 h 281"/>
                <a:gd name="T6" fmla="*/ 167 w 175"/>
                <a:gd name="T7" fmla="*/ 111 h 281"/>
                <a:gd name="T8" fmla="*/ 173 w 175"/>
                <a:gd name="T9" fmla="*/ 79 h 281"/>
                <a:gd name="T10" fmla="*/ 148 w 175"/>
                <a:gd name="T11" fmla="*/ 21 h 281"/>
                <a:gd name="T12" fmla="*/ 79 w 175"/>
                <a:gd name="T13" fmla="*/ 0 h 281"/>
                <a:gd name="T14" fmla="*/ 44 w 175"/>
                <a:gd name="T15" fmla="*/ 5 h 281"/>
                <a:gd name="T16" fmla="*/ 2 w 175"/>
                <a:gd name="T17" fmla="*/ 18 h 281"/>
                <a:gd name="T18" fmla="*/ 2 w 175"/>
                <a:gd name="T19" fmla="*/ 56 h 281"/>
                <a:gd name="T20" fmla="*/ 43 w 175"/>
                <a:gd name="T21" fmla="*/ 37 h 281"/>
                <a:gd name="T22" fmla="*/ 80 w 175"/>
                <a:gd name="T23" fmla="*/ 31 h 281"/>
                <a:gd name="T24" fmla="*/ 120 w 175"/>
                <a:gd name="T25" fmla="*/ 45 h 281"/>
                <a:gd name="T26" fmla="*/ 136 w 175"/>
                <a:gd name="T27" fmla="*/ 81 h 281"/>
                <a:gd name="T28" fmla="*/ 129 w 175"/>
                <a:gd name="T29" fmla="*/ 109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4" y="178"/>
                  </a:lnTo>
                  <a:cubicBezTo>
                    <a:pt x="131" y="161"/>
                    <a:pt x="141" y="150"/>
                    <a:pt x="144" y="147"/>
                  </a:cubicBezTo>
                  <a:cubicBezTo>
                    <a:pt x="155" y="133"/>
                    <a:pt x="163" y="121"/>
                    <a:pt x="167" y="111"/>
                  </a:cubicBezTo>
                  <a:cubicBezTo>
                    <a:pt x="171" y="101"/>
                    <a:pt x="173" y="90"/>
                    <a:pt x="173" y="79"/>
                  </a:cubicBezTo>
                  <a:cubicBezTo>
                    <a:pt x="173" y="55"/>
                    <a:pt x="165" y="36"/>
                    <a:pt x="148" y="21"/>
                  </a:cubicBezTo>
                  <a:cubicBezTo>
                    <a:pt x="131" y="7"/>
                    <a:pt x="108" y="0"/>
                    <a:pt x="79" y="0"/>
                  </a:cubicBezTo>
                  <a:cubicBezTo>
                    <a:pt x="69" y="0"/>
                    <a:pt x="57" y="1"/>
                    <a:pt x="44" y="5"/>
                  </a:cubicBezTo>
                  <a:cubicBezTo>
                    <a:pt x="31" y="8"/>
                    <a:pt x="17" y="12"/>
                    <a:pt x="2" y="18"/>
                  </a:cubicBezTo>
                  <a:lnTo>
                    <a:pt x="2" y="56"/>
                  </a:lnTo>
                  <a:cubicBezTo>
                    <a:pt x="16" y="48"/>
                    <a:pt x="30" y="42"/>
                    <a:pt x="43" y="37"/>
                  </a:cubicBezTo>
                  <a:cubicBezTo>
                    <a:pt x="56" y="33"/>
                    <a:pt x="68" y="31"/>
                    <a:pt x="80" y="31"/>
                  </a:cubicBezTo>
                  <a:cubicBezTo>
                    <a:pt x="97" y="31"/>
                    <a:pt x="110" y="36"/>
                    <a:pt x="120" y="45"/>
                  </a:cubicBezTo>
                  <a:cubicBezTo>
                    <a:pt x="131" y="54"/>
                    <a:pt x="136" y="66"/>
                    <a:pt x="136" y="81"/>
                  </a:cubicBezTo>
                  <a:cubicBezTo>
                    <a:pt x="136" y="90"/>
                    <a:pt x="134" y="99"/>
                    <a:pt x="129" y="109"/>
                  </a:cubicBezTo>
                  <a:cubicBezTo>
                    <a:pt x="124" y="118"/>
                    <a:pt x="116" y="129"/>
                    <a:pt x="104" y="143"/>
                  </a:cubicBezTo>
                  <a:cubicBezTo>
                    <a:pt x="98" y="150"/>
                    <a:pt x="82" y="166"/>
                    <a:pt x="58" y="190"/>
                  </a:cubicBezTo>
                  <a:lnTo>
                    <a:pt x="0" y="249"/>
                  </a:lnTo>
                  <a:lnTo>
                    <a:pt x="0" y="281"/>
                  </a:lnTo>
                  <a:lnTo>
                    <a:pt x="175" y="281"/>
                  </a:lnTo>
                  <a:lnTo>
                    <a:pt x="175" y="249"/>
                  </a:lnTo>
                  <a:lnTo>
                    <a:pt x="45" y="249"/>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p:cNvSpPr>
              <a:spLocks noEditPoints="1"/>
            </p:cNvSpPr>
            <p:nvPr>
              <p:custDataLst>
                <p:tags r:id="rId9"/>
              </p:custDataLst>
            </p:nvPr>
          </p:nvSpPr>
          <p:spPr bwMode="auto">
            <a:xfrm>
              <a:off x="8672513" y="5818188"/>
              <a:ext cx="23813" cy="185737"/>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TextBox 38"/>
          <p:cNvSpPr txBox="1"/>
          <p:nvPr/>
        </p:nvSpPr>
        <p:spPr bwMode="auto">
          <a:xfrm>
            <a:off x="2277487" y="2053248"/>
            <a:ext cx="7637026"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Say </a:t>
            </a:r>
            <a:r>
              <a:rPr lang="en-US" dirty="0" smtClean="0">
                <a:solidFill>
                  <a:srgbClr val="FFFF00"/>
                </a:solidFill>
                <a:latin typeface="Arev Sans" pitchFamily="34" charset="0"/>
                <a:ea typeface="Arev Sans" pitchFamily="34" charset="0"/>
                <a:cs typeface="Arev sans bold" pitchFamily="34" charset="0"/>
              </a:rPr>
              <a:t>m = 2</a:t>
            </a:r>
            <a:r>
              <a:rPr lang="en-US" dirty="0" smtClean="0">
                <a:latin typeface="Arev Sans" pitchFamily="34" charset="0"/>
                <a:ea typeface="Arev Sans" pitchFamily="34" charset="0"/>
                <a:cs typeface="Arev sans bold" pitchFamily="34" charset="0"/>
              </a:rPr>
              <a:t>.  What should Algorithm </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be?</a:t>
            </a:r>
          </a:p>
        </p:txBody>
      </p:sp>
      <p:sp>
        <p:nvSpPr>
          <p:cNvPr id="40" name="Rectangle 39"/>
          <p:cNvSpPr/>
          <p:nvPr/>
        </p:nvSpPr>
        <p:spPr>
          <a:xfrm>
            <a:off x="7542639" y="1072060"/>
            <a:ext cx="3740126" cy="535531"/>
          </a:xfrm>
          <a:prstGeom prst="rect">
            <a:avLst/>
          </a:prstGeom>
        </p:spPr>
        <p:txBody>
          <a:bodyPr wrap="none">
            <a:spAutoFit/>
          </a:bodyPr>
          <a:lstStyle/>
          <a:p>
            <a:pPr eaLnBrk="1" hangingPunct="1">
              <a:lnSpc>
                <a:spcPct val="120000"/>
              </a:lnSpc>
            </a:pPr>
            <a:r>
              <a:rPr lang="en-US" sz="2400" dirty="0">
                <a:latin typeface="Arev Sans" pitchFamily="34" charset="0"/>
                <a:ea typeface="Arev Sans" pitchFamily="34" charset="0"/>
                <a:cs typeface="Arev sans bold" pitchFamily="34" charset="0"/>
              </a:rPr>
              <a:t>(the </a:t>
            </a:r>
            <a:r>
              <a:rPr lang="en-US" sz="2400" dirty="0" smtClean="0">
                <a:latin typeface="Arev Sans" pitchFamily="34" charset="0"/>
                <a:ea typeface="Arev Sans" pitchFamily="34" charset="0"/>
                <a:cs typeface="Arev sans bold" pitchFamily="34" charset="0"/>
              </a:rPr>
              <a:t>“quantum purity”)</a:t>
            </a:r>
            <a:endParaRPr lang="en-US" sz="2400" dirty="0">
              <a:latin typeface="Arev Sans" pitchFamily="34" charset="0"/>
              <a:ea typeface="Arev Sans" pitchFamily="34" charset="0"/>
              <a:cs typeface="Arev sans bold" pitchFamily="34" charset="0"/>
            </a:endParaRPr>
          </a:p>
        </p:txBody>
      </p:sp>
      <p:sp>
        <p:nvSpPr>
          <p:cNvPr id="41" name="TextBox 40"/>
          <p:cNvSpPr txBox="1"/>
          <p:nvPr/>
        </p:nvSpPr>
        <p:spPr bwMode="auto">
          <a:xfrm>
            <a:off x="1956887" y="2938384"/>
            <a:ext cx="8278228"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l-GR"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 emits </a:t>
            </a:r>
            <a:r>
              <a:rPr lang="en-US" dirty="0" err="1" smtClean="0">
                <a:solidFill>
                  <a:srgbClr val="FFFF00"/>
                </a:solidFill>
                <a:latin typeface="Arev Sans" pitchFamily="34" charset="0"/>
                <a:ea typeface="Arev Sans" pitchFamily="34" charset="0"/>
                <a:cs typeface="Arev sans bold" pitchFamily="34" charset="0"/>
              </a:rPr>
              <a:t>v</a:t>
            </a:r>
            <a:r>
              <a:rPr lang="en-US" sz="3200" baseline="-25000" dirty="0" err="1" smtClean="0">
                <a:solidFill>
                  <a:srgbClr val="FFFF00"/>
                </a:solidFill>
                <a:latin typeface="Arev Sans" pitchFamily="34" charset="0"/>
                <a:ea typeface="Arev Sans" pitchFamily="34" charset="0"/>
                <a:cs typeface="Arev sans bold" pitchFamily="34" charset="0"/>
              </a:rPr>
              <a:t>a</a:t>
            </a:r>
            <a:r>
              <a:rPr lang="en-US" dirty="0" err="1" smtClean="0">
                <a:solidFill>
                  <a:srgbClr val="FFFF00"/>
                </a:solidFill>
                <a:latin typeface="Arev Sans" pitchFamily="34" charset="0"/>
                <a:ea typeface="Arev Sans" pitchFamily="34" charset="0"/>
                <a:cs typeface="Arev sans bold" pitchFamily="34" charset="0"/>
              </a:rPr>
              <a:t>⊗v</a:t>
            </a:r>
            <a:r>
              <a:rPr lang="en-US" sz="3200" baseline="-25000" dirty="0" err="1" smtClean="0">
                <a:solidFill>
                  <a:srgbClr val="FFFF00"/>
                </a:solidFill>
                <a:latin typeface="Arev Sans" pitchFamily="34" charset="0"/>
                <a:ea typeface="Arev Sans" pitchFamily="34" charset="0"/>
                <a:cs typeface="Arev sans bold" pitchFamily="34" charset="0"/>
              </a:rPr>
              <a:t>b</a:t>
            </a:r>
            <a:r>
              <a:rPr lang="en-US" dirty="0" smtClean="0">
                <a:latin typeface="Arev Sans" pitchFamily="34" charset="0"/>
                <a:ea typeface="Arev Sans" pitchFamily="34" charset="0"/>
                <a:cs typeface="Arev sans bold" pitchFamily="34" charset="0"/>
              </a:rPr>
              <a:t> ∈ (</a:t>
            </a:r>
            <a:r>
              <a:rPr lang="en-US" dirty="0" err="1" smtClean="0">
                <a:latin typeface="Arev Sans" pitchFamily="34" charset="0"/>
                <a:ea typeface="Arev Sans" pitchFamily="34" charset="0"/>
                <a:cs typeface="Arev sans bold" pitchFamily="34" charset="0"/>
              </a:rPr>
              <a:t>ℂ</a:t>
            </a:r>
            <a:r>
              <a:rPr lang="en-US" sz="3200" baseline="30000" dirty="0" err="1" smtClean="0">
                <a:latin typeface="Arev Sans" pitchFamily="34" charset="0"/>
                <a:ea typeface="Arev Sans" pitchFamily="34" charset="0"/>
                <a:cs typeface="Arev sans bold" pitchFamily="34" charset="0"/>
              </a:rPr>
              <a:t>n</a:t>
            </a:r>
            <a:r>
              <a:rPr lang="en-US" dirty="0" smtClean="0">
                <a:latin typeface="Arev Sans" pitchFamily="34" charset="0"/>
                <a:ea typeface="Arev Sans" pitchFamily="34" charset="0"/>
                <a:cs typeface="Arev sans bold" pitchFamily="34" charset="0"/>
              </a:rPr>
              <a:t>)</a:t>
            </a:r>
            <a:r>
              <a:rPr lang="en-US" sz="3200" baseline="30000" dirty="0" smtClean="0">
                <a:latin typeface="Arev Sans" pitchFamily="34" charset="0"/>
                <a:ea typeface="Arev Sans" pitchFamily="34" charset="0"/>
                <a:cs typeface="Arev sans bold" pitchFamily="34" charset="0"/>
              </a:rPr>
              <a:t>⊗2</a:t>
            </a:r>
            <a:r>
              <a:rPr lang="en-US" dirty="0" smtClean="0">
                <a:solidFill>
                  <a:srgbClr val="FFFF00"/>
                </a:solidFill>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with probability </a:t>
            </a:r>
            <a:r>
              <a:rPr lang="en-US" dirty="0" err="1" smtClean="0">
                <a:solidFill>
                  <a:srgbClr val="FFFF00"/>
                </a:solidFill>
                <a:latin typeface="Arev Sans" pitchFamily="34" charset="0"/>
                <a:ea typeface="Arev Sans" pitchFamily="34" charset="0"/>
                <a:cs typeface="Arev sans bold" pitchFamily="34" charset="0"/>
              </a:rPr>
              <a:t>p</a:t>
            </a:r>
            <a:r>
              <a:rPr lang="en-US" sz="3200" baseline="-25000" dirty="0" err="1" smtClean="0">
                <a:solidFill>
                  <a:srgbClr val="FFFF00"/>
                </a:solidFill>
                <a:latin typeface="Arev Sans" pitchFamily="34" charset="0"/>
                <a:ea typeface="Arev Sans" pitchFamily="34" charset="0"/>
                <a:cs typeface="Arev sans bold" pitchFamily="34" charset="0"/>
              </a:rPr>
              <a:t>a</a:t>
            </a:r>
            <a:r>
              <a:rPr lang="en-US" dirty="0" err="1" smtClean="0">
                <a:solidFill>
                  <a:srgbClr val="FFFF00"/>
                </a:solidFill>
                <a:latin typeface="Arev Sans" pitchFamily="34" charset="0"/>
                <a:ea typeface="Arev Sans" pitchFamily="34" charset="0"/>
                <a:cs typeface="Arev sans bold" pitchFamily="34" charset="0"/>
              </a:rPr>
              <a:t>·p</a:t>
            </a:r>
            <a:r>
              <a:rPr lang="en-US" sz="3200" baseline="-25000" dirty="0" err="1" smtClean="0">
                <a:solidFill>
                  <a:srgbClr val="FFFF00"/>
                </a:solidFill>
                <a:latin typeface="Arev Sans" pitchFamily="34" charset="0"/>
                <a:ea typeface="Arev Sans" pitchFamily="34" charset="0"/>
                <a:cs typeface="Arev sans bold" pitchFamily="34" charset="0"/>
              </a:rPr>
              <a:t>b</a:t>
            </a:r>
            <a:endParaRPr lang="en-US" baseline="-25000" dirty="0" smtClean="0">
              <a:solidFill>
                <a:srgbClr val="FFFF00"/>
              </a:solidFill>
              <a:latin typeface="Arev Sans" pitchFamily="34" charset="0"/>
              <a:ea typeface="Arev Sans" pitchFamily="34" charset="0"/>
              <a:cs typeface="Arev sans bold" pitchFamily="34" charset="0"/>
            </a:endParaRPr>
          </a:p>
        </p:txBody>
      </p:sp>
      <p:sp>
        <p:nvSpPr>
          <p:cNvPr id="42" name="TextBox 41"/>
          <p:cNvSpPr txBox="1"/>
          <p:nvPr/>
        </p:nvSpPr>
        <p:spPr bwMode="auto">
          <a:xfrm>
            <a:off x="1411077" y="3823520"/>
            <a:ext cx="9369873"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The “algorithm” should be an operator </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on </a:t>
            </a:r>
            <a:r>
              <a:rPr lang="en-US" dirty="0">
                <a:latin typeface="Arev Sans" pitchFamily="34" charset="0"/>
                <a:ea typeface="Arev Sans" pitchFamily="34" charset="0"/>
                <a:cs typeface="Arev sans bold" pitchFamily="34" charset="0"/>
              </a:rPr>
              <a:t>(</a:t>
            </a:r>
            <a:r>
              <a:rPr lang="en-US" dirty="0" err="1">
                <a:latin typeface="Arev Sans" pitchFamily="34" charset="0"/>
                <a:ea typeface="Arev Sans" pitchFamily="34" charset="0"/>
                <a:cs typeface="Arev sans bold" pitchFamily="34" charset="0"/>
              </a:rPr>
              <a:t>ℂ</a:t>
            </a:r>
            <a:r>
              <a:rPr lang="en-US" sz="3200" baseline="30000" dirty="0" err="1">
                <a:latin typeface="Arev Sans" pitchFamily="34" charset="0"/>
                <a:ea typeface="Arev Sans" pitchFamily="34" charset="0"/>
                <a:cs typeface="Arev sans bold" pitchFamily="34" charset="0"/>
              </a:rPr>
              <a:t>n</a:t>
            </a:r>
            <a:r>
              <a:rPr lang="en-US" dirty="0">
                <a:latin typeface="Arev Sans" pitchFamily="34" charset="0"/>
                <a:ea typeface="Arev Sans" pitchFamily="34" charset="0"/>
                <a:cs typeface="Arev sans bold" pitchFamily="34" charset="0"/>
              </a:rPr>
              <a:t>)</a:t>
            </a:r>
            <a:r>
              <a:rPr lang="en-US" sz="3200" baseline="30000" dirty="0">
                <a:latin typeface="Arev Sans" pitchFamily="34" charset="0"/>
                <a:ea typeface="Arev Sans" pitchFamily="34" charset="0"/>
                <a:cs typeface="Arev sans bold" pitchFamily="34" charset="0"/>
              </a:rPr>
              <a:t>⊗</a:t>
            </a:r>
            <a:r>
              <a:rPr lang="en-US" sz="3200" baseline="30000" dirty="0" smtClean="0">
                <a:latin typeface="Arev Sans" pitchFamily="34" charset="0"/>
                <a:ea typeface="Arev Sans" pitchFamily="34" charset="0"/>
                <a:cs typeface="Arev sans bold" pitchFamily="34" charset="0"/>
              </a:rPr>
              <a:t>2</a:t>
            </a:r>
            <a:r>
              <a:rPr lang="en-US" dirty="0">
                <a:latin typeface="Arev Sans" pitchFamily="34" charset="0"/>
                <a:ea typeface="Arev Sans" pitchFamily="34" charset="0"/>
                <a:cs typeface="Arev sans bold" pitchFamily="34" charset="0"/>
              </a:rPr>
              <a:t> </a:t>
            </a:r>
            <a:endParaRPr lang="en-US" dirty="0" smtClean="0">
              <a:latin typeface="Arev Sans" pitchFamily="34" charset="0"/>
              <a:ea typeface="Arev Sans" pitchFamily="34" charset="0"/>
              <a:cs typeface="Arev sans bold" pitchFamily="34" charset="0"/>
            </a:endParaRPr>
          </a:p>
        </p:txBody>
      </p:sp>
      <p:sp>
        <p:nvSpPr>
          <p:cNvPr id="43" name="TextBox 42"/>
          <p:cNvSpPr txBox="1"/>
          <p:nvPr/>
        </p:nvSpPr>
        <p:spPr bwMode="auto">
          <a:xfrm>
            <a:off x="198421" y="4708656"/>
            <a:ext cx="11795217"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Doesn’t know </a:t>
            </a:r>
            <a:r>
              <a:rPr lang="en-US" dirty="0" smtClean="0">
                <a:solidFill>
                  <a:srgbClr val="FFFF00"/>
                </a:solidFill>
                <a:latin typeface="Arev Sans" pitchFamily="34" charset="0"/>
                <a:ea typeface="Arev Sans" pitchFamily="34" charset="0"/>
                <a:cs typeface="Arev sans bold" pitchFamily="34" charset="0"/>
              </a:rPr>
              <a:t>v</a:t>
            </a:r>
            <a:r>
              <a:rPr lang="en-US" sz="3200" baseline="-25000" dirty="0" smtClean="0">
                <a:solidFill>
                  <a:srgbClr val="FFFF00"/>
                </a:solidFill>
                <a:latin typeface="Arev Sans" pitchFamily="34" charset="0"/>
                <a:ea typeface="Arev Sans" pitchFamily="34" charset="0"/>
                <a:cs typeface="Arev sans bold" pitchFamily="34" charset="0"/>
              </a:rPr>
              <a:t>1</a:t>
            </a:r>
            <a:r>
              <a:rPr lang="en-US" dirty="0" smtClean="0">
                <a:latin typeface="Arev Sans" pitchFamily="34" charset="0"/>
                <a:ea typeface="Arev Sans" pitchFamily="34" charset="0"/>
                <a:cs typeface="Arev sans bold" pitchFamily="34" charset="0"/>
              </a:rPr>
              <a:t>, …, </a:t>
            </a:r>
            <a:r>
              <a:rPr lang="en-US" dirty="0" err="1" smtClean="0">
                <a:solidFill>
                  <a:srgbClr val="FFFF00"/>
                </a:solidFill>
                <a:latin typeface="Arev Sans" pitchFamily="34" charset="0"/>
                <a:ea typeface="Arev Sans" pitchFamily="34" charset="0"/>
                <a:cs typeface="Arev sans bold" pitchFamily="34" charset="0"/>
              </a:rPr>
              <a:t>v</a:t>
            </a:r>
            <a:r>
              <a:rPr lang="en-US" sz="3200" baseline="-25000" dirty="0" err="1" smtClean="0">
                <a:solidFill>
                  <a:srgbClr val="FFFF00"/>
                </a:solidFill>
                <a:latin typeface="Arev Sans" pitchFamily="34" charset="0"/>
                <a:ea typeface="Arev Sans" pitchFamily="34" charset="0"/>
                <a:cs typeface="Arev sans bold" pitchFamily="34" charset="0"/>
              </a:rPr>
              <a:t>n</a:t>
            </a:r>
            <a:r>
              <a:rPr lang="en-US" dirty="0" smtClean="0">
                <a:latin typeface="Arev Sans" pitchFamily="34" charset="0"/>
                <a:ea typeface="Arev Sans" pitchFamily="34" charset="0"/>
                <a:cs typeface="Arev sans bold" pitchFamily="34" charset="0"/>
              </a:rPr>
              <a:t>, but does understand “tensor structure”</a:t>
            </a:r>
          </a:p>
        </p:txBody>
      </p:sp>
      <p:sp>
        <p:nvSpPr>
          <p:cNvPr id="44" name="TextBox 43"/>
          <p:cNvSpPr txBox="1"/>
          <p:nvPr/>
        </p:nvSpPr>
        <p:spPr bwMode="auto">
          <a:xfrm>
            <a:off x="432479" y="5637138"/>
            <a:ext cx="113271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Let </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act by swapping tensor components:  </a:t>
            </a:r>
            <a:r>
              <a:rPr lang="en-US" dirty="0" smtClean="0">
                <a:solidFill>
                  <a:srgbClr val="FFFF00"/>
                </a:solidFill>
                <a:latin typeface="Arev Sans" pitchFamily="34" charset="0"/>
                <a:ea typeface="Arev Sans" pitchFamily="34" charset="0"/>
                <a:cs typeface="Arev sans bold" pitchFamily="34" charset="0"/>
              </a:rPr>
              <a:t>X </a:t>
            </a:r>
            <a:r>
              <a:rPr lang="en-US" dirty="0" err="1" smtClean="0">
                <a:latin typeface="Arev Sans" pitchFamily="34" charset="0"/>
                <a:ea typeface="Arev Sans" pitchFamily="34" charset="0"/>
                <a:cs typeface="Arev sans bold" pitchFamily="34" charset="0"/>
              </a:rPr>
              <a:t>e</a:t>
            </a:r>
            <a:r>
              <a:rPr lang="en-US" sz="3200" baseline="-25000" dirty="0" err="1" smtClean="0">
                <a:latin typeface="Arev Sans" pitchFamily="34" charset="0"/>
                <a:ea typeface="Arev Sans" pitchFamily="34" charset="0"/>
                <a:cs typeface="Arev sans bold" pitchFamily="34" charset="0"/>
              </a:rPr>
              <a:t>a</a:t>
            </a:r>
            <a:r>
              <a:rPr lang="en-US" dirty="0" err="1" smtClean="0">
                <a:latin typeface="Arev Sans" pitchFamily="34" charset="0"/>
                <a:ea typeface="Arev Sans" pitchFamily="34" charset="0"/>
                <a:cs typeface="Arev sans bold" pitchFamily="34" charset="0"/>
              </a:rPr>
              <a:t>⊗e</a:t>
            </a:r>
            <a:r>
              <a:rPr lang="en-US" sz="3200" baseline="-25000" dirty="0" err="1" smtClean="0">
                <a:latin typeface="Arev Sans" pitchFamily="34" charset="0"/>
                <a:ea typeface="Arev Sans" pitchFamily="34" charset="0"/>
                <a:cs typeface="Arev sans bold" pitchFamily="34" charset="0"/>
              </a:rPr>
              <a:t>b</a:t>
            </a:r>
            <a:r>
              <a:rPr lang="en-US" dirty="0" smtClean="0">
                <a:latin typeface="Arev Sans" pitchFamily="34" charset="0"/>
                <a:ea typeface="Arev Sans" pitchFamily="34" charset="0"/>
                <a:cs typeface="Arev sans bold" pitchFamily="34" charset="0"/>
              </a:rPr>
              <a:t> = </a:t>
            </a:r>
            <a:r>
              <a:rPr lang="en-US" dirty="0" err="1" smtClean="0">
                <a:latin typeface="Arev Sans" pitchFamily="34" charset="0"/>
                <a:ea typeface="Arev Sans" pitchFamily="34" charset="0"/>
                <a:cs typeface="Arev sans bold" pitchFamily="34" charset="0"/>
              </a:rPr>
              <a:t>e</a:t>
            </a:r>
            <a:r>
              <a:rPr lang="en-US" sz="3200" baseline="-25000" dirty="0" err="1" smtClean="0">
                <a:latin typeface="Arev Sans" pitchFamily="34" charset="0"/>
                <a:ea typeface="Arev Sans" pitchFamily="34" charset="0"/>
                <a:cs typeface="Arev sans bold" pitchFamily="34" charset="0"/>
              </a:rPr>
              <a:t>b</a:t>
            </a:r>
            <a:r>
              <a:rPr lang="en-US" dirty="0" err="1" smtClean="0">
                <a:latin typeface="Arev Sans" pitchFamily="34" charset="0"/>
                <a:ea typeface="Arev Sans" pitchFamily="34" charset="0"/>
                <a:cs typeface="Arev sans bold" pitchFamily="34" charset="0"/>
              </a:rPr>
              <a:t>⊗e</a:t>
            </a:r>
            <a:r>
              <a:rPr lang="en-US" sz="3200" baseline="-25000" dirty="0" err="1" smtClean="0">
                <a:latin typeface="Arev Sans" pitchFamily="34" charset="0"/>
                <a:ea typeface="Arev Sans" pitchFamily="34" charset="0"/>
                <a:cs typeface="Arev sans bold" pitchFamily="34" charset="0"/>
              </a:rPr>
              <a:t>a</a:t>
            </a:r>
            <a:r>
              <a:rPr lang="en-US" sz="3200" baseline="-25000" dirty="0" smtClean="0">
                <a:latin typeface="Arev Sans" pitchFamily="34" charset="0"/>
                <a:ea typeface="Arev Sans" pitchFamily="34" charset="0"/>
                <a:cs typeface="Arev sans bold" pitchFamily="34" charset="0"/>
              </a:rPr>
              <a:t>  </a:t>
            </a:r>
          </a:p>
          <a:p>
            <a:pPr algn="r" eaLnBrk="1" hangingPunct="1">
              <a:lnSpc>
                <a:spcPct val="120000"/>
              </a:lnSpc>
            </a:pPr>
            <a:r>
              <a:rPr lang="en-US" dirty="0" smtClean="0">
                <a:latin typeface="Arev Sans" pitchFamily="34" charset="0"/>
                <a:ea typeface="Arev Sans" pitchFamily="34" charset="0"/>
                <a:cs typeface="Arev sans bold" pitchFamily="34" charset="0"/>
              </a:rPr>
              <a:t>   ⇒ </a:t>
            </a:r>
            <a:r>
              <a:rPr lang="en-US" dirty="0">
                <a:solidFill>
                  <a:srgbClr val="FFFF00"/>
                </a:solidFill>
                <a:latin typeface="Arev Sans" pitchFamily="34" charset="0"/>
                <a:ea typeface="Arev Sans" pitchFamily="34" charset="0"/>
                <a:cs typeface="Arev sans bold" pitchFamily="34" charset="0"/>
              </a:rPr>
              <a:t>X </a:t>
            </a:r>
            <a:r>
              <a:rPr lang="en-US" spc="20" dirty="0" err="1" smtClean="0">
                <a:latin typeface="Arev Sans" pitchFamily="34" charset="0"/>
                <a:ea typeface="Arev Sans" pitchFamily="34" charset="0"/>
                <a:cs typeface="Arev sans bold" pitchFamily="34" charset="0"/>
              </a:rPr>
              <a:t>v</a:t>
            </a:r>
            <a:r>
              <a:rPr lang="en-US" sz="3200" spc="20" baseline="-25000" dirty="0" err="1" smtClean="0">
                <a:latin typeface="Arev Sans" pitchFamily="34" charset="0"/>
                <a:ea typeface="Arev Sans" pitchFamily="34" charset="0"/>
                <a:cs typeface="Arev sans bold" pitchFamily="34" charset="0"/>
              </a:rPr>
              <a:t>a</a:t>
            </a:r>
            <a:r>
              <a:rPr lang="en-US" spc="20" dirty="0" err="1" smtClean="0">
                <a:latin typeface="Arev Sans" pitchFamily="34" charset="0"/>
                <a:ea typeface="Arev Sans" pitchFamily="34" charset="0"/>
                <a:cs typeface="Arev sans bold" pitchFamily="34" charset="0"/>
              </a:rPr>
              <a:t>⊗v</a:t>
            </a:r>
            <a:r>
              <a:rPr lang="en-US" sz="3200" spc="20" baseline="-25000" dirty="0" err="1" smtClean="0">
                <a:latin typeface="Arev Sans" pitchFamily="34" charset="0"/>
                <a:ea typeface="Arev Sans" pitchFamily="34" charset="0"/>
                <a:cs typeface="Arev sans bold" pitchFamily="34" charset="0"/>
              </a:rPr>
              <a:t>b</a:t>
            </a:r>
            <a:r>
              <a:rPr lang="en-US" spc="20" dirty="0" smtClean="0">
                <a:latin typeface="Arev Sans" pitchFamily="34" charset="0"/>
                <a:ea typeface="Arev Sans" pitchFamily="34" charset="0"/>
                <a:cs typeface="Arev sans bold" pitchFamily="34" charset="0"/>
              </a:rPr>
              <a:t> </a:t>
            </a:r>
            <a:r>
              <a:rPr lang="en-US" spc="20" dirty="0">
                <a:latin typeface="Arev Sans" pitchFamily="34" charset="0"/>
                <a:ea typeface="Arev Sans" pitchFamily="34" charset="0"/>
                <a:cs typeface="Arev sans bold" pitchFamily="34" charset="0"/>
              </a:rPr>
              <a:t>= </a:t>
            </a:r>
            <a:r>
              <a:rPr lang="en-US" spc="20" dirty="0" err="1" smtClean="0">
                <a:latin typeface="Arev Sans" pitchFamily="34" charset="0"/>
                <a:ea typeface="Arev Sans" pitchFamily="34" charset="0"/>
                <a:cs typeface="Arev sans bold" pitchFamily="34" charset="0"/>
              </a:rPr>
              <a:t>v</a:t>
            </a:r>
            <a:r>
              <a:rPr lang="en-US" sz="3200" spc="20" baseline="-25000" dirty="0" err="1" smtClean="0">
                <a:latin typeface="Arev Sans" pitchFamily="34" charset="0"/>
                <a:ea typeface="Arev Sans" pitchFamily="34" charset="0"/>
                <a:cs typeface="Arev sans bold" pitchFamily="34" charset="0"/>
              </a:rPr>
              <a:t>b</a:t>
            </a:r>
            <a:r>
              <a:rPr lang="en-US" spc="20" dirty="0" err="1" smtClean="0">
                <a:latin typeface="Arev Sans" pitchFamily="34" charset="0"/>
                <a:ea typeface="Arev Sans" pitchFamily="34" charset="0"/>
                <a:cs typeface="Arev sans bold" pitchFamily="34" charset="0"/>
              </a:rPr>
              <a:t>⊗v</a:t>
            </a:r>
            <a:r>
              <a:rPr lang="en-US" sz="3200" spc="20" baseline="-25000" dirty="0" err="1" smtClean="0">
                <a:latin typeface="Arev Sans" pitchFamily="34" charset="0"/>
                <a:ea typeface="Arev Sans" pitchFamily="34" charset="0"/>
                <a:cs typeface="Arev sans bold" pitchFamily="34" charset="0"/>
              </a:rPr>
              <a:t>a</a:t>
            </a:r>
            <a:r>
              <a:rPr lang="en-US" sz="3200" spc="20" baseline="-25000" dirty="0" smtClean="0">
                <a:latin typeface="Arev Sans" pitchFamily="34" charset="0"/>
                <a:ea typeface="Arev Sans" pitchFamily="34" charset="0"/>
                <a:cs typeface="Arev sans bold" pitchFamily="34" charset="0"/>
              </a:rPr>
              <a:t> </a:t>
            </a:r>
            <a:r>
              <a:rPr lang="en-US" sz="1600" spc="20" baseline="-25000" dirty="0" smtClean="0">
                <a:latin typeface="Arev Sans" pitchFamily="34" charset="0"/>
                <a:ea typeface="Arev Sans" pitchFamily="34" charset="0"/>
                <a:cs typeface="Arev sans bold" pitchFamily="34" charset="0"/>
              </a:rPr>
              <a:t> </a:t>
            </a:r>
            <a:r>
              <a:rPr lang="en-US" sz="3200" spc="20" baseline="-25000" dirty="0" smtClean="0">
                <a:latin typeface="Arev Sans" pitchFamily="34" charset="0"/>
                <a:ea typeface="Arev Sans" pitchFamily="34" charset="0"/>
                <a:cs typeface="Arev sans bold" pitchFamily="34" charset="0"/>
              </a:rPr>
              <a:t> </a:t>
            </a:r>
            <a:endParaRPr lang="en-US" spc="20" dirty="0" smtClean="0">
              <a:latin typeface="Arev Sans" pitchFamily="34" charset="0"/>
              <a:ea typeface="Arev Sans" pitchFamily="34" charset="0"/>
              <a:cs typeface="Arev sans bold" pitchFamily="34" charset="0"/>
            </a:endParaRPr>
          </a:p>
        </p:txBody>
      </p:sp>
    </p:spTree>
    <p:extLst>
      <p:ext uri="{BB962C8B-B14F-4D97-AF65-F5344CB8AC3E}">
        <p14:creationId xmlns:p14="http://schemas.microsoft.com/office/powerpoint/2010/main" val="7936821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40"/>
                                        </p:tgtEl>
                                      </p:cBhvr>
                                    </p:animEffect>
                                    <p:set>
                                      <p:cBhvr>
                                        <p:cTn id="20" dur="1" fill="hold">
                                          <p:stCondLst>
                                            <p:cond delay="499"/>
                                          </p:stCondLst>
                                        </p:cTn>
                                        <p:tgtEl>
                                          <p:spTgt spid="40"/>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4">
                                            <p:txEl>
                                              <p:pRg st="0" end="0"/>
                                            </p:txEl>
                                          </p:spTgt>
                                        </p:tgtEl>
                                        <p:attrNameLst>
                                          <p:attrName>style.visibility</p:attrName>
                                        </p:attrNameLst>
                                      </p:cBhvr>
                                      <p:to>
                                        <p:strVal val="visible"/>
                                      </p:to>
                                    </p:set>
                                    <p:animEffect transition="in" filter="fade">
                                      <p:cBhvr>
                                        <p:cTn id="43" dur="500"/>
                                        <p:tgtEl>
                                          <p:spTgt spid="4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4">
                                            <p:txEl>
                                              <p:pRg st="1" end="1"/>
                                            </p:txEl>
                                          </p:spTgt>
                                        </p:tgtEl>
                                        <p:attrNameLst>
                                          <p:attrName>style.visibility</p:attrName>
                                        </p:attrNameLst>
                                      </p:cBhvr>
                                      <p:to>
                                        <p:strVal val="visible"/>
                                      </p:to>
                                    </p:set>
                                    <p:animEffect transition="in" filter="fade">
                                      <p:cBhvr>
                                        <p:cTn id="48" dur="500"/>
                                        <p:tgtEl>
                                          <p:spTgt spid="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9" grpId="0"/>
      <p:bldP spid="40" grpId="0"/>
      <p:bldP spid="40" grpId="1"/>
      <p:bldP spid="41" grpId="0"/>
      <p:bldP spid="42" grpId="0"/>
      <p:bldP spid="4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5594" y="82634"/>
            <a:ext cx="9680855" cy="637097"/>
            <a:chOff x="1255594" y="82634"/>
            <a:chExt cx="9680855" cy="637097"/>
          </a:xfrm>
        </p:grpSpPr>
        <p:sp>
          <p:nvSpPr>
            <p:cNvPr id="6" name="TextBox 5"/>
            <p:cNvSpPr txBox="1"/>
            <p:nvPr/>
          </p:nvSpPr>
          <p:spPr bwMode="auto">
            <a:xfrm>
              <a:off x="1255594" y="82634"/>
              <a:ext cx="9680855" cy="632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3200" b="1" dirty="0" smtClean="0">
                  <a:latin typeface="Arev Sans" pitchFamily="34" charset="0"/>
                  <a:ea typeface="Arev Sans" pitchFamily="34" charset="0"/>
                  <a:cs typeface="Arev sans bold" pitchFamily="34" charset="0"/>
                </a:rPr>
                <a:t>Estimating  </a:t>
              </a:r>
              <a:r>
                <a:rPr lang="en-US" sz="3200" b="1" dirty="0" smtClean="0">
                  <a:solidFill>
                    <a:srgbClr val="9B0000"/>
                  </a:solidFill>
                  <a:latin typeface="Arev Sans" pitchFamily="34" charset="0"/>
                  <a:ea typeface="Arev Sans" pitchFamily="34" charset="0"/>
                  <a:cs typeface="Arev sans bold" pitchFamily="34" charset="0"/>
                </a:rPr>
                <a:t>L</a:t>
              </a:r>
              <a:r>
                <a:rPr lang="en-US" sz="3200" b="1" dirty="0" smtClean="0">
                  <a:latin typeface="Arev Sans" pitchFamily="34" charset="0"/>
                  <a:ea typeface="Arev Sans" pitchFamily="34" charset="0"/>
                  <a:cs typeface="Arev sans bold" pitchFamily="34" charset="0"/>
                </a:rPr>
                <a:t>-distance between </a:t>
              </a:r>
              <a:r>
                <a:rPr lang="el-GR" sz="3200" b="1" dirty="0" smtClean="0">
                  <a:latin typeface="Arev Sans" pitchFamily="34" charset="0"/>
                  <a:ea typeface="Arev Sans" pitchFamily="34" charset="0"/>
                  <a:cs typeface="Arev sans bold" pitchFamily="34" charset="0"/>
                </a:rPr>
                <a:t>ρ</a:t>
              </a:r>
              <a:r>
                <a:rPr lang="en-US" sz="3200" b="1" dirty="0" smtClean="0">
                  <a:latin typeface="Arev Sans" pitchFamily="34" charset="0"/>
                  <a:ea typeface="Arev Sans" pitchFamily="34" charset="0"/>
                  <a:cs typeface="Arev sans bold" pitchFamily="34" charset="0"/>
                </a:rPr>
                <a:t> and </a:t>
              </a:r>
              <a:r>
                <a:rPr lang="en-US" sz="3200" b="1" dirty="0" smtClean="0">
                  <a:latin typeface="Times New Roman" panose="02020603050405020304" pitchFamily="18" charset="0"/>
                  <a:ea typeface="Arev Sans" pitchFamily="34" charset="0"/>
                  <a:cs typeface="Times New Roman" panose="02020603050405020304" pitchFamily="18" charset="0"/>
                </a:rPr>
                <a:t>I</a:t>
              </a:r>
              <a:r>
                <a:rPr lang="en-US" sz="3200" b="1" dirty="0" smtClean="0">
                  <a:latin typeface="Arev Sans" pitchFamily="34" charset="0"/>
                  <a:ea typeface="Arev Sans" pitchFamily="34" charset="0"/>
                  <a:cs typeface="Arev sans bold" pitchFamily="34" charset="0"/>
                </a:rPr>
                <a:t>/n</a:t>
              </a:r>
            </a:p>
          </p:txBody>
        </p:sp>
        <p:grpSp>
          <p:nvGrpSpPr>
            <p:cNvPr id="16" name="Group 15"/>
            <p:cNvGrpSpPr>
              <a:grpSpLocks noChangeAspect="1"/>
            </p:cNvGrpSpPr>
            <p:nvPr>
              <p:custDataLst>
                <p:tags r:id="rId34"/>
              </p:custDataLst>
            </p:nvPr>
          </p:nvGrpSpPr>
          <p:grpSpPr>
            <a:xfrm>
              <a:off x="3986027" y="149818"/>
              <a:ext cx="374651" cy="569913"/>
              <a:chOff x="2540000" y="2540000"/>
              <a:chExt cx="374651" cy="569913"/>
            </a:xfrm>
          </p:grpSpPr>
          <p:sp>
            <p:nvSpPr>
              <p:cNvPr id="12" name="Freeform 7"/>
              <p:cNvSpPr>
                <a:spLocks noEditPoints="1"/>
              </p:cNvSpPr>
              <p:nvPr>
                <p:custDataLst>
                  <p:tags r:id="rId35"/>
                </p:custDataLst>
              </p:nvPr>
            </p:nvSpPr>
            <p:spPr bwMode="auto">
              <a:xfrm>
                <a:off x="2540000" y="2635250"/>
                <a:ext cx="160338" cy="301625"/>
              </a:xfrm>
              <a:custGeom>
                <a:avLst/>
                <a:gdLst>
                  <a:gd name="T0" fmla="*/ 81 w 183"/>
                  <a:gd name="T1" fmla="*/ 305 h 377"/>
                  <a:gd name="T2" fmla="*/ 178 w 183"/>
                  <a:gd name="T3" fmla="*/ 84 h 377"/>
                  <a:gd name="T4" fmla="*/ 183 w 183"/>
                  <a:gd name="T5" fmla="*/ 42 h 377"/>
                  <a:gd name="T6" fmla="*/ 153 w 183"/>
                  <a:gd name="T7" fmla="*/ 0 h 377"/>
                  <a:gd name="T8" fmla="*/ 105 w 183"/>
                  <a:gd name="T9" fmla="*/ 19 h 377"/>
                  <a:gd name="T10" fmla="*/ 51 w 183"/>
                  <a:gd name="T11" fmla="*/ 187 h 377"/>
                  <a:gd name="T12" fmla="*/ 44 w 183"/>
                  <a:gd name="T13" fmla="*/ 262 h 377"/>
                  <a:gd name="T14" fmla="*/ 46 w 183"/>
                  <a:gd name="T15" fmla="*/ 301 h 377"/>
                  <a:gd name="T16" fmla="*/ 0 w 183"/>
                  <a:gd name="T17" fmla="*/ 370 h 377"/>
                  <a:gd name="T18" fmla="*/ 38 w 183"/>
                  <a:gd name="T19" fmla="*/ 370 h 377"/>
                  <a:gd name="T20" fmla="*/ 57 w 183"/>
                  <a:gd name="T21" fmla="*/ 344 h 377"/>
                  <a:gd name="T22" fmla="*/ 110 w 183"/>
                  <a:gd name="T23" fmla="*/ 377 h 377"/>
                  <a:gd name="T24" fmla="*/ 145 w 183"/>
                  <a:gd name="T25" fmla="*/ 363 h 377"/>
                  <a:gd name="T26" fmla="*/ 177 w 183"/>
                  <a:gd name="T27" fmla="*/ 326 h 377"/>
                  <a:gd name="T28" fmla="*/ 145 w 183"/>
                  <a:gd name="T29" fmla="*/ 326 h 377"/>
                  <a:gd name="T30" fmla="*/ 113 w 183"/>
                  <a:gd name="T31" fmla="*/ 354 h 377"/>
                  <a:gd name="T32" fmla="*/ 81 w 183"/>
                  <a:gd name="T33" fmla="*/ 305 h 377"/>
                  <a:gd name="T34" fmla="*/ 81 w 183"/>
                  <a:gd name="T35" fmla="*/ 241 h 377"/>
                  <a:gd name="T36" fmla="*/ 92 w 183"/>
                  <a:gd name="T37" fmla="*/ 174 h 377"/>
                  <a:gd name="T38" fmla="*/ 142 w 183"/>
                  <a:gd name="T39" fmla="*/ 27 h 377"/>
                  <a:gd name="T40" fmla="*/ 148 w 183"/>
                  <a:gd name="T41" fmla="*/ 43 h 377"/>
                  <a:gd name="T42" fmla="*/ 140 w 183"/>
                  <a:gd name="T43" fmla="*/ 89 h 377"/>
                  <a:gd name="T44" fmla="*/ 81 w 183"/>
                  <a:gd name="T45" fmla="*/ 24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 h="377">
                    <a:moveTo>
                      <a:pt x="81" y="305"/>
                    </a:moveTo>
                    <a:cubicBezTo>
                      <a:pt x="134" y="220"/>
                      <a:pt x="167" y="146"/>
                      <a:pt x="178" y="84"/>
                    </a:cubicBezTo>
                    <a:cubicBezTo>
                      <a:pt x="181" y="69"/>
                      <a:pt x="183" y="55"/>
                      <a:pt x="183" y="42"/>
                    </a:cubicBezTo>
                    <a:cubicBezTo>
                      <a:pt x="183" y="14"/>
                      <a:pt x="173" y="0"/>
                      <a:pt x="153" y="0"/>
                    </a:cubicBezTo>
                    <a:cubicBezTo>
                      <a:pt x="132" y="0"/>
                      <a:pt x="117" y="6"/>
                      <a:pt x="105" y="19"/>
                    </a:cubicBezTo>
                    <a:cubicBezTo>
                      <a:pt x="88" y="38"/>
                      <a:pt x="70" y="94"/>
                      <a:pt x="51" y="187"/>
                    </a:cubicBezTo>
                    <a:cubicBezTo>
                      <a:pt x="46" y="212"/>
                      <a:pt x="44" y="237"/>
                      <a:pt x="44" y="262"/>
                    </a:cubicBezTo>
                    <a:cubicBezTo>
                      <a:pt x="44" y="275"/>
                      <a:pt x="45" y="289"/>
                      <a:pt x="46" y="301"/>
                    </a:cubicBezTo>
                    <a:cubicBezTo>
                      <a:pt x="33" y="324"/>
                      <a:pt x="18" y="346"/>
                      <a:pt x="0" y="370"/>
                    </a:cubicBezTo>
                    <a:lnTo>
                      <a:pt x="38" y="370"/>
                    </a:lnTo>
                    <a:lnTo>
                      <a:pt x="57" y="344"/>
                    </a:lnTo>
                    <a:cubicBezTo>
                      <a:pt x="67" y="366"/>
                      <a:pt x="85" y="377"/>
                      <a:pt x="110" y="377"/>
                    </a:cubicBezTo>
                    <a:cubicBezTo>
                      <a:pt x="122" y="377"/>
                      <a:pt x="133" y="373"/>
                      <a:pt x="145" y="363"/>
                    </a:cubicBezTo>
                    <a:cubicBezTo>
                      <a:pt x="157" y="355"/>
                      <a:pt x="167" y="343"/>
                      <a:pt x="177" y="326"/>
                    </a:cubicBezTo>
                    <a:lnTo>
                      <a:pt x="145" y="326"/>
                    </a:lnTo>
                    <a:cubicBezTo>
                      <a:pt x="132" y="345"/>
                      <a:pt x="122" y="354"/>
                      <a:pt x="113" y="354"/>
                    </a:cubicBezTo>
                    <a:cubicBezTo>
                      <a:pt x="99" y="354"/>
                      <a:pt x="88" y="338"/>
                      <a:pt x="81" y="305"/>
                    </a:cubicBezTo>
                    <a:close/>
                    <a:moveTo>
                      <a:pt x="81" y="241"/>
                    </a:moveTo>
                    <a:cubicBezTo>
                      <a:pt x="84" y="220"/>
                      <a:pt x="87" y="198"/>
                      <a:pt x="92" y="174"/>
                    </a:cubicBezTo>
                    <a:cubicBezTo>
                      <a:pt x="108" y="90"/>
                      <a:pt x="124" y="41"/>
                      <a:pt x="142" y="27"/>
                    </a:cubicBezTo>
                    <a:cubicBezTo>
                      <a:pt x="146" y="27"/>
                      <a:pt x="148" y="32"/>
                      <a:pt x="148" y="43"/>
                    </a:cubicBezTo>
                    <a:cubicBezTo>
                      <a:pt x="148" y="50"/>
                      <a:pt x="145" y="65"/>
                      <a:pt x="140" y="89"/>
                    </a:cubicBezTo>
                    <a:cubicBezTo>
                      <a:pt x="132" y="134"/>
                      <a:pt x="112" y="185"/>
                      <a:pt x="81" y="241"/>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b="1" dirty="0"/>
              </a:p>
            </p:txBody>
          </p:sp>
          <p:sp>
            <p:nvSpPr>
              <p:cNvPr id="13" name="Freeform 8"/>
              <p:cNvSpPr>
                <a:spLocks/>
              </p:cNvSpPr>
              <p:nvPr>
                <p:custDataLst>
                  <p:tags r:id="rId36"/>
                </p:custDataLst>
              </p:nvPr>
            </p:nvSpPr>
            <p:spPr bwMode="auto">
              <a:xfrm>
                <a:off x="2760663" y="2540000"/>
                <a:ext cx="153988" cy="225425"/>
              </a:xfrm>
              <a:custGeom>
                <a:avLst/>
                <a:gdLst>
                  <a:gd name="T0" fmla="*/ 45 w 175"/>
                  <a:gd name="T1" fmla="*/ 249 h 281"/>
                  <a:gd name="T2" fmla="*/ 115 w 175"/>
                  <a:gd name="T3" fmla="*/ 178 h 281"/>
                  <a:gd name="T4" fmla="*/ 144 w 175"/>
                  <a:gd name="T5" fmla="*/ 147 h 281"/>
                  <a:gd name="T6" fmla="*/ 167 w 175"/>
                  <a:gd name="T7" fmla="*/ 111 h 281"/>
                  <a:gd name="T8" fmla="*/ 174 w 175"/>
                  <a:gd name="T9" fmla="*/ 79 h 281"/>
                  <a:gd name="T10" fmla="*/ 148 w 175"/>
                  <a:gd name="T11" fmla="*/ 21 h 281"/>
                  <a:gd name="T12" fmla="*/ 80 w 175"/>
                  <a:gd name="T13" fmla="*/ 0 h 281"/>
                  <a:gd name="T14" fmla="*/ 44 w 175"/>
                  <a:gd name="T15" fmla="*/ 4 h 281"/>
                  <a:gd name="T16" fmla="*/ 2 w 175"/>
                  <a:gd name="T17" fmla="*/ 18 h 281"/>
                  <a:gd name="T18" fmla="*/ 2 w 175"/>
                  <a:gd name="T19" fmla="*/ 56 h 281"/>
                  <a:gd name="T20" fmla="*/ 43 w 175"/>
                  <a:gd name="T21" fmla="*/ 37 h 281"/>
                  <a:gd name="T22" fmla="*/ 80 w 175"/>
                  <a:gd name="T23" fmla="*/ 31 h 281"/>
                  <a:gd name="T24" fmla="*/ 121 w 175"/>
                  <a:gd name="T25" fmla="*/ 45 h 281"/>
                  <a:gd name="T26" fmla="*/ 136 w 175"/>
                  <a:gd name="T27" fmla="*/ 81 h 281"/>
                  <a:gd name="T28" fmla="*/ 129 w 175"/>
                  <a:gd name="T29" fmla="*/ 108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5" y="178"/>
                    </a:lnTo>
                    <a:cubicBezTo>
                      <a:pt x="131" y="161"/>
                      <a:pt x="141" y="150"/>
                      <a:pt x="144" y="147"/>
                    </a:cubicBezTo>
                    <a:cubicBezTo>
                      <a:pt x="155" y="133"/>
                      <a:pt x="163" y="121"/>
                      <a:pt x="167" y="111"/>
                    </a:cubicBezTo>
                    <a:cubicBezTo>
                      <a:pt x="172" y="100"/>
                      <a:pt x="174" y="90"/>
                      <a:pt x="174" y="79"/>
                    </a:cubicBezTo>
                    <a:cubicBezTo>
                      <a:pt x="174" y="55"/>
                      <a:pt x="165" y="35"/>
                      <a:pt x="148" y="21"/>
                    </a:cubicBezTo>
                    <a:cubicBezTo>
                      <a:pt x="131" y="7"/>
                      <a:pt x="109" y="0"/>
                      <a:pt x="80" y="0"/>
                    </a:cubicBezTo>
                    <a:cubicBezTo>
                      <a:pt x="69" y="0"/>
                      <a:pt x="57" y="1"/>
                      <a:pt x="44" y="4"/>
                    </a:cubicBezTo>
                    <a:cubicBezTo>
                      <a:pt x="31" y="7"/>
                      <a:pt x="17" y="12"/>
                      <a:pt x="2" y="18"/>
                    </a:cubicBezTo>
                    <a:lnTo>
                      <a:pt x="2" y="56"/>
                    </a:lnTo>
                    <a:cubicBezTo>
                      <a:pt x="16" y="47"/>
                      <a:pt x="30" y="41"/>
                      <a:pt x="43" y="37"/>
                    </a:cubicBezTo>
                    <a:cubicBezTo>
                      <a:pt x="57" y="33"/>
                      <a:pt x="69" y="31"/>
                      <a:pt x="80" y="31"/>
                    </a:cubicBezTo>
                    <a:cubicBezTo>
                      <a:pt x="97" y="31"/>
                      <a:pt x="110" y="36"/>
                      <a:pt x="121" y="45"/>
                    </a:cubicBezTo>
                    <a:cubicBezTo>
                      <a:pt x="131" y="54"/>
                      <a:pt x="136" y="66"/>
                      <a:pt x="136" y="81"/>
                    </a:cubicBezTo>
                    <a:cubicBezTo>
                      <a:pt x="136" y="90"/>
                      <a:pt x="134" y="99"/>
                      <a:pt x="129" y="108"/>
                    </a:cubicBezTo>
                    <a:cubicBezTo>
                      <a:pt x="124" y="118"/>
                      <a:pt x="116" y="129"/>
                      <a:pt x="104" y="143"/>
                    </a:cubicBezTo>
                    <a:cubicBezTo>
                      <a:pt x="98" y="150"/>
                      <a:pt x="82" y="166"/>
                      <a:pt x="58" y="190"/>
                    </a:cubicBezTo>
                    <a:lnTo>
                      <a:pt x="0" y="249"/>
                    </a:lnTo>
                    <a:lnTo>
                      <a:pt x="0" y="281"/>
                    </a:lnTo>
                    <a:lnTo>
                      <a:pt x="175" y="281"/>
                    </a:lnTo>
                    <a:lnTo>
                      <a:pt x="175" y="249"/>
                    </a:lnTo>
                    <a:lnTo>
                      <a:pt x="45" y="249"/>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p:custDataLst>
                  <p:tags r:id="rId37"/>
                </p:custDataLst>
              </p:nvPr>
            </p:nvSpPr>
            <p:spPr bwMode="auto">
              <a:xfrm>
                <a:off x="2760663" y="2884488"/>
                <a:ext cx="153988" cy="225425"/>
              </a:xfrm>
              <a:custGeom>
                <a:avLst/>
                <a:gdLst>
                  <a:gd name="T0" fmla="*/ 45 w 175"/>
                  <a:gd name="T1" fmla="*/ 250 h 281"/>
                  <a:gd name="T2" fmla="*/ 115 w 175"/>
                  <a:gd name="T3" fmla="*/ 178 h 281"/>
                  <a:gd name="T4" fmla="*/ 144 w 175"/>
                  <a:gd name="T5" fmla="*/ 147 h 281"/>
                  <a:gd name="T6" fmla="*/ 167 w 175"/>
                  <a:gd name="T7" fmla="*/ 111 h 281"/>
                  <a:gd name="T8" fmla="*/ 174 w 175"/>
                  <a:gd name="T9" fmla="*/ 79 h 281"/>
                  <a:gd name="T10" fmla="*/ 148 w 175"/>
                  <a:gd name="T11" fmla="*/ 22 h 281"/>
                  <a:gd name="T12" fmla="*/ 80 w 175"/>
                  <a:gd name="T13" fmla="*/ 0 h 281"/>
                  <a:gd name="T14" fmla="*/ 44 w 175"/>
                  <a:gd name="T15" fmla="*/ 5 h 281"/>
                  <a:gd name="T16" fmla="*/ 2 w 175"/>
                  <a:gd name="T17" fmla="*/ 18 h 281"/>
                  <a:gd name="T18" fmla="*/ 2 w 175"/>
                  <a:gd name="T19" fmla="*/ 56 h 281"/>
                  <a:gd name="T20" fmla="*/ 43 w 175"/>
                  <a:gd name="T21" fmla="*/ 38 h 281"/>
                  <a:gd name="T22" fmla="*/ 80 w 175"/>
                  <a:gd name="T23" fmla="*/ 32 h 281"/>
                  <a:gd name="T24" fmla="*/ 121 w 175"/>
                  <a:gd name="T25" fmla="*/ 45 h 281"/>
                  <a:gd name="T26" fmla="*/ 136 w 175"/>
                  <a:gd name="T27" fmla="*/ 81 h 281"/>
                  <a:gd name="T28" fmla="*/ 129 w 175"/>
                  <a:gd name="T29" fmla="*/ 109 h 281"/>
                  <a:gd name="T30" fmla="*/ 104 w 175"/>
                  <a:gd name="T31" fmla="*/ 143 h 281"/>
                  <a:gd name="T32" fmla="*/ 58 w 175"/>
                  <a:gd name="T33" fmla="*/ 191 h 281"/>
                  <a:gd name="T34" fmla="*/ 0 w 175"/>
                  <a:gd name="T35" fmla="*/ 250 h 281"/>
                  <a:gd name="T36" fmla="*/ 0 w 175"/>
                  <a:gd name="T37" fmla="*/ 281 h 281"/>
                  <a:gd name="T38" fmla="*/ 175 w 175"/>
                  <a:gd name="T39" fmla="*/ 281 h 281"/>
                  <a:gd name="T40" fmla="*/ 175 w 175"/>
                  <a:gd name="T41" fmla="*/ 250 h 281"/>
                  <a:gd name="T42" fmla="*/ 45 w 175"/>
                  <a:gd name="T43" fmla="*/ 2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50"/>
                    </a:moveTo>
                    <a:lnTo>
                      <a:pt x="115" y="178"/>
                    </a:lnTo>
                    <a:cubicBezTo>
                      <a:pt x="131" y="161"/>
                      <a:pt x="141" y="151"/>
                      <a:pt x="144" y="147"/>
                    </a:cubicBezTo>
                    <a:cubicBezTo>
                      <a:pt x="155" y="134"/>
                      <a:pt x="163" y="122"/>
                      <a:pt x="167" y="111"/>
                    </a:cubicBezTo>
                    <a:cubicBezTo>
                      <a:pt x="172" y="101"/>
                      <a:pt x="174" y="90"/>
                      <a:pt x="174" y="79"/>
                    </a:cubicBezTo>
                    <a:cubicBezTo>
                      <a:pt x="174" y="55"/>
                      <a:pt x="165" y="36"/>
                      <a:pt x="148" y="22"/>
                    </a:cubicBezTo>
                    <a:cubicBezTo>
                      <a:pt x="131" y="8"/>
                      <a:pt x="109" y="0"/>
                      <a:pt x="80" y="0"/>
                    </a:cubicBezTo>
                    <a:cubicBezTo>
                      <a:pt x="69" y="0"/>
                      <a:pt x="57" y="2"/>
                      <a:pt x="44" y="5"/>
                    </a:cubicBezTo>
                    <a:cubicBezTo>
                      <a:pt x="31" y="8"/>
                      <a:pt x="17" y="12"/>
                      <a:pt x="2" y="18"/>
                    </a:cubicBezTo>
                    <a:lnTo>
                      <a:pt x="2" y="56"/>
                    </a:lnTo>
                    <a:cubicBezTo>
                      <a:pt x="16" y="48"/>
                      <a:pt x="30" y="42"/>
                      <a:pt x="43" y="38"/>
                    </a:cubicBezTo>
                    <a:cubicBezTo>
                      <a:pt x="57" y="34"/>
                      <a:pt x="69" y="32"/>
                      <a:pt x="80" y="32"/>
                    </a:cubicBezTo>
                    <a:cubicBezTo>
                      <a:pt x="97" y="32"/>
                      <a:pt x="110" y="36"/>
                      <a:pt x="121" y="45"/>
                    </a:cubicBezTo>
                    <a:cubicBezTo>
                      <a:pt x="131" y="55"/>
                      <a:pt x="136" y="67"/>
                      <a:pt x="136" y="81"/>
                    </a:cubicBezTo>
                    <a:cubicBezTo>
                      <a:pt x="136" y="90"/>
                      <a:pt x="134" y="100"/>
                      <a:pt x="129" y="109"/>
                    </a:cubicBezTo>
                    <a:cubicBezTo>
                      <a:pt x="124" y="118"/>
                      <a:pt x="116" y="129"/>
                      <a:pt x="104" y="143"/>
                    </a:cubicBezTo>
                    <a:cubicBezTo>
                      <a:pt x="98" y="150"/>
                      <a:pt x="82" y="166"/>
                      <a:pt x="58" y="191"/>
                    </a:cubicBezTo>
                    <a:lnTo>
                      <a:pt x="0" y="250"/>
                    </a:lnTo>
                    <a:lnTo>
                      <a:pt x="0" y="281"/>
                    </a:lnTo>
                    <a:lnTo>
                      <a:pt x="175" y="281"/>
                    </a:lnTo>
                    <a:lnTo>
                      <a:pt x="175" y="250"/>
                    </a:lnTo>
                    <a:lnTo>
                      <a:pt x="45" y="25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9" name="TextBox 28"/>
          <p:cNvSpPr txBox="1"/>
          <p:nvPr/>
        </p:nvSpPr>
        <p:spPr bwMode="auto">
          <a:xfrm>
            <a:off x="327511" y="1019038"/>
            <a:ext cx="5692584"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You basically want to estimate</a:t>
            </a:r>
          </a:p>
        </p:txBody>
      </p:sp>
      <p:grpSp>
        <p:nvGrpSpPr>
          <p:cNvPr id="30" name="Group 29"/>
          <p:cNvGrpSpPr>
            <a:grpSpLocks noChangeAspect="1"/>
          </p:cNvGrpSpPr>
          <p:nvPr>
            <p:custDataLst>
              <p:tags r:id="rId1"/>
            </p:custDataLst>
          </p:nvPr>
        </p:nvGrpSpPr>
        <p:grpSpPr>
          <a:xfrm>
            <a:off x="6026976" y="869461"/>
            <a:ext cx="896938" cy="941387"/>
            <a:chOff x="7893050" y="5316538"/>
            <a:chExt cx="896938" cy="941387"/>
          </a:xfrm>
        </p:grpSpPr>
        <p:sp>
          <p:nvSpPr>
            <p:cNvPr id="31" name="Freeform 22"/>
            <p:cNvSpPr>
              <a:spLocks/>
            </p:cNvSpPr>
            <p:nvPr>
              <p:custDataLst>
                <p:tags r:id="rId26"/>
              </p:custDataLst>
            </p:nvPr>
          </p:nvSpPr>
          <p:spPr bwMode="auto">
            <a:xfrm>
              <a:off x="8066088" y="5316538"/>
              <a:ext cx="120650" cy="138112"/>
            </a:xfrm>
            <a:custGeom>
              <a:avLst/>
              <a:gdLst>
                <a:gd name="T0" fmla="*/ 173 w 173"/>
                <a:gd name="T1" fmla="*/ 87 h 212"/>
                <a:gd name="T2" fmla="*/ 154 w 173"/>
                <a:gd name="T3" fmla="*/ 22 h 212"/>
                <a:gd name="T4" fmla="*/ 101 w 173"/>
                <a:gd name="T5" fmla="*/ 0 h 212"/>
                <a:gd name="T6" fmla="*/ 62 w 173"/>
                <a:gd name="T7" fmla="*/ 9 h 212"/>
                <a:gd name="T8" fmla="*/ 34 w 173"/>
                <a:gd name="T9" fmla="*/ 37 h 212"/>
                <a:gd name="T10" fmla="*/ 34 w 173"/>
                <a:gd name="T11" fmla="*/ 5 h 212"/>
                <a:gd name="T12" fmla="*/ 0 w 173"/>
                <a:gd name="T13" fmla="*/ 5 h 212"/>
                <a:gd name="T14" fmla="*/ 0 w 173"/>
                <a:gd name="T15" fmla="*/ 212 h 212"/>
                <a:gd name="T16" fmla="*/ 34 w 173"/>
                <a:gd name="T17" fmla="*/ 212 h 212"/>
                <a:gd name="T18" fmla="*/ 34 w 173"/>
                <a:gd name="T19" fmla="*/ 95 h 212"/>
                <a:gd name="T20" fmla="*/ 50 w 173"/>
                <a:gd name="T21" fmla="*/ 47 h 212"/>
                <a:gd name="T22" fmla="*/ 93 w 173"/>
                <a:gd name="T23" fmla="*/ 29 h 212"/>
                <a:gd name="T24" fmla="*/ 127 w 173"/>
                <a:gd name="T25" fmla="*/ 44 h 212"/>
                <a:gd name="T26" fmla="*/ 139 w 173"/>
                <a:gd name="T27" fmla="*/ 88 h 212"/>
                <a:gd name="T28" fmla="*/ 139 w 173"/>
                <a:gd name="T29" fmla="*/ 212 h 212"/>
                <a:gd name="T30" fmla="*/ 173 w 173"/>
                <a:gd name="T31" fmla="*/ 212 h 212"/>
                <a:gd name="T32" fmla="*/ 173 w 173"/>
                <a:gd name="T33" fmla="*/ 8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12">
                  <a:moveTo>
                    <a:pt x="173" y="87"/>
                  </a:moveTo>
                  <a:cubicBezTo>
                    <a:pt x="173" y="58"/>
                    <a:pt x="167" y="36"/>
                    <a:pt x="154" y="22"/>
                  </a:cubicBezTo>
                  <a:cubicBezTo>
                    <a:pt x="142" y="7"/>
                    <a:pt x="124" y="0"/>
                    <a:pt x="101" y="0"/>
                  </a:cubicBezTo>
                  <a:cubicBezTo>
                    <a:pt x="86" y="0"/>
                    <a:pt x="73" y="3"/>
                    <a:pt x="62" y="9"/>
                  </a:cubicBezTo>
                  <a:cubicBezTo>
                    <a:pt x="51" y="15"/>
                    <a:pt x="42" y="24"/>
                    <a:pt x="34" y="37"/>
                  </a:cubicBezTo>
                  <a:lnTo>
                    <a:pt x="34" y="5"/>
                  </a:lnTo>
                  <a:lnTo>
                    <a:pt x="0" y="5"/>
                  </a:lnTo>
                  <a:lnTo>
                    <a:pt x="0" y="212"/>
                  </a:lnTo>
                  <a:lnTo>
                    <a:pt x="34" y="212"/>
                  </a:lnTo>
                  <a:lnTo>
                    <a:pt x="34" y="95"/>
                  </a:lnTo>
                  <a:cubicBezTo>
                    <a:pt x="34" y="75"/>
                    <a:pt x="39" y="58"/>
                    <a:pt x="50" y="47"/>
                  </a:cubicBezTo>
                  <a:cubicBezTo>
                    <a:pt x="60" y="35"/>
                    <a:pt x="75" y="29"/>
                    <a:pt x="93" y="29"/>
                  </a:cubicBezTo>
                  <a:cubicBezTo>
                    <a:pt x="108" y="29"/>
                    <a:pt x="120" y="34"/>
                    <a:pt x="127" y="44"/>
                  </a:cubicBezTo>
                  <a:cubicBezTo>
                    <a:pt x="135" y="53"/>
                    <a:pt x="139" y="68"/>
                    <a:pt x="139" y="88"/>
                  </a:cubicBezTo>
                  <a:lnTo>
                    <a:pt x="139" y="212"/>
                  </a:lnTo>
                  <a:lnTo>
                    <a:pt x="173" y="212"/>
                  </a:lnTo>
                  <a:lnTo>
                    <a:pt x="173" y="87"/>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p:cNvSpPr>
              <a:spLocks/>
            </p:cNvSpPr>
            <p:nvPr>
              <p:custDataLst>
                <p:tags r:id="rId27"/>
              </p:custDataLst>
            </p:nvPr>
          </p:nvSpPr>
          <p:spPr bwMode="auto">
            <a:xfrm>
              <a:off x="7893050" y="5516563"/>
              <a:ext cx="447675" cy="492125"/>
            </a:xfrm>
            <a:custGeom>
              <a:avLst/>
              <a:gdLst>
                <a:gd name="T0" fmla="*/ 21 w 637"/>
                <a:gd name="T1" fmla="*/ 0 h 760"/>
                <a:gd name="T2" fmla="*/ 21 w 637"/>
                <a:gd name="T3" fmla="*/ 33 h 760"/>
                <a:gd name="T4" fmla="*/ 325 w 637"/>
                <a:gd name="T5" fmla="*/ 382 h 760"/>
                <a:gd name="T6" fmla="*/ 0 w 637"/>
                <a:gd name="T7" fmla="*/ 760 h 760"/>
                <a:gd name="T8" fmla="*/ 637 w 637"/>
                <a:gd name="T9" fmla="*/ 760 h 760"/>
                <a:gd name="T10" fmla="*/ 637 w 637"/>
                <a:gd name="T11" fmla="*/ 561 h 760"/>
                <a:gd name="T12" fmla="*/ 606 w 637"/>
                <a:gd name="T13" fmla="*/ 561 h 760"/>
                <a:gd name="T14" fmla="*/ 589 w 637"/>
                <a:gd name="T15" fmla="*/ 663 h 760"/>
                <a:gd name="T16" fmla="*/ 554 w 637"/>
                <a:gd name="T17" fmla="*/ 698 h 760"/>
                <a:gd name="T18" fmla="*/ 96 w 637"/>
                <a:gd name="T19" fmla="*/ 698 h 760"/>
                <a:gd name="T20" fmla="*/ 389 w 637"/>
                <a:gd name="T21" fmla="*/ 357 h 760"/>
                <a:gd name="T22" fmla="*/ 107 w 637"/>
                <a:gd name="T23" fmla="*/ 33 h 760"/>
                <a:gd name="T24" fmla="*/ 555 w 637"/>
                <a:gd name="T25" fmla="*/ 33 h 760"/>
                <a:gd name="T26" fmla="*/ 589 w 637"/>
                <a:gd name="T27" fmla="*/ 67 h 760"/>
                <a:gd name="T28" fmla="*/ 606 w 637"/>
                <a:gd name="T29" fmla="*/ 170 h 760"/>
                <a:gd name="T30" fmla="*/ 637 w 637"/>
                <a:gd name="T31" fmla="*/ 170 h 760"/>
                <a:gd name="T32" fmla="*/ 637 w 637"/>
                <a:gd name="T33" fmla="*/ 0 h 760"/>
                <a:gd name="T34" fmla="*/ 107 w 637"/>
                <a:gd name="T35" fmla="*/ 0 h 760"/>
                <a:gd name="T36" fmla="*/ 21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1" y="0"/>
                  </a:moveTo>
                  <a:lnTo>
                    <a:pt x="21" y="33"/>
                  </a:lnTo>
                  <a:lnTo>
                    <a:pt x="325" y="382"/>
                  </a:lnTo>
                  <a:lnTo>
                    <a:pt x="0" y="760"/>
                  </a:lnTo>
                  <a:lnTo>
                    <a:pt x="637" y="760"/>
                  </a:lnTo>
                  <a:lnTo>
                    <a:pt x="637" y="561"/>
                  </a:lnTo>
                  <a:lnTo>
                    <a:pt x="606" y="561"/>
                  </a:lnTo>
                  <a:lnTo>
                    <a:pt x="589" y="663"/>
                  </a:lnTo>
                  <a:lnTo>
                    <a:pt x="554" y="698"/>
                  </a:lnTo>
                  <a:lnTo>
                    <a:pt x="96" y="698"/>
                  </a:lnTo>
                  <a:lnTo>
                    <a:pt x="389" y="357"/>
                  </a:lnTo>
                  <a:lnTo>
                    <a:pt x="107" y="33"/>
                  </a:lnTo>
                  <a:lnTo>
                    <a:pt x="555" y="33"/>
                  </a:lnTo>
                  <a:lnTo>
                    <a:pt x="589" y="67"/>
                  </a:lnTo>
                  <a:lnTo>
                    <a:pt x="606" y="170"/>
                  </a:lnTo>
                  <a:lnTo>
                    <a:pt x="637" y="170"/>
                  </a:lnTo>
                  <a:lnTo>
                    <a:pt x="637" y="0"/>
                  </a:lnTo>
                  <a:lnTo>
                    <a:pt x="107" y="0"/>
                  </a:lnTo>
                  <a:lnTo>
                    <a:pt x="21"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p:cNvSpPr>
              <a:spLocks noEditPoints="1"/>
            </p:cNvSpPr>
            <p:nvPr>
              <p:custDataLst>
                <p:tags r:id="rId28"/>
              </p:custDataLst>
            </p:nvPr>
          </p:nvSpPr>
          <p:spPr bwMode="auto">
            <a:xfrm>
              <a:off x="7916863" y="6070600"/>
              <a:ext cx="23813" cy="187325"/>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p:cNvSpPr>
              <a:spLocks noEditPoints="1"/>
            </p:cNvSpPr>
            <p:nvPr>
              <p:custDataLst>
                <p:tags r:id="rId29"/>
              </p:custDataLst>
            </p:nvPr>
          </p:nvSpPr>
          <p:spPr bwMode="auto">
            <a:xfrm>
              <a:off x="7986713" y="6149975"/>
              <a:ext cx="179388" cy="74612"/>
            </a:xfrm>
            <a:custGeom>
              <a:avLst/>
              <a:gdLst>
                <a:gd name="T0" fmla="*/ 0 w 254"/>
                <a:gd name="T1" fmla="*/ 31 h 114"/>
                <a:gd name="T2" fmla="*/ 254 w 254"/>
                <a:gd name="T3" fmla="*/ 31 h 114"/>
                <a:gd name="T4" fmla="*/ 254 w 254"/>
                <a:gd name="T5" fmla="*/ 0 h 114"/>
                <a:gd name="T6" fmla="*/ 0 w 254"/>
                <a:gd name="T7" fmla="*/ 0 h 114"/>
                <a:gd name="T8" fmla="*/ 0 w 254"/>
                <a:gd name="T9" fmla="*/ 31 h 114"/>
                <a:gd name="T10" fmla="*/ 0 w 254"/>
                <a:gd name="T11" fmla="*/ 114 h 114"/>
                <a:gd name="T12" fmla="*/ 254 w 254"/>
                <a:gd name="T13" fmla="*/ 114 h 114"/>
                <a:gd name="T14" fmla="*/ 254 w 254"/>
                <a:gd name="T15" fmla="*/ 83 h 114"/>
                <a:gd name="T16" fmla="*/ 0 w 254"/>
                <a:gd name="T17" fmla="*/ 83 h 114"/>
                <a:gd name="T18" fmla="*/ 0 w 254"/>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114">
                  <a:moveTo>
                    <a:pt x="0" y="31"/>
                  </a:moveTo>
                  <a:lnTo>
                    <a:pt x="254" y="31"/>
                  </a:lnTo>
                  <a:lnTo>
                    <a:pt x="254" y="0"/>
                  </a:lnTo>
                  <a:lnTo>
                    <a:pt x="0" y="0"/>
                  </a:lnTo>
                  <a:lnTo>
                    <a:pt x="0" y="31"/>
                  </a:lnTo>
                  <a:close/>
                  <a:moveTo>
                    <a:pt x="0" y="114"/>
                  </a:moveTo>
                  <a:lnTo>
                    <a:pt x="254" y="114"/>
                  </a:lnTo>
                  <a:lnTo>
                    <a:pt x="254" y="83"/>
                  </a:lnTo>
                  <a:lnTo>
                    <a:pt x="0" y="83"/>
                  </a:lnTo>
                  <a:lnTo>
                    <a:pt x="0" y="11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p:cNvSpPr>
              <a:spLocks/>
            </p:cNvSpPr>
            <p:nvPr>
              <p:custDataLst>
                <p:tags r:id="rId30"/>
              </p:custDataLst>
            </p:nvPr>
          </p:nvSpPr>
          <p:spPr bwMode="auto">
            <a:xfrm>
              <a:off x="8218488" y="6078538"/>
              <a:ext cx="114300" cy="179387"/>
            </a:xfrm>
            <a:custGeom>
              <a:avLst/>
              <a:gdLst>
                <a:gd name="T0" fmla="*/ 5 w 164"/>
                <a:gd name="T1" fmla="*/ 244 h 276"/>
                <a:gd name="T2" fmla="*/ 5 w 164"/>
                <a:gd name="T3" fmla="*/ 276 h 276"/>
                <a:gd name="T4" fmla="*/ 164 w 164"/>
                <a:gd name="T5" fmla="*/ 276 h 276"/>
                <a:gd name="T6" fmla="*/ 164 w 164"/>
                <a:gd name="T7" fmla="*/ 244 h 276"/>
                <a:gd name="T8" fmla="*/ 103 w 164"/>
                <a:gd name="T9" fmla="*/ 244 h 276"/>
                <a:gd name="T10" fmla="*/ 103 w 164"/>
                <a:gd name="T11" fmla="*/ 0 h 276"/>
                <a:gd name="T12" fmla="*/ 66 w 164"/>
                <a:gd name="T13" fmla="*/ 0 h 276"/>
                <a:gd name="T14" fmla="*/ 0 w 164"/>
                <a:gd name="T15" fmla="*/ 13 h 276"/>
                <a:gd name="T16" fmla="*/ 0 w 164"/>
                <a:gd name="T17" fmla="*/ 47 h 276"/>
                <a:gd name="T18" fmla="*/ 66 w 164"/>
                <a:gd name="T19" fmla="*/ 34 h 276"/>
                <a:gd name="T20" fmla="*/ 66 w 164"/>
                <a:gd name="T21" fmla="*/ 244 h 276"/>
                <a:gd name="T22" fmla="*/ 5 w 164"/>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76">
                  <a:moveTo>
                    <a:pt x="5" y="244"/>
                  </a:moveTo>
                  <a:lnTo>
                    <a:pt x="5" y="276"/>
                  </a:lnTo>
                  <a:lnTo>
                    <a:pt x="164" y="276"/>
                  </a:lnTo>
                  <a:lnTo>
                    <a:pt x="164" y="244"/>
                  </a:lnTo>
                  <a:lnTo>
                    <a:pt x="103" y="244"/>
                  </a:lnTo>
                  <a:lnTo>
                    <a:pt x="103" y="0"/>
                  </a:lnTo>
                  <a:lnTo>
                    <a:pt x="66" y="0"/>
                  </a:lnTo>
                  <a:lnTo>
                    <a:pt x="0" y="13"/>
                  </a:lnTo>
                  <a:lnTo>
                    <a:pt x="0" y="47"/>
                  </a:lnTo>
                  <a:lnTo>
                    <a:pt x="66" y="34"/>
                  </a:lnTo>
                  <a:lnTo>
                    <a:pt x="66" y="244"/>
                  </a:lnTo>
                  <a:lnTo>
                    <a:pt x="5" y="24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p:cNvSpPr>
              <a:spLocks noEditPoints="1"/>
            </p:cNvSpPr>
            <p:nvPr>
              <p:custDataLst>
                <p:tags r:id="rId31"/>
              </p:custDataLst>
            </p:nvPr>
          </p:nvSpPr>
          <p:spPr bwMode="auto">
            <a:xfrm>
              <a:off x="8448675" y="5680075"/>
              <a:ext cx="171450" cy="247650"/>
            </a:xfrm>
            <a:custGeom>
              <a:avLst/>
              <a:gdLst>
                <a:gd name="T0" fmla="*/ 45 w 244"/>
                <a:gd name="T1" fmla="*/ 238 h 383"/>
                <a:gd name="T2" fmla="*/ 81 w 244"/>
                <a:gd name="T3" fmla="*/ 274 h 383"/>
                <a:gd name="T4" fmla="*/ 133 w 244"/>
                <a:gd name="T5" fmla="*/ 286 h 383"/>
                <a:gd name="T6" fmla="*/ 213 w 244"/>
                <a:gd name="T7" fmla="*/ 247 h 383"/>
                <a:gd name="T8" fmla="*/ 244 w 244"/>
                <a:gd name="T9" fmla="*/ 143 h 383"/>
                <a:gd name="T10" fmla="*/ 213 w 244"/>
                <a:gd name="T11" fmla="*/ 39 h 383"/>
                <a:gd name="T12" fmla="*/ 133 w 244"/>
                <a:gd name="T13" fmla="*/ 0 h 383"/>
                <a:gd name="T14" fmla="*/ 81 w 244"/>
                <a:gd name="T15" fmla="*/ 12 h 383"/>
                <a:gd name="T16" fmla="*/ 45 w 244"/>
                <a:gd name="T17" fmla="*/ 48 h 383"/>
                <a:gd name="T18" fmla="*/ 45 w 244"/>
                <a:gd name="T19" fmla="*/ 6 h 383"/>
                <a:gd name="T20" fmla="*/ 0 w 244"/>
                <a:gd name="T21" fmla="*/ 6 h 383"/>
                <a:gd name="T22" fmla="*/ 0 w 244"/>
                <a:gd name="T23" fmla="*/ 383 h 383"/>
                <a:gd name="T24" fmla="*/ 45 w 244"/>
                <a:gd name="T25" fmla="*/ 383 h 383"/>
                <a:gd name="T26" fmla="*/ 45 w 244"/>
                <a:gd name="T27" fmla="*/ 238 h 383"/>
                <a:gd name="T28" fmla="*/ 198 w 244"/>
                <a:gd name="T29" fmla="*/ 143 h 383"/>
                <a:gd name="T30" fmla="*/ 178 w 244"/>
                <a:gd name="T31" fmla="*/ 221 h 383"/>
                <a:gd name="T32" fmla="*/ 122 w 244"/>
                <a:gd name="T33" fmla="*/ 249 h 383"/>
                <a:gd name="T34" fmla="*/ 66 w 244"/>
                <a:gd name="T35" fmla="*/ 221 h 383"/>
                <a:gd name="T36" fmla="*/ 45 w 244"/>
                <a:gd name="T37" fmla="*/ 143 h 383"/>
                <a:gd name="T38" fmla="*/ 66 w 244"/>
                <a:gd name="T39" fmla="*/ 66 h 383"/>
                <a:gd name="T40" fmla="*/ 122 w 244"/>
                <a:gd name="T41" fmla="*/ 37 h 383"/>
                <a:gd name="T42" fmla="*/ 178 w 244"/>
                <a:gd name="T43" fmla="*/ 66 h 383"/>
                <a:gd name="T44" fmla="*/ 198 w 244"/>
                <a:gd name="T45" fmla="*/ 14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 h="383">
                  <a:moveTo>
                    <a:pt x="45" y="238"/>
                  </a:moveTo>
                  <a:cubicBezTo>
                    <a:pt x="55" y="255"/>
                    <a:pt x="67" y="267"/>
                    <a:pt x="81" y="274"/>
                  </a:cubicBezTo>
                  <a:cubicBezTo>
                    <a:pt x="95" y="282"/>
                    <a:pt x="113" y="286"/>
                    <a:pt x="133" y="286"/>
                  </a:cubicBezTo>
                  <a:cubicBezTo>
                    <a:pt x="166" y="286"/>
                    <a:pt x="192" y="273"/>
                    <a:pt x="213" y="247"/>
                  </a:cubicBezTo>
                  <a:cubicBezTo>
                    <a:pt x="234" y="220"/>
                    <a:pt x="244" y="186"/>
                    <a:pt x="244" y="143"/>
                  </a:cubicBezTo>
                  <a:cubicBezTo>
                    <a:pt x="244" y="100"/>
                    <a:pt x="234" y="66"/>
                    <a:pt x="213" y="39"/>
                  </a:cubicBezTo>
                  <a:cubicBezTo>
                    <a:pt x="192" y="13"/>
                    <a:pt x="166" y="0"/>
                    <a:pt x="133" y="0"/>
                  </a:cubicBezTo>
                  <a:cubicBezTo>
                    <a:pt x="113" y="0"/>
                    <a:pt x="95" y="4"/>
                    <a:pt x="81" y="12"/>
                  </a:cubicBezTo>
                  <a:cubicBezTo>
                    <a:pt x="67" y="19"/>
                    <a:pt x="55" y="32"/>
                    <a:pt x="45" y="48"/>
                  </a:cubicBezTo>
                  <a:lnTo>
                    <a:pt x="45" y="6"/>
                  </a:lnTo>
                  <a:lnTo>
                    <a:pt x="0" y="6"/>
                  </a:lnTo>
                  <a:lnTo>
                    <a:pt x="0" y="383"/>
                  </a:lnTo>
                  <a:lnTo>
                    <a:pt x="45" y="383"/>
                  </a:lnTo>
                  <a:lnTo>
                    <a:pt x="45" y="238"/>
                  </a:lnTo>
                  <a:close/>
                  <a:moveTo>
                    <a:pt x="198" y="143"/>
                  </a:moveTo>
                  <a:cubicBezTo>
                    <a:pt x="198" y="176"/>
                    <a:pt x="191" y="202"/>
                    <a:pt x="178" y="221"/>
                  </a:cubicBezTo>
                  <a:cubicBezTo>
                    <a:pt x="164" y="239"/>
                    <a:pt x="146" y="249"/>
                    <a:pt x="122" y="249"/>
                  </a:cubicBezTo>
                  <a:cubicBezTo>
                    <a:pt x="98" y="249"/>
                    <a:pt x="79" y="239"/>
                    <a:pt x="66" y="221"/>
                  </a:cubicBezTo>
                  <a:cubicBezTo>
                    <a:pt x="52" y="202"/>
                    <a:pt x="45" y="176"/>
                    <a:pt x="45" y="143"/>
                  </a:cubicBezTo>
                  <a:cubicBezTo>
                    <a:pt x="45" y="110"/>
                    <a:pt x="52" y="84"/>
                    <a:pt x="66" y="66"/>
                  </a:cubicBezTo>
                  <a:cubicBezTo>
                    <a:pt x="79" y="47"/>
                    <a:pt x="98" y="37"/>
                    <a:pt x="122" y="37"/>
                  </a:cubicBezTo>
                  <a:cubicBezTo>
                    <a:pt x="146" y="37"/>
                    <a:pt x="164" y="47"/>
                    <a:pt x="178" y="66"/>
                  </a:cubicBezTo>
                  <a:cubicBezTo>
                    <a:pt x="191" y="84"/>
                    <a:pt x="198" y="110"/>
                    <a:pt x="198" y="143"/>
                  </a:cubicBez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p:cNvSpPr>
              <a:spLocks/>
            </p:cNvSpPr>
            <p:nvPr>
              <p:custDataLst>
                <p:tags r:id="rId32"/>
              </p:custDataLst>
            </p:nvPr>
          </p:nvSpPr>
          <p:spPr bwMode="auto">
            <a:xfrm>
              <a:off x="8667750" y="5543550"/>
              <a:ext cx="122238" cy="182562"/>
            </a:xfrm>
            <a:custGeom>
              <a:avLst/>
              <a:gdLst>
                <a:gd name="T0" fmla="*/ 45 w 175"/>
                <a:gd name="T1" fmla="*/ 249 h 281"/>
                <a:gd name="T2" fmla="*/ 114 w 175"/>
                <a:gd name="T3" fmla="*/ 178 h 281"/>
                <a:gd name="T4" fmla="*/ 144 w 175"/>
                <a:gd name="T5" fmla="*/ 147 h 281"/>
                <a:gd name="T6" fmla="*/ 167 w 175"/>
                <a:gd name="T7" fmla="*/ 111 h 281"/>
                <a:gd name="T8" fmla="*/ 173 w 175"/>
                <a:gd name="T9" fmla="*/ 79 h 281"/>
                <a:gd name="T10" fmla="*/ 148 w 175"/>
                <a:gd name="T11" fmla="*/ 21 h 281"/>
                <a:gd name="T12" fmla="*/ 79 w 175"/>
                <a:gd name="T13" fmla="*/ 0 h 281"/>
                <a:gd name="T14" fmla="*/ 44 w 175"/>
                <a:gd name="T15" fmla="*/ 5 h 281"/>
                <a:gd name="T16" fmla="*/ 2 w 175"/>
                <a:gd name="T17" fmla="*/ 18 h 281"/>
                <a:gd name="T18" fmla="*/ 2 w 175"/>
                <a:gd name="T19" fmla="*/ 56 h 281"/>
                <a:gd name="T20" fmla="*/ 43 w 175"/>
                <a:gd name="T21" fmla="*/ 37 h 281"/>
                <a:gd name="T22" fmla="*/ 80 w 175"/>
                <a:gd name="T23" fmla="*/ 31 h 281"/>
                <a:gd name="T24" fmla="*/ 120 w 175"/>
                <a:gd name="T25" fmla="*/ 45 h 281"/>
                <a:gd name="T26" fmla="*/ 136 w 175"/>
                <a:gd name="T27" fmla="*/ 81 h 281"/>
                <a:gd name="T28" fmla="*/ 129 w 175"/>
                <a:gd name="T29" fmla="*/ 109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4" y="178"/>
                  </a:lnTo>
                  <a:cubicBezTo>
                    <a:pt x="131" y="161"/>
                    <a:pt x="141" y="150"/>
                    <a:pt x="144" y="147"/>
                  </a:cubicBezTo>
                  <a:cubicBezTo>
                    <a:pt x="155" y="133"/>
                    <a:pt x="163" y="121"/>
                    <a:pt x="167" y="111"/>
                  </a:cubicBezTo>
                  <a:cubicBezTo>
                    <a:pt x="171" y="101"/>
                    <a:pt x="173" y="90"/>
                    <a:pt x="173" y="79"/>
                  </a:cubicBezTo>
                  <a:cubicBezTo>
                    <a:pt x="173" y="55"/>
                    <a:pt x="165" y="36"/>
                    <a:pt x="148" y="21"/>
                  </a:cubicBezTo>
                  <a:cubicBezTo>
                    <a:pt x="131" y="7"/>
                    <a:pt x="108" y="0"/>
                    <a:pt x="79" y="0"/>
                  </a:cubicBezTo>
                  <a:cubicBezTo>
                    <a:pt x="69" y="0"/>
                    <a:pt x="57" y="1"/>
                    <a:pt x="44" y="5"/>
                  </a:cubicBezTo>
                  <a:cubicBezTo>
                    <a:pt x="31" y="8"/>
                    <a:pt x="17" y="12"/>
                    <a:pt x="2" y="18"/>
                  </a:cubicBezTo>
                  <a:lnTo>
                    <a:pt x="2" y="56"/>
                  </a:lnTo>
                  <a:cubicBezTo>
                    <a:pt x="16" y="48"/>
                    <a:pt x="30" y="42"/>
                    <a:pt x="43" y="37"/>
                  </a:cubicBezTo>
                  <a:cubicBezTo>
                    <a:pt x="56" y="33"/>
                    <a:pt x="68" y="31"/>
                    <a:pt x="80" y="31"/>
                  </a:cubicBezTo>
                  <a:cubicBezTo>
                    <a:pt x="97" y="31"/>
                    <a:pt x="110" y="36"/>
                    <a:pt x="120" y="45"/>
                  </a:cubicBezTo>
                  <a:cubicBezTo>
                    <a:pt x="131" y="54"/>
                    <a:pt x="136" y="66"/>
                    <a:pt x="136" y="81"/>
                  </a:cubicBezTo>
                  <a:cubicBezTo>
                    <a:pt x="136" y="90"/>
                    <a:pt x="134" y="99"/>
                    <a:pt x="129" y="109"/>
                  </a:cubicBezTo>
                  <a:cubicBezTo>
                    <a:pt x="124" y="118"/>
                    <a:pt x="116" y="129"/>
                    <a:pt x="104" y="143"/>
                  </a:cubicBezTo>
                  <a:cubicBezTo>
                    <a:pt x="98" y="150"/>
                    <a:pt x="82" y="166"/>
                    <a:pt x="58" y="190"/>
                  </a:cubicBezTo>
                  <a:lnTo>
                    <a:pt x="0" y="249"/>
                  </a:lnTo>
                  <a:lnTo>
                    <a:pt x="0" y="281"/>
                  </a:lnTo>
                  <a:lnTo>
                    <a:pt x="175" y="281"/>
                  </a:lnTo>
                  <a:lnTo>
                    <a:pt x="175" y="249"/>
                  </a:lnTo>
                  <a:lnTo>
                    <a:pt x="45" y="249"/>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p:cNvSpPr>
              <a:spLocks noEditPoints="1"/>
            </p:cNvSpPr>
            <p:nvPr>
              <p:custDataLst>
                <p:tags r:id="rId33"/>
              </p:custDataLst>
            </p:nvPr>
          </p:nvSpPr>
          <p:spPr bwMode="auto">
            <a:xfrm>
              <a:off x="8672513" y="5818188"/>
              <a:ext cx="23813" cy="185737"/>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TextBox 38"/>
          <p:cNvSpPr txBox="1"/>
          <p:nvPr/>
        </p:nvSpPr>
        <p:spPr bwMode="auto">
          <a:xfrm>
            <a:off x="2277487" y="2053248"/>
            <a:ext cx="7637026"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Say </a:t>
            </a:r>
            <a:r>
              <a:rPr lang="en-US" dirty="0" smtClean="0">
                <a:solidFill>
                  <a:srgbClr val="FFFF00"/>
                </a:solidFill>
                <a:latin typeface="Arev Sans" pitchFamily="34" charset="0"/>
                <a:ea typeface="Arev Sans" pitchFamily="34" charset="0"/>
                <a:cs typeface="Arev sans bold" pitchFamily="34" charset="0"/>
              </a:rPr>
              <a:t>m = 2</a:t>
            </a:r>
            <a:r>
              <a:rPr lang="en-US" dirty="0" smtClean="0">
                <a:latin typeface="Arev Sans" pitchFamily="34" charset="0"/>
                <a:ea typeface="Arev Sans" pitchFamily="34" charset="0"/>
                <a:cs typeface="Arev sans bold" pitchFamily="34" charset="0"/>
              </a:rPr>
              <a:t>.  What should Algorithm </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be?</a:t>
            </a:r>
          </a:p>
        </p:txBody>
      </p:sp>
      <p:sp>
        <p:nvSpPr>
          <p:cNvPr id="44" name="TextBox 43"/>
          <p:cNvSpPr txBox="1"/>
          <p:nvPr/>
        </p:nvSpPr>
        <p:spPr bwMode="auto">
          <a:xfrm>
            <a:off x="367557" y="2861700"/>
            <a:ext cx="114569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Let </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act by swapping tensor components:  </a:t>
            </a:r>
            <a:r>
              <a:rPr lang="en-US" dirty="0" smtClean="0">
                <a:solidFill>
                  <a:srgbClr val="FFFF00"/>
                </a:solidFill>
                <a:latin typeface="Arev Sans" pitchFamily="34" charset="0"/>
                <a:ea typeface="Arev Sans" pitchFamily="34" charset="0"/>
                <a:cs typeface="Arev sans bold" pitchFamily="34" charset="0"/>
              </a:rPr>
              <a:t>X </a:t>
            </a:r>
            <a:r>
              <a:rPr lang="en-US" dirty="0" err="1" smtClean="0">
                <a:latin typeface="Arev Sans" pitchFamily="34" charset="0"/>
                <a:ea typeface="Arev Sans" pitchFamily="34" charset="0"/>
                <a:cs typeface="Arev sans bold" pitchFamily="34" charset="0"/>
              </a:rPr>
              <a:t>e</a:t>
            </a:r>
            <a:r>
              <a:rPr lang="en-US" sz="3200" baseline="-25000" dirty="0" err="1" smtClean="0">
                <a:latin typeface="Arev Sans" pitchFamily="34" charset="0"/>
                <a:ea typeface="Arev Sans" pitchFamily="34" charset="0"/>
                <a:cs typeface="Arev sans bold" pitchFamily="34" charset="0"/>
              </a:rPr>
              <a:t>a</a:t>
            </a:r>
            <a:r>
              <a:rPr lang="en-US" dirty="0" err="1" smtClean="0">
                <a:latin typeface="Arev Sans" pitchFamily="34" charset="0"/>
                <a:ea typeface="Arev Sans" pitchFamily="34" charset="0"/>
                <a:cs typeface="Arev sans bold" pitchFamily="34" charset="0"/>
              </a:rPr>
              <a:t>⊗e</a:t>
            </a:r>
            <a:r>
              <a:rPr lang="en-US" sz="3200" baseline="-25000" dirty="0" err="1" smtClean="0">
                <a:latin typeface="Arev Sans" pitchFamily="34" charset="0"/>
                <a:ea typeface="Arev Sans" pitchFamily="34" charset="0"/>
                <a:cs typeface="Arev sans bold" pitchFamily="34" charset="0"/>
              </a:rPr>
              <a:t>b</a:t>
            </a:r>
            <a:r>
              <a:rPr lang="en-US" dirty="0" smtClean="0">
                <a:latin typeface="Arev Sans" pitchFamily="34" charset="0"/>
                <a:ea typeface="Arev Sans" pitchFamily="34" charset="0"/>
                <a:cs typeface="Arev sans bold" pitchFamily="34" charset="0"/>
              </a:rPr>
              <a:t> = </a:t>
            </a:r>
            <a:r>
              <a:rPr lang="en-US" dirty="0" err="1" smtClean="0">
                <a:latin typeface="Arev Sans" pitchFamily="34" charset="0"/>
                <a:ea typeface="Arev Sans" pitchFamily="34" charset="0"/>
                <a:cs typeface="Arev sans bold" pitchFamily="34" charset="0"/>
              </a:rPr>
              <a:t>e</a:t>
            </a:r>
            <a:r>
              <a:rPr lang="en-US" sz="3200" baseline="-25000" dirty="0" err="1" smtClean="0">
                <a:latin typeface="Arev Sans" pitchFamily="34" charset="0"/>
                <a:ea typeface="Arev Sans" pitchFamily="34" charset="0"/>
                <a:cs typeface="Arev sans bold" pitchFamily="34" charset="0"/>
              </a:rPr>
              <a:t>b</a:t>
            </a:r>
            <a:r>
              <a:rPr lang="en-US" dirty="0" err="1" smtClean="0">
                <a:latin typeface="Arev Sans" pitchFamily="34" charset="0"/>
                <a:ea typeface="Arev Sans" pitchFamily="34" charset="0"/>
                <a:cs typeface="Arev sans bold" pitchFamily="34" charset="0"/>
              </a:rPr>
              <a:t>⊗e</a:t>
            </a:r>
            <a:r>
              <a:rPr lang="en-US" sz="3200" baseline="-25000" dirty="0" err="1">
                <a:latin typeface="Arev Sans" pitchFamily="34" charset="0"/>
                <a:ea typeface="Arev Sans" pitchFamily="34" charset="0"/>
                <a:cs typeface="Arev sans bold" pitchFamily="34" charset="0"/>
              </a:rPr>
              <a:t>a</a:t>
            </a:r>
            <a:r>
              <a:rPr lang="en-US" sz="3200" baseline="-25000" dirty="0" smtClean="0">
                <a:latin typeface="Arev Sans" pitchFamily="34" charset="0"/>
                <a:ea typeface="Arev Sans" pitchFamily="34" charset="0"/>
                <a:cs typeface="Arev sans bold" pitchFamily="34" charset="0"/>
              </a:rPr>
              <a:t>  </a:t>
            </a:r>
          </a:p>
          <a:p>
            <a:pPr algn="r" eaLnBrk="1" hangingPunct="1">
              <a:lnSpc>
                <a:spcPct val="120000"/>
              </a:lnSpc>
            </a:pPr>
            <a:r>
              <a:rPr lang="en-US" dirty="0" smtClean="0">
                <a:latin typeface="Arev Sans" pitchFamily="34" charset="0"/>
                <a:ea typeface="Arev Sans" pitchFamily="34" charset="0"/>
                <a:cs typeface="Arev sans bold" pitchFamily="34" charset="0"/>
              </a:rPr>
              <a:t>⇒ </a:t>
            </a:r>
            <a:r>
              <a:rPr lang="en-US" dirty="0">
                <a:solidFill>
                  <a:srgbClr val="FFFF00"/>
                </a:solidFill>
                <a:latin typeface="Arev Sans" pitchFamily="34" charset="0"/>
                <a:ea typeface="Arev Sans" pitchFamily="34" charset="0"/>
                <a:cs typeface="Arev sans bold" pitchFamily="34" charset="0"/>
              </a:rPr>
              <a:t>X </a:t>
            </a:r>
            <a:r>
              <a:rPr lang="en-US" spc="20" dirty="0" err="1" smtClean="0">
                <a:latin typeface="Arev Sans" pitchFamily="34" charset="0"/>
                <a:ea typeface="Arev Sans" pitchFamily="34" charset="0"/>
                <a:cs typeface="Arev sans bold" pitchFamily="34" charset="0"/>
              </a:rPr>
              <a:t>v</a:t>
            </a:r>
            <a:r>
              <a:rPr lang="en-US" sz="3200" spc="20" baseline="-25000" dirty="0" err="1" smtClean="0">
                <a:latin typeface="Arev Sans" pitchFamily="34" charset="0"/>
                <a:ea typeface="Arev Sans" pitchFamily="34" charset="0"/>
                <a:cs typeface="Arev sans bold" pitchFamily="34" charset="0"/>
              </a:rPr>
              <a:t>a</a:t>
            </a:r>
            <a:r>
              <a:rPr lang="en-US" spc="20" dirty="0" err="1" smtClean="0">
                <a:latin typeface="Arev Sans" pitchFamily="34" charset="0"/>
                <a:ea typeface="Arev Sans" pitchFamily="34" charset="0"/>
                <a:cs typeface="Arev sans bold" pitchFamily="34" charset="0"/>
              </a:rPr>
              <a:t>⊗v</a:t>
            </a:r>
            <a:r>
              <a:rPr lang="en-US" sz="3200" spc="20" baseline="-25000" dirty="0" err="1" smtClean="0">
                <a:latin typeface="Arev Sans" pitchFamily="34" charset="0"/>
                <a:ea typeface="Arev Sans" pitchFamily="34" charset="0"/>
                <a:cs typeface="Arev sans bold" pitchFamily="34" charset="0"/>
              </a:rPr>
              <a:t>b</a:t>
            </a:r>
            <a:r>
              <a:rPr lang="en-US" spc="20" dirty="0" smtClean="0">
                <a:latin typeface="Arev Sans" pitchFamily="34" charset="0"/>
                <a:ea typeface="Arev Sans" pitchFamily="34" charset="0"/>
                <a:cs typeface="Arev sans bold" pitchFamily="34" charset="0"/>
              </a:rPr>
              <a:t> </a:t>
            </a:r>
            <a:r>
              <a:rPr lang="en-US" spc="20" dirty="0">
                <a:latin typeface="Arev Sans" pitchFamily="34" charset="0"/>
                <a:ea typeface="Arev Sans" pitchFamily="34" charset="0"/>
                <a:cs typeface="Arev sans bold" pitchFamily="34" charset="0"/>
              </a:rPr>
              <a:t>= </a:t>
            </a:r>
            <a:r>
              <a:rPr lang="en-US" spc="20" dirty="0" err="1" smtClean="0">
                <a:latin typeface="Arev Sans" pitchFamily="34" charset="0"/>
                <a:ea typeface="Arev Sans" pitchFamily="34" charset="0"/>
                <a:cs typeface="Arev sans bold" pitchFamily="34" charset="0"/>
              </a:rPr>
              <a:t>v</a:t>
            </a:r>
            <a:r>
              <a:rPr lang="en-US" sz="3200" spc="20" baseline="-25000" dirty="0" err="1" smtClean="0">
                <a:latin typeface="Arev Sans" pitchFamily="34" charset="0"/>
                <a:ea typeface="Arev Sans" pitchFamily="34" charset="0"/>
                <a:cs typeface="Arev sans bold" pitchFamily="34" charset="0"/>
              </a:rPr>
              <a:t>b</a:t>
            </a:r>
            <a:r>
              <a:rPr lang="en-US" spc="20" dirty="0" err="1" smtClean="0">
                <a:latin typeface="Arev Sans" pitchFamily="34" charset="0"/>
                <a:ea typeface="Arev Sans" pitchFamily="34" charset="0"/>
                <a:cs typeface="Arev sans bold" pitchFamily="34" charset="0"/>
              </a:rPr>
              <a:t>⊗v</a:t>
            </a:r>
            <a:r>
              <a:rPr lang="en-US" sz="3200" spc="20" baseline="-25000" dirty="0" err="1" smtClean="0">
                <a:latin typeface="Arev Sans" pitchFamily="34" charset="0"/>
                <a:ea typeface="Arev Sans" pitchFamily="34" charset="0"/>
                <a:cs typeface="Arev sans bold" pitchFamily="34" charset="0"/>
              </a:rPr>
              <a:t>a</a:t>
            </a:r>
            <a:r>
              <a:rPr lang="en-US" sz="3200" spc="20" baseline="-25000" dirty="0" smtClean="0">
                <a:latin typeface="Arev Sans" pitchFamily="34" charset="0"/>
                <a:ea typeface="Arev Sans" pitchFamily="34" charset="0"/>
                <a:cs typeface="Arev sans bold" pitchFamily="34" charset="0"/>
              </a:rPr>
              <a:t>  </a:t>
            </a:r>
            <a:r>
              <a:rPr lang="en-US" sz="1050" spc="20" baseline="-25000" dirty="0" smtClean="0">
                <a:latin typeface="Arev Sans" pitchFamily="34" charset="0"/>
                <a:ea typeface="Arev Sans" pitchFamily="34" charset="0"/>
                <a:cs typeface="Arev sans bold" pitchFamily="34" charset="0"/>
              </a:rPr>
              <a:t> </a:t>
            </a:r>
            <a:r>
              <a:rPr lang="en-US" sz="3200" spc="20" baseline="-25000" dirty="0" smtClean="0">
                <a:latin typeface="Arev Sans" pitchFamily="34" charset="0"/>
                <a:ea typeface="Arev Sans" pitchFamily="34" charset="0"/>
                <a:cs typeface="Arev sans bold" pitchFamily="34" charset="0"/>
              </a:rPr>
              <a:t> </a:t>
            </a:r>
            <a:endParaRPr lang="en-US" spc="20" dirty="0" smtClean="0">
              <a:latin typeface="Arev Sans" pitchFamily="34" charset="0"/>
              <a:ea typeface="Arev Sans" pitchFamily="34" charset="0"/>
              <a:cs typeface="Arev sans bold" pitchFamily="34" charset="0"/>
            </a:endParaRPr>
          </a:p>
        </p:txBody>
      </p:sp>
      <p:sp>
        <p:nvSpPr>
          <p:cNvPr id="24" name="TextBox 23"/>
          <p:cNvSpPr txBox="1"/>
          <p:nvPr/>
        </p:nvSpPr>
        <p:spPr bwMode="auto">
          <a:xfrm>
            <a:off x="519387" y="4434941"/>
            <a:ext cx="10567124"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r">
              <a:lnSpc>
                <a:spcPct val="120000"/>
              </a:lnSpc>
            </a:pPr>
            <a:r>
              <a:rPr lang="en-US" dirty="0" smtClean="0">
                <a:latin typeface="Arev Sans" pitchFamily="34" charset="0"/>
                <a:ea typeface="Arev Sans" pitchFamily="34" charset="0"/>
                <a:cs typeface="Arev sans bold" pitchFamily="34" charset="0"/>
              </a:rPr>
              <a:t>Conditioned on </a:t>
            </a:r>
            <a:r>
              <a:rPr lang="el-GR"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 emitting </a:t>
            </a:r>
            <a:r>
              <a:rPr lang="en-US" spc="20" dirty="0" err="1" smtClean="0">
                <a:solidFill>
                  <a:srgbClr val="FFFF00"/>
                </a:solidFill>
                <a:latin typeface="Arev Sans" pitchFamily="34" charset="0"/>
                <a:ea typeface="Arev Sans" pitchFamily="34" charset="0"/>
                <a:cs typeface="Arev sans bold" pitchFamily="34" charset="0"/>
              </a:rPr>
              <a:t>v</a:t>
            </a:r>
            <a:r>
              <a:rPr lang="en-US" sz="3200" spc="20" baseline="-25000" dirty="0" err="1" smtClean="0">
                <a:solidFill>
                  <a:srgbClr val="FFFF00"/>
                </a:solidFill>
                <a:latin typeface="Arev Sans" pitchFamily="34" charset="0"/>
                <a:ea typeface="Arev Sans" pitchFamily="34" charset="0"/>
                <a:cs typeface="Arev sans bold" pitchFamily="34" charset="0"/>
              </a:rPr>
              <a:t>a</a:t>
            </a:r>
            <a:r>
              <a:rPr lang="en-US" spc="20" dirty="0" err="1" smtClean="0">
                <a:solidFill>
                  <a:srgbClr val="FFFF00"/>
                </a:solidFill>
                <a:latin typeface="Arev Sans" pitchFamily="34" charset="0"/>
                <a:ea typeface="Arev Sans" pitchFamily="34" charset="0"/>
                <a:cs typeface="Arev sans bold" pitchFamily="34" charset="0"/>
              </a:rPr>
              <a:t>⊗v</a:t>
            </a:r>
            <a:r>
              <a:rPr lang="en-US" sz="3200" spc="20" baseline="-25000" dirty="0" err="1" smtClean="0">
                <a:solidFill>
                  <a:srgbClr val="FFFF00"/>
                </a:solidFill>
                <a:latin typeface="Arev Sans" pitchFamily="34" charset="0"/>
                <a:ea typeface="Arev Sans" pitchFamily="34" charset="0"/>
                <a:cs typeface="Arev sans bold" pitchFamily="34" charset="0"/>
              </a:rPr>
              <a:t>b</a:t>
            </a:r>
            <a:r>
              <a:rPr lang="en-US" spc="20" dirty="0" smtClean="0">
                <a:latin typeface="Arev Sans" pitchFamily="34" charset="0"/>
                <a:ea typeface="Arev Sans" pitchFamily="34" charset="0"/>
                <a:cs typeface="Arev sans bold" pitchFamily="34" charset="0"/>
              </a:rPr>
              <a:t>, </a:t>
            </a:r>
            <a:r>
              <a:rPr lang="en-US" b="1" spc="20" dirty="0" smtClean="0">
                <a:latin typeface="Arev Sans" pitchFamily="34" charset="0"/>
                <a:ea typeface="Arev Sans" pitchFamily="34" charset="0"/>
                <a:cs typeface="Arev sans bold" pitchFamily="34" charset="0"/>
              </a:rPr>
              <a:t>E</a:t>
            </a:r>
            <a:r>
              <a:rPr lang="en-US" spc="20" dirty="0" smtClean="0">
                <a:latin typeface="Arev Sans" pitchFamily="34" charset="0"/>
                <a:ea typeface="Arev Sans" pitchFamily="34" charset="0"/>
                <a:cs typeface="Arev sans bold" pitchFamily="34" charset="0"/>
              </a:rPr>
              <a:t>[</a:t>
            </a:r>
            <a:r>
              <a:rPr lang="en-US" spc="20" dirty="0" smtClean="0">
                <a:solidFill>
                  <a:srgbClr val="FFFF00"/>
                </a:solidFill>
                <a:latin typeface="Arev Sans" pitchFamily="34" charset="0"/>
                <a:ea typeface="Arev Sans" pitchFamily="34" charset="0"/>
                <a:cs typeface="Arev sans bold" pitchFamily="34" charset="0"/>
              </a:rPr>
              <a:t>X</a:t>
            </a:r>
            <a:r>
              <a:rPr lang="en-US" spc="20" dirty="0" smtClean="0">
                <a:latin typeface="Arev Sans" pitchFamily="34" charset="0"/>
                <a:ea typeface="Arev Sans" pitchFamily="34" charset="0"/>
                <a:cs typeface="Arev sans bold" pitchFamily="34" charset="0"/>
              </a:rPr>
              <a:t>] = </a:t>
            </a:r>
            <a:r>
              <a:rPr lang="en-US" dirty="0">
                <a:solidFill>
                  <a:srgbClr val="FFFF00"/>
                </a:solidFill>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spc="20" dirty="0">
                <a:solidFill>
                  <a:srgbClr val="FFFF00"/>
                </a:solidFill>
                <a:latin typeface="Arev Sans" pitchFamily="34" charset="0"/>
                <a:ea typeface="Arev Sans" pitchFamily="34" charset="0"/>
                <a:cs typeface="Arev sans bold" pitchFamily="34" charset="0"/>
              </a:rPr>
              <a:t> </a:t>
            </a:r>
            <a:r>
              <a:rPr lang="en-US" spc="20" dirty="0" err="1" smtClean="0">
                <a:solidFill>
                  <a:srgbClr val="FFFF00"/>
                </a:solidFill>
                <a:latin typeface="Arev Sans" pitchFamily="34" charset="0"/>
                <a:ea typeface="Arev Sans" pitchFamily="34" charset="0"/>
                <a:cs typeface="Arev sans bold" pitchFamily="34" charset="0"/>
              </a:rPr>
              <a:t>v</a:t>
            </a:r>
            <a:r>
              <a:rPr lang="en-US" sz="3200" spc="20" baseline="-25000" dirty="0" err="1" smtClean="0">
                <a:solidFill>
                  <a:srgbClr val="FFFF00"/>
                </a:solidFill>
                <a:latin typeface="Arev Sans" pitchFamily="34" charset="0"/>
                <a:ea typeface="Arev Sans" pitchFamily="34" charset="0"/>
                <a:cs typeface="Arev sans bold" pitchFamily="34" charset="0"/>
              </a:rPr>
              <a:t>a</a:t>
            </a:r>
            <a:r>
              <a:rPr lang="en-US" spc="20" dirty="0" err="1" smtClean="0">
                <a:solidFill>
                  <a:srgbClr val="FFFF00"/>
                </a:solidFill>
                <a:latin typeface="Arev Sans" pitchFamily="34" charset="0"/>
                <a:ea typeface="Arev Sans" pitchFamily="34" charset="0"/>
                <a:cs typeface="Arev sans bold" pitchFamily="34" charset="0"/>
              </a:rPr>
              <a:t>⊗v</a:t>
            </a:r>
            <a:r>
              <a:rPr lang="en-US" sz="3200" spc="20" baseline="-25000" dirty="0" err="1" smtClean="0">
                <a:solidFill>
                  <a:srgbClr val="FFFF00"/>
                </a:solidFill>
                <a:latin typeface="Arev Sans" pitchFamily="34" charset="0"/>
                <a:ea typeface="Arev Sans" pitchFamily="34" charset="0"/>
                <a:cs typeface="Arev sans bold" pitchFamily="34" charset="0"/>
              </a:rPr>
              <a:t>b</a:t>
            </a:r>
            <a:r>
              <a:rPr lang="en-US" dirty="0" smtClean="0">
                <a:latin typeface="Arev Sans" pitchFamily="34" charset="0"/>
                <a:ea typeface="Arev Sans" pitchFamily="34" charset="0"/>
                <a:cs typeface="Arev sans bold" pitchFamily="34" charset="0"/>
              </a:rPr>
              <a:t>, </a:t>
            </a:r>
            <a:r>
              <a:rPr lang="en-US" spc="20" dirty="0" err="1" smtClean="0">
                <a:solidFill>
                  <a:srgbClr val="FFFF00"/>
                </a:solidFill>
                <a:latin typeface="Arev Sans" pitchFamily="34" charset="0"/>
                <a:ea typeface="Arev Sans" pitchFamily="34" charset="0"/>
                <a:cs typeface="Arev sans bold" pitchFamily="34" charset="0"/>
              </a:rPr>
              <a:t>v</a:t>
            </a:r>
            <a:r>
              <a:rPr lang="en-US" sz="3200" spc="20" baseline="-25000" dirty="0" err="1" smtClean="0">
                <a:solidFill>
                  <a:srgbClr val="FFFF00"/>
                </a:solidFill>
                <a:latin typeface="Arev Sans" pitchFamily="34" charset="0"/>
                <a:ea typeface="Arev Sans" pitchFamily="34" charset="0"/>
                <a:cs typeface="Arev sans bold" pitchFamily="34" charset="0"/>
              </a:rPr>
              <a:t>a</a:t>
            </a:r>
            <a:r>
              <a:rPr lang="en-US" spc="20" dirty="0" err="1" smtClean="0">
                <a:solidFill>
                  <a:srgbClr val="FFFF00"/>
                </a:solidFill>
                <a:latin typeface="Arev Sans" pitchFamily="34" charset="0"/>
                <a:ea typeface="Arev Sans" pitchFamily="34" charset="0"/>
                <a:cs typeface="Arev sans bold" pitchFamily="34" charset="0"/>
              </a:rPr>
              <a:t>⊗v</a:t>
            </a:r>
            <a:r>
              <a:rPr lang="en-US" sz="3200" spc="20" baseline="-25000" dirty="0" err="1" smtClean="0">
                <a:solidFill>
                  <a:srgbClr val="FFFF00"/>
                </a:solidFill>
                <a:latin typeface="Arev Sans" pitchFamily="34" charset="0"/>
                <a:ea typeface="Arev Sans" pitchFamily="34" charset="0"/>
                <a:cs typeface="Arev sans bold" pitchFamily="34" charset="0"/>
              </a:rPr>
              <a:t>b</a:t>
            </a:r>
            <a:r>
              <a:rPr lang="en-US" dirty="0" smtClean="0">
                <a:solidFill>
                  <a:srgbClr val="FFFF00"/>
                </a:solidFill>
                <a:latin typeface="Arev Sans" pitchFamily="34" charset="0"/>
                <a:ea typeface="Arev Sans" pitchFamily="34" charset="0"/>
                <a:cs typeface="Arev sans bold" pitchFamily="34" charset="0"/>
              </a:rPr>
              <a:t>〉</a:t>
            </a:r>
            <a:endParaRPr lang="en-US" dirty="0" smtClean="0">
              <a:latin typeface="Arev Sans" pitchFamily="34" charset="0"/>
              <a:ea typeface="Arev Sans" pitchFamily="34" charset="0"/>
              <a:cs typeface="Arev sans bold" pitchFamily="34" charset="0"/>
            </a:endParaRPr>
          </a:p>
        </p:txBody>
      </p:sp>
      <p:sp>
        <p:nvSpPr>
          <p:cNvPr id="25" name="TextBox 24"/>
          <p:cNvSpPr txBox="1"/>
          <p:nvPr/>
        </p:nvSpPr>
        <p:spPr bwMode="auto">
          <a:xfrm>
            <a:off x="7479097" y="5055708"/>
            <a:ext cx="3667222"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nSpc>
                <a:spcPct val="120000"/>
              </a:lnSpc>
            </a:pPr>
            <a:r>
              <a:rPr lang="en-US" spc="20" dirty="0" smtClean="0">
                <a:latin typeface="Arev Sans" pitchFamily="34" charset="0"/>
                <a:ea typeface="Arev Sans" pitchFamily="34" charset="0"/>
                <a:cs typeface="Arev sans bold" pitchFamily="34" charset="0"/>
              </a:rPr>
              <a:t>=    </a:t>
            </a:r>
            <a:r>
              <a:rPr lang="en-US" sz="600" spc="20"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a:t>
            </a:r>
            <a:r>
              <a:rPr lang="en-US" spc="20" dirty="0" err="1" smtClean="0">
                <a:solidFill>
                  <a:srgbClr val="FFFF00"/>
                </a:solidFill>
                <a:latin typeface="Arev Sans" pitchFamily="34" charset="0"/>
                <a:ea typeface="Arev Sans" pitchFamily="34" charset="0"/>
                <a:cs typeface="Arev sans bold" pitchFamily="34" charset="0"/>
              </a:rPr>
              <a:t>v</a:t>
            </a:r>
            <a:r>
              <a:rPr lang="en-US" sz="3200" spc="20" baseline="-25000" dirty="0" err="1" smtClean="0">
                <a:solidFill>
                  <a:srgbClr val="FFFF00"/>
                </a:solidFill>
                <a:latin typeface="Arev Sans" pitchFamily="34" charset="0"/>
                <a:ea typeface="Arev Sans" pitchFamily="34" charset="0"/>
                <a:cs typeface="Arev sans bold" pitchFamily="34" charset="0"/>
              </a:rPr>
              <a:t>b</a:t>
            </a:r>
            <a:r>
              <a:rPr lang="en-US" spc="20" dirty="0" err="1" smtClean="0">
                <a:solidFill>
                  <a:srgbClr val="FFFF00"/>
                </a:solidFill>
                <a:latin typeface="Arev Sans" pitchFamily="34" charset="0"/>
                <a:ea typeface="Arev Sans" pitchFamily="34" charset="0"/>
                <a:cs typeface="Arev sans bold" pitchFamily="34" charset="0"/>
              </a:rPr>
              <a:t>⊗v</a:t>
            </a:r>
            <a:r>
              <a:rPr lang="en-US" sz="3200" spc="20" baseline="-25000" dirty="0" err="1" smtClean="0">
                <a:solidFill>
                  <a:srgbClr val="FFFF00"/>
                </a:solidFill>
                <a:latin typeface="Arev Sans" pitchFamily="34" charset="0"/>
                <a:ea typeface="Arev Sans" pitchFamily="34" charset="0"/>
                <a:cs typeface="Arev sans bold" pitchFamily="34" charset="0"/>
              </a:rPr>
              <a:t>a</a:t>
            </a:r>
            <a:r>
              <a:rPr lang="en-US" dirty="0" smtClean="0">
                <a:latin typeface="Arev Sans" pitchFamily="34" charset="0"/>
                <a:ea typeface="Arev Sans" pitchFamily="34" charset="0"/>
                <a:cs typeface="Arev sans bold" pitchFamily="34" charset="0"/>
              </a:rPr>
              <a:t>, </a:t>
            </a:r>
            <a:r>
              <a:rPr lang="en-US" spc="20" dirty="0" err="1" smtClean="0">
                <a:solidFill>
                  <a:srgbClr val="FFFF00"/>
                </a:solidFill>
                <a:latin typeface="Arev Sans" pitchFamily="34" charset="0"/>
                <a:ea typeface="Arev Sans" pitchFamily="34" charset="0"/>
                <a:cs typeface="Arev sans bold" pitchFamily="34" charset="0"/>
              </a:rPr>
              <a:t>v</a:t>
            </a:r>
            <a:r>
              <a:rPr lang="en-US" sz="3200" spc="20" baseline="-25000" dirty="0" err="1" smtClean="0">
                <a:solidFill>
                  <a:srgbClr val="FFFF00"/>
                </a:solidFill>
                <a:latin typeface="Arev Sans" pitchFamily="34" charset="0"/>
                <a:ea typeface="Arev Sans" pitchFamily="34" charset="0"/>
                <a:cs typeface="Arev sans bold" pitchFamily="34" charset="0"/>
              </a:rPr>
              <a:t>a</a:t>
            </a:r>
            <a:r>
              <a:rPr lang="en-US" spc="20" dirty="0" err="1" smtClean="0">
                <a:solidFill>
                  <a:srgbClr val="FFFF00"/>
                </a:solidFill>
                <a:latin typeface="Arev Sans" pitchFamily="34" charset="0"/>
                <a:ea typeface="Arev Sans" pitchFamily="34" charset="0"/>
                <a:cs typeface="Arev sans bold" pitchFamily="34" charset="0"/>
              </a:rPr>
              <a:t>⊗v</a:t>
            </a:r>
            <a:r>
              <a:rPr lang="en-US" sz="3200" spc="20" baseline="-25000" dirty="0" err="1" smtClean="0">
                <a:solidFill>
                  <a:srgbClr val="FFFF00"/>
                </a:solidFill>
                <a:latin typeface="Arev Sans" pitchFamily="34" charset="0"/>
                <a:ea typeface="Arev Sans" pitchFamily="34" charset="0"/>
                <a:cs typeface="Arev sans bold" pitchFamily="34" charset="0"/>
              </a:rPr>
              <a:t>b</a:t>
            </a:r>
            <a:r>
              <a:rPr lang="en-US" dirty="0" smtClean="0">
                <a:solidFill>
                  <a:srgbClr val="FFFF00"/>
                </a:solidFill>
                <a:latin typeface="Arev Sans" pitchFamily="34" charset="0"/>
                <a:ea typeface="Arev Sans" pitchFamily="34" charset="0"/>
                <a:cs typeface="Arev sans bold" pitchFamily="34" charset="0"/>
              </a:rPr>
              <a:t>〉</a:t>
            </a:r>
          </a:p>
          <a:p>
            <a:pPr>
              <a:lnSpc>
                <a:spcPct val="120000"/>
              </a:lnSpc>
            </a:pPr>
            <a:endParaRPr lang="en-US" sz="1600" dirty="0" smtClean="0">
              <a:latin typeface="Arev Sans" pitchFamily="34" charset="0"/>
              <a:ea typeface="Arev Sans" pitchFamily="34" charset="0"/>
              <a:cs typeface="Arev sans bold" pitchFamily="34" charset="0"/>
            </a:endParaRPr>
          </a:p>
          <a:p>
            <a:pPr>
              <a:lnSpc>
                <a:spcPct val="120000"/>
              </a:lnSpc>
            </a:pPr>
            <a:r>
              <a:rPr lang="en-US" dirty="0" smtClean="0">
                <a:latin typeface="Arev Sans" pitchFamily="34" charset="0"/>
                <a:ea typeface="Arev Sans" pitchFamily="34" charset="0"/>
                <a:cs typeface="Arev sans bold" pitchFamily="34" charset="0"/>
              </a:rPr>
              <a:t>= </a:t>
            </a:r>
          </a:p>
        </p:txBody>
      </p:sp>
      <p:grpSp>
        <p:nvGrpSpPr>
          <p:cNvPr id="181" name="Group 180"/>
          <p:cNvGrpSpPr>
            <a:grpSpLocks noChangeAspect="1"/>
          </p:cNvGrpSpPr>
          <p:nvPr>
            <p:custDataLst>
              <p:tags r:id="rId2"/>
            </p:custDataLst>
          </p:nvPr>
        </p:nvGrpSpPr>
        <p:grpSpPr>
          <a:xfrm>
            <a:off x="8080001" y="5737225"/>
            <a:ext cx="2101851" cy="912813"/>
            <a:chOff x="8388350" y="5737225"/>
            <a:chExt cx="2101851" cy="912813"/>
          </a:xfrm>
        </p:grpSpPr>
        <p:sp>
          <p:nvSpPr>
            <p:cNvPr id="166" name="Freeform 107"/>
            <p:cNvSpPr>
              <a:spLocks/>
            </p:cNvSpPr>
            <p:nvPr>
              <p:custDataLst>
                <p:tags r:id="rId12"/>
              </p:custDataLst>
            </p:nvPr>
          </p:nvSpPr>
          <p:spPr bwMode="auto">
            <a:xfrm>
              <a:off x="8388350" y="5737225"/>
              <a:ext cx="155575" cy="912813"/>
            </a:xfrm>
            <a:custGeom>
              <a:avLst/>
              <a:gdLst>
                <a:gd name="T0" fmla="*/ 57 w 227"/>
                <a:gd name="T1" fmla="*/ 716 h 1432"/>
                <a:gd name="T2" fmla="*/ 110 w 227"/>
                <a:gd name="T3" fmla="*/ 775 h 1432"/>
                <a:gd name="T4" fmla="*/ 140 w 227"/>
                <a:gd name="T5" fmla="*/ 975 h 1432"/>
                <a:gd name="T6" fmla="*/ 137 w 227"/>
                <a:gd name="T7" fmla="*/ 1068 h 1432"/>
                <a:gd name="T8" fmla="*/ 134 w 227"/>
                <a:gd name="T9" fmla="*/ 1153 h 1432"/>
                <a:gd name="T10" fmla="*/ 153 w 227"/>
                <a:gd name="T11" fmla="*/ 1318 h 1432"/>
                <a:gd name="T12" fmla="*/ 227 w 227"/>
                <a:gd name="T13" fmla="*/ 1403 h 1432"/>
                <a:gd name="T14" fmla="*/ 227 w 227"/>
                <a:gd name="T15" fmla="*/ 1432 h 1432"/>
                <a:gd name="T16" fmla="*/ 118 w 227"/>
                <a:gd name="T17" fmla="*/ 1340 h 1432"/>
                <a:gd name="T18" fmla="*/ 88 w 227"/>
                <a:gd name="T19" fmla="*/ 1140 h 1432"/>
                <a:gd name="T20" fmla="*/ 90 w 227"/>
                <a:gd name="T21" fmla="*/ 1065 h 1432"/>
                <a:gd name="T22" fmla="*/ 94 w 227"/>
                <a:gd name="T23" fmla="*/ 948 h 1432"/>
                <a:gd name="T24" fmla="*/ 76 w 227"/>
                <a:gd name="T25" fmla="*/ 783 h 1432"/>
                <a:gd name="T26" fmla="*/ 0 w 227"/>
                <a:gd name="T27" fmla="*/ 730 h 1432"/>
                <a:gd name="T28" fmla="*/ 0 w 227"/>
                <a:gd name="T29" fmla="*/ 702 h 1432"/>
                <a:gd name="T30" fmla="*/ 76 w 227"/>
                <a:gd name="T31" fmla="*/ 649 h 1432"/>
                <a:gd name="T32" fmla="*/ 94 w 227"/>
                <a:gd name="T33" fmla="*/ 484 h 1432"/>
                <a:gd name="T34" fmla="*/ 90 w 227"/>
                <a:gd name="T35" fmla="*/ 367 h 1432"/>
                <a:gd name="T36" fmla="*/ 88 w 227"/>
                <a:gd name="T37" fmla="*/ 292 h 1432"/>
                <a:gd name="T38" fmla="*/ 118 w 227"/>
                <a:gd name="T39" fmla="*/ 93 h 1432"/>
                <a:gd name="T40" fmla="*/ 227 w 227"/>
                <a:gd name="T41" fmla="*/ 0 h 1432"/>
                <a:gd name="T42" fmla="*/ 227 w 227"/>
                <a:gd name="T43" fmla="*/ 29 h 1432"/>
                <a:gd name="T44" fmla="*/ 153 w 227"/>
                <a:gd name="T45" fmla="*/ 114 h 1432"/>
                <a:gd name="T46" fmla="*/ 134 w 227"/>
                <a:gd name="T47" fmla="*/ 279 h 1432"/>
                <a:gd name="T48" fmla="*/ 137 w 227"/>
                <a:gd name="T49" fmla="*/ 364 h 1432"/>
                <a:gd name="T50" fmla="*/ 140 w 227"/>
                <a:gd name="T51" fmla="*/ 457 h 1432"/>
                <a:gd name="T52" fmla="*/ 110 w 227"/>
                <a:gd name="T53" fmla="*/ 657 h 1432"/>
                <a:gd name="T54" fmla="*/ 57 w 227"/>
                <a:gd name="T55" fmla="*/ 716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7" h="1432">
                  <a:moveTo>
                    <a:pt x="57" y="716"/>
                  </a:moveTo>
                  <a:cubicBezTo>
                    <a:pt x="81" y="729"/>
                    <a:pt x="100" y="750"/>
                    <a:pt x="110" y="775"/>
                  </a:cubicBezTo>
                  <a:cubicBezTo>
                    <a:pt x="134" y="839"/>
                    <a:pt x="140" y="907"/>
                    <a:pt x="140" y="975"/>
                  </a:cubicBezTo>
                  <a:cubicBezTo>
                    <a:pt x="140" y="1006"/>
                    <a:pt x="139" y="1037"/>
                    <a:pt x="137" y="1068"/>
                  </a:cubicBezTo>
                  <a:cubicBezTo>
                    <a:pt x="136" y="1096"/>
                    <a:pt x="134" y="1125"/>
                    <a:pt x="134" y="1153"/>
                  </a:cubicBezTo>
                  <a:cubicBezTo>
                    <a:pt x="134" y="1209"/>
                    <a:pt x="139" y="1264"/>
                    <a:pt x="153" y="1318"/>
                  </a:cubicBezTo>
                  <a:cubicBezTo>
                    <a:pt x="165" y="1361"/>
                    <a:pt x="187" y="1403"/>
                    <a:pt x="227" y="1403"/>
                  </a:cubicBezTo>
                  <a:lnTo>
                    <a:pt x="227" y="1432"/>
                  </a:lnTo>
                  <a:cubicBezTo>
                    <a:pt x="176" y="1432"/>
                    <a:pt x="137" y="1389"/>
                    <a:pt x="118" y="1340"/>
                  </a:cubicBezTo>
                  <a:cubicBezTo>
                    <a:pt x="95" y="1275"/>
                    <a:pt x="88" y="1208"/>
                    <a:pt x="88" y="1140"/>
                  </a:cubicBezTo>
                  <a:cubicBezTo>
                    <a:pt x="88" y="1115"/>
                    <a:pt x="89" y="1090"/>
                    <a:pt x="90" y="1065"/>
                  </a:cubicBezTo>
                  <a:cubicBezTo>
                    <a:pt x="92" y="1026"/>
                    <a:pt x="94" y="987"/>
                    <a:pt x="94" y="948"/>
                  </a:cubicBezTo>
                  <a:cubicBezTo>
                    <a:pt x="94" y="892"/>
                    <a:pt x="90" y="837"/>
                    <a:pt x="76" y="783"/>
                  </a:cubicBezTo>
                  <a:cubicBezTo>
                    <a:pt x="67" y="750"/>
                    <a:pt x="34" y="730"/>
                    <a:pt x="0" y="730"/>
                  </a:cubicBezTo>
                  <a:lnTo>
                    <a:pt x="0" y="702"/>
                  </a:lnTo>
                  <a:cubicBezTo>
                    <a:pt x="34" y="702"/>
                    <a:pt x="67" y="682"/>
                    <a:pt x="76" y="649"/>
                  </a:cubicBezTo>
                  <a:cubicBezTo>
                    <a:pt x="90" y="595"/>
                    <a:pt x="94" y="540"/>
                    <a:pt x="94" y="484"/>
                  </a:cubicBezTo>
                  <a:cubicBezTo>
                    <a:pt x="94" y="445"/>
                    <a:pt x="92" y="406"/>
                    <a:pt x="90" y="367"/>
                  </a:cubicBezTo>
                  <a:cubicBezTo>
                    <a:pt x="89" y="342"/>
                    <a:pt x="88" y="317"/>
                    <a:pt x="88" y="292"/>
                  </a:cubicBezTo>
                  <a:cubicBezTo>
                    <a:pt x="88" y="224"/>
                    <a:pt x="95" y="157"/>
                    <a:pt x="118" y="93"/>
                  </a:cubicBezTo>
                  <a:cubicBezTo>
                    <a:pt x="137" y="43"/>
                    <a:pt x="176" y="0"/>
                    <a:pt x="227" y="0"/>
                  </a:cubicBezTo>
                  <a:lnTo>
                    <a:pt x="227" y="29"/>
                  </a:lnTo>
                  <a:cubicBezTo>
                    <a:pt x="187" y="29"/>
                    <a:pt x="165" y="71"/>
                    <a:pt x="153" y="114"/>
                  </a:cubicBezTo>
                  <a:cubicBezTo>
                    <a:pt x="139" y="168"/>
                    <a:pt x="134" y="223"/>
                    <a:pt x="134" y="279"/>
                  </a:cubicBezTo>
                  <a:cubicBezTo>
                    <a:pt x="134" y="307"/>
                    <a:pt x="136" y="336"/>
                    <a:pt x="137" y="364"/>
                  </a:cubicBezTo>
                  <a:cubicBezTo>
                    <a:pt x="139" y="395"/>
                    <a:pt x="140" y="426"/>
                    <a:pt x="140" y="457"/>
                  </a:cubicBezTo>
                  <a:cubicBezTo>
                    <a:pt x="140" y="525"/>
                    <a:pt x="134" y="593"/>
                    <a:pt x="110" y="657"/>
                  </a:cubicBezTo>
                  <a:cubicBezTo>
                    <a:pt x="100" y="683"/>
                    <a:pt x="81" y="703"/>
                    <a:pt x="57" y="716"/>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08"/>
            <p:cNvSpPr>
              <a:spLocks/>
            </p:cNvSpPr>
            <p:nvPr>
              <p:custDataLst>
                <p:tags r:id="rId13"/>
              </p:custDataLst>
            </p:nvPr>
          </p:nvSpPr>
          <p:spPr bwMode="auto">
            <a:xfrm>
              <a:off x="8631238" y="5826125"/>
              <a:ext cx="149225" cy="231775"/>
            </a:xfrm>
            <a:custGeom>
              <a:avLst/>
              <a:gdLst>
                <a:gd name="T0" fmla="*/ 7 w 216"/>
                <a:gd name="T1" fmla="*/ 323 h 364"/>
                <a:gd name="T2" fmla="*/ 7 w 216"/>
                <a:gd name="T3" fmla="*/ 364 h 364"/>
                <a:gd name="T4" fmla="*/ 216 w 216"/>
                <a:gd name="T5" fmla="*/ 364 h 364"/>
                <a:gd name="T6" fmla="*/ 216 w 216"/>
                <a:gd name="T7" fmla="*/ 323 h 364"/>
                <a:gd name="T8" fmla="*/ 136 w 216"/>
                <a:gd name="T9" fmla="*/ 323 h 364"/>
                <a:gd name="T10" fmla="*/ 136 w 216"/>
                <a:gd name="T11" fmla="*/ 0 h 364"/>
                <a:gd name="T12" fmla="*/ 86 w 216"/>
                <a:gd name="T13" fmla="*/ 0 h 364"/>
                <a:gd name="T14" fmla="*/ 0 w 216"/>
                <a:gd name="T15" fmla="*/ 18 h 364"/>
                <a:gd name="T16" fmla="*/ 0 w 216"/>
                <a:gd name="T17" fmla="*/ 63 h 364"/>
                <a:gd name="T18" fmla="*/ 87 w 216"/>
                <a:gd name="T19" fmla="*/ 45 h 364"/>
                <a:gd name="T20" fmla="*/ 87 w 216"/>
                <a:gd name="T21" fmla="*/ 323 h 364"/>
                <a:gd name="T22" fmla="*/ 7 w 216"/>
                <a:gd name="T23" fmla="*/ 32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 h="364">
                  <a:moveTo>
                    <a:pt x="7" y="323"/>
                  </a:moveTo>
                  <a:lnTo>
                    <a:pt x="7" y="364"/>
                  </a:lnTo>
                  <a:lnTo>
                    <a:pt x="216" y="364"/>
                  </a:lnTo>
                  <a:lnTo>
                    <a:pt x="216" y="323"/>
                  </a:lnTo>
                  <a:lnTo>
                    <a:pt x="136" y="323"/>
                  </a:lnTo>
                  <a:lnTo>
                    <a:pt x="136" y="0"/>
                  </a:lnTo>
                  <a:lnTo>
                    <a:pt x="86" y="0"/>
                  </a:lnTo>
                  <a:lnTo>
                    <a:pt x="0" y="18"/>
                  </a:lnTo>
                  <a:lnTo>
                    <a:pt x="0" y="63"/>
                  </a:lnTo>
                  <a:lnTo>
                    <a:pt x="87" y="45"/>
                  </a:lnTo>
                  <a:lnTo>
                    <a:pt x="87" y="323"/>
                  </a:lnTo>
                  <a:lnTo>
                    <a:pt x="7" y="323"/>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09"/>
            <p:cNvSpPr>
              <a:spLocks noEditPoints="1"/>
            </p:cNvSpPr>
            <p:nvPr>
              <p:custDataLst>
                <p:tags r:id="rId14"/>
              </p:custDataLst>
            </p:nvPr>
          </p:nvSpPr>
          <p:spPr bwMode="auto">
            <a:xfrm>
              <a:off x="9191625" y="5816600"/>
              <a:ext cx="30163" cy="241300"/>
            </a:xfrm>
            <a:custGeom>
              <a:avLst/>
              <a:gdLst>
                <a:gd name="T0" fmla="*/ 0 w 45"/>
                <a:gd name="T1" fmla="*/ 106 h 379"/>
                <a:gd name="T2" fmla="*/ 0 w 45"/>
                <a:gd name="T3" fmla="*/ 379 h 379"/>
                <a:gd name="T4" fmla="*/ 45 w 45"/>
                <a:gd name="T5" fmla="*/ 379 h 379"/>
                <a:gd name="T6" fmla="*/ 45 w 45"/>
                <a:gd name="T7" fmla="*/ 106 h 379"/>
                <a:gd name="T8" fmla="*/ 0 w 45"/>
                <a:gd name="T9" fmla="*/ 106 h 379"/>
                <a:gd name="T10" fmla="*/ 0 w 45"/>
                <a:gd name="T11" fmla="*/ 0 h 379"/>
                <a:gd name="T12" fmla="*/ 0 w 45"/>
                <a:gd name="T13" fmla="*/ 57 h 379"/>
                <a:gd name="T14" fmla="*/ 45 w 45"/>
                <a:gd name="T15" fmla="*/ 57 h 379"/>
                <a:gd name="T16" fmla="*/ 45 w 45"/>
                <a:gd name="T17" fmla="*/ 0 h 379"/>
                <a:gd name="T18" fmla="*/ 0 w 45"/>
                <a:gd name="T1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379">
                  <a:moveTo>
                    <a:pt x="0" y="106"/>
                  </a:moveTo>
                  <a:lnTo>
                    <a:pt x="0" y="379"/>
                  </a:lnTo>
                  <a:lnTo>
                    <a:pt x="45" y="379"/>
                  </a:lnTo>
                  <a:lnTo>
                    <a:pt x="45" y="106"/>
                  </a:lnTo>
                  <a:lnTo>
                    <a:pt x="0" y="106"/>
                  </a:lnTo>
                  <a:close/>
                  <a:moveTo>
                    <a:pt x="0" y="0"/>
                  </a:moveTo>
                  <a:lnTo>
                    <a:pt x="0" y="57"/>
                  </a:lnTo>
                  <a:lnTo>
                    <a:pt x="45" y="57"/>
                  </a:lnTo>
                  <a:lnTo>
                    <a:pt x="45" y="0"/>
                  </a:lnTo>
                  <a:lnTo>
                    <a:pt x="0"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10"/>
            <p:cNvSpPr>
              <a:spLocks/>
            </p:cNvSpPr>
            <p:nvPr>
              <p:custDataLst>
                <p:tags r:id="rId15"/>
              </p:custDataLst>
            </p:nvPr>
          </p:nvSpPr>
          <p:spPr bwMode="auto">
            <a:xfrm>
              <a:off x="9261475" y="5816600"/>
              <a:ext cx="119063" cy="241300"/>
            </a:xfrm>
            <a:custGeom>
              <a:avLst/>
              <a:gdLst>
                <a:gd name="T0" fmla="*/ 174 w 174"/>
                <a:gd name="T1" fmla="*/ 0 h 379"/>
                <a:gd name="T2" fmla="*/ 132 w 174"/>
                <a:gd name="T3" fmla="*/ 0 h 379"/>
                <a:gd name="T4" fmla="*/ 64 w 174"/>
                <a:gd name="T5" fmla="*/ 21 h 379"/>
                <a:gd name="T6" fmla="*/ 43 w 174"/>
                <a:gd name="T7" fmla="*/ 87 h 379"/>
                <a:gd name="T8" fmla="*/ 43 w 174"/>
                <a:gd name="T9" fmla="*/ 106 h 379"/>
                <a:gd name="T10" fmla="*/ 0 w 174"/>
                <a:gd name="T11" fmla="*/ 106 h 379"/>
                <a:gd name="T12" fmla="*/ 0 w 174"/>
                <a:gd name="T13" fmla="*/ 141 h 379"/>
                <a:gd name="T14" fmla="*/ 43 w 174"/>
                <a:gd name="T15" fmla="*/ 141 h 379"/>
                <a:gd name="T16" fmla="*/ 43 w 174"/>
                <a:gd name="T17" fmla="*/ 379 h 379"/>
                <a:gd name="T18" fmla="*/ 88 w 174"/>
                <a:gd name="T19" fmla="*/ 379 h 379"/>
                <a:gd name="T20" fmla="*/ 88 w 174"/>
                <a:gd name="T21" fmla="*/ 141 h 379"/>
                <a:gd name="T22" fmla="*/ 162 w 174"/>
                <a:gd name="T23" fmla="*/ 141 h 379"/>
                <a:gd name="T24" fmla="*/ 162 w 174"/>
                <a:gd name="T25" fmla="*/ 106 h 379"/>
                <a:gd name="T26" fmla="*/ 88 w 174"/>
                <a:gd name="T27" fmla="*/ 106 h 379"/>
                <a:gd name="T28" fmla="*/ 88 w 174"/>
                <a:gd name="T29" fmla="*/ 82 h 379"/>
                <a:gd name="T30" fmla="*/ 98 w 174"/>
                <a:gd name="T31" fmla="*/ 47 h 379"/>
                <a:gd name="T32" fmla="*/ 131 w 174"/>
                <a:gd name="T33" fmla="*/ 37 h 379"/>
                <a:gd name="T34" fmla="*/ 174 w 174"/>
                <a:gd name="T35" fmla="*/ 37 h 379"/>
                <a:gd name="T36" fmla="*/ 174 w 174"/>
                <a:gd name="T37"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4" h="379">
                  <a:moveTo>
                    <a:pt x="174" y="0"/>
                  </a:moveTo>
                  <a:lnTo>
                    <a:pt x="132" y="0"/>
                  </a:lnTo>
                  <a:cubicBezTo>
                    <a:pt x="101" y="0"/>
                    <a:pt x="79" y="7"/>
                    <a:pt x="64" y="21"/>
                  </a:cubicBezTo>
                  <a:cubicBezTo>
                    <a:pt x="50" y="35"/>
                    <a:pt x="43" y="57"/>
                    <a:pt x="43" y="87"/>
                  </a:cubicBezTo>
                  <a:lnTo>
                    <a:pt x="43" y="106"/>
                  </a:lnTo>
                  <a:lnTo>
                    <a:pt x="0" y="106"/>
                  </a:lnTo>
                  <a:lnTo>
                    <a:pt x="0" y="141"/>
                  </a:lnTo>
                  <a:lnTo>
                    <a:pt x="43" y="141"/>
                  </a:lnTo>
                  <a:lnTo>
                    <a:pt x="43" y="379"/>
                  </a:lnTo>
                  <a:lnTo>
                    <a:pt x="88" y="379"/>
                  </a:lnTo>
                  <a:lnTo>
                    <a:pt x="88" y="141"/>
                  </a:lnTo>
                  <a:lnTo>
                    <a:pt x="162" y="141"/>
                  </a:lnTo>
                  <a:lnTo>
                    <a:pt x="162" y="106"/>
                  </a:lnTo>
                  <a:lnTo>
                    <a:pt x="88" y="106"/>
                  </a:lnTo>
                  <a:lnTo>
                    <a:pt x="88" y="82"/>
                  </a:lnTo>
                  <a:cubicBezTo>
                    <a:pt x="88" y="65"/>
                    <a:pt x="91" y="53"/>
                    <a:pt x="98" y="47"/>
                  </a:cubicBezTo>
                  <a:cubicBezTo>
                    <a:pt x="104" y="40"/>
                    <a:pt x="115" y="37"/>
                    <a:pt x="131" y="37"/>
                  </a:cubicBezTo>
                  <a:lnTo>
                    <a:pt x="174" y="37"/>
                  </a:lnTo>
                  <a:lnTo>
                    <a:pt x="174"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11"/>
            <p:cNvSpPr>
              <a:spLocks noEditPoints="1"/>
            </p:cNvSpPr>
            <p:nvPr>
              <p:custDataLst>
                <p:tags r:id="rId16"/>
              </p:custDataLst>
            </p:nvPr>
          </p:nvSpPr>
          <p:spPr bwMode="auto">
            <a:xfrm>
              <a:off x="9504363" y="5880100"/>
              <a:ext cx="158750" cy="182563"/>
            </a:xfrm>
            <a:custGeom>
              <a:avLst/>
              <a:gdLst>
                <a:gd name="T0" fmla="*/ 141 w 231"/>
                <a:gd name="T1" fmla="*/ 142 h 286"/>
                <a:gd name="T2" fmla="*/ 186 w 231"/>
                <a:gd name="T3" fmla="*/ 142 h 286"/>
                <a:gd name="T4" fmla="*/ 186 w 231"/>
                <a:gd name="T5" fmla="*/ 152 h 286"/>
                <a:gd name="T6" fmla="*/ 163 w 231"/>
                <a:gd name="T7" fmla="*/ 222 h 286"/>
                <a:gd name="T8" fmla="*/ 104 w 231"/>
                <a:gd name="T9" fmla="*/ 249 h 286"/>
                <a:gd name="T10" fmla="*/ 61 w 231"/>
                <a:gd name="T11" fmla="*/ 235 h 286"/>
                <a:gd name="T12" fmla="*/ 45 w 231"/>
                <a:gd name="T13" fmla="*/ 197 h 286"/>
                <a:gd name="T14" fmla="*/ 66 w 231"/>
                <a:gd name="T15" fmla="*/ 154 h 286"/>
                <a:gd name="T16" fmla="*/ 141 w 231"/>
                <a:gd name="T17" fmla="*/ 142 h 286"/>
                <a:gd name="T18" fmla="*/ 231 w 231"/>
                <a:gd name="T19" fmla="*/ 123 h 286"/>
                <a:gd name="T20" fmla="*/ 201 w 231"/>
                <a:gd name="T21" fmla="*/ 30 h 286"/>
                <a:gd name="T22" fmla="*/ 113 w 231"/>
                <a:gd name="T23" fmla="*/ 0 h 286"/>
                <a:gd name="T24" fmla="*/ 68 w 231"/>
                <a:gd name="T25" fmla="*/ 4 h 286"/>
                <a:gd name="T26" fmla="*/ 20 w 231"/>
                <a:gd name="T27" fmla="*/ 19 h 286"/>
                <a:gd name="T28" fmla="*/ 20 w 231"/>
                <a:gd name="T29" fmla="*/ 60 h 286"/>
                <a:gd name="T30" fmla="*/ 63 w 231"/>
                <a:gd name="T31" fmla="*/ 43 h 286"/>
                <a:gd name="T32" fmla="*/ 109 w 231"/>
                <a:gd name="T33" fmla="*/ 38 h 286"/>
                <a:gd name="T34" fmla="*/ 165 w 231"/>
                <a:gd name="T35" fmla="*/ 55 h 286"/>
                <a:gd name="T36" fmla="*/ 186 w 231"/>
                <a:gd name="T37" fmla="*/ 102 h 286"/>
                <a:gd name="T38" fmla="*/ 186 w 231"/>
                <a:gd name="T39" fmla="*/ 107 h 286"/>
                <a:gd name="T40" fmla="*/ 123 w 231"/>
                <a:gd name="T41" fmla="*/ 107 h 286"/>
                <a:gd name="T42" fmla="*/ 31 w 231"/>
                <a:gd name="T43" fmla="*/ 130 h 286"/>
                <a:gd name="T44" fmla="*/ 0 w 231"/>
                <a:gd name="T45" fmla="*/ 200 h 286"/>
                <a:gd name="T46" fmla="*/ 25 w 231"/>
                <a:gd name="T47" fmla="*/ 262 h 286"/>
                <a:gd name="T48" fmla="*/ 92 w 231"/>
                <a:gd name="T49" fmla="*/ 286 h 286"/>
                <a:gd name="T50" fmla="*/ 147 w 231"/>
                <a:gd name="T51" fmla="*/ 274 h 286"/>
                <a:gd name="T52" fmla="*/ 186 w 231"/>
                <a:gd name="T53" fmla="*/ 238 h 286"/>
                <a:gd name="T54" fmla="*/ 186 w 231"/>
                <a:gd name="T55" fmla="*/ 279 h 286"/>
                <a:gd name="T56" fmla="*/ 231 w 231"/>
                <a:gd name="T57" fmla="*/ 279 h 286"/>
                <a:gd name="T58" fmla="*/ 231 w 231"/>
                <a:gd name="T59" fmla="*/ 123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 h="286">
                  <a:moveTo>
                    <a:pt x="141" y="142"/>
                  </a:moveTo>
                  <a:lnTo>
                    <a:pt x="186" y="142"/>
                  </a:lnTo>
                  <a:lnTo>
                    <a:pt x="186" y="152"/>
                  </a:lnTo>
                  <a:cubicBezTo>
                    <a:pt x="186" y="181"/>
                    <a:pt x="178" y="205"/>
                    <a:pt x="163" y="222"/>
                  </a:cubicBezTo>
                  <a:cubicBezTo>
                    <a:pt x="148" y="240"/>
                    <a:pt x="128" y="249"/>
                    <a:pt x="104" y="249"/>
                  </a:cubicBezTo>
                  <a:cubicBezTo>
                    <a:pt x="86" y="249"/>
                    <a:pt x="71" y="244"/>
                    <a:pt x="61" y="235"/>
                  </a:cubicBezTo>
                  <a:cubicBezTo>
                    <a:pt x="50" y="225"/>
                    <a:pt x="45" y="213"/>
                    <a:pt x="45" y="197"/>
                  </a:cubicBezTo>
                  <a:cubicBezTo>
                    <a:pt x="45" y="177"/>
                    <a:pt x="52" y="163"/>
                    <a:pt x="66" y="154"/>
                  </a:cubicBezTo>
                  <a:cubicBezTo>
                    <a:pt x="80" y="146"/>
                    <a:pt x="105" y="142"/>
                    <a:pt x="141" y="142"/>
                  </a:cubicBezTo>
                  <a:close/>
                  <a:moveTo>
                    <a:pt x="231" y="123"/>
                  </a:moveTo>
                  <a:cubicBezTo>
                    <a:pt x="231" y="82"/>
                    <a:pt x="221" y="51"/>
                    <a:pt x="201" y="30"/>
                  </a:cubicBezTo>
                  <a:cubicBezTo>
                    <a:pt x="182" y="10"/>
                    <a:pt x="152" y="0"/>
                    <a:pt x="113" y="0"/>
                  </a:cubicBezTo>
                  <a:cubicBezTo>
                    <a:pt x="99" y="0"/>
                    <a:pt x="84" y="1"/>
                    <a:pt x="68" y="4"/>
                  </a:cubicBezTo>
                  <a:cubicBezTo>
                    <a:pt x="53" y="8"/>
                    <a:pt x="37" y="12"/>
                    <a:pt x="20" y="19"/>
                  </a:cubicBezTo>
                  <a:lnTo>
                    <a:pt x="20" y="60"/>
                  </a:lnTo>
                  <a:cubicBezTo>
                    <a:pt x="34" y="53"/>
                    <a:pt x="48" y="47"/>
                    <a:pt x="63" y="43"/>
                  </a:cubicBezTo>
                  <a:cubicBezTo>
                    <a:pt x="78" y="40"/>
                    <a:pt x="93" y="38"/>
                    <a:pt x="109" y="38"/>
                  </a:cubicBezTo>
                  <a:cubicBezTo>
                    <a:pt x="133" y="38"/>
                    <a:pt x="152" y="43"/>
                    <a:pt x="165" y="55"/>
                  </a:cubicBezTo>
                  <a:cubicBezTo>
                    <a:pt x="179" y="66"/>
                    <a:pt x="186" y="82"/>
                    <a:pt x="186" y="102"/>
                  </a:cubicBezTo>
                  <a:lnTo>
                    <a:pt x="186" y="107"/>
                  </a:lnTo>
                  <a:lnTo>
                    <a:pt x="123" y="107"/>
                  </a:lnTo>
                  <a:cubicBezTo>
                    <a:pt x="82" y="107"/>
                    <a:pt x="52" y="114"/>
                    <a:pt x="31" y="130"/>
                  </a:cubicBezTo>
                  <a:cubicBezTo>
                    <a:pt x="11" y="146"/>
                    <a:pt x="0" y="169"/>
                    <a:pt x="0" y="200"/>
                  </a:cubicBezTo>
                  <a:cubicBezTo>
                    <a:pt x="0" y="226"/>
                    <a:pt x="9" y="247"/>
                    <a:pt x="25" y="262"/>
                  </a:cubicBezTo>
                  <a:cubicBezTo>
                    <a:pt x="42" y="278"/>
                    <a:pt x="64" y="286"/>
                    <a:pt x="92" y="286"/>
                  </a:cubicBezTo>
                  <a:cubicBezTo>
                    <a:pt x="113" y="286"/>
                    <a:pt x="132" y="282"/>
                    <a:pt x="147" y="274"/>
                  </a:cubicBezTo>
                  <a:cubicBezTo>
                    <a:pt x="163" y="266"/>
                    <a:pt x="176" y="254"/>
                    <a:pt x="186" y="238"/>
                  </a:cubicBezTo>
                  <a:lnTo>
                    <a:pt x="186" y="279"/>
                  </a:lnTo>
                  <a:lnTo>
                    <a:pt x="231" y="279"/>
                  </a:lnTo>
                  <a:lnTo>
                    <a:pt x="231" y="123"/>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12"/>
            <p:cNvSpPr>
              <a:spLocks noEditPoints="1"/>
            </p:cNvSpPr>
            <p:nvPr>
              <p:custDataLst>
                <p:tags r:id="rId17"/>
              </p:custDataLst>
            </p:nvPr>
          </p:nvSpPr>
          <p:spPr bwMode="auto">
            <a:xfrm>
              <a:off x="9837738" y="5913438"/>
              <a:ext cx="214313" cy="88900"/>
            </a:xfrm>
            <a:custGeom>
              <a:avLst/>
              <a:gdLst>
                <a:gd name="T0" fmla="*/ 0 w 312"/>
                <a:gd name="T1" fmla="*/ 0 h 140"/>
                <a:gd name="T2" fmla="*/ 0 w 312"/>
                <a:gd name="T3" fmla="*/ 40 h 140"/>
                <a:gd name="T4" fmla="*/ 312 w 312"/>
                <a:gd name="T5" fmla="*/ 40 h 140"/>
                <a:gd name="T6" fmla="*/ 312 w 312"/>
                <a:gd name="T7" fmla="*/ 0 h 140"/>
                <a:gd name="T8" fmla="*/ 0 w 312"/>
                <a:gd name="T9" fmla="*/ 0 h 140"/>
                <a:gd name="T10" fmla="*/ 0 w 312"/>
                <a:gd name="T11" fmla="*/ 99 h 140"/>
                <a:gd name="T12" fmla="*/ 0 w 312"/>
                <a:gd name="T13" fmla="*/ 140 h 140"/>
                <a:gd name="T14" fmla="*/ 312 w 312"/>
                <a:gd name="T15" fmla="*/ 140 h 140"/>
                <a:gd name="T16" fmla="*/ 312 w 312"/>
                <a:gd name="T17" fmla="*/ 99 h 140"/>
                <a:gd name="T18" fmla="*/ 0 w 312"/>
                <a:gd name="T19" fmla="*/ 9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 h="140">
                  <a:moveTo>
                    <a:pt x="0" y="0"/>
                  </a:moveTo>
                  <a:lnTo>
                    <a:pt x="0" y="40"/>
                  </a:lnTo>
                  <a:lnTo>
                    <a:pt x="312" y="40"/>
                  </a:lnTo>
                  <a:lnTo>
                    <a:pt x="312" y="0"/>
                  </a:lnTo>
                  <a:lnTo>
                    <a:pt x="0" y="0"/>
                  </a:lnTo>
                  <a:close/>
                  <a:moveTo>
                    <a:pt x="0" y="99"/>
                  </a:moveTo>
                  <a:lnTo>
                    <a:pt x="0" y="140"/>
                  </a:lnTo>
                  <a:lnTo>
                    <a:pt x="312" y="140"/>
                  </a:lnTo>
                  <a:lnTo>
                    <a:pt x="312" y="99"/>
                  </a:lnTo>
                  <a:lnTo>
                    <a:pt x="0" y="99"/>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13"/>
            <p:cNvSpPr>
              <a:spLocks noEditPoints="1"/>
            </p:cNvSpPr>
            <p:nvPr>
              <p:custDataLst>
                <p:tags r:id="rId18"/>
              </p:custDataLst>
            </p:nvPr>
          </p:nvSpPr>
          <p:spPr bwMode="auto">
            <a:xfrm>
              <a:off x="10228263" y="5816600"/>
              <a:ext cx="168275" cy="246063"/>
            </a:xfrm>
            <a:custGeom>
              <a:avLst/>
              <a:gdLst>
                <a:gd name="T0" fmla="*/ 197 w 244"/>
                <a:gd name="T1" fmla="*/ 243 h 386"/>
                <a:gd name="T2" fmla="*/ 177 w 244"/>
                <a:gd name="T3" fmla="*/ 321 h 386"/>
                <a:gd name="T4" fmla="*/ 121 w 244"/>
                <a:gd name="T5" fmla="*/ 349 h 386"/>
                <a:gd name="T6" fmla="*/ 65 w 244"/>
                <a:gd name="T7" fmla="*/ 321 h 386"/>
                <a:gd name="T8" fmla="*/ 45 w 244"/>
                <a:gd name="T9" fmla="*/ 243 h 386"/>
                <a:gd name="T10" fmla="*/ 65 w 244"/>
                <a:gd name="T11" fmla="*/ 166 h 386"/>
                <a:gd name="T12" fmla="*/ 121 w 244"/>
                <a:gd name="T13" fmla="*/ 137 h 386"/>
                <a:gd name="T14" fmla="*/ 177 w 244"/>
                <a:gd name="T15" fmla="*/ 166 h 386"/>
                <a:gd name="T16" fmla="*/ 197 w 244"/>
                <a:gd name="T17" fmla="*/ 243 h 386"/>
                <a:gd name="T18" fmla="*/ 45 w 244"/>
                <a:gd name="T19" fmla="*/ 148 h 386"/>
                <a:gd name="T20" fmla="*/ 45 w 244"/>
                <a:gd name="T21" fmla="*/ 0 h 386"/>
                <a:gd name="T22" fmla="*/ 0 w 244"/>
                <a:gd name="T23" fmla="*/ 0 h 386"/>
                <a:gd name="T24" fmla="*/ 0 w 244"/>
                <a:gd name="T25" fmla="*/ 379 h 386"/>
                <a:gd name="T26" fmla="*/ 45 w 244"/>
                <a:gd name="T27" fmla="*/ 379 h 386"/>
                <a:gd name="T28" fmla="*/ 45 w 244"/>
                <a:gd name="T29" fmla="*/ 338 h 386"/>
                <a:gd name="T30" fmla="*/ 80 w 244"/>
                <a:gd name="T31" fmla="*/ 374 h 386"/>
                <a:gd name="T32" fmla="*/ 132 w 244"/>
                <a:gd name="T33" fmla="*/ 386 h 386"/>
                <a:gd name="T34" fmla="*/ 213 w 244"/>
                <a:gd name="T35" fmla="*/ 347 h 386"/>
                <a:gd name="T36" fmla="*/ 244 w 244"/>
                <a:gd name="T37" fmla="*/ 243 h 386"/>
                <a:gd name="T38" fmla="*/ 213 w 244"/>
                <a:gd name="T39" fmla="*/ 139 h 386"/>
                <a:gd name="T40" fmla="*/ 132 w 244"/>
                <a:gd name="T41" fmla="*/ 100 h 386"/>
                <a:gd name="T42" fmla="*/ 80 w 244"/>
                <a:gd name="T43" fmla="*/ 112 h 386"/>
                <a:gd name="T44" fmla="*/ 45 w 244"/>
                <a:gd name="T45" fmla="*/ 14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 h="386">
                  <a:moveTo>
                    <a:pt x="197" y="243"/>
                  </a:moveTo>
                  <a:cubicBezTo>
                    <a:pt x="197" y="276"/>
                    <a:pt x="190" y="302"/>
                    <a:pt x="177" y="321"/>
                  </a:cubicBezTo>
                  <a:cubicBezTo>
                    <a:pt x="163" y="339"/>
                    <a:pt x="145" y="349"/>
                    <a:pt x="121" y="349"/>
                  </a:cubicBezTo>
                  <a:cubicBezTo>
                    <a:pt x="97" y="349"/>
                    <a:pt x="78" y="339"/>
                    <a:pt x="65" y="321"/>
                  </a:cubicBezTo>
                  <a:cubicBezTo>
                    <a:pt x="52" y="302"/>
                    <a:pt x="45" y="276"/>
                    <a:pt x="45" y="243"/>
                  </a:cubicBezTo>
                  <a:cubicBezTo>
                    <a:pt x="45" y="210"/>
                    <a:pt x="52" y="184"/>
                    <a:pt x="65" y="166"/>
                  </a:cubicBezTo>
                  <a:cubicBezTo>
                    <a:pt x="78" y="147"/>
                    <a:pt x="97" y="137"/>
                    <a:pt x="121" y="137"/>
                  </a:cubicBezTo>
                  <a:cubicBezTo>
                    <a:pt x="145" y="137"/>
                    <a:pt x="163" y="147"/>
                    <a:pt x="177" y="166"/>
                  </a:cubicBezTo>
                  <a:cubicBezTo>
                    <a:pt x="190" y="184"/>
                    <a:pt x="197" y="210"/>
                    <a:pt x="197" y="243"/>
                  </a:cubicBezTo>
                  <a:close/>
                  <a:moveTo>
                    <a:pt x="45" y="148"/>
                  </a:moveTo>
                  <a:lnTo>
                    <a:pt x="45" y="0"/>
                  </a:lnTo>
                  <a:lnTo>
                    <a:pt x="0" y="0"/>
                  </a:lnTo>
                  <a:lnTo>
                    <a:pt x="0" y="379"/>
                  </a:lnTo>
                  <a:lnTo>
                    <a:pt x="45" y="379"/>
                  </a:lnTo>
                  <a:lnTo>
                    <a:pt x="45" y="338"/>
                  </a:lnTo>
                  <a:cubicBezTo>
                    <a:pt x="54" y="354"/>
                    <a:pt x="66" y="366"/>
                    <a:pt x="80" y="374"/>
                  </a:cubicBezTo>
                  <a:cubicBezTo>
                    <a:pt x="94" y="382"/>
                    <a:pt x="112" y="386"/>
                    <a:pt x="132" y="386"/>
                  </a:cubicBezTo>
                  <a:cubicBezTo>
                    <a:pt x="165" y="386"/>
                    <a:pt x="192" y="373"/>
                    <a:pt x="213" y="347"/>
                  </a:cubicBezTo>
                  <a:cubicBezTo>
                    <a:pt x="233" y="320"/>
                    <a:pt x="244" y="286"/>
                    <a:pt x="244" y="243"/>
                  </a:cubicBezTo>
                  <a:cubicBezTo>
                    <a:pt x="244" y="200"/>
                    <a:pt x="233" y="166"/>
                    <a:pt x="213" y="139"/>
                  </a:cubicBezTo>
                  <a:cubicBezTo>
                    <a:pt x="192" y="113"/>
                    <a:pt x="165" y="100"/>
                    <a:pt x="132" y="100"/>
                  </a:cubicBezTo>
                  <a:cubicBezTo>
                    <a:pt x="112" y="100"/>
                    <a:pt x="94" y="104"/>
                    <a:pt x="80" y="112"/>
                  </a:cubicBezTo>
                  <a:cubicBezTo>
                    <a:pt x="66" y="119"/>
                    <a:pt x="54" y="132"/>
                    <a:pt x="45" y="148"/>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14"/>
            <p:cNvSpPr>
              <a:spLocks/>
            </p:cNvSpPr>
            <p:nvPr>
              <p:custDataLst>
                <p:tags r:id="rId19"/>
              </p:custDataLst>
            </p:nvPr>
          </p:nvSpPr>
          <p:spPr bwMode="auto">
            <a:xfrm>
              <a:off x="10440988" y="6018213"/>
              <a:ext cx="49213" cy="76200"/>
            </a:xfrm>
            <a:custGeom>
              <a:avLst/>
              <a:gdLst>
                <a:gd name="T0" fmla="*/ 20 w 71"/>
                <a:gd name="T1" fmla="*/ 0 h 120"/>
                <a:gd name="T2" fmla="*/ 20 w 71"/>
                <a:gd name="T3" fmla="*/ 42 h 120"/>
                <a:gd name="T4" fmla="*/ 0 w 71"/>
                <a:gd name="T5" fmla="*/ 120 h 120"/>
                <a:gd name="T6" fmla="*/ 31 w 71"/>
                <a:gd name="T7" fmla="*/ 120 h 120"/>
                <a:gd name="T8" fmla="*/ 71 w 71"/>
                <a:gd name="T9" fmla="*/ 42 h 120"/>
                <a:gd name="T10" fmla="*/ 71 w 71"/>
                <a:gd name="T11" fmla="*/ 0 h 120"/>
                <a:gd name="T12" fmla="*/ 20 w 71"/>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71" h="120">
                  <a:moveTo>
                    <a:pt x="20" y="0"/>
                  </a:moveTo>
                  <a:lnTo>
                    <a:pt x="20" y="42"/>
                  </a:lnTo>
                  <a:lnTo>
                    <a:pt x="0" y="120"/>
                  </a:lnTo>
                  <a:lnTo>
                    <a:pt x="31" y="120"/>
                  </a:lnTo>
                  <a:lnTo>
                    <a:pt x="71" y="42"/>
                  </a:lnTo>
                  <a:lnTo>
                    <a:pt x="71" y="0"/>
                  </a:lnTo>
                  <a:lnTo>
                    <a:pt x="20"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15"/>
            <p:cNvSpPr>
              <a:spLocks noEditPoints="1"/>
            </p:cNvSpPr>
            <p:nvPr>
              <p:custDataLst>
                <p:tags r:id="rId20"/>
              </p:custDataLst>
            </p:nvPr>
          </p:nvSpPr>
          <p:spPr bwMode="auto">
            <a:xfrm>
              <a:off x="8616950" y="6278563"/>
              <a:ext cx="173038" cy="239713"/>
            </a:xfrm>
            <a:custGeom>
              <a:avLst/>
              <a:gdLst>
                <a:gd name="T0" fmla="*/ 125 w 251"/>
                <a:gd name="T1" fmla="*/ 39 h 377"/>
                <a:gd name="T2" fmla="*/ 183 w 251"/>
                <a:gd name="T3" fmla="*/ 77 h 377"/>
                <a:gd name="T4" fmla="*/ 202 w 251"/>
                <a:gd name="T5" fmla="*/ 189 h 377"/>
                <a:gd name="T6" fmla="*/ 183 w 251"/>
                <a:gd name="T7" fmla="*/ 301 h 377"/>
                <a:gd name="T8" fmla="*/ 125 w 251"/>
                <a:gd name="T9" fmla="*/ 338 h 377"/>
                <a:gd name="T10" fmla="*/ 68 w 251"/>
                <a:gd name="T11" fmla="*/ 301 h 377"/>
                <a:gd name="T12" fmla="*/ 49 w 251"/>
                <a:gd name="T13" fmla="*/ 189 h 377"/>
                <a:gd name="T14" fmla="*/ 68 w 251"/>
                <a:gd name="T15" fmla="*/ 77 h 377"/>
                <a:gd name="T16" fmla="*/ 125 w 251"/>
                <a:gd name="T17" fmla="*/ 39 h 377"/>
                <a:gd name="T18" fmla="*/ 125 w 251"/>
                <a:gd name="T19" fmla="*/ 0 h 377"/>
                <a:gd name="T20" fmla="*/ 32 w 251"/>
                <a:gd name="T21" fmla="*/ 49 h 377"/>
                <a:gd name="T22" fmla="*/ 0 w 251"/>
                <a:gd name="T23" fmla="*/ 189 h 377"/>
                <a:gd name="T24" fmla="*/ 32 w 251"/>
                <a:gd name="T25" fmla="*/ 329 h 377"/>
                <a:gd name="T26" fmla="*/ 125 w 251"/>
                <a:gd name="T27" fmla="*/ 377 h 377"/>
                <a:gd name="T28" fmla="*/ 219 w 251"/>
                <a:gd name="T29" fmla="*/ 329 h 377"/>
                <a:gd name="T30" fmla="*/ 251 w 251"/>
                <a:gd name="T31" fmla="*/ 189 h 377"/>
                <a:gd name="T32" fmla="*/ 219 w 251"/>
                <a:gd name="T33" fmla="*/ 49 h 377"/>
                <a:gd name="T34" fmla="*/ 125 w 251"/>
                <a:gd name="T3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377">
                  <a:moveTo>
                    <a:pt x="125" y="39"/>
                  </a:moveTo>
                  <a:cubicBezTo>
                    <a:pt x="151" y="39"/>
                    <a:pt x="170" y="52"/>
                    <a:pt x="183" y="77"/>
                  </a:cubicBezTo>
                  <a:cubicBezTo>
                    <a:pt x="195" y="101"/>
                    <a:pt x="202" y="139"/>
                    <a:pt x="202" y="189"/>
                  </a:cubicBezTo>
                  <a:cubicBezTo>
                    <a:pt x="202" y="239"/>
                    <a:pt x="195" y="276"/>
                    <a:pt x="183" y="301"/>
                  </a:cubicBezTo>
                  <a:cubicBezTo>
                    <a:pt x="170" y="326"/>
                    <a:pt x="151" y="338"/>
                    <a:pt x="125" y="338"/>
                  </a:cubicBezTo>
                  <a:cubicBezTo>
                    <a:pt x="100" y="338"/>
                    <a:pt x="81" y="326"/>
                    <a:pt x="68" y="301"/>
                  </a:cubicBezTo>
                  <a:cubicBezTo>
                    <a:pt x="55" y="276"/>
                    <a:pt x="49" y="239"/>
                    <a:pt x="49" y="189"/>
                  </a:cubicBezTo>
                  <a:cubicBezTo>
                    <a:pt x="49" y="139"/>
                    <a:pt x="55" y="101"/>
                    <a:pt x="68" y="77"/>
                  </a:cubicBezTo>
                  <a:cubicBezTo>
                    <a:pt x="81" y="52"/>
                    <a:pt x="100" y="39"/>
                    <a:pt x="125" y="39"/>
                  </a:cubicBezTo>
                  <a:close/>
                  <a:moveTo>
                    <a:pt x="125" y="0"/>
                  </a:moveTo>
                  <a:cubicBezTo>
                    <a:pt x="84" y="0"/>
                    <a:pt x="53" y="16"/>
                    <a:pt x="32" y="49"/>
                  </a:cubicBezTo>
                  <a:cubicBezTo>
                    <a:pt x="10" y="81"/>
                    <a:pt x="0" y="127"/>
                    <a:pt x="0" y="189"/>
                  </a:cubicBezTo>
                  <a:cubicBezTo>
                    <a:pt x="0" y="250"/>
                    <a:pt x="10" y="297"/>
                    <a:pt x="32" y="329"/>
                  </a:cubicBezTo>
                  <a:cubicBezTo>
                    <a:pt x="53" y="361"/>
                    <a:pt x="84" y="377"/>
                    <a:pt x="125" y="377"/>
                  </a:cubicBezTo>
                  <a:cubicBezTo>
                    <a:pt x="166" y="377"/>
                    <a:pt x="197" y="361"/>
                    <a:pt x="219" y="329"/>
                  </a:cubicBezTo>
                  <a:cubicBezTo>
                    <a:pt x="240" y="297"/>
                    <a:pt x="251" y="250"/>
                    <a:pt x="251" y="189"/>
                  </a:cubicBezTo>
                  <a:cubicBezTo>
                    <a:pt x="251" y="127"/>
                    <a:pt x="240" y="81"/>
                    <a:pt x="219" y="49"/>
                  </a:cubicBezTo>
                  <a:cubicBezTo>
                    <a:pt x="197" y="16"/>
                    <a:pt x="166" y="0"/>
                    <a:pt x="125" y="0"/>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16"/>
            <p:cNvSpPr>
              <a:spLocks noEditPoints="1"/>
            </p:cNvSpPr>
            <p:nvPr>
              <p:custDataLst>
                <p:tags r:id="rId21"/>
              </p:custDataLst>
            </p:nvPr>
          </p:nvSpPr>
          <p:spPr bwMode="auto">
            <a:xfrm>
              <a:off x="9177338" y="6337300"/>
              <a:ext cx="174625" cy="180975"/>
            </a:xfrm>
            <a:custGeom>
              <a:avLst/>
              <a:gdLst>
                <a:gd name="T0" fmla="*/ 253 w 253"/>
                <a:gd name="T1" fmla="*/ 132 h 286"/>
                <a:gd name="T2" fmla="*/ 221 w 253"/>
                <a:gd name="T3" fmla="*/ 35 h 286"/>
                <a:gd name="T4" fmla="*/ 134 w 253"/>
                <a:gd name="T5" fmla="*/ 0 h 286"/>
                <a:gd name="T6" fmla="*/ 37 w 253"/>
                <a:gd name="T7" fmla="*/ 39 h 286"/>
                <a:gd name="T8" fmla="*/ 0 w 253"/>
                <a:gd name="T9" fmla="*/ 146 h 286"/>
                <a:gd name="T10" fmla="*/ 39 w 253"/>
                <a:gd name="T11" fmla="*/ 248 h 286"/>
                <a:gd name="T12" fmla="*/ 142 w 253"/>
                <a:gd name="T13" fmla="*/ 286 h 286"/>
                <a:gd name="T14" fmla="*/ 193 w 253"/>
                <a:gd name="T15" fmla="*/ 281 h 286"/>
                <a:gd name="T16" fmla="*/ 243 w 253"/>
                <a:gd name="T17" fmla="*/ 265 h 286"/>
                <a:gd name="T18" fmla="*/ 243 w 253"/>
                <a:gd name="T19" fmla="*/ 223 h 286"/>
                <a:gd name="T20" fmla="*/ 194 w 253"/>
                <a:gd name="T21" fmla="*/ 242 h 286"/>
                <a:gd name="T22" fmla="*/ 145 w 253"/>
                <a:gd name="T23" fmla="*/ 248 h 286"/>
                <a:gd name="T24" fmla="*/ 75 w 253"/>
                <a:gd name="T25" fmla="*/ 224 h 286"/>
                <a:gd name="T26" fmla="*/ 47 w 253"/>
                <a:gd name="T27" fmla="*/ 154 h 286"/>
                <a:gd name="T28" fmla="*/ 253 w 253"/>
                <a:gd name="T29" fmla="*/ 154 h 286"/>
                <a:gd name="T30" fmla="*/ 253 w 253"/>
                <a:gd name="T31" fmla="*/ 132 h 286"/>
                <a:gd name="T32" fmla="*/ 208 w 253"/>
                <a:gd name="T33" fmla="*/ 119 h 286"/>
                <a:gd name="T34" fmla="*/ 49 w 253"/>
                <a:gd name="T35" fmla="*/ 119 h 286"/>
                <a:gd name="T36" fmla="*/ 75 w 253"/>
                <a:gd name="T37" fmla="*/ 59 h 286"/>
                <a:gd name="T38" fmla="*/ 135 w 253"/>
                <a:gd name="T39" fmla="*/ 38 h 286"/>
                <a:gd name="T40" fmla="*/ 188 w 253"/>
                <a:gd name="T41" fmla="*/ 60 h 286"/>
                <a:gd name="T42" fmla="*/ 208 w 253"/>
                <a:gd name="T43" fmla="*/ 119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3" h="286">
                  <a:moveTo>
                    <a:pt x="253" y="132"/>
                  </a:moveTo>
                  <a:cubicBezTo>
                    <a:pt x="253" y="91"/>
                    <a:pt x="243" y="59"/>
                    <a:pt x="221" y="35"/>
                  </a:cubicBezTo>
                  <a:cubicBezTo>
                    <a:pt x="200" y="12"/>
                    <a:pt x="171" y="0"/>
                    <a:pt x="134" y="0"/>
                  </a:cubicBezTo>
                  <a:cubicBezTo>
                    <a:pt x="93" y="0"/>
                    <a:pt x="61" y="13"/>
                    <a:pt x="37" y="39"/>
                  </a:cubicBezTo>
                  <a:cubicBezTo>
                    <a:pt x="12" y="65"/>
                    <a:pt x="0" y="101"/>
                    <a:pt x="0" y="146"/>
                  </a:cubicBezTo>
                  <a:cubicBezTo>
                    <a:pt x="0" y="189"/>
                    <a:pt x="13" y="223"/>
                    <a:pt x="39" y="248"/>
                  </a:cubicBezTo>
                  <a:cubicBezTo>
                    <a:pt x="64" y="274"/>
                    <a:pt x="99" y="286"/>
                    <a:pt x="142" y="286"/>
                  </a:cubicBezTo>
                  <a:cubicBezTo>
                    <a:pt x="160" y="286"/>
                    <a:pt x="176" y="285"/>
                    <a:pt x="193" y="281"/>
                  </a:cubicBezTo>
                  <a:cubicBezTo>
                    <a:pt x="210" y="277"/>
                    <a:pt x="227" y="272"/>
                    <a:pt x="243" y="265"/>
                  </a:cubicBezTo>
                  <a:lnTo>
                    <a:pt x="243" y="223"/>
                  </a:lnTo>
                  <a:cubicBezTo>
                    <a:pt x="227" y="231"/>
                    <a:pt x="211" y="238"/>
                    <a:pt x="194" y="242"/>
                  </a:cubicBezTo>
                  <a:cubicBezTo>
                    <a:pt x="178" y="246"/>
                    <a:pt x="162" y="248"/>
                    <a:pt x="145" y="248"/>
                  </a:cubicBezTo>
                  <a:cubicBezTo>
                    <a:pt x="115" y="248"/>
                    <a:pt x="92" y="240"/>
                    <a:pt x="75" y="224"/>
                  </a:cubicBezTo>
                  <a:cubicBezTo>
                    <a:pt x="59" y="208"/>
                    <a:pt x="49" y="184"/>
                    <a:pt x="47" y="154"/>
                  </a:cubicBezTo>
                  <a:lnTo>
                    <a:pt x="253" y="154"/>
                  </a:lnTo>
                  <a:lnTo>
                    <a:pt x="253" y="132"/>
                  </a:lnTo>
                  <a:close/>
                  <a:moveTo>
                    <a:pt x="208" y="119"/>
                  </a:moveTo>
                  <a:lnTo>
                    <a:pt x="49" y="119"/>
                  </a:lnTo>
                  <a:cubicBezTo>
                    <a:pt x="51" y="93"/>
                    <a:pt x="60" y="73"/>
                    <a:pt x="75" y="59"/>
                  </a:cubicBezTo>
                  <a:cubicBezTo>
                    <a:pt x="90" y="45"/>
                    <a:pt x="110" y="38"/>
                    <a:pt x="135" y="38"/>
                  </a:cubicBezTo>
                  <a:cubicBezTo>
                    <a:pt x="157" y="38"/>
                    <a:pt x="174" y="45"/>
                    <a:pt x="188" y="60"/>
                  </a:cubicBezTo>
                  <a:cubicBezTo>
                    <a:pt x="201" y="74"/>
                    <a:pt x="208" y="94"/>
                    <a:pt x="208" y="119"/>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17"/>
            <p:cNvSpPr>
              <a:spLocks noChangeArrowheads="1"/>
            </p:cNvSpPr>
            <p:nvPr>
              <p:custDataLst>
                <p:tags r:id="rId22"/>
              </p:custDataLst>
            </p:nvPr>
          </p:nvSpPr>
          <p:spPr bwMode="auto">
            <a:xfrm>
              <a:off x="9401175" y="6272213"/>
              <a:ext cx="31750" cy="242888"/>
            </a:xfrm>
            <a:prstGeom prst="rect">
              <a:avLst/>
            </a:pr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18"/>
            <p:cNvSpPr>
              <a:spLocks/>
            </p:cNvSpPr>
            <p:nvPr>
              <p:custDataLst>
                <p:tags r:id="rId23"/>
              </p:custDataLst>
            </p:nvPr>
          </p:nvSpPr>
          <p:spPr bwMode="auto">
            <a:xfrm>
              <a:off x="9483725" y="6337300"/>
              <a:ext cx="142875" cy="180975"/>
            </a:xfrm>
            <a:custGeom>
              <a:avLst/>
              <a:gdLst>
                <a:gd name="T0" fmla="*/ 194 w 209"/>
                <a:gd name="T1" fmla="*/ 14 h 286"/>
                <a:gd name="T2" fmla="*/ 154 w 209"/>
                <a:gd name="T3" fmla="*/ 3 h 286"/>
                <a:gd name="T4" fmla="*/ 107 w 209"/>
                <a:gd name="T5" fmla="*/ 0 h 286"/>
                <a:gd name="T6" fmla="*/ 30 w 209"/>
                <a:gd name="T7" fmla="*/ 21 h 286"/>
                <a:gd name="T8" fmla="*/ 2 w 209"/>
                <a:gd name="T9" fmla="*/ 80 h 286"/>
                <a:gd name="T10" fmla="*/ 21 w 209"/>
                <a:gd name="T11" fmla="*/ 130 h 286"/>
                <a:gd name="T12" fmla="*/ 81 w 209"/>
                <a:gd name="T13" fmla="*/ 157 h 286"/>
                <a:gd name="T14" fmla="*/ 97 w 209"/>
                <a:gd name="T15" fmla="*/ 161 h 286"/>
                <a:gd name="T16" fmla="*/ 151 w 209"/>
                <a:gd name="T17" fmla="*/ 179 h 286"/>
                <a:gd name="T18" fmla="*/ 163 w 209"/>
                <a:gd name="T19" fmla="*/ 207 h 286"/>
                <a:gd name="T20" fmla="*/ 146 w 209"/>
                <a:gd name="T21" fmla="*/ 238 h 286"/>
                <a:gd name="T22" fmla="*/ 97 w 209"/>
                <a:gd name="T23" fmla="*/ 249 h 286"/>
                <a:gd name="T24" fmla="*/ 49 w 209"/>
                <a:gd name="T25" fmla="*/ 242 h 286"/>
                <a:gd name="T26" fmla="*/ 0 w 209"/>
                <a:gd name="T27" fmla="*/ 223 h 286"/>
                <a:gd name="T28" fmla="*/ 0 w 209"/>
                <a:gd name="T29" fmla="*/ 269 h 286"/>
                <a:gd name="T30" fmla="*/ 51 w 209"/>
                <a:gd name="T31" fmla="*/ 282 h 286"/>
                <a:gd name="T32" fmla="*/ 96 w 209"/>
                <a:gd name="T33" fmla="*/ 286 h 286"/>
                <a:gd name="T34" fmla="*/ 179 w 209"/>
                <a:gd name="T35" fmla="*/ 264 h 286"/>
                <a:gd name="T36" fmla="*/ 209 w 209"/>
                <a:gd name="T37" fmla="*/ 204 h 286"/>
                <a:gd name="T38" fmla="*/ 189 w 209"/>
                <a:gd name="T39" fmla="*/ 152 h 286"/>
                <a:gd name="T40" fmla="*/ 121 w 209"/>
                <a:gd name="T41" fmla="*/ 123 h 286"/>
                <a:gd name="T42" fmla="*/ 106 w 209"/>
                <a:gd name="T43" fmla="*/ 120 h 286"/>
                <a:gd name="T44" fmla="*/ 58 w 209"/>
                <a:gd name="T45" fmla="*/ 103 h 286"/>
                <a:gd name="T46" fmla="*/ 46 w 209"/>
                <a:gd name="T47" fmla="*/ 78 h 286"/>
                <a:gd name="T48" fmla="*/ 62 w 209"/>
                <a:gd name="T49" fmla="*/ 48 h 286"/>
                <a:gd name="T50" fmla="*/ 113 w 209"/>
                <a:gd name="T51" fmla="*/ 37 h 286"/>
                <a:gd name="T52" fmla="*/ 155 w 209"/>
                <a:gd name="T53" fmla="*/ 42 h 286"/>
                <a:gd name="T54" fmla="*/ 194 w 209"/>
                <a:gd name="T55" fmla="*/ 57 h 286"/>
                <a:gd name="T56" fmla="*/ 194 w 209"/>
                <a:gd name="T5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9" h="286">
                  <a:moveTo>
                    <a:pt x="194" y="14"/>
                  </a:moveTo>
                  <a:cubicBezTo>
                    <a:pt x="182" y="9"/>
                    <a:pt x="169" y="6"/>
                    <a:pt x="154" y="3"/>
                  </a:cubicBezTo>
                  <a:cubicBezTo>
                    <a:pt x="140" y="1"/>
                    <a:pt x="124" y="0"/>
                    <a:pt x="107" y="0"/>
                  </a:cubicBezTo>
                  <a:cubicBezTo>
                    <a:pt x="74" y="0"/>
                    <a:pt x="48" y="7"/>
                    <a:pt x="30" y="21"/>
                  </a:cubicBezTo>
                  <a:cubicBezTo>
                    <a:pt x="11" y="35"/>
                    <a:pt x="2" y="55"/>
                    <a:pt x="2" y="80"/>
                  </a:cubicBezTo>
                  <a:cubicBezTo>
                    <a:pt x="2" y="101"/>
                    <a:pt x="8" y="118"/>
                    <a:pt x="21" y="130"/>
                  </a:cubicBezTo>
                  <a:cubicBezTo>
                    <a:pt x="33" y="142"/>
                    <a:pt x="53" y="151"/>
                    <a:pt x="81" y="157"/>
                  </a:cubicBezTo>
                  <a:lnTo>
                    <a:pt x="97" y="161"/>
                  </a:lnTo>
                  <a:cubicBezTo>
                    <a:pt x="125" y="166"/>
                    <a:pt x="143" y="173"/>
                    <a:pt x="151" y="179"/>
                  </a:cubicBezTo>
                  <a:cubicBezTo>
                    <a:pt x="159" y="186"/>
                    <a:pt x="163" y="195"/>
                    <a:pt x="163" y="207"/>
                  </a:cubicBezTo>
                  <a:cubicBezTo>
                    <a:pt x="163" y="220"/>
                    <a:pt x="157" y="231"/>
                    <a:pt x="146" y="238"/>
                  </a:cubicBezTo>
                  <a:cubicBezTo>
                    <a:pt x="135" y="245"/>
                    <a:pt x="118" y="249"/>
                    <a:pt x="97" y="249"/>
                  </a:cubicBezTo>
                  <a:cubicBezTo>
                    <a:pt x="81" y="249"/>
                    <a:pt x="66" y="247"/>
                    <a:pt x="49" y="242"/>
                  </a:cubicBezTo>
                  <a:cubicBezTo>
                    <a:pt x="33" y="238"/>
                    <a:pt x="17" y="231"/>
                    <a:pt x="0" y="223"/>
                  </a:cubicBezTo>
                  <a:lnTo>
                    <a:pt x="0" y="269"/>
                  </a:lnTo>
                  <a:cubicBezTo>
                    <a:pt x="18" y="275"/>
                    <a:pt x="35" y="279"/>
                    <a:pt x="51" y="282"/>
                  </a:cubicBezTo>
                  <a:cubicBezTo>
                    <a:pt x="66" y="285"/>
                    <a:pt x="82" y="286"/>
                    <a:pt x="96" y="286"/>
                  </a:cubicBezTo>
                  <a:cubicBezTo>
                    <a:pt x="131" y="286"/>
                    <a:pt x="159" y="279"/>
                    <a:pt x="179" y="264"/>
                  </a:cubicBezTo>
                  <a:cubicBezTo>
                    <a:pt x="199" y="249"/>
                    <a:pt x="209" y="229"/>
                    <a:pt x="209" y="204"/>
                  </a:cubicBezTo>
                  <a:cubicBezTo>
                    <a:pt x="209" y="182"/>
                    <a:pt x="202" y="165"/>
                    <a:pt x="189" y="152"/>
                  </a:cubicBezTo>
                  <a:cubicBezTo>
                    <a:pt x="176" y="140"/>
                    <a:pt x="153" y="130"/>
                    <a:pt x="121" y="123"/>
                  </a:cubicBezTo>
                  <a:lnTo>
                    <a:pt x="106" y="120"/>
                  </a:lnTo>
                  <a:cubicBezTo>
                    <a:pt x="82" y="114"/>
                    <a:pt x="66" y="109"/>
                    <a:pt x="58" y="103"/>
                  </a:cubicBezTo>
                  <a:cubicBezTo>
                    <a:pt x="50" y="97"/>
                    <a:pt x="46" y="89"/>
                    <a:pt x="46" y="78"/>
                  </a:cubicBezTo>
                  <a:cubicBezTo>
                    <a:pt x="46" y="65"/>
                    <a:pt x="51" y="54"/>
                    <a:pt x="62" y="48"/>
                  </a:cubicBezTo>
                  <a:cubicBezTo>
                    <a:pt x="74" y="41"/>
                    <a:pt x="90" y="37"/>
                    <a:pt x="113" y="37"/>
                  </a:cubicBezTo>
                  <a:cubicBezTo>
                    <a:pt x="127" y="37"/>
                    <a:pt x="141" y="39"/>
                    <a:pt x="155" y="42"/>
                  </a:cubicBezTo>
                  <a:cubicBezTo>
                    <a:pt x="169" y="45"/>
                    <a:pt x="182" y="50"/>
                    <a:pt x="194" y="57"/>
                  </a:cubicBezTo>
                  <a:lnTo>
                    <a:pt x="194" y="14"/>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19"/>
            <p:cNvSpPr>
              <a:spLocks noEditPoints="1"/>
            </p:cNvSpPr>
            <p:nvPr>
              <p:custDataLst>
                <p:tags r:id="rId24"/>
              </p:custDataLst>
            </p:nvPr>
          </p:nvSpPr>
          <p:spPr bwMode="auto">
            <a:xfrm>
              <a:off x="9661525" y="6337300"/>
              <a:ext cx="174625" cy="180975"/>
            </a:xfrm>
            <a:custGeom>
              <a:avLst/>
              <a:gdLst>
                <a:gd name="T0" fmla="*/ 253 w 253"/>
                <a:gd name="T1" fmla="*/ 132 h 286"/>
                <a:gd name="T2" fmla="*/ 221 w 253"/>
                <a:gd name="T3" fmla="*/ 35 h 286"/>
                <a:gd name="T4" fmla="*/ 134 w 253"/>
                <a:gd name="T5" fmla="*/ 0 h 286"/>
                <a:gd name="T6" fmla="*/ 36 w 253"/>
                <a:gd name="T7" fmla="*/ 39 h 286"/>
                <a:gd name="T8" fmla="*/ 0 w 253"/>
                <a:gd name="T9" fmla="*/ 146 h 286"/>
                <a:gd name="T10" fmla="*/ 38 w 253"/>
                <a:gd name="T11" fmla="*/ 248 h 286"/>
                <a:gd name="T12" fmla="*/ 142 w 253"/>
                <a:gd name="T13" fmla="*/ 286 h 286"/>
                <a:gd name="T14" fmla="*/ 193 w 253"/>
                <a:gd name="T15" fmla="*/ 281 h 286"/>
                <a:gd name="T16" fmla="*/ 242 w 253"/>
                <a:gd name="T17" fmla="*/ 265 h 286"/>
                <a:gd name="T18" fmla="*/ 242 w 253"/>
                <a:gd name="T19" fmla="*/ 223 h 286"/>
                <a:gd name="T20" fmla="*/ 194 w 253"/>
                <a:gd name="T21" fmla="*/ 242 h 286"/>
                <a:gd name="T22" fmla="*/ 144 w 253"/>
                <a:gd name="T23" fmla="*/ 248 h 286"/>
                <a:gd name="T24" fmla="*/ 75 w 253"/>
                <a:gd name="T25" fmla="*/ 224 h 286"/>
                <a:gd name="T26" fmla="*/ 47 w 253"/>
                <a:gd name="T27" fmla="*/ 154 h 286"/>
                <a:gd name="T28" fmla="*/ 253 w 253"/>
                <a:gd name="T29" fmla="*/ 154 h 286"/>
                <a:gd name="T30" fmla="*/ 253 w 253"/>
                <a:gd name="T31" fmla="*/ 132 h 286"/>
                <a:gd name="T32" fmla="*/ 208 w 253"/>
                <a:gd name="T33" fmla="*/ 119 h 286"/>
                <a:gd name="T34" fmla="*/ 48 w 253"/>
                <a:gd name="T35" fmla="*/ 119 h 286"/>
                <a:gd name="T36" fmla="*/ 74 w 253"/>
                <a:gd name="T37" fmla="*/ 59 h 286"/>
                <a:gd name="T38" fmla="*/ 134 w 253"/>
                <a:gd name="T39" fmla="*/ 38 h 286"/>
                <a:gd name="T40" fmla="*/ 188 w 253"/>
                <a:gd name="T41" fmla="*/ 60 h 286"/>
                <a:gd name="T42" fmla="*/ 208 w 253"/>
                <a:gd name="T43" fmla="*/ 119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3" h="286">
                  <a:moveTo>
                    <a:pt x="253" y="132"/>
                  </a:moveTo>
                  <a:cubicBezTo>
                    <a:pt x="253" y="91"/>
                    <a:pt x="242" y="59"/>
                    <a:pt x="221" y="35"/>
                  </a:cubicBezTo>
                  <a:cubicBezTo>
                    <a:pt x="200" y="12"/>
                    <a:pt x="171" y="0"/>
                    <a:pt x="134" y="0"/>
                  </a:cubicBezTo>
                  <a:cubicBezTo>
                    <a:pt x="93" y="0"/>
                    <a:pt x="60" y="13"/>
                    <a:pt x="36" y="39"/>
                  </a:cubicBezTo>
                  <a:cubicBezTo>
                    <a:pt x="12" y="65"/>
                    <a:pt x="0" y="101"/>
                    <a:pt x="0" y="146"/>
                  </a:cubicBezTo>
                  <a:cubicBezTo>
                    <a:pt x="0" y="189"/>
                    <a:pt x="13" y="223"/>
                    <a:pt x="38" y="248"/>
                  </a:cubicBezTo>
                  <a:cubicBezTo>
                    <a:pt x="64" y="274"/>
                    <a:pt x="98" y="286"/>
                    <a:pt x="142" y="286"/>
                  </a:cubicBezTo>
                  <a:cubicBezTo>
                    <a:pt x="159" y="286"/>
                    <a:pt x="176" y="285"/>
                    <a:pt x="193" y="281"/>
                  </a:cubicBezTo>
                  <a:cubicBezTo>
                    <a:pt x="210" y="277"/>
                    <a:pt x="226" y="272"/>
                    <a:pt x="242" y="265"/>
                  </a:cubicBezTo>
                  <a:lnTo>
                    <a:pt x="242" y="223"/>
                  </a:lnTo>
                  <a:cubicBezTo>
                    <a:pt x="226" y="231"/>
                    <a:pt x="211" y="238"/>
                    <a:pt x="194" y="242"/>
                  </a:cubicBezTo>
                  <a:cubicBezTo>
                    <a:pt x="178" y="246"/>
                    <a:pt x="162" y="248"/>
                    <a:pt x="144" y="248"/>
                  </a:cubicBezTo>
                  <a:cubicBezTo>
                    <a:pt x="115" y="248"/>
                    <a:pt x="91" y="240"/>
                    <a:pt x="75" y="224"/>
                  </a:cubicBezTo>
                  <a:cubicBezTo>
                    <a:pt x="58" y="208"/>
                    <a:pt x="49" y="184"/>
                    <a:pt x="47" y="154"/>
                  </a:cubicBezTo>
                  <a:lnTo>
                    <a:pt x="253" y="154"/>
                  </a:lnTo>
                  <a:lnTo>
                    <a:pt x="253" y="132"/>
                  </a:lnTo>
                  <a:close/>
                  <a:moveTo>
                    <a:pt x="208" y="119"/>
                  </a:moveTo>
                  <a:lnTo>
                    <a:pt x="48" y="119"/>
                  </a:lnTo>
                  <a:cubicBezTo>
                    <a:pt x="50" y="93"/>
                    <a:pt x="59" y="73"/>
                    <a:pt x="74" y="59"/>
                  </a:cubicBezTo>
                  <a:cubicBezTo>
                    <a:pt x="89" y="45"/>
                    <a:pt x="109" y="38"/>
                    <a:pt x="134" y="38"/>
                  </a:cubicBezTo>
                  <a:cubicBezTo>
                    <a:pt x="156" y="38"/>
                    <a:pt x="174" y="45"/>
                    <a:pt x="188" y="60"/>
                  </a:cubicBezTo>
                  <a:cubicBezTo>
                    <a:pt x="201" y="74"/>
                    <a:pt x="208" y="94"/>
                    <a:pt x="208" y="119"/>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120"/>
            <p:cNvSpPr>
              <a:spLocks noChangeArrowheads="1"/>
            </p:cNvSpPr>
            <p:nvPr>
              <p:custDataLst>
                <p:tags r:id="rId25"/>
              </p:custDataLst>
            </p:nvPr>
          </p:nvSpPr>
          <p:spPr bwMode="auto">
            <a:xfrm>
              <a:off x="9890125" y="6475413"/>
              <a:ext cx="36513" cy="39688"/>
            </a:xfrm>
            <a:prstGeom prst="rect">
              <a:avLst/>
            </a:pr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7" name="Group 206"/>
          <p:cNvGrpSpPr/>
          <p:nvPr/>
        </p:nvGrpSpPr>
        <p:grpSpPr>
          <a:xfrm>
            <a:off x="495152" y="5408596"/>
            <a:ext cx="2573374" cy="941387"/>
            <a:chOff x="829340" y="4938713"/>
            <a:chExt cx="2573374" cy="941387"/>
          </a:xfrm>
        </p:grpSpPr>
        <p:sp>
          <p:nvSpPr>
            <p:cNvPr id="197" name="TextBox 196"/>
            <p:cNvSpPr txBox="1"/>
            <p:nvPr/>
          </p:nvSpPr>
          <p:spPr bwMode="auto">
            <a:xfrm>
              <a:off x="829340" y="5055708"/>
              <a:ext cx="2179674"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a:t>
              </a:r>
              <a:r>
                <a:rPr lang="en-US" b="1" dirty="0" smtClean="0">
                  <a:latin typeface="Arev Sans" pitchFamily="34" charset="0"/>
                  <a:ea typeface="Arev Sans" pitchFamily="34" charset="0"/>
                  <a:cs typeface="Arev sans bold" pitchFamily="34" charset="0"/>
                </a:rPr>
                <a:t>E</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 </a:t>
              </a:r>
            </a:p>
          </p:txBody>
        </p:sp>
        <p:grpSp>
          <p:nvGrpSpPr>
            <p:cNvPr id="198" name="Group 197"/>
            <p:cNvGrpSpPr>
              <a:grpSpLocks noChangeAspect="1"/>
            </p:cNvGrpSpPr>
            <p:nvPr>
              <p:custDataLst>
                <p:tags r:id="rId3"/>
              </p:custDataLst>
            </p:nvPr>
          </p:nvGrpSpPr>
          <p:grpSpPr>
            <a:xfrm>
              <a:off x="2505776" y="4938713"/>
              <a:ext cx="896938" cy="941387"/>
              <a:chOff x="7893050" y="5316538"/>
              <a:chExt cx="896938" cy="941387"/>
            </a:xfrm>
          </p:grpSpPr>
          <p:sp>
            <p:nvSpPr>
              <p:cNvPr id="199" name="Freeform 22"/>
              <p:cNvSpPr>
                <a:spLocks/>
              </p:cNvSpPr>
              <p:nvPr>
                <p:custDataLst>
                  <p:tags r:id="rId4"/>
                </p:custDataLst>
              </p:nvPr>
            </p:nvSpPr>
            <p:spPr bwMode="auto">
              <a:xfrm>
                <a:off x="8066088" y="5316538"/>
                <a:ext cx="120650" cy="138112"/>
              </a:xfrm>
              <a:custGeom>
                <a:avLst/>
                <a:gdLst>
                  <a:gd name="T0" fmla="*/ 173 w 173"/>
                  <a:gd name="T1" fmla="*/ 87 h 212"/>
                  <a:gd name="T2" fmla="*/ 154 w 173"/>
                  <a:gd name="T3" fmla="*/ 22 h 212"/>
                  <a:gd name="T4" fmla="*/ 101 w 173"/>
                  <a:gd name="T5" fmla="*/ 0 h 212"/>
                  <a:gd name="T6" fmla="*/ 62 w 173"/>
                  <a:gd name="T7" fmla="*/ 9 h 212"/>
                  <a:gd name="T8" fmla="*/ 34 w 173"/>
                  <a:gd name="T9" fmla="*/ 37 h 212"/>
                  <a:gd name="T10" fmla="*/ 34 w 173"/>
                  <a:gd name="T11" fmla="*/ 5 h 212"/>
                  <a:gd name="T12" fmla="*/ 0 w 173"/>
                  <a:gd name="T13" fmla="*/ 5 h 212"/>
                  <a:gd name="T14" fmla="*/ 0 w 173"/>
                  <a:gd name="T15" fmla="*/ 212 h 212"/>
                  <a:gd name="T16" fmla="*/ 34 w 173"/>
                  <a:gd name="T17" fmla="*/ 212 h 212"/>
                  <a:gd name="T18" fmla="*/ 34 w 173"/>
                  <a:gd name="T19" fmla="*/ 95 h 212"/>
                  <a:gd name="T20" fmla="*/ 50 w 173"/>
                  <a:gd name="T21" fmla="*/ 47 h 212"/>
                  <a:gd name="T22" fmla="*/ 93 w 173"/>
                  <a:gd name="T23" fmla="*/ 29 h 212"/>
                  <a:gd name="T24" fmla="*/ 127 w 173"/>
                  <a:gd name="T25" fmla="*/ 44 h 212"/>
                  <a:gd name="T26" fmla="*/ 139 w 173"/>
                  <a:gd name="T27" fmla="*/ 88 h 212"/>
                  <a:gd name="T28" fmla="*/ 139 w 173"/>
                  <a:gd name="T29" fmla="*/ 212 h 212"/>
                  <a:gd name="T30" fmla="*/ 173 w 173"/>
                  <a:gd name="T31" fmla="*/ 212 h 212"/>
                  <a:gd name="T32" fmla="*/ 173 w 173"/>
                  <a:gd name="T33" fmla="*/ 8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12">
                    <a:moveTo>
                      <a:pt x="173" y="87"/>
                    </a:moveTo>
                    <a:cubicBezTo>
                      <a:pt x="173" y="58"/>
                      <a:pt x="167" y="36"/>
                      <a:pt x="154" y="22"/>
                    </a:cubicBezTo>
                    <a:cubicBezTo>
                      <a:pt x="142" y="7"/>
                      <a:pt x="124" y="0"/>
                      <a:pt x="101" y="0"/>
                    </a:cubicBezTo>
                    <a:cubicBezTo>
                      <a:pt x="86" y="0"/>
                      <a:pt x="73" y="3"/>
                      <a:pt x="62" y="9"/>
                    </a:cubicBezTo>
                    <a:cubicBezTo>
                      <a:pt x="51" y="15"/>
                      <a:pt x="42" y="24"/>
                      <a:pt x="34" y="37"/>
                    </a:cubicBezTo>
                    <a:lnTo>
                      <a:pt x="34" y="5"/>
                    </a:lnTo>
                    <a:lnTo>
                      <a:pt x="0" y="5"/>
                    </a:lnTo>
                    <a:lnTo>
                      <a:pt x="0" y="212"/>
                    </a:lnTo>
                    <a:lnTo>
                      <a:pt x="34" y="212"/>
                    </a:lnTo>
                    <a:lnTo>
                      <a:pt x="34" y="95"/>
                    </a:lnTo>
                    <a:cubicBezTo>
                      <a:pt x="34" y="75"/>
                      <a:pt x="39" y="58"/>
                      <a:pt x="50" y="47"/>
                    </a:cubicBezTo>
                    <a:cubicBezTo>
                      <a:pt x="60" y="35"/>
                      <a:pt x="75" y="29"/>
                      <a:pt x="93" y="29"/>
                    </a:cubicBezTo>
                    <a:cubicBezTo>
                      <a:pt x="108" y="29"/>
                      <a:pt x="120" y="34"/>
                      <a:pt x="127" y="44"/>
                    </a:cubicBezTo>
                    <a:cubicBezTo>
                      <a:pt x="135" y="53"/>
                      <a:pt x="139" y="68"/>
                      <a:pt x="139" y="88"/>
                    </a:cubicBezTo>
                    <a:lnTo>
                      <a:pt x="139" y="212"/>
                    </a:lnTo>
                    <a:lnTo>
                      <a:pt x="173" y="212"/>
                    </a:lnTo>
                    <a:lnTo>
                      <a:pt x="173" y="87"/>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23"/>
              <p:cNvSpPr>
                <a:spLocks/>
              </p:cNvSpPr>
              <p:nvPr>
                <p:custDataLst>
                  <p:tags r:id="rId5"/>
                </p:custDataLst>
              </p:nvPr>
            </p:nvSpPr>
            <p:spPr bwMode="auto">
              <a:xfrm>
                <a:off x="7893050" y="5516563"/>
                <a:ext cx="447675" cy="492125"/>
              </a:xfrm>
              <a:custGeom>
                <a:avLst/>
                <a:gdLst>
                  <a:gd name="T0" fmla="*/ 21 w 637"/>
                  <a:gd name="T1" fmla="*/ 0 h 760"/>
                  <a:gd name="T2" fmla="*/ 21 w 637"/>
                  <a:gd name="T3" fmla="*/ 33 h 760"/>
                  <a:gd name="T4" fmla="*/ 325 w 637"/>
                  <a:gd name="T5" fmla="*/ 382 h 760"/>
                  <a:gd name="T6" fmla="*/ 0 w 637"/>
                  <a:gd name="T7" fmla="*/ 760 h 760"/>
                  <a:gd name="T8" fmla="*/ 637 w 637"/>
                  <a:gd name="T9" fmla="*/ 760 h 760"/>
                  <a:gd name="T10" fmla="*/ 637 w 637"/>
                  <a:gd name="T11" fmla="*/ 561 h 760"/>
                  <a:gd name="T12" fmla="*/ 606 w 637"/>
                  <a:gd name="T13" fmla="*/ 561 h 760"/>
                  <a:gd name="T14" fmla="*/ 589 w 637"/>
                  <a:gd name="T15" fmla="*/ 663 h 760"/>
                  <a:gd name="T16" fmla="*/ 554 w 637"/>
                  <a:gd name="T17" fmla="*/ 698 h 760"/>
                  <a:gd name="T18" fmla="*/ 96 w 637"/>
                  <a:gd name="T19" fmla="*/ 698 h 760"/>
                  <a:gd name="T20" fmla="*/ 389 w 637"/>
                  <a:gd name="T21" fmla="*/ 357 h 760"/>
                  <a:gd name="T22" fmla="*/ 107 w 637"/>
                  <a:gd name="T23" fmla="*/ 33 h 760"/>
                  <a:gd name="T24" fmla="*/ 555 w 637"/>
                  <a:gd name="T25" fmla="*/ 33 h 760"/>
                  <a:gd name="T26" fmla="*/ 589 w 637"/>
                  <a:gd name="T27" fmla="*/ 67 h 760"/>
                  <a:gd name="T28" fmla="*/ 606 w 637"/>
                  <a:gd name="T29" fmla="*/ 170 h 760"/>
                  <a:gd name="T30" fmla="*/ 637 w 637"/>
                  <a:gd name="T31" fmla="*/ 170 h 760"/>
                  <a:gd name="T32" fmla="*/ 637 w 637"/>
                  <a:gd name="T33" fmla="*/ 0 h 760"/>
                  <a:gd name="T34" fmla="*/ 107 w 637"/>
                  <a:gd name="T35" fmla="*/ 0 h 760"/>
                  <a:gd name="T36" fmla="*/ 21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1" y="0"/>
                    </a:moveTo>
                    <a:lnTo>
                      <a:pt x="21" y="33"/>
                    </a:lnTo>
                    <a:lnTo>
                      <a:pt x="325" y="382"/>
                    </a:lnTo>
                    <a:lnTo>
                      <a:pt x="0" y="760"/>
                    </a:lnTo>
                    <a:lnTo>
                      <a:pt x="637" y="760"/>
                    </a:lnTo>
                    <a:lnTo>
                      <a:pt x="637" y="561"/>
                    </a:lnTo>
                    <a:lnTo>
                      <a:pt x="606" y="561"/>
                    </a:lnTo>
                    <a:lnTo>
                      <a:pt x="589" y="663"/>
                    </a:lnTo>
                    <a:lnTo>
                      <a:pt x="554" y="698"/>
                    </a:lnTo>
                    <a:lnTo>
                      <a:pt x="96" y="698"/>
                    </a:lnTo>
                    <a:lnTo>
                      <a:pt x="389" y="357"/>
                    </a:lnTo>
                    <a:lnTo>
                      <a:pt x="107" y="33"/>
                    </a:lnTo>
                    <a:lnTo>
                      <a:pt x="555" y="33"/>
                    </a:lnTo>
                    <a:lnTo>
                      <a:pt x="589" y="67"/>
                    </a:lnTo>
                    <a:lnTo>
                      <a:pt x="606" y="170"/>
                    </a:lnTo>
                    <a:lnTo>
                      <a:pt x="637" y="170"/>
                    </a:lnTo>
                    <a:lnTo>
                      <a:pt x="637" y="0"/>
                    </a:lnTo>
                    <a:lnTo>
                      <a:pt x="107" y="0"/>
                    </a:lnTo>
                    <a:lnTo>
                      <a:pt x="21"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24"/>
              <p:cNvSpPr>
                <a:spLocks noEditPoints="1"/>
              </p:cNvSpPr>
              <p:nvPr>
                <p:custDataLst>
                  <p:tags r:id="rId6"/>
                </p:custDataLst>
              </p:nvPr>
            </p:nvSpPr>
            <p:spPr bwMode="auto">
              <a:xfrm>
                <a:off x="7916863" y="6070600"/>
                <a:ext cx="23813" cy="187325"/>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25"/>
              <p:cNvSpPr>
                <a:spLocks noEditPoints="1"/>
              </p:cNvSpPr>
              <p:nvPr>
                <p:custDataLst>
                  <p:tags r:id="rId7"/>
                </p:custDataLst>
              </p:nvPr>
            </p:nvSpPr>
            <p:spPr bwMode="auto">
              <a:xfrm>
                <a:off x="7986713" y="6149975"/>
                <a:ext cx="179388" cy="74612"/>
              </a:xfrm>
              <a:custGeom>
                <a:avLst/>
                <a:gdLst>
                  <a:gd name="T0" fmla="*/ 0 w 254"/>
                  <a:gd name="T1" fmla="*/ 31 h 114"/>
                  <a:gd name="T2" fmla="*/ 254 w 254"/>
                  <a:gd name="T3" fmla="*/ 31 h 114"/>
                  <a:gd name="T4" fmla="*/ 254 w 254"/>
                  <a:gd name="T5" fmla="*/ 0 h 114"/>
                  <a:gd name="T6" fmla="*/ 0 w 254"/>
                  <a:gd name="T7" fmla="*/ 0 h 114"/>
                  <a:gd name="T8" fmla="*/ 0 w 254"/>
                  <a:gd name="T9" fmla="*/ 31 h 114"/>
                  <a:gd name="T10" fmla="*/ 0 w 254"/>
                  <a:gd name="T11" fmla="*/ 114 h 114"/>
                  <a:gd name="T12" fmla="*/ 254 w 254"/>
                  <a:gd name="T13" fmla="*/ 114 h 114"/>
                  <a:gd name="T14" fmla="*/ 254 w 254"/>
                  <a:gd name="T15" fmla="*/ 83 h 114"/>
                  <a:gd name="T16" fmla="*/ 0 w 254"/>
                  <a:gd name="T17" fmla="*/ 83 h 114"/>
                  <a:gd name="T18" fmla="*/ 0 w 254"/>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114">
                    <a:moveTo>
                      <a:pt x="0" y="31"/>
                    </a:moveTo>
                    <a:lnTo>
                      <a:pt x="254" y="31"/>
                    </a:lnTo>
                    <a:lnTo>
                      <a:pt x="254" y="0"/>
                    </a:lnTo>
                    <a:lnTo>
                      <a:pt x="0" y="0"/>
                    </a:lnTo>
                    <a:lnTo>
                      <a:pt x="0" y="31"/>
                    </a:lnTo>
                    <a:close/>
                    <a:moveTo>
                      <a:pt x="0" y="114"/>
                    </a:moveTo>
                    <a:lnTo>
                      <a:pt x="254" y="114"/>
                    </a:lnTo>
                    <a:lnTo>
                      <a:pt x="254" y="83"/>
                    </a:lnTo>
                    <a:lnTo>
                      <a:pt x="0" y="83"/>
                    </a:lnTo>
                    <a:lnTo>
                      <a:pt x="0" y="11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26"/>
              <p:cNvSpPr>
                <a:spLocks/>
              </p:cNvSpPr>
              <p:nvPr>
                <p:custDataLst>
                  <p:tags r:id="rId8"/>
                </p:custDataLst>
              </p:nvPr>
            </p:nvSpPr>
            <p:spPr bwMode="auto">
              <a:xfrm>
                <a:off x="8218488" y="6078538"/>
                <a:ext cx="114300" cy="179387"/>
              </a:xfrm>
              <a:custGeom>
                <a:avLst/>
                <a:gdLst>
                  <a:gd name="T0" fmla="*/ 5 w 164"/>
                  <a:gd name="T1" fmla="*/ 244 h 276"/>
                  <a:gd name="T2" fmla="*/ 5 w 164"/>
                  <a:gd name="T3" fmla="*/ 276 h 276"/>
                  <a:gd name="T4" fmla="*/ 164 w 164"/>
                  <a:gd name="T5" fmla="*/ 276 h 276"/>
                  <a:gd name="T6" fmla="*/ 164 w 164"/>
                  <a:gd name="T7" fmla="*/ 244 h 276"/>
                  <a:gd name="T8" fmla="*/ 103 w 164"/>
                  <a:gd name="T9" fmla="*/ 244 h 276"/>
                  <a:gd name="T10" fmla="*/ 103 w 164"/>
                  <a:gd name="T11" fmla="*/ 0 h 276"/>
                  <a:gd name="T12" fmla="*/ 66 w 164"/>
                  <a:gd name="T13" fmla="*/ 0 h 276"/>
                  <a:gd name="T14" fmla="*/ 0 w 164"/>
                  <a:gd name="T15" fmla="*/ 13 h 276"/>
                  <a:gd name="T16" fmla="*/ 0 w 164"/>
                  <a:gd name="T17" fmla="*/ 47 h 276"/>
                  <a:gd name="T18" fmla="*/ 66 w 164"/>
                  <a:gd name="T19" fmla="*/ 34 h 276"/>
                  <a:gd name="T20" fmla="*/ 66 w 164"/>
                  <a:gd name="T21" fmla="*/ 244 h 276"/>
                  <a:gd name="T22" fmla="*/ 5 w 164"/>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76">
                    <a:moveTo>
                      <a:pt x="5" y="244"/>
                    </a:moveTo>
                    <a:lnTo>
                      <a:pt x="5" y="276"/>
                    </a:lnTo>
                    <a:lnTo>
                      <a:pt x="164" y="276"/>
                    </a:lnTo>
                    <a:lnTo>
                      <a:pt x="164" y="244"/>
                    </a:lnTo>
                    <a:lnTo>
                      <a:pt x="103" y="244"/>
                    </a:lnTo>
                    <a:lnTo>
                      <a:pt x="103" y="0"/>
                    </a:lnTo>
                    <a:lnTo>
                      <a:pt x="66" y="0"/>
                    </a:lnTo>
                    <a:lnTo>
                      <a:pt x="0" y="13"/>
                    </a:lnTo>
                    <a:lnTo>
                      <a:pt x="0" y="47"/>
                    </a:lnTo>
                    <a:lnTo>
                      <a:pt x="66" y="34"/>
                    </a:lnTo>
                    <a:lnTo>
                      <a:pt x="66" y="244"/>
                    </a:lnTo>
                    <a:lnTo>
                      <a:pt x="5" y="24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27"/>
              <p:cNvSpPr>
                <a:spLocks noEditPoints="1"/>
              </p:cNvSpPr>
              <p:nvPr>
                <p:custDataLst>
                  <p:tags r:id="rId9"/>
                </p:custDataLst>
              </p:nvPr>
            </p:nvSpPr>
            <p:spPr bwMode="auto">
              <a:xfrm>
                <a:off x="8448675" y="5680075"/>
                <a:ext cx="171450" cy="247650"/>
              </a:xfrm>
              <a:custGeom>
                <a:avLst/>
                <a:gdLst>
                  <a:gd name="T0" fmla="*/ 45 w 244"/>
                  <a:gd name="T1" fmla="*/ 238 h 383"/>
                  <a:gd name="T2" fmla="*/ 81 w 244"/>
                  <a:gd name="T3" fmla="*/ 274 h 383"/>
                  <a:gd name="T4" fmla="*/ 133 w 244"/>
                  <a:gd name="T5" fmla="*/ 286 h 383"/>
                  <a:gd name="T6" fmla="*/ 213 w 244"/>
                  <a:gd name="T7" fmla="*/ 247 h 383"/>
                  <a:gd name="T8" fmla="*/ 244 w 244"/>
                  <a:gd name="T9" fmla="*/ 143 h 383"/>
                  <a:gd name="T10" fmla="*/ 213 w 244"/>
                  <a:gd name="T11" fmla="*/ 39 h 383"/>
                  <a:gd name="T12" fmla="*/ 133 w 244"/>
                  <a:gd name="T13" fmla="*/ 0 h 383"/>
                  <a:gd name="T14" fmla="*/ 81 w 244"/>
                  <a:gd name="T15" fmla="*/ 12 h 383"/>
                  <a:gd name="T16" fmla="*/ 45 w 244"/>
                  <a:gd name="T17" fmla="*/ 48 h 383"/>
                  <a:gd name="T18" fmla="*/ 45 w 244"/>
                  <a:gd name="T19" fmla="*/ 6 h 383"/>
                  <a:gd name="T20" fmla="*/ 0 w 244"/>
                  <a:gd name="T21" fmla="*/ 6 h 383"/>
                  <a:gd name="T22" fmla="*/ 0 w 244"/>
                  <a:gd name="T23" fmla="*/ 383 h 383"/>
                  <a:gd name="T24" fmla="*/ 45 w 244"/>
                  <a:gd name="T25" fmla="*/ 383 h 383"/>
                  <a:gd name="T26" fmla="*/ 45 w 244"/>
                  <a:gd name="T27" fmla="*/ 238 h 383"/>
                  <a:gd name="T28" fmla="*/ 198 w 244"/>
                  <a:gd name="T29" fmla="*/ 143 h 383"/>
                  <a:gd name="T30" fmla="*/ 178 w 244"/>
                  <a:gd name="T31" fmla="*/ 221 h 383"/>
                  <a:gd name="T32" fmla="*/ 122 w 244"/>
                  <a:gd name="T33" fmla="*/ 249 h 383"/>
                  <a:gd name="T34" fmla="*/ 66 w 244"/>
                  <a:gd name="T35" fmla="*/ 221 h 383"/>
                  <a:gd name="T36" fmla="*/ 45 w 244"/>
                  <a:gd name="T37" fmla="*/ 143 h 383"/>
                  <a:gd name="T38" fmla="*/ 66 w 244"/>
                  <a:gd name="T39" fmla="*/ 66 h 383"/>
                  <a:gd name="T40" fmla="*/ 122 w 244"/>
                  <a:gd name="T41" fmla="*/ 37 h 383"/>
                  <a:gd name="T42" fmla="*/ 178 w 244"/>
                  <a:gd name="T43" fmla="*/ 66 h 383"/>
                  <a:gd name="T44" fmla="*/ 198 w 244"/>
                  <a:gd name="T45" fmla="*/ 14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 h="383">
                    <a:moveTo>
                      <a:pt x="45" y="238"/>
                    </a:moveTo>
                    <a:cubicBezTo>
                      <a:pt x="55" y="255"/>
                      <a:pt x="67" y="267"/>
                      <a:pt x="81" y="274"/>
                    </a:cubicBezTo>
                    <a:cubicBezTo>
                      <a:pt x="95" y="282"/>
                      <a:pt x="113" y="286"/>
                      <a:pt x="133" y="286"/>
                    </a:cubicBezTo>
                    <a:cubicBezTo>
                      <a:pt x="166" y="286"/>
                      <a:pt x="192" y="273"/>
                      <a:pt x="213" y="247"/>
                    </a:cubicBezTo>
                    <a:cubicBezTo>
                      <a:pt x="234" y="220"/>
                      <a:pt x="244" y="186"/>
                      <a:pt x="244" y="143"/>
                    </a:cubicBezTo>
                    <a:cubicBezTo>
                      <a:pt x="244" y="100"/>
                      <a:pt x="234" y="66"/>
                      <a:pt x="213" y="39"/>
                    </a:cubicBezTo>
                    <a:cubicBezTo>
                      <a:pt x="192" y="13"/>
                      <a:pt x="166" y="0"/>
                      <a:pt x="133" y="0"/>
                    </a:cubicBezTo>
                    <a:cubicBezTo>
                      <a:pt x="113" y="0"/>
                      <a:pt x="95" y="4"/>
                      <a:pt x="81" y="12"/>
                    </a:cubicBezTo>
                    <a:cubicBezTo>
                      <a:pt x="67" y="19"/>
                      <a:pt x="55" y="32"/>
                      <a:pt x="45" y="48"/>
                    </a:cubicBezTo>
                    <a:lnTo>
                      <a:pt x="45" y="6"/>
                    </a:lnTo>
                    <a:lnTo>
                      <a:pt x="0" y="6"/>
                    </a:lnTo>
                    <a:lnTo>
                      <a:pt x="0" y="383"/>
                    </a:lnTo>
                    <a:lnTo>
                      <a:pt x="45" y="383"/>
                    </a:lnTo>
                    <a:lnTo>
                      <a:pt x="45" y="238"/>
                    </a:lnTo>
                    <a:close/>
                    <a:moveTo>
                      <a:pt x="198" y="143"/>
                    </a:moveTo>
                    <a:cubicBezTo>
                      <a:pt x="198" y="176"/>
                      <a:pt x="191" y="202"/>
                      <a:pt x="178" y="221"/>
                    </a:cubicBezTo>
                    <a:cubicBezTo>
                      <a:pt x="164" y="239"/>
                      <a:pt x="146" y="249"/>
                      <a:pt x="122" y="249"/>
                    </a:cubicBezTo>
                    <a:cubicBezTo>
                      <a:pt x="98" y="249"/>
                      <a:pt x="79" y="239"/>
                      <a:pt x="66" y="221"/>
                    </a:cubicBezTo>
                    <a:cubicBezTo>
                      <a:pt x="52" y="202"/>
                      <a:pt x="45" y="176"/>
                      <a:pt x="45" y="143"/>
                    </a:cubicBezTo>
                    <a:cubicBezTo>
                      <a:pt x="45" y="110"/>
                      <a:pt x="52" y="84"/>
                      <a:pt x="66" y="66"/>
                    </a:cubicBezTo>
                    <a:cubicBezTo>
                      <a:pt x="79" y="47"/>
                      <a:pt x="98" y="37"/>
                      <a:pt x="122" y="37"/>
                    </a:cubicBezTo>
                    <a:cubicBezTo>
                      <a:pt x="146" y="37"/>
                      <a:pt x="164" y="47"/>
                      <a:pt x="178" y="66"/>
                    </a:cubicBezTo>
                    <a:cubicBezTo>
                      <a:pt x="191" y="84"/>
                      <a:pt x="198" y="110"/>
                      <a:pt x="198" y="143"/>
                    </a:cubicBez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8"/>
              <p:cNvSpPr>
                <a:spLocks/>
              </p:cNvSpPr>
              <p:nvPr>
                <p:custDataLst>
                  <p:tags r:id="rId10"/>
                </p:custDataLst>
              </p:nvPr>
            </p:nvSpPr>
            <p:spPr bwMode="auto">
              <a:xfrm>
                <a:off x="8667750" y="5543550"/>
                <a:ext cx="122238" cy="182562"/>
              </a:xfrm>
              <a:custGeom>
                <a:avLst/>
                <a:gdLst>
                  <a:gd name="T0" fmla="*/ 45 w 175"/>
                  <a:gd name="T1" fmla="*/ 249 h 281"/>
                  <a:gd name="T2" fmla="*/ 114 w 175"/>
                  <a:gd name="T3" fmla="*/ 178 h 281"/>
                  <a:gd name="T4" fmla="*/ 144 w 175"/>
                  <a:gd name="T5" fmla="*/ 147 h 281"/>
                  <a:gd name="T6" fmla="*/ 167 w 175"/>
                  <a:gd name="T7" fmla="*/ 111 h 281"/>
                  <a:gd name="T8" fmla="*/ 173 w 175"/>
                  <a:gd name="T9" fmla="*/ 79 h 281"/>
                  <a:gd name="T10" fmla="*/ 148 w 175"/>
                  <a:gd name="T11" fmla="*/ 21 h 281"/>
                  <a:gd name="T12" fmla="*/ 79 w 175"/>
                  <a:gd name="T13" fmla="*/ 0 h 281"/>
                  <a:gd name="T14" fmla="*/ 44 w 175"/>
                  <a:gd name="T15" fmla="*/ 5 h 281"/>
                  <a:gd name="T16" fmla="*/ 2 w 175"/>
                  <a:gd name="T17" fmla="*/ 18 h 281"/>
                  <a:gd name="T18" fmla="*/ 2 w 175"/>
                  <a:gd name="T19" fmla="*/ 56 h 281"/>
                  <a:gd name="T20" fmla="*/ 43 w 175"/>
                  <a:gd name="T21" fmla="*/ 37 h 281"/>
                  <a:gd name="T22" fmla="*/ 80 w 175"/>
                  <a:gd name="T23" fmla="*/ 31 h 281"/>
                  <a:gd name="T24" fmla="*/ 120 w 175"/>
                  <a:gd name="T25" fmla="*/ 45 h 281"/>
                  <a:gd name="T26" fmla="*/ 136 w 175"/>
                  <a:gd name="T27" fmla="*/ 81 h 281"/>
                  <a:gd name="T28" fmla="*/ 129 w 175"/>
                  <a:gd name="T29" fmla="*/ 109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4" y="178"/>
                    </a:lnTo>
                    <a:cubicBezTo>
                      <a:pt x="131" y="161"/>
                      <a:pt x="141" y="150"/>
                      <a:pt x="144" y="147"/>
                    </a:cubicBezTo>
                    <a:cubicBezTo>
                      <a:pt x="155" y="133"/>
                      <a:pt x="163" y="121"/>
                      <a:pt x="167" y="111"/>
                    </a:cubicBezTo>
                    <a:cubicBezTo>
                      <a:pt x="171" y="101"/>
                      <a:pt x="173" y="90"/>
                      <a:pt x="173" y="79"/>
                    </a:cubicBezTo>
                    <a:cubicBezTo>
                      <a:pt x="173" y="55"/>
                      <a:pt x="165" y="36"/>
                      <a:pt x="148" y="21"/>
                    </a:cubicBezTo>
                    <a:cubicBezTo>
                      <a:pt x="131" y="7"/>
                      <a:pt x="108" y="0"/>
                      <a:pt x="79" y="0"/>
                    </a:cubicBezTo>
                    <a:cubicBezTo>
                      <a:pt x="69" y="0"/>
                      <a:pt x="57" y="1"/>
                      <a:pt x="44" y="5"/>
                    </a:cubicBezTo>
                    <a:cubicBezTo>
                      <a:pt x="31" y="8"/>
                      <a:pt x="17" y="12"/>
                      <a:pt x="2" y="18"/>
                    </a:cubicBezTo>
                    <a:lnTo>
                      <a:pt x="2" y="56"/>
                    </a:lnTo>
                    <a:cubicBezTo>
                      <a:pt x="16" y="48"/>
                      <a:pt x="30" y="42"/>
                      <a:pt x="43" y="37"/>
                    </a:cubicBezTo>
                    <a:cubicBezTo>
                      <a:pt x="56" y="33"/>
                      <a:pt x="68" y="31"/>
                      <a:pt x="80" y="31"/>
                    </a:cubicBezTo>
                    <a:cubicBezTo>
                      <a:pt x="97" y="31"/>
                      <a:pt x="110" y="36"/>
                      <a:pt x="120" y="45"/>
                    </a:cubicBezTo>
                    <a:cubicBezTo>
                      <a:pt x="131" y="54"/>
                      <a:pt x="136" y="66"/>
                      <a:pt x="136" y="81"/>
                    </a:cubicBezTo>
                    <a:cubicBezTo>
                      <a:pt x="136" y="90"/>
                      <a:pt x="134" y="99"/>
                      <a:pt x="129" y="109"/>
                    </a:cubicBezTo>
                    <a:cubicBezTo>
                      <a:pt x="124" y="118"/>
                      <a:pt x="116" y="129"/>
                      <a:pt x="104" y="143"/>
                    </a:cubicBezTo>
                    <a:cubicBezTo>
                      <a:pt x="98" y="150"/>
                      <a:pt x="82" y="166"/>
                      <a:pt x="58" y="190"/>
                    </a:cubicBezTo>
                    <a:lnTo>
                      <a:pt x="0" y="249"/>
                    </a:lnTo>
                    <a:lnTo>
                      <a:pt x="0" y="281"/>
                    </a:lnTo>
                    <a:lnTo>
                      <a:pt x="175" y="281"/>
                    </a:lnTo>
                    <a:lnTo>
                      <a:pt x="175" y="249"/>
                    </a:lnTo>
                    <a:lnTo>
                      <a:pt x="45" y="249"/>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9"/>
              <p:cNvSpPr>
                <a:spLocks noEditPoints="1"/>
              </p:cNvSpPr>
              <p:nvPr>
                <p:custDataLst>
                  <p:tags r:id="rId11"/>
                </p:custDataLst>
              </p:nvPr>
            </p:nvSpPr>
            <p:spPr bwMode="auto">
              <a:xfrm>
                <a:off x="8672513" y="5818188"/>
                <a:ext cx="23813" cy="185737"/>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pic>
        <p:nvPicPr>
          <p:cNvPr id="210" name="Picture 209"/>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3499885" y="5560390"/>
            <a:ext cx="660686" cy="660686"/>
          </a:xfrm>
          <a:prstGeom prst="rect">
            <a:avLst/>
          </a:prstGeom>
        </p:spPr>
      </p:pic>
    </p:spTree>
    <p:extLst>
      <p:ext uri="{BB962C8B-B14F-4D97-AF65-F5344CB8AC3E}">
        <p14:creationId xmlns:p14="http://schemas.microsoft.com/office/powerpoint/2010/main" val="31622528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fade">
                                      <p:cBhvr>
                                        <p:cTn id="17" dur="500"/>
                                        <p:tgtEl>
                                          <p:spTgt spid="2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81"/>
                                        </p:tgtEl>
                                        <p:attrNameLst>
                                          <p:attrName>style.visibility</p:attrName>
                                        </p:attrNameLst>
                                      </p:cBhvr>
                                      <p:to>
                                        <p:strVal val="visible"/>
                                      </p:to>
                                    </p:set>
                                    <p:animEffect transition="in" filter="fade">
                                      <p:cBhvr>
                                        <p:cTn id="20" dur="500"/>
                                        <p:tgtEl>
                                          <p:spTgt spid="18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7"/>
                                        </p:tgtEl>
                                        <p:attrNameLst>
                                          <p:attrName>style.visibility</p:attrName>
                                        </p:attrNameLst>
                                      </p:cBhvr>
                                      <p:to>
                                        <p:strVal val="visible"/>
                                      </p:to>
                                    </p:set>
                                    <p:animEffect transition="in" filter="fade">
                                      <p:cBhvr>
                                        <p:cTn id="25" dur="500"/>
                                        <p:tgtEl>
                                          <p:spTgt spid="207"/>
                                        </p:tgtEl>
                                      </p:cBhvr>
                                    </p:animEffect>
                                  </p:childTnLst>
                                </p:cTn>
                              </p:par>
                              <p:par>
                                <p:cTn id="26" presetID="10" presetClass="entr" presetSubtype="0" fill="hold" nodeType="withEffect">
                                  <p:stCondLst>
                                    <p:cond delay="0"/>
                                  </p:stCondLst>
                                  <p:childTnLst>
                                    <p:set>
                                      <p:cBhvr>
                                        <p:cTn id="27" dur="1" fill="hold">
                                          <p:stCondLst>
                                            <p:cond delay="0"/>
                                          </p:stCondLst>
                                        </p:cTn>
                                        <p:tgtEl>
                                          <p:spTgt spid="210"/>
                                        </p:tgtEl>
                                        <p:attrNameLst>
                                          <p:attrName>style.visibility</p:attrName>
                                        </p:attrNameLst>
                                      </p:cBhvr>
                                      <p:to>
                                        <p:strVal val="visible"/>
                                      </p:to>
                                    </p:set>
                                    <p:animEffect transition="in" filter="fade">
                                      <p:cBhvr>
                                        <p:cTn id="28"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bwMode="auto">
          <a:xfrm>
            <a:off x="1255594" y="82634"/>
            <a:ext cx="9680855" cy="632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3200" b="1" dirty="0" smtClean="0">
                <a:latin typeface="Arev Sans" pitchFamily="34" charset="0"/>
                <a:ea typeface="Arev Sans" pitchFamily="34" charset="0"/>
                <a:cs typeface="Arev sans bold" pitchFamily="34" charset="0"/>
              </a:rPr>
              <a:t>Estimating  </a:t>
            </a:r>
            <a:r>
              <a:rPr lang="en-US" sz="3200" b="1" dirty="0" smtClean="0">
                <a:solidFill>
                  <a:srgbClr val="9B0000"/>
                </a:solidFill>
                <a:latin typeface="Arev Sans" pitchFamily="34" charset="0"/>
                <a:ea typeface="Arev Sans" pitchFamily="34" charset="0"/>
                <a:cs typeface="Arev sans bold" pitchFamily="34" charset="0"/>
              </a:rPr>
              <a:t>L</a:t>
            </a:r>
            <a:r>
              <a:rPr lang="en-US" sz="3200" b="1" dirty="0" smtClean="0">
                <a:latin typeface="Arev Sans" pitchFamily="34" charset="0"/>
                <a:ea typeface="Arev Sans" pitchFamily="34" charset="0"/>
                <a:cs typeface="Arev sans bold" pitchFamily="34" charset="0"/>
              </a:rPr>
              <a:t>-distance between </a:t>
            </a:r>
            <a:r>
              <a:rPr lang="el-GR" sz="3200" b="1" dirty="0" smtClean="0">
                <a:latin typeface="Arev Sans" pitchFamily="34" charset="0"/>
                <a:ea typeface="Arev Sans" pitchFamily="34" charset="0"/>
                <a:cs typeface="Arev sans bold" pitchFamily="34" charset="0"/>
              </a:rPr>
              <a:t>ρ</a:t>
            </a:r>
            <a:r>
              <a:rPr lang="en-US" sz="3200" b="1" dirty="0" smtClean="0">
                <a:latin typeface="Arev Sans" pitchFamily="34" charset="0"/>
                <a:ea typeface="Arev Sans" pitchFamily="34" charset="0"/>
                <a:cs typeface="Arev sans bold" pitchFamily="34" charset="0"/>
              </a:rPr>
              <a:t> and </a:t>
            </a:r>
            <a:r>
              <a:rPr lang="en-US" sz="3200" b="1" dirty="0" smtClean="0">
                <a:latin typeface="Times New Roman" panose="02020603050405020304" pitchFamily="18" charset="0"/>
                <a:ea typeface="Arev Sans" pitchFamily="34" charset="0"/>
                <a:cs typeface="Times New Roman" panose="02020603050405020304" pitchFamily="18" charset="0"/>
              </a:rPr>
              <a:t>I</a:t>
            </a:r>
            <a:r>
              <a:rPr lang="en-US" sz="3200" b="1" dirty="0" smtClean="0">
                <a:latin typeface="Arev Sans" pitchFamily="34" charset="0"/>
                <a:ea typeface="Arev Sans" pitchFamily="34" charset="0"/>
                <a:cs typeface="Arev sans bold" pitchFamily="34" charset="0"/>
              </a:rPr>
              <a:t>/n</a:t>
            </a:r>
          </a:p>
        </p:txBody>
      </p:sp>
      <p:grpSp>
        <p:nvGrpSpPr>
          <p:cNvPr id="16" name="Group 15"/>
          <p:cNvGrpSpPr>
            <a:grpSpLocks noChangeAspect="1"/>
          </p:cNvGrpSpPr>
          <p:nvPr>
            <p:custDataLst>
              <p:tags r:id="rId1"/>
            </p:custDataLst>
          </p:nvPr>
        </p:nvGrpSpPr>
        <p:grpSpPr>
          <a:xfrm>
            <a:off x="3986027" y="149818"/>
            <a:ext cx="374651" cy="569913"/>
            <a:chOff x="2540000" y="2540000"/>
            <a:chExt cx="374651" cy="569913"/>
          </a:xfrm>
        </p:grpSpPr>
        <p:sp>
          <p:nvSpPr>
            <p:cNvPr id="12" name="Freeform 7"/>
            <p:cNvSpPr>
              <a:spLocks noEditPoints="1"/>
            </p:cNvSpPr>
            <p:nvPr>
              <p:custDataLst>
                <p:tags r:id="rId11"/>
              </p:custDataLst>
            </p:nvPr>
          </p:nvSpPr>
          <p:spPr bwMode="auto">
            <a:xfrm>
              <a:off x="2540000" y="2635250"/>
              <a:ext cx="160338" cy="301625"/>
            </a:xfrm>
            <a:custGeom>
              <a:avLst/>
              <a:gdLst>
                <a:gd name="T0" fmla="*/ 81 w 183"/>
                <a:gd name="T1" fmla="*/ 305 h 377"/>
                <a:gd name="T2" fmla="*/ 178 w 183"/>
                <a:gd name="T3" fmla="*/ 84 h 377"/>
                <a:gd name="T4" fmla="*/ 183 w 183"/>
                <a:gd name="T5" fmla="*/ 42 h 377"/>
                <a:gd name="T6" fmla="*/ 153 w 183"/>
                <a:gd name="T7" fmla="*/ 0 h 377"/>
                <a:gd name="T8" fmla="*/ 105 w 183"/>
                <a:gd name="T9" fmla="*/ 19 h 377"/>
                <a:gd name="T10" fmla="*/ 51 w 183"/>
                <a:gd name="T11" fmla="*/ 187 h 377"/>
                <a:gd name="T12" fmla="*/ 44 w 183"/>
                <a:gd name="T13" fmla="*/ 262 h 377"/>
                <a:gd name="T14" fmla="*/ 46 w 183"/>
                <a:gd name="T15" fmla="*/ 301 h 377"/>
                <a:gd name="T16" fmla="*/ 0 w 183"/>
                <a:gd name="T17" fmla="*/ 370 h 377"/>
                <a:gd name="T18" fmla="*/ 38 w 183"/>
                <a:gd name="T19" fmla="*/ 370 h 377"/>
                <a:gd name="T20" fmla="*/ 57 w 183"/>
                <a:gd name="T21" fmla="*/ 344 h 377"/>
                <a:gd name="T22" fmla="*/ 110 w 183"/>
                <a:gd name="T23" fmla="*/ 377 h 377"/>
                <a:gd name="T24" fmla="*/ 145 w 183"/>
                <a:gd name="T25" fmla="*/ 363 h 377"/>
                <a:gd name="T26" fmla="*/ 177 w 183"/>
                <a:gd name="T27" fmla="*/ 326 h 377"/>
                <a:gd name="T28" fmla="*/ 145 w 183"/>
                <a:gd name="T29" fmla="*/ 326 h 377"/>
                <a:gd name="T30" fmla="*/ 113 w 183"/>
                <a:gd name="T31" fmla="*/ 354 h 377"/>
                <a:gd name="T32" fmla="*/ 81 w 183"/>
                <a:gd name="T33" fmla="*/ 305 h 377"/>
                <a:gd name="T34" fmla="*/ 81 w 183"/>
                <a:gd name="T35" fmla="*/ 241 h 377"/>
                <a:gd name="T36" fmla="*/ 92 w 183"/>
                <a:gd name="T37" fmla="*/ 174 h 377"/>
                <a:gd name="T38" fmla="*/ 142 w 183"/>
                <a:gd name="T39" fmla="*/ 27 h 377"/>
                <a:gd name="T40" fmla="*/ 148 w 183"/>
                <a:gd name="T41" fmla="*/ 43 h 377"/>
                <a:gd name="T42" fmla="*/ 140 w 183"/>
                <a:gd name="T43" fmla="*/ 89 h 377"/>
                <a:gd name="T44" fmla="*/ 81 w 183"/>
                <a:gd name="T45" fmla="*/ 24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 h="377">
                  <a:moveTo>
                    <a:pt x="81" y="305"/>
                  </a:moveTo>
                  <a:cubicBezTo>
                    <a:pt x="134" y="220"/>
                    <a:pt x="167" y="146"/>
                    <a:pt x="178" y="84"/>
                  </a:cubicBezTo>
                  <a:cubicBezTo>
                    <a:pt x="181" y="69"/>
                    <a:pt x="183" y="55"/>
                    <a:pt x="183" y="42"/>
                  </a:cubicBezTo>
                  <a:cubicBezTo>
                    <a:pt x="183" y="14"/>
                    <a:pt x="173" y="0"/>
                    <a:pt x="153" y="0"/>
                  </a:cubicBezTo>
                  <a:cubicBezTo>
                    <a:pt x="132" y="0"/>
                    <a:pt x="117" y="6"/>
                    <a:pt x="105" y="19"/>
                  </a:cubicBezTo>
                  <a:cubicBezTo>
                    <a:pt x="88" y="38"/>
                    <a:pt x="70" y="94"/>
                    <a:pt x="51" y="187"/>
                  </a:cubicBezTo>
                  <a:cubicBezTo>
                    <a:pt x="46" y="212"/>
                    <a:pt x="44" y="237"/>
                    <a:pt x="44" y="262"/>
                  </a:cubicBezTo>
                  <a:cubicBezTo>
                    <a:pt x="44" y="275"/>
                    <a:pt x="45" y="289"/>
                    <a:pt x="46" y="301"/>
                  </a:cubicBezTo>
                  <a:cubicBezTo>
                    <a:pt x="33" y="324"/>
                    <a:pt x="18" y="346"/>
                    <a:pt x="0" y="370"/>
                  </a:cubicBezTo>
                  <a:lnTo>
                    <a:pt x="38" y="370"/>
                  </a:lnTo>
                  <a:lnTo>
                    <a:pt x="57" y="344"/>
                  </a:lnTo>
                  <a:cubicBezTo>
                    <a:pt x="67" y="366"/>
                    <a:pt x="85" y="377"/>
                    <a:pt x="110" y="377"/>
                  </a:cubicBezTo>
                  <a:cubicBezTo>
                    <a:pt x="122" y="377"/>
                    <a:pt x="133" y="373"/>
                    <a:pt x="145" y="363"/>
                  </a:cubicBezTo>
                  <a:cubicBezTo>
                    <a:pt x="157" y="355"/>
                    <a:pt x="167" y="343"/>
                    <a:pt x="177" y="326"/>
                  </a:cubicBezTo>
                  <a:lnTo>
                    <a:pt x="145" y="326"/>
                  </a:lnTo>
                  <a:cubicBezTo>
                    <a:pt x="132" y="345"/>
                    <a:pt x="122" y="354"/>
                    <a:pt x="113" y="354"/>
                  </a:cubicBezTo>
                  <a:cubicBezTo>
                    <a:pt x="99" y="354"/>
                    <a:pt x="88" y="338"/>
                    <a:pt x="81" y="305"/>
                  </a:cubicBezTo>
                  <a:close/>
                  <a:moveTo>
                    <a:pt x="81" y="241"/>
                  </a:moveTo>
                  <a:cubicBezTo>
                    <a:pt x="84" y="220"/>
                    <a:pt x="87" y="198"/>
                    <a:pt x="92" y="174"/>
                  </a:cubicBezTo>
                  <a:cubicBezTo>
                    <a:pt x="108" y="90"/>
                    <a:pt x="124" y="41"/>
                    <a:pt x="142" y="27"/>
                  </a:cubicBezTo>
                  <a:cubicBezTo>
                    <a:pt x="146" y="27"/>
                    <a:pt x="148" y="32"/>
                    <a:pt x="148" y="43"/>
                  </a:cubicBezTo>
                  <a:cubicBezTo>
                    <a:pt x="148" y="50"/>
                    <a:pt x="145" y="65"/>
                    <a:pt x="140" y="89"/>
                  </a:cubicBezTo>
                  <a:cubicBezTo>
                    <a:pt x="132" y="134"/>
                    <a:pt x="112" y="185"/>
                    <a:pt x="81" y="241"/>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b="1" dirty="0"/>
            </a:p>
          </p:txBody>
        </p:sp>
        <p:sp>
          <p:nvSpPr>
            <p:cNvPr id="13" name="Freeform 8"/>
            <p:cNvSpPr>
              <a:spLocks/>
            </p:cNvSpPr>
            <p:nvPr>
              <p:custDataLst>
                <p:tags r:id="rId12"/>
              </p:custDataLst>
            </p:nvPr>
          </p:nvSpPr>
          <p:spPr bwMode="auto">
            <a:xfrm>
              <a:off x="2760663" y="2540000"/>
              <a:ext cx="153988" cy="225425"/>
            </a:xfrm>
            <a:custGeom>
              <a:avLst/>
              <a:gdLst>
                <a:gd name="T0" fmla="*/ 45 w 175"/>
                <a:gd name="T1" fmla="*/ 249 h 281"/>
                <a:gd name="T2" fmla="*/ 115 w 175"/>
                <a:gd name="T3" fmla="*/ 178 h 281"/>
                <a:gd name="T4" fmla="*/ 144 w 175"/>
                <a:gd name="T5" fmla="*/ 147 h 281"/>
                <a:gd name="T6" fmla="*/ 167 w 175"/>
                <a:gd name="T7" fmla="*/ 111 h 281"/>
                <a:gd name="T8" fmla="*/ 174 w 175"/>
                <a:gd name="T9" fmla="*/ 79 h 281"/>
                <a:gd name="T10" fmla="*/ 148 w 175"/>
                <a:gd name="T11" fmla="*/ 21 h 281"/>
                <a:gd name="T12" fmla="*/ 80 w 175"/>
                <a:gd name="T13" fmla="*/ 0 h 281"/>
                <a:gd name="T14" fmla="*/ 44 w 175"/>
                <a:gd name="T15" fmla="*/ 4 h 281"/>
                <a:gd name="T16" fmla="*/ 2 w 175"/>
                <a:gd name="T17" fmla="*/ 18 h 281"/>
                <a:gd name="T18" fmla="*/ 2 w 175"/>
                <a:gd name="T19" fmla="*/ 56 h 281"/>
                <a:gd name="T20" fmla="*/ 43 w 175"/>
                <a:gd name="T21" fmla="*/ 37 h 281"/>
                <a:gd name="T22" fmla="*/ 80 w 175"/>
                <a:gd name="T23" fmla="*/ 31 h 281"/>
                <a:gd name="T24" fmla="*/ 121 w 175"/>
                <a:gd name="T25" fmla="*/ 45 h 281"/>
                <a:gd name="T26" fmla="*/ 136 w 175"/>
                <a:gd name="T27" fmla="*/ 81 h 281"/>
                <a:gd name="T28" fmla="*/ 129 w 175"/>
                <a:gd name="T29" fmla="*/ 108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5" y="178"/>
                  </a:lnTo>
                  <a:cubicBezTo>
                    <a:pt x="131" y="161"/>
                    <a:pt x="141" y="150"/>
                    <a:pt x="144" y="147"/>
                  </a:cubicBezTo>
                  <a:cubicBezTo>
                    <a:pt x="155" y="133"/>
                    <a:pt x="163" y="121"/>
                    <a:pt x="167" y="111"/>
                  </a:cubicBezTo>
                  <a:cubicBezTo>
                    <a:pt x="172" y="100"/>
                    <a:pt x="174" y="90"/>
                    <a:pt x="174" y="79"/>
                  </a:cubicBezTo>
                  <a:cubicBezTo>
                    <a:pt x="174" y="55"/>
                    <a:pt x="165" y="35"/>
                    <a:pt x="148" y="21"/>
                  </a:cubicBezTo>
                  <a:cubicBezTo>
                    <a:pt x="131" y="7"/>
                    <a:pt x="109" y="0"/>
                    <a:pt x="80" y="0"/>
                  </a:cubicBezTo>
                  <a:cubicBezTo>
                    <a:pt x="69" y="0"/>
                    <a:pt x="57" y="1"/>
                    <a:pt x="44" y="4"/>
                  </a:cubicBezTo>
                  <a:cubicBezTo>
                    <a:pt x="31" y="7"/>
                    <a:pt x="17" y="12"/>
                    <a:pt x="2" y="18"/>
                  </a:cubicBezTo>
                  <a:lnTo>
                    <a:pt x="2" y="56"/>
                  </a:lnTo>
                  <a:cubicBezTo>
                    <a:pt x="16" y="47"/>
                    <a:pt x="30" y="41"/>
                    <a:pt x="43" y="37"/>
                  </a:cubicBezTo>
                  <a:cubicBezTo>
                    <a:pt x="57" y="33"/>
                    <a:pt x="69" y="31"/>
                    <a:pt x="80" y="31"/>
                  </a:cubicBezTo>
                  <a:cubicBezTo>
                    <a:pt x="97" y="31"/>
                    <a:pt x="110" y="36"/>
                    <a:pt x="121" y="45"/>
                  </a:cubicBezTo>
                  <a:cubicBezTo>
                    <a:pt x="131" y="54"/>
                    <a:pt x="136" y="66"/>
                    <a:pt x="136" y="81"/>
                  </a:cubicBezTo>
                  <a:cubicBezTo>
                    <a:pt x="136" y="90"/>
                    <a:pt x="134" y="99"/>
                    <a:pt x="129" y="108"/>
                  </a:cubicBezTo>
                  <a:cubicBezTo>
                    <a:pt x="124" y="118"/>
                    <a:pt x="116" y="129"/>
                    <a:pt x="104" y="143"/>
                  </a:cubicBezTo>
                  <a:cubicBezTo>
                    <a:pt x="98" y="150"/>
                    <a:pt x="82" y="166"/>
                    <a:pt x="58" y="190"/>
                  </a:cubicBezTo>
                  <a:lnTo>
                    <a:pt x="0" y="249"/>
                  </a:lnTo>
                  <a:lnTo>
                    <a:pt x="0" y="281"/>
                  </a:lnTo>
                  <a:lnTo>
                    <a:pt x="175" y="281"/>
                  </a:lnTo>
                  <a:lnTo>
                    <a:pt x="175" y="249"/>
                  </a:lnTo>
                  <a:lnTo>
                    <a:pt x="45" y="249"/>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p:custDataLst>
                <p:tags r:id="rId13"/>
              </p:custDataLst>
            </p:nvPr>
          </p:nvSpPr>
          <p:spPr bwMode="auto">
            <a:xfrm>
              <a:off x="2760663" y="2884488"/>
              <a:ext cx="153988" cy="225425"/>
            </a:xfrm>
            <a:custGeom>
              <a:avLst/>
              <a:gdLst>
                <a:gd name="T0" fmla="*/ 45 w 175"/>
                <a:gd name="T1" fmla="*/ 250 h 281"/>
                <a:gd name="T2" fmla="*/ 115 w 175"/>
                <a:gd name="T3" fmla="*/ 178 h 281"/>
                <a:gd name="T4" fmla="*/ 144 w 175"/>
                <a:gd name="T5" fmla="*/ 147 h 281"/>
                <a:gd name="T6" fmla="*/ 167 w 175"/>
                <a:gd name="T7" fmla="*/ 111 h 281"/>
                <a:gd name="T8" fmla="*/ 174 w 175"/>
                <a:gd name="T9" fmla="*/ 79 h 281"/>
                <a:gd name="T10" fmla="*/ 148 w 175"/>
                <a:gd name="T11" fmla="*/ 22 h 281"/>
                <a:gd name="T12" fmla="*/ 80 w 175"/>
                <a:gd name="T13" fmla="*/ 0 h 281"/>
                <a:gd name="T14" fmla="*/ 44 w 175"/>
                <a:gd name="T15" fmla="*/ 5 h 281"/>
                <a:gd name="T16" fmla="*/ 2 w 175"/>
                <a:gd name="T17" fmla="*/ 18 h 281"/>
                <a:gd name="T18" fmla="*/ 2 w 175"/>
                <a:gd name="T19" fmla="*/ 56 h 281"/>
                <a:gd name="T20" fmla="*/ 43 w 175"/>
                <a:gd name="T21" fmla="*/ 38 h 281"/>
                <a:gd name="T22" fmla="*/ 80 w 175"/>
                <a:gd name="T23" fmla="*/ 32 h 281"/>
                <a:gd name="T24" fmla="*/ 121 w 175"/>
                <a:gd name="T25" fmla="*/ 45 h 281"/>
                <a:gd name="T26" fmla="*/ 136 w 175"/>
                <a:gd name="T27" fmla="*/ 81 h 281"/>
                <a:gd name="T28" fmla="*/ 129 w 175"/>
                <a:gd name="T29" fmla="*/ 109 h 281"/>
                <a:gd name="T30" fmla="*/ 104 w 175"/>
                <a:gd name="T31" fmla="*/ 143 h 281"/>
                <a:gd name="T32" fmla="*/ 58 w 175"/>
                <a:gd name="T33" fmla="*/ 191 h 281"/>
                <a:gd name="T34" fmla="*/ 0 w 175"/>
                <a:gd name="T35" fmla="*/ 250 h 281"/>
                <a:gd name="T36" fmla="*/ 0 w 175"/>
                <a:gd name="T37" fmla="*/ 281 h 281"/>
                <a:gd name="T38" fmla="*/ 175 w 175"/>
                <a:gd name="T39" fmla="*/ 281 h 281"/>
                <a:gd name="T40" fmla="*/ 175 w 175"/>
                <a:gd name="T41" fmla="*/ 250 h 281"/>
                <a:gd name="T42" fmla="*/ 45 w 175"/>
                <a:gd name="T43" fmla="*/ 2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50"/>
                  </a:moveTo>
                  <a:lnTo>
                    <a:pt x="115" y="178"/>
                  </a:lnTo>
                  <a:cubicBezTo>
                    <a:pt x="131" y="161"/>
                    <a:pt x="141" y="151"/>
                    <a:pt x="144" y="147"/>
                  </a:cubicBezTo>
                  <a:cubicBezTo>
                    <a:pt x="155" y="134"/>
                    <a:pt x="163" y="122"/>
                    <a:pt x="167" y="111"/>
                  </a:cubicBezTo>
                  <a:cubicBezTo>
                    <a:pt x="172" y="101"/>
                    <a:pt x="174" y="90"/>
                    <a:pt x="174" y="79"/>
                  </a:cubicBezTo>
                  <a:cubicBezTo>
                    <a:pt x="174" y="55"/>
                    <a:pt x="165" y="36"/>
                    <a:pt x="148" y="22"/>
                  </a:cubicBezTo>
                  <a:cubicBezTo>
                    <a:pt x="131" y="8"/>
                    <a:pt x="109" y="0"/>
                    <a:pt x="80" y="0"/>
                  </a:cubicBezTo>
                  <a:cubicBezTo>
                    <a:pt x="69" y="0"/>
                    <a:pt x="57" y="2"/>
                    <a:pt x="44" y="5"/>
                  </a:cubicBezTo>
                  <a:cubicBezTo>
                    <a:pt x="31" y="8"/>
                    <a:pt x="17" y="12"/>
                    <a:pt x="2" y="18"/>
                  </a:cubicBezTo>
                  <a:lnTo>
                    <a:pt x="2" y="56"/>
                  </a:lnTo>
                  <a:cubicBezTo>
                    <a:pt x="16" y="48"/>
                    <a:pt x="30" y="42"/>
                    <a:pt x="43" y="38"/>
                  </a:cubicBezTo>
                  <a:cubicBezTo>
                    <a:pt x="57" y="34"/>
                    <a:pt x="69" y="32"/>
                    <a:pt x="80" y="32"/>
                  </a:cubicBezTo>
                  <a:cubicBezTo>
                    <a:pt x="97" y="32"/>
                    <a:pt x="110" y="36"/>
                    <a:pt x="121" y="45"/>
                  </a:cubicBezTo>
                  <a:cubicBezTo>
                    <a:pt x="131" y="55"/>
                    <a:pt x="136" y="67"/>
                    <a:pt x="136" y="81"/>
                  </a:cubicBezTo>
                  <a:cubicBezTo>
                    <a:pt x="136" y="90"/>
                    <a:pt x="134" y="100"/>
                    <a:pt x="129" y="109"/>
                  </a:cubicBezTo>
                  <a:cubicBezTo>
                    <a:pt x="124" y="118"/>
                    <a:pt x="116" y="129"/>
                    <a:pt x="104" y="143"/>
                  </a:cubicBezTo>
                  <a:cubicBezTo>
                    <a:pt x="98" y="150"/>
                    <a:pt x="82" y="166"/>
                    <a:pt x="58" y="191"/>
                  </a:cubicBezTo>
                  <a:lnTo>
                    <a:pt x="0" y="250"/>
                  </a:lnTo>
                  <a:lnTo>
                    <a:pt x="0" y="281"/>
                  </a:lnTo>
                  <a:lnTo>
                    <a:pt x="175" y="281"/>
                  </a:lnTo>
                  <a:lnTo>
                    <a:pt x="175" y="250"/>
                  </a:lnTo>
                  <a:lnTo>
                    <a:pt x="45" y="25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4" name="TextBox 43"/>
          <p:cNvSpPr txBox="1"/>
          <p:nvPr/>
        </p:nvSpPr>
        <p:spPr bwMode="auto">
          <a:xfrm>
            <a:off x="367557" y="1084239"/>
            <a:ext cx="114569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Let </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act by swapping tensor components:  </a:t>
            </a:r>
            <a:r>
              <a:rPr lang="en-US" dirty="0" smtClean="0">
                <a:solidFill>
                  <a:srgbClr val="FFFF00"/>
                </a:solidFill>
                <a:latin typeface="Arev Sans" pitchFamily="34" charset="0"/>
                <a:ea typeface="Arev Sans" pitchFamily="34" charset="0"/>
                <a:cs typeface="Arev sans bold" pitchFamily="34" charset="0"/>
              </a:rPr>
              <a:t>X </a:t>
            </a:r>
            <a:r>
              <a:rPr lang="en-US" dirty="0" err="1" smtClean="0">
                <a:latin typeface="Arev Sans" pitchFamily="34" charset="0"/>
                <a:ea typeface="Arev Sans" pitchFamily="34" charset="0"/>
                <a:cs typeface="Arev sans bold" pitchFamily="34" charset="0"/>
              </a:rPr>
              <a:t>e</a:t>
            </a:r>
            <a:r>
              <a:rPr lang="en-US" sz="3200" baseline="-25000" dirty="0" err="1" smtClean="0">
                <a:latin typeface="Arev Sans" pitchFamily="34" charset="0"/>
                <a:ea typeface="Arev Sans" pitchFamily="34" charset="0"/>
                <a:cs typeface="Arev sans bold" pitchFamily="34" charset="0"/>
              </a:rPr>
              <a:t>a</a:t>
            </a:r>
            <a:r>
              <a:rPr lang="en-US" dirty="0" err="1" smtClean="0">
                <a:latin typeface="Arev Sans" pitchFamily="34" charset="0"/>
                <a:ea typeface="Arev Sans" pitchFamily="34" charset="0"/>
                <a:cs typeface="Arev sans bold" pitchFamily="34" charset="0"/>
              </a:rPr>
              <a:t>⊗e</a:t>
            </a:r>
            <a:r>
              <a:rPr lang="en-US" sz="3200" baseline="-25000" dirty="0" err="1" smtClean="0">
                <a:latin typeface="Arev Sans" pitchFamily="34" charset="0"/>
                <a:ea typeface="Arev Sans" pitchFamily="34" charset="0"/>
                <a:cs typeface="Arev sans bold" pitchFamily="34" charset="0"/>
              </a:rPr>
              <a:t>b</a:t>
            </a:r>
            <a:r>
              <a:rPr lang="en-US" dirty="0" smtClean="0">
                <a:latin typeface="Arev Sans" pitchFamily="34" charset="0"/>
                <a:ea typeface="Arev Sans" pitchFamily="34" charset="0"/>
                <a:cs typeface="Arev sans bold" pitchFamily="34" charset="0"/>
              </a:rPr>
              <a:t> = </a:t>
            </a:r>
            <a:r>
              <a:rPr lang="en-US" dirty="0" err="1" smtClean="0">
                <a:latin typeface="Arev Sans" pitchFamily="34" charset="0"/>
                <a:ea typeface="Arev Sans" pitchFamily="34" charset="0"/>
                <a:cs typeface="Arev sans bold" pitchFamily="34" charset="0"/>
              </a:rPr>
              <a:t>e</a:t>
            </a:r>
            <a:r>
              <a:rPr lang="en-US" sz="3200" baseline="-25000" dirty="0" err="1" smtClean="0">
                <a:latin typeface="Arev Sans" pitchFamily="34" charset="0"/>
                <a:ea typeface="Arev Sans" pitchFamily="34" charset="0"/>
                <a:cs typeface="Arev sans bold" pitchFamily="34" charset="0"/>
              </a:rPr>
              <a:t>b</a:t>
            </a:r>
            <a:r>
              <a:rPr lang="en-US" dirty="0" err="1" smtClean="0">
                <a:latin typeface="Arev Sans" pitchFamily="34" charset="0"/>
                <a:ea typeface="Arev Sans" pitchFamily="34" charset="0"/>
                <a:cs typeface="Arev sans bold" pitchFamily="34" charset="0"/>
              </a:rPr>
              <a:t>⊗e</a:t>
            </a:r>
            <a:r>
              <a:rPr lang="en-US" sz="3200" baseline="-25000" dirty="0" err="1">
                <a:latin typeface="Arev Sans" pitchFamily="34" charset="0"/>
                <a:ea typeface="Arev Sans" pitchFamily="34" charset="0"/>
                <a:cs typeface="Arev sans bold" pitchFamily="34" charset="0"/>
              </a:rPr>
              <a:t>a</a:t>
            </a:r>
            <a:r>
              <a:rPr lang="en-US" sz="3200" baseline="-25000" dirty="0" smtClean="0">
                <a:latin typeface="Arev Sans" pitchFamily="34" charset="0"/>
                <a:ea typeface="Arev Sans" pitchFamily="34" charset="0"/>
                <a:cs typeface="Arev sans bold" pitchFamily="34" charset="0"/>
              </a:rPr>
              <a:t>  </a:t>
            </a:r>
          </a:p>
          <a:p>
            <a:pPr algn="r" eaLnBrk="1" hangingPunct="1">
              <a:lnSpc>
                <a:spcPct val="120000"/>
              </a:lnSpc>
            </a:pPr>
            <a:r>
              <a:rPr lang="en-US" dirty="0" smtClean="0">
                <a:latin typeface="Arev Sans" pitchFamily="34" charset="0"/>
                <a:ea typeface="Arev Sans" pitchFamily="34" charset="0"/>
                <a:cs typeface="Arev sans bold" pitchFamily="34" charset="0"/>
              </a:rPr>
              <a:t>⇒ </a:t>
            </a:r>
            <a:r>
              <a:rPr lang="en-US" dirty="0">
                <a:solidFill>
                  <a:srgbClr val="FFFF00"/>
                </a:solidFill>
                <a:latin typeface="Arev Sans" pitchFamily="34" charset="0"/>
                <a:ea typeface="Arev Sans" pitchFamily="34" charset="0"/>
                <a:cs typeface="Arev sans bold" pitchFamily="34" charset="0"/>
              </a:rPr>
              <a:t>X </a:t>
            </a:r>
            <a:r>
              <a:rPr lang="en-US" spc="20" dirty="0" err="1" smtClean="0">
                <a:latin typeface="Arev Sans" pitchFamily="34" charset="0"/>
                <a:ea typeface="Arev Sans" pitchFamily="34" charset="0"/>
                <a:cs typeface="Arev sans bold" pitchFamily="34" charset="0"/>
              </a:rPr>
              <a:t>v</a:t>
            </a:r>
            <a:r>
              <a:rPr lang="en-US" sz="3200" spc="20" baseline="-25000" dirty="0" err="1" smtClean="0">
                <a:latin typeface="Arev Sans" pitchFamily="34" charset="0"/>
                <a:ea typeface="Arev Sans" pitchFamily="34" charset="0"/>
                <a:cs typeface="Arev sans bold" pitchFamily="34" charset="0"/>
              </a:rPr>
              <a:t>a</a:t>
            </a:r>
            <a:r>
              <a:rPr lang="en-US" spc="20" dirty="0" err="1" smtClean="0">
                <a:latin typeface="Arev Sans" pitchFamily="34" charset="0"/>
                <a:ea typeface="Arev Sans" pitchFamily="34" charset="0"/>
                <a:cs typeface="Arev sans bold" pitchFamily="34" charset="0"/>
              </a:rPr>
              <a:t>⊗v</a:t>
            </a:r>
            <a:r>
              <a:rPr lang="en-US" sz="3200" spc="20" baseline="-25000" dirty="0" err="1" smtClean="0">
                <a:latin typeface="Arev Sans" pitchFamily="34" charset="0"/>
                <a:ea typeface="Arev Sans" pitchFamily="34" charset="0"/>
                <a:cs typeface="Arev sans bold" pitchFamily="34" charset="0"/>
              </a:rPr>
              <a:t>b</a:t>
            </a:r>
            <a:r>
              <a:rPr lang="en-US" spc="20" dirty="0" smtClean="0">
                <a:latin typeface="Arev Sans" pitchFamily="34" charset="0"/>
                <a:ea typeface="Arev Sans" pitchFamily="34" charset="0"/>
                <a:cs typeface="Arev sans bold" pitchFamily="34" charset="0"/>
              </a:rPr>
              <a:t> </a:t>
            </a:r>
            <a:r>
              <a:rPr lang="en-US" spc="20" dirty="0">
                <a:latin typeface="Arev Sans" pitchFamily="34" charset="0"/>
                <a:ea typeface="Arev Sans" pitchFamily="34" charset="0"/>
                <a:cs typeface="Arev sans bold" pitchFamily="34" charset="0"/>
              </a:rPr>
              <a:t>= </a:t>
            </a:r>
            <a:r>
              <a:rPr lang="en-US" spc="20" dirty="0" err="1" smtClean="0">
                <a:latin typeface="Arev Sans" pitchFamily="34" charset="0"/>
                <a:ea typeface="Arev Sans" pitchFamily="34" charset="0"/>
                <a:cs typeface="Arev sans bold" pitchFamily="34" charset="0"/>
              </a:rPr>
              <a:t>v</a:t>
            </a:r>
            <a:r>
              <a:rPr lang="en-US" sz="3200" spc="20" baseline="-25000" dirty="0" err="1" smtClean="0">
                <a:latin typeface="Arev Sans" pitchFamily="34" charset="0"/>
                <a:ea typeface="Arev Sans" pitchFamily="34" charset="0"/>
                <a:cs typeface="Arev sans bold" pitchFamily="34" charset="0"/>
              </a:rPr>
              <a:t>b</a:t>
            </a:r>
            <a:r>
              <a:rPr lang="en-US" spc="20" dirty="0" err="1" smtClean="0">
                <a:latin typeface="Arev Sans" pitchFamily="34" charset="0"/>
                <a:ea typeface="Arev Sans" pitchFamily="34" charset="0"/>
                <a:cs typeface="Arev sans bold" pitchFamily="34" charset="0"/>
              </a:rPr>
              <a:t>⊗v</a:t>
            </a:r>
            <a:r>
              <a:rPr lang="en-US" sz="3200" spc="20" baseline="-25000" dirty="0" err="1" smtClean="0">
                <a:latin typeface="Arev Sans" pitchFamily="34" charset="0"/>
                <a:ea typeface="Arev Sans" pitchFamily="34" charset="0"/>
                <a:cs typeface="Arev sans bold" pitchFamily="34" charset="0"/>
              </a:rPr>
              <a:t>a</a:t>
            </a:r>
            <a:r>
              <a:rPr lang="en-US" sz="3200" spc="20" baseline="-25000" dirty="0" smtClean="0">
                <a:latin typeface="Arev Sans" pitchFamily="34" charset="0"/>
                <a:ea typeface="Arev Sans" pitchFamily="34" charset="0"/>
                <a:cs typeface="Arev sans bold" pitchFamily="34" charset="0"/>
              </a:rPr>
              <a:t>  </a:t>
            </a:r>
            <a:r>
              <a:rPr lang="en-US" sz="1050" spc="20" baseline="-25000" dirty="0" smtClean="0">
                <a:latin typeface="Arev Sans" pitchFamily="34" charset="0"/>
                <a:ea typeface="Arev Sans" pitchFamily="34" charset="0"/>
                <a:cs typeface="Arev sans bold" pitchFamily="34" charset="0"/>
              </a:rPr>
              <a:t> </a:t>
            </a:r>
            <a:r>
              <a:rPr lang="en-US" sz="3200" spc="20" baseline="-25000" dirty="0" smtClean="0">
                <a:latin typeface="Arev Sans" pitchFamily="34" charset="0"/>
                <a:ea typeface="Arev Sans" pitchFamily="34" charset="0"/>
                <a:cs typeface="Arev sans bold" pitchFamily="34" charset="0"/>
              </a:rPr>
              <a:t> </a:t>
            </a:r>
            <a:endParaRPr lang="en-US" spc="20" dirty="0" smtClean="0">
              <a:latin typeface="Arev Sans" pitchFamily="34" charset="0"/>
              <a:ea typeface="Arev Sans" pitchFamily="34" charset="0"/>
              <a:cs typeface="Arev sans bold" pitchFamily="34" charset="0"/>
            </a:endParaRPr>
          </a:p>
        </p:txBody>
      </p:sp>
      <p:sp>
        <p:nvSpPr>
          <p:cNvPr id="24" name="TextBox 23"/>
          <p:cNvSpPr txBox="1"/>
          <p:nvPr/>
        </p:nvSpPr>
        <p:spPr bwMode="auto">
          <a:xfrm>
            <a:off x="20725" y="4526645"/>
            <a:ext cx="1106578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r">
              <a:lnSpc>
                <a:spcPct val="120000"/>
              </a:lnSpc>
            </a:pPr>
            <a:r>
              <a:rPr lang="en-US" dirty="0" smtClean="0">
                <a:latin typeface="Arev Sans" pitchFamily="34" charset="0"/>
                <a:ea typeface="Arev Sans" pitchFamily="34" charset="0"/>
                <a:cs typeface="Arev sans bold" pitchFamily="34" charset="0"/>
              </a:rPr>
              <a:t>Conditioned on </a:t>
            </a:r>
            <a:r>
              <a:rPr lang="el-GR"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 emitting </a:t>
            </a:r>
            <a:r>
              <a:rPr lang="en-US" spc="20" dirty="0" err="1" smtClean="0">
                <a:solidFill>
                  <a:srgbClr val="FFFF00"/>
                </a:solidFill>
                <a:latin typeface="Arev Sans" pitchFamily="34" charset="0"/>
                <a:ea typeface="Arev Sans" pitchFamily="34" charset="0"/>
                <a:cs typeface="Arev sans bold" pitchFamily="34" charset="0"/>
              </a:rPr>
              <a:t>v</a:t>
            </a:r>
            <a:r>
              <a:rPr lang="en-US" sz="3200" spc="20" baseline="-25000" dirty="0" err="1" smtClean="0">
                <a:solidFill>
                  <a:srgbClr val="FFFF00"/>
                </a:solidFill>
                <a:latin typeface="Arev Sans" pitchFamily="34" charset="0"/>
                <a:ea typeface="Arev Sans" pitchFamily="34" charset="0"/>
                <a:cs typeface="Arev sans bold" pitchFamily="34" charset="0"/>
              </a:rPr>
              <a:t>a</a:t>
            </a:r>
            <a:r>
              <a:rPr lang="en-US" spc="20" dirty="0" err="1" smtClean="0">
                <a:solidFill>
                  <a:srgbClr val="FFFF00"/>
                </a:solidFill>
                <a:latin typeface="Arev Sans" pitchFamily="34" charset="0"/>
                <a:ea typeface="Arev Sans" pitchFamily="34" charset="0"/>
                <a:cs typeface="Arev sans bold" pitchFamily="34" charset="0"/>
              </a:rPr>
              <a:t>⊗v</a:t>
            </a:r>
            <a:r>
              <a:rPr lang="en-US" sz="3200" spc="20" baseline="-25000" dirty="0" err="1" smtClean="0">
                <a:solidFill>
                  <a:srgbClr val="FFFF00"/>
                </a:solidFill>
                <a:latin typeface="Arev Sans" pitchFamily="34" charset="0"/>
                <a:ea typeface="Arev Sans" pitchFamily="34" charset="0"/>
                <a:cs typeface="Arev sans bold" pitchFamily="34" charset="0"/>
              </a:rPr>
              <a:t>b</a:t>
            </a:r>
            <a:r>
              <a:rPr lang="en-US" spc="20" dirty="0" smtClean="0">
                <a:latin typeface="Arev Sans" pitchFamily="34" charset="0"/>
                <a:ea typeface="Arev Sans" pitchFamily="34" charset="0"/>
                <a:cs typeface="Arev sans bold" pitchFamily="34" charset="0"/>
              </a:rPr>
              <a:t>, </a:t>
            </a:r>
            <a:r>
              <a:rPr lang="en-US" b="1" spc="20" dirty="0" smtClean="0">
                <a:latin typeface="Arev Sans" pitchFamily="34" charset="0"/>
                <a:ea typeface="Arev Sans" pitchFamily="34" charset="0"/>
                <a:cs typeface="Arev sans bold" pitchFamily="34" charset="0"/>
              </a:rPr>
              <a:t>E</a:t>
            </a:r>
            <a:r>
              <a:rPr lang="en-US" spc="20" dirty="0" smtClean="0">
                <a:latin typeface="Arev Sans" pitchFamily="34" charset="0"/>
                <a:ea typeface="Arev Sans" pitchFamily="34" charset="0"/>
                <a:cs typeface="Arev sans bold" pitchFamily="34" charset="0"/>
              </a:rPr>
              <a:t>[</a:t>
            </a:r>
            <a:r>
              <a:rPr lang="en-US" spc="20" dirty="0" smtClean="0">
                <a:solidFill>
                  <a:srgbClr val="FFFF00"/>
                </a:solidFill>
                <a:latin typeface="Arev Sans" pitchFamily="34" charset="0"/>
                <a:ea typeface="Arev Sans" pitchFamily="34" charset="0"/>
                <a:cs typeface="Arev sans bold" pitchFamily="34" charset="0"/>
              </a:rPr>
              <a:t>X</a:t>
            </a:r>
            <a:r>
              <a:rPr lang="en-US" sz="3200" spc="20" baseline="30000" dirty="0" smtClean="0">
                <a:solidFill>
                  <a:srgbClr val="FFFF00"/>
                </a:solidFill>
                <a:latin typeface="Arev Sans" pitchFamily="34" charset="0"/>
                <a:ea typeface="Arev Sans" pitchFamily="34" charset="0"/>
                <a:cs typeface="Arev sans bold" pitchFamily="34" charset="0"/>
              </a:rPr>
              <a:t>2</a:t>
            </a:r>
            <a:r>
              <a:rPr lang="en-US" spc="20" dirty="0" smtClean="0">
                <a:latin typeface="Arev Sans" pitchFamily="34" charset="0"/>
                <a:ea typeface="Arev Sans" pitchFamily="34" charset="0"/>
                <a:cs typeface="Arev sans bold" pitchFamily="34" charset="0"/>
              </a:rPr>
              <a:t>] = </a:t>
            </a:r>
            <a:r>
              <a:rPr lang="en-US" dirty="0">
                <a:solidFill>
                  <a:srgbClr val="FFFF00"/>
                </a:solidFill>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sz="3200" baseline="30000" dirty="0" smtClean="0">
                <a:solidFill>
                  <a:srgbClr val="FFFF00"/>
                </a:solidFill>
                <a:latin typeface="Arev Sans" pitchFamily="34" charset="0"/>
                <a:ea typeface="Arev Sans" pitchFamily="34" charset="0"/>
                <a:cs typeface="Arev sans bold" pitchFamily="34" charset="0"/>
              </a:rPr>
              <a:t>2</a:t>
            </a:r>
            <a:r>
              <a:rPr lang="en-US" spc="20" dirty="0" smtClean="0">
                <a:solidFill>
                  <a:srgbClr val="FFFF00"/>
                </a:solidFill>
                <a:latin typeface="Arev Sans" pitchFamily="34" charset="0"/>
                <a:ea typeface="Arev Sans" pitchFamily="34" charset="0"/>
                <a:cs typeface="Arev sans bold" pitchFamily="34" charset="0"/>
              </a:rPr>
              <a:t> </a:t>
            </a:r>
            <a:r>
              <a:rPr lang="en-US" spc="20" dirty="0" err="1" smtClean="0">
                <a:solidFill>
                  <a:srgbClr val="FFFF00"/>
                </a:solidFill>
                <a:latin typeface="Arev Sans" pitchFamily="34" charset="0"/>
                <a:ea typeface="Arev Sans" pitchFamily="34" charset="0"/>
                <a:cs typeface="Arev sans bold" pitchFamily="34" charset="0"/>
              </a:rPr>
              <a:t>v</a:t>
            </a:r>
            <a:r>
              <a:rPr lang="en-US" sz="3200" spc="20" baseline="-25000" dirty="0" err="1" smtClean="0">
                <a:solidFill>
                  <a:srgbClr val="FFFF00"/>
                </a:solidFill>
                <a:latin typeface="Arev Sans" pitchFamily="34" charset="0"/>
                <a:ea typeface="Arev Sans" pitchFamily="34" charset="0"/>
                <a:cs typeface="Arev sans bold" pitchFamily="34" charset="0"/>
              </a:rPr>
              <a:t>a</a:t>
            </a:r>
            <a:r>
              <a:rPr lang="en-US" spc="20" dirty="0" err="1" smtClean="0">
                <a:solidFill>
                  <a:srgbClr val="FFFF00"/>
                </a:solidFill>
                <a:latin typeface="Arev Sans" pitchFamily="34" charset="0"/>
                <a:ea typeface="Arev Sans" pitchFamily="34" charset="0"/>
                <a:cs typeface="Arev sans bold" pitchFamily="34" charset="0"/>
              </a:rPr>
              <a:t>⊗v</a:t>
            </a:r>
            <a:r>
              <a:rPr lang="en-US" sz="3200" spc="20" baseline="-25000" dirty="0" err="1" smtClean="0">
                <a:solidFill>
                  <a:srgbClr val="FFFF00"/>
                </a:solidFill>
                <a:latin typeface="Arev Sans" pitchFamily="34" charset="0"/>
                <a:ea typeface="Arev Sans" pitchFamily="34" charset="0"/>
                <a:cs typeface="Arev sans bold" pitchFamily="34" charset="0"/>
              </a:rPr>
              <a:t>b</a:t>
            </a:r>
            <a:r>
              <a:rPr lang="en-US" dirty="0" smtClean="0">
                <a:latin typeface="Arev Sans" pitchFamily="34" charset="0"/>
                <a:ea typeface="Arev Sans" pitchFamily="34" charset="0"/>
                <a:cs typeface="Arev sans bold" pitchFamily="34" charset="0"/>
              </a:rPr>
              <a:t>, </a:t>
            </a:r>
            <a:r>
              <a:rPr lang="en-US" spc="20" dirty="0" err="1" smtClean="0">
                <a:solidFill>
                  <a:srgbClr val="FFFF00"/>
                </a:solidFill>
                <a:latin typeface="Arev Sans" pitchFamily="34" charset="0"/>
                <a:ea typeface="Arev Sans" pitchFamily="34" charset="0"/>
                <a:cs typeface="Arev sans bold" pitchFamily="34" charset="0"/>
              </a:rPr>
              <a:t>v</a:t>
            </a:r>
            <a:r>
              <a:rPr lang="en-US" sz="3200" spc="20" baseline="-25000" dirty="0" err="1" smtClean="0">
                <a:solidFill>
                  <a:srgbClr val="FFFF00"/>
                </a:solidFill>
                <a:latin typeface="Arev Sans" pitchFamily="34" charset="0"/>
                <a:ea typeface="Arev Sans" pitchFamily="34" charset="0"/>
                <a:cs typeface="Arev sans bold" pitchFamily="34" charset="0"/>
              </a:rPr>
              <a:t>a</a:t>
            </a:r>
            <a:r>
              <a:rPr lang="en-US" spc="20" dirty="0" err="1" smtClean="0">
                <a:solidFill>
                  <a:srgbClr val="FFFF00"/>
                </a:solidFill>
                <a:latin typeface="Arev Sans" pitchFamily="34" charset="0"/>
                <a:ea typeface="Arev Sans" pitchFamily="34" charset="0"/>
                <a:cs typeface="Arev sans bold" pitchFamily="34" charset="0"/>
              </a:rPr>
              <a:t>⊗v</a:t>
            </a:r>
            <a:r>
              <a:rPr lang="en-US" sz="3200" spc="20" baseline="-25000" dirty="0" err="1" smtClean="0">
                <a:solidFill>
                  <a:srgbClr val="FFFF00"/>
                </a:solidFill>
                <a:latin typeface="Arev Sans" pitchFamily="34" charset="0"/>
                <a:ea typeface="Arev Sans" pitchFamily="34" charset="0"/>
                <a:cs typeface="Arev sans bold" pitchFamily="34" charset="0"/>
              </a:rPr>
              <a:t>b</a:t>
            </a:r>
            <a:r>
              <a:rPr lang="en-US" dirty="0" smtClean="0">
                <a:solidFill>
                  <a:srgbClr val="FFFF00"/>
                </a:solidFill>
                <a:latin typeface="Arev Sans" pitchFamily="34" charset="0"/>
                <a:ea typeface="Arev Sans" pitchFamily="34" charset="0"/>
                <a:cs typeface="Arev sans bold" pitchFamily="34" charset="0"/>
              </a:rPr>
              <a:t>〉</a:t>
            </a:r>
            <a:endParaRPr lang="en-US" dirty="0" smtClean="0">
              <a:latin typeface="Arev Sans" pitchFamily="34" charset="0"/>
              <a:ea typeface="Arev Sans" pitchFamily="34" charset="0"/>
              <a:cs typeface="Arev sans bold" pitchFamily="34" charset="0"/>
            </a:endParaRPr>
          </a:p>
        </p:txBody>
      </p:sp>
      <p:sp>
        <p:nvSpPr>
          <p:cNvPr id="25" name="TextBox 24"/>
          <p:cNvSpPr txBox="1"/>
          <p:nvPr/>
        </p:nvSpPr>
        <p:spPr bwMode="auto">
          <a:xfrm>
            <a:off x="7298342" y="5147412"/>
            <a:ext cx="3434466" cy="123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nSpc>
                <a:spcPct val="120000"/>
              </a:lnSpc>
            </a:pPr>
            <a:r>
              <a:rPr lang="en-US" spc="20" dirty="0" smtClean="0">
                <a:latin typeface="Arev Sans" pitchFamily="34" charset="0"/>
                <a:ea typeface="Arev Sans" pitchFamily="34" charset="0"/>
                <a:cs typeface="Arev sans bold" pitchFamily="34" charset="0"/>
              </a:rPr>
              <a:t>= </a:t>
            </a:r>
            <a:r>
              <a:rPr lang="en-US" sz="600" spc="20"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a:t>
            </a:r>
            <a:r>
              <a:rPr lang="en-US" spc="20" dirty="0" err="1" smtClean="0">
                <a:solidFill>
                  <a:srgbClr val="FFFF00"/>
                </a:solidFill>
                <a:latin typeface="Arev Sans" pitchFamily="34" charset="0"/>
                <a:ea typeface="Arev Sans" pitchFamily="34" charset="0"/>
                <a:cs typeface="Arev sans bold" pitchFamily="34" charset="0"/>
              </a:rPr>
              <a:t>v</a:t>
            </a:r>
            <a:r>
              <a:rPr lang="en-US" sz="3200" spc="20" baseline="-25000" dirty="0" err="1" smtClean="0">
                <a:solidFill>
                  <a:srgbClr val="FFFF00"/>
                </a:solidFill>
                <a:latin typeface="Arev Sans" pitchFamily="34" charset="0"/>
                <a:ea typeface="Arev Sans" pitchFamily="34" charset="0"/>
                <a:cs typeface="Arev sans bold" pitchFamily="34" charset="0"/>
              </a:rPr>
              <a:t>a</a:t>
            </a:r>
            <a:r>
              <a:rPr lang="en-US" spc="20" dirty="0" err="1" smtClean="0">
                <a:solidFill>
                  <a:srgbClr val="FFFF00"/>
                </a:solidFill>
                <a:latin typeface="Arev Sans" pitchFamily="34" charset="0"/>
                <a:ea typeface="Arev Sans" pitchFamily="34" charset="0"/>
                <a:cs typeface="Arev sans bold" pitchFamily="34" charset="0"/>
              </a:rPr>
              <a:t>⊗v</a:t>
            </a:r>
            <a:r>
              <a:rPr lang="en-US" sz="3200" spc="20" baseline="-25000" dirty="0" err="1" smtClean="0">
                <a:solidFill>
                  <a:srgbClr val="FFFF00"/>
                </a:solidFill>
                <a:latin typeface="Arev Sans" pitchFamily="34" charset="0"/>
                <a:ea typeface="Arev Sans" pitchFamily="34" charset="0"/>
                <a:cs typeface="Arev sans bold" pitchFamily="34" charset="0"/>
              </a:rPr>
              <a:t>b</a:t>
            </a:r>
            <a:r>
              <a:rPr lang="en-US" dirty="0" smtClean="0">
                <a:latin typeface="Arev Sans" pitchFamily="34" charset="0"/>
                <a:ea typeface="Arev Sans" pitchFamily="34" charset="0"/>
                <a:cs typeface="Arev sans bold" pitchFamily="34" charset="0"/>
              </a:rPr>
              <a:t>, </a:t>
            </a:r>
            <a:r>
              <a:rPr lang="en-US" spc="20" dirty="0" err="1" smtClean="0">
                <a:solidFill>
                  <a:srgbClr val="FFFF00"/>
                </a:solidFill>
                <a:latin typeface="Arev Sans" pitchFamily="34" charset="0"/>
                <a:ea typeface="Arev Sans" pitchFamily="34" charset="0"/>
                <a:cs typeface="Arev sans bold" pitchFamily="34" charset="0"/>
              </a:rPr>
              <a:t>v</a:t>
            </a:r>
            <a:r>
              <a:rPr lang="en-US" sz="3200" spc="20" baseline="-25000" dirty="0" err="1" smtClean="0">
                <a:solidFill>
                  <a:srgbClr val="FFFF00"/>
                </a:solidFill>
                <a:latin typeface="Arev Sans" pitchFamily="34" charset="0"/>
                <a:ea typeface="Arev Sans" pitchFamily="34" charset="0"/>
                <a:cs typeface="Arev sans bold" pitchFamily="34" charset="0"/>
              </a:rPr>
              <a:t>a</a:t>
            </a:r>
            <a:r>
              <a:rPr lang="en-US" spc="20" dirty="0" err="1" smtClean="0">
                <a:solidFill>
                  <a:srgbClr val="FFFF00"/>
                </a:solidFill>
                <a:latin typeface="Arev Sans" pitchFamily="34" charset="0"/>
                <a:ea typeface="Arev Sans" pitchFamily="34" charset="0"/>
                <a:cs typeface="Arev sans bold" pitchFamily="34" charset="0"/>
              </a:rPr>
              <a:t>⊗v</a:t>
            </a:r>
            <a:r>
              <a:rPr lang="en-US" sz="3200" spc="20" baseline="-25000" dirty="0" err="1" smtClean="0">
                <a:solidFill>
                  <a:srgbClr val="FFFF00"/>
                </a:solidFill>
                <a:latin typeface="Arev Sans" pitchFamily="34" charset="0"/>
                <a:ea typeface="Arev Sans" pitchFamily="34" charset="0"/>
                <a:cs typeface="Arev sans bold" pitchFamily="34" charset="0"/>
              </a:rPr>
              <a:t>b</a:t>
            </a:r>
            <a:r>
              <a:rPr lang="en-US" dirty="0" smtClean="0">
                <a:solidFill>
                  <a:srgbClr val="FFFF00"/>
                </a:solidFill>
                <a:latin typeface="Arev Sans" pitchFamily="34" charset="0"/>
                <a:ea typeface="Arev Sans" pitchFamily="34" charset="0"/>
                <a:cs typeface="Arev sans bold" pitchFamily="34" charset="0"/>
              </a:rPr>
              <a:t>〉</a:t>
            </a:r>
          </a:p>
          <a:p>
            <a:pPr>
              <a:lnSpc>
                <a:spcPct val="120000"/>
              </a:lnSpc>
            </a:pPr>
            <a:endParaRPr lang="en-US" sz="600" dirty="0" smtClean="0">
              <a:latin typeface="Arev Sans" pitchFamily="34" charset="0"/>
              <a:ea typeface="Arev Sans" pitchFamily="34" charset="0"/>
              <a:cs typeface="Arev sans bold" pitchFamily="34" charset="0"/>
            </a:endParaRPr>
          </a:p>
          <a:p>
            <a:pPr>
              <a:lnSpc>
                <a:spcPct val="120000"/>
              </a:lnSpc>
            </a:pPr>
            <a:r>
              <a:rPr lang="en-US" dirty="0" smtClean="0">
                <a:latin typeface="Arev Sans" pitchFamily="34" charset="0"/>
                <a:ea typeface="Arev Sans" pitchFamily="34" charset="0"/>
                <a:cs typeface="Arev sans bold" pitchFamily="34" charset="0"/>
              </a:rPr>
              <a:t>= 1 </a:t>
            </a:r>
          </a:p>
        </p:txBody>
      </p:sp>
      <p:grpSp>
        <p:nvGrpSpPr>
          <p:cNvPr id="3" name="Group 2"/>
          <p:cNvGrpSpPr/>
          <p:nvPr/>
        </p:nvGrpSpPr>
        <p:grpSpPr>
          <a:xfrm>
            <a:off x="4263291" y="2413482"/>
            <a:ext cx="3665419" cy="941387"/>
            <a:chOff x="495152" y="3631135"/>
            <a:chExt cx="3665419" cy="941387"/>
          </a:xfrm>
        </p:grpSpPr>
        <p:grpSp>
          <p:nvGrpSpPr>
            <p:cNvPr id="207" name="Group 206"/>
            <p:cNvGrpSpPr/>
            <p:nvPr/>
          </p:nvGrpSpPr>
          <p:grpSpPr>
            <a:xfrm>
              <a:off x="495152" y="3631135"/>
              <a:ext cx="2573374" cy="941387"/>
              <a:chOff x="829340" y="4938713"/>
              <a:chExt cx="2573374" cy="941387"/>
            </a:xfrm>
          </p:grpSpPr>
          <p:sp>
            <p:nvSpPr>
              <p:cNvPr id="197" name="TextBox 196"/>
              <p:cNvSpPr txBox="1"/>
              <p:nvPr/>
            </p:nvSpPr>
            <p:spPr bwMode="auto">
              <a:xfrm>
                <a:off x="829340" y="5055708"/>
                <a:ext cx="2179674"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dirty="0" smtClean="0">
                    <a:solidFill>
                      <a:srgbClr val="9B0000"/>
                    </a:solidFill>
                    <a:latin typeface="Arev Sans" pitchFamily="34" charset="0"/>
                    <a:ea typeface="Arev Sans" pitchFamily="34" charset="0"/>
                    <a:cs typeface="Arev sans bold" pitchFamily="34" charset="0"/>
                  </a:rPr>
                  <a:t>∴</a:t>
                </a:r>
                <a:r>
                  <a:rPr lang="en-US" b="1" dirty="0" smtClean="0">
                    <a:latin typeface="Arev Sans" pitchFamily="34" charset="0"/>
                    <a:ea typeface="Arev Sans" pitchFamily="34" charset="0"/>
                    <a:cs typeface="Arev sans bold" pitchFamily="34" charset="0"/>
                  </a:rPr>
                  <a:t>E</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 </a:t>
                </a:r>
              </a:p>
            </p:txBody>
          </p:sp>
          <p:grpSp>
            <p:nvGrpSpPr>
              <p:cNvPr id="198" name="Group 197"/>
              <p:cNvGrpSpPr>
                <a:grpSpLocks noChangeAspect="1"/>
              </p:cNvGrpSpPr>
              <p:nvPr>
                <p:custDataLst>
                  <p:tags r:id="rId2"/>
                </p:custDataLst>
              </p:nvPr>
            </p:nvGrpSpPr>
            <p:grpSpPr>
              <a:xfrm>
                <a:off x="2505776" y="4938713"/>
                <a:ext cx="896938" cy="941387"/>
                <a:chOff x="7893050" y="5316538"/>
                <a:chExt cx="896938" cy="941387"/>
              </a:xfrm>
            </p:grpSpPr>
            <p:sp>
              <p:nvSpPr>
                <p:cNvPr id="199" name="Freeform 22"/>
                <p:cNvSpPr>
                  <a:spLocks/>
                </p:cNvSpPr>
                <p:nvPr>
                  <p:custDataLst>
                    <p:tags r:id="rId3"/>
                  </p:custDataLst>
                </p:nvPr>
              </p:nvSpPr>
              <p:spPr bwMode="auto">
                <a:xfrm>
                  <a:off x="8066088" y="5316538"/>
                  <a:ext cx="120650" cy="138112"/>
                </a:xfrm>
                <a:custGeom>
                  <a:avLst/>
                  <a:gdLst>
                    <a:gd name="T0" fmla="*/ 173 w 173"/>
                    <a:gd name="T1" fmla="*/ 87 h 212"/>
                    <a:gd name="T2" fmla="*/ 154 w 173"/>
                    <a:gd name="T3" fmla="*/ 22 h 212"/>
                    <a:gd name="T4" fmla="*/ 101 w 173"/>
                    <a:gd name="T5" fmla="*/ 0 h 212"/>
                    <a:gd name="T6" fmla="*/ 62 w 173"/>
                    <a:gd name="T7" fmla="*/ 9 h 212"/>
                    <a:gd name="T8" fmla="*/ 34 w 173"/>
                    <a:gd name="T9" fmla="*/ 37 h 212"/>
                    <a:gd name="T10" fmla="*/ 34 w 173"/>
                    <a:gd name="T11" fmla="*/ 5 h 212"/>
                    <a:gd name="T12" fmla="*/ 0 w 173"/>
                    <a:gd name="T13" fmla="*/ 5 h 212"/>
                    <a:gd name="T14" fmla="*/ 0 w 173"/>
                    <a:gd name="T15" fmla="*/ 212 h 212"/>
                    <a:gd name="T16" fmla="*/ 34 w 173"/>
                    <a:gd name="T17" fmla="*/ 212 h 212"/>
                    <a:gd name="T18" fmla="*/ 34 w 173"/>
                    <a:gd name="T19" fmla="*/ 95 h 212"/>
                    <a:gd name="T20" fmla="*/ 50 w 173"/>
                    <a:gd name="T21" fmla="*/ 47 h 212"/>
                    <a:gd name="T22" fmla="*/ 93 w 173"/>
                    <a:gd name="T23" fmla="*/ 29 h 212"/>
                    <a:gd name="T24" fmla="*/ 127 w 173"/>
                    <a:gd name="T25" fmla="*/ 44 h 212"/>
                    <a:gd name="T26" fmla="*/ 139 w 173"/>
                    <a:gd name="T27" fmla="*/ 88 h 212"/>
                    <a:gd name="T28" fmla="*/ 139 w 173"/>
                    <a:gd name="T29" fmla="*/ 212 h 212"/>
                    <a:gd name="T30" fmla="*/ 173 w 173"/>
                    <a:gd name="T31" fmla="*/ 212 h 212"/>
                    <a:gd name="T32" fmla="*/ 173 w 173"/>
                    <a:gd name="T33" fmla="*/ 8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12">
                      <a:moveTo>
                        <a:pt x="173" y="87"/>
                      </a:moveTo>
                      <a:cubicBezTo>
                        <a:pt x="173" y="58"/>
                        <a:pt x="167" y="36"/>
                        <a:pt x="154" y="22"/>
                      </a:cubicBezTo>
                      <a:cubicBezTo>
                        <a:pt x="142" y="7"/>
                        <a:pt x="124" y="0"/>
                        <a:pt x="101" y="0"/>
                      </a:cubicBezTo>
                      <a:cubicBezTo>
                        <a:pt x="86" y="0"/>
                        <a:pt x="73" y="3"/>
                        <a:pt x="62" y="9"/>
                      </a:cubicBezTo>
                      <a:cubicBezTo>
                        <a:pt x="51" y="15"/>
                        <a:pt x="42" y="24"/>
                        <a:pt x="34" y="37"/>
                      </a:cubicBezTo>
                      <a:lnTo>
                        <a:pt x="34" y="5"/>
                      </a:lnTo>
                      <a:lnTo>
                        <a:pt x="0" y="5"/>
                      </a:lnTo>
                      <a:lnTo>
                        <a:pt x="0" y="212"/>
                      </a:lnTo>
                      <a:lnTo>
                        <a:pt x="34" y="212"/>
                      </a:lnTo>
                      <a:lnTo>
                        <a:pt x="34" y="95"/>
                      </a:lnTo>
                      <a:cubicBezTo>
                        <a:pt x="34" y="75"/>
                        <a:pt x="39" y="58"/>
                        <a:pt x="50" y="47"/>
                      </a:cubicBezTo>
                      <a:cubicBezTo>
                        <a:pt x="60" y="35"/>
                        <a:pt x="75" y="29"/>
                        <a:pt x="93" y="29"/>
                      </a:cubicBezTo>
                      <a:cubicBezTo>
                        <a:pt x="108" y="29"/>
                        <a:pt x="120" y="34"/>
                        <a:pt x="127" y="44"/>
                      </a:cubicBezTo>
                      <a:cubicBezTo>
                        <a:pt x="135" y="53"/>
                        <a:pt x="139" y="68"/>
                        <a:pt x="139" y="88"/>
                      </a:cubicBezTo>
                      <a:lnTo>
                        <a:pt x="139" y="212"/>
                      </a:lnTo>
                      <a:lnTo>
                        <a:pt x="173" y="212"/>
                      </a:lnTo>
                      <a:lnTo>
                        <a:pt x="173" y="87"/>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23"/>
                <p:cNvSpPr>
                  <a:spLocks/>
                </p:cNvSpPr>
                <p:nvPr>
                  <p:custDataLst>
                    <p:tags r:id="rId4"/>
                  </p:custDataLst>
                </p:nvPr>
              </p:nvSpPr>
              <p:spPr bwMode="auto">
                <a:xfrm>
                  <a:off x="7893050" y="5516563"/>
                  <a:ext cx="447675" cy="492125"/>
                </a:xfrm>
                <a:custGeom>
                  <a:avLst/>
                  <a:gdLst>
                    <a:gd name="T0" fmla="*/ 21 w 637"/>
                    <a:gd name="T1" fmla="*/ 0 h 760"/>
                    <a:gd name="T2" fmla="*/ 21 w 637"/>
                    <a:gd name="T3" fmla="*/ 33 h 760"/>
                    <a:gd name="T4" fmla="*/ 325 w 637"/>
                    <a:gd name="T5" fmla="*/ 382 h 760"/>
                    <a:gd name="T6" fmla="*/ 0 w 637"/>
                    <a:gd name="T7" fmla="*/ 760 h 760"/>
                    <a:gd name="T8" fmla="*/ 637 w 637"/>
                    <a:gd name="T9" fmla="*/ 760 h 760"/>
                    <a:gd name="T10" fmla="*/ 637 w 637"/>
                    <a:gd name="T11" fmla="*/ 561 h 760"/>
                    <a:gd name="T12" fmla="*/ 606 w 637"/>
                    <a:gd name="T13" fmla="*/ 561 h 760"/>
                    <a:gd name="T14" fmla="*/ 589 w 637"/>
                    <a:gd name="T15" fmla="*/ 663 h 760"/>
                    <a:gd name="T16" fmla="*/ 554 w 637"/>
                    <a:gd name="T17" fmla="*/ 698 h 760"/>
                    <a:gd name="T18" fmla="*/ 96 w 637"/>
                    <a:gd name="T19" fmla="*/ 698 h 760"/>
                    <a:gd name="T20" fmla="*/ 389 w 637"/>
                    <a:gd name="T21" fmla="*/ 357 h 760"/>
                    <a:gd name="T22" fmla="*/ 107 w 637"/>
                    <a:gd name="T23" fmla="*/ 33 h 760"/>
                    <a:gd name="T24" fmla="*/ 555 w 637"/>
                    <a:gd name="T25" fmla="*/ 33 h 760"/>
                    <a:gd name="T26" fmla="*/ 589 w 637"/>
                    <a:gd name="T27" fmla="*/ 67 h 760"/>
                    <a:gd name="T28" fmla="*/ 606 w 637"/>
                    <a:gd name="T29" fmla="*/ 170 h 760"/>
                    <a:gd name="T30" fmla="*/ 637 w 637"/>
                    <a:gd name="T31" fmla="*/ 170 h 760"/>
                    <a:gd name="T32" fmla="*/ 637 w 637"/>
                    <a:gd name="T33" fmla="*/ 0 h 760"/>
                    <a:gd name="T34" fmla="*/ 107 w 637"/>
                    <a:gd name="T35" fmla="*/ 0 h 760"/>
                    <a:gd name="T36" fmla="*/ 21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1" y="0"/>
                      </a:moveTo>
                      <a:lnTo>
                        <a:pt x="21" y="33"/>
                      </a:lnTo>
                      <a:lnTo>
                        <a:pt x="325" y="382"/>
                      </a:lnTo>
                      <a:lnTo>
                        <a:pt x="0" y="760"/>
                      </a:lnTo>
                      <a:lnTo>
                        <a:pt x="637" y="760"/>
                      </a:lnTo>
                      <a:lnTo>
                        <a:pt x="637" y="561"/>
                      </a:lnTo>
                      <a:lnTo>
                        <a:pt x="606" y="561"/>
                      </a:lnTo>
                      <a:lnTo>
                        <a:pt x="589" y="663"/>
                      </a:lnTo>
                      <a:lnTo>
                        <a:pt x="554" y="698"/>
                      </a:lnTo>
                      <a:lnTo>
                        <a:pt x="96" y="698"/>
                      </a:lnTo>
                      <a:lnTo>
                        <a:pt x="389" y="357"/>
                      </a:lnTo>
                      <a:lnTo>
                        <a:pt x="107" y="33"/>
                      </a:lnTo>
                      <a:lnTo>
                        <a:pt x="555" y="33"/>
                      </a:lnTo>
                      <a:lnTo>
                        <a:pt x="589" y="67"/>
                      </a:lnTo>
                      <a:lnTo>
                        <a:pt x="606" y="170"/>
                      </a:lnTo>
                      <a:lnTo>
                        <a:pt x="637" y="170"/>
                      </a:lnTo>
                      <a:lnTo>
                        <a:pt x="637" y="0"/>
                      </a:lnTo>
                      <a:lnTo>
                        <a:pt x="107" y="0"/>
                      </a:lnTo>
                      <a:lnTo>
                        <a:pt x="21"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24"/>
                <p:cNvSpPr>
                  <a:spLocks noEditPoints="1"/>
                </p:cNvSpPr>
                <p:nvPr>
                  <p:custDataLst>
                    <p:tags r:id="rId5"/>
                  </p:custDataLst>
                </p:nvPr>
              </p:nvSpPr>
              <p:spPr bwMode="auto">
                <a:xfrm>
                  <a:off x="7916863" y="6070600"/>
                  <a:ext cx="23813" cy="187325"/>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25"/>
                <p:cNvSpPr>
                  <a:spLocks noEditPoints="1"/>
                </p:cNvSpPr>
                <p:nvPr>
                  <p:custDataLst>
                    <p:tags r:id="rId6"/>
                  </p:custDataLst>
                </p:nvPr>
              </p:nvSpPr>
              <p:spPr bwMode="auto">
                <a:xfrm>
                  <a:off x="7986713" y="6149975"/>
                  <a:ext cx="179388" cy="74612"/>
                </a:xfrm>
                <a:custGeom>
                  <a:avLst/>
                  <a:gdLst>
                    <a:gd name="T0" fmla="*/ 0 w 254"/>
                    <a:gd name="T1" fmla="*/ 31 h 114"/>
                    <a:gd name="T2" fmla="*/ 254 w 254"/>
                    <a:gd name="T3" fmla="*/ 31 h 114"/>
                    <a:gd name="T4" fmla="*/ 254 w 254"/>
                    <a:gd name="T5" fmla="*/ 0 h 114"/>
                    <a:gd name="T6" fmla="*/ 0 w 254"/>
                    <a:gd name="T7" fmla="*/ 0 h 114"/>
                    <a:gd name="T8" fmla="*/ 0 w 254"/>
                    <a:gd name="T9" fmla="*/ 31 h 114"/>
                    <a:gd name="T10" fmla="*/ 0 w 254"/>
                    <a:gd name="T11" fmla="*/ 114 h 114"/>
                    <a:gd name="T12" fmla="*/ 254 w 254"/>
                    <a:gd name="T13" fmla="*/ 114 h 114"/>
                    <a:gd name="T14" fmla="*/ 254 w 254"/>
                    <a:gd name="T15" fmla="*/ 83 h 114"/>
                    <a:gd name="T16" fmla="*/ 0 w 254"/>
                    <a:gd name="T17" fmla="*/ 83 h 114"/>
                    <a:gd name="T18" fmla="*/ 0 w 254"/>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114">
                      <a:moveTo>
                        <a:pt x="0" y="31"/>
                      </a:moveTo>
                      <a:lnTo>
                        <a:pt x="254" y="31"/>
                      </a:lnTo>
                      <a:lnTo>
                        <a:pt x="254" y="0"/>
                      </a:lnTo>
                      <a:lnTo>
                        <a:pt x="0" y="0"/>
                      </a:lnTo>
                      <a:lnTo>
                        <a:pt x="0" y="31"/>
                      </a:lnTo>
                      <a:close/>
                      <a:moveTo>
                        <a:pt x="0" y="114"/>
                      </a:moveTo>
                      <a:lnTo>
                        <a:pt x="254" y="114"/>
                      </a:lnTo>
                      <a:lnTo>
                        <a:pt x="254" y="83"/>
                      </a:lnTo>
                      <a:lnTo>
                        <a:pt x="0" y="83"/>
                      </a:lnTo>
                      <a:lnTo>
                        <a:pt x="0" y="11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26"/>
                <p:cNvSpPr>
                  <a:spLocks/>
                </p:cNvSpPr>
                <p:nvPr>
                  <p:custDataLst>
                    <p:tags r:id="rId7"/>
                  </p:custDataLst>
                </p:nvPr>
              </p:nvSpPr>
              <p:spPr bwMode="auto">
                <a:xfrm>
                  <a:off x="8218488" y="6078538"/>
                  <a:ext cx="114300" cy="179387"/>
                </a:xfrm>
                <a:custGeom>
                  <a:avLst/>
                  <a:gdLst>
                    <a:gd name="T0" fmla="*/ 5 w 164"/>
                    <a:gd name="T1" fmla="*/ 244 h 276"/>
                    <a:gd name="T2" fmla="*/ 5 w 164"/>
                    <a:gd name="T3" fmla="*/ 276 h 276"/>
                    <a:gd name="T4" fmla="*/ 164 w 164"/>
                    <a:gd name="T5" fmla="*/ 276 h 276"/>
                    <a:gd name="T6" fmla="*/ 164 w 164"/>
                    <a:gd name="T7" fmla="*/ 244 h 276"/>
                    <a:gd name="T8" fmla="*/ 103 w 164"/>
                    <a:gd name="T9" fmla="*/ 244 h 276"/>
                    <a:gd name="T10" fmla="*/ 103 w 164"/>
                    <a:gd name="T11" fmla="*/ 0 h 276"/>
                    <a:gd name="T12" fmla="*/ 66 w 164"/>
                    <a:gd name="T13" fmla="*/ 0 h 276"/>
                    <a:gd name="T14" fmla="*/ 0 w 164"/>
                    <a:gd name="T15" fmla="*/ 13 h 276"/>
                    <a:gd name="T16" fmla="*/ 0 w 164"/>
                    <a:gd name="T17" fmla="*/ 47 h 276"/>
                    <a:gd name="T18" fmla="*/ 66 w 164"/>
                    <a:gd name="T19" fmla="*/ 34 h 276"/>
                    <a:gd name="T20" fmla="*/ 66 w 164"/>
                    <a:gd name="T21" fmla="*/ 244 h 276"/>
                    <a:gd name="T22" fmla="*/ 5 w 164"/>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76">
                      <a:moveTo>
                        <a:pt x="5" y="244"/>
                      </a:moveTo>
                      <a:lnTo>
                        <a:pt x="5" y="276"/>
                      </a:lnTo>
                      <a:lnTo>
                        <a:pt x="164" y="276"/>
                      </a:lnTo>
                      <a:lnTo>
                        <a:pt x="164" y="244"/>
                      </a:lnTo>
                      <a:lnTo>
                        <a:pt x="103" y="244"/>
                      </a:lnTo>
                      <a:lnTo>
                        <a:pt x="103" y="0"/>
                      </a:lnTo>
                      <a:lnTo>
                        <a:pt x="66" y="0"/>
                      </a:lnTo>
                      <a:lnTo>
                        <a:pt x="0" y="13"/>
                      </a:lnTo>
                      <a:lnTo>
                        <a:pt x="0" y="47"/>
                      </a:lnTo>
                      <a:lnTo>
                        <a:pt x="66" y="34"/>
                      </a:lnTo>
                      <a:lnTo>
                        <a:pt x="66" y="244"/>
                      </a:lnTo>
                      <a:lnTo>
                        <a:pt x="5" y="24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27"/>
                <p:cNvSpPr>
                  <a:spLocks noEditPoints="1"/>
                </p:cNvSpPr>
                <p:nvPr>
                  <p:custDataLst>
                    <p:tags r:id="rId8"/>
                  </p:custDataLst>
                </p:nvPr>
              </p:nvSpPr>
              <p:spPr bwMode="auto">
                <a:xfrm>
                  <a:off x="8448675" y="5680075"/>
                  <a:ext cx="171450" cy="247650"/>
                </a:xfrm>
                <a:custGeom>
                  <a:avLst/>
                  <a:gdLst>
                    <a:gd name="T0" fmla="*/ 45 w 244"/>
                    <a:gd name="T1" fmla="*/ 238 h 383"/>
                    <a:gd name="T2" fmla="*/ 81 w 244"/>
                    <a:gd name="T3" fmla="*/ 274 h 383"/>
                    <a:gd name="T4" fmla="*/ 133 w 244"/>
                    <a:gd name="T5" fmla="*/ 286 h 383"/>
                    <a:gd name="T6" fmla="*/ 213 w 244"/>
                    <a:gd name="T7" fmla="*/ 247 h 383"/>
                    <a:gd name="T8" fmla="*/ 244 w 244"/>
                    <a:gd name="T9" fmla="*/ 143 h 383"/>
                    <a:gd name="T10" fmla="*/ 213 w 244"/>
                    <a:gd name="T11" fmla="*/ 39 h 383"/>
                    <a:gd name="T12" fmla="*/ 133 w 244"/>
                    <a:gd name="T13" fmla="*/ 0 h 383"/>
                    <a:gd name="T14" fmla="*/ 81 w 244"/>
                    <a:gd name="T15" fmla="*/ 12 h 383"/>
                    <a:gd name="T16" fmla="*/ 45 w 244"/>
                    <a:gd name="T17" fmla="*/ 48 h 383"/>
                    <a:gd name="T18" fmla="*/ 45 w 244"/>
                    <a:gd name="T19" fmla="*/ 6 h 383"/>
                    <a:gd name="T20" fmla="*/ 0 w 244"/>
                    <a:gd name="T21" fmla="*/ 6 h 383"/>
                    <a:gd name="T22" fmla="*/ 0 w 244"/>
                    <a:gd name="T23" fmla="*/ 383 h 383"/>
                    <a:gd name="T24" fmla="*/ 45 w 244"/>
                    <a:gd name="T25" fmla="*/ 383 h 383"/>
                    <a:gd name="T26" fmla="*/ 45 w 244"/>
                    <a:gd name="T27" fmla="*/ 238 h 383"/>
                    <a:gd name="T28" fmla="*/ 198 w 244"/>
                    <a:gd name="T29" fmla="*/ 143 h 383"/>
                    <a:gd name="T30" fmla="*/ 178 w 244"/>
                    <a:gd name="T31" fmla="*/ 221 h 383"/>
                    <a:gd name="T32" fmla="*/ 122 w 244"/>
                    <a:gd name="T33" fmla="*/ 249 h 383"/>
                    <a:gd name="T34" fmla="*/ 66 w 244"/>
                    <a:gd name="T35" fmla="*/ 221 h 383"/>
                    <a:gd name="T36" fmla="*/ 45 w 244"/>
                    <a:gd name="T37" fmla="*/ 143 h 383"/>
                    <a:gd name="T38" fmla="*/ 66 w 244"/>
                    <a:gd name="T39" fmla="*/ 66 h 383"/>
                    <a:gd name="T40" fmla="*/ 122 w 244"/>
                    <a:gd name="T41" fmla="*/ 37 h 383"/>
                    <a:gd name="T42" fmla="*/ 178 w 244"/>
                    <a:gd name="T43" fmla="*/ 66 h 383"/>
                    <a:gd name="T44" fmla="*/ 198 w 244"/>
                    <a:gd name="T45" fmla="*/ 14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 h="383">
                      <a:moveTo>
                        <a:pt x="45" y="238"/>
                      </a:moveTo>
                      <a:cubicBezTo>
                        <a:pt x="55" y="255"/>
                        <a:pt x="67" y="267"/>
                        <a:pt x="81" y="274"/>
                      </a:cubicBezTo>
                      <a:cubicBezTo>
                        <a:pt x="95" y="282"/>
                        <a:pt x="113" y="286"/>
                        <a:pt x="133" y="286"/>
                      </a:cubicBezTo>
                      <a:cubicBezTo>
                        <a:pt x="166" y="286"/>
                        <a:pt x="192" y="273"/>
                        <a:pt x="213" y="247"/>
                      </a:cubicBezTo>
                      <a:cubicBezTo>
                        <a:pt x="234" y="220"/>
                        <a:pt x="244" y="186"/>
                        <a:pt x="244" y="143"/>
                      </a:cubicBezTo>
                      <a:cubicBezTo>
                        <a:pt x="244" y="100"/>
                        <a:pt x="234" y="66"/>
                        <a:pt x="213" y="39"/>
                      </a:cubicBezTo>
                      <a:cubicBezTo>
                        <a:pt x="192" y="13"/>
                        <a:pt x="166" y="0"/>
                        <a:pt x="133" y="0"/>
                      </a:cubicBezTo>
                      <a:cubicBezTo>
                        <a:pt x="113" y="0"/>
                        <a:pt x="95" y="4"/>
                        <a:pt x="81" y="12"/>
                      </a:cubicBezTo>
                      <a:cubicBezTo>
                        <a:pt x="67" y="19"/>
                        <a:pt x="55" y="32"/>
                        <a:pt x="45" y="48"/>
                      </a:cubicBezTo>
                      <a:lnTo>
                        <a:pt x="45" y="6"/>
                      </a:lnTo>
                      <a:lnTo>
                        <a:pt x="0" y="6"/>
                      </a:lnTo>
                      <a:lnTo>
                        <a:pt x="0" y="383"/>
                      </a:lnTo>
                      <a:lnTo>
                        <a:pt x="45" y="383"/>
                      </a:lnTo>
                      <a:lnTo>
                        <a:pt x="45" y="238"/>
                      </a:lnTo>
                      <a:close/>
                      <a:moveTo>
                        <a:pt x="198" y="143"/>
                      </a:moveTo>
                      <a:cubicBezTo>
                        <a:pt x="198" y="176"/>
                        <a:pt x="191" y="202"/>
                        <a:pt x="178" y="221"/>
                      </a:cubicBezTo>
                      <a:cubicBezTo>
                        <a:pt x="164" y="239"/>
                        <a:pt x="146" y="249"/>
                        <a:pt x="122" y="249"/>
                      </a:cubicBezTo>
                      <a:cubicBezTo>
                        <a:pt x="98" y="249"/>
                        <a:pt x="79" y="239"/>
                        <a:pt x="66" y="221"/>
                      </a:cubicBezTo>
                      <a:cubicBezTo>
                        <a:pt x="52" y="202"/>
                        <a:pt x="45" y="176"/>
                        <a:pt x="45" y="143"/>
                      </a:cubicBezTo>
                      <a:cubicBezTo>
                        <a:pt x="45" y="110"/>
                        <a:pt x="52" y="84"/>
                        <a:pt x="66" y="66"/>
                      </a:cubicBezTo>
                      <a:cubicBezTo>
                        <a:pt x="79" y="47"/>
                        <a:pt x="98" y="37"/>
                        <a:pt x="122" y="37"/>
                      </a:cubicBezTo>
                      <a:cubicBezTo>
                        <a:pt x="146" y="37"/>
                        <a:pt x="164" y="47"/>
                        <a:pt x="178" y="66"/>
                      </a:cubicBezTo>
                      <a:cubicBezTo>
                        <a:pt x="191" y="84"/>
                        <a:pt x="198" y="110"/>
                        <a:pt x="198" y="143"/>
                      </a:cubicBez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8"/>
                <p:cNvSpPr>
                  <a:spLocks/>
                </p:cNvSpPr>
                <p:nvPr>
                  <p:custDataLst>
                    <p:tags r:id="rId9"/>
                  </p:custDataLst>
                </p:nvPr>
              </p:nvSpPr>
              <p:spPr bwMode="auto">
                <a:xfrm>
                  <a:off x="8667750" y="5543550"/>
                  <a:ext cx="122238" cy="182562"/>
                </a:xfrm>
                <a:custGeom>
                  <a:avLst/>
                  <a:gdLst>
                    <a:gd name="T0" fmla="*/ 45 w 175"/>
                    <a:gd name="T1" fmla="*/ 249 h 281"/>
                    <a:gd name="T2" fmla="*/ 114 w 175"/>
                    <a:gd name="T3" fmla="*/ 178 h 281"/>
                    <a:gd name="T4" fmla="*/ 144 w 175"/>
                    <a:gd name="T5" fmla="*/ 147 h 281"/>
                    <a:gd name="T6" fmla="*/ 167 w 175"/>
                    <a:gd name="T7" fmla="*/ 111 h 281"/>
                    <a:gd name="T8" fmla="*/ 173 w 175"/>
                    <a:gd name="T9" fmla="*/ 79 h 281"/>
                    <a:gd name="T10" fmla="*/ 148 w 175"/>
                    <a:gd name="T11" fmla="*/ 21 h 281"/>
                    <a:gd name="T12" fmla="*/ 79 w 175"/>
                    <a:gd name="T13" fmla="*/ 0 h 281"/>
                    <a:gd name="T14" fmla="*/ 44 w 175"/>
                    <a:gd name="T15" fmla="*/ 5 h 281"/>
                    <a:gd name="T16" fmla="*/ 2 w 175"/>
                    <a:gd name="T17" fmla="*/ 18 h 281"/>
                    <a:gd name="T18" fmla="*/ 2 w 175"/>
                    <a:gd name="T19" fmla="*/ 56 h 281"/>
                    <a:gd name="T20" fmla="*/ 43 w 175"/>
                    <a:gd name="T21" fmla="*/ 37 h 281"/>
                    <a:gd name="T22" fmla="*/ 80 w 175"/>
                    <a:gd name="T23" fmla="*/ 31 h 281"/>
                    <a:gd name="T24" fmla="*/ 120 w 175"/>
                    <a:gd name="T25" fmla="*/ 45 h 281"/>
                    <a:gd name="T26" fmla="*/ 136 w 175"/>
                    <a:gd name="T27" fmla="*/ 81 h 281"/>
                    <a:gd name="T28" fmla="*/ 129 w 175"/>
                    <a:gd name="T29" fmla="*/ 109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4" y="178"/>
                      </a:lnTo>
                      <a:cubicBezTo>
                        <a:pt x="131" y="161"/>
                        <a:pt x="141" y="150"/>
                        <a:pt x="144" y="147"/>
                      </a:cubicBezTo>
                      <a:cubicBezTo>
                        <a:pt x="155" y="133"/>
                        <a:pt x="163" y="121"/>
                        <a:pt x="167" y="111"/>
                      </a:cubicBezTo>
                      <a:cubicBezTo>
                        <a:pt x="171" y="101"/>
                        <a:pt x="173" y="90"/>
                        <a:pt x="173" y="79"/>
                      </a:cubicBezTo>
                      <a:cubicBezTo>
                        <a:pt x="173" y="55"/>
                        <a:pt x="165" y="36"/>
                        <a:pt x="148" y="21"/>
                      </a:cubicBezTo>
                      <a:cubicBezTo>
                        <a:pt x="131" y="7"/>
                        <a:pt x="108" y="0"/>
                        <a:pt x="79" y="0"/>
                      </a:cubicBezTo>
                      <a:cubicBezTo>
                        <a:pt x="69" y="0"/>
                        <a:pt x="57" y="1"/>
                        <a:pt x="44" y="5"/>
                      </a:cubicBezTo>
                      <a:cubicBezTo>
                        <a:pt x="31" y="8"/>
                        <a:pt x="17" y="12"/>
                        <a:pt x="2" y="18"/>
                      </a:cubicBezTo>
                      <a:lnTo>
                        <a:pt x="2" y="56"/>
                      </a:lnTo>
                      <a:cubicBezTo>
                        <a:pt x="16" y="48"/>
                        <a:pt x="30" y="42"/>
                        <a:pt x="43" y="37"/>
                      </a:cubicBezTo>
                      <a:cubicBezTo>
                        <a:pt x="56" y="33"/>
                        <a:pt x="68" y="31"/>
                        <a:pt x="80" y="31"/>
                      </a:cubicBezTo>
                      <a:cubicBezTo>
                        <a:pt x="97" y="31"/>
                        <a:pt x="110" y="36"/>
                        <a:pt x="120" y="45"/>
                      </a:cubicBezTo>
                      <a:cubicBezTo>
                        <a:pt x="131" y="54"/>
                        <a:pt x="136" y="66"/>
                        <a:pt x="136" y="81"/>
                      </a:cubicBezTo>
                      <a:cubicBezTo>
                        <a:pt x="136" y="90"/>
                        <a:pt x="134" y="99"/>
                        <a:pt x="129" y="109"/>
                      </a:cubicBezTo>
                      <a:cubicBezTo>
                        <a:pt x="124" y="118"/>
                        <a:pt x="116" y="129"/>
                        <a:pt x="104" y="143"/>
                      </a:cubicBezTo>
                      <a:cubicBezTo>
                        <a:pt x="98" y="150"/>
                        <a:pt x="82" y="166"/>
                        <a:pt x="58" y="190"/>
                      </a:cubicBezTo>
                      <a:lnTo>
                        <a:pt x="0" y="249"/>
                      </a:lnTo>
                      <a:lnTo>
                        <a:pt x="0" y="281"/>
                      </a:lnTo>
                      <a:lnTo>
                        <a:pt x="175" y="281"/>
                      </a:lnTo>
                      <a:lnTo>
                        <a:pt x="175" y="249"/>
                      </a:lnTo>
                      <a:lnTo>
                        <a:pt x="45" y="249"/>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9"/>
                <p:cNvSpPr>
                  <a:spLocks noEditPoints="1"/>
                </p:cNvSpPr>
                <p:nvPr>
                  <p:custDataLst>
                    <p:tags r:id="rId10"/>
                  </p:custDataLst>
                </p:nvPr>
              </p:nvSpPr>
              <p:spPr bwMode="auto">
                <a:xfrm>
                  <a:off x="8672513" y="5818188"/>
                  <a:ext cx="23813" cy="185737"/>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pic>
          <p:nvPicPr>
            <p:cNvPr id="210" name="Picture 20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99885" y="3782929"/>
              <a:ext cx="660686" cy="660686"/>
            </a:xfrm>
            <a:prstGeom prst="rect">
              <a:avLst/>
            </a:prstGeom>
          </p:spPr>
        </p:pic>
      </p:grpSp>
      <p:sp>
        <p:nvSpPr>
          <p:cNvPr id="51" name="TextBox 50"/>
          <p:cNvSpPr txBox="1"/>
          <p:nvPr/>
        </p:nvSpPr>
        <p:spPr bwMode="auto">
          <a:xfrm>
            <a:off x="4108043" y="3619389"/>
            <a:ext cx="181973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b="1" dirty="0" err="1" smtClean="0">
                <a:latin typeface="Arev Sans" pitchFamily="34" charset="0"/>
                <a:ea typeface="Arev Sans" pitchFamily="34" charset="0"/>
                <a:cs typeface="Arev sans bold" pitchFamily="34" charset="0"/>
              </a:rPr>
              <a:t>Var</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a:t>
            </a:r>
          </a:p>
        </p:txBody>
      </p:sp>
      <p:sp>
        <p:nvSpPr>
          <p:cNvPr id="54" name="TextBox 53"/>
          <p:cNvSpPr txBox="1"/>
          <p:nvPr/>
        </p:nvSpPr>
        <p:spPr bwMode="auto">
          <a:xfrm>
            <a:off x="5918461" y="3619389"/>
            <a:ext cx="2601994"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b="1" dirty="0" smtClean="0">
                <a:latin typeface="Arev Sans" pitchFamily="34" charset="0"/>
                <a:ea typeface="Arev Sans" pitchFamily="34" charset="0"/>
                <a:cs typeface="Arev sans bold" pitchFamily="34" charset="0"/>
              </a:rPr>
              <a:t>E</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sz="3200" baseline="30000" dirty="0">
                <a:solidFill>
                  <a:srgbClr val="FFFF00"/>
                </a:solidFill>
                <a:latin typeface="Arev Sans" pitchFamily="34" charset="0"/>
                <a:ea typeface="Arev Sans" pitchFamily="34" charset="0"/>
                <a:cs typeface="Arev sans bold" pitchFamily="34" charset="0"/>
              </a:rPr>
              <a:t>2</a:t>
            </a:r>
            <a:r>
              <a:rPr lang="en-US" dirty="0" smtClean="0">
                <a:latin typeface="Arev Sans" pitchFamily="34" charset="0"/>
                <a:ea typeface="Arev Sans" pitchFamily="34" charset="0"/>
                <a:cs typeface="Arev sans bold" pitchFamily="34" charset="0"/>
              </a:rPr>
              <a:t>] − </a:t>
            </a:r>
            <a:r>
              <a:rPr lang="en-US" b="1" dirty="0" smtClean="0">
                <a:latin typeface="Arev Sans" pitchFamily="34" charset="0"/>
                <a:ea typeface="Arev Sans" pitchFamily="34" charset="0"/>
                <a:cs typeface="Arev sans bold" pitchFamily="34" charset="0"/>
              </a:rPr>
              <a:t>E</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a:t>
            </a:r>
            <a:r>
              <a:rPr lang="en-US" sz="3200" baseline="30000" dirty="0" smtClean="0">
                <a:latin typeface="Arev Sans" pitchFamily="34" charset="0"/>
                <a:ea typeface="Arev Sans" pitchFamily="34" charset="0"/>
                <a:cs typeface="Arev sans bold" pitchFamily="34" charset="0"/>
              </a:rPr>
              <a:t>2</a:t>
            </a:r>
            <a:endParaRPr lang="en-US" baseline="30000" dirty="0" smtClean="0">
              <a:latin typeface="Arev Sans" pitchFamily="34" charset="0"/>
              <a:ea typeface="Arev Sans" pitchFamily="34" charset="0"/>
              <a:cs typeface="Arev sans bold" pitchFamily="34" charset="0"/>
            </a:endParaRPr>
          </a:p>
        </p:txBody>
      </p:sp>
      <p:grpSp>
        <p:nvGrpSpPr>
          <p:cNvPr id="5" name="Group 4"/>
          <p:cNvGrpSpPr/>
          <p:nvPr/>
        </p:nvGrpSpPr>
        <p:grpSpPr>
          <a:xfrm>
            <a:off x="495151" y="5685085"/>
            <a:ext cx="5132971" cy="810787"/>
            <a:chOff x="495151" y="5451160"/>
            <a:chExt cx="5132971" cy="810787"/>
          </a:xfrm>
        </p:grpSpPr>
        <p:sp>
          <p:nvSpPr>
            <p:cNvPr id="56" name="TextBox 55"/>
            <p:cNvSpPr txBox="1"/>
            <p:nvPr/>
          </p:nvSpPr>
          <p:spPr bwMode="auto">
            <a:xfrm>
              <a:off x="495151" y="5525591"/>
              <a:ext cx="4863657"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a:t>
              </a:r>
              <a:r>
                <a:rPr lang="en-US" b="1" dirty="0" err="1" smtClean="0">
                  <a:latin typeface="Arev Sans" pitchFamily="34" charset="0"/>
                  <a:ea typeface="Arev Sans" pitchFamily="34" charset="0"/>
                  <a:cs typeface="Arev sans bold" pitchFamily="34" charset="0"/>
                </a:rPr>
                <a:t>Var</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 extra large </a:t>
              </a:r>
            </a:p>
          </p:txBody>
        </p:sp>
        <p:pic>
          <p:nvPicPr>
            <p:cNvPr id="4" name="Picture 3"/>
            <p:cNvPicPr>
              <a:picLocks noChangeAspect="1"/>
            </p:cNvPicPr>
            <p:nvPr/>
          </p:nvPicPr>
          <p:blipFill>
            <a:blip r:embed="rId16" cstate="print">
              <a:extLst>
                <a:ext uri="{BEBA8EAE-BF5A-486C-A8C5-ECC9F3942E4B}">
                  <a14:imgProps xmlns:a14="http://schemas.microsoft.com/office/drawing/2010/main">
                    <a14:imgLayer r:embed="rId1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817335" y="5451160"/>
              <a:ext cx="810787" cy="810787"/>
            </a:xfrm>
            <a:prstGeom prst="rect">
              <a:avLst/>
            </a:prstGeom>
          </p:spPr>
        </p:pic>
      </p:grpSp>
    </p:spTree>
    <p:extLst>
      <p:ext uri="{BB962C8B-B14F-4D97-AF65-F5344CB8AC3E}">
        <p14:creationId xmlns:p14="http://schemas.microsoft.com/office/powerpoint/2010/main" val="32403935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5">
                                            <p:txEl>
                                              <p:pRg st="0" end="0"/>
                                            </p:txEl>
                                          </p:spTgt>
                                        </p:tgtEl>
                                        <p:attrNameLst>
                                          <p:attrName>style.visibility</p:attrName>
                                        </p:attrNameLst>
                                      </p:cBhvr>
                                      <p:to>
                                        <p:strVal val="visible"/>
                                      </p:to>
                                    </p:set>
                                    <p:animEffect transition="in" filter="fade">
                                      <p:cBhvr>
                                        <p:cTn id="30" dur="500"/>
                                        <p:tgtEl>
                                          <p:spTgt spid="2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5">
                                            <p:txEl>
                                              <p:pRg st="2" end="2"/>
                                            </p:txEl>
                                          </p:spTgt>
                                        </p:tgtEl>
                                        <p:attrNameLst>
                                          <p:attrName>style.visibility</p:attrName>
                                        </p:attrNameLst>
                                      </p:cBhvr>
                                      <p:to>
                                        <p:strVal val="visible"/>
                                      </p:to>
                                    </p:set>
                                    <p:animEffect transition="in" filter="fade">
                                      <p:cBhvr>
                                        <p:cTn id="35" dur="500"/>
                                        <p:tgtEl>
                                          <p:spTgt spid="2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4" grpId="0"/>
      <p:bldP spid="51" grpId="0"/>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2465840" y="1684336"/>
            <a:ext cx="6487673" cy="10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1.</a:t>
            </a:r>
            <a:r>
              <a:rPr lang="en-US" dirty="0">
                <a:solidFill>
                  <a:srgbClr val="FFFF00"/>
                </a:solidFill>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Practically </a:t>
            </a:r>
            <a:r>
              <a:rPr lang="en-US" dirty="0">
                <a:solidFill>
                  <a:srgbClr val="FFFF00"/>
                </a:solidFill>
                <a:latin typeface="Arev Sans" pitchFamily="34" charset="0"/>
                <a:ea typeface="Arev Sans" pitchFamily="34" charset="0"/>
                <a:cs typeface="Arev sans bold" pitchFamily="34" charset="0"/>
              </a:rPr>
              <a:t>relevant problems</a:t>
            </a:r>
            <a:br>
              <a:rPr lang="en-US" dirty="0">
                <a:solidFill>
                  <a:srgbClr val="FFFF00"/>
                </a:solidFill>
                <a:latin typeface="Arev Sans" pitchFamily="34" charset="0"/>
                <a:ea typeface="Arev Sans" pitchFamily="34" charset="0"/>
                <a:cs typeface="Arev sans bold" pitchFamily="34" charset="0"/>
              </a:rPr>
            </a:br>
            <a:r>
              <a:rPr lang="en-US" dirty="0">
                <a:solidFill>
                  <a:srgbClr val="FFFF00"/>
                </a:solidFill>
                <a:latin typeface="Arev Sans" pitchFamily="34" charset="0"/>
                <a:ea typeface="Arev Sans" pitchFamily="34" charset="0"/>
                <a:cs typeface="Arev sans bold" pitchFamily="34" charset="0"/>
              </a:rPr>
              <a:t>	at the vanguard of computing</a:t>
            </a:r>
            <a:endParaRPr lang="en-US" dirty="0" smtClean="0">
              <a:solidFill>
                <a:srgbClr val="FFFF00"/>
              </a:solidFill>
              <a:latin typeface="Arev Sans" pitchFamily="34" charset="0"/>
              <a:ea typeface="Arev Sans" pitchFamily="34" charset="0"/>
              <a:cs typeface="Arev sans bold" pitchFamily="34" charset="0"/>
            </a:endParaRPr>
          </a:p>
        </p:txBody>
      </p:sp>
      <p:sp>
        <p:nvSpPr>
          <p:cNvPr id="4" name="TextBox 3"/>
          <p:cNvSpPr txBox="1"/>
          <p:nvPr/>
        </p:nvSpPr>
        <p:spPr bwMode="auto">
          <a:xfrm>
            <a:off x="2465840" y="3516030"/>
            <a:ext cx="5508239"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2.	You get to do it all again</a:t>
            </a:r>
          </a:p>
        </p:txBody>
      </p:sp>
      <p:sp>
        <p:nvSpPr>
          <p:cNvPr id="5" name="TextBox 4"/>
          <p:cNvSpPr txBox="1"/>
          <p:nvPr/>
        </p:nvSpPr>
        <p:spPr bwMode="auto">
          <a:xfrm>
            <a:off x="2465840" y="4830659"/>
            <a:ext cx="7260321"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3.</a:t>
            </a:r>
            <a:r>
              <a:rPr lang="en-US" dirty="0">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The </a:t>
            </a:r>
            <a:r>
              <a:rPr lang="en-US" dirty="0">
                <a:latin typeface="Arev Sans" pitchFamily="34" charset="0"/>
                <a:ea typeface="Arev Sans" pitchFamily="34" charset="0"/>
                <a:cs typeface="Arev sans bold" pitchFamily="34" charset="0"/>
              </a:rPr>
              <a:t>math is (even more) beautiful</a:t>
            </a:r>
            <a:endParaRPr lang="en-US" dirty="0" smtClean="0">
              <a:latin typeface="Arev Sans" pitchFamily="34" charset="0"/>
              <a:ea typeface="Arev Sans" pitchFamily="34" charset="0"/>
              <a:cs typeface="Arev sans bold" pitchFamily="34" charset="0"/>
            </a:endParaRPr>
          </a:p>
        </p:txBody>
      </p:sp>
      <p:sp>
        <p:nvSpPr>
          <p:cNvPr id="6" name="TextBox 5"/>
          <p:cNvSpPr txBox="1"/>
          <p:nvPr/>
        </p:nvSpPr>
        <p:spPr bwMode="auto">
          <a:xfrm>
            <a:off x="1133755" y="284658"/>
            <a:ext cx="9924513" cy="63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3200" b="1" dirty="0" smtClean="0">
                <a:latin typeface="Arev Sans" pitchFamily="34" charset="0"/>
                <a:ea typeface="Arev Sans" pitchFamily="34" charset="0"/>
                <a:cs typeface="Arev sans bold" pitchFamily="34" charset="0"/>
              </a:rPr>
              <a:t>Quantum Distribution Testing:  Why care?</a:t>
            </a:r>
          </a:p>
        </p:txBody>
      </p:sp>
    </p:spTree>
    <p:extLst>
      <p:ext uri="{BB962C8B-B14F-4D97-AF65-F5344CB8AC3E}">
        <p14:creationId xmlns:p14="http://schemas.microsoft.com/office/powerpoint/2010/main" val="2853269638"/>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2408132" y="2947108"/>
            <a:ext cx="7375737"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 </a:t>
            </a:r>
            <a:r>
              <a:rPr lang="en-US" dirty="0" err="1" smtClean="0">
                <a:latin typeface="Arev Sans" pitchFamily="34" charset="0"/>
                <a:ea typeface="Arev Sans" pitchFamily="34" charset="0"/>
                <a:cs typeface="Arev sans bold" pitchFamily="34" charset="0"/>
              </a:rPr>
              <a:t>avg</a:t>
            </a:r>
            <a:r>
              <a:rPr lang="en-US" dirty="0" smtClean="0">
                <a:latin typeface="Arev Sans" pitchFamily="34" charset="0"/>
                <a:ea typeface="Arev Sans" pitchFamily="34" charset="0"/>
                <a:cs typeface="Arev sans bold" pitchFamily="34" charset="0"/>
              </a:rPr>
              <a:t> { </a:t>
            </a:r>
            <a:r>
              <a:rPr lang="en-US" dirty="0" smtClean="0">
                <a:solidFill>
                  <a:srgbClr val="FFFF00"/>
                </a:solidFill>
                <a:latin typeface="Arev Sans" pitchFamily="34" charset="0"/>
                <a:ea typeface="Arev Sans" pitchFamily="34" charset="0"/>
                <a:cs typeface="Arev sans bold" pitchFamily="34" charset="0"/>
              </a:rPr>
              <a:t>R(</a:t>
            </a:r>
            <a:r>
              <a:rPr lang="el-GR" dirty="0" smtClean="0">
                <a:solidFill>
                  <a:srgbClr val="FFFF00"/>
                </a:solidFill>
                <a:latin typeface="Arev Sans" pitchFamily="34" charset="0"/>
                <a:ea typeface="Arev Sans" pitchFamily="34" charset="0"/>
                <a:cs typeface="Arev sans bold" pitchFamily="34" charset="0"/>
              </a:rPr>
              <a:t>τ</a:t>
            </a:r>
            <a:r>
              <a:rPr lang="en-US" dirty="0" smtClean="0">
                <a:solidFill>
                  <a:srgbClr val="FFFF00"/>
                </a:solidFill>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transpositions </a:t>
            </a:r>
            <a:r>
              <a:rPr lang="el-GR" dirty="0" smtClean="0">
                <a:solidFill>
                  <a:srgbClr val="FFFF00"/>
                </a:solidFill>
                <a:latin typeface="Arev Sans" pitchFamily="34" charset="0"/>
                <a:ea typeface="Arev Sans" pitchFamily="34" charset="0"/>
                <a:cs typeface="Arev sans bold" pitchFamily="34" charset="0"/>
              </a:rPr>
              <a:t>τ</a:t>
            </a:r>
            <a:r>
              <a:rPr lang="en-US" dirty="0" smtClean="0">
                <a:solidFill>
                  <a:srgbClr val="FFFF00"/>
                </a:solidFill>
                <a:latin typeface="Arev Sans" pitchFamily="34" charset="0"/>
                <a:ea typeface="Arev Sans" pitchFamily="34" charset="0"/>
                <a:cs typeface="Arev sans bold" pitchFamily="34" charset="0"/>
              </a:rPr>
              <a:t> ∈ S</a:t>
            </a:r>
            <a:r>
              <a:rPr lang="en-US" sz="3200" baseline="-25000" dirty="0" smtClean="0">
                <a:solidFill>
                  <a:srgbClr val="FFFF00"/>
                </a:solidFill>
                <a:latin typeface="Arev Sans" pitchFamily="34" charset="0"/>
                <a:ea typeface="Arev Sans" pitchFamily="34" charset="0"/>
                <a:cs typeface="Arev sans bold" pitchFamily="34" charset="0"/>
              </a:rPr>
              <a:t>m</a:t>
            </a:r>
            <a:r>
              <a:rPr lang="en-US" dirty="0" smtClean="0">
                <a:latin typeface="Arev Sans" pitchFamily="34" charset="0"/>
                <a:ea typeface="Arev Sans" pitchFamily="34" charset="0"/>
                <a:cs typeface="Arev sans bold" pitchFamily="34" charset="0"/>
              </a:rPr>
              <a:t> }</a:t>
            </a:r>
          </a:p>
        </p:txBody>
      </p:sp>
      <p:sp>
        <p:nvSpPr>
          <p:cNvPr id="8" name="TextBox 7"/>
          <p:cNvSpPr txBox="1"/>
          <p:nvPr/>
        </p:nvSpPr>
        <p:spPr bwMode="auto">
          <a:xfrm>
            <a:off x="327511" y="1019038"/>
            <a:ext cx="5692584"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You basically want to estimate</a:t>
            </a:r>
          </a:p>
        </p:txBody>
      </p:sp>
      <p:grpSp>
        <p:nvGrpSpPr>
          <p:cNvPr id="9" name="Group 8"/>
          <p:cNvGrpSpPr>
            <a:grpSpLocks noChangeAspect="1"/>
          </p:cNvGrpSpPr>
          <p:nvPr>
            <p:custDataLst>
              <p:tags r:id="rId1"/>
            </p:custDataLst>
          </p:nvPr>
        </p:nvGrpSpPr>
        <p:grpSpPr>
          <a:xfrm>
            <a:off x="6026976" y="869461"/>
            <a:ext cx="896938" cy="941387"/>
            <a:chOff x="7893050" y="5316538"/>
            <a:chExt cx="896938" cy="941387"/>
          </a:xfrm>
        </p:grpSpPr>
        <p:sp>
          <p:nvSpPr>
            <p:cNvPr id="10" name="Freeform 22"/>
            <p:cNvSpPr>
              <a:spLocks/>
            </p:cNvSpPr>
            <p:nvPr>
              <p:custDataLst>
                <p:tags r:id="rId15"/>
              </p:custDataLst>
            </p:nvPr>
          </p:nvSpPr>
          <p:spPr bwMode="auto">
            <a:xfrm>
              <a:off x="8066088" y="5316538"/>
              <a:ext cx="120650" cy="138112"/>
            </a:xfrm>
            <a:custGeom>
              <a:avLst/>
              <a:gdLst>
                <a:gd name="T0" fmla="*/ 173 w 173"/>
                <a:gd name="T1" fmla="*/ 87 h 212"/>
                <a:gd name="T2" fmla="*/ 154 w 173"/>
                <a:gd name="T3" fmla="*/ 22 h 212"/>
                <a:gd name="T4" fmla="*/ 101 w 173"/>
                <a:gd name="T5" fmla="*/ 0 h 212"/>
                <a:gd name="T6" fmla="*/ 62 w 173"/>
                <a:gd name="T7" fmla="*/ 9 h 212"/>
                <a:gd name="T8" fmla="*/ 34 w 173"/>
                <a:gd name="T9" fmla="*/ 37 h 212"/>
                <a:gd name="T10" fmla="*/ 34 w 173"/>
                <a:gd name="T11" fmla="*/ 5 h 212"/>
                <a:gd name="T12" fmla="*/ 0 w 173"/>
                <a:gd name="T13" fmla="*/ 5 h 212"/>
                <a:gd name="T14" fmla="*/ 0 w 173"/>
                <a:gd name="T15" fmla="*/ 212 h 212"/>
                <a:gd name="T16" fmla="*/ 34 w 173"/>
                <a:gd name="T17" fmla="*/ 212 h 212"/>
                <a:gd name="T18" fmla="*/ 34 w 173"/>
                <a:gd name="T19" fmla="*/ 95 h 212"/>
                <a:gd name="T20" fmla="*/ 50 w 173"/>
                <a:gd name="T21" fmla="*/ 47 h 212"/>
                <a:gd name="T22" fmla="*/ 93 w 173"/>
                <a:gd name="T23" fmla="*/ 29 h 212"/>
                <a:gd name="T24" fmla="*/ 127 w 173"/>
                <a:gd name="T25" fmla="*/ 44 h 212"/>
                <a:gd name="T26" fmla="*/ 139 w 173"/>
                <a:gd name="T27" fmla="*/ 88 h 212"/>
                <a:gd name="T28" fmla="*/ 139 w 173"/>
                <a:gd name="T29" fmla="*/ 212 h 212"/>
                <a:gd name="T30" fmla="*/ 173 w 173"/>
                <a:gd name="T31" fmla="*/ 212 h 212"/>
                <a:gd name="T32" fmla="*/ 173 w 173"/>
                <a:gd name="T33" fmla="*/ 8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12">
                  <a:moveTo>
                    <a:pt x="173" y="87"/>
                  </a:moveTo>
                  <a:cubicBezTo>
                    <a:pt x="173" y="58"/>
                    <a:pt x="167" y="36"/>
                    <a:pt x="154" y="22"/>
                  </a:cubicBezTo>
                  <a:cubicBezTo>
                    <a:pt x="142" y="7"/>
                    <a:pt x="124" y="0"/>
                    <a:pt x="101" y="0"/>
                  </a:cubicBezTo>
                  <a:cubicBezTo>
                    <a:pt x="86" y="0"/>
                    <a:pt x="73" y="3"/>
                    <a:pt x="62" y="9"/>
                  </a:cubicBezTo>
                  <a:cubicBezTo>
                    <a:pt x="51" y="15"/>
                    <a:pt x="42" y="24"/>
                    <a:pt x="34" y="37"/>
                  </a:cubicBezTo>
                  <a:lnTo>
                    <a:pt x="34" y="5"/>
                  </a:lnTo>
                  <a:lnTo>
                    <a:pt x="0" y="5"/>
                  </a:lnTo>
                  <a:lnTo>
                    <a:pt x="0" y="212"/>
                  </a:lnTo>
                  <a:lnTo>
                    <a:pt x="34" y="212"/>
                  </a:lnTo>
                  <a:lnTo>
                    <a:pt x="34" y="95"/>
                  </a:lnTo>
                  <a:cubicBezTo>
                    <a:pt x="34" y="75"/>
                    <a:pt x="39" y="58"/>
                    <a:pt x="50" y="47"/>
                  </a:cubicBezTo>
                  <a:cubicBezTo>
                    <a:pt x="60" y="35"/>
                    <a:pt x="75" y="29"/>
                    <a:pt x="93" y="29"/>
                  </a:cubicBezTo>
                  <a:cubicBezTo>
                    <a:pt x="108" y="29"/>
                    <a:pt x="120" y="34"/>
                    <a:pt x="127" y="44"/>
                  </a:cubicBezTo>
                  <a:cubicBezTo>
                    <a:pt x="135" y="53"/>
                    <a:pt x="139" y="68"/>
                    <a:pt x="139" y="88"/>
                  </a:cubicBezTo>
                  <a:lnTo>
                    <a:pt x="139" y="212"/>
                  </a:lnTo>
                  <a:lnTo>
                    <a:pt x="173" y="212"/>
                  </a:lnTo>
                  <a:lnTo>
                    <a:pt x="173" y="87"/>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3"/>
            <p:cNvSpPr>
              <a:spLocks/>
            </p:cNvSpPr>
            <p:nvPr>
              <p:custDataLst>
                <p:tags r:id="rId16"/>
              </p:custDataLst>
            </p:nvPr>
          </p:nvSpPr>
          <p:spPr bwMode="auto">
            <a:xfrm>
              <a:off x="7893050" y="5516563"/>
              <a:ext cx="447675" cy="492125"/>
            </a:xfrm>
            <a:custGeom>
              <a:avLst/>
              <a:gdLst>
                <a:gd name="T0" fmla="*/ 21 w 637"/>
                <a:gd name="T1" fmla="*/ 0 h 760"/>
                <a:gd name="T2" fmla="*/ 21 w 637"/>
                <a:gd name="T3" fmla="*/ 33 h 760"/>
                <a:gd name="T4" fmla="*/ 325 w 637"/>
                <a:gd name="T5" fmla="*/ 382 h 760"/>
                <a:gd name="T6" fmla="*/ 0 w 637"/>
                <a:gd name="T7" fmla="*/ 760 h 760"/>
                <a:gd name="T8" fmla="*/ 637 w 637"/>
                <a:gd name="T9" fmla="*/ 760 h 760"/>
                <a:gd name="T10" fmla="*/ 637 w 637"/>
                <a:gd name="T11" fmla="*/ 561 h 760"/>
                <a:gd name="T12" fmla="*/ 606 w 637"/>
                <a:gd name="T13" fmla="*/ 561 h 760"/>
                <a:gd name="T14" fmla="*/ 589 w 637"/>
                <a:gd name="T15" fmla="*/ 663 h 760"/>
                <a:gd name="T16" fmla="*/ 554 w 637"/>
                <a:gd name="T17" fmla="*/ 698 h 760"/>
                <a:gd name="T18" fmla="*/ 96 w 637"/>
                <a:gd name="T19" fmla="*/ 698 h 760"/>
                <a:gd name="T20" fmla="*/ 389 w 637"/>
                <a:gd name="T21" fmla="*/ 357 h 760"/>
                <a:gd name="T22" fmla="*/ 107 w 637"/>
                <a:gd name="T23" fmla="*/ 33 h 760"/>
                <a:gd name="T24" fmla="*/ 555 w 637"/>
                <a:gd name="T25" fmla="*/ 33 h 760"/>
                <a:gd name="T26" fmla="*/ 589 w 637"/>
                <a:gd name="T27" fmla="*/ 67 h 760"/>
                <a:gd name="T28" fmla="*/ 606 w 637"/>
                <a:gd name="T29" fmla="*/ 170 h 760"/>
                <a:gd name="T30" fmla="*/ 637 w 637"/>
                <a:gd name="T31" fmla="*/ 170 h 760"/>
                <a:gd name="T32" fmla="*/ 637 w 637"/>
                <a:gd name="T33" fmla="*/ 0 h 760"/>
                <a:gd name="T34" fmla="*/ 107 w 637"/>
                <a:gd name="T35" fmla="*/ 0 h 760"/>
                <a:gd name="T36" fmla="*/ 21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1" y="0"/>
                  </a:moveTo>
                  <a:lnTo>
                    <a:pt x="21" y="33"/>
                  </a:lnTo>
                  <a:lnTo>
                    <a:pt x="325" y="382"/>
                  </a:lnTo>
                  <a:lnTo>
                    <a:pt x="0" y="760"/>
                  </a:lnTo>
                  <a:lnTo>
                    <a:pt x="637" y="760"/>
                  </a:lnTo>
                  <a:lnTo>
                    <a:pt x="637" y="561"/>
                  </a:lnTo>
                  <a:lnTo>
                    <a:pt x="606" y="561"/>
                  </a:lnTo>
                  <a:lnTo>
                    <a:pt x="589" y="663"/>
                  </a:lnTo>
                  <a:lnTo>
                    <a:pt x="554" y="698"/>
                  </a:lnTo>
                  <a:lnTo>
                    <a:pt x="96" y="698"/>
                  </a:lnTo>
                  <a:lnTo>
                    <a:pt x="389" y="357"/>
                  </a:lnTo>
                  <a:lnTo>
                    <a:pt x="107" y="33"/>
                  </a:lnTo>
                  <a:lnTo>
                    <a:pt x="555" y="33"/>
                  </a:lnTo>
                  <a:lnTo>
                    <a:pt x="589" y="67"/>
                  </a:lnTo>
                  <a:lnTo>
                    <a:pt x="606" y="170"/>
                  </a:lnTo>
                  <a:lnTo>
                    <a:pt x="637" y="170"/>
                  </a:lnTo>
                  <a:lnTo>
                    <a:pt x="637" y="0"/>
                  </a:lnTo>
                  <a:lnTo>
                    <a:pt x="107" y="0"/>
                  </a:lnTo>
                  <a:lnTo>
                    <a:pt x="21"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4"/>
            <p:cNvSpPr>
              <a:spLocks noEditPoints="1"/>
            </p:cNvSpPr>
            <p:nvPr>
              <p:custDataLst>
                <p:tags r:id="rId17"/>
              </p:custDataLst>
            </p:nvPr>
          </p:nvSpPr>
          <p:spPr bwMode="auto">
            <a:xfrm>
              <a:off x="7916863" y="6070600"/>
              <a:ext cx="23813" cy="187325"/>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5"/>
            <p:cNvSpPr>
              <a:spLocks noEditPoints="1"/>
            </p:cNvSpPr>
            <p:nvPr>
              <p:custDataLst>
                <p:tags r:id="rId18"/>
              </p:custDataLst>
            </p:nvPr>
          </p:nvSpPr>
          <p:spPr bwMode="auto">
            <a:xfrm>
              <a:off x="7986713" y="6149975"/>
              <a:ext cx="179388" cy="74612"/>
            </a:xfrm>
            <a:custGeom>
              <a:avLst/>
              <a:gdLst>
                <a:gd name="T0" fmla="*/ 0 w 254"/>
                <a:gd name="T1" fmla="*/ 31 h 114"/>
                <a:gd name="T2" fmla="*/ 254 w 254"/>
                <a:gd name="T3" fmla="*/ 31 h 114"/>
                <a:gd name="T4" fmla="*/ 254 w 254"/>
                <a:gd name="T5" fmla="*/ 0 h 114"/>
                <a:gd name="T6" fmla="*/ 0 w 254"/>
                <a:gd name="T7" fmla="*/ 0 h 114"/>
                <a:gd name="T8" fmla="*/ 0 w 254"/>
                <a:gd name="T9" fmla="*/ 31 h 114"/>
                <a:gd name="T10" fmla="*/ 0 w 254"/>
                <a:gd name="T11" fmla="*/ 114 h 114"/>
                <a:gd name="T12" fmla="*/ 254 w 254"/>
                <a:gd name="T13" fmla="*/ 114 h 114"/>
                <a:gd name="T14" fmla="*/ 254 w 254"/>
                <a:gd name="T15" fmla="*/ 83 h 114"/>
                <a:gd name="T16" fmla="*/ 0 w 254"/>
                <a:gd name="T17" fmla="*/ 83 h 114"/>
                <a:gd name="T18" fmla="*/ 0 w 254"/>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114">
                  <a:moveTo>
                    <a:pt x="0" y="31"/>
                  </a:moveTo>
                  <a:lnTo>
                    <a:pt x="254" y="31"/>
                  </a:lnTo>
                  <a:lnTo>
                    <a:pt x="254" y="0"/>
                  </a:lnTo>
                  <a:lnTo>
                    <a:pt x="0" y="0"/>
                  </a:lnTo>
                  <a:lnTo>
                    <a:pt x="0" y="31"/>
                  </a:lnTo>
                  <a:close/>
                  <a:moveTo>
                    <a:pt x="0" y="114"/>
                  </a:moveTo>
                  <a:lnTo>
                    <a:pt x="254" y="114"/>
                  </a:lnTo>
                  <a:lnTo>
                    <a:pt x="254" y="83"/>
                  </a:lnTo>
                  <a:lnTo>
                    <a:pt x="0" y="83"/>
                  </a:lnTo>
                  <a:lnTo>
                    <a:pt x="0" y="11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custDataLst>
                <p:tags r:id="rId19"/>
              </p:custDataLst>
            </p:nvPr>
          </p:nvSpPr>
          <p:spPr bwMode="auto">
            <a:xfrm>
              <a:off x="8218488" y="6078538"/>
              <a:ext cx="114300" cy="179387"/>
            </a:xfrm>
            <a:custGeom>
              <a:avLst/>
              <a:gdLst>
                <a:gd name="T0" fmla="*/ 5 w 164"/>
                <a:gd name="T1" fmla="*/ 244 h 276"/>
                <a:gd name="T2" fmla="*/ 5 w 164"/>
                <a:gd name="T3" fmla="*/ 276 h 276"/>
                <a:gd name="T4" fmla="*/ 164 w 164"/>
                <a:gd name="T5" fmla="*/ 276 h 276"/>
                <a:gd name="T6" fmla="*/ 164 w 164"/>
                <a:gd name="T7" fmla="*/ 244 h 276"/>
                <a:gd name="T8" fmla="*/ 103 w 164"/>
                <a:gd name="T9" fmla="*/ 244 h 276"/>
                <a:gd name="T10" fmla="*/ 103 w 164"/>
                <a:gd name="T11" fmla="*/ 0 h 276"/>
                <a:gd name="T12" fmla="*/ 66 w 164"/>
                <a:gd name="T13" fmla="*/ 0 h 276"/>
                <a:gd name="T14" fmla="*/ 0 w 164"/>
                <a:gd name="T15" fmla="*/ 13 h 276"/>
                <a:gd name="T16" fmla="*/ 0 w 164"/>
                <a:gd name="T17" fmla="*/ 47 h 276"/>
                <a:gd name="T18" fmla="*/ 66 w 164"/>
                <a:gd name="T19" fmla="*/ 34 h 276"/>
                <a:gd name="T20" fmla="*/ 66 w 164"/>
                <a:gd name="T21" fmla="*/ 244 h 276"/>
                <a:gd name="T22" fmla="*/ 5 w 164"/>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76">
                  <a:moveTo>
                    <a:pt x="5" y="244"/>
                  </a:moveTo>
                  <a:lnTo>
                    <a:pt x="5" y="276"/>
                  </a:lnTo>
                  <a:lnTo>
                    <a:pt x="164" y="276"/>
                  </a:lnTo>
                  <a:lnTo>
                    <a:pt x="164" y="244"/>
                  </a:lnTo>
                  <a:lnTo>
                    <a:pt x="103" y="244"/>
                  </a:lnTo>
                  <a:lnTo>
                    <a:pt x="103" y="0"/>
                  </a:lnTo>
                  <a:lnTo>
                    <a:pt x="66" y="0"/>
                  </a:lnTo>
                  <a:lnTo>
                    <a:pt x="0" y="13"/>
                  </a:lnTo>
                  <a:lnTo>
                    <a:pt x="0" y="47"/>
                  </a:lnTo>
                  <a:lnTo>
                    <a:pt x="66" y="34"/>
                  </a:lnTo>
                  <a:lnTo>
                    <a:pt x="66" y="244"/>
                  </a:lnTo>
                  <a:lnTo>
                    <a:pt x="5" y="24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7"/>
            <p:cNvSpPr>
              <a:spLocks noEditPoints="1"/>
            </p:cNvSpPr>
            <p:nvPr>
              <p:custDataLst>
                <p:tags r:id="rId20"/>
              </p:custDataLst>
            </p:nvPr>
          </p:nvSpPr>
          <p:spPr bwMode="auto">
            <a:xfrm>
              <a:off x="8448675" y="5680075"/>
              <a:ext cx="171450" cy="247650"/>
            </a:xfrm>
            <a:custGeom>
              <a:avLst/>
              <a:gdLst>
                <a:gd name="T0" fmla="*/ 45 w 244"/>
                <a:gd name="T1" fmla="*/ 238 h 383"/>
                <a:gd name="T2" fmla="*/ 81 w 244"/>
                <a:gd name="T3" fmla="*/ 274 h 383"/>
                <a:gd name="T4" fmla="*/ 133 w 244"/>
                <a:gd name="T5" fmla="*/ 286 h 383"/>
                <a:gd name="T6" fmla="*/ 213 w 244"/>
                <a:gd name="T7" fmla="*/ 247 h 383"/>
                <a:gd name="T8" fmla="*/ 244 w 244"/>
                <a:gd name="T9" fmla="*/ 143 h 383"/>
                <a:gd name="T10" fmla="*/ 213 w 244"/>
                <a:gd name="T11" fmla="*/ 39 h 383"/>
                <a:gd name="T12" fmla="*/ 133 w 244"/>
                <a:gd name="T13" fmla="*/ 0 h 383"/>
                <a:gd name="T14" fmla="*/ 81 w 244"/>
                <a:gd name="T15" fmla="*/ 12 h 383"/>
                <a:gd name="T16" fmla="*/ 45 w 244"/>
                <a:gd name="T17" fmla="*/ 48 h 383"/>
                <a:gd name="T18" fmla="*/ 45 w 244"/>
                <a:gd name="T19" fmla="*/ 6 h 383"/>
                <a:gd name="T20" fmla="*/ 0 w 244"/>
                <a:gd name="T21" fmla="*/ 6 h 383"/>
                <a:gd name="T22" fmla="*/ 0 w 244"/>
                <a:gd name="T23" fmla="*/ 383 h 383"/>
                <a:gd name="T24" fmla="*/ 45 w 244"/>
                <a:gd name="T25" fmla="*/ 383 h 383"/>
                <a:gd name="T26" fmla="*/ 45 w 244"/>
                <a:gd name="T27" fmla="*/ 238 h 383"/>
                <a:gd name="T28" fmla="*/ 198 w 244"/>
                <a:gd name="T29" fmla="*/ 143 h 383"/>
                <a:gd name="T30" fmla="*/ 178 w 244"/>
                <a:gd name="T31" fmla="*/ 221 h 383"/>
                <a:gd name="T32" fmla="*/ 122 w 244"/>
                <a:gd name="T33" fmla="*/ 249 h 383"/>
                <a:gd name="T34" fmla="*/ 66 w 244"/>
                <a:gd name="T35" fmla="*/ 221 h 383"/>
                <a:gd name="T36" fmla="*/ 45 w 244"/>
                <a:gd name="T37" fmla="*/ 143 h 383"/>
                <a:gd name="T38" fmla="*/ 66 w 244"/>
                <a:gd name="T39" fmla="*/ 66 h 383"/>
                <a:gd name="T40" fmla="*/ 122 w 244"/>
                <a:gd name="T41" fmla="*/ 37 h 383"/>
                <a:gd name="T42" fmla="*/ 178 w 244"/>
                <a:gd name="T43" fmla="*/ 66 h 383"/>
                <a:gd name="T44" fmla="*/ 198 w 244"/>
                <a:gd name="T45" fmla="*/ 14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 h="383">
                  <a:moveTo>
                    <a:pt x="45" y="238"/>
                  </a:moveTo>
                  <a:cubicBezTo>
                    <a:pt x="55" y="255"/>
                    <a:pt x="67" y="267"/>
                    <a:pt x="81" y="274"/>
                  </a:cubicBezTo>
                  <a:cubicBezTo>
                    <a:pt x="95" y="282"/>
                    <a:pt x="113" y="286"/>
                    <a:pt x="133" y="286"/>
                  </a:cubicBezTo>
                  <a:cubicBezTo>
                    <a:pt x="166" y="286"/>
                    <a:pt x="192" y="273"/>
                    <a:pt x="213" y="247"/>
                  </a:cubicBezTo>
                  <a:cubicBezTo>
                    <a:pt x="234" y="220"/>
                    <a:pt x="244" y="186"/>
                    <a:pt x="244" y="143"/>
                  </a:cubicBezTo>
                  <a:cubicBezTo>
                    <a:pt x="244" y="100"/>
                    <a:pt x="234" y="66"/>
                    <a:pt x="213" y="39"/>
                  </a:cubicBezTo>
                  <a:cubicBezTo>
                    <a:pt x="192" y="13"/>
                    <a:pt x="166" y="0"/>
                    <a:pt x="133" y="0"/>
                  </a:cubicBezTo>
                  <a:cubicBezTo>
                    <a:pt x="113" y="0"/>
                    <a:pt x="95" y="4"/>
                    <a:pt x="81" y="12"/>
                  </a:cubicBezTo>
                  <a:cubicBezTo>
                    <a:pt x="67" y="19"/>
                    <a:pt x="55" y="32"/>
                    <a:pt x="45" y="48"/>
                  </a:cubicBezTo>
                  <a:lnTo>
                    <a:pt x="45" y="6"/>
                  </a:lnTo>
                  <a:lnTo>
                    <a:pt x="0" y="6"/>
                  </a:lnTo>
                  <a:lnTo>
                    <a:pt x="0" y="383"/>
                  </a:lnTo>
                  <a:lnTo>
                    <a:pt x="45" y="383"/>
                  </a:lnTo>
                  <a:lnTo>
                    <a:pt x="45" y="238"/>
                  </a:lnTo>
                  <a:close/>
                  <a:moveTo>
                    <a:pt x="198" y="143"/>
                  </a:moveTo>
                  <a:cubicBezTo>
                    <a:pt x="198" y="176"/>
                    <a:pt x="191" y="202"/>
                    <a:pt x="178" y="221"/>
                  </a:cubicBezTo>
                  <a:cubicBezTo>
                    <a:pt x="164" y="239"/>
                    <a:pt x="146" y="249"/>
                    <a:pt x="122" y="249"/>
                  </a:cubicBezTo>
                  <a:cubicBezTo>
                    <a:pt x="98" y="249"/>
                    <a:pt x="79" y="239"/>
                    <a:pt x="66" y="221"/>
                  </a:cubicBezTo>
                  <a:cubicBezTo>
                    <a:pt x="52" y="202"/>
                    <a:pt x="45" y="176"/>
                    <a:pt x="45" y="143"/>
                  </a:cubicBezTo>
                  <a:cubicBezTo>
                    <a:pt x="45" y="110"/>
                    <a:pt x="52" y="84"/>
                    <a:pt x="66" y="66"/>
                  </a:cubicBezTo>
                  <a:cubicBezTo>
                    <a:pt x="79" y="47"/>
                    <a:pt x="98" y="37"/>
                    <a:pt x="122" y="37"/>
                  </a:cubicBezTo>
                  <a:cubicBezTo>
                    <a:pt x="146" y="37"/>
                    <a:pt x="164" y="47"/>
                    <a:pt x="178" y="66"/>
                  </a:cubicBezTo>
                  <a:cubicBezTo>
                    <a:pt x="191" y="84"/>
                    <a:pt x="198" y="110"/>
                    <a:pt x="198" y="143"/>
                  </a:cubicBez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8"/>
            <p:cNvSpPr>
              <a:spLocks/>
            </p:cNvSpPr>
            <p:nvPr>
              <p:custDataLst>
                <p:tags r:id="rId21"/>
              </p:custDataLst>
            </p:nvPr>
          </p:nvSpPr>
          <p:spPr bwMode="auto">
            <a:xfrm>
              <a:off x="8667750" y="5543550"/>
              <a:ext cx="122238" cy="182562"/>
            </a:xfrm>
            <a:custGeom>
              <a:avLst/>
              <a:gdLst>
                <a:gd name="T0" fmla="*/ 45 w 175"/>
                <a:gd name="T1" fmla="*/ 249 h 281"/>
                <a:gd name="T2" fmla="*/ 114 w 175"/>
                <a:gd name="T3" fmla="*/ 178 h 281"/>
                <a:gd name="T4" fmla="*/ 144 w 175"/>
                <a:gd name="T5" fmla="*/ 147 h 281"/>
                <a:gd name="T6" fmla="*/ 167 w 175"/>
                <a:gd name="T7" fmla="*/ 111 h 281"/>
                <a:gd name="T8" fmla="*/ 173 w 175"/>
                <a:gd name="T9" fmla="*/ 79 h 281"/>
                <a:gd name="T10" fmla="*/ 148 w 175"/>
                <a:gd name="T11" fmla="*/ 21 h 281"/>
                <a:gd name="T12" fmla="*/ 79 w 175"/>
                <a:gd name="T13" fmla="*/ 0 h 281"/>
                <a:gd name="T14" fmla="*/ 44 w 175"/>
                <a:gd name="T15" fmla="*/ 5 h 281"/>
                <a:gd name="T16" fmla="*/ 2 w 175"/>
                <a:gd name="T17" fmla="*/ 18 h 281"/>
                <a:gd name="T18" fmla="*/ 2 w 175"/>
                <a:gd name="T19" fmla="*/ 56 h 281"/>
                <a:gd name="T20" fmla="*/ 43 w 175"/>
                <a:gd name="T21" fmla="*/ 37 h 281"/>
                <a:gd name="T22" fmla="*/ 80 w 175"/>
                <a:gd name="T23" fmla="*/ 31 h 281"/>
                <a:gd name="T24" fmla="*/ 120 w 175"/>
                <a:gd name="T25" fmla="*/ 45 h 281"/>
                <a:gd name="T26" fmla="*/ 136 w 175"/>
                <a:gd name="T27" fmla="*/ 81 h 281"/>
                <a:gd name="T28" fmla="*/ 129 w 175"/>
                <a:gd name="T29" fmla="*/ 109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4" y="178"/>
                  </a:lnTo>
                  <a:cubicBezTo>
                    <a:pt x="131" y="161"/>
                    <a:pt x="141" y="150"/>
                    <a:pt x="144" y="147"/>
                  </a:cubicBezTo>
                  <a:cubicBezTo>
                    <a:pt x="155" y="133"/>
                    <a:pt x="163" y="121"/>
                    <a:pt x="167" y="111"/>
                  </a:cubicBezTo>
                  <a:cubicBezTo>
                    <a:pt x="171" y="101"/>
                    <a:pt x="173" y="90"/>
                    <a:pt x="173" y="79"/>
                  </a:cubicBezTo>
                  <a:cubicBezTo>
                    <a:pt x="173" y="55"/>
                    <a:pt x="165" y="36"/>
                    <a:pt x="148" y="21"/>
                  </a:cubicBezTo>
                  <a:cubicBezTo>
                    <a:pt x="131" y="7"/>
                    <a:pt x="108" y="0"/>
                    <a:pt x="79" y="0"/>
                  </a:cubicBezTo>
                  <a:cubicBezTo>
                    <a:pt x="69" y="0"/>
                    <a:pt x="57" y="1"/>
                    <a:pt x="44" y="5"/>
                  </a:cubicBezTo>
                  <a:cubicBezTo>
                    <a:pt x="31" y="8"/>
                    <a:pt x="17" y="12"/>
                    <a:pt x="2" y="18"/>
                  </a:cubicBezTo>
                  <a:lnTo>
                    <a:pt x="2" y="56"/>
                  </a:lnTo>
                  <a:cubicBezTo>
                    <a:pt x="16" y="48"/>
                    <a:pt x="30" y="42"/>
                    <a:pt x="43" y="37"/>
                  </a:cubicBezTo>
                  <a:cubicBezTo>
                    <a:pt x="56" y="33"/>
                    <a:pt x="68" y="31"/>
                    <a:pt x="80" y="31"/>
                  </a:cubicBezTo>
                  <a:cubicBezTo>
                    <a:pt x="97" y="31"/>
                    <a:pt x="110" y="36"/>
                    <a:pt x="120" y="45"/>
                  </a:cubicBezTo>
                  <a:cubicBezTo>
                    <a:pt x="131" y="54"/>
                    <a:pt x="136" y="66"/>
                    <a:pt x="136" y="81"/>
                  </a:cubicBezTo>
                  <a:cubicBezTo>
                    <a:pt x="136" y="90"/>
                    <a:pt x="134" y="99"/>
                    <a:pt x="129" y="109"/>
                  </a:cubicBezTo>
                  <a:cubicBezTo>
                    <a:pt x="124" y="118"/>
                    <a:pt x="116" y="129"/>
                    <a:pt x="104" y="143"/>
                  </a:cubicBezTo>
                  <a:cubicBezTo>
                    <a:pt x="98" y="150"/>
                    <a:pt x="82" y="166"/>
                    <a:pt x="58" y="190"/>
                  </a:cubicBezTo>
                  <a:lnTo>
                    <a:pt x="0" y="249"/>
                  </a:lnTo>
                  <a:lnTo>
                    <a:pt x="0" y="281"/>
                  </a:lnTo>
                  <a:lnTo>
                    <a:pt x="175" y="281"/>
                  </a:lnTo>
                  <a:lnTo>
                    <a:pt x="175" y="249"/>
                  </a:lnTo>
                  <a:lnTo>
                    <a:pt x="45" y="249"/>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9"/>
            <p:cNvSpPr>
              <a:spLocks noEditPoints="1"/>
            </p:cNvSpPr>
            <p:nvPr>
              <p:custDataLst>
                <p:tags r:id="rId22"/>
              </p:custDataLst>
            </p:nvPr>
          </p:nvSpPr>
          <p:spPr bwMode="auto">
            <a:xfrm>
              <a:off x="8672513" y="5818188"/>
              <a:ext cx="23813" cy="185737"/>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p:nvSpPr>
        <p:spPr bwMode="auto">
          <a:xfrm>
            <a:off x="2277487" y="2053248"/>
            <a:ext cx="7637026"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Say </a:t>
            </a:r>
            <a:r>
              <a:rPr lang="en-US" dirty="0" smtClean="0">
                <a:solidFill>
                  <a:srgbClr val="FFFF00"/>
                </a:solidFill>
                <a:latin typeface="Arev Sans" pitchFamily="34" charset="0"/>
                <a:ea typeface="Arev Sans" pitchFamily="34" charset="0"/>
                <a:cs typeface="Arev sans bold" pitchFamily="34" charset="0"/>
              </a:rPr>
              <a:t>m &gt; 2</a:t>
            </a:r>
            <a:r>
              <a:rPr lang="en-US" dirty="0" smtClean="0">
                <a:latin typeface="Arev Sans" pitchFamily="34" charset="0"/>
                <a:ea typeface="Arev Sans" pitchFamily="34" charset="0"/>
                <a:cs typeface="Arev sans bold" pitchFamily="34" charset="0"/>
              </a:rPr>
              <a:t>.  What should Algorithm </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be?</a:t>
            </a:r>
          </a:p>
        </p:txBody>
      </p:sp>
      <p:sp>
        <p:nvSpPr>
          <p:cNvPr id="20" name="TextBox 19"/>
          <p:cNvSpPr txBox="1"/>
          <p:nvPr/>
        </p:nvSpPr>
        <p:spPr bwMode="auto">
          <a:xfrm>
            <a:off x="1255594" y="82634"/>
            <a:ext cx="9680855" cy="632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3200" b="1" dirty="0" smtClean="0">
                <a:latin typeface="Arev Sans" pitchFamily="34" charset="0"/>
                <a:ea typeface="Arev Sans" pitchFamily="34" charset="0"/>
                <a:cs typeface="Arev sans bold" pitchFamily="34" charset="0"/>
              </a:rPr>
              <a:t>Estimating  </a:t>
            </a:r>
            <a:r>
              <a:rPr lang="en-US" sz="3200" b="1" dirty="0" smtClean="0">
                <a:solidFill>
                  <a:srgbClr val="9B0000"/>
                </a:solidFill>
                <a:latin typeface="Arev Sans" pitchFamily="34" charset="0"/>
                <a:ea typeface="Arev Sans" pitchFamily="34" charset="0"/>
                <a:cs typeface="Arev sans bold" pitchFamily="34" charset="0"/>
              </a:rPr>
              <a:t>L</a:t>
            </a:r>
            <a:r>
              <a:rPr lang="en-US" sz="3200" b="1" dirty="0" smtClean="0">
                <a:latin typeface="Arev Sans" pitchFamily="34" charset="0"/>
                <a:ea typeface="Arev Sans" pitchFamily="34" charset="0"/>
                <a:cs typeface="Arev sans bold" pitchFamily="34" charset="0"/>
              </a:rPr>
              <a:t>-distance between </a:t>
            </a:r>
            <a:r>
              <a:rPr lang="el-GR" sz="3200" b="1" dirty="0" smtClean="0">
                <a:latin typeface="Arev Sans" pitchFamily="34" charset="0"/>
                <a:ea typeface="Arev Sans" pitchFamily="34" charset="0"/>
                <a:cs typeface="Arev sans bold" pitchFamily="34" charset="0"/>
              </a:rPr>
              <a:t>ρ</a:t>
            </a:r>
            <a:r>
              <a:rPr lang="en-US" sz="3200" b="1" dirty="0" smtClean="0">
                <a:latin typeface="Arev Sans" pitchFamily="34" charset="0"/>
                <a:ea typeface="Arev Sans" pitchFamily="34" charset="0"/>
                <a:cs typeface="Arev sans bold" pitchFamily="34" charset="0"/>
              </a:rPr>
              <a:t> and </a:t>
            </a:r>
            <a:r>
              <a:rPr lang="en-US" sz="3200" b="1" dirty="0" smtClean="0">
                <a:latin typeface="Times New Roman" panose="02020603050405020304" pitchFamily="18" charset="0"/>
                <a:ea typeface="Arev Sans" pitchFamily="34" charset="0"/>
                <a:cs typeface="Times New Roman" panose="02020603050405020304" pitchFamily="18" charset="0"/>
              </a:rPr>
              <a:t>I</a:t>
            </a:r>
            <a:r>
              <a:rPr lang="en-US" sz="3200" b="1" dirty="0" smtClean="0">
                <a:latin typeface="Arev Sans" pitchFamily="34" charset="0"/>
                <a:ea typeface="Arev Sans" pitchFamily="34" charset="0"/>
                <a:cs typeface="Arev sans bold" pitchFamily="34" charset="0"/>
              </a:rPr>
              <a:t>/n</a:t>
            </a:r>
          </a:p>
        </p:txBody>
      </p:sp>
      <p:grpSp>
        <p:nvGrpSpPr>
          <p:cNvPr id="21" name="Group 20"/>
          <p:cNvGrpSpPr>
            <a:grpSpLocks noChangeAspect="1"/>
          </p:cNvGrpSpPr>
          <p:nvPr>
            <p:custDataLst>
              <p:tags r:id="rId2"/>
            </p:custDataLst>
          </p:nvPr>
        </p:nvGrpSpPr>
        <p:grpSpPr>
          <a:xfrm>
            <a:off x="3986027" y="149818"/>
            <a:ext cx="374651" cy="569913"/>
            <a:chOff x="2540000" y="2540000"/>
            <a:chExt cx="374651" cy="569913"/>
          </a:xfrm>
        </p:grpSpPr>
        <p:sp>
          <p:nvSpPr>
            <p:cNvPr id="22" name="Freeform 7"/>
            <p:cNvSpPr>
              <a:spLocks noEditPoints="1"/>
            </p:cNvSpPr>
            <p:nvPr>
              <p:custDataLst>
                <p:tags r:id="rId12"/>
              </p:custDataLst>
            </p:nvPr>
          </p:nvSpPr>
          <p:spPr bwMode="auto">
            <a:xfrm>
              <a:off x="2540000" y="2635250"/>
              <a:ext cx="160338" cy="301625"/>
            </a:xfrm>
            <a:custGeom>
              <a:avLst/>
              <a:gdLst>
                <a:gd name="T0" fmla="*/ 81 w 183"/>
                <a:gd name="T1" fmla="*/ 305 h 377"/>
                <a:gd name="T2" fmla="*/ 178 w 183"/>
                <a:gd name="T3" fmla="*/ 84 h 377"/>
                <a:gd name="T4" fmla="*/ 183 w 183"/>
                <a:gd name="T5" fmla="*/ 42 h 377"/>
                <a:gd name="T6" fmla="*/ 153 w 183"/>
                <a:gd name="T7" fmla="*/ 0 h 377"/>
                <a:gd name="T8" fmla="*/ 105 w 183"/>
                <a:gd name="T9" fmla="*/ 19 h 377"/>
                <a:gd name="T10" fmla="*/ 51 w 183"/>
                <a:gd name="T11" fmla="*/ 187 h 377"/>
                <a:gd name="T12" fmla="*/ 44 w 183"/>
                <a:gd name="T13" fmla="*/ 262 h 377"/>
                <a:gd name="T14" fmla="*/ 46 w 183"/>
                <a:gd name="T15" fmla="*/ 301 h 377"/>
                <a:gd name="T16" fmla="*/ 0 w 183"/>
                <a:gd name="T17" fmla="*/ 370 h 377"/>
                <a:gd name="T18" fmla="*/ 38 w 183"/>
                <a:gd name="T19" fmla="*/ 370 h 377"/>
                <a:gd name="T20" fmla="*/ 57 w 183"/>
                <a:gd name="T21" fmla="*/ 344 h 377"/>
                <a:gd name="T22" fmla="*/ 110 w 183"/>
                <a:gd name="T23" fmla="*/ 377 h 377"/>
                <a:gd name="T24" fmla="*/ 145 w 183"/>
                <a:gd name="T25" fmla="*/ 363 h 377"/>
                <a:gd name="T26" fmla="*/ 177 w 183"/>
                <a:gd name="T27" fmla="*/ 326 h 377"/>
                <a:gd name="T28" fmla="*/ 145 w 183"/>
                <a:gd name="T29" fmla="*/ 326 h 377"/>
                <a:gd name="T30" fmla="*/ 113 w 183"/>
                <a:gd name="T31" fmla="*/ 354 h 377"/>
                <a:gd name="T32" fmla="*/ 81 w 183"/>
                <a:gd name="T33" fmla="*/ 305 h 377"/>
                <a:gd name="T34" fmla="*/ 81 w 183"/>
                <a:gd name="T35" fmla="*/ 241 h 377"/>
                <a:gd name="T36" fmla="*/ 92 w 183"/>
                <a:gd name="T37" fmla="*/ 174 h 377"/>
                <a:gd name="T38" fmla="*/ 142 w 183"/>
                <a:gd name="T39" fmla="*/ 27 h 377"/>
                <a:gd name="T40" fmla="*/ 148 w 183"/>
                <a:gd name="T41" fmla="*/ 43 h 377"/>
                <a:gd name="T42" fmla="*/ 140 w 183"/>
                <a:gd name="T43" fmla="*/ 89 h 377"/>
                <a:gd name="T44" fmla="*/ 81 w 183"/>
                <a:gd name="T45" fmla="*/ 24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 h="377">
                  <a:moveTo>
                    <a:pt x="81" y="305"/>
                  </a:moveTo>
                  <a:cubicBezTo>
                    <a:pt x="134" y="220"/>
                    <a:pt x="167" y="146"/>
                    <a:pt x="178" y="84"/>
                  </a:cubicBezTo>
                  <a:cubicBezTo>
                    <a:pt x="181" y="69"/>
                    <a:pt x="183" y="55"/>
                    <a:pt x="183" y="42"/>
                  </a:cubicBezTo>
                  <a:cubicBezTo>
                    <a:pt x="183" y="14"/>
                    <a:pt x="173" y="0"/>
                    <a:pt x="153" y="0"/>
                  </a:cubicBezTo>
                  <a:cubicBezTo>
                    <a:pt x="132" y="0"/>
                    <a:pt x="117" y="6"/>
                    <a:pt x="105" y="19"/>
                  </a:cubicBezTo>
                  <a:cubicBezTo>
                    <a:pt x="88" y="38"/>
                    <a:pt x="70" y="94"/>
                    <a:pt x="51" y="187"/>
                  </a:cubicBezTo>
                  <a:cubicBezTo>
                    <a:pt x="46" y="212"/>
                    <a:pt x="44" y="237"/>
                    <a:pt x="44" y="262"/>
                  </a:cubicBezTo>
                  <a:cubicBezTo>
                    <a:pt x="44" y="275"/>
                    <a:pt x="45" y="289"/>
                    <a:pt x="46" y="301"/>
                  </a:cubicBezTo>
                  <a:cubicBezTo>
                    <a:pt x="33" y="324"/>
                    <a:pt x="18" y="346"/>
                    <a:pt x="0" y="370"/>
                  </a:cubicBezTo>
                  <a:lnTo>
                    <a:pt x="38" y="370"/>
                  </a:lnTo>
                  <a:lnTo>
                    <a:pt x="57" y="344"/>
                  </a:lnTo>
                  <a:cubicBezTo>
                    <a:pt x="67" y="366"/>
                    <a:pt x="85" y="377"/>
                    <a:pt x="110" y="377"/>
                  </a:cubicBezTo>
                  <a:cubicBezTo>
                    <a:pt x="122" y="377"/>
                    <a:pt x="133" y="373"/>
                    <a:pt x="145" y="363"/>
                  </a:cubicBezTo>
                  <a:cubicBezTo>
                    <a:pt x="157" y="355"/>
                    <a:pt x="167" y="343"/>
                    <a:pt x="177" y="326"/>
                  </a:cubicBezTo>
                  <a:lnTo>
                    <a:pt x="145" y="326"/>
                  </a:lnTo>
                  <a:cubicBezTo>
                    <a:pt x="132" y="345"/>
                    <a:pt x="122" y="354"/>
                    <a:pt x="113" y="354"/>
                  </a:cubicBezTo>
                  <a:cubicBezTo>
                    <a:pt x="99" y="354"/>
                    <a:pt x="88" y="338"/>
                    <a:pt x="81" y="305"/>
                  </a:cubicBezTo>
                  <a:close/>
                  <a:moveTo>
                    <a:pt x="81" y="241"/>
                  </a:moveTo>
                  <a:cubicBezTo>
                    <a:pt x="84" y="220"/>
                    <a:pt x="87" y="198"/>
                    <a:pt x="92" y="174"/>
                  </a:cubicBezTo>
                  <a:cubicBezTo>
                    <a:pt x="108" y="90"/>
                    <a:pt x="124" y="41"/>
                    <a:pt x="142" y="27"/>
                  </a:cubicBezTo>
                  <a:cubicBezTo>
                    <a:pt x="146" y="27"/>
                    <a:pt x="148" y="32"/>
                    <a:pt x="148" y="43"/>
                  </a:cubicBezTo>
                  <a:cubicBezTo>
                    <a:pt x="148" y="50"/>
                    <a:pt x="145" y="65"/>
                    <a:pt x="140" y="89"/>
                  </a:cubicBezTo>
                  <a:cubicBezTo>
                    <a:pt x="132" y="134"/>
                    <a:pt x="112" y="185"/>
                    <a:pt x="81" y="241"/>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b="1" dirty="0"/>
            </a:p>
          </p:txBody>
        </p:sp>
        <p:sp>
          <p:nvSpPr>
            <p:cNvPr id="23" name="Freeform 8"/>
            <p:cNvSpPr>
              <a:spLocks/>
            </p:cNvSpPr>
            <p:nvPr>
              <p:custDataLst>
                <p:tags r:id="rId13"/>
              </p:custDataLst>
            </p:nvPr>
          </p:nvSpPr>
          <p:spPr bwMode="auto">
            <a:xfrm>
              <a:off x="2760663" y="2540000"/>
              <a:ext cx="153988" cy="225425"/>
            </a:xfrm>
            <a:custGeom>
              <a:avLst/>
              <a:gdLst>
                <a:gd name="T0" fmla="*/ 45 w 175"/>
                <a:gd name="T1" fmla="*/ 249 h 281"/>
                <a:gd name="T2" fmla="*/ 115 w 175"/>
                <a:gd name="T3" fmla="*/ 178 h 281"/>
                <a:gd name="T4" fmla="*/ 144 w 175"/>
                <a:gd name="T5" fmla="*/ 147 h 281"/>
                <a:gd name="T6" fmla="*/ 167 w 175"/>
                <a:gd name="T7" fmla="*/ 111 h 281"/>
                <a:gd name="T8" fmla="*/ 174 w 175"/>
                <a:gd name="T9" fmla="*/ 79 h 281"/>
                <a:gd name="T10" fmla="*/ 148 w 175"/>
                <a:gd name="T11" fmla="*/ 21 h 281"/>
                <a:gd name="T12" fmla="*/ 80 w 175"/>
                <a:gd name="T13" fmla="*/ 0 h 281"/>
                <a:gd name="T14" fmla="*/ 44 w 175"/>
                <a:gd name="T15" fmla="*/ 4 h 281"/>
                <a:gd name="T16" fmla="*/ 2 w 175"/>
                <a:gd name="T17" fmla="*/ 18 h 281"/>
                <a:gd name="T18" fmla="*/ 2 w 175"/>
                <a:gd name="T19" fmla="*/ 56 h 281"/>
                <a:gd name="T20" fmla="*/ 43 w 175"/>
                <a:gd name="T21" fmla="*/ 37 h 281"/>
                <a:gd name="T22" fmla="*/ 80 w 175"/>
                <a:gd name="T23" fmla="*/ 31 h 281"/>
                <a:gd name="T24" fmla="*/ 121 w 175"/>
                <a:gd name="T25" fmla="*/ 45 h 281"/>
                <a:gd name="T26" fmla="*/ 136 w 175"/>
                <a:gd name="T27" fmla="*/ 81 h 281"/>
                <a:gd name="T28" fmla="*/ 129 w 175"/>
                <a:gd name="T29" fmla="*/ 108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5" y="178"/>
                  </a:lnTo>
                  <a:cubicBezTo>
                    <a:pt x="131" y="161"/>
                    <a:pt x="141" y="150"/>
                    <a:pt x="144" y="147"/>
                  </a:cubicBezTo>
                  <a:cubicBezTo>
                    <a:pt x="155" y="133"/>
                    <a:pt x="163" y="121"/>
                    <a:pt x="167" y="111"/>
                  </a:cubicBezTo>
                  <a:cubicBezTo>
                    <a:pt x="172" y="100"/>
                    <a:pt x="174" y="90"/>
                    <a:pt x="174" y="79"/>
                  </a:cubicBezTo>
                  <a:cubicBezTo>
                    <a:pt x="174" y="55"/>
                    <a:pt x="165" y="35"/>
                    <a:pt x="148" y="21"/>
                  </a:cubicBezTo>
                  <a:cubicBezTo>
                    <a:pt x="131" y="7"/>
                    <a:pt x="109" y="0"/>
                    <a:pt x="80" y="0"/>
                  </a:cubicBezTo>
                  <a:cubicBezTo>
                    <a:pt x="69" y="0"/>
                    <a:pt x="57" y="1"/>
                    <a:pt x="44" y="4"/>
                  </a:cubicBezTo>
                  <a:cubicBezTo>
                    <a:pt x="31" y="7"/>
                    <a:pt x="17" y="12"/>
                    <a:pt x="2" y="18"/>
                  </a:cubicBezTo>
                  <a:lnTo>
                    <a:pt x="2" y="56"/>
                  </a:lnTo>
                  <a:cubicBezTo>
                    <a:pt x="16" y="47"/>
                    <a:pt x="30" y="41"/>
                    <a:pt x="43" y="37"/>
                  </a:cubicBezTo>
                  <a:cubicBezTo>
                    <a:pt x="57" y="33"/>
                    <a:pt x="69" y="31"/>
                    <a:pt x="80" y="31"/>
                  </a:cubicBezTo>
                  <a:cubicBezTo>
                    <a:pt x="97" y="31"/>
                    <a:pt x="110" y="36"/>
                    <a:pt x="121" y="45"/>
                  </a:cubicBezTo>
                  <a:cubicBezTo>
                    <a:pt x="131" y="54"/>
                    <a:pt x="136" y="66"/>
                    <a:pt x="136" y="81"/>
                  </a:cubicBezTo>
                  <a:cubicBezTo>
                    <a:pt x="136" y="90"/>
                    <a:pt x="134" y="99"/>
                    <a:pt x="129" y="108"/>
                  </a:cubicBezTo>
                  <a:cubicBezTo>
                    <a:pt x="124" y="118"/>
                    <a:pt x="116" y="129"/>
                    <a:pt x="104" y="143"/>
                  </a:cubicBezTo>
                  <a:cubicBezTo>
                    <a:pt x="98" y="150"/>
                    <a:pt x="82" y="166"/>
                    <a:pt x="58" y="190"/>
                  </a:cubicBezTo>
                  <a:lnTo>
                    <a:pt x="0" y="249"/>
                  </a:lnTo>
                  <a:lnTo>
                    <a:pt x="0" y="281"/>
                  </a:lnTo>
                  <a:lnTo>
                    <a:pt x="175" y="281"/>
                  </a:lnTo>
                  <a:lnTo>
                    <a:pt x="175" y="249"/>
                  </a:lnTo>
                  <a:lnTo>
                    <a:pt x="45" y="249"/>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
            <p:cNvSpPr>
              <a:spLocks/>
            </p:cNvSpPr>
            <p:nvPr>
              <p:custDataLst>
                <p:tags r:id="rId14"/>
              </p:custDataLst>
            </p:nvPr>
          </p:nvSpPr>
          <p:spPr bwMode="auto">
            <a:xfrm>
              <a:off x="2760663" y="2884488"/>
              <a:ext cx="153988" cy="225425"/>
            </a:xfrm>
            <a:custGeom>
              <a:avLst/>
              <a:gdLst>
                <a:gd name="T0" fmla="*/ 45 w 175"/>
                <a:gd name="T1" fmla="*/ 250 h 281"/>
                <a:gd name="T2" fmla="*/ 115 w 175"/>
                <a:gd name="T3" fmla="*/ 178 h 281"/>
                <a:gd name="T4" fmla="*/ 144 w 175"/>
                <a:gd name="T5" fmla="*/ 147 h 281"/>
                <a:gd name="T6" fmla="*/ 167 w 175"/>
                <a:gd name="T7" fmla="*/ 111 h 281"/>
                <a:gd name="T8" fmla="*/ 174 w 175"/>
                <a:gd name="T9" fmla="*/ 79 h 281"/>
                <a:gd name="T10" fmla="*/ 148 w 175"/>
                <a:gd name="T11" fmla="*/ 22 h 281"/>
                <a:gd name="T12" fmla="*/ 80 w 175"/>
                <a:gd name="T13" fmla="*/ 0 h 281"/>
                <a:gd name="T14" fmla="*/ 44 w 175"/>
                <a:gd name="T15" fmla="*/ 5 h 281"/>
                <a:gd name="T16" fmla="*/ 2 w 175"/>
                <a:gd name="T17" fmla="*/ 18 h 281"/>
                <a:gd name="T18" fmla="*/ 2 w 175"/>
                <a:gd name="T19" fmla="*/ 56 h 281"/>
                <a:gd name="T20" fmla="*/ 43 w 175"/>
                <a:gd name="T21" fmla="*/ 38 h 281"/>
                <a:gd name="T22" fmla="*/ 80 w 175"/>
                <a:gd name="T23" fmla="*/ 32 h 281"/>
                <a:gd name="T24" fmla="*/ 121 w 175"/>
                <a:gd name="T25" fmla="*/ 45 h 281"/>
                <a:gd name="T26" fmla="*/ 136 w 175"/>
                <a:gd name="T27" fmla="*/ 81 h 281"/>
                <a:gd name="T28" fmla="*/ 129 w 175"/>
                <a:gd name="T29" fmla="*/ 109 h 281"/>
                <a:gd name="T30" fmla="*/ 104 w 175"/>
                <a:gd name="T31" fmla="*/ 143 h 281"/>
                <a:gd name="T32" fmla="*/ 58 w 175"/>
                <a:gd name="T33" fmla="*/ 191 h 281"/>
                <a:gd name="T34" fmla="*/ 0 w 175"/>
                <a:gd name="T35" fmla="*/ 250 h 281"/>
                <a:gd name="T36" fmla="*/ 0 w 175"/>
                <a:gd name="T37" fmla="*/ 281 h 281"/>
                <a:gd name="T38" fmla="*/ 175 w 175"/>
                <a:gd name="T39" fmla="*/ 281 h 281"/>
                <a:gd name="T40" fmla="*/ 175 w 175"/>
                <a:gd name="T41" fmla="*/ 250 h 281"/>
                <a:gd name="T42" fmla="*/ 45 w 175"/>
                <a:gd name="T43" fmla="*/ 2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50"/>
                  </a:moveTo>
                  <a:lnTo>
                    <a:pt x="115" y="178"/>
                  </a:lnTo>
                  <a:cubicBezTo>
                    <a:pt x="131" y="161"/>
                    <a:pt x="141" y="151"/>
                    <a:pt x="144" y="147"/>
                  </a:cubicBezTo>
                  <a:cubicBezTo>
                    <a:pt x="155" y="134"/>
                    <a:pt x="163" y="122"/>
                    <a:pt x="167" y="111"/>
                  </a:cubicBezTo>
                  <a:cubicBezTo>
                    <a:pt x="172" y="101"/>
                    <a:pt x="174" y="90"/>
                    <a:pt x="174" y="79"/>
                  </a:cubicBezTo>
                  <a:cubicBezTo>
                    <a:pt x="174" y="55"/>
                    <a:pt x="165" y="36"/>
                    <a:pt x="148" y="22"/>
                  </a:cubicBezTo>
                  <a:cubicBezTo>
                    <a:pt x="131" y="8"/>
                    <a:pt x="109" y="0"/>
                    <a:pt x="80" y="0"/>
                  </a:cubicBezTo>
                  <a:cubicBezTo>
                    <a:pt x="69" y="0"/>
                    <a:pt x="57" y="2"/>
                    <a:pt x="44" y="5"/>
                  </a:cubicBezTo>
                  <a:cubicBezTo>
                    <a:pt x="31" y="8"/>
                    <a:pt x="17" y="12"/>
                    <a:pt x="2" y="18"/>
                  </a:cubicBezTo>
                  <a:lnTo>
                    <a:pt x="2" y="56"/>
                  </a:lnTo>
                  <a:cubicBezTo>
                    <a:pt x="16" y="48"/>
                    <a:pt x="30" y="42"/>
                    <a:pt x="43" y="38"/>
                  </a:cubicBezTo>
                  <a:cubicBezTo>
                    <a:pt x="57" y="34"/>
                    <a:pt x="69" y="32"/>
                    <a:pt x="80" y="32"/>
                  </a:cubicBezTo>
                  <a:cubicBezTo>
                    <a:pt x="97" y="32"/>
                    <a:pt x="110" y="36"/>
                    <a:pt x="121" y="45"/>
                  </a:cubicBezTo>
                  <a:cubicBezTo>
                    <a:pt x="131" y="55"/>
                    <a:pt x="136" y="67"/>
                    <a:pt x="136" y="81"/>
                  </a:cubicBezTo>
                  <a:cubicBezTo>
                    <a:pt x="136" y="90"/>
                    <a:pt x="134" y="100"/>
                    <a:pt x="129" y="109"/>
                  </a:cubicBezTo>
                  <a:cubicBezTo>
                    <a:pt x="124" y="118"/>
                    <a:pt x="116" y="129"/>
                    <a:pt x="104" y="143"/>
                  </a:cubicBezTo>
                  <a:cubicBezTo>
                    <a:pt x="98" y="150"/>
                    <a:pt x="82" y="166"/>
                    <a:pt x="58" y="191"/>
                  </a:cubicBezTo>
                  <a:lnTo>
                    <a:pt x="0" y="250"/>
                  </a:lnTo>
                  <a:lnTo>
                    <a:pt x="0" y="281"/>
                  </a:lnTo>
                  <a:lnTo>
                    <a:pt x="175" y="281"/>
                  </a:lnTo>
                  <a:lnTo>
                    <a:pt x="175" y="250"/>
                  </a:lnTo>
                  <a:lnTo>
                    <a:pt x="45" y="25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TextBox 24"/>
          <p:cNvSpPr txBox="1"/>
          <p:nvPr/>
        </p:nvSpPr>
        <p:spPr bwMode="auto">
          <a:xfrm>
            <a:off x="1928033" y="3649838"/>
            <a:ext cx="8335935"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where, in general, </a:t>
            </a:r>
            <a:r>
              <a:rPr lang="en-US" dirty="0" smtClean="0">
                <a:solidFill>
                  <a:srgbClr val="FFFF00"/>
                </a:solidFill>
                <a:latin typeface="Arev Sans" pitchFamily="34" charset="0"/>
                <a:ea typeface="Arev Sans" pitchFamily="34" charset="0"/>
                <a:cs typeface="Arev sans bold" pitchFamily="34" charset="0"/>
              </a:rPr>
              <a:t>R(</a:t>
            </a:r>
            <a:r>
              <a:rPr lang="el-GR" dirty="0" smtClean="0">
                <a:solidFill>
                  <a:srgbClr val="FFFF00"/>
                </a:solidFill>
                <a:latin typeface="Arev Sans" pitchFamily="34" charset="0"/>
                <a:ea typeface="Arev Sans" pitchFamily="34" charset="0"/>
                <a:cs typeface="Arev sans bold" pitchFamily="34" charset="0"/>
              </a:rPr>
              <a:t>π</a:t>
            </a:r>
            <a:r>
              <a:rPr lang="en-US" dirty="0" smtClean="0">
                <a:solidFill>
                  <a:srgbClr val="FFFF00"/>
                </a:solidFill>
                <a:latin typeface="Arev Sans" pitchFamily="34" charset="0"/>
                <a:ea typeface="Arev Sans" pitchFamily="34" charset="0"/>
                <a:cs typeface="Arev sans bold" pitchFamily="34" charset="0"/>
              </a:rPr>
              <a:t>)</a:t>
            </a:r>
            <a:r>
              <a:rPr lang="en-US" dirty="0" smtClean="0">
                <a:latin typeface="Arev Sans" pitchFamily="34" charset="0"/>
                <a:ea typeface="Arev Sans" pitchFamily="34" charset="0"/>
                <a:cs typeface="Arev sans bold" pitchFamily="34" charset="0"/>
              </a:rPr>
              <a:t> acts on </a:t>
            </a:r>
            <a:r>
              <a:rPr lang="en-US" dirty="0" smtClean="0">
                <a:solidFill>
                  <a:srgbClr val="FFFF00"/>
                </a:solidFill>
                <a:latin typeface="Arev Sans" pitchFamily="34" charset="0"/>
                <a:ea typeface="Arev Sans" pitchFamily="34" charset="0"/>
                <a:cs typeface="Arev sans bold" pitchFamily="34" charset="0"/>
              </a:rPr>
              <a:t>(</a:t>
            </a:r>
            <a:r>
              <a:rPr lang="en-US" dirty="0" err="1" smtClean="0">
                <a:solidFill>
                  <a:srgbClr val="FFFF00"/>
                </a:solidFill>
                <a:latin typeface="Arev Sans" pitchFamily="34" charset="0"/>
                <a:ea typeface="Arev Sans" pitchFamily="34" charset="0"/>
                <a:cs typeface="Arev sans bold" pitchFamily="34" charset="0"/>
              </a:rPr>
              <a:t>ℂ</a:t>
            </a:r>
            <a:r>
              <a:rPr lang="en-US" sz="3200" baseline="30000" dirty="0" err="1" smtClean="0">
                <a:solidFill>
                  <a:srgbClr val="FFFF00"/>
                </a:solidFill>
                <a:latin typeface="Arev Sans" pitchFamily="34" charset="0"/>
                <a:ea typeface="Arev Sans" pitchFamily="34" charset="0"/>
                <a:cs typeface="Arev sans bold" pitchFamily="34" charset="0"/>
              </a:rPr>
              <a:t>n</a:t>
            </a:r>
            <a:r>
              <a:rPr lang="en-US" dirty="0" smtClean="0">
                <a:solidFill>
                  <a:srgbClr val="FFFF00"/>
                </a:solidFill>
                <a:latin typeface="Arev Sans" pitchFamily="34" charset="0"/>
                <a:ea typeface="Arev Sans" pitchFamily="34" charset="0"/>
                <a:cs typeface="Arev sans bold" pitchFamily="34" charset="0"/>
              </a:rPr>
              <a:t>)</a:t>
            </a:r>
            <a:r>
              <a:rPr lang="en-US" sz="3200" baseline="30000" dirty="0" smtClean="0">
                <a:solidFill>
                  <a:srgbClr val="FFFF00"/>
                </a:solidFill>
                <a:latin typeface="Arev Sans" pitchFamily="34" charset="0"/>
                <a:ea typeface="Arev Sans" pitchFamily="34" charset="0"/>
                <a:cs typeface="Arev sans bold" pitchFamily="34" charset="0"/>
              </a:rPr>
              <a:t>⊗m </a:t>
            </a:r>
            <a:r>
              <a:rPr lang="en-US" dirty="0" smtClean="0">
                <a:latin typeface="Arev Sans" pitchFamily="34" charset="0"/>
                <a:ea typeface="Arev Sans" pitchFamily="34" charset="0"/>
                <a:cs typeface="Arev sans bold" pitchFamily="34" charset="0"/>
              </a:rPr>
              <a:t>by</a:t>
            </a:r>
            <a:br>
              <a:rPr lang="en-US" dirty="0" smtClean="0">
                <a:latin typeface="Arev Sans" pitchFamily="34" charset="0"/>
                <a:ea typeface="Arev Sans" pitchFamily="34" charset="0"/>
                <a:cs typeface="Arev sans bold" pitchFamily="34" charset="0"/>
              </a:rPr>
            </a:br>
            <a:r>
              <a:rPr lang="en-US" dirty="0" smtClean="0">
                <a:latin typeface="Arev Sans" pitchFamily="34" charset="0"/>
                <a:ea typeface="Arev Sans" pitchFamily="34" charset="0"/>
                <a:cs typeface="Arev sans bold" pitchFamily="34" charset="0"/>
              </a:rPr>
              <a:t>permuting tensor components according to </a:t>
            </a:r>
            <a:r>
              <a:rPr lang="el-GR" dirty="0" smtClean="0">
                <a:solidFill>
                  <a:srgbClr val="FFFF00"/>
                </a:solidFill>
                <a:latin typeface="Arev Sans" pitchFamily="34" charset="0"/>
                <a:ea typeface="Arev Sans" pitchFamily="34" charset="0"/>
                <a:cs typeface="Arev sans bold" pitchFamily="34" charset="0"/>
              </a:rPr>
              <a:t>π</a:t>
            </a:r>
            <a:endParaRPr lang="en-US" baseline="30000" dirty="0" smtClean="0">
              <a:solidFill>
                <a:srgbClr val="FFFF00"/>
              </a:solidFill>
              <a:latin typeface="Arev Sans" pitchFamily="34" charset="0"/>
              <a:ea typeface="Arev Sans" pitchFamily="34" charset="0"/>
              <a:cs typeface="Arev sans bold" pitchFamily="34" charset="0"/>
            </a:endParaRPr>
          </a:p>
        </p:txBody>
      </p:sp>
      <p:grpSp>
        <p:nvGrpSpPr>
          <p:cNvPr id="26" name="Group 25"/>
          <p:cNvGrpSpPr/>
          <p:nvPr/>
        </p:nvGrpSpPr>
        <p:grpSpPr>
          <a:xfrm>
            <a:off x="722037" y="5209845"/>
            <a:ext cx="3665419" cy="941387"/>
            <a:chOff x="495152" y="3631135"/>
            <a:chExt cx="3665419" cy="941387"/>
          </a:xfrm>
        </p:grpSpPr>
        <p:grpSp>
          <p:nvGrpSpPr>
            <p:cNvPr id="27" name="Group 26"/>
            <p:cNvGrpSpPr/>
            <p:nvPr/>
          </p:nvGrpSpPr>
          <p:grpSpPr>
            <a:xfrm>
              <a:off x="495152" y="3631135"/>
              <a:ext cx="2573374" cy="941387"/>
              <a:chOff x="829340" y="4938713"/>
              <a:chExt cx="2573374" cy="941387"/>
            </a:xfrm>
          </p:grpSpPr>
          <p:sp>
            <p:nvSpPr>
              <p:cNvPr id="29" name="TextBox 28"/>
              <p:cNvSpPr txBox="1"/>
              <p:nvPr/>
            </p:nvSpPr>
            <p:spPr bwMode="auto">
              <a:xfrm>
                <a:off x="829340" y="5055708"/>
                <a:ext cx="2179674"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dirty="0" smtClean="0">
                    <a:solidFill>
                      <a:srgbClr val="9B0000"/>
                    </a:solidFill>
                    <a:latin typeface="Arev Sans" pitchFamily="34" charset="0"/>
                    <a:ea typeface="Arev Sans" pitchFamily="34" charset="0"/>
                    <a:cs typeface="Arev sans bold" pitchFamily="34" charset="0"/>
                  </a:rPr>
                  <a:t>∴</a:t>
                </a:r>
                <a:r>
                  <a:rPr lang="en-US" b="1" dirty="0" smtClean="0">
                    <a:latin typeface="Arev Sans" pitchFamily="34" charset="0"/>
                    <a:ea typeface="Arev Sans" pitchFamily="34" charset="0"/>
                    <a:cs typeface="Arev sans bold" pitchFamily="34" charset="0"/>
                  </a:rPr>
                  <a:t>E</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 </a:t>
                </a:r>
              </a:p>
            </p:txBody>
          </p:sp>
          <p:grpSp>
            <p:nvGrpSpPr>
              <p:cNvPr id="30" name="Group 29"/>
              <p:cNvGrpSpPr>
                <a:grpSpLocks noChangeAspect="1"/>
              </p:cNvGrpSpPr>
              <p:nvPr>
                <p:custDataLst>
                  <p:tags r:id="rId3"/>
                </p:custDataLst>
              </p:nvPr>
            </p:nvGrpSpPr>
            <p:grpSpPr>
              <a:xfrm>
                <a:off x="2505776" y="4938713"/>
                <a:ext cx="896938" cy="941387"/>
                <a:chOff x="7893050" y="5316538"/>
                <a:chExt cx="896938" cy="941387"/>
              </a:xfrm>
            </p:grpSpPr>
            <p:sp>
              <p:nvSpPr>
                <p:cNvPr id="31" name="Freeform 22"/>
                <p:cNvSpPr>
                  <a:spLocks/>
                </p:cNvSpPr>
                <p:nvPr>
                  <p:custDataLst>
                    <p:tags r:id="rId4"/>
                  </p:custDataLst>
                </p:nvPr>
              </p:nvSpPr>
              <p:spPr bwMode="auto">
                <a:xfrm>
                  <a:off x="8066088" y="5316538"/>
                  <a:ext cx="120650" cy="138112"/>
                </a:xfrm>
                <a:custGeom>
                  <a:avLst/>
                  <a:gdLst>
                    <a:gd name="T0" fmla="*/ 173 w 173"/>
                    <a:gd name="T1" fmla="*/ 87 h 212"/>
                    <a:gd name="T2" fmla="*/ 154 w 173"/>
                    <a:gd name="T3" fmla="*/ 22 h 212"/>
                    <a:gd name="T4" fmla="*/ 101 w 173"/>
                    <a:gd name="T5" fmla="*/ 0 h 212"/>
                    <a:gd name="T6" fmla="*/ 62 w 173"/>
                    <a:gd name="T7" fmla="*/ 9 h 212"/>
                    <a:gd name="T8" fmla="*/ 34 w 173"/>
                    <a:gd name="T9" fmla="*/ 37 h 212"/>
                    <a:gd name="T10" fmla="*/ 34 w 173"/>
                    <a:gd name="T11" fmla="*/ 5 h 212"/>
                    <a:gd name="T12" fmla="*/ 0 w 173"/>
                    <a:gd name="T13" fmla="*/ 5 h 212"/>
                    <a:gd name="T14" fmla="*/ 0 w 173"/>
                    <a:gd name="T15" fmla="*/ 212 h 212"/>
                    <a:gd name="T16" fmla="*/ 34 w 173"/>
                    <a:gd name="T17" fmla="*/ 212 h 212"/>
                    <a:gd name="T18" fmla="*/ 34 w 173"/>
                    <a:gd name="T19" fmla="*/ 95 h 212"/>
                    <a:gd name="T20" fmla="*/ 50 w 173"/>
                    <a:gd name="T21" fmla="*/ 47 h 212"/>
                    <a:gd name="T22" fmla="*/ 93 w 173"/>
                    <a:gd name="T23" fmla="*/ 29 h 212"/>
                    <a:gd name="T24" fmla="*/ 127 w 173"/>
                    <a:gd name="T25" fmla="*/ 44 h 212"/>
                    <a:gd name="T26" fmla="*/ 139 w 173"/>
                    <a:gd name="T27" fmla="*/ 88 h 212"/>
                    <a:gd name="T28" fmla="*/ 139 w 173"/>
                    <a:gd name="T29" fmla="*/ 212 h 212"/>
                    <a:gd name="T30" fmla="*/ 173 w 173"/>
                    <a:gd name="T31" fmla="*/ 212 h 212"/>
                    <a:gd name="T32" fmla="*/ 173 w 173"/>
                    <a:gd name="T33" fmla="*/ 8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12">
                      <a:moveTo>
                        <a:pt x="173" y="87"/>
                      </a:moveTo>
                      <a:cubicBezTo>
                        <a:pt x="173" y="58"/>
                        <a:pt x="167" y="36"/>
                        <a:pt x="154" y="22"/>
                      </a:cubicBezTo>
                      <a:cubicBezTo>
                        <a:pt x="142" y="7"/>
                        <a:pt x="124" y="0"/>
                        <a:pt x="101" y="0"/>
                      </a:cubicBezTo>
                      <a:cubicBezTo>
                        <a:pt x="86" y="0"/>
                        <a:pt x="73" y="3"/>
                        <a:pt x="62" y="9"/>
                      </a:cubicBezTo>
                      <a:cubicBezTo>
                        <a:pt x="51" y="15"/>
                        <a:pt x="42" y="24"/>
                        <a:pt x="34" y="37"/>
                      </a:cubicBezTo>
                      <a:lnTo>
                        <a:pt x="34" y="5"/>
                      </a:lnTo>
                      <a:lnTo>
                        <a:pt x="0" y="5"/>
                      </a:lnTo>
                      <a:lnTo>
                        <a:pt x="0" y="212"/>
                      </a:lnTo>
                      <a:lnTo>
                        <a:pt x="34" y="212"/>
                      </a:lnTo>
                      <a:lnTo>
                        <a:pt x="34" y="95"/>
                      </a:lnTo>
                      <a:cubicBezTo>
                        <a:pt x="34" y="75"/>
                        <a:pt x="39" y="58"/>
                        <a:pt x="50" y="47"/>
                      </a:cubicBezTo>
                      <a:cubicBezTo>
                        <a:pt x="60" y="35"/>
                        <a:pt x="75" y="29"/>
                        <a:pt x="93" y="29"/>
                      </a:cubicBezTo>
                      <a:cubicBezTo>
                        <a:pt x="108" y="29"/>
                        <a:pt x="120" y="34"/>
                        <a:pt x="127" y="44"/>
                      </a:cubicBezTo>
                      <a:cubicBezTo>
                        <a:pt x="135" y="53"/>
                        <a:pt x="139" y="68"/>
                        <a:pt x="139" y="88"/>
                      </a:cubicBezTo>
                      <a:lnTo>
                        <a:pt x="139" y="212"/>
                      </a:lnTo>
                      <a:lnTo>
                        <a:pt x="173" y="212"/>
                      </a:lnTo>
                      <a:lnTo>
                        <a:pt x="173" y="87"/>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p:cNvSpPr>
                  <a:spLocks/>
                </p:cNvSpPr>
                <p:nvPr>
                  <p:custDataLst>
                    <p:tags r:id="rId5"/>
                  </p:custDataLst>
                </p:nvPr>
              </p:nvSpPr>
              <p:spPr bwMode="auto">
                <a:xfrm>
                  <a:off x="7893050" y="5516563"/>
                  <a:ext cx="447675" cy="492125"/>
                </a:xfrm>
                <a:custGeom>
                  <a:avLst/>
                  <a:gdLst>
                    <a:gd name="T0" fmla="*/ 21 w 637"/>
                    <a:gd name="T1" fmla="*/ 0 h 760"/>
                    <a:gd name="T2" fmla="*/ 21 w 637"/>
                    <a:gd name="T3" fmla="*/ 33 h 760"/>
                    <a:gd name="T4" fmla="*/ 325 w 637"/>
                    <a:gd name="T5" fmla="*/ 382 h 760"/>
                    <a:gd name="T6" fmla="*/ 0 w 637"/>
                    <a:gd name="T7" fmla="*/ 760 h 760"/>
                    <a:gd name="T8" fmla="*/ 637 w 637"/>
                    <a:gd name="T9" fmla="*/ 760 h 760"/>
                    <a:gd name="T10" fmla="*/ 637 w 637"/>
                    <a:gd name="T11" fmla="*/ 561 h 760"/>
                    <a:gd name="T12" fmla="*/ 606 w 637"/>
                    <a:gd name="T13" fmla="*/ 561 h 760"/>
                    <a:gd name="T14" fmla="*/ 589 w 637"/>
                    <a:gd name="T15" fmla="*/ 663 h 760"/>
                    <a:gd name="T16" fmla="*/ 554 w 637"/>
                    <a:gd name="T17" fmla="*/ 698 h 760"/>
                    <a:gd name="T18" fmla="*/ 96 w 637"/>
                    <a:gd name="T19" fmla="*/ 698 h 760"/>
                    <a:gd name="T20" fmla="*/ 389 w 637"/>
                    <a:gd name="T21" fmla="*/ 357 h 760"/>
                    <a:gd name="T22" fmla="*/ 107 w 637"/>
                    <a:gd name="T23" fmla="*/ 33 h 760"/>
                    <a:gd name="T24" fmla="*/ 555 w 637"/>
                    <a:gd name="T25" fmla="*/ 33 h 760"/>
                    <a:gd name="T26" fmla="*/ 589 w 637"/>
                    <a:gd name="T27" fmla="*/ 67 h 760"/>
                    <a:gd name="T28" fmla="*/ 606 w 637"/>
                    <a:gd name="T29" fmla="*/ 170 h 760"/>
                    <a:gd name="T30" fmla="*/ 637 w 637"/>
                    <a:gd name="T31" fmla="*/ 170 h 760"/>
                    <a:gd name="T32" fmla="*/ 637 w 637"/>
                    <a:gd name="T33" fmla="*/ 0 h 760"/>
                    <a:gd name="T34" fmla="*/ 107 w 637"/>
                    <a:gd name="T35" fmla="*/ 0 h 760"/>
                    <a:gd name="T36" fmla="*/ 21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1" y="0"/>
                      </a:moveTo>
                      <a:lnTo>
                        <a:pt x="21" y="33"/>
                      </a:lnTo>
                      <a:lnTo>
                        <a:pt x="325" y="382"/>
                      </a:lnTo>
                      <a:lnTo>
                        <a:pt x="0" y="760"/>
                      </a:lnTo>
                      <a:lnTo>
                        <a:pt x="637" y="760"/>
                      </a:lnTo>
                      <a:lnTo>
                        <a:pt x="637" y="561"/>
                      </a:lnTo>
                      <a:lnTo>
                        <a:pt x="606" y="561"/>
                      </a:lnTo>
                      <a:lnTo>
                        <a:pt x="589" y="663"/>
                      </a:lnTo>
                      <a:lnTo>
                        <a:pt x="554" y="698"/>
                      </a:lnTo>
                      <a:lnTo>
                        <a:pt x="96" y="698"/>
                      </a:lnTo>
                      <a:lnTo>
                        <a:pt x="389" y="357"/>
                      </a:lnTo>
                      <a:lnTo>
                        <a:pt x="107" y="33"/>
                      </a:lnTo>
                      <a:lnTo>
                        <a:pt x="555" y="33"/>
                      </a:lnTo>
                      <a:lnTo>
                        <a:pt x="589" y="67"/>
                      </a:lnTo>
                      <a:lnTo>
                        <a:pt x="606" y="170"/>
                      </a:lnTo>
                      <a:lnTo>
                        <a:pt x="637" y="170"/>
                      </a:lnTo>
                      <a:lnTo>
                        <a:pt x="637" y="0"/>
                      </a:lnTo>
                      <a:lnTo>
                        <a:pt x="107" y="0"/>
                      </a:lnTo>
                      <a:lnTo>
                        <a:pt x="21"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p:cNvSpPr>
                  <a:spLocks noEditPoints="1"/>
                </p:cNvSpPr>
                <p:nvPr>
                  <p:custDataLst>
                    <p:tags r:id="rId6"/>
                  </p:custDataLst>
                </p:nvPr>
              </p:nvSpPr>
              <p:spPr bwMode="auto">
                <a:xfrm>
                  <a:off x="7916863" y="6070600"/>
                  <a:ext cx="23813" cy="187325"/>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p:cNvSpPr>
                  <a:spLocks noEditPoints="1"/>
                </p:cNvSpPr>
                <p:nvPr>
                  <p:custDataLst>
                    <p:tags r:id="rId7"/>
                  </p:custDataLst>
                </p:nvPr>
              </p:nvSpPr>
              <p:spPr bwMode="auto">
                <a:xfrm>
                  <a:off x="7986713" y="6149975"/>
                  <a:ext cx="179388" cy="74612"/>
                </a:xfrm>
                <a:custGeom>
                  <a:avLst/>
                  <a:gdLst>
                    <a:gd name="T0" fmla="*/ 0 w 254"/>
                    <a:gd name="T1" fmla="*/ 31 h 114"/>
                    <a:gd name="T2" fmla="*/ 254 w 254"/>
                    <a:gd name="T3" fmla="*/ 31 h 114"/>
                    <a:gd name="T4" fmla="*/ 254 w 254"/>
                    <a:gd name="T5" fmla="*/ 0 h 114"/>
                    <a:gd name="T6" fmla="*/ 0 w 254"/>
                    <a:gd name="T7" fmla="*/ 0 h 114"/>
                    <a:gd name="T8" fmla="*/ 0 w 254"/>
                    <a:gd name="T9" fmla="*/ 31 h 114"/>
                    <a:gd name="T10" fmla="*/ 0 w 254"/>
                    <a:gd name="T11" fmla="*/ 114 h 114"/>
                    <a:gd name="T12" fmla="*/ 254 w 254"/>
                    <a:gd name="T13" fmla="*/ 114 h 114"/>
                    <a:gd name="T14" fmla="*/ 254 w 254"/>
                    <a:gd name="T15" fmla="*/ 83 h 114"/>
                    <a:gd name="T16" fmla="*/ 0 w 254"/>
                    <a:gd name="T17" fmla="*/ 83 h 114"/>
                    <a:gd name="T18" fmla="*/ 0 w 254"/>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114">
                      <a:moveTo>
                        <a:pt x="0" y="31"/>
                      </a:moveTo>
                      <a:lnTo>
                        <a:pt x="254" y="31"/>
                      </a:lnTo>
                      <a:lnTo>
                        <a:pt x="254" y="0"/>
                      </a:lnTo>
                      <a:lnTo>
                        <a:pt x="0" y="0"/>
                      </a:lnTo>
                      <a:lnTo>
                        <a:pt x="0" y="31"/>
                      </a:lnTo>
                      <a:close/>
                      <a:moveTo>
                        <a:pt x="0" y="114"/>
                      </a:moveTo>
                      <a:lnTo>
                        <a:pt x="254" y="114"/>
                      </a:lnTo>
                      <a:lnTo>
                        <a:pt x="254" y="83"/>
                      </a:lnTo>
                      <a:lnTo>
                        <a:pt x="0" y="83"/>
                      </a:lnTo>
                      <a:lnTo>
                        <a:pt x="0" y="11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p:cNvSpPr>
                  <a:spLocks/>
                </p:cNvSpPr>
                <p:nvPr>
                  <p:custDataLst>
                    <p:tags r:id="rId8"/>
                  </p:custDataLst>
                </p:nvPr>
              </p:nvSpPr>
              <p:spPr bwMode="auto">
                <a:xfrm>
                  <a:off x="8218488" y="6078538"/>
                  <a:ext cx="114300" cy="179387"/>
                </a:xfrm>
                <a:custGeom>
                  <a:avLst/>
                  <a:gdLst>
                    <a:gd name="T0" fmla="*/ 5 w 164"/>
                    <a:gd name="T1" fmla="*/ 244 h 276"/>
                    <a:gd name="T2" fmla="*/ 5 w 164"/>
                    <a:gd name="T3" fmla="*/ 276 h 276"/>
                    <a:gd name="T4" fmla="*/ 164 w 164"/>
                    <a:gd name="T5" fmla="*/ 276 h 276"/>
                    <a:gd name="T6" fmla="*/ 164 w 164"/>
                    <a:gd name="T7" fmla="*/ 244 h 276"/>
                    <a:gd name="T8" fmla="*/ 103 w 164"/>
                    <a:gd name="T9" fmla="*/ 244 h 276"/>
                    <a:gd name="T10" fmla="*/ 103 w 164"/>
                    <a:gd name="T11" fmla="*/ 0 h 276"/>
                    <a:gd name="T12" fmla="*/ 66 w 164"/>
                    <a:gd name="T13" fmla="*/ 0 h 276"/>
                    <a:gd name="T14" fmla="*/ 0 w 164"/>
                    <a:gd name="T15" fmla="*/ 13 h 276"/>
                    <a:gd name="T16" fmla="*/ 0 w 164"/>
                    <a:gd name="T17" fmla="*/ 47 h 276"/>
                    <a:gd name="T18" fmla="*/ 66 w 164"/>
                    <a:gd name="T19" fmla="*/ 34 h 276"/>
                    <a:gd name="T20" fmla="*/ 66 w 164"/>
                    <a:gd name="T21" fmla="*/ 244 h 276"/>
                    <a:gd name="T22" fmla="*/ 5 w 164"/>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76">
                      <a:moveTo>
                        <a:pt x="5" y="244"/>
                      </a:moveTo>
                      <a:lnTo>
                        <a:pt x="5" y="276"/>
                      </a:lnTo>
                      <a:lnTo>
                        <a:pt x="164" y="276"/>
                      </a:lnTo>
                      <a:lnTo>
                        <a:pt x="164" y="244"/>
                      </a:lnTo>
                      <a:lnTo>
                        <a:pt x="103" y="244"/>
                      </a:lnTo>
                      <a:lnTo>
                        <a:pt x="103" y="0"/>
                      </a:lnTo>
                      <a:lnTo>
                        <a:pt x="66" y="0"/>
                      </a:lnTo>
                      <a:lnTo>
                        <a:pt x="0" y="13"/>
                      </a:lnTo>
                      <a:lnTo>
                        <a:pt x="0" y="47"/>
                      </a:lnTo>
                      <a:lnTo>
                        <a:pt x="66" y="34"/>
                      </a:lnTo>
                      <a:lnTo>
                        <a:pt x="66" y="244"/>
                      </a:lnTo>
                      <a:lnTo>
                        <a:pt x="5" y="24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p:cNvSpPr>
                  <a:spLocks noEditPoints="1"/>
                </p:cNvSpPr>
                <p:nvPr>
                  <p:custDataLst>
                    <p:tags r:id="rId9"/>
                  </p:custDataLst>
                </p:nvPr>
              </p:nvSpPr>
              <p:spPr bwMode="auto">
                <a:xfrm>
                  <a:off x="8448675" y="5680075"/>
                  <a:ext cx="171450" cy="247650"/>
                </a:xfrm>
                <a:custGeom>
                  <a:avLst/>
                  <a:gdLst>
                    <a:gd name="T0" fmla="*/ 45 w 244"/>
                    <a:gd name="T1" fmla="*/ 238 h 383"/>
                    <a:gd name="T2" fmla="*/ 81 w 244"/>
                    <a:gd name="T3" fmla="*/ 274 h 383"/>
                    <a:gd name="T4" fmla="*/ 133 w 244"/>
                    <a:gd name="T5" fmla="*/ 286 h 383"/>
                    <a:gd name="T6" fmla="*/ 213 w 244"/>
                    <a:gd name="T7" fmla="*/ 247 h 383"/>
                    <a:gd name="T8" fmla="*/ 244 w 244"/>
                    <a:gd name="T9" fmla="*/ 143 h 383"/>
                    <a:gd name="T10" fmla="*/ 213 w 244"/>
                    <a:gd name="T11" fmla="*/ 39 h 383"/>
                    <a:gd name="T12" fmla="*/ 133 w 244"/>
                    <a:gd name="T13" fmla="*/ 0 h 383"/>
                    <a:gd name="T14" fmla="*/ 81 w 244"/>
                    <a:gd name="T15" fmla="*/ 12 h 383"/>
                    <a:gd name="T16" fmla="*/ 45 w 244"/>
                    <a:gd name="T17" fmla="*/ 48 h 383"/>
                    <a:gd name="T18" fmla="*/ 45 w 244"/>
                    <a:gd name="T19" fmla="*/ 6 h 383"/>
                    <a:gd name="T20" fmla="*/ 0 w 244"/>
                    <a:gd name="T21" fmla="*/ 6 h 383"/>
                    <a:gd name="T22" fmla="*/ 0 w 244"/>
                    <a:gd name="T23" fmla="*/ 383 h 383"/>
                    <a:gd name="T24" fmla="*/ 45 w 244"/>
                    <a:gd name="T25" fmla="*/ 383 h 383"/>
                    <a:gd name="T26" fmla="*/ 45 w 244"/>
                    <a:gd name="T27" fmla="*/ 238 h 383"/>
                    <a:gd name="T28" fmla="*/ 198 w 244"/>
                    <a:gd name="T29" fmla="*/ 143 h 383"/>
                    <a:gd name="T30" fmla="*/ 178 w 244"/>
                    <a:gd name="T31" fmla="*/ 221 h 383"/>
                    <a:gd name="T32" fmla="*/ 122 w 244"/>
                    <a:gd name="T33" fmla="*/ 249 h 383"/>
                    <a:gd name="T34" fmla="*/ 66 w 244"/>
                    <a:gd name="T35" fmla="*/ 221 h 383"/>
                    <a:gd name="T36" fmla="*/ 45 w 244"/>
                    <a:gd name="T37" fmla="*/ 143 h 383"/>
                    <a:gd name="T38" fmla="*/ 66 w 244"/>
                    <a:gd name="T39" fmla="*/ 66 h 383"/>
                    <a:gd name="T40" fmla="*/ 122 w 244"/>
                    <a:gd name="T41" fmla="*/ 37 h 383"/>
                    <a:gd name="T42" fmla="*/ 178 w 244"/>
                    <a:gd name="T43" fmla="*/ 66 h 383"/>
                    <a:gd name="T44" fmla="*/ 198 w 244"/>
                    <a:gd name="T45" fmla="*/ 14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 h="383">
                      <a:moveTo>
                        <a:pt x="45" y="238"/>
                      </a:moveTo>
                      <a:cubicBezTo>
                        <a:pt x="55" y="255"/>
                        <a:pt x="67" y="267"/>
                        <a:pt x="81" y="274"/>
                      </a:cubicBezTo>
                      <a:cubicBezTo>
                        <a:pt x="95" y="282"/>
                        <a:pt x="113" y="286"/>
                        <a:pt x="133" y="286"/>
                      </a:cubicBezTo>
                      <a:cubicBezTo>
                        <a:pt x="166" y="286"/>
                        <a:pt x="192" y="273"/>
                        <a:pt x="213" y="247"/>
                      </a:cubicBezTo>
                      <a:cubicBezTo>
                        <a:pt x="234" y="220"/>
                        <a:pt x="244" y="186"/>
                        <a:pt x="244" y="143"/>
                      </a:cubicBezTo>
                      <a:cubicBezTo>
                        <a:pt x="244" y="100"/>
                        <a:pt x="234" y="66"/>
                        <a:pt x="213" y="39"/>
                      </a:cubicBezTo>
                      <a:cubicBezTo>
                        <a:pt x="192" y="13"/>
                        <a:pt x="166" y="0"/>
                        <a:pt x="133" y="0"/>
                      </a:cubicBezTo>
                      <a:cubicBezTo>
                        <a:pt x="113" y="0"/>
                        <a:pt x="95" y="4"/>
                        <a:pt x="81" y="12"/>
                      </a:cubicBezTo>
                      <a:cubicBezTo>
                        <a:pt x="67" y="19"/>
                        <a:pt x="55" y="32"/>
                        <a:pt x="45" y="48"/>
                      </a:cubicBezTo>
                      <a:lnTo>
                        <a:pt x="45" y="6"/>
                      </a:lnTo>
                      <a:lnTo>
                        <a:pt x="0" y="6"/>
                      </a:lnTo>
                      <a:lnTo>
                        <a:pt x="0" y="383"/>
                      </a:lnTo>
                      <a:lnTo>
                        <a:pt x="45" y="383"/>
                      </a:lnTo>
                      <a:lnTo>
                        <a:pt x="45" y="238"/>
                      </a:lnTo>
                      <a:close/>
                      <a:moveTo>
                        <a:pt x="198" y="143"/>
                      </a:moveTo>
                      <a:cubicBezTo>
                        <a:pt x="198" y="176"/>
                        <a:pt x="191" y="202"/>
                        <a:pt x="178" y="221"/>
                      </a:cubicBezTo>
                      <a:cubicBezTo>
                        <a:pt x="164" y="239"/>
                        <a:pt x="146" y="249"/>
                        <a:pt x="122" y="249"/>
                      </a:cubicBezTo>
                      <a:cubicBezTo>
                        <a:pt x="98" y="249"/>
                        <a:pt x="79" y="239"/>
                        <a:pt x="66" y="221"/>
                      </a:cubicBezTo>
                      <a:cubicBezTo>
                        <a:pt x="52" y="202"/>
                        <a:pt x="45" y="176"/>
                        <a:pt x="45" y="143"/>
                      </a:cubicBezTo>
                      <a:cubicBezTo>
                        <a:pt x="45" y="110"/>
                        <a:pt x="52" y="84"/>
                        <a:pt x="66" y="66"/>
                      </a:cubicBezTo>
                      <a:cubicBezTo>
                        <a:pt x="79" y="47"/>
                        <a:pt x="98" y="37"/>
                        <a:pt x="122" y="37"/>
                      </a:cubicBezTo>
                      <a:cubicBezTo>
                        <a:pt x="146" y="37"/>
                        <a:pt x="164" y="47"/>
                        <a:pt x="178" y="66"/>
                      </a:cubicBezTo>
                      <a:cubicBezTo>
                        <a:pt x="191" y="84"/>
                        <a:pt x="198" y="110"/>
                        <a:pt x="198" y="143"/>
                      </a:cubicBez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p:cNvSpPr>
                  <a:spLocks/>
                </p:cNvSpPr>
                <p:nvPr>
                  <p:custDataLst>
                    <p:tags r:id="rId10"/>
                  </p:custDataLst>
                </p:nvPr>
              </p:nvSpPr>
              <p:spPr bwMode="auto">
                <a:xfrm>
                  <a:off x="8667750" y="5543550"/>
                  <a:ext cx="122238" cy="182562"/>
                </a:xfrm>
                <a:custGeom>
                  <a:avLst/>
                  <a:gdLst>
                    <a:gd name="T0" fmla="*/ 45 w 175"/>
                    <a:gd name="T1" fmla="*/ 249 h 281"/>
                    <a:gd name="T2" fmla="*/ 114 w 175"/>
                    <a:gd name="T3" fmla="*/ 178 h 281"/>
                    <a:gd name="T4" fmla="*/ 144 w 175"/>
                    <a:gd name="T5" fmla="*/ 147 h 281"/>
                    <a:gd name="T6" fmla="*/ 167 w 175"/>
                    <a:gd name="T7" fmla="*/ 111 h 281"/>
                    <a:gd name="T8" fmla="*/ 173 w 175"/>
                    <a:gd name="T9" fmla="*/ 79 h 281"/>
                    <a:gd name="T10" fmla="*/ 148 w 175"/>
                    <a:gd name="T11" fmla="*/ 21 h 281"/>
                    <a:gd name="T12" fmla="*/ 79 w 175"/>
                    <a:gd name="T13" fmla="*/ 0 h 281"/>
                    <a:gd name="T14" fmla="*/ 44 w 175"/>
                    <a:gd name="T15" fmla="*/ 5 h 281"/>
                    <a:gd name="T16" fmla="*/ 2 w 175"/>
                    <a:gd name="T17" fmla="*/ 18 h 281"/>
                    <a:gd name="T18" fmla="*/ 2 w 175"/>
                    <a:gd name="T19" fmla="*/ 56 h 281"/>
                    <a:gd name="T20" fmla="*/ 43 w 175"/>
                    <a:gd name="T21" fmla="*/ 37 h 281"/>
                    <a:gd name="T22" fmla="*/ 80 w 175"/>
                    <a:gd name="T23" fmla="*/ 31 h 281"/>
                    <a:gd name="T24" fmla="*/ 120 w 175"/>
                    <a:gd name="T25" fmla="*/ 45 h 281"/>
                    <a:gd name="T26" fmla="*/ 136 w 175"/>
                    <a:gd name="T27" fmla="*/ 81 h 281"/>
                    <a:gd name="T28" fmla="*/ 129 w 175"/>
                    <a:gd name="T29" fmla="*/ 109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4" y="178"/>
                      </a:lnTo>
                      <a:cubicBezTo>
                        <a:pt x="131" y="161"/>
                        <a:pt x="141" y="150"/>
                        <a:pt x="144" y="147"/>
                      </a:cubicBezTo>
                      <a:cubicBezTo>
                        <a:pt x="155" y="133"/>
                        <a:pt x="163" y="121"/>
                        <a:pt x="167" y="111"/>
                      </a:cubicBezTo>
                      <a:cubicBezTo>
                        <a:pt x="171" y="101"/>
                        <a:pt x="173" y="90"/>
                        <a:pt x="173" y="79"/>
                      </a:cubicBezTo>
                      <a:cubicBezTo>
                        <a:pt x="173" y="55"/>
                        <a:pt x="165" y="36"/>
                        <a:pt x="148" y="21"/>
                      </a:cubicBezTo>
                      <a:cubicBezTo>
                        <a:pt x="131" y="7"/>
                        <a:pt x="108" y="0"/>
                        <a:pt x="79" y="0"/>
                      </a:cubicBezTo>
                      <a:cubicBezTo>
                        <a:pt x="69" y="0"/>
                        <a:pt x="57" y="1"/>
                        <a:pt x="44" y="5"/>
                      </a:cubicBezTo>
                      <a:cubicBezTo>
                        <a:pt x="31" y="8"/>
                        <a:pt x="17" y="12"/>
                        <a:pt x="2" y="18"/>
                      </a:cubicBezTo>
                      <a:lnTo>
                        <a:pt x="2" y="56"/>
                      </a:lnTo>
                      <a:cubicBezTo>
                        <a:pt x="16" y="48"/>
                        <a:pt x="30" y="42"/>
                        <a:pt x="43" y="37"/>
                      </a:cubicBezTo>
                      <a:cubicBezTo>
                        <a:pt x="56" y="33"/>
                        <a:pt x="68" y="31"/>
                        <a:pt x="80" y="31"/>
                      </a:cubicBezTo>
                      <a:cubicBezTo>
                        <a:pt x="97" y="31"/>
                        <a:pt x="110" y="36"/>
                        <a:pt x="120" y="45"/>
                      </a:cubicBezTo>
                      <a:cubicBezTo>
                        <a:pt x="131" y="54"/>
                        <a:pt x="136" y="66"/>
                        <a:pt x="136" y="81"/>
                      </a:cubicBezTo>
                      <a:cubicBezTo>
                        <a:pt x="136" y="90"/>
                        <a:pt x="134" y="99"/>
                        <a:pt x="129" y="109"/>
                      </a:cubicBezTo>
                      <a:cubicBezTo>
                        <a:pt x="124" y="118"/>
                        <a:pt x="116" y="129"/>
                        <a:pt x="104" y="143"/>
                      </a:cubicBezTo>
                      <a:cubicBezTo>
                        <a:pt x="98" y="150"/>
                        <a:pt x="82" y="166"/>
                        <a:pt x="58" y="190"/>
                      </a:cubicBezTo>
                      <a:lnTo>
                        <a:pt x="0" y="249"/>
                      </a:lnTo>
                      <a:lnTo>
                        <a:pt x="0" y="281"/>
                      </a:lnTo>
                      <a:lnTo>
                        <a:pt x="175" y="281"/>
                      </a:lnTo>
                      <a:lnTo>
                        <a:pt x="175" y="249"/>
                      </a:lnTo>
                      <a:lnTo>
                        <a:pt x="45" y="249"/>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p:cNvSpPr>
                  <a:spLocks noEditPoints="1"/>
                </p:cNvSpPr>
                <p:nvPr>
                  <p:custDataLst>
                    <p:tags r:id="rId11"/>
                  </p:custDataLst>
                </p:nvPr>
              </p:nvSpPr>
              <p:spPr bwMode="auto">
                <a:xfrm>
                  <a:off x="8672513" y="5818188"/>
                  <a:ext cx="23813" cy="185737"/>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pic>
          <p:nvPicPr>
            <p:cNvPr id="28" name="Picture 27"/>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499885" y="3782929"/>
              <a:ext cx="660686" cy="660686"/>
            </a:xfrm>
            <a:prstGeom prst="rect">
              <a:avLst/>
            </a:prstGeom>
          </p:spPr>
        </p:pic>
      </p:grpSp>
      <p:sp>
        <p:nvSpPr>
          <p:cNvPr id="42" name="TextBox 41"/>
          <p:cNvSpPr txBox="1"/>
          <p:nvPr/>
        </p:nvSpPr>
        <p:spPr bwMode="auto">
          <a:xfrm>
            <a:off x="5109493" y="5326840"/>
            <a:ext cx="6360469"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For </a:t>
            </a:r>
            <a:r>
              <a:rPr lang="en-US" b="1" dirty="0" err="1" smtClean="0">
                <a:latin typeface="Arev Sans" pitchFamily="34" charset="0"/>
                <a:ea typeface="Arev Sans" pitchFamily="34" charset="0"/>
                <a:cs typeface="Arev sans bold" pitchFamily="34" charset="0"/>
              </a:rPr>
              <a:t>Var</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need to compute </a:t>
            </a:r>
            <a:r>
              <a:rPr lang="en-US" dirty="0" smtClean="0">
                <a:solidFill>
                  <a:srgbClr val="FFFF00"/>
                </a:solidFill>
                <a:latin typeface="Arev Sans" pitchFamily="34" charset="0"/>
                <a:ea typeface="Arev Sans" pitchFamily="34" charset="0"/>
                <a:cs typeface="Arev sans bold" pitchFamily="34" charset="0"/>
              </a:rPr>
              <a:t>X</a:t>
            </a:r>
            <a:r>
              <a:rPr lang="en-US" sz="3200" baseline="30000" dirty="0" smtClean="0">
                <a:solidFill>
                  <a:srgbClr val="FFFF00"/>
                </a:solidFill>
                <a:latin typeface="Arev Sans" pitchFamily="34" charset="0"/>
                <a:ea typeface="Arev Sans" pitchFamily="34" charset="0"/>
                <a:cs typeface="Arev sans bold" pitchFamily="34" charset="0"/>
              </a:rPr>
              <a:t>2</a:t>
            </a:r>
            <a:r>
              <a:rPr lang="en-US" dirty="0" smtClean="0">
                <a:latin typeface="Arev Sans" pitchFamily="34" charset="0"/>
                <a:ea typeface="Arev Sans" pitchFamily="34" charset="0"/>
                <a:cs typeface="Arev sans bold" pitchFamily="34" charset="0"/>
              </a:rPr>
              <a:t>.</a:t>
            </a:r>
          </a:p>
        </p:txBody>
      </p:sp>
    </p:spTree>
    <p:extLst>
      <p:ext uri="{BB962C8B-B14F-4D97-AF65-F5344CB8AC3E}">
        <p14:creationId xmlns:p14="http://schemas.microsoft.com/office/powerpoint/2010/main" val="3264041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25" grpId="0"/>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2408132" y="2022070"/>
            <a:ext cx="7375737"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 </a:t>
            </a:r>
            <a:r>
              <a:rPr lang="en-US" dirty="0" err="1" smtClean="0">
                <a:latin typeface="Arev Sans" pitchFamily="34" charset="0"/>
                <a:ea typeface="Arev Sans" pitchFamily="34" charset="0"/>
                <a:cs typeface="Arev sans bold" pitchFamily="34" charset="0"/>
              </a:rPr>
              <a:t>avg</a:t>
            </a:r>
            <a:r>
              <a:rPr lang="en-US" dirty="0" smtClean="0">
                <a:latin typeface="Arev Sans" pitchFamily="34" charset="0"/>
                <a:ea typeface="Arev Sans" pitchFamily="34" charset="0"/>
                <a:cs typeface="Arev sans bold" pitchFamily="34" charset="0"/>
              </a:rPr>
              <a:t> { </a:t>
            </a:r>
            <a:r>
              <a:rPr lang="en-US" dirty="0" smtClean="0">
                <a:solidFill>
                  <a:srgbClr val="FFFF00"/>
                </a:solidFill>
                <a:latin typeface="Arev Sans" pitchFamily="34" charset="0"/>
                <a:ea typeface="Arev Sans" pitchFamily="34" charset="0"/>
                <a:cs typeface="Arev sans bold" pitchFamily="34" charset="0"/>
              </a:rPr>
              <a:t>R(</a:t>
            </a:r>
            <a:r>
              <a:rPr lang="el-GR" dirty="0" smtClean="0">
                <a:solidFill>
                  <a:srgbClr val="FFFF00"/>
                </a:solidFill>
                <a:latin typeface="Arev Sans" pitchFamily="34" charset="0"/>
                <a:ea typeface="Arev Sans" pitchFamily="34" charset="0"/>
                <a:cs typeface="Arev sans bold" pitchFamily="34" charset="0"/>
              </a:rPr>
              <a:t>τ</a:t>
            </a:r>
            <a:r>
              <a:rPr lang="en-US" dirty="0" smtClean="0">
                <a:solidFill>
                  <a:srgbClr val="FFFF00"/>
                </a:solidFill>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transpositions </a:t>
            </a:r>
            <a:r>
              <a:rPr lang="el-GR" dirty="0" smtClean="0">
                <a:solidFill>
                  <a:srgbClr val="FFFF00"/>
                </a:solidFill>
                <a:latin typeface="Arev Sans" pitchFamily="34" charset="0"/>
                <a:ea typeface="Arev Sans" pitchFamily="34" charset="0"/>
                <a:cs typeface="Arev sans bold" pitchFamily="34" charset="0"/>
              </a:rPr>
              <a:t>τ</a:t>
            </a:r>
            <a:r>
              <a:rPr lang="en-US" dirty="0" smtClean="0">
                <a:solidFill>
                  <a:srgbClr val="FFFF00"/>
                </a:solidFill>
                <a:latin typeface="Arev Sans" pitchFamily="34" charset="0"/>
                <a:ea typeface="Arev Sans" pitchFamily="34" charset="0"/>
                <a:cs typeface="Arev sans bold" pitchFamily="34" charset="0"/>
              </a:rPr>
              <a:t> ∈ S</a:t>
            </a:r>
            <a:r>
              <a:rPr lang="en-US" sz="3200" baseline="-25000" dirty="0" smtClean="0">
                <a:solidFill>
                  <a:srgbClr val="FFFF00"/>
                </a:solidFill>
                <a:latin typeface="Arev Sans" pitchFamily="34" charset="0"/>
                <a:ea typeface="Arev Sans" pitchFamily="34" charset="0"/>
                <a:cs typeface="Arev sans bold" pitchFamily="34" charset="0"/>
              </a:rPr>
              <a:t>m</a:t>
            </a:r>
            <a:r>
              <a:rPr lang="en-US" dirty="0" smtClean="0">
                <a:latin typeface="Arev Sans" pitchFamily="34" charset="0"/>
                <a:ea typeface="Arev Sans" pitchFamily="34" charset="0"/>
                <a:cs typeface="Arev sans bold" pitchFamily="34" charset="0"/>
              </a:rPr>
              <a:t> }</a:t>
            </a:r>
          </a:p>
        </p:txBody>
      </p:sp>
      <p:sp>
        <p:nvSpPr>
          <p:cNvPr id="8" name="TextBox 7"/>
          <p:cNvSpPr txBox="1"/>
          <p:nvPr/>
        </p:nvSpPr>
        <p:spPr bwMode="auto">
          <a:xfrm>
            <a:off x="327511" y="1019038"/>
            <a:ext cx="5692584"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You basically want to estimate</a:t>
            </a:r>
          </a:p>
        </p:txBody>
      </p:sp>
      <p:grpSp>
        <p:nvGrpSpPr>
          <p:cNvPr id="9" name="Group 8"/>
          <p:cNvGrpSpPr>
            <a:grpSpLocks noChangeAspect="1"/>
          </p:cNvGrpSpPr>
          <p:nvPr>
            <p:custDataLst>
              <p:tags r:id="rId1"/>
            </p:custDataLst>
          </p:nvPr>
        </p:nvGrpSpPr>
        <p:grpSpPr>
          <a:xfrm>
            <a:off x="6026976" y="869461"/>
            <a:ext cx="896938" cy="941387"/>
            <a:chOff x="7893050" y="5316538"/>
            <a:chExt cx="896938" cy="941387"/>
          </a:xfrm>
        </p:grpSpPr>
        <p:sp>
          <p:nvSpPr>
            <p:cNvPr id="10" name="Freeform 22"/>
            <p:cNvSpPr>
              <a:spLocks/>
            </p:cNvSpPr>
            <p:nvPr>
              <p:custDataLst>
                <p:tags r:id="rId6"/>
              </p:custDataLst>
            </p:nvPr>
          </p:nvSpPr>
          <p:spPr bwMode="auto">
            <a:xfrm>
              <a:off x="8066088" y="5316538"/>
              <a:ext cx="120650" cy="138112"/>
            </a:xfrm>
            <a:custGeom>
              <a:avLst/>
              <a:gdLst>
                <a:gd name="T0" fmla="*/ 173 w 173"/>
                <a:gd name="T1" fmla="*/ 87 h 212"/>
                <a:gd name="T2" fmla="*/ 154 w 173"/>
                <a:gd name="T3" fmla="*/ 22 h 212"/>
                <a:gd name="T4" fmla="*/ 101 w 173"/>
                <a:gd name="T5" fmla="*/ 0 h 212"/>
                <a:gd name="T6" fmla="*/ 62 w 173"/>
                <a:gd name="T7" fmla="*/ 9 h 212"/>
                <a:gd name="T8" fmla="*/ 34 w 173"/>
                <a:gd name="T9" fmla="*/ 37 h 212"/>
                <a:gd name="T10" fmla="*/ 34 w 173"/>
                <a:gd name="T11" fmla="*/ 5 h 212"/>
                <a:gd name="T12" fmla="*/ 0 w 173"/>
                <a:gd name="T13" fmla="*/ 5 h 212"/>
                <a:gd name="T14" fmla="*/ 0 w 173"/>
                <a:gd name="T15" fmla="*/ 212 h 212"/>
                <a:gd name="T16" fmla="*/ 34 w 173"/>
                <a:gd name="T17" fmla="*/ 212 h 212"/>
                <a:gd name="T18" fmla="*/ 34 w 173"/>
                <a:gd name="T19" fmla="*/ 95 h 212"/>
                <a:gd name="T20" fmla="*/ 50 w 173"/>
                <a:gd name="T21" fmla="*/ 47 h 212"/>
                <a:gd name="T22" fmla="*/ 93 w 173"/>
                <a:gd name="T23" fmla="*/ 29 h 212"/>
                <a:gd name="T24" fmla="*/ 127 w 173"/>
                <a:gd name="T25" fmla="*/ 44 h 212"/>
                <a:gd name="T26" fmla="*/ 139 w 173"/>
                <a:gd name="T27" fmla="*/ 88 h 212"/>
                <a:gd name="T28" fmla="*/ 139 w 173"/>
                <a:gd name="T29" fmla="*/ 212 h 212"/>
                <a:gd name="T30" fmla="*/ 173 w 173"/>
                <a:gd name="T31" fmla="*/ 212 h 212"/>
                <a:gd name="T32" fmla="*/ 173 w 173"/>
                <a:gd name="T33" fmla="*/ 8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12">
                  <a:moveTo>
                    <a:pt x="173" y="87"/>
                  </a:moveTo>
                  <a:cubicBezTo>
                    <a:pt x="173" y="58"/>
                    <a:pt x="167" y="36"/>
                    <a:pt x="154" y="22"/>
                  </a:cubicBezTo>
                  <a:cubicBezTo>
                    <a:pt x="142" y="7"/>
                    <a:pt x="124" y="0"/>
                    <a:pt x="101" y="0"/>
                  </a:cubicBezTo>
                  <a:cubicBezTo>
                    <a:pt x="86" y="0"/>
                    <a:pt x="73" y="3"/>
                    <a:pt x="62" y="9"/>
                  </a:cubicBezTo>
                  <a:cubicBezTo>
                    <a:pt x="51" y="15"/>
                    <a:pt x="42" y="24"/>
                    <a:pt x="34" y="37"/>
                  </a:cubicBezTo>
                  <a:lnTo>
                    <a:pt x="34" y="5"/>
                  </a:lnTo>
                  <a:lnTo>
                    <a:pt x="0" y="5"/>
                  </a:lnTo>
                  <a:lnTo>
                    <a:pt x="0" y="212"/>
                  </a:lnTo>
                  <a:lnTo>
                    <a:pt x="34" y="212"/>
                  </a:lnTo>
                  <a:lnTo>
                    <a:pt x="34" y="95"/>
                  </a:lnTo>
                  <a:cubicBezTo>
                    <a:pt x="34" y="75"/>
                    <a:pt x="39" y="58"/>
                    <a:pt x="50" y="47"/>
                  </a:cubicBezTo>
                  <a:cubicBezTo>
                    <a:pt x="60" y="35"/>
                    <a:pt x="75" y="29"/>
                    <a:pt x="93" y="29"/>
                  </a:cubicBezTo>
                  <a:cubicBezTo>
                    <a:pt x="108" y="29"/>
                    <a:pt x="120" y="34"/>
                    <a:pt x="127" y="44"/>
                  </a:cubicBezTo>
                  <a:cubicBezTo>
                    <a:pt x="135" y="53"/>
                    <a:pt x="139" y="68"/>
                    <a:pt x="139" y="88"/>
                  </a:cubicBezTo>
                  <a:lnTo>
                    <a:pt x="139" y="212"/>
                  </a:lnTo>
                  <a:lnTo>
                    <a:pt x="173" y="212"/>
                  </a:lnTo>
                  <a:lnTo>
                    <a:pt x="173" y="87"/>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3"/>
            <p:cNvSpPr>
              <a:spLocks/>
            </p:cNvSpPr>
            <p:nvPr>
              <p:custDataLst>
                <p:tags r:id="rId7"/>
              </p:custDataLst>
            </p:nvPr>
          </p:nvSpPr>
          <p:spPr bwMode="auto">
            <a:xfrm>
              <a:off x="7893050" y="5516563"/>
              <a:ext cx="447675" cy="492125"/>
            </a:xfrm>
            <a:custGeom>
              <a:avLst/>
              <a:gdLst>
                <a:gd name="T0" fmla="*/ 21 w 637"/>
                <a:gd name="T1" fmla="*/ 0 h 760"/>
                <a:gd name="T2" fmla="*/ 21 w 637"/>
                <a:gd name="T3" fmla="*/ 33 h 760"/>
                <a:gd name="T4" fmla="*/ 325 w 637"/>
                <a:gd name="T5" fmla="*/ 382 h 760"/>
                <a:gd name="T6" fmla="*/ 0 w 637"/>
                <a:gd name="T7" fmla="*/ 760 h 760"/>
                <a:gd name="T8" fmla="*/ 637 w 637"/>
                <a:gd name="T9" fmla="*/ 760 h 760"/>
                <a:gd name="T10" fmla="*/ 637 w 637"/>
                <a:gd name="T11" fmla="*/ 561 h 760"/>
                <a:gd name="T12" fmla="*/ 606 w 637"/>
                <a:gd name="T13" fmla="*/ 561 h 760"/>
                <a:gd name="T14" fmla="*/ 589 w 637"/>
                <a:gd name="T15" fmla="*/ 663 h 760"/>
                <a:gd name="T16" fmla="*/ 554 w 637"/>
                <a:gd name="T17" fmla="*/ 698 h 760"/>
                <a:gd name="T18" fmla="*/ 96 w 637"/>
                <a:gd name="T19" fmla="*/ 698 h 760"/>
                <a:gd name="T20" fmla="*/ 389 w 637"/>
                <a:gd name="T21" fmla="*/ 357 h 760"/>
                <a:gd name="T22" fmla="*/ 107 w 637"/>
                <a:gd name="T23" fmla="*/ 33 h 760"/>
                <a:gd name="T24" fmla="*/ 555 w 637"/>
                <a:gd name="T25" fmla="*/ 33 h 760"/>
                <a:gd name="T26" fmla="*/ 589 w 637"/>
                <a:gd name="T27" fmla="*/ 67 h 760"/>
                <a:gd name="T28" fmla="*/ 606 w 637"/>
                <a:gd name="T29" fmla="*/ 170 h 760"/>
                <a:gd name="T30" fmla="*/ 637 w 637"/>
                <a:gd name="T31" fmla="*/ 170 h 760"/>
                <a:gd name="T32" fmla="*/ 637 w 637"/>
                <a:gd name="T33" fmla="*/ 0 h 760"/>
                <a:gd name="T34" fmla="*/ 107 w 637"/>
                <a:gd name="T35" fmla="*/ 0 h 760"/>
                <a:gd name="T36" fmla="*/ 21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1" y="0"/>
                  </a:moveTo>
                  <a:lnTo>
                    <a:pt x="21" y="33"/>
                  </a:lnTo>
                  <a:lnTo>
                    <a:pt x="325" y="382"/>
                  </a:lnTo>
                  <a:lnTo>
                    <a:pt x="0" y="760"/>
                  </a:lnTo>
                  <a:lnTo>
                    <a:pt x="637" y="760"/>
                  </a:lnTo>
                  <a:lnTo>
                    <a:pt x="637" y="561"/>
                  </a:lnTo>
                  <a:lnTo>
                    <a:pt x="606" y="561"/>
                  </a:lnTo>
                  <a:lnTo>
                    <a:pt x="589" y="663"/>
                  </a:lnTo>
                  <a:lnTo>
                    <a:pt x="554" y="698"/>
                  </a:lnTo>
                  <a:lnTo>
                    <a:pt x="96" y="698"/>
                  </a:lnTo>
                  <a:lnTo>
                    <a:pt x="389" y="357"/>
                  </a:lnTo>
                  <a:lnTo>
                    <a:pt x="107" y="33"/>
                  </a:lnTo>
                  <a:lnTo>
                    <a:pt x="555" y="33"/>
                  </a:lnTo>
                  <a:lnTo>
                    <a:pt x="589" y="67"/>
                  </a:lnTo>
                  <a:lnTo>
                    <a:pt x="606" y="170"/>
                  </a:lnTo>
                  <a:lnTo>
                    <a:pt x="637" y="170"/>
                  </a:lnTo>
                  <a:lnTo>
                    <a:pt x="637" y="0"/>
                  </a:lnTo>
                  <a:lnTo>
                    <a:pt x="107" y="0"/>
                  </a:lnTo>
                  <a:lnTo>
                    <a:pt x="21"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4"/>
            <p:cNvSpPr>
              <a:spLocks noEditPoints="1"/>
            </p:cNvSpPr>
            <p:nvPr>
              <p:custDataLst>
                <p:tags r:id="rId8"/>
              </p:custDataLst>
            </p:nvPr>
          </p:nvSpPr>
          <p:spPr bwMode="auto">
            <a:xfrm>
              <a:off x="7916863" y="6070600"/>
              <a:ext cx="23813" cy="187325"/>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5"/>
            <p:cNvSpPr>
              <a:spLocks noEditPoints="1"/>
            </p:cNvSpPr>
            <p:nvPr>
              <p:custDataLst>
                <p:tags r:id="rId9"/>
              </p:custDataLst>
            </p:nvPr>
          </p:nvSpPr>
          <p:spPr bwMode="auto">
            <a:xfrm>
              <a:off x="7986713" y="6149975"/>
              <a:ext cx="179388" cy="74612"/>
            </a:xfrm>
            <a:custGeom>
              <a:avLst/>
              <a:gdLst>
                <a:gd name="T0" fmla="*/ 0 w 254"/>
                <a:gd name="T1" fmla="*/ 31 h 114"/>
                <a:gd name="T2" fmla="*/ 254 w 254"/>
                <a:gd name="T3" fmla="*/ 31 h 114"/>
                <a:gd name="T4" fmla="*/ 254 w 254"/>
                <a:gd name="T5" fmla="*/ 0 h 114"/>
                <a:gd name="T6" fmla="*/ 0 w 254"/>
                <a:gd name="T7" fmla="*/ 0 h 114"/>
                <a:gd name="T8" fmla="*/ 0 w 254"/>
                <a:gd name="T9" fmla="*/ 31 h 114"/>
                <a:gd name="T10" fmla="*/ 0 w 254"/>
                <a:gd name="T11" fmla="*/ 114 h 114"/>
                <a:gd name="T12" fmla="*/ 254 w 254"/>
                <a:gd name="T13" fmla="*/ 114 h 114"/>
                <a:gd name="T14" fmla="*/ 254 w 254"/>
                <a:gd name="T15" fmla="*/ 83 h 114"/>
                <a:gd name="T16" fmla="*/ 0 w 254"/>
                <a:gd name="T17" fmla="*/ 83 h 114"/>
                <a:gd name="T18" fmla="*/ 0 w 254"/>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114">
                  <a:moveTo>
                    <a:pt x="0" y="31"/>
                  </a:moveTo>
                  <a:lnTo>
                    <a:pt x="254" y="31"/>
                  </a:lnTo>
                  <a:lnTo>
                    <a:pt x="254" y="0"/>
                  </a:lnTo>
                  <a:lnTo>
                    <a:pt x="0" y="0"/>
                  </a:lnTo>
                  <a:lnTo>
                    <a:pt x="0" y="31"/>
                  </a:lnTo>
                  <a:close/>
                  <a:moveTo>
                    <a:pt x="0" y="114"/>
                  </a:moveTo>
                  <a:lnTo>
                    <a:pt x="254" y="114"/>
                  </a:lnTo>
                  <a:lnTo>
                    <a:pt x="254" y="83"/>
                  </a:lnTo>
                  <a:lnTo>
                    <a:pt x="0" y="83"/>
                  </a:lnTo>
                  <a:lnTo>
                    <a:pt x="0" y="11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custDataLst>
                <p:tags r:id="rId10"/>
              </p:custDataLst>
            </p:nvPr>
          </p:nvSpPr>
          <p:spPr bwMode="auto">
            <a:xfrm>
              <a:off x="8218488" y="6078538"/>
              <a:ext cx="114300" cy="179387"/>
            </a:xfrm>
            <a:custGeom>
              <a:avLst/>
              <a:gdLst>
                <a:gd name="T0" fmla="*/ 5 w 164"/>
                <a:gd name="T1" fmla="*/ 244 h 276"/>
                <a:gd name="T2" fmla="*/ 5 w 164"/>
                <a:gd name="T3" fmla="*/ 276 h 276"/>
                <a:gd name="T4" fmla="*/ 164 w 164"/>
                <a:gd name="T5" fmla="*/ 276 h 276"/>
                <a:gd name="T6" fmla="*/ 164 w 164"/>
                <a:gd name="T7" fmla="*/ 244 h 276"/>
                <a:gd name="T8" fmla="*/ 103 w 164"/>
                <a:gd name="T9" fmla="*/ 244 h 276"/>
                <a:gd name="T10" fmla="*/ 103 w 164"/>
                <a:gd name="T11" fmla="*/ 0 h 276"/>
                <a:gd name="T12" fmla="*/ 66 w 164"/>
                <a:gd name="T13" fmla="*/ 0 h 276"/>
                <a:gd name="T14" fmla="*/ 0 w 164"/>
                <a:gd name="T15" fmla="*/ 13 h 276"/>
                <a:gd name="T16" fmla="*/ 0 w 164"/>
                <a:gd name="T17" fmla="*/ 47 h 276"/>
                <a:gd name="T18" fmla="*/ 66 w 164"/>
                <a:gd name="T19" fmla="*/ 34 h 276"/>
                <a:gd name="T20" fmla="*/ 66 w 164"/>
                <a:gd name="T21" fmla="*/ 244 h 276"/>
                <a:gd name="T22" fmla="*/ 5 w 164"/>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76">
                  <a:moveTo>
                    <a:pt x="5" y="244"/>
                  </a:moveTo>
                  <a:lnTo>
                    <a:pt x="5" y="276"/>
                  </a:lnTo>
                  <a:lnTo>
                    <a:pt x="164" y="276"/>
                  </a:lnTo>
                  <a:lnTo>
                    <a:pt x="164" y="244"/>
                  </a:lnTo>
                  <a:lnTo>
                    <a:pt x="103" y="244"/>
                  </a:lnTo>
                  <a:lnTo>
                    <a:pt x="103" y="0"/>
                  </a:lnTo>
                  <a:lnTo>
                    <a:pt x="66" y="0"/>
                  </a:lnTo>
                  <a:lnTo>
                    <a:pt x="0" y="13"/>
                  </a:lnTo>
                  <a:lnTo>
                    <a:pt x="0" y="47"/>
                  </a:lnTo>
                  <a:lnTo>
                    <a:pt x="66" y="34"/>
                  </a:lnTo>
                  <a:lnTo>
                    <a:pt x="66" y="244"/>
                  </a:lnTo>
                  <a:lnTo>
                    <a:pt x="5" y="24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7"/>
            <p:cNvSpPr>
              <a:spLocks noEditPoints="1"/>
            </p:cNvSpPr>
            <p:nvPr>
              <p:custDataLst>
                <p:tags r:id="rId11"/>
              </p:custDataLst>
            </p:nvPr>
          </p:nvSpPr>
          <p:spPr bwMode="auto">
            <a:xfrm>
              <a:off x="8448675" y="5680075"/>
              <a:ext cx="171450" cy="247650"/>
            </a:xfrm>
            <a:custGeom>
              <a:avLst/>
              <a:gdLst>
                <a:gd name="T0" fmla="*/ 45 w 244"/>
                <a:gd name="T1" fmla="*/ 238 h 383"/>
                <a:gd name="T2" fmla="*/ 81 w 244"/>
                <a:gd name="T3" fmla="*/ 274 h 383"/>
                <a:gd name="T4" fmla="*/ 133 w 244"/>
                <a:gd name="T5" fmla="*/ 286 h 383"/>
                <a:gd name="T6" fmla="*/ 213 w 244"/>
                <a:gd name="T7" fmla="*/ 247 h 383"/>
                <a:gd name="T8" fmla="*/ 244 w 244"/>
                <a:gd name="T9" fmla="*/ 143 h 383"/>
                <a:gd name="T10" fmla="*/ 213 w 244"/>
                <a:gd name="T11" fmla="*/ 39 h 383"/>
                <a:gd name="T12" fmla="*/ 133 w 244"/>
                <a:gd name="T13" fmla="*/ 0 h 383"/>
                <a:gd name="T14" fmla="*/ 81 w 244"/>
                <a:gd name="T15" fmla="*/ 12 h 383"/>
                <a:gd name="T16" fmla="*/ 45 w 244"/>
                <a:gd name="T17" fmla="*/ 48 h 383"/>
                <a:gd name="T18" fmla="*/ 45 w 244"/>
                <a:gd name="T19" fmla="*/ 6 h 383"/>
                <a:gd name="T20" fmla="*/ 0 w 244"/>
                <a:gd name="T21" fmla="*/ 6 h 383"/>
                <a:gd name="T22" fmla="*/ 0 w 244"/>
                <a:gd name="T23" fmla="*/ 383 h 383"/>
                <a:gd name="T24" fmla="*/ 45 w 244"/>
                <a:gd name="T25" fmla="*/ 383 h 383"/>
                <a:gd name="T26" fmla="*/ 45 w 244"/>
                <a:gd name="T27" fmla="*/ 238 h 383"/>
                <a:gd name="T28" fmla="*/ 198 w 244"/>
                <a:gd name="T29" fmla="*/ 143 h 383"/>
                <a:gd name="T30" fmla="*/ 178 w 244"/>
                <a:gd name="T31" fmla="*/ 221 h 383"/>
                <a:gd name="T32" fmla="*/ 122 w 244"/>
                <a:gd name="T33" fmla="*/ 249 h 383"/>
                <a:gd name="T34" fmla="*/ 66 w 244"/>
                <a:gd name="T35" fmla="*/ 221 h 383"/>
                <a:gd name="T36" fmla="*/ 45 w 244"/>
                <a:gd name="T37" fmla="*/ 143 h 383"/>
                <a:gd name="T38" fmla="*/ 66 w 244"/>
                <a:gd name="T39" fmla="*/ 66 h 383"/>
                <a:gd name="T40" fmla="*/ 122 w 244"/>
                <a:gd name="T41" fmla="*/ 37 h 383"/>
                <a:gd name="T42" fmla="*/ 178 w 244"/>
                <a:gd name="T43" fmla="*/ 66 h 383"/>
                <a:gd name="T44" fmla="*/ 198 w 244"/>
                <a:gd name="T45" fmla="*/ 14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 h="383">
                  <a:moveTo>
                    <a:pt x="45" y="238"/>
                  </a:moveTo>
                  <a:cubicBezTo>
                    <a:pt x="55" y="255"/>
                    <a:pt x="67" y="267"/>
                    <a:pt x="81" y="274"/>
                  </a:cubicBezTo>
                  <a:cubicBezTo>
                    <a:pt x="95" y="282"/>
                    <a:pt x="113" y="286"/>
                    <a:pt x="133" y="286"/>
                  </a:cubicBezTo>
                  <a:cubicBezTo>
                    <a:pt x="166" y="286"/>
                    <a:pt x="192" y="273"/>
                    <a:pt x="213" y="247"/>
                  </a:cubicBezTo>
                  <a:cubicBezTo>
                    <a:pt x="234" y="220"/>
                    <a:pt x="244" y="186"/>
                    <a:pt x="244" y="143"/>
                  </a:cubicBezTo>
                  <a:cubicBezTo>
                    <a:pt x="244" y="100"/>
                    <a:pt x="234" y="66"/>
                    <a:pt x="213" y="39"/>
                  </a:cubicBezTo>
                  <a:cubicBezTo>
                    <a:pt x="192" y="13"/>
                    <a:pt x="166" y="0"/>
                    <a:pt x="133" y="0"/>
                  </a:cubicBezTo>
                  <a:cubicBezTo>
                    <a:pt x="113" y="0"/>
                    <a:pt x="95" y="4"/>
                    <a:pt x="81" y="12"/>
                  </a:cubicBezTo>
                  <a:cubicBezTo>
                    <a:pt x="67" y="19"/>
                    <a:pt x="55" y="32"/>
                    <a:pt x="45" y="48"/>
                  </a:cubicBezTo>
                  <a:lnTo>
                    <a:pt x="45" y="6"/>
                  </a:lnTo>
                  <a:lnTo>
                    <a:pt x="0" y="6"/>
                  </a:lnTo>
                  <a:lnTo>
                    <a:pt x="0" y="383"/>
                  </a:lnTo>
                  <a:lnTo>
                    <a:pt x="45" y="383"/>
                  </a:lnTo>
                  <a:lnTo>
                    <a:pt x="45" y="238"/>
                  </a:lnTo>
                  <a:close/>
                  <a:moveTo>
                    <a:pt x="198" y="143"/>
                  </a:moveTo>
                  <a:cubicBezTo>
                    <a:pt x="198" y="176"/>
                    <a:pt x="191" y="202"/>
                    <a:pt x="178" y="221"/>
                  </a:cubicBezTo>
                  <a:cubicBezTo>
                    <a:pt x="164" y="239"/>
                    <a:pt x="146" y="249"/>
                    <a:pt x="122" y="249"/>
                  </a:cubicBezTo>
                  <a:cubicBezTo>
                    <a:pt x="98" y="249"/>
                    <a:pt x="79" y="239"/>
                    <a:pt x="66" y="221"/>
                  </a:cubicBezTo>
                  <a:cubicBezTo>
                    <a:pt x="52" y="202"/>
                    <a:pt x="45" y="176"/>
                    <a:pt x="45" y="143"/>
                  </a:cubicBezTo>
                  <a:cubicBezTo>
                    <a:pt x="45" y="110"/>
                    <a:pt x="52" y="84"/>
                    <a:pt x="66" y="66"/>
                  </a:cubicBezTo>
                  <a:cubicBezTo>
                    <a:pt x="79" y="47"/>
                    <a:pt x="98" y="37"/>
                    <a:pt x="122" y="37"/>
                  </a:cubicBezTo>
                  <a:cubicBezTo>
                    <a:pt x="146" y="37"/>
                    <a:pt x="164" y="47"/>
                    <a:pt x="178" y="66"/>
                  </a:cubicBezTo>
                  <a:cubicBezTo>
                    <a:pt x="191" y="84"/>
                    <a:pt x="198" y="110"/>
                    <a:pt x="198" y="143"/>
                  </a:cubicBez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8"/>
            <p:cNvSpPr>
              <a:spLocks/>
            </p:cNvSpPr>
            <p:nvPr>
              <p:custDataLst>
                <p:tags r:id="rId12"/>
              </p:custDataLst>
            </p:nvPr>
          </p:nvSpPr>
          <p:spPr bwMode="auto">
            <a:xfrm>
              <a:off x="8667750" y="5543550"/>
              <a:ext cx="122238" cy="182562"/>
            </a:xfrm>
            <a:custGeom>
              <a:avLst/>
              <a:gdLst>
                <a:gd name="T0" fmla="*/ 45 w 175"/>
                <a:gd name="T1" fmla="*/ 249 h 281"/>
                <a:gd name="T2" fmla="*/ 114 w 175"/>
                <a:gd name="T3" fmla="*/ 178 h 281"/>
                <a:gd name="T4" fmla="*/ 144 w 175"/>
                <a:gd name="T5" fmla="*/ 147 h 281"/>
                <a:gd name="T6" fmla="*/ 167 w 175"/>
                <a:gd name="T7" fmla="*/ 111 h 281"/>
                <a:gd name="T8" fmla="*/ 173 w 175"/>
                <a:gd name="T9" fmla="*/ 79 h 281"/>
                <a:gd name="T10" fmla="*/ 148 w 175"/>
                <a:gd name="T11" fmla="*/ 21 h 281"/>
                <a:gd name="T12" fmla="*/ 79 w 175"/>
                <a:gd name="T13" fmla="*/ 0 h 281"/>
                <a:gd name="T14" fmla="*/ 44 w 175"/>
                <a:gd name="T15" fmla="*/ 5 h 281"/>
                <a:gd name="T16" fmla="*/ 2 w 175"/>
                <a:gd name="T17" fmla="*/ 18 h 281"/>
                <a:gd name="T18" fmla="*/ 2 w 175"/>
                <a:gd name="T19" fmla="*/ 56 h 281"/>
                <a:gd name="T20" fmla="*/ 43 w 175"/>
                <a:gd name="T21" fmla="*/ 37 h 281"/>
                <a:gd name="T22" fmla="*/ 80 w 175"/>
                <a:gd name="T23" fmla="*/ 31 h 281"/>
                <a:gd name="T24" fmla="*/ 120 w 175"/>
                <a:gd name="T25" fmla="*/ 45 h 281"/>
                <a:gd name="T26" fmla="*/ 136 w 175"/>
                <a:gd name="T27" fmla="*/ 81 h 281"/>
                <a:gd name="T28" fmla="*/ 129 w 175"/>
                <a:gd name="T29" fmla="*/ 109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4" y="178"/>
                  </a:lnTo>
                  <a:cubicBezTo>
                    <a:pt x="131" y="161"/>
                    <a:pt x="141" y="150"/>
                    <a:pt x="144" y="147"/>
                  </a:cubicBezTo>
                  <a:cubicBezTo>
                    <a:pt x="155" y="133"/>
                    <a:pt x="163" y="121"/>
                    <a:pt x="167" y="111"/>
                  </a:cubicBezTo>
                  <a:cubicBezTo>
                    <a:pt x="171" y="101"/>
                    <a:pt x="173" y="90"/>
                    <a:pt x="173" y="79"/>
                  </a:cubicBezTo>
                  <a:cubicBezTo>
                    <a:pt x="173" y="55"/>
                    <a:pt x="165" y="36"/>
                    <a:pt x="148" y="21"/>
                  </a:cubicBezTo>
                  <a:cubicBezTo>
                    <a:pt x="131" y="7"/>
                    <a:pt x="108" y="0"/>
                    <a:pt x="79" y="0"/>
                  </a:cubicBezTo>
                  <a:cubicBezTo>
                    <a:pt x="69" y="0"/>
                    <a:pt x="57" y="1"/>
                    <a:pt x="44" y="5"/>
                  </a:cubicBezTo>
                  <a:cubicBezTo>
                    <a:pt x="31" y="8"/>
                    <a:pt x="17" y="12"/>
                    <a:pt x="2" y="18"/>
                  </a:cubicBezTo>
                  <a:lnTo>
                    <a:pt x="2" y="56"/>
                  </a:lnTo>
                  <a:cubicBezTo>
                    <a:pt x="16" y="48"/>
                    <a:pt x="30" y="42"/>
                    <a:pt x="43" y="37"/>
                  </a:cubicBezTo>
                  <a:cubicBezTo>
                    <a:pt x="56" y="33"/>
                    <a:pt x="68" y="31"/>
                    <a:pt x="80" y="31"/>
                  </a:cubicBezTo>
                  <a:cubicBezTo>
                    <a:pt x="97" y="31"/>
                    <a:pt x="110" y="36"/>
                    <a:pt x="120" y="45"/>
                  </a:cubicBezTo>
                  <a:cubicBezTo>
                    <a:pt x="131" y="54"/>
                    <a:pt x="136" y="66"/>
                    <a:pt x="136" y="81"/>
                  </a:cubicBezTo>
                  <a:cubicBezTo>
                    <a:pt x="136" y="90"/>
                    <a:pt x="134" y="99"/>
                    <a:pt x="129" y="109"/>
                  </a:cubicBezTo>
                  <a:cubicBezTo>
                    <a:pt x="124" y="118"/>
                    <a:pt x="116" y="129"/>
                    <a:pt x="104" y="143"/>
                  </a:cubicBezTo>
                  <a:cubicBezTo>
                    <a:pt x="98" y="150"/>
                    <a:pt x="82" y="166"/>
                    <a:pt x="58" y="190"/>
                  </a:cubicBezTo>
                  <a:lnTo>
                    <a:pt x="0" y="249"/>
                  </a:lnTo>
                  <a:lnTo>
                    <a:pt x="0" y="281"/>
                  </a:lnTo>
                  <a:lnTo>
                    <a:pt x="175" y="281"/>
                  </a:lnTo>
                  <a:lnTo>
                    <a:pt x="175" y="249"/>
                  </a:lnTo>
                  <a:lnTo>
                    <a:pt x="45" y="249"/>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9"/>
            <p:cNvSpPr>
              <a:spLocks noEditPoints="1"/>
            </p:cNvSpPr>
            <p:nvPr>
              <p:custDataLst>
                <p:tags r:id="rId13"/>
              </p:custDataLst>
            </p:nvPr>
          </p:nvSpPr>
          <p:spPr bwMode="auto">
            <a:xfrm>
              <a:off x="8672513" y="5818188"/>
              <a:ext cx="23813" cy="185737"/>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TextBox 19"/>
          <p:cNvSpPr txBox="1"/>
          <p:nvPr/>
        </p:nvSpPr>
        <p:spPr bwMode="auto">
          <a:xfrm>
            <a:off x="1255594" y="82634"/>
            <a:ext cx="9680855" cy="632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3200" b="1" dirty="0" smtClean="0">
                <a:latin typeface="Arev Sans" pitchFamily="34" charset="0"/>
                <a:ea typeface="Arev Sans" pitchFamily="34" charset="0"/>
                <a:cs typeface="Arev sans bold" pitchFamily="34" charset="0"/>
              </a:rPr>
              <a:t>Estimating  </a:t>
            </a:r>
            <a:r>
              <a:rPr lang="en-US" sz="3200" b="1" dirty="0" smtClean="0">
                <a:solidFill>
                  <a:srgbClr val="9B0000"/>
                </a:solidFill>
                <a:latin typeface="Arev Sans" pitchFamily="34" charset="0"/>
                <a:ea typeface="Arev Sans" pitchFamily="34" charset="0"/>
                <a:cs typeface="Arev sans bold" pitchFamily="34" charset="0"/>
              </a:rPr>
              <a:t>L</a:t>
            </a:r>
            <a:r>
              <a:rPr lang="en-US" sz="3200" b="1" dirty="0" smtClean="0">
                <a:latin typeface="Arev Sans" pitchFamily="34" charset="0"/>
                <a:ea typeface="Arev Sans" pitchFamily="34" charset="0"/>
                <a:cs typeface="Arev sans bold" pitchFamily="34" charset="0"/>
              </a:rPr>
              <a:t>-distance between </a:t>
            </a:r>
            <a:r>
              <a:rPr lang="el-GR" sz="3200" b="1" dirty="0" smtClean="0">
                <a:latin typeface="Arev Sans" pitchFamily="34" charset="0"/>
                <a:ea typeface="Arev Sans" pitchFamily="34" charset="0"/>
                <a:cs typeface="Arev sans bold" pitchFamily="34" charset="0"/>
              </a:rPr>
              <a:t>ρ</a:t>
            </a:r>
            <a:r>
              <a:rPr lang="en-US" sz="3200" b="1" dirty="0" smtClean="0">
                <a:latin typeface="Arev Sans" pitchFamily="34" charset="0"/>
                <a:ea typeface="Arev Sans" pitchFamily="34" charset="0"/>
                <a:cs typeface="Arev sans bold" pitchFamily="34" charset="0"/>
              </a:rPr>
              <a:t> and </a:t>
            </a:r>
            <a:r>
              <a:rPr lang="en-US" sz="3200" b="1" dirty="0" smtClean="0">
                <a:latin typeface="Times New Roman" panose="02020603050405020304" pitchFamily="18" charset="0"/>
                <a:ea typeface="Arev Sans" pitchFamily="34" charset="0"/>
                <a:cs typeface="Times New Roman" panose="02020603050405020304" pitchFamily="18" charset="0"/>
              </a:rPr>
              <a:t>I</a:t>
            </a:r>
            <a:r>
              <a:rPr lang="en-US" sz="3200" b="1" dirty="0" smtClean="0">
                <a:latin typeface="Arev Sans" pitchFamily="34" charset="0"/>
                <a:ea typeface="Arev Sans" pitchFamily="34" charset="0"/>
                <a:cs typeface="Arev sans bold" pitchFamily="34" charset="0"/>
              </a:rPr>
              <a:t>/n</a:t>
            </a:r>
          </a:p>
        </p:txBody>
      </p:sp>
      <p:grpSp>
        <p:nvGrpSpPr>
          <p:cNvPr id="21" name="Group 20"/>
          <p:cNvGrpSpPr>
            <a:grpSpLocks noChangeAspect="1"/>
          </p:cNvGrpSpPr>
          <p:nvPr>
            <p:custDataLst>
              <p:tags r:id="rId2"/>
            </p:custDataLst>
          </p:nvPr>
        </p:nvGrpSpPr>
        <p:grpSpPr>
          <a:xfrm>
            <a:off x="3986027" y="149818"/>
            <a:ext cx="374651" cy="569913"/>
            <a:chOff x="2540000" y="2540000"/>
            <a:chExt cx="374651" cy="569913"/>
          </a:xfrm>
        </p:grpSpPr>
        <p:sp>
          <p:nvSpPr>
            <p:cNvPr id="22" name="Freeform 7"/>
            <p:cNvSpPr>
              <a:spLocks noEditPoints="1"/>
            </p:cNvSpPr>
            <p:nvPr>
              <p:custDataLst>
                <p:tags r:id="rId3"/>
              </p:custDataLst>
            </p:nvPr>
          </p:nvSpPr>
          <p:spPr bwMode="auto">
            <a:xfrm>
              <a:off x="2540000" y="2635250"/>
              <a:ext cx="160338" cy="301625"/>
            </a:xfrm>
            <a:custGeom>
              <a:avLst/>
              <a:gdLst>
                <a:gd name="T0" fmla="*/ 81 w 183"/>
                <a:gd name="T1" fmla="*/ 305 h 377"/>
                <a:gd name="T2" fmla="*/ 178 w 183"/>
                <a:gd name="T3" fmla="*/ 84 h 377"/>
                <a:gd name="T4" fmla="*/ 183 w 183"/>
                <a:gd name="T5" fmla="*/ 42 h 377"/>
                <a:gd name="T6" fmla="*/ 153 w 183"/>
                <a:gd name="T7" fmla="*/ 0 h 377"/>
                <a:gd name="T8" fmla="*/ 105 w 183"/>
                <a:gd name="T9" fmla="*/ 19 h 377"/>
                <a:gd name="T10" fmla="*/ 51 w 183"/>
                <a:gd name="T11" fmla="*/ 187 h 377"/>
                <a:gd name="T12" fmla="*/ 44 w 183"/>
                <a:gd name="T13" fmla="*/ 262 h 377"/>
                <a:gd name="T14" fmla="*/ 46 w 183"/>
                <a:gd name="T15" fmla="*/ 301 h 377"/>
                <a:gd name="T16" fmla="*/ 0 w 183"/>
                <a:gd name="T17" fmla="*/ 370 h 377"/>
                <a:gd name="T18" fmla="*/ 38 w 183"/>
                <a:gd name="T19" fmla="*/ 370 h 377"/>
                <a:gd name="T20" fmla="*/ 57 w 183"/>
                <a:gd name="T21" fmla="*/ 344 h 377"/>
                <a:gd name="T22" fmla="*/ 110 w 183"/>
                <a:gd name="T23" fmla="*/ 377 h 377"/>
                <a:gd name="T24" fmla="*/ 145 w 183"/>
                <a:gd name="T25" fmla="*/ 363 h 377"/>
                <a:gd name="T26" fmla="*/ 177 w 183"/>
                <a:gd name="T27" fmla="*/ 326 h 377"/>
                <a:gd name="T28" fmla="*/ 145 w 183"/>
                <a:gd name="T29" fmla="*/ 326 h 377"/>
                <a:gd name="T30" fmla="*/ 113 w 183"/>
                <a:gd name="T31" fmla="*/ 354 h 377"/>
                <a:gd name="T32" fmla="*/ 81 w 183"/>
                <a:gd name="T33" fmla="*/ 305 h 377"/>
                <a:gd name="T34" fmla="*/ 81 w 183"/>
                <a:gd name="T35" fmla="*/ 241 h 377"/>
                <a:gd name="T36" fmla="*/ 92 w 183"/>
                <a:gd name="T37" fmla="*/ 174 h 377"/>
                <a:gd name="T38" fmla="*/ 142 w 183"/>
                <a:gd name="T39" fmla="*/ 27 h 377"/>
                <a:gd name="T40" fmla="*/ 148 w 183"/>
                <a:gd name="T41" fmla="*/ 43 h 377"/>
                <a:gd name="T42" fmla="*/ 140 w 183"/>
                <a:gd name="T43" fmla="*/ 89 h 377"/>
                <a:gd name="T44" fmla="*/ 81 w 183"/>
                <a:gd name="T45" fmla="*/ 24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 h="377">
                  <a:moveTo>
                    <a:pt x="81" y="305"/>
                  </a:moveTo>
                  <a:cubicBezTo>
                    <a:pt x="134" y="220"/>
                    <a:pt x="167" y="146"/>
                    <a:pt x="178" y="84"/>
                  </a:cubicBezTo>
                  <a:cubicBezTo>
                    <a:pt x="181" y="69"/>
                    <a:pt x="183" y="55"/>
                    <a:pt x="183" y="42"/>
                  </a:cubicBezTo>
                  <a:cubicBezTo>
                    <a:pt x="183" y="14"/>
                    <a:pt x="173" y="0"/>
                    <a:pt x="153" y="0"/>
                  </a:cubicBezTo>
                  <a:cubicBezTo>
                    <a:pt x="132" y="0"/>
                    <a:pt x="117" y="6"/>
                    <a:pt x="105" y="19"/>
                  </a:cubicBezTo>
                  <a:cubicBezTo>
                    <a:pt x="88" y="38"/>
                    <a:pt x="70" y="94"/>
                    <a:pt x="51" y="187"/>
                  </a:cubicBezTo>
                  <a:cubicBezTo>
                    <a:pt x="46" y="212"/>
                    <a:pt x="44" y="237"/>
                    <a:pt x="44" y="262"/>
                  </a:cubicBezTo>
                  <a:cubicBezTo>
                    <a:pt x="44" y="275"/>
                    <a:pt x="45" y="289"/>
                    <a:pt x="46" y="301"/>
                  </a:cubicBezTo>
                  <a:cubicBezTo>
                    <a:pt x="33" y="324"/>
                    <a:pt x="18" y="346"/>
                    <a:pt x="0" y="370"/>
                  </a:cubicBezTo>
                  <a:lnTo>
                    <a:pt x="38" y="370"/>
                  </a:lnTo>
                  <a:lnTo>
                    <a:pt x="57" y="344"/>
                  </a:lnTo>
                  <a:cubicBezTo>
                    <a:pt x="67" y="366"/>
                    <a:pt x="85" y="377"/>
                    <a:pt x="110" y="377"/>
                  </a:cubicBezTo>
                  <a:cubicBezTo>
                    <a:pt x="122" y="377"/>
                    <a:pt x="133" y="373"/>
                    <a:pt x="145" y="363"/>
                  </a:cubicBezTo>
                  <a:cubicBezTo>
                    <a:pt x="157" y="355"/>
                    <a:pt x="167" y="343"/>
                    <a:pt x="177" y="326"/>
                  </a:cubicBezTo>
                  <a:lnTo>
                    <a:pt x="145" y="326"/>
                  </a:lnTo>
                  <a:cubicBezTo>
                    <a:pt x="132" y="345"/>
                    <a:pt x="122" y="354"/>
                    <a:pt x="113" y="354"/>
                  </a:cubicBezTo>
                  <a:cubicBezTo>
                    <a:pt x="99" y="354"/>
                    <a:pt x="88" y="338"/>
                    <a:pt x="81" y="305"/>
                  </a:cubicBezTo>
                  <a:close/>
                  <a:moveTo>
                    <a:pt x="81" y="241"/>
                  </a:moveTo>
                  <a:cubicBezTo>
                    <a:pt x="84" y="220"/>
                    <a:pt x="87" y="198"/>
                    <a:pt x="92" y="174"/>
                  </a:cubicBezTo>
                  <a:cubicBezTo>
                    <a:pt x="108" y="90"/>
                    <a:pt x="124" y="41"/>
                    <a:pt x="142" y="27"/>
                  </a:cubicBezTo>
                  <a:cubicBezTo>
                    <a:pt x="146" y="27"/>
                    <a:pt x="148" y="32"/>
                    <a:pt x="148" y="43"/>
                  </a:cubicBezTo>
                  <a:cubicBezTo>
                    <a:pt x="148" y="50"/>
                    <a:pt x="145" y="65"/>
                    <a:pt x="140" y="89"/>
                  </a:cubicBezTo>
                  <a:cubicBezTo>
                    <a:pt x="132" y="134"/>
                    <a:pt x="112" y="185"/>
                    <a:pt x="81" y="241"/>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b="1" dirty="0"/>
            </a:p>
          </p:txBody>
        </p:sp>
        <p:sp>
          <p:nvSpPr>
            <p:cNvPr id="23" name="Freeform 8"/>
            <p:cNvSpPr>
              <a:spLocks/>
            </p:cNvSpPr>
            <p:nvPr>
              <p:custDataLst>
                <p:tags r:id="rId4"/>
              </p:custDataLst>
            </p:nvPr>
          </p:nvSpPr>
          <p:spPr bwMode="auto">
            <a:xfrm>
              <a:off x="2760663" y="2540000"/>
              <a:ext cx="153988" cy="225425"/>
            </a:xfrm>
            <a:custGeom>
              <a:avLst/>
              <a:gdLst>
                <a:gd name="T0" fmla="*/ 45 w 175"/>
                <a:gd name="T1" fmla="*/ 249 h 281"/>
                <a:gd name="T2" fmla="*/ 115 w 175"/>
                <a:gd name="T3" fmla="*/ 178 h 281"/>
                <a:gd name="T4" fmla="*/ 144 w 175"/>
                <a:gd name="T5" fmla="*/ 147 h 281"/>
                <a:gd name="T6" fmla="*/ 167 w 175"/>
                <a:gd name="T7" fmla="*/ 111 h 281"/>
                <a:gd name="T8" fmla="*/ 174 w 175"/>
                <a:gd name="T9" fmla="*/ 79 h 281"/>
                <a:gd name="T10" fmla="*/ 148 w 175"/>
                <a:gd name="T11" fmla="*/ 21 h 281"/>
                <a:gd name="T12" fmla="*/ 80 w 175"/>
                <a:gd name="T13" fmla="*/ 0 h 281"/>
                <a:gd name="T14" fmla="*/ 44 w 175"/>
                <a:gd name="T15" fmla="*/ 4 h 281"/>
                <a:gd name="T16" fmla="*/ 2 w 175"/>
                <a:gd name="T17" fmla="*/ 18 h 281"/>
                <a:gd name="T18" fmla="*/ 2 w 175"/>
                <a:gd name="T19" fmla="*/ 56 h 281"/>
                <a:gd name="T20" fmla="*/ 43 w 175"/>
                <a:gd name="T21" fmla="*/ 37 h 281"/>
                <a:gd name="T22" fmla="*/ 80 w 175"/>
                <a:gd name="T23" fmla="*/ 31 h 281"/>
                <a:gd name="T24" fmla="*/ 121 w 175"/>
                <a:gd name="T25" fmla="*/ 45 h 281"/>
                <a:gd name="T26" fmla="*/ 136 w 175"/>
                <a:gd name="T27" fmla="*/ 81 h 281"/>
                <a:gd name="T28" fmla="*/ 129 w 175"/>
                <a:gd name="T29" fmla="*/ 108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5" y="178"/>
                  </a:lnTo>
                  <a:cubicBezTo>
                    <a:pt x="131" y="161"/>
                    <a:pt x="141" y="150"/>
                    <a:pt x="144" y="147"/>
                  </a:cubicBezTo>
                  <a:cubicBezTo>
                    <a:pt x="155" y="133"/>
                    <a:pt x="163" y="121"/>
                    <a:pt x="167" y="111"/>
                  </a:cubicBezTo>
                  <a:cubicBezTo>
                    <a:pt x="172" y="100"/>
                    <a:pt x="174" y="90"/>
                    <a:pt x="174" y="79"/>
                  </a:cubicBezTo>
                  <a:cubicBezTo>
                    <a:pt x="174" y="55"/>
                    <a:pt x="165" y="35"/>
                    <a:pt x="148" y="21"/>
                  </a:cubicBezTo>
                  <a:cubicBezTo>
                    <a:pt x="131" y="7"/>
                    <a:pt x="109" y="0"/>
                    <a:pt x="80" y="0"/>
                  </a:cubicBezTo>
                  <a:cubicBezTo>
                    <a:pt x="69" y="0"/>
                    <a:pt x="57" y="1"/>
                    <a:pt x="44" y="4"/>
                  </a:cubicBezTo>
                  <a:cubicBezTo>
                    <a:pt x="31" y="7"/>
                    <a:pt x="17" y="12"/>
                    <a:pt x="2" y="18"/>
                  </a:cubicBezTo>
                  <a:lnTo>
                    <a:pt x="2" y="56"/>
                  </a:lnTo>
                  <a:cubicBezTo>
                    <a:pt x="16" y="47"/>
                    <a:pt x="30" y="41"/>
                    <a:pt x="43" y="37"/>
                  </a:cubicBezTo>
                  <a:cubicBezTo>
                    <a:pt x="57" y="33"/>
                    <a:pt x="69" y="31"/>
                    <a:pt x="80" y="31"/>
                  </a:cubicBezTo>
                  <a:cubicBezTo>
                    <a:pt x="97" y="31"/>
                    <a:pt x="110" y="36"/>
                    <a:pt x="121" y="45"/>
                  </a:cubicBezTo>
                  <a:cubicBezTo>
                    <a:pt x="131" y="54"/>
                    <a:pt x="136" y="66"/>
                    <a:pt x="136" y="81"/>
                  </a:cubicBezTo>
                  <a:cubicBezTo>
                    <a:pt x="136" y="90"/>
                    <a:pt x="134" y="99"/>
                    <a:pt x="129" y="108"/>
                  </a:cubicBezTo>
                  <a:cubicBezTo>
                    <a:pt x="124" y="118"/>
                    <a:pt x="116" y="129"/>
                    <a:pt x="104" y="143"/>
                  </a:cubicBezTo>
                  <a:cubicBezTo>
                    <a:pt x="98" y="150"/>
                    <a:pt x="82" y="166"/>
                    <a:pt x="58" y="190"/>
                  </a:cubicBezTo>
                  <a:lnTo>
                    <a:pt x="0" y="249"/>
                  </a:lnTo>
                  <a:lnTo>
                    <a:pt x="0" y="281"/>
                  </a:lnTo>
                  <a:lnTo>
                    <a:pt x="175" y="281"/>
                  </a:lnTo>
                  <a:lnTo>
                    <a:pt x="175" y="249"/>
                  </a:lnTo>
                  <a:lnTo>
                    <a:pt x="45" y="249"/>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
            <p:cNvSpPr>
              <a:spLocks/>
            </p:cNvSpPr>
            <p:nvPr>
              <p:custDataLst>
                <p:tags r:id="rId5"/>
              </p:custDataLst>
            </p:nvPr>
          </p:nvSpPr>
          <p:spPr bwMode="auto">
            <a:xfrm>
              <a:off x="2760663" y="2884488"/>
              <a:ext cx="153988" cy="225425"/>
            </a:xfrm>
            <a:custGeom>
              <a:avLst/>
              <a:gdLst>
                <a:gd name="T0" fmla="*/ 45 w 175"/>
                <a:gd name="T1" fmla="*/ 250 h 281"/>
                <a:gd name="T2" fmla="*/ 115 w 175"/>
                <a:gd name="T3" fmla="*/ 178 h 281"/>
                <a:gd name="T4" fmla="*/ 144 w 175"/>
                <a:gd name="T5" fmla="*/ 147 h 281"/>
                <a:gd name="T6" fmla="*/ 167 w 175"/>
                <a:gd name="T7" fmla="*/ 111 h 281"/>
                <a:gd name="T8" fmla="*/ 174 w 175"/>
                <a:gd name="T9" fmla="*/ 79 h 281"/>
                <a:gd name="T10" fmla="*/ 148 w 175"/>
                <a:gd name="T11" fmla="*/ 22 h 281"/>
                <a:gd name="T12" fmla="*/ 80 w 175"/>
                <a:gd name="T13" fmla="*/ 0 h 281"/>
                <a:gd name="T14" fmla="*/ 44 w 175"/>
                <a:gd name="T15" fmla="*/ 5 h 281"/>
                <a:gd name="T16" fmla="*/ 2 w 175"/>
                <a:gd name="T17" fmla="*/ 18 h 281"/>
                <a:gd name="T18" fmla="*/ 2 w 175"/>
                <a:gd name="T19" fmla="*/ 56 h 281"/>
                <a:gd name="T20" fmla="*/ 43 w 175"/>
                <a:gd name="T21" fmla="*/ 38 h 281"/>
                <a:gd name="T22" fmla="*/ 80 w 175"/>
                <a:gd name="T23" fmla="*/ 32 h 281"/>
                <a:gd name="T24" fmla="*/ 121 w 175"/>
                <a:gd name="T25" fmla="*/ 45 h 281"/>
                <a:gd name="T26" fmla="*/ 136 w 175"/>
                <a:gd name="T27" fmla="*/ 81 h 281"/>
                <a:gd name="T28" fmla="*/ 129 w 175"/>
                <a:gd name="T29" fmla="*/ 109 h 281"/>
                <a:gd name="T30" fmla="*/ 104 w 175"/>
                <a:gd name="T31" fmla="*/ 143 h 281"/>
                <a:gd name="T32" fmla="*/ 58 w 175"/>
                <a:gd name="T33" fmla="*/ 191 h 281"/>
                <a:gd name="T34" fmla="*/ 0 w 175"/>
                <a:gd name="T35" fmla="*/ 250 h 281"/>
                <a:gd name="T36" fmla="*/ 0 w 175"/>
                <a:gd name="T37" fmla="*/ 281 h 281"/>
                <a:gd name="T38" fmla="*/ 175 w 175"/>
                <a:gd name="T39" fmla="*/ 281 h 281"/>
                <a:gd name="T40" fmla="*/ 175 w 175"/>
                <a:gd name="T41" fmla="*/ 250 h 281"/>
                <a:gd name="T42" fmla="*/ 45 w 175"/>
                <a:gd name="T43" fmla="*/ 2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50"/>
                  </a:moveTo>
                  <a:lnTo>
                    <a:pt x="115" y="178"/>
                  </a:lnTo>
                  <a:cubicBezTo>
                    <a:pt x="131" y="161"/>
                    <a:pt x="141" y="151"/>
                    <a:pt x="144" y="147"/>
                  </a:cubicBezTo>
                  <a:cubicBezTo>
                    <a:pt x="155" y="134"/>
                    <a:pt x="163" y="122"/>
                    <a:pt x="167" y="111"/>
                  </a:cubicBezTo>
                  <a:cubicBezTo>
                    <a:pt x="172" y="101"/>
                    <a:pt x="174" y="90"/>
                    <a:pt x="174" y="79"/>
                  </a:cubicBezTo>
                  <a:cubicBezTo>
                    <a:pt x="174" y="55"/>
                    <a:pt x="165" y="36"/>
                    <a:pt x="148" y="22"/>
                  </a:cubicBezTo>
                  <a:cubicBezTo>
                    <a:pt x="131" y="8"/>
                    <a:pt x="109" y="0"/>
                    <a:pt x="80" y="0"/>
                  </a:cubicBezTo>
                  <a:cubicBezTo>
                    <a:pt x="69" y="0"/>
                    <a:pt x="57" y="2"/>
                    <a:pt x="44" y="5"/>
                  </a:cubicBezTo>
                  <a:cubicBezTo>
                    <a:pt x="31" y="8"/>
                    <a:pt x="17" y="12"/>
                    <a:pt x="2" y="18"/>
                  </a:cubicBezTo>
                  <a:lnTo>
                    <a:pt x="2" y="56"/>
                  </a:lnTo>
                  <a:cubicBezTo>
                    <a:pt x="16" y="48"/>
                    <a:pt x="30" y="42"/>
                    <a:pt x="43" y="38"/>
                  </a:cubicBezTo>
                  <a:cubicBezTo>
                    <a:pt x="57" y="34"/>
                    <a:pt x="69" y="32"/>
                    <a:pt x="80" y="32"/>
                  </a:cubicBezTo>
                  <a:cubicBezTo>
                    <a:pt x="97" y="32"/>
                    <a:pt x="110" y="36"/>
                    <a:pt x="121" y="45"/>
                  </a:cubicBezTo>
                  <a:cubicBezTo>
                    <a:pt x="131" y="55"/>
                    <a:pt x="136" y="67"/>
                    <a:pt x="136" y="81"/>
                  </a:cubicBezTo>
                  <a:cubicBezTo>
                    <a:pt x="136" y="90"/>
                    <a:pt x="134" y="100"/>
                    <a:pt x="129" y="109"/>
                  </a:cubicBezTo>
                  <a:cubicBezTo>
                    <a:pt x="124" y="118"/>
                    <a:pt x="116" y="129"/>
                    <a:pt x="104" y="143"/>
                  </a:cubicBezTo>
                  <a:cubicBezTo>
                    <a:pt x="98" y="150"/>
                    <a:pt x="82" y="166"/>
                    <a:pt x="58" y="191"/>
                  </a:cubicBezTo>
                  <a:lnTo>
                    <a:pt x="0" y="250"/>
                  </a:lnTo>
                  <a:lnTo>
                    <a:pt x="0" y="281"/>
                  </a:lnTo>
                  <a:lnTo>
                    <a:pt x="175" y="281"/>
                  </a:lnTo>
                  <a:lnTo>
                    <a:pt x="175" y="250"/>
                  </a:lnTo>
                  <a:lnTo>
                    <a:pt x="45" y="25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TextBox 38"/>
          <p:cNvSpPr txBox="1"/>
          <p:nvPr/>
        </p:nvSpPr>
        <p:spPr bwMode="auto">
          <a:xfrm>
            <a:off x="2175238" y="2824895"/>
            <a:ext cx="8755923"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a:t>
            </a:r>
            <a:r>
              <a:rPr lang="en-US" sz="3200" baseline="30000" dirty="0" smtClean="0">
                <a:solidFill>
                  <a:srgbClr val="FFFF00"/>
                </a:solidFill>
                <a:latin typeface="Arev Sans" pitchFamily="34" charset="0"/>
                <a:ea typeface="Arev Sans" pitchFamily="34" charset="0"/>
                <a:cs typeface="Arev sans bold" pitchFamily="34" charset="0"/>
              </a:rPr>
              <a:t>2</a:t>
            </a:r>
            <a:r>
              <a:rPr lang="en-US" dirty="0" smtClean="0">
                <a:latin typeface="Arev Sans" pitchFamily="34" charset="0"/>
                <a:ea typeface="Arev Sans" pitchFamily="34" charset="0"/>
                <a:cs typeface="Arev sans bold" pitchFamily="34" charset="0"/>
              </a:rPr>
              <a:t> = </a:t>
            </a:r>
            <a:r>
              <a:rPr lang="en-US" dirty="0" err="1" smtClean="0">
                <a:latin typeface="Arev Sans" pitchFamily="34" charset="0"/>
                <a:ea typeface="Arev Sans" pitchFamily="34" charset="0"/>
                <a:cs typeface="Arev sans bold" pitchFamily="34" charset="0"/>
              </a:rPr>
              <a:t>avg</a:t>
            </a:r>
            <a:r>
              <a:rPr lang="en-US"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R(</a:t>
            </a:r>
            <a:r>
              <a:rPr lang="el-GR" dirty="0" smtClean="0">
                <a:solidFill>
                  <a:srgbClr val="FFFF00"/>
                </a:solidFill>
                <a:latin typeface="Arev Sans" pitchFamily="34" charset="0"/>
                <a:ea typeface="Arev Sans" pitchFamily="34" charset="0"/>
                <a:cs typeface="Arev sans bold" pitchFamily="34" charset="0"/>
              </a:rPr>
              <a:t>σ</a:t>
            </a:r>
            <a:r>
              <a:rPr lang="en-US" dirty="0" smtClean="0">
                <a:solidFill>
                  <a:srgbClr val="FFFF00"/>
                </a:solidFill>
                <a:latin typeface="Arev Sans" pitchFamily="34" charset="0"/>
                <a:ea typeface="Arev Sans" pitchFamily="34" charset="0"/>
                <a:cs typeface="Arev sans bold" pitchFamily="34" charset="0"/>
              </a:rPr>
              <a:t>) R(</a:t>
            </a:r>
            <a:r>
              <a:rPr lang="el-GR" dirty="0" smtClean="0">
                <a:solidFill>
                  <a:srgbClr val="FFFF00"/>
                </a:solidFill>
                <a:latin typeface="Arev Sans" pitchFamily="34" charset="0"/>
                <a:ea typeface="Arev Sans" pitchFamily="34" charset="0"/>
                <a:cs typeface="Arev sans bold" pitchFamily="34" charset="0"/>
              </a:rPr>
              <a:t>τ</a:t>
            </a:r>
            <a:r>
              <a:rPr lang="en-US" dirty="0" smtClean="0">
                <a:solidFill>
                  <a:srgbClr val="FFFF00"/>
                </a:solidFill>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transpositions </a:t>
            </a:r>
            <a:r>
              <a:rPr lang="el-GR" dirty="0" smtClean="0">
                <a:solidFill>
                  <a:srgbClr val="FFFF00"/>
                </a:solidFill>
                <a:latin typeface="Arev Sans" pitchFamily="34" charset="0"/>
                <a:ea typeface="Arev Sans" pitchFamily="34" charset="0"/>
                <a:cs typeface="Arev sans bold" pitchFamily="34" charset="0"/>
              </a:rPr>
              <a:t>σ</a:t>
            </a:r>
            <a:r>
              <a:rPr lang="en-US" dirty="0" smtClean="0">
                <a:latin typeface="Arev Sans" pitchFamily="34" charset="0"/>
                <a:ea typeface="Arev Sans" pitchFamily="34" charset="0"/>
                <a:cs typeface="Arev sans bold" pitchFamily="34" charset="0"/>
              </a:rPr>
              <a:t>,</a:t>
            </a:r>
            <a:r>
              <a:rPr lang="el-GR" dirty="0" smtClean="0">
                <a:solidFill>
                  <a:srgbClr val="FFFF00"/>
                </a:solidFill>
                <a:latin typeface="Arev Sans" pitchFamily="34" charset="0"/>
                <a:ea typeface="Arev Sans" pitchFamily="34" charset="0"/>
                <a:cs typeface="Arev sans bold" pitchFamily="34" charset="0"/>
              </a:rPr>
              <a:t>τ</a:t>
            </a:r>
            <a:r>
              <a:rPr lang="en-US" dirty="0" smtClean="0">
                <a:solidFill>
                  <a:srgbClr val="FFFF00"/>
                </a:solidFill>
                <a:latin typeface="Arev Sans" pitchFamily="34" charset="0"/>
                <a:ea typeface="Arev Sans" pitchFamily="34" charset="0"/>
                <a:cs typeface="Arev sans bold" pitchFamily="34" charset="0"/>
              </a:rPr>
              <a:t> ∈ S</a:t>
            </a:r>
            <a:r>
              <a:rPr lang="en-US" sz="3200" baseline="-25000" dirty="0" smtClean="0">
                <a:solidFill>
                  <a:srgbClr val="FFFF00"/>
                </a:solidFill>
                <a:latin typeface="Arev Sans" pitchFamily="34" charset="0"/>
                <a:ea typeface="Arev Sans" pitchFamily="34" charset="0"/>
                <a:cs typeface="Arev sans bold" pitchFamily="34" charset="0"/>
              </a:rPr>
              <a:t>m</a:t>
            </a:r>
            <a:r>
              <a:rPr lang="en-US" dirty="0" smtClean="0">
                <a:latin typeface="Arev Sans" pitchFamily="34" charset="0"/>
                <a:ea typeface="Arev Sans" pitchFamily="34" charset="0"/>
                <a:cs typeface="Arev sans bold" pitchFamily="34" charset="0"/>
              </a:rPr>
              <a:t> }</a:t>
            </a:r>
          </a:p>
        </p:txBody>
      </p:sp>
      <p:sp>
        <p:nvSpPr>
          <p:cNvPr id="40" name="TextBox 39"/>
          <p:cNvSpPr txBox="1"/>
          <p:nvPr/>
        </p:nvSpPr>
        <p:spPr bwMode="auto">
          <a:xfrm>
            <a:off x="2805473" y="3435729"/>
            <a:ext cx="8148384"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 </a:t>
            </a:r>
            <a:r>
              <a:rPr lang="en-US" dirty="0" err="1" smtClean="0">
                <a:latin typeface="Arev Sans" pitchFamily="34" charset="0"/>
                <a:ea typeface="Arev Sans" pitchFamily="34" charset="0"/>
                <a:cs typeface="Arev sans bold" pitchFamily="34" charset="0"/>
              </a:rPr>
              <a:t>avg</a:t>
            </a:r>
            <a:r>
              <a:rPr lang="en-US" dirty="0" smtClean="0">
                <a:latin typeface="Arev Sans" pitchFamily="34" charset="0"/>
                <a:ea typeface="Arev Sans" pitchFamily="34" charset="0"/>
                <a:cs typeface="Arev sans bold" pitchFamily="34" charset="0"/>
              </a:rPr>
              <a:t> {   </a:t>
            </a:r>
            <a:r>
              <a:rPr lang="en-US" sz="800"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R(</a:t>
            </a:r>
            <a:r>
              <a:rPr lang="el-GR" dirty="0" smtClean="0">
                <a:solidFill>
                  <a:srgbClr val="FFFF00"/>
                </a:solidFill>
                <a:latin typeface="Arev Sans" pitchFamily="34" charset="0"/>
                <a:ea typeface="Arev Sans" pitchFamily="34" charset="0"/>
                <a:cs typeface="Arev sans bold" pitchFamily="34" charset="0"/>
              </a:rPr>
              <a:t>στ</a:t>
            </a:r>
            <a:r>
              <a:rPr lang="en-US" dirty="0" smtClean="0">
                <a:solidFill>
                  <a:srgbClr val="FFFF00"/>
                </a:solidFill>
                <a:latin typeface="Arev Sans" pitchFamily="34" charset="0"/>
                <a:ea typeface="Arev Sans" pitchFamily="34" charset="0"/>
                <a:cs typeface="Arev sans bold" pitchFamily="34" charset="0"/>
              </a:rPr>
              <a:t>)  </a:t>
            </a:r>
            <a:r>
              <a:rPr lang="en-US" sz="1800" dirty="0" smtClean="0">
                <a:solidFill>
                  <a:srgbClr val="FFFF00"/>
                </a:solidFill>
                <a:latin typeface="Arev Sans" pitchFamily="34" charset="0"/>
                <a:ea typeface="Arev Sans" pitchFamily="34" charset="0"/>
                <a:cs typeface="Arev sans bold" pitchFamily="34" charset="0"/>
              </a:rPr>
              <a:t> </a:t>
            </a:r>
            <a:r>
              <a:rPr lang="en-US" sz="2000" dirty="0" smtClean="0">
                <a:solidFill>
                  <a:srgbClr val="FFFF00"/>
                </a:solidFill>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transpositions </a:t>
            </a:r>
            <a:r>
              <a:rPr lang="el-GR" dirty="0" smtClean="0">
                <a:solidFill>
                  <a:srgbClr val="FFFF00"/>
                </a:solidFill>
                <a:latin typeface="Arev Sans" pitchFamily="34" charset="0"/>
                <a:ea typeface="Arev Sans" pitchFamily="34" charset="0"/>
                <a:cs typeface="Arev sans bold" pitchFamily="34" charset="0"/>
              </a:rPr>
              <a:t>σ</a:t>
            </a:r>
            <a:r>
              <a:rPr lang="en-US" dirty="0" smtClean="0">
                <a:latin typeface="Arev Sans" pitchFamily="34" charset="0"/>
                <a:ea typeface="Arev Sans" pitchFamily="34" charset="0"/>
                <a:cs typeface="Arev sans bold" pitchFamily="34" charset="0"/>
              </a:rPr>
              <a:t>,</a:t>
            </a:r>
            <a:r>
              <a:rPr lang="el-GR" dirty="0" smtClean="0">
                <a:solidFill>
                  <a:srgbClr val="FFFF00"/>
                </a:solidFill>
                <a:latin typeface="Arev Sans" pitchFamily="34" charset="0"/>
                <a:ea typeface="Arev Sans" pitchFamily="34" charset="0"/>
                <a:cs typeface="Arev sans bold" pitchFamily="34" charset="0"/>
              </a:rPr>
              <a:t>τ</a:t>
            </a:r>
            <a:r>
              <a:rPr lang="en-US" dirty="0" smtClean="0">
                <a:solidFill>
                  <a:srgbClr val="FFFF00"/>
                </a:solidFill>
                <a:latin typeface="Arev Sans" pitchFamily="34" charset="0"/>
                <a:ea typeface="Arev Sans" pitchFamily="34" charset="0"/>
                <a:cs typeface="Arev sans bold" pitchFamily="34" charset="0"/>
              </a:rPr>
              <a:t> ∈ S</a:t>
            </a:r>
            <a:r>
              <a:rPr lang="en-US" sz="3200" baseline="-25000" dirty="0" smtClean="0">
                <a:solidFill>
                  <a:srgbClr val="FFFF00"/>
                </a:solidFill>
                <a:latin typeface="Arev Sans" pitchFamily="34" charset="0"/>
                <a:ea typeface="Arev Sans" pitchFamily="34" charset="0"/>
                <a:cs typeface="Arev sans bold" pitchFamily="34" charset="0"/>
              </a:rPr>
              <a:t>m</a:t>
            </a:r>
            <a:r>
              <a:rPr lang="en-US" dirty="0" smtClean="0">
                <a:latin typeface="Arev Sans" pitchFamily="34" charset="0"/>
                <a:ea typeface="Arev Sans" pitchFamily="34" charset="0"/>
                <a:cs typeface="Arev sans bold" pitchFamily="34" charset="0"/>
              </a:rPr>
              <a:t> }</a:t>
            </a:r>
          </a:p>
        </p:txBody>
      </p:sp>
      <p:sp>
        <p:nvSpPr>
          <p:cNvPr id="3" name="TextBox 2"/>
          <p:cNvSpPr txBox="1"/>
          <p:nvPr/>
        </p:nvSpPr>
        <p:spPr bwMode="auto">
          <a:xfrm>
            <a:off x="2653394" y="4534240"/>
            <a:ext cx="6885218"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R : S</a:t>
            </a:r>
            <a:r>
              <a:rPr lang="en-US" sz="3200" baseline="-25000" dirty="0" smtClean="0">
                <a:solidFill>
                  <a:srgbClr val="FFFF00"/>
                </a:solidFill>
                <a:latin typeface="Arev Sans" pitchFamily="34" charset="0"/>
                <a:ea typeface="Arev Sans" pitchFamily="34" charset="0"/>
                <a:cs typeface="Arev sans bold" pitchFamily="34" charset="0"/>
              </a:rPr>
              <a:t>m</a:t>
            </a:r>
            <a:r>
              <a:rPr lang="en-US" dirty="0" smtClean="0">
                <a:solidFill>
                  <a:srgbClr val="FFFF00"/>
                </a:solidFill>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{Matrices acting on </a:t>
            </a:r>
            <a:r>
              <a:rPr lang="en-US" dirty="0" smtClean="0">
                <a:solidFill>
                  <a:srgbClr val="FFFF00"/>
                </a:solidFill>
                <a:latin typeface="Arev Sans" pitchFamily="34" charset="0"/>
                <a:ea typeface="Arev Sans" pitchFamily="34" charset="0"/>
                <a:cs typeface="Arev sans bold" pitchFamily="34" charset="0"/>
              </a:rPr>
              <a:t>(</a:t>
            </a:r>
            <a:r>
              <a:rPr lang="en-US" dirty="0" err="1" smtClean="0">
                <a:solidFill>
                  <a:srgbClr val="FFFF00"/>
                </a:solidFill>
                <a:latin typeface="Arev Sans" pitchFamily="34" charset="0"/>
                <a:ea typeface="Arev Sans" pitchFamily="34" charset="0"/>
                <a:cs typeface="Arev sans bold" pitchFamily="34" charset="0"/>
              </a:rPr>
              <a:t>ℂ</a:t>
            </a:r>
            <a:r>
              <a:rPr lang="en-US" sz="3200" baseline="30000" dirty="0" err="1" smtClean="0">
                <a:solidFill>
                  <a:srgbClr val="FFFF00"/>
                </a:solidFill>
                <a:latin typeface="Arev Sans" pitchFamily="34" charset="0"/>
                <a:ea typeface="Arev Sans" pitchFamily="34" charset="0"/>
                <a:cs typeface="Arev sans bold" pitchFamily="34" charset="0"/>
              </a:rPr>
              <a:t>n</a:t>
            </a:r>
            <a:r>
              <a:rPr lang="en-US" dirty="0">
                <a:solidFill>
                  <a:srgbClr val="FFFF00"/>
                </a:solidFill>
                <a:latin typeface="Arev Sans" pitchFamily="34" charset="0"/>
                <a:ea typeface="Arev Sans" pitchFamily="34" charset="0"/>
                <a:cs typeface="Arev sans bold" pitchFamily="34" charset="0"/>
              </a:rPr>
              <a:t>)</a:t>
            </a:r>
            <a:r>
              <a:rPr lang="en-US" sz="3200" baseline="30000" dirty="0">
                <a:solidFill>
                  <a:srgbClr val="FFFF00"/>
                </a:solidFill>
                <a:latin typeface="Arev Sans" pitchFamily="34" charset="0"/>
                <a:ea typeface="Arev Sans" pitchFamily="34" charset="0"/>
                <a:cs typeface="Arev sans bold" pitchFamily="34" charset="0"/>
              </a:rPr>
              <a:t>⊗</a:t>
            </a:r>
            <a:r>
              <a:rPr lang="en-US" sz="3200" baseline="30000" dirty="0" smtClean="0">
                <a:solidFill>
                  <a:srgbClr val="FFFF00"/>
                </a:solidFill>
                <a:latin typeface="Arev Sans" pitchFamily="34" charset="0"/>
                <a:ea typeface="Arev Sans" pitchFamily="34" charset="0"/>
                <a:cs typeface="Arev sans bold" pitchFamily="34" charset="0"/>
              </a:rPr>
              <a:t>m</a:t>
            </a:r>
            <a:r>
              <a:rPr lang="en-US" dirty="0" smtClean="0">
                <a:latin typeface="Arev Sans" pitchFamily="34" charset="0"/>
                <a:ea typeface="Arev Sans" pitchFamily="34" charset="0"/>
                <a:cs typeface="Arev sans bold" pitchFamily="34" charset="0"/>
              </a:rPr>
              <a:t>}</a:t>
            </a:r>
            <a:r>
              <a:rPr lang="en-US" dirty="0">
                <a:solidFill>
                  <a:srgbClr val="FFFF00"/>
                </a:solidFill>
                <a:latin typeface="Arev Sans" pitchFamily="34" charset="0"/>
                <a:ea typeface="Arev Sans" pitchFamily="34" charset="0"/>
                <a:cs typeface="Arev sans bold" pitchFamily="34" charset="0"/>
              </a:rPr>
              <a:t/>
            </a:r>
            <a:br>
              <a:rPr lang="en-US" dirty="0">
                <a:solidFill>
                  <a:srgbClr val="FFFF00"/>
                </a:solidFill>
                <a:latin typeface="Arev Sans" pitchFamily="34" charset="0"/>
                <a:ea typeface="Arev Sans" pitchFamily="34" charset="0"/>
                <a:cs typeface="Arev sans bold" pitchFamily="34" charset="0"/>
              </a:rPr>
            </a:br>
            <a:r>
              <a:rPr lang="en-US" dirty="0" smtClean="0">
                <a:latin typeface="Arev Sans" pitchFamily="34" charset="0"/>
                <a:ea typeface="Arev Sans" pitchFamily="34" charset="0"/>
                <a:cs typeface="Arev sans bold" pitchFamily="34" charset="0"/>
              </a:rPr>
              <a:t>is a </a:t>
            </a:r>
            <a:r>
              <a:rPr lang="en-US" i="1" dirty="0" smtClean="0">
                <a:latin typeface="Arev Sans" pitchFamily="34" charset="0"/>
                <a:ea typeface="Arev Sans" pitchFamily="34" charset="0"/>
                <a:cs typeface="Arev sans bold" pitchFamily="34" charset="0"/>
              </a:rPr>
              <a:t>group representation</a:t>
            </a:r>
            <a:r>
              <a:rPr lang="en-US" dirty="0" smtClean="0">
                <a:latin typeface="Arev Sans" pitchFamily="34" charset="0"/>
                <a:ea typeface="Arev Sans" pitchFamily="34" charset="0"/>
                <a:cs typeface="Arev sans bold" pitchFamily="34" charset="0"/>
              </a:rPr>
              <a:t>!</a:t>
            </a:r>
          </a:p>
        </p:txBody>
      </p:sp>
    </p:spTree>
    <p:extLst>
      <p:ext uri="{BB962C8B-B14F-4D97-AF65-F5344CB8AC3E}">
        <p14:creationId xmlns:p14="http://schemas.microsoft.com/office/powerpoint/2010/main" val="34528738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bwMode="auto">
          <a:xfrm>
            <a:off x="327511" y="1019038"/>
            <a:ext cx="5692584"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You basically want to estimate</a:t>
            </a:r>
          </a:p>
        </p:txBody>
      </p:sp>
      <p:grpSp>
        <p:nvGrpSpPr>
          <p:cNvPr id="9" name="Group 8"/>
          <p:cNvGrpSpPr>
            <a:grpSpLocks noChangeAspect="1"/>
          </p:cNvGrpSpPr>
          <p:nvPr>
            <p:custDataLst>
              <p:tags r:id="rId1"/>
            </p:custDataLst>
          </p:nvPr>
        </p:nvGrpSpPr>
        <p:grpSpPr>
          <a:xfrm>
            <a:off x="6026976" y="869461"/>
            <a:ext cx="896938" cy="941387"/>
            <a:chOff x="7893050" y="5316538"/>
            <a:chExt cx="896938" cy="941387"/>
          </a:xfrm>
        </p:grpSpPr>
        <p:sp>
          <p:nvSpPr>
            <p:cNvPr id="10" name="Freeform 22"/>
            <p:cNvSpPr>
              <a:spLocks/>
            </p:cNvSpPr>
            <p:nvPr>
              <p:custDataLst>
                <p:tags r:id="rId6"/>
              </p:custDataLst>
            </p:nvPr>
          </p:nvSpPr>
          <p:spPr bwMode="auto">
            <a:xfrm>
              <a:off x="8066088" y="5316538"/>
              <a:ext cx="120650" cy="138112"/>
            </a:xfrm>
            <a:custGeom>
              <a:avLst/>
              <a:gdLst>
                <a:gd name="T0" fmla="*/ 173 w 173"/>
                <a:gd name="T1" fmla="*/ 87 h 212"/>
                <a:gd name="T2" fmla="*/ 154 w 173"/>
                <a:gd name="T3" fmla="*/ 22 h 212"/>
                <a:gd name="T4" fmla="*/ 101 w 173"/>
                <a:gd name="T5" fmla="*/ 0 h 212"/>
                <a:gd name="T6" fmla="*/ 62 w 173"/>
                <a:gd name="T7" fmla="*/ 9 h 212"/>
                <a:gd name="T8" fmla="*/ 34 w 173"/>
                <a:gd name="T9" fmla="*/ 37 h 212"/>
                <a:gd name="T10" fmla="*/ 34 w 173"/>
                <a:gd name="T11" fmla="*/ 5 h 212"/>
                <a:gd name="T12" fmla="*/ 0 w 173"/>
                <a:gd name="T13" fmla="*/ 5 h 212"/>
                <a:gd name="T14" fmla="*/ 0 w 173"/>
                <a:gd name="T15" fmla="*/ 212 h 212"/>
                <a:gd name="T16" fmla="*/ 34 w 173"/>
                <a:gd name="T17" fmla="*/ 212 h 212"/>
                <a:gd name="T18" fmla="*/ 34 w 173"/>
                <a:gd name="T19" fmla="*/ 95 h 212"/>
                <a:gd name="T20" fmla="*/ 50 w 173"/>
                <a:gd name="T21" fmla="*/ 47 h 212"/>
                <a:gd name="T22" fmla="*/ 93 w 173"/>
                <a:gd name="T23" fmla="*/ 29 h 212"/>
                <a:gd name="T24" fmla="*/ 127 w 173"/>
                <a:gd name="T25" fmla="*/ 44 h 212"/>
                <a:gd name="T26" fmla="*/ 139 w 173"/>
                <a:gd name="T27" fmla="*/ 88 h 212"/>
                <a:gd name="T28" fmla="*/ 139 w 173"/>
                <a:gd name="T29" fmla="*/ 212 h 212"/>
                <a:gd name="T30" fmla="*/ 173 w 173"/>
                <a:gd name="T31" fmla="*/ 212 h 212"/>
                <a:gd name="T32" fmla="*/ 173 w 173"/>
                <a:gd name="T33" fmla="*/ 8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12">
                  <a:moveTo>
                    <a:pt x="173" y="87"/>
                  </a:moveTo>
                  <a:cubicBezTo>
                    <a:pt x="173" y="58"/>
                    <a:pt x="167" y="36"/>
                    <a:pt x="154" y="22"/>
                  </a:cubicBezTo>
                  <a:cubicBezTo>
                    <a:pt x="142" y="7"/>
                    <a:pt x="124" y="0"/>
                    <a:pt x="101" y="0"/>
                  </a:cubicBezTo>
                  <a:cubicBezTo>
                    <a:pt x="86" y="0"/>
                    <a:pt x="73" y="3"/>
                    <a:pt x="62" y="9"/>
                  </a:cubicBezTo>
                  <a:cubicBezTo>
                    <a:pt x="51" y="15"/>
                    <a:pt x="42" y="24"/>
                    <a:pt x="34" y="37"/>
                  </a:cubicBezTo>
                  <a:lnTo>
                    <a:pt x="34" y="5"/>
                  </a:lnTo>
                  <a:lnTo>
                    <a:pt x="0" y="5"/>
                  </a:lnTo>
                  <a:lnTo>
                    <a:pt x="0" y="212"/>
                  </a:lnTo>
                  <a:lnTo>
                    <a:pt x="34" y="212"/>
                  </a:lnTo>
                  <a:lnTo>
                    <a:pt x="34" y="95"/>
                  </a:lnTo>
                  <a:cubicBezTo>
                    <a:pt x="34" y="75"/>
                    <a:pt x="39" y="58"/>
                    <a:pt x="50" y="47"/>
                  </a:cubicBezTo>
                  <a:cubicBezTo>
                    <a:pt x="60" y="35"/>
                    <a:pt x="75" y="29"/>
                    <a:pt x="93" y="29"/>
                  </a:cubicBezTo>
                  <a:cubicBezTo>
                    <a:pt x="108" y="29"/>
                    <a:pt x="120" y="34"/>
                    <a:pt x="127" y="44"/>
                  </a:cubicBezTo>
                  <a:cubicBezTo>
                    <a:pt x="135" y="53"/>
                    <a:pt x="139" y="68"/>
                    <a:pt x="139" y="88"/>
                  </a:cubicBezTo>
                  <a:lnTo>
                    <a:pt x="139" y="212"/>
                  </a:lnTo>
                  <a:lnTo>
                    <a:pt x="173" y="212"/>
                  </a:lnTo>
                  <a:lnTo>
                    <a:pt x="173" y="87"/>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3"/>
            <p:cNvSpPr>
              <a:spLocks/>
            </p:cNvSpPr>
            <p:nvPr>
              <p:custDataLst>
                <p:tags r:id="rId7"/>
              </p:custDataLst>
            </p:nvPr>
          </p:nvSpPr>
          <p:spPr bwMode="auto">
            <a:xfrm>
              <a:off x="7893050" y="5516563"/>
              <a:ext cx="447675" cy="492125"/>
            </a:xfrm>
            <a:custGeom>
              <a:avLst/>
              <a:gdLst>
                <a:gd name="T0" fmla="*/ 21 w 637"/>
                <a:gd name="T1" fmla="*/ 0 h 760"/>
                <a:gd name="T2" fmla="*/ 21 w 637"/>
                <a:gd name="T3" fmla="*/ 33 h 760"/>
                <a:gd name="T4" fmla="*/ 325 w 637"/>
                <a:gd name="T5" fmla="*/ 382 h 760"/>
                <a:gd name="T6" fmla="*/ 0 w 637"/>
                <a:gd name="T7" fmla="*/ 760 h 760"/>
                <a:gd name="T8" fmla="*/ 637 w 637"/>
                <a:gd name="T9" fmla="*/ 760 h 760"/>
                <a:gd name="T10" fmla="*/ 637 w 637"/>
                <a:gd name="T11" fmla="*/ 561 h 760"/>
                <a:gd name="T12" fmla="*/ 606 w 637"/>
                <a:gd name="T13" fmla="*/ 561 h 760"/>
                <a:gd name="T14" fmla="*/ 589 w 637"/>
                <a:gd name="T15" fmla="*/ 663 h 760"/>
                <a:gd name="T16" fmla="*/ 554 w 637"/>
                <a:gd name="T17" fmla="*/ 698 h 760"/>
                <a:gd name="T18" fmla="*/ 96 w 637"/>
                <a:gd name="T19" fmla="*/ 698 h 760"/>
                <a:gd name="T20" fmla="*/ 389 w 637"/>
                <a:gd name="T21" fmla="*/ 357 h 760"/>
                <a:gd name="T22" fmla="*/ 107 w 637"/>
                <a:gd name="T23" fmla="*/ 33 h 760"/>
                <a:gd name="T24" fmla="*/ 555 w 637"/>
                <a:gd name="T25" fmla="*/ 33 h 760"/>
                <a:gd name="T26" fmla="*/ 589 w 637"/>
                <a:gd name="T27" fmla="*/ 67 h 760"/>
                <a:gd name="T28" fmla="*/ 606 w 637"/>
                <a:gd name="T29" fmla="*/ 170 h 760"/>
                <a:gd name="T30" fmla="*/ 637 w 637"/>
                <a:gd name="T31" fmla="*/ 170 h 760"/>
                <a:gd name="T32" fmla="*/ 637 w 637"/>
                <a:gd name="T33" fmla="*/ 0 h 760"/>
                <a:gd name="T34" fmla="*/ 107 w 637"/>
                <a:gd name="T35" fmla="*/ 0 h 760"/>
                <a:gd name="T36" fmla="*/ 21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1" y="0"/>
                  </a:moveTo>
                  <a:lnTo>
                    <a:pt x="21" y="33"/>
                  </a:lnTo>
                  <a:lnTo>
                    <a:pt x="325" y="382"/>
                  </a:lnTo>
                  <a:lnTo>
                    <a:pt x="0" y="760"/>
                  </a:lnTo>
                  <a:lnTo>
                    <a:pt x="637" y="760"/>
                  </a:lnTo>
                  <a:lnTo>
                    <a:pt x="637" y="561"/>
                  </a:lnTo>
                  <a:lnTo>
                    <a:pt x="606" y="561"/>
                  </a:lnTo>
                  <a:lnTo>
                    <a:pt x="589" y="663"/>
                  </a:lnTo>
                  <a:lnTo>
                    <a:pt x="554" y="698"/>
                  </a:lnTo>
                  <a:lnTo>
                    <a:pt x="96" y="698"/>
                  </a:lnTo>
                  <a:lnTo>
                    <a:pt x="389" y="357"/>
                  </a:lnTo>
                  <a:lnTo>
                    <a:pt x="107" y="33"/>
                  </a:lnTo>
                  <a:lnTo>
                    <a:pt x="555" y="33"/>
                  </a:lnTo>
                  <a:lnTo>
                    <a:pt x="589" y="67"/>
                  </a:lnTo>
                  <a:lnTo>
                    <a:pt x="606" y="170"/>
                  </a:lnTo>
                  <a:lnTo>
                    <a:pt x="637" y="170"/>
                  </a:lnTo>
                  <a:lnTo>
                    <a:pt x="637" y="0"/>
                  </a:lnTo>
                  <a:lnTo>
                    <a:pt x="107" y="0"/>
                  </a:lnTo>
                  <a:lnTo>
                    <a:pt x="21"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4"/>
            <p:cNvSpPr>
              <a:spLocks noEditPoints="1"/>
            </p:cNvSpPr>
            <p:nvPr>
              <p:custDataLst>
                <p:tags r:id="rId8"/>
              </p:custDataLst>
            </p:nvPr>
          </p:nvSpPr>
          <p:spPr bwMode="auto">
            <a:xfrm>
              <a:off x="7916863" y="6070600"/>
              <a:ext cx="23813" cy="187325"/>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5"/>
            <p:cNvSpPr>
              <a:spLocks noEditPoints="1"/>
            </p:cNvSpPr>
            <p:nvPr>
              <p:custDataLst>
                <p:tags r:id="rId9"/>
              </p:custDataLst>
            </p:nvPr>
          </p:nvSpPr>
          <p:spPr bwMode="auto">
            <a:xfrm>
              <a:off x="7986713" y="6149975"/>
              <a:ext cx="179388" cy="74612"/>
            </a:xfrm>
            <a:custGeom>
              <a:avLst/>
              <a:gdLst>
                <a:gd name="T0" fmla="*/ 0 w 254"/>
                <a:gd name="T1" fmla="*/ 31 h 114"/>
                <a:gd name="T2" fmla="*/ 254 w 254"/>
                <a:gd name="T3" fmla="*/ 31 h 114"/>
                <a:gd name="T4" fmla="*/ 254 w 254"/>
                <a:gd name="T5" fmla="*/ 0 h 114"/>
                <a:gd name="T6" fmla="*/ 0 w 254"/>
                <a:gd name="T7" fmla="*/ 0 h 114"/>
                <a:gd name="T8" fmla="*/ 0 w 254"/>
                <a:gd name="T9" fmla="*/ 31 h 114"/>
                <a:gd name="T10" fmla="*/ 0 w 254"/>
                <a:gd name="T11" fmla="*/ 114 h 114"/>
                <a:gd name="T12" fmla="*/ 254 w 254"/>
                <a:gd name="T13" fmla="*/ 114 h 114"/>
                <a:gd name="T14" fmla="*/ 254 w 254"/>
                <a:gd name="T15" fmla="*/ 83 h 114"/>
                <a:gd name="T16" fmla="*/ 0 w 254"/>
                <a:gd name="T17" fmla="*/ 83 h 114"/>
                <a:gd name="T18" fmla="*/ 0 w 254"/>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114">
                  <a:moveTo>
                    <a:pt x="0" y="31"/>
                  </a:moveTo>
                  <a:lnTo>
                    <a:pt x="254" y="31"/>
                  </a:lnTo>
                  <a:lnTo>
                    <a:pt x="254" y="0"/>
                  </a:lnTo>
                  <a:lnTo>
                    <a:pt x="0" y="0"/>
                  </a:lnTo>
                  <a:lnTo>
                    <a:pt x="0" y="31"/>
                  </a:lnTo>
                  <a:close/>
                  <a:moveTo>
                    <a:pt x="0" y="114"/>
                  </a:moveTo>
                  <a:lnTo>
                    <a:pt x="254" y="114"/>
                  </a:lnTo>
                  <a:lnTo>
                    <a:pt x="254" y="83"/>
                  </a:lnTo>
                  <a:lnTo>
                    <a:pt x="0" y="83"/>
                  </a:lnTo>
                  <a:lnTo>
                    <a:pt x="0" y="11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custDataLst>
                <p:tags r:id="rId10"/>
              </p:custDataLst>
            </p:nvPr>
          </p:nvSpPr>
          <p:spPr bwMode="auto">
            <a:xfrm>
              <a:off x="8218488" y="6078538"/>
              <a:ext cx="114300" cy="179387"/>
            </a:xfrm>
            <a:custGeom>
              <a:avLst/>
              <a:gdLst>
                <a:gd name="T0" fmla="*/ 5 w 164"/>
                <a:gd name="T1" fmla="*/ 244 h 276"/>
                <a:gd name="T2" fmla="*/ 5 w 164"/>
                <a:gd name="T3" fmla="*/ 276 h 276"/>
                <a:gd name="T4" fmla="*/ 164 w 164"/>
                <a:gd name="T5" fmla="*/ 276 h 276"/>
                <a:gd name="T6" fmla="*/ 164 w 164"/>
                <a:gd name="T7" fmla="*/ 244 h 276"/>
                <a:gd name="T8" fmla="*/ 103 w 164"/>
                <a:gd name="T9" fmla="*/ 244 h 276"/>
                <a:gd name="T10" fmla="*/ 103 w 164"/>
                <a:gd name="T11" fmla="*/ 0 h 276"/>
                <a:gd name="T12" fmla="*/ 66 w 164"/>
                <a:gd name="T13" fmla="*/ 0 h 276"/>
                <a:gd name="T14" fmla="*/ 0 w 164"/>
                <a:gd name="T15" fmla="*/ 13 h 276"/>
                <a:gd name="T16" fmla="*/ 0 w 164"/>
                <a:gd name="T17" fmla="*/ 47 h 276"/>
                <a:gd name="T18" fmla="*/ 66 w 164"/>
                <a:gd name="T19" fmla="*/ 34 h 276"/>
                <a:gd name="T20" fmla="*/ 66 w 164"/>
                <a:gd name="T21" fmla="*/ 244 h 276"/>
                <a:gd name="T22" fmla="*/ 5 w 164"/>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76">
                  <a:moveTo>
                    <a:pt x="5" y="244"/>
                  </a:moveTo>
                  <a:lnTo>
                    <a:pt x="5" y="276"/>
                  </a:lnTo>
                  <a:lnTo>
                    <a:pt x="164" y="276"/>
                  </a:lnTo>
                  <a:lnTo>
                    <a:pt x="164" y="244"/>
                  </a:lnTo>
                  <a:lnTo>
                    <a:pt x="103" y="244"/>
                  </a:lnTo>
                  <a:lnTo>
                    <a:pt x="103" y="0"/>
                  </a:lnTo>
                  <a:lnTo>
                    <a:pt x="66" y="0"/>
                  </a:lnTo>
                  <a:lnTo>
                    <a:pt x="0" y="13"/>
                  </a:lnTo>
                  <a:lnTo>
                    <a:pt x="0" y="47"/>
                  </a:lnTo>
                  <a:lnTo>
                    <a:pt x="66" y="34"/>
                  </a:lnTo>
                  <a:lnTo>
                    <a:pt x="66" y="244"/>
                  </a:lnTo>
                  <a:lnTo>
                    <a:pt x="5" y="24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7"/>
            <p:cNvSpPr>
              <a:spLocks noEditPoints="1"/>
            </p:cNvSpPr>
            <p:nvPr>
              <p:custDataLst>
                <p:tags r:id="rId11"/>
              </p:custDataLst>
            </p:nvPr>
          </p:nvSpPr>
          <p:spPr bwMode="auto">
            <a:xfrm>
              <a:off x="8448675" y="5680075"/>
              <a:ext cx="171450" cy="247650"/>
            </a:xfrm>
            <a:custGeom>
              <a:avLst/>
              <a:gdLst>
                <a:gd name="T0" fmla="*/ 45 w 244"/>
                <a:gd name="T1" fmla="*/ 238 h 383"/>
                <a:gd name="T2" fmla="*/ 81 w 244"/>
                <a:gd name="T3" fmla="*/ 274 h 383"/>
                <a:gd name="T4" fmla="*/ 133 w 244"/>
                <a:gd name="T5" fmla="*/ 286 h 383"/>
                <a:gd name="T6" fmla="*/ 213 w 244"/>
                <a:gd name="T7" fmla="*/ 247 h 383"/>
                <a:gd name="T8" fmla="*/ 244 w 244"/>
                <a:gd name="T9" fmla="*/ 143 h 383"/>
                <a:gd name="T10" fmla="*/ 213 w 244"/>
                <a:gd name="T11" fmla="*/ 39 h 383"/>
                <a:gd name="T12" fmla="*/ 133 w 244"/>
                <a:gd name="T13" fmla="*/ 0 h 383"/>
                <a:gd name="T14" fmla="*/ 81 w 244"/>
                <a:gd name="T15" fmla="*/ 12 h 383"/>
                <a:gd name="T16" fmla="*/ 45 w 244"/>
                <a:gd name="T17" fmla="*/ 48 h 383"/>
                <a:gd name="T18" fmla="*/ 45 w 244"/>
                <a:gd name="T19" fmla="*/ 6 h 383"/>
                <a:gd name="T20" fmla="*/ 0 w 244"/>
                <a:gd name="T21" fmla="*/ 6 h 383"/>
                <a:gd name="T22" fmla="*/ 0 w 244"/>
                <a:gd name="T23" fmla="*/ 383 h 383"/>
                <a:gd name="T24" fmla="*/ 45 w 244"/>
                <a:gd name="T25" fmla="*/ 383 h 383"/>
                <a:gd name="T26" fmla="*/ 45 w 244"/>
                <a:gd name="T27" fmla="*/ 238 h 383"/>
                <a:gd name="T28" fmla="*/ 198 w 244"/>
                <a:gd name="T29" fmla="*/ 143 h 383"/>
                <a:gd name="T30" fmla="*/ 178 w 244"/>
                <a:gd name="T31" fmla="*/ 221 h 383"/>
                <a:gd name="T32" fmla="*/ 122 w 244"/>
                <a:gd name="T33" fmla="*/ 249 h 383"/>
                <a:gd name="T34" fmla="*/ 66 w 244"/>
                <a:gd name="T35" fmla="*/ 221 h 383"/>
                <a:gd name="T36" fmla="*/ 45 w 244"/>
                <a:gd name="T37" fmla="*/ 143 h 383"/>
                <a:gd name="T38" fmla="*/ 66 w 244"/>
                <a:gd name="T39" fmla="*/ 66 h 383"/>
                <a:gd name="T40" fmla="*/ 122 w 244"/>
                <a:gd name="T41" fmla="*/ 37 h 383"/>
                <a:gd name="T42" fmla="*/ 178 w 244"/>
                <a:gd name="T43" fmla="*/ 66 h 383"/>
                <a:gd name="T44" fmla="*/ 198 w 244"/>
                <a:gd name="T45" fmla="*/ 14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 h="383">
                  <a:moveTo>
                    <a:pt x="45" y="238"/>
                  </a:moveTo>
                  <a:cubicBezTo>
                    <a:pt x="55" y="255"/>
                    <a:pt x="67" y="267"/>
                    <a:pt x="81" y="274"/>
                  </a:cubicBezTo>
                  <a:cubicBezTo>
                    <a:pt x="95" y="282"/>
                    <a:pt x="113" y="286"/>
                    <a:pt x="133" y="286"/>
                  </a:cubicBezTo>
                  <a:cubicBezTo>
                    <a:pt x="166" y="286"/>
                    <a:pt x="192" y="273"/>
                    <a:pt x="213" y="247"/>
                  </a:cubicBezTo>
                  <a:cubicBezTo>
                    <a:pt x="234" y="220"/>
                    <a:pt x="244" y="186"/>
                    <a:pt x="244" y="143"/>
                  </a:cubicBezTo>
                  <a:cubicBezTo>
                    <a:pt x="244" y="100"/>
                    <a:pt x="234" y="66"/>
                    <a:pt x="213" y="39"/>
                  </a:cubicBezTo>
                  <a:cubicBezTo>
                    <a:pt x="192" y="13"/>
                    <a:pt x="166" y="0"/>
                    <a:pt x="133" y="0"/>
                  </a:cubicBezTo>
                  <a:cubicBezTo>
                    <a:pt x="113" y="0"/>
                    <a:pt x="95" y="4"/>
                    <a:pt x="81" y="12"/>
                  </a:cubicBezTo>
                  <a:cubicBezTo>
                    <a:pt x="67" y="19"/>
                    <a:pt x="55" y="32"/>
                    <a:pt x="45" y="48"/>
                  </a:cubicBezTo>
                  <a:lnTo>
                    <a:pt x="45" y="6"/>
                  </a:lnTo>
                  <a:lnTo>
                    <a:pt x="0" y="6"/>
                  </a:lnTo>
                  <a:lnTo>
                    <a:pt x="0" y="383"/>
                  </a:lnTo>
                  <a:lnTo>
                    <a:pt x="45" y="383"/>
                  </a:lnTo>
                  <a:lnTo>
                    <a:pt x="45" y="238"/>
                  </a:lnTo>
                  <a:close/>
                  <a:moveTo>
                    <a:pt x="198" y="143"/>
                  </a:moveTo>
                  <a:cubicBezTo>
                    <a:pt x="198" y="176"/>
                    <a:pt x="191" y="202"/>
                    <a:pt x="178" y="221"/>
                  </a:cubicBezTo>
                  <a:cubicBezTo>
                    <a:pt x="164" y="239"/>
                    <a:pt x="146" y="249"/>
                    <a:pt x="122" y="249"/>
                  </a:cubicBezTo>
                  <a:cubicBezTo>
                    <a:pt x="98" y="249"/>
                    <a:pt x="79" y="239"/>
                    <a:pt x="66" y="221"/>
                  </a:cubicBezTo>
                  <a:cubicBezTo>
                    <a:pt x="52" y="202"/>
                    <a:pt x="45" y="176"/>
                    <a:pt x="45" y="143"/>
                  </a:cubicBezTo>
                  <a:cubicBezTo>
                    <a:pt x="45" y="110"/>
                    <a:pt x="52" y="84"/>
                    <a:pt x="66" y="66"/>
                  </a:cubicBezTo>
                  <a:cubicBezTo>
                    <a:pt x="79" y="47"/>
                    <a:pt x="98" y="37"/>
                    <a:pt x="122" y="37"/>
                  </a:cubicBezTo>
                  <a:cubicBezTo>
                    <a:pt x="146" y="37"/>
                    <a:pt x="164" y="47"/>
                    <a:pt x="178" y="66"/>
                  </a:cubicBezTo>
                  <a:cubicBezTo>
                    <a:pt x="191" y="84"/>
                    <a:pt x="198" y="110"/>
                    <a:pt x="198" y="143"/>
                  </a:cubicBez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8"/>
            <p:cNvSpPr>
              <a:spLocks/>
            </p:cNvSpPr>
            <p:nvPr>
              <p:custDataLst>
                <p:tags r:id="rId12"/>
              </p:custDataLst>
            </p:nvPr>
          </p:nvSpPr>
          <p:spPr bwMode="auto">
            <a:xfrm>
              <a:off x="8667750" y="5543550"/>
              <a:ext cx="122238" cy="182562"/>
            </a:xfrm>
            <a:custGeom>
              <a:avLst/>
              <a:gdLst>
                <a:gd name="T0" fmla="*/ 45 w 175"/>
                <a:gd name="T1" fmla="*/ 249 h 281"/>
                <a:gd name="T2" fmla="*/ 114 w 175"/>
                <a:gd name="T3" fmla="*/ 178 h 281"/>
                <a:gd name="T4" fmla="*/ 144 w 175"/>
                <a:gd name="T5" fmla="*/ 147 h 281"/>
                <a:gd name="T6" fmla="*/ 167 w 175"/>
                <a:gd name="T7" fmla="*/ 111 h 281"/>
                <a:gd name="T8" fmla="*/ 173 w 175"/>
                <a:gd name="T9" fmla="*/ 79 h 281"/>
                <a:gd name="T10" fmla="*/ 148 w 175"/>
                <a:gd name="T11" fmla="*/ 21 h 281"/>
                <a:gd name="T12" fmla="*/ 79 w 175"/>
                <a:gd name="T13" fmla="*/ 0 h 281"/>
                <a:gd name="T14" fmla="*/ 44 w 175"/>
                <a:gd name="T15" fmla="*/ 5 h 281"/>
                <a:gd name="T16" fmla="*/ 2 w 175"/>
                <a:gd name="T17" fmla="*/ 18 h 281"/>
                <a:gd name="T18" fmla="*/ 2 w 175"/>
                <a:gd name="T19" fmla="*/ 56 h 281"/>
                <a:gd name="T20" fmla="*/ 43 w 175"/>
                <a:gd name="T21" fmla="*/ 37 h 281"/>
                <a:gd name="T22" fmla="*/ 80 w 175"/>
                <a:gd name="T23" fmla="*/ 31 h 281"/>
                <a:gd name="T24" fmla="*/ 120 w 175"/>
                <a:gd name="T25" fmla="*/ 45 h 281"/>
                <a:gd name="T26" fmla="*/ 136 w 175"/>
                <a:gd name="T27" fmla="*/ 81 h 281"/>
                <a:gd name="T28" fmla="*/ 129 w 175"/>
                <a:gd name="T29" fmla="*/ 109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4" y="178"/>
                  </a:lnTo>
                  <a:cubicBezTo>
                    <a:pt x="131" y="161"/>
                    <a:pt x="141" y="150"/>
                    <a:pt x="144" y="147"/>
                  </a:cubicBezTo>
                  <a:cubicBezTo>
                    <a:pt x="155" y="133"/>
                    <a:pt x="163" y="121"/>
                    <a:pt x="167" y="111"/>
                  </a:cubicBezTo>
                  <a:cubicBezTo>
                    <a:pt x="171" y="101"/>
                    <a:pt x="173" y="90"/>
                    <a:pt x="173" y="79"/>
                  </a:cubicBezTo>
                  <a:cubicBezTo>
                    <a:pt x="173" y="55"/>
                    <a:pt x="165" y="36"/>
                    <a:pt x="148" y="21"/>
                  </a:cubicBezTo>
                  <a:cubicBezTo>
                    <a:pt x="131" y="7"/>
                    <a:pt x="108" y="0"/>
                    <a:pt x="79" y="0"/>
                  </a:cubicBezTo>
                  <a:cubicBezTo>
                    <a:pt x="69" y="0"/>
                    <a:pt x="57" y="1"/>
                    <a:pt x="44" y="5"/>
                  </a:cubicBezTo>
                  <a:cubicBezTo>
                    <a:pt x="31" y="8"/>
                    <a:pt x="17" y="12"/>
                    <a:pt x="2" y="18"/>
                  </a:cubicBezTo>
                  <a:lnTo>
                    <a:pt x="2" y="56"/>
                  </a:lnTo>
                  <a:cubicBezTo>
                    <a:pt x="16" y="48"/>
                    <a:pt x="30" y="42"/>
                    <a:pt x="43" y="37"/>
                  </a:cubicBezTo>
                  <a:cubicBezTo>
                    <a:pt x="56" y="33"/>
                    <a:pt x="68" y="31"/>
                    <a:pt x="80" y="31"/>
                  </a:cubicBezTo>
                  <a:cubicBezTo>
                    <a:pt x="97" y="31"/>
                    <a:pt x="110" y="36"/>
                    <a:pt x="120" y="45"/>
                  </a:cubicBezTo>
                  <a:cubicBezTo>
                    <a:pt x="131" y="54"/>
                    <a:pt x="136" y="66"/>
                    <a:pt x="136" y="81"/>
                  </a:cubicBezTo>
                  <a:cubicBezTo>
                    <a:pt x="136" y="90"/>
                    <a:pt x="134" y="99"/>
                    <a:pt x="129" y="109"/>
                  </a:cubicBezTo>
                  <a:cubicBezTo>
                    <a:pt x="124" y="118"/>
                    <a:pt x="116" y="129"/>
                    <a:pt x="104" y="143"/>
                  </a:cubicBezTo>
                  <a:cubicBezTo>
                    <a:pt x="98" y="150"/>
                    <a:pt x="82" y="166"/>
                    <a:pt x="58" y="190"/>
                  </a:cubicBezTo>
                  <a:lnTo>
                    <a:pt x="0" y="249"/>
                  </a:lnTo>
                  <a:lnTo>
                    <a:pt x="0" y="281"/>
                  </a:lnTo>
                  <a:lnTo>
                    <a:pt x="175" y="281"/>
                  </a:lnTo>
                  <a:lnTo>
                    <a:pt x="175" y="249"/>
                  </a:lnTo>
                  <a:lnTo>
                    <a:pt x="45" y="249"/>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9"/>
            <p:cNvSpPr>
              <a:spLocks noEditPoints="1"/>
            </p:cNvSpPr>
            <p:nvPr>
              <p:custDataLst>
                <p:tags r:id="rId13"/>
              </p:custDataLst>
            </p:nvPr>
          </p:nvSpPr>
          <p:spPr bwMode="auto">
            <a:xfrm>
              <a:off x="8672513" y="5818188"/>
              <a:ext cx="23813" cy="185737"/>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TextBox 19"/>
          <p:cNvSpPr txBox="1"/>
          <p:nvPr/>
        </p:nvSpPr>
        <p:spPr bwMode="auto">
          <a:xfrm>
            <a:off x="1255594" y="82634"/>
            <a:ext cx="9680855" cy="632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3200" b="1" dirty="0" smtClean="0">
                <a:latin typeface="Arev Sans" pitchFamily="34" charset="0"/>
                <a:ea typeface="Arev Sans" pitchFamily="34" charset="0"/>
                <a:cs typeface="Arev sans bold" pitchFamily="34" charset="0"/>
              </a:rPr>
              <a:t>Estimating  </a:t>
            </a:r>
            <a:r>
              <a:rPr lang="en-US" sz="3200" b="1" dirty="0" smtClean="0">
                <a:solidFill>
                  <a:srgbClr val="9B0000"/>
                </a:solidFill>
                <a:latin typeface="Arev Sans" pitchFamily="34" charset="0"/>
                <a:ea typeface="Arev Sans" pitchFamily="34" charset="0"/>
                <a:cs typeface="Arev sans bold" pitchFamily="34" charset="0"/>
              </a:rPr>
              <a:t>L</a:t>
            </a:r>
            <a:r>
              <a:rPr lang="en-US" sz="3200" b="1" dirty="0" smtClean="0">
                <a:latin typeface="Arev Sans" pitchFamily="34" charset="0"/>
                <a:ea typeface="Arev Sans" pitchFamily="34" charset="0"/>
                <a:cs typeface="Arev sans bold" pitchFamily="34" charset="0"/>
              </a:rPr>
              <a:t>-distance between </a:t>
            </a:r>
            <a:r>
              <a:rPr lang="el-GR" sz="3200" b="1" dirty="0" smtClean="0">
                <a:latin typeface="Arev Sans" pitchFamily="34" charset="0"/>
                <a:ea typeface="Arev Sans" pitchFamily="34" charset="0"/>
                <a:cs typeface="Arev sans bold" pitchFamily="34" charset="0"/>
              </a:rPr>
              <a:t>ρ</a:t>
            </a:r>
            <a:r>
              <a:rPr lang="en-US" sz="3200" b="1" dirty="0" smtClean="0">
                <a:latin typeface="Arev Sans" pitchFamily="34" charset="0"/>
                <a:ea typeface="Arev Sans" pitchFamily="34" charset="0"/>
                <a:cs typeface="Arev sans bold" pitchFamily="34" charset="0"/>
              </a:rPr>
              <a:t> and </a:t>
            </a:r>
            <a:r>
              <a:rPr lang="en-US" sz="3200" b="1" dirty="0" smtClean="0">
                <a:latin typeface="Times New Roman" panose="02020603050405020304" pitchFamily="18" charset="0"/>
                <a:ea typeface="Arev Sans" pitchFamily="34" charset="0"/>
                <a:cs typeface="Times New Roman" panose="02020603050405020304" pitchFamily="18" charset="0"/>
              </a:rPr>
              <a:t>I</a:t>
            </a:r>
            <a:r>
              <a:rPr lang="en-US" sz="3200" b="1" dirty="0" smtClean="0">
                <a:latin typeface="Arev Sans" pitchFamily="34" charset="0"/>
                <a:ea typeface="Arev Sans" pitchFamily="34" charset="0"/>
                <a:cs typeface="Arev sans bold" pitchFamily="34" charset="0"/>
              </a:rPr>
              <a:t>/n</a:t>
            </a:r>
          </a:p>
        </p:txBody>
      </p:sp>
      <p:grpSp>
        <p:nvGrpSpPr>
          <p:cNvPr id="21" name="Group 20"/>
          <p:cNvGrpSpPr>
            <a:grpSpLocks noChangeAspect="1"/>
          </p:cNvGrpSpPr>
          <p:nvPr>
            <p:custDataLst>
              <p:tags r:id="rId2"/>
            </p:custDataLst>
          </p:nvPr>
        </p:nvGrpSpPr>
        <p:grpSpPr>
          <a:xfrm>
            <a:off x="3986027" y="149818"/>
            <a:ext cx="374651" cy="569913"/>
            <a:chOff x="2540000" y="2540000"/>
            <a:chExt cx="374651" cy="569913"/>
          </a:xfrm>
        </p:grpSpPr>
        <p:sp>
          <p:nvSpPr>
            <p:cNvPr id="22" name="Freeform 7"/>
            <p:cNvSpPr>
              <a:spLocks noEditPoints="1"/>
            </p:cNvSpPr>
            <p:nvPr>
              <p:custDataLst>
                <p:tags r:id="rId3"/>
              </p:custDataLst>
            </p:nvPr>
          </p:nvSpPr>
          <p:spPr bwMode="auto">
            <a:xfrm>
              <a:off x="2540000" y="2635250"/>
              <a:ext cx="160338" cy="301625"/>
            </a:xfrm>
            <a:custGeom>
              <a:avLst/>
              <a:gdLst>
                <a:gd name="T0" fmla="*/ 81 w 183"/>
                <a:gd name="T1" fmla="*/ 305 h 377"/>
                <a:gd name="T2" fmla="*/ 178 w 183"/>
                <a:gd name="T3" fmla="*/ 84 h 377"/>
                <a:gd name="T4" fmla="*/ 183 w 183"/>
                <a:gd name="T5" fmla="*/ 42 h 377"/>
                <a:gd name="T6" fmla="*/ 153 w 183"/>
                <a:gd name="T7" fmla="*/ 0 h 377"/>
                <a:gd name="T8" fmla="*/ 105 w 183"/>
                <a:gd name="T9" fmla="*/ 19 h 377"/>
                <a:gd name="T10" fmla="*/ 51 w 183"/>
                <a:gd name="T11" fmla="*/ 187 h 377"/>
                <a:gd name="T12" fmla="*/ 44 w 183"/>
                <a:gd name="T13" fmla="*/ 262 h 377"/>
                <a:gd name="T14" fmla="*/ 46 w 183"/>
                <a:gd name="T15" fmla="*/ 301 h 377"/>
                <a:gd name="T16" fmla="*/ 0 w 183"/>
                <a:gd name="T17" fmla="*/ 370 h 377"/>
                <a:gd name="T18" fmla="*/ 38 w 183"/>
                <a:gd name="T19" fmla="*/ 370 h 377"/>
                <a:gd name="T20" fmla="*/ 57 w 183"/>
                <a:gd name="T21" fmla="*/ 344 h 377"/>
                <a:gd name="T22" fmla="*/ 110 w 183"/>
                <a:gd name="T23" fmla="*/ 377 h 377"/>
                <a:gd name="T24" fmla="*/ 145 w 183"/>
                <a:gd name="T25" fmla="*/ 363 h 377"/>
                <a:gd name="T26" fmla="*/ 177 w 183"/>
                <a:gd name="T27" fmla="*/ 326 h 377"/>
                <a:gd name="T28" fmla="*/ 145 w 183"/>
                <a:gd name="T29" fmla="*/ 326 h 377"/>
                <a:gd name="T30" fmla="*/ 113 w 183"/>
                <a:gd name="T31" fmla="*/ 354 h 377"/>
                <a:gd name="T32" fmla="*/ 81 w 183"/>
                <a:gd name="T33" fmla="*/ 305 h 377"/>
                <a:gd name="T34" fmla="*/ 81 w 183"/>
                <a:gd name="T35" fmla="*/ 241 h 377"/>
                <a:gd name="T36" fmla="*/ 92 w 183"/>
                <a:gd name="T37" fmla="*/ 174 h 377"/>
                <a:gd name="T38" fmla="*/ 142 w 183"/>
                <a:gd name="T39" fmla="*/ 27 h 377"/>
                <a:gd name="T40" fmla="*/ 148 w 183"/>
                <a:gd name="T41" fmla="*/ 43 h 377"/>
                <a:gd name="T42" fmla="*/ 140 w 183"/>
                <a:gd name="T43" fmla="*/ 89 h 377"/>
                <a:gd name="T44" fmla="*/ 81 w 183"/>
                <a:gd name="T45" fmla="*/ 24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 h="377">
                  <a:moveTo>
                    <a:pt x="81" y="305"/>
                  </a:moveTo>
                  <a:cubicBezTo>
                    <a:pt x="134" y="220"/>
                    <a:pt x="167" y="146"/>
                    <a:pt x="178" y="84"/>
                  </a:cubicBezTo>
                  <a:cubicBezTo>
                    <a:pt x="181" y="69"/>
                    <a:pt x="183" y="55"/>
                    <a:pt x="183" y="42"/>
                  </a:cubicBezTo>
                  <a:cubicBezTo>
                    <a:pt x="183" y="14"/>
                    <a:pt x="173" y="0"/>
                    <a:pt x="153" y="0"/>
                  </a:cubicBezTo>
                  <a:cubicBezTo>
                    <a:pt x="132" y="0"/>
                    <a:pt x="117" y="6"/>
                    <a:pt x="105" y="19"/>
                  </a:cubicBezTo>
                  <a:cubicBezTo>
                    <a:pt x="88" y="38"/>
                    <a:pt x="70" y="94"/>
                    <a:pt x="51" y="187"/>
                  </a:cubicBezTo>
                  <a:cubicBezTo>
                    <a:pt x="46" y="212"/>
                    <a:pt x="44" y="237"/>
                    <a:pt x="44" y="262"/>
                  </a:cubicBezTo>
                  <a:cubicBezTo>
                    <a:pt x="44" y="275"/>
                    <a:pt x="45" y="289"/>
                    <a:pt x="46" y="301"/>
                  </a:cubicBezTo>
                  <a:cubicBezTo>
                    <a:pt x="33" y="324"/>
                    <a:pt x="18" y="346"/>
                    <a:pt x="0" y="370"/>
                  </a:cubicBezTo>
                  <a:lnTo>
                    <a:pt x="38" y="370"/>
                  </a:lnTo>
                  <a:lnTo>
                    <a:pt x="57" y="344"/>
                  </a:lnTo>
                  <a:cubicBezTo>
                    <a:pt x="67" y="366"/>
                    <a:pt x="85" y="377"/>
                    <a:pt x="110" y="377"/>
                  </a:cubicBezTo>
                  <a:cubicBezTo>
                    <a:pt x="122" y="377"/>
                    <a:pt x="133" y="373"/>
                    <a:pt x="145" y="363"/>
                  </a:cubicBezTo>
                  <a:cubicBezTo>
                    <a:pt x="157" y="355"/>
                    <a:pt x="167" y="343"/>
                    <a:pt x="177" y="326"/>
                  </a:cubicBezTo>
                  <a:lnTo>
                    <a:pt x="145" y="326"/>
                  </a:lnTo>
                  <a:cubicBezTo>
                    <a:pt x="132" y="345"/>
                    <a:pt x="122" y="354"/>
                    <a:pt x="113" y="354"/>
                  </a:cubicBezTo>
                  <a:cubicBezTo>
                    <a:pt x="99" y="354"/>
                    <a:pt x="88" y="338"/>
                    <a:pt x="81" y="305"/>
                  </a:cubicBezTo>
                  <a:close/>
                  <a:moveTo>
                    <a:pt x="81" y="241"/>
                  </a:moveTo>
                  <a:cubicBezTo>
                    <a:pt x="84" y="220"/>
                    <a:pt x="87" y="198"/>
                    <a:pt x="92" y="174"/>
                  </a:cubicBezTo>
                  <a:cubicBezTo>
                    <a:pt x="108" y="90"/>
                    <a:pt x="124" y="41"/>
                    <a:pt x="142" y="27"/>
                  </a:cubicBezTo>
                  <a:cubicBezTo>
                    <a:pt x="146" y="27"/>
                    <a:pt x="148" y="32"/>
                    <a:pt x="148" y="43"/>
                  </a:cubicBezTo>
                  <a:cubicBezTo>
                    <a:pt x="148" y="50"/>
                    <a:pt x="145" y="65"/>
                    <a:pt x="140" y="89"/>
                  </a:cubicBezTo>
                  <a:cubicBezTo>
                    <a:pt x="132" y="134"/>
                    <a:pt x="112" y="185"/>
                    <a:pt x="81" y="241"/>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b="1" dirty="0"/>
            </a:p>
          </p:txBody>
        </p:sp>
        <p:sp>
          <p:nvSpPr>
            <p:cNvPr id="23" name="Freeform 8"/>
            <p:cNvSpPr>
              <a:spLocks/>
            </p:cNvSpPr>
            <p:nvPr>
              <p:custDataLst>
                <p:tags r:id="rId4"/>
              </p:custDataLst>
            </p:nvPr>
          </p:nvSpPr>
          <p:spPr bwMode="auto">
            <a:xfrm>
              <a:off x="2760663" y="2540000"/>
              <a:ext cx="153988" cy="225425"/>
            </a:xfrm>
            <a:custGeom>
              <a:avLst/>
              <a:gdLst>
                <a:gd name="T0" fmla="*/ 45 w 175"/>
                <a:gd name="T1" fmla="*/ 249 h 281"/>
                <a:gd name="T2" fmla="*/ 115 w 175"/>
                <a:gd name="T3" fmla="*/ 178 h 281"/>
                <a:gd name="T4" fmla="*/ 144 w 175"/>
                <a:gd name="T5" fmla="*/ 147 h 281"/>
                <a:gd name="T6" fmla="*/ 167 w 175"/>
                <a:gd name="T7" fmla="*/ 111 h 281"/>
                <a:gd name="T8" fmla="*/ 174 w 175"/>
                <a:gd name="T9" fmla="*/ 79 h 281"/>
                <a:gd name="T10" fmla="*/ 148 w 175"/>
                <a:gd name="T11" fmla="*/ 21 h 281"/>
                <a:gd name="T12" fmla="*/ 80 w 175"/>
                <a:gd name="T13" fmla="*/ 0 h 281"/>
                <a:gd name="T14" fmla="*/ 44 w 175"/>
                <a:gd name="T15" fmla="*/ 4 h 281"/>
                <a:gd name="T16" fmla="*/ 2 w 175"/>
                <a:gd name="T17" fmla="*/ 18 h 281"/>
                <a:gd name="T18" fmla="*/ 2 w 175"/>
                <a:gd name="T19" fmla="*/ 56 h 281"/>
                <a:gd name="T20" fmla="*/ 43 w 175"/>
                <a:gd name="T21" fmla="*/ 37 h 281"/>
                <a:gd name="T22" fmla="*/ 80 w 175"/>
                <a:gd name="T23" fmla="*/ 31 h 281"/>
                <a:gd name="T24" fmla="*/ 121 w 175"/>
                <a:gd name="T25" fmla="*/ 45 h 281"/>
                <a:gd name="T26" fmla="*/ 136 w 175"/>
                <a:gd name="T27" fmla="*/ 81 h 281"/>
                <a:gd name="T28" fmla="*/ 129 w 175"/>
                <a:gd name="T29" fmla="*/ 108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5" y="178"/>
                  </a:lnTo>
                  <a:cubicBezTo>
                    <a:pt x="131" y="161"/>
                    <a:pt x="141" y="150"/>
                    <a:pt x="144" y="147"/>
                  </a:cubicBezTo>
                  <a:cubicBezTo>
                    <a:pt x="155" y="133"/>
                    <a:pt x="163" y="121"/>
                    <a:pt x="167" y="111"/>
                  </a:cubicBezTo>
                  <a:cubicBezTo>
                    <a:pt x="172" y="100"/>
                    <a:pt x="174" y="90"/>
                    <a:pt x="174" y="79"/>
                  </a:cubicBezTo>
                  <a:cubicBezTo>
                    <a:pt x="174" y="55"/>
                    <a:pt x="165" y="35"/>
                    <a:pt x="148" y="21"/>
                  </a:cubicBezTo>
                  <a:cubicBezTo>
                    <a:pt x="131" y="7"/>
                    <a:pt x="109" y="0"/>
                    <a:pt x="80" y="0"/>
                  </a:cubicBezTo>
                  <a:cubicBezTo>
                    <a:pt x="69" y="0"/>
                    <a:pt x="57" y="1"/>
                    <a:pt x="44" y="4"/>
                  </a:cubicBezTo>
                  <a:cubicBezTo>
                    <a:pt x="31" y="7"/>
                    <a:pt x="17" y="12"/>
                    <a:pt x="2" y="18"/>
                  </a:cubicBezTo>
                  <a:lnTo>
                    <a:pt x="2" y="56"/>
                  </a:lnTo>
                  <a:cubicBezTo>
                    <a:pt x="16" y="47"/>
                    <a:pt x="30" y="41"/>
                    <a:pt x="43" y="37"/>
                  </a:cubicBezTo>
                  <a:cubicBezTo>
                    <a:pt x="57" y="33"/>
                    <a:pt x="69" y="31"/>
                    <a:pt x="80" y="31"/>
                  </a:cubicBezTo>
                  <a:cubicBezTo>
                    <a:pt x="97" y="31"/>
                    <a:pt x="110" y="36"/>
                    <a:pt x="121" y="45"/>
                  </a:cubicBezTo>
                  <a:cubicBezTo>
                    <a:pt x="131" y="54"/>
                    <a:pt x="136" y="66"/>
                    <a:pt x="136" y="81"/>
                  </a:cubicBezTo>
                  <a:cubicBezTo>
                    <a:pt x="136" y="90"/>
                    <a:pt x="134" y="99"/>
                    <a:pt x="129" y="108"/>
                  </a:cubicBezTo>
                  <a:cubicBezTo>
                    <a:pt x="124" y="118"/>
                    <a:pt x="116" y="129"/>
                    <a:pt x="104" y="143"/>
                  </a:cubicBezTo>
                  <a:cubicBezTo>
                    <a:pt x="98" y="150"/>
                    <a:pt x="82" y="166"/>
                    <a:pt x="58" y="190"/>
                  </a:cubicBezTo>
                  <a:lnTo>
                    <a:pt x="0" y="249"/>
                  </a:lnTo>
                  <a:lnTo>
                    <a:pt x="0" y="281"/>
                  </a:lnTo>
                  <a:lnTo>
                    <a:pt x="175" y="281"/>
                  </a:lnTo>
                  <a:lnTo>
                    <a:pt x="175" y="249"/>
                  </a:lnTo>
                  <a:lnTo>
                    <a:pt x="45" y="249"/>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
            <p:cNvSpPr>
              <a:spLocks/>
            </p:cNvSpPr>
            <p:nvPr>
              <p:custDataLst>
                <p:tags r:id="rId5"/>
              </p:custDataLst>
            </p:nvPr>
          </p:nvSpPr>
          <p:spPr bwMode="auto">
            <a:xfrm>
              <a:off x="2760663" y="2884488"/>
              <a:ext cx="153988" cy="225425"/>
            </a:xfrm>
            <a:custGeom>
              <a:avLst/>
              <a:gdLst>
                <a:gd name="T0" fmla="*/ 45 w 175"/>
                <a:gd name="T1" fmla="*/ 250 h 281"/>
                <a:gd name="T2" fmla="*/ 115 w 175"/>
                <a:gd name="T3" fmla="*/ 178 h 281"/>
                <a:gd name="T4" fmla="*/ 144 w 175"/>
                <a:gd name="T5" fmla="*/ 147 h 281"/>
                <a:gd name="T6" fmla="*/ 167 w 175"/>
                <a:gd name="T7" fmla="*/ 111 h 281"/>
                <a:gd name="T8" fmla="*/ 174 w 175"/>
                <a:gd name="T9" fmla="*/ 79 h 281"/>
                <a:gd name="T10" fmla="*/ 148 w 175"/>
                <a:gd name="T11" fmla="*/ 22 h 281"/>
                <a:gd name="T12" fmla="*/ 80 w 175"/>
                <a:gd name="T13" fmla="*/ 0 h 281"/>
                <a:gd name="T14" fmla="*/ 44 w 175"/>
                <a:gd name="T15" fmla="*/ 5 h 281"/>
                <a:gd name="T16" fmla="*/ 2 w 175"/>
                <a:gd name="T17" fmla="*/ 18 h 281"/>
                <a:gd name="T18" fmla="*/ 2 w 175"/>
                <a:gd name="T19" fmla="*/ 56 h 281"/>
                <a:gd name="T20" fmla="*/ 43 w 175"/>
                <a:gd name="T21" fmla="*/ 38 h 281"/>
                <a:gd name="T22" fmla="*/ 80 w 175"/>
                <a:gd name="T23" fmla="*/ 32 h 281"/>
                <a:gd name="T24" fmla="*/ 121 w 175"/>
                <a:gd name="T25" fmla="*/ 45 h 281"/>
                <a:gd name="T26" fmla="*/ 136 w 175"/>
                <a:gd name="T27" fmla="*/ 81 h 281"/>
                <a:gd name="T28" fmla="*/ 129 w 175"/>
                <a:gd name="T29" fmla="*/ 109 h 281"/>
                <a:gd name="T30" fmla="*/ 104 w 175"/>
                <a:gd name="T31" fmla="*/ 143 h 281"/>
                <a:gd name="T32" fmla="*/ 58 w 175"/>
                <a:gd name="T33" fmla="*/ 191 h 281"/>
                <a:gd name="T34" fmla="*/ 0 w 175"/>
                <a:gd name="T35" fmla="*/ 250 h 281"/>
                <a:gd name="T36" fmla="*/ 0 w 175"/>
                <a:gd name="T37" fmla="*/ 281 h 281"/>
                <a:gd name="T38" fmla="*/ 175 w 175"/>
                <a:gd name="T39" fmla="*/ 281 h 281"/>
                <a:gd name="T40" fmla="*/ 175 w 175"/>
                <a:gd name="T41" fmla="*/ 250 h 281"/>
                <a:gd name="T42" fmla="*/ 45 w 175"/>
                <a:gd name="T43" fmla="*/ 2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50"/>
                  </a:moveTo>
                  <a:lnTo>
                    <a:pt x="115" y="178"/>
                  </a:lnTo>
                  <a:cubicBezTo>
                    <a:pt x="131" y="161"/>
                    <a:pt x="141" y="151"/>
                    <a:pt x="144" y="147"/>
                  </a:cubicBezTo>
                  <a:cubicBezTo>
                    <a:pt x="155" y="134"/>
                    <a:pt x="163" y="122"/>
                    <a:pt x="167" y="111"/>
                  </a:cubicBezTo>
                  <a:cubicBezTo>
                    <a:pt x="172" y="101"/>
                    <a:pt x="174" y="90"/>
                    <a:pt x="174" y="79"/>
                  </a:cubicBezTo>
                  <a:cubicBezTo>
                    <a:pt x="174" y="55"/>
                    <a:pt x="165" y="36"/>
                    <a:pt x="148" y="22"/>
                  </a:cubicBezTo>
                  <a:cubicBezTo>
                    <a:pt x="131" y="8"/>
                    <a:pt x="109" y="0"/>
                    <a:pt x="80" y="0"/>
                  </a:cubicBezTo>
                  <a:cubicBezTo>
                    <a:pt x="69" y="0"/>
                    <a:pt x="57" y="2"/>
                    <a:pt x="44" y="5"/>
                  </a:cubicBezTo>
                  <a:cubicBezTo>
                    <a:pt x="31" y="8"/>
                    <a:pt x="17" y="12"/>
                    <a:pt x="2" y="18"/>
                  </a:cubicBezTo>
                  <a:lnTo>
                    <a:pt x="2" y="56"/>
                  </a:lnTo>
                  <a:cubicBezTo>
                    <a:pt x="16" y="48"/>
                    <a:pt x="30" y="42"/>
                    <a:pt x="43" y="38"/>
                  </a:cubicBezTo>
                  <a:cubicBezTo>
                    <a:pt x="57" y="34"/>
                    <a:pt x="69" y="32"/>
                    <a:pt x="80" y="32"/>
                  </a:cubicBezTo>
                  <a:cubicBezTo>
                    <a:pt x="97" y="32"/>
                    <a:pt x="110" y="36"/>
                    <a:pt x="121" y="45"/>
                  </a:cubicBezTo>
                  <a:cubicBezTo>
                    <a:pt x="131" y="55"/>
                    <a:pt x="136" y="67"/>
                    <a:pt x="136" y="81"/>
                  </a:cubicBezTo>
                  <a:cubicBezTo>
                    <a:pt x="136" y="90"/>
                    <a:pt x="134" y="100"/>
                    <a:pt x="129" y="109"/>
                  </a:cubicBezTo>
                  <a:cubicBezTo>
                    <a:pt x="124" y="118"/>
                    <a:pt x="116" y="129"/>
                    <a:pt x="104" y="143"/>
                  </a:cubicBezTo>
                  <a:cubicBezTo>
                    <a:pt x="98" y="150"/>
                    <a:pt x="82" y="166"/>
                    <a:pt x="58" y="191"/>
                  </a:cubicBezTo>
                  <a:lnTo>
                    <a:pt x="0" y="250"/>
                  </a:lnTo>
                  <a:lnTo>
                    <a:pt x="0" y="281"/>
                  </a:lnTo>
                  <a:lnTo>
                    <a:pt x="175" y="281"/>
                  </a:lnTo>
                  <a:lnTo>
                    <a:pt x="175" y="250"/>
                  </a:lnTo>
                  <a:lnTo>
                    <a:pt x="45" y="25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TextBox 24"/>
          <p:cNvSpPr txBox="1"/>
          <p:nvPr/>
        </p:nvSpPr>
        <p:spPr bwMode="auto">
          <a:xfrm>
            <a:off x="2805473" y="4077086"/>
            <a:ext cx="744787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 </a:t>
            </a:r>
            <a:r>
              <a:rPr lang="en-US" dirty="0" smtClean="0">
                <a:solidFill>
                  <a:srgbClr val="9B0000"/>
                </a:solidFill>
                <a:latin typeface="Arev Sans" pitchFamily="34" charset="0"/>
                <a:ea typeface="Arev Sans" pitchFamily="34" charset="0"/>
                <a:cs typeface="Arev sans bold" pitchFamily="34" charset="0"/>
              </a:rPr>
              <a:t>+</a:t>
            </a:r>
            <a:r>
              <a:rPr lang="en-US" dirty="0" smtClean="0">
                <a:latin typeface="Arev Sans" pitchFamily="34" charset="0"/>
                <a:ea typeface="Arev Sans" pitchFamily="34" charset="0"/>
                <a:cs typeface="Arev sans bold" pitchFamily="34" charset="0"/>
              </a:rPr>
              <a:t> c</a:t>
            </a:r>
            <a:r>
              <a:rPr lang="en-US" sz="3200" baseline="-25000" dirty="0" smtClean="0">
                <a:latin typeface="Arev Sans" pitchFamily="34" charset="0"/>
                <a:ea typeface="Arev Sans" pitchFamily="34" charset="0"/>
                <a:cs typeface="Arev sans bold" pitchFamily="34" charset="0"/>
              </a:rPr>
              <a:t>1</a:t>
            </a:r>
            <a:r>
              <a:rPr lang="en-US" dirty="0" smtClean="0">
                <a:latin typeface="Arev Sans" pitchFamily="34" charset="0"/>
                <a:ea typeface="Arev Sans" pitchFamily="34" charset="0"/>
                <a:cs typeface="Arev sans bold" pitchFamily="34" charset="0"/>
              </a:rPr>
              <a:t> </a:t>
            </a:r>
            <a:r>
              <a:rPr lang="en-US" dirty="0" err="1" smtClean="0">
                <a:latin typeface="Arev Sans" pitchFamily="34" charset="0"/>
                <a:ea typeface="Arev Sans" pitchFamily="34" charset="0"/>
                <a:cs typeface="Arev sans bold" pitchFamily="34" charset="0"/>
              </a:rPr>
              <a:t>avg</a:t>
            </a:r>
            <a:r>
              <a:rPr lang="en-US" dirty="0" smtClean="0">
                <a:latin typeface="Arev Sans" pitchFamily="34" charset="0"/>
                <a:ea typeface="Arev Sans" pitchFamily="34" charset="0"/>
                <a:cs typeface="Arev sans bold" pitchFamily="34" charset="0"/>
              </a:rPr>
              <a:t> { </a:t>
            </a:r>
            <a:r>
              <a:rPr lang="en-US" sz="800"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R(</a:t>
            </a:r>
            <a:r>
              <a:rPr lang="el-GR" dirty="0">
                <a:solidFill>
                  <a:srgbClr val="FFFF00"/>
                </a:solidFill>
                <a:latin typeface="Arev Sans" pitchFamily="34" charset="0"/>
                <a:ea typeface="Arev Sans" pitchFamily="34" charset="0"/>
                <a:cs typeface="Arev sans bold" pitchFamily="34" charset="0"/>
              </a:rPr>
              <a:t>π</a:t>
            </a:r>
            <a:r>
              <a:rPr lang="en-US" dirty="0" smtClean="0">
                <a:solidFill>
                  <a:srgbClr val="FFFF00"/>
                </a:solidFill>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a:t>
            </a:r>
            <a:r>
              <a:rPr lang="en-US" dirty="0" err="1" smtClean="0">
                <a:latin typeface="Arev Sans" pitchFamily="34" charset="0"/>
                <a:ea typeface="Arev Sans" pitchFamily="34" charset="0"/>
                <a:cs typeface="Arev sans bold" pitchFamily="34" charset="0"/>
              </a:rPr>
              <a:t>cycleType</a:t>
            </a:r>
            <a:r>
              <a:rPr lang="en-US" dirty="0" smtClean="0">
                <a:latin typeface="Arev Sans" pitchFamily="34" charset="0"/>
                <a:ea typeface="Arev Sans" pitchFamily="34" charset="0"/>
                <a:cs typeface="Arev sans bold" pitchFamily="34" charset="0"/>
              </a:rPr>
              <a:t>(</a:t>
            </a:r>
            <a:r>
              <a:rPr lang="el-GR" dirty="0" smtClean="0">
                <a:solidFill>
                  <a:srgbClr val="FFFF00"/>
                </a:solidFill>
                <a:latin typeface="Arev Sans" pitchFamily="34" charset="0"/>
                <a:ea typeface="Arev Sans" pitchFamily="34" charset="0"/>
                <a:cs typeface="Arev sans bold" pitchFamily="34" charset="0"/>
              </a:rPr>
              <a:t>π</a:t>
            </a:r>
            <a:r>
              <a:rPr lang="en-US" dirty="0" smtClean="0">
                <a:latin typeface="Arev Sans" pitchFamily="34" charset="0"/>
                <a:ea typeface="Arev Sans" pitchFamily="34" charset="0"/>
                <a:cs typeface="Arev sans bold" pitchFamily="34" charset="0"/>
              </a:rPr>
              <a:t>) = </a:t>
            </a:r>
            <a:r>
              <a:rPr lang="en-US" dirty="0" smtClean="0">
                <a:solidFill>
                  <a:srgbClr val="FFFF00"/>
                </a:solidFill>
                <a:latin typeface="Arev Sans" pitchFamily="34" charset="0"/>
                <a:ea typeface="Arev Sans" pitchFamily="34" charset="0"/>
                <a:cs typeface="Arev sans bold" pitchFamily="34" charset="0"/>
              </a:rPr>
              <a:t>(1)</a:t>
            </a:r>
            <a:r>
              <a:rPr lang="en-US" dirty="0" smtClean="0">
                <a:latin typeface="Arev Sans" pitchFamily="34" charset="0"/>
                <a:ea typeface="Arev Sans" pitchFamily="34" charset="0"/>
                <a:cs typeface="Arev sans bold" pitchFamily="34" charset="0"/>
              </a:rPr>
              <a:t> }</a:t>
            </a:r>
          </a:p>
        </p:txBody>
      </p:sp>
      <p:sp>
        <p:nvSpPr>
          <p:cNvPr id="26" name="TextBox 25"/>
          <p:cNvSpPr txBox="1"/>
          <p:nvPr/>
        </p:nvSpPr>
        <p:spPr bwMode="auto">
          <a:xfrm>
            <a:off x="2805473" y="4552664"/>
            <a:ext cx="779091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solidFill>
                  <a:srgbClr val="9B0000"/>
                </a:solidFill>
                <a:latin typeface="Arev Sans" pitchFamily="34" charset="0"/>
                <a:ea typeface="Arev Sans" pitchFamily="34" charset="0"/>
                <a:cs typeface="Arev sans bold" pitchFamily="34" charset="0"/>
              </a:rPr>
              <a:t>=</a:t>
            </a:r>
            <a:r>
              <a:rPr lang="en-US" dirty="0" smtClean="0">
                <a:latin typeface="Arev Sans" pitchFamily="34" charset="0"/>
                <a:ea typeface="Arev Sans" pitchFamily="34" charset="0"/>
                <a:cs typeface="Arev sans bold" pitchFamily="34" charset="0"/>
              </a:rPr>
              <a:t> + c</a:t>
            </a:r>
            <a:r>
              <a:rPr lang="en-US" sz="3200" baseline="-25000" dirty="0" smtClean="0">
                <a:latin typeface="Arev Sans" pitchFamily="34" charset="0"/>
                <a:ea typeface="Arev Sans" pitchFamily="34" charset="0"/>
                <a:cs typeface="Arev sans bold" pitchFamily="34" charset="0"/>
              </a:rPr>
              <a:t>2</a:t>
            </a:r>
            <a:r>
              <a:rPr lang="en-US" dirty="0" smtClean="0">
                <a:latin typeface="Arev Sans" pitchFamily="34" charset="0"/>
                <a:ea typeface="Arev Sans" pitchFamily="34" charset="0"/>
                <a:cs typeface="Arev sans bold" pitchFamily="34" charset="0"/>
              </a:rPr>
              <a:t> </a:t>
            </a:r>
            <a:r>
              <a:rPr lang="en-US" dirty="0" err="1" smtClean="0">
                <a:latin typeface="Arev Sans" pitchFamily="34" charset="0"/>
                <a:ea typeface="Arev Sans" pitchFamily="34" charset="0"/>
                <a:cs typeface="Arev sans bold" pitchFamily="34" charset="0"/>
              </a:rPr>
              <a:t>avg</a:t>
            </a:r>
            <a:r>
              <a:rPr lang="en-US" dirty="0" smtClean="0">
                <a:latin typeface="Arev Sans" pitchFamily="34" charset="0"/>
                <a:ea typeface="Arev Sans" pitchFamily="34" charset="0"/>
                <a:cs typeface="Arev sans bold" pitchFamily="34" charset="0"/>
              </a:rPr>
              <a:t> { </a:t>
            </a:r>
            <a:r>
              <a:rPr lang="en-US" sz="800"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R(</a:t>
            </a:r>
            <a:r>
              <a:rPr lang="el-GR" dirty="0">
                <a:solidFill>
                  <a:srgbClr val="FFFF00"/>
                </a:solidFill>
                <a:latin typeface="Arev Sans" pitchFamily="34" charset="0"/>
                <a:ea typeface="Arev Sans" pitchFamily="34" charset="0"/>
                <a:cs typeface="Arev sans bold" pitchFamily="34" charset="0"/>
              </a:rPr>
              <a:t>π</a:t>
            </a:r>
            <a:r>
              <a:rPr lang="en-US" dirty="0" smtClean="0">
                <a:solidFill>
                  <a:srgbClr val="FFFF00"/>
                </a:solidFill>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a:t>
            </a:r>
            <a:r>
              <a:rPr lang="en-US" dirty="0" err="1" smtClean="0">
                <a:latin typeface="Arev Sans" pitchFamily="34" charset="0"/>
                <a:ea typeface="Arev Sans" pitchFamily="34" charset="0"/>
                <a:cs typeface="Arev sans bold" pitchFamily="34" charset="0"/>
              </a:rPr>
              <a:t>cycleType</a:t>
            </a:r>
            <a:r>
              <a:rPr lang="en-US" dirty="0" smtClean="0">
                <a:latin typeface="Arev Sans" pitchFamily="34" charset="0"/>
                <a:ea typeface="Arev Sans" pitchFamily="34" charset="0"/>
                <a:cs typeface="Arev sans bold" pitchFamily="34" charset="0"/>
              </a:rPr>
              <a:t>(</a:t>
            </a:r>
            <a:r>
              <a:rPr lang="el-GR" dirty="0" smtClean="0">
                <a:solidFill>
                  <a:srgbClr val="FFFF00"/>
                </a:solidFill>
                <a:latin typeface="Arev Sans" pitchFamily="34" charset="0"/>
                <a:ea typeface="Arev Sans" pitchFamily="34" charset="0"/>
                <a:cs typeface="Arev sans bold" pitchFamily="34" charset="0"/>
              </a:rPr>
              <a:t>π</a:t>
            </a:r>
            <a:r>
              <a:rPr lang="en-US" dirty="0" smtClean="0">
                <a:latin typeface="Arev Sans" pitchFamily="34" charset="0"/>
                <a:ea typeface="Arev Sans" pitchFamily="34" charset="0"/>
                <a:cs typeface="Arev sans bold" pitchFamily="34" charset="0"/>
              </a:rPr>
              <a:t>) = </a:t>
            </a:r>
            <a:r>
              <a:rPr lang="en-US" dirty="0" smtClean="0">
                <a:solidFill>
                  <a:srgbClr val="FFFF00"/>
                </a:solidFill>
                <a:latin typeface="Arev Sans" pitchFamily="34" charset="0"/>
                <a:ea typeface="Arev Sans" pitchFamily="34" charset="0"/>
                <a:cs typeface="Arev sans bold" pitchFamily="34" charset="0"/>
              </a:rPr>
              <a:t>(2,2)</a:t>
            </a:r>
            <a:r>
              <a:rPr lang="en-US" dirty="0" smtClean="0">
                <a:latin typeface="Arev Sans" pitchFamily="34" charset="0"/>
                <a:ea typeface="Arev Sans" pitchFamily="34" charset="0"/>
                <a:cs typeface="Arev sans bold" pitchFamily="34" charset="0"/>
              </a:rPr>
              <a:t> }</a:t>
            </a:r>
          </a:p>
        </p:txBody>
      </p:sp>
      <p:sp>
        <p:nvSpPr>
          <p:cNvPr id="27" name="TextBox 26"/>
          <p:cNvSpPr txBox="1"/>
          <p:nvPr/>
        </p:nvSpPr>
        <p:spPr bwMode="auto">
          <a:xfrm>
            <a:off x="2805473" y="5026098"/>
            <a:ext cx="744787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solidFill>
                  <a:srgbClr val="9B0000"/>
                </a:solidFill>
                <a:latin typeface="Arev Sans" pitchFamily="34" charset="0"/>
                <a:ea typeface="Arev Sans" pitchFamily="34" charset="0"/>
                <a:cs typeface="Arev sans bold" pitchFamily="34" charset="0"/>
              </a:rPr>
              <a:t>=</a:t>
            </a:r>
            <a:r>
              <a:rPr lang="en-US" dirty="0" smtClean="0">
                <a:latin typeface="Arev Sans" pitchFamily="34" charset="0"/>
                <a:ea typeface="Arev Sans" pitchFamily="34" charset="0"/>
                <a:cs typeface="Arev sans bold" pitchFamily="34" charset="0"/>
              </a:rPr>
              <a:t> + c</a:t>
            </a:r>
            <a:r>
              <a:rPr lang="en-US" sz="3200" baseline="-25000" dirty="0" smtClean="0">
                <a:latin typeface="Arev Sans" pitchFamily="34" charset="0"/>
                <a:ea typeface="Arev Sans" pitchFamily="34" charset="0"/>
                <a:cs typeface="Arev sans bold" pitchFamily="34" charset="0"/>
              </a:rPr>
              <a:t>3</a:t>
            </a:r>
            <a:r>
              <a:rPr lang="en-US" dirty="0" smtClean="0">
                <a:latin typeface="Arev Sans" pitchFamily="34" charset="0"/>
                <a:ea typeface="Arev Sans" pitchFamily="34" charset="0"/>
                <a:cs typeface="Arev sans bold" pitchFamily="34" charset="0"/>
              </a:rPr>
              <a:t> </a:t>
            </a:r>
            <a:r>
              <a:rPr lang="en-US" dirty="0" err="1" smtClean="0">
                <a:latin typeface="Arev Sans" pitchFamily="34" charset="0"/>
                <a:ea typeface="Arev Sans" pitchFamily="34" charset="0"/>
                <a:cs typeface="Arev sans bold" pitchFamily="34" charset="0"/>
              </a:rPr>
              <a:t>avg</a:t>
            </a:r>
            <a:r>
              <a:rPr lang="en-US" dirty="0" smtClean="0">
                <a:latin typeface="Arev Sans" pitchFamily="34" charset="0"/>
                <a:ea typeface="Arev Sans" pitchFamily="34" charset="0"/>
                <a:cs typeface="Arev sans bold" pitchFamily="34" charset="0"/>
              </a:rPr>
              <a:t> { </a:t>
            </a:r>
            <a:r>
              <a:rPr lang="en-US" sz="800"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R(</a:t>
            </a:r>
            <a:r>
              <a:rPr lang="el-GR" dirty="0">
                <a:solidFill>
                  <a:srgbClr val="FFFF00"/>
                </a:solidFill>
                <a:latin typeface="Arev Sans" pitchFamily="34" charset="0"/>
                <a:ea typeface="Arev Sans" pitchFamily="34" charset="0"/>
                <a:cs typeface="Arev sans bold" pitchFamily="34" charset="0"/>
              </a:rPr>
              <a:t>π</a:t>
            </a:r>
            <a:r>
              <a:rPr lang="en-US" dirty="0" smtClean="0">
                <a:solidFill>
                  <a:srgbClr val="FFFF00"/>
                </a:solidFill>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a:t>
            </a:r>
            <a:r>
              <a:rPr lang="en-US" dirty="0" err="1" smtClean="0">
                <a:latin typeface="Arev Sans" pitchFamily="34" charset="0"/>
                <a:ea typeface="Arev Sans" pitchFamily="34" charset="0"/>
                <a:cs typeface="Arev sans bold" pitchFamily="34" charset="0"/>
              </a:rPr>
              <a:t>cycleType</a:t>
            </a:r>
            <a:r>
              <a:rPr lang="en-US" dirty="0" smtClean="0">
                <a:latin typeface="Arev Sans" pitchFamily="34" charset="0"/>
                <a:ea typeface="Arev Sans" pitchFamily="34" charset="0"/>
                <a:cs typeface="Arev sans bold" pitchFamily="34" charset="0"/>
              </a:rPr>
              <a:t>(</a:t>
            </a:r>
            <a:r>
              <a:rPr lang="el-GR" dirty="0" smtClean="0">
                <a:solidFill>
                  <a:srgbClr val="FFFF00"/>
                </a:solidFill>
                <a:latin typeface="Arev Sans" pitchFamily="34" charset="0"/>
                <a:ea typeface="Arev Sans" pitchFamily="34" charset="0"/>
                <a:cs typeface="Arev sans bold" pitchFamily="34" charset="0"/>
              </a:rPr>
              <a:t>π</a:t>
            </a:r>
            <a:r>
              <a:rPr lang="en-US" dirty="0" smtClean="0">
                <a:latin typeface="Arev Sans" pitchFamily="34" charset="0"/>
                <a:ea typeface="Arev Sans" pitchFamily="34" charset="0"/>
                <a:cs typeface="Arev sans bold" pitchFamily="34" charset="0"/>
              </a:rPr>
              <a:t>) = </a:t>
            </a:r>
            <a:r>
              <a:rPr lang="en-US" dirty="0" smtClean="0">
                <a:solidFill>
                  <a:srgbClr val="FFFF00"/>
                </a:solidFill>
                <a:latin typeface="Arev Sans" pitchFamily="34" charset="0"/>
                <a:ea typeface="Arev Sans" pitchFamily="34" charset="0"/>
                <a:cs typeface="Arev sans bold" pitchFamily="34" charset="0"/>
              </a:rPr>
              <a:t>(3)</a:t>
            </a:r>
            <a:r>
              <a:rPr lang="en-US" dirty="0" smtClean="0">
                <a:latin typeface="Arev Sans" pitchFamily="34" charset="0"/>
                <a:ea typeface="Arev Sans" pitchFamily="34" charset="0"/>
                <a:cs typeface="Arev sans bold" pitchFamily="34" charset="0"/>
              </a:rPr>
              <a:t> }</a:t>
            </a:r>
          </a:p>
        </p:txBody>
      </p:sp>
      <p:sp>
        <p:nvSpPr>
          <p:cNvPr id="28" name="TextBox 27"/>
          <p:cNvSpPr txBox="1"/>
          <p:nvPr/>
        </p:nvSpPr>
        <p:spPr bwMode="auto">
          <a:xfrm>
            <a:off x="2408132" y="2022070"/>
            <a:ext cx="7375737"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a:t>
            </a:r>
            <a:r>
              <a:rPr lang="en-US" dirty="0" smtClean="0">
                <a:latin typeface="Arev Sans" pitchFamily="34" charset="0"/>
                <a:ea typeface="Arev Sans" pitchFamily="34" charset="0"/>
                <a:cs typeface="Arev sans bold" pitchFamily="34" charset="0"/>
              </a:rPr>
              <a:t> = </a:t>
            </a:r>
            <a:r>
              <a:rPr lang="en-US" dirty="0" err="1" smtClean="0">
                <a:latin typeface="Arev Sans" pitchFamily="34" charset="0"/>
                <a:ea typeface="Arev Sans" pitchFamily="34" charset="0"/>
                <a:cs typeface="Arev sans bold" pitchFamily="34" charset="0"/>
              </a:rPr>
              <a:t>avg</a:t>
            </a:r>
            <a:r>
              <a:rPr lang="en-US" dirty="0" smtClean="0">
                <a:latin typeface="Arev Sans" pitchFamily="34" charset="0"/>
                <a:ea typeface="Arev Sans" pitchFamily="34" charset="0"/>
                <a:cs typeface="Arev sans bold" pitchFamily="34" charset="0"/>
              </a:rPr>
              <a:t> { </a:t>
            </a:r>
            <a:r>
              <a:rPr lang="en-US" dirty="0" smtClean="0">
                <a:solidFill>
                  <a:srgbClr val="FFFF00"/>
                </a:solidFill>
                <a:latin typeface="Arev Sans" pitchFamily="34" charset="0"/>
                <a:ea typeface="Arev Sans" pitchFamily="34" charset="0"/>
                <a:cs typeface="Arev sans bold" pitchFamily="34" charset="0"/>
              </a:rPr>
              <a:t>R(</a:t>
            </a:r>
            <a:r>
              <a:rPr lang="el-GR" dirty="0" smtClean="0">
                <a:solidFill>
                  <a:srgbClr val="FFFF00"/>
                </a:solidFill>
                <a:latin typeface="Arev Sans" pitchFamily="34" charset="0"/>
                <a:ea typeface="Arev Sans" pitchFamily="34" charset="0"/>
                <a:cs typeface="Arev sans bold" pitchFamily="34" charset="0"/>
              </a:rPr>
              <a:t>τ</a:t>
            </a:r>
            <a:r>
              <a:rPr lang="en-US" dirty="0" smtClean="0">
                <a:solidFill>
                  <a:srgbClr val="FFFF00"/>
                </a:solidFill>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transpositions </a:t>
            </a:r>
            <a:r>
              <a:rPr lang="el-GR" dirty="0" smtClean="0">
                <a:solidFill>
                  <a:srgbClr val="FFFF00"/>
                </a:solidFill>
                <a:latin typeface="Arev Sans" pitchFamily="34" charset="0"/>
                <a:ea typeface="Arev Sans" pitchFamily="34" charset="0"/>
                <a:cs typeface="Arev sans bold" pitchFamily="34" charset="0"/>
              </a:rPr>
              <a:t>τ</a:t>
            </a:r>
            <a:r>
              <a:rPr lang="en-US" dirty="0" smtClean="0">
                <a:solidFill>
                  <a:srgbClr val="FFFF00"/>
                </a:solidFill>
                <a:latin typeface="Arev Sans" pitchFamily="34" charset="0"/>
                <a:ea typeface="Arev Sans" pitchFamily="34" charset="0"/>
                <a:cs typeface="Arev sans bold" pitchFamily="34" charset="0"/>
              </a:rPr>
              <a:t> ∈ S</a:t>
            </a:r>
            <a:r>
              <a:rPr lang="en-US" sz="3200" baseline="-25000" dirty="0" smtClean="0">
                <a:solidFill>
                  <a:srgbClr val="FFFF00"/>
                </a:solidFill>
                <a:latin typeface="Arev Sans" pitchFamily="34" charset="0"/>
                <a:ea typeface="Arev Sans" pitchFamily="34" charset="0"/>
                <a:cs typeface="Arev sans bold" pitchFamily="34" charset="0"/>
              </a:rPr>
              <a:t>m</a:t>
            </a:r>
            <a:r>
              <a:rPr lang="en-US" dirty="0" smtClean="0">
                <a:latin typeface="Arev Sans" pitchFamily="34" charset="0"/>
                <a:ea typeface="Arev Sans" pitchFamily="34" charset="0"/>
                <a:cs typeface="Arev sans bold" pitchFamily="34" charset="0"/>
              </a:rPr>
              <a:t> }</a:t>
            </a:r>
          </a:p>
        </p:txBody>
      </p:sp>
      <p:sp>
        <p:nvSpPr>
          <p:cNvPr id="29" name="TextBox 28"/>
          <p:cNvSpPr txBox="1"/>
          <p:nvPr/>
        </p:nvSpPr>
        <p:spPr bwMode="auto">
          <a:xfrm>
            <a:off x="2175238" y="2824895"/>
            <a:ext cx="8755923"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X</a:t>
            </a:r>
            <a:r>
              <a:rPr lang="en-US" sz="3200" baseline="30000" dirty="0" smtClean="0">
                <a:solidFill>
                  <a:srgbClr val="FFFF00"/>
                </a:solidFill>
                <a:latin typeface="Arev Sans" pitchFamily="34" charset="0"/>
                <a:ea typeface="Arev Sans" pitchFamily="34" charset="0"/>
                <a:cs typeface="Arev sans bold" pitchFamily="34" charset="0"/>
              </a:rPr>
              <a:t>2</a:t>
            </a:r>
            <a:r>
              <a:rPr lang="en-US" dirty="0" smtClean="0">
                <a:latin typeface="Arev Sans" pitchFamily="34" charset="0"/>
                <a:ea typeface="Arev Sans" pitchFamily="34" charset="0"/>
                <a:cs typeface="Arev sans bold" pitchFamily="34" charset="0"/>
              </a:rPr>
              <a:t> = </a:t>
            </a:r>
            <a:r>
              <a:rPr lang="en-US" dirty="0" err="1" smtClean="0">
                <a:latin typeface="Arev Sans" pitchFamily="34" charset="0"/>
                <a:ea typeface="Arev Sans" pitchFamily="34" charset="0"/>
                <a:cs typeface="Arev sans bold" pitchFamily="34" charset="0"/>
              </a:rPr>
              <a:t>avg</a:t>
            </a:r>
            <a:r>
              <a:rPr lang="en-US"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R(</a:t>
            </a:r>
            <a:r>
              <a:rPr lang="el-GR" dirty="0" smtClean="0">
                <a:solidFill>
                  <a:srgbClr val="FFFF00"/>
                </a:solidFill>
                <a:latin typeface="Arev Sans" pitchFamily="34" charset="0"/>
                <a:ea typeface="Arev Sans" pitchFamily="34" charset="0"/>
                <a:cs typeface="Arev sans bold" pitchFamily="34" charset="0"/>
              </a:rPr>
              <a:t>σ</a:t>
            </a:r>
            <a:r>
              <a:rPr lang="en-US" dirty="0" smtClean="0">
                <a:solidFill>
                  <a:srgbClr val="FFFF00"/>
                </a:solidFill>
                <a:latin typeface="Arev Sans" pitchFamily="34" charset="0"/>
                <a:ea typeface="Arev Sans" pitchFamily="34" charset="0"/>
                <a:cs typeface="Arev sans bold" pitchFamily="34" charset="0"/>
              </a:rPr>
              <a:t>) R(</a:t>
            </a:r>
            <a:r>
              <a:rPr lang="el-GR" dirty="0" smtClean="0">
                <a:solidFill>
                  <a:srgbClr val="FFFF00"/>
                </a:solidFill>
                <a:latin typeface="Arev Sans" pitchFamily="34" charset="0"/>
                <a:ea typeface="Arev Sans" pitchFamily="34" charset="0"/>
                <a:cs typeface="Arev sans bold" pitchFamily="34" charset="0"/>
              </a:rPr>
              <a:t>τ</a:t>
            </a:r>
            <a:r>
              <a:rPr lang="en-US" dirty="0" smtClean="0">
                <a:solidFill>
                  <a:srgbClr val="FFFF00"/>
                </a:solidFill>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transpositions </a:t>
            </a:r>
            <a:r>
              <a:rPr lang="el-GR" dirty="0" smtClean="0">
                <a:solidFill>
                  <a:srgbClr val="FFFF00"/>
                </a:solidFill>
                <a:latin typeface="Arev Sans" pitchFamily="34" charset="0"/>
                <a:ea typeface="Arev Sans" pitchFamily="34" charset="0"/>
                <a:cs typeface="Arev sans bold" pitchFamily="34" charset="0"/>
              </a:rPr>
              <a:t>σ</a:t>
            </a:r>
            <a:r>
              <a:rPr lang="en-US" dirty="0" smtClean="0">
                <a:latin typeface="Arev Sans" pitchFamily="34" charset="0"/>
                <a:ea typeface="Arev Sans" pitchFamily="34" charset="0"/>
                <a:cs typeface="Arev sans bold" pitchFamily="34" charset="0"/>
              </a:rPr>
              <a:t>,</a:t>
            </a:r>
            <a:r>
              <a:rPr lang="el-GR" dirty="0" smtClean="0">
                <a:solidFill>
                  <a:srgbClr val="FFFF00"/>
                </a:solidFill>
                <a:latin typeface="Arev Sans" pitchFamily="34" charset="0"/>
                <a:ea typeface="Arev Sans" pitchFamily="34" charset="0"/>
                <a:cs typeface="Arev sans bold" pitchFamily="34" charset="0"/>
              </a:rPr>
              <a:t>τ</a:t>
            </a:r>
            <a:r>
              <a:rPr lang="en-US" dirty="0" smtClean="0">
                <a:solidFill>
                  <a:srgbClr val="FFFF00"/>
                </a:solidFill>
                <a:latin typeface="Arev Sans" pitchFamily="34" charset="0"/>
                <a:ea typeface="Arev Sans" pitchFamily="34" charset="0"/>
                <a:cs typeface="Arev sans bold" pitchFamily="34" charset="0"/>
              </a:rPr>
              <a:t> ∈ S</a:t>
            </a:r>
            <a:r>
              <a:rPr lang="en-US" sz="3200" baseline="-25000" dirty="0" smtClean="0">
                <a:solidFill>
                  <a:srgbClr val="FFFF00"/>
                </a:solidFill>
                <a:latin typeface="Arev Sans" pitchFamily="34" charset="0"/>
                <a:ea typeface="Arev Sans" pitchFamily="34" charset="0"/>
                <a:cs typeface="Arev sans bold" pitchFamily="34" charset="0"/>
              </a:rPr>
              <a:t>m</a:t>
            </a:r>
            <a:r>
              <a:rPr lang="en-US" dirty="0" smtClean="0">
                <a:latin typeface="Arev Sans" pitchFamily="34" charset="0"/>
                <a:ea typeface="Arev Sans" pitchFamily="34" charset="0"/>
                <a:cs typeface="Arev sans bold" pitchFamily="34" charset="0"/>
              </a:rPr>
              <a:t> }</a:t>
            </a:r>
          </a:p>
        </p:txBody>
      </p:sp>
      <p:sp>
        <p:nvSpPr>
          <p:cNvPr id="30" name="TextBox 29"/>
          <p:cNvSpPr txBox="1"/>
          <p:nvPr/>
        </p:nvSpPr>
        <p:spPr bwMode="auto">
          <a:xfrm>
            <a:off x="2805473" y="3435729"/>
            <a:ext cx="8148384"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 </a:t>
            </a:r>
            <a:r>
              <a:rPr lang="en-US" dirty="0" err="1" smtClean="0">
                <a:latin typeface="Arev Sans" pitchFamily="34" charset="0"/>
                <a:ea typeface="Arev Sans" pitchFamily="34" charset="0"/>
                <a:cs typeface="Arev sans bold" pitchFamily="34" charset="0"/>
              </a:rPr>
              <a:t>avg</a:t>
            </a:r>
            <a:r>
              <a:rPr lang="en-US" dirty="0" smtClean="0">
                <a:latin typeface="Arev Sans" pitchFamily="34" charset="0"/>
                <a:ea typeface="Arev Sans" pitchFamily="34" charset="0"/>
                <a:cs typeface="Arev sans bold" pitchFamily="34" charset="0"/>
              </a:rPr>
              <a:t> {   </a:t>
            </a:r>
            <a:r>
              <a:rPr lang="en-US" sz="800"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R(</a:t>
            </a:r>
            <a:r>
              <a:rPr lang="el-GR" dirty="0" smtClean="0">
                <a:solidFill>
                  <a:srgbClr val="FFFF00"/>
                </a:solidFill>
                <a:latin typeface="Arev Sans" pitchFamily="34" charset="0"/>
                <a:ea typeface="Arev Sans" pitchFamily="34" charset="0"/>
                <a:cs typeface="Arev sans bold" pitchFamily="34" charset="0"/>
              </a:rPr>
              <a:t>στ</a:t>
            </a:r>
            <a:r>
              <a:rPr lang="en-US" dirty="0" smtClean="0">
                <a:solidFill>
                  <a:srgbClr val="FFFF00"/>
                </a:solidFill>
                <a:latin typeface="Arev Sans" pitchFamily="34" charset="0"/>
                <a:ea typeface="Arev Sans" pitchFamily="34" charset="0"/>
                <a:cs typeface="Arev sans bold" pitchFamily="34" charset="0"/>
              </a:rPr>
              <a:t>)  </a:t>
            </a:r>
            <a:r>
              <a:rPr lang="en-US" sz="1800" dirty="0" smtClean="0">
                <a:solidFill>
                  <a:srgbClr val="FFFF00"/>
                </a:solidFill>
                <a:latin typeface="Arev Sans" pitchFamily="34" charset="0"/>
                <a:ea typeface="Arev Sans" pitchFamily="34" charset="0"/>
                <a:cs typeface="Arev sans bold" pitchFamily="34" charset="0"/>
              </a:rPr>
              <a:t> </a:t>
            </a:r>
            <a:r>
              <a:rPr lang="en-US" sz="2000" dirty="0" smtClean="0">
                <a:solidFill>
                  <a:srgbClr val="FFFF00"/>
                </a:solidFill>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transpositions </a:t>
            </a:r>
            <a:r>
              <a:rPr lang="el-GR" dirty="0" smtClean="0">
                <a:solidFill>
                  <a:srgbClr val="FFFF00"/>
                </a:solidFill>
                <a:latin typeface="Arev Sans" pitchFamily="34" charset="0"/>
                <a:ea typeface="Arev Sans" pitchFamily="34" charset="0"/>
                <a:cs typeface="Arev sans bold" pitchFamily="34" charset="0"/>
              </a:rPr>
              <a:t>σ</a:t>
            </a:r>
            <a:r>
              <a:rPr lang="en-US" dirty="0" smtClean="0">
                <a:latin typeface="Arev Sans" pitchFamily="34" charset="0"/>
                <a:ea typeface="Arev Sans" pitchFamily="34" charset="0"/>
                <a:cs typeface="Arev sans bold" pitchFamily="34" charset="0"/>
              </a:rPr>
              <a:t>,</a:t>
            </a:r>
            <a:r>
              <a:rPr lang="el-GR" dirty="0" smtClean="0">
                <a:solidFill>
                  <a:srgbClr val="FFFF00"/>
                </a:solidFill>
                <a:latin typeface="Arev Sans" pitchFamily="34" charset="0"/>
                <a:ea typeface="Arev Sans" pitchFamily="34" charset="0"/>
                <a:cs typeface="Arev sans bold" pitchFamily="34" charset="0"/>
              </a:rPr>
              <a:t>τ</a:t>
            </a:r>
            <a:r>
              <a:rPr lang="en-US" dirty="0" smtClean="0">
                <a:solidFill>
                  <a:srgbClr val="FFFF00"/>
                </a:solidFill>
                <a:latin typeface="Arev Sans" pitchFamily="34" charset="0"/>
                <a:ea typeface="Arev Sans" pitchFamily="34" charset="0"/>
                <a:cs typeface="Arev sans bold" pitchFamily="34" charset="0"/>
              </a:rPr>
              <a:t> ∈ S</a:t>
            </a:r>
            <a:r>
              <a:rPr lang="en-US" sz="3200" baseline="-25000" dirty="0" smtClean="0">
                <a:solidFill>
                  <a:srgbClr val="FFFF00"/>
                </a:solidFill>
                <a:latin typeface="Arev Sans" pitchFamily="34" charset="0"/>
                <a:ea typeface="Arev Sans" pitchFamily="34" charset="0"/>
                <a:cs typeface="Arev sans bold" pitchFamily="34" charset="0"/>
              </a:rPr>
              <a:t>m</a:t>
            </a:r>
            <a:r>
              <a:rPr lang="en-US" dirty="0" smtClean="0">
                <a:latin typeface="Arev Sans" pitchFamily="34" charset="0"/>
                <a:ea typeface="Arev Sans" pitchFamily="34" charset="0"/>
                <a:cs typeface="Arev sans bold" pitchFamily="34" charset="0"/>
              </a:rPr>
              <a:t> }</a:t>
            </a:r>
          </a:p>
        </p:txBody>
      </p:sp>
      <p:sp>
        <p:nvSpPr>
          <p:cNvPr id="4" name="TextBox 3"/>
          <p:cNvSpPr txBox="1"/>
          <p:nvPr/>
        </p:nvSpPr>
        <p:spPr bwMode="auto">
          <a:xfrm>
            <a:off x="1819851" y="5669599"/>
            <a:ext cx="8552341"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for some straightforward but slightly annoying</a:t>
            </a:r>
            <a:br>
              <a:rPr lang="en-US" dirty="0" smtClean="0">
                <a:latin typeface="Arev Sans" pitchFamily="34" charset="0"/>
                <a:ea typeface="Arev Sans" pitchFamily="34" charset="0"/>
                <a:cs typeface="Arev sans bold" pitchFamily="34" charset="0"/>
              </a:rPr>
            </a:br>
            <a:r>
              <a:rPr lang="en-US" dirty="0" smtClean="0">
                <a:latin typeface="Arev Sans" pitchFamily="34" charset="0"/>
                <a:ea typeface="Arev Sans" pitchFamily="34" charset="0"/>
                <a:cs typeface="Arev sans bold" pitchFamily="34" charset="0"/>
              </a:rPr>
              <a:t>to compute coefficients c</a:t>
            </a:r>
            <a:r>
              <a:rPr lang="en-US" sz="3200" baseline="-25000" dirty="0" smtClean="0">
                <a:latin typeface="Arev Sans" pitchFamily="34" charset="0"/>
                <a:ea typeface="Arev Sans" pitchFamily="34" charset="0"/>
                <a:cs typeface="Arev sans bold" pitchFamily="34" charset="0"/>
              </a:rPr>
              <a:t>1</a:t>
            </a:r>
            <a:r>
              <a:rPr lang="en-US" dirty="0" smtClean="0">
                <a:latin typeface="Arev Sans" pitchFamily="34" charset="0"/>
                <a:ea typeface="Arev Sans" pitchFamily="34" charset="0"/>
                <a:cs typeface="Arev sans bold" pitchFamily="34" charset="0"/>
              </a:rPr>
              <a:t>, c</a:t>
            </a:r>
            <a:r>
              <a:rPr lang="en-US" sz="3200" baseline="-25000" dirty="0" smtClean="0">
                <a:latin typeface="Arev Sans" pitchFamily="34" charset="0"/>
                <a:ea typeface="Arev Sans" pitchFamily="34" charset="0"/>
                <a:cs typeface="Arev sans bold" pitchFamily="34" charset="0"/>
              </a:rPr>
              <a:t>2</a:t>
            </a:r>
            <a:r>
              <a:rPr lang="en-US" dirty="0" smtClean="0">
                <a:latin typeface="Arev Sans" pitchFamily="34" charset="0"/>
                <a:ea typeface="Arev Sans" pitchFamily="34" charset="0"/>
                <a:cs typeface="Arev sans bold" pitchFamily="34" charset="0"/>
              </a:rPr>
              <a:t>, c</a:t>
            </a:r>
            <a:r>
              <a:rPr lang="en-US" sz="3200" baseline="-25000" dirty="0" smtClean="0">
                <a:latin typeface="Arev Sans" pitchFamily="34" charset="0"/>
                <a:ea typeface="Arev Sans" pitchFamily="34" charset="0"/>
                <a:cs typeface="Arev sans bold" pitchFamily="34" charset="0"/>
              </a:rPr>
              <a:t>3</a:t>
            </a:r>
            <a:endParaRPr lang="en-US" baseline="-25000" dirty="0" smtClean="0">
              <a:latin typeface="Arev Sans" pitchFamily="34" charset="0"/>
              <a:ea typeface="Arev Sans" pitchFamily="34" charset="0"/>
              <a:cs typeface="Arev sans bold" pitchFamily="34" charset="0"/>
            </a:endParaRPr>
          </a:p>
        </p:txBody>
      </p:sp>
    </p:spTree>
    <p:extLst>
      <p:ext uri="{BB962C8B-B14F-4D97-AF65-F5344CB8AC3E}">
        <p14:creationId xmlns:p14="http://schemas.microsoft.com/office/powerpoint/2010/main" val="30423031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bwMode="auto">
          <a:xfrm>
            <a:off x="327511" y="1019038"/>
            <a:ext cx="5692584"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You basically want to estimate</a:t>
            </a:r>
          </a:p>
        </p:txBody>
      </p:sp>
      <p:grpSp>
        <p:nvGrpSpPr>
          <p:cNvPr id="9" name="Group 8"/>
          <p:cNvGrpSpPr>
            <a:grpSpLocks noChangeAspect="1"/>
          </p:cNvGrpSpPr>
          <p:nvPr>
            <p:custDataLst>
              <p:tags r:id="rId1"/>
            </p:custDataLst>
          </p:nvPr>
        </p:nvGrpSpPr>
        <p:grpSpPr>
          <a:xfrm>
            <a:off x="6026976" y="869461"/>
            <a:ext cx="896938" cy="941387"/>
            <a:chOff x="7893050" y="5316538"/>
            <a:chExt cx="896938" cy="941387"/>
          </a:xfrm>
        </p:grpSpPr>
        <p:sp>
          <p:nvSpPr>
            <p:cNvPr id="10" name="Freeform 22 1"/>
            <p:cNvSpPr>
              <a:spLocks/>
            </p:cNvSpPr>
            <p:nvPr>
              <p:custDataLst>
                <p:tags r:id="rId37"/>
              </p:custDataLst>
            </p:nvPr>
          </p:nvSpPr>
          <p:spPr bwMode="auto">
            <a:xfrm>
              <a:off x="8066088" y="5316538"/>
              <a:ext cx="120650" cy="138112"/>
            </a:xfrm>
            <a:custGeom>
              <a:avLst/>
              <a:gdLst>
                <a:gd name="T0" fmla="*/ 173 w 173"/>
                <a:gd name="T1" fmla="*/ 87 h 212"/>
                <a:gd name="T2" fmla="*/ 154 w 173"/>
                <a:gd name="T3" fmla="*/ 22 h 212"/>
                <a:gd name="T4" fmla="*/ 101 w 173"/>
                <a:gd name="T5" fmla="*/ 0 h 212"/>
                <a:gd name="T6" fmla="*/ 62 w 173"/>
                <a:gd name="T7" fmla="*/ 9 h 212"/>
                <a:gd name="T8" fmla="*/ 34 w 173"/>
                <a:gd name="T9" fmla="*/ 37 h 212"/>
                <a:gd name="T10" fmla="*/ 34 w 173"/>
                <a:gd name="T11" fmla="*/ 5 h 212"/>
                <a:gd name="T12" fmla="*/ 0 w 173"/>
                <a:gd name="T13" fmla="*/ 5 h 212"/>
                <a:gd name="T14" fmla="*/ 0 w 173"/>
                <a:gd name="T15" fmla="*/ 212 h 212"/>
                <a:gd name="T16" fmla="*/ 34 w 173"/>
                <a:gd name="T17" fmla="*/ 212 h 212"/>
                <a:gd name="T18" fmla="*/ 34 w 173"/>
                <a:gd name="T19" fmla="*/ 95 h 212"/>
                <a:gd name="T20" fmla="*/ 50 w 173"/>
                <a:gd name="T21" fmla="*/ 47 h 212"/>
                <a:gd name="T22" fmla="*/ 93 w 173"/>
                <a:gd name="T23" fmla="*/ 29 h 212"/>
                <a:gd name="T24" fmla="*/ 127 w 173"/>
                <a:gd name="T25" fmla="*/ 44 h 212"/>
                <a:gd name="T26" fmla="*/ 139 w 173"/>
                <a:gd name="T27" fmla="*/ 88 h 212"/>
                <a:gd name="T28" fmla="*/ 139 w 173"/>
                <a:gd name="T29" fmla="*/ 212 h 212"/>
                <a:gd name="T30" fmla="*/ 173 w 173"/>
                <a:gd name="T31" fmla="*/ 212 h 212"/>
                <a:gd name="T32" fmla="*/ 173 w 173"/>
                <a:gd name="T33" fmla="*/ 8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12">
                  <a:moveTo>
                    <a:pt x="173" y="87"/>
                  </a:moveTo>
                  <a:cubicBezTo>
                    <a:pt x="173" y="58"/>
                    <a:pt x="167" y="36"/>
                    <a:pt x="154" y="22"/>
                  </a:cubicBezTo>
                  <a:cubicBezTo>
                    <a:pt x="142" y="7"/>
                    <a:pt x="124" y="0"/>
                    <a:pt x="101" y="0"/>
                  </a:cubicBezTo>
                  <a:cubicBezTo>
                    <a:pt x="86" y="0"/>
                    <a:pt x="73" y="3"/>
                    <a:pt x="62" y="9"/>
                  </a:cubicBezTo>
                  <a:cubicBezTo>
                    <a:pt x="51" y="15"/>
                    <a:pt x="42" y="24"/>
                    <a:pt x="34" y="37"/>
                  </a:cubicBezTo>
                  <a:lnTo>
                    <a:pt x="34" y="5"/>
                  </a:lnTo>
                  <a:lnTo>
                    <a:pt x="0" y="5"/>
                  </a:lnTo>
                  <a:lnTo>
                    <a:pt x="0" y="212"/>
                  </a:lnTo>
                  <a:lnTo>
                    <a:pt x="34" y="212"/>
                  </a:lnTo>
                  <a:lnTo>
                    <a:pt x="34" y="95"/>
                  </a:lnTo>
                  <a:cubicBezTo>
                    <a:pt x="34" y="75"/>
                    <a:pt x="39" y="58"/>
                    <a:pt x="50" y="47"/>
                  </a:cubicBezTo>
                  <a:cubicBezTo>
                    <a:pt x="60" y="35"/>
                    <a:pt x="75" y="29"/>
                    <a:pt x="93" y="29"/>
                  </a:cubicBezTo>
                  <a:cubicBezTo>
                    <a:pt x="108" y="29"/>
                    <a:pt x="120" y="34"/>
                    <a:pt x="127" y="44"/>
                  </a:cubicBezTo>
                  <a:cubicBezTo>
                    <a:pt x="135" y="53"/>
                    <a:pt x="139" y="68"/>
                    <a:pt x="139" y="88"/>
                  </a:cubicBezTo>
                  <a:lnTo>
                    <a:pt x="139" y="212"/>
                  </a:lnTo>
                  <a:lnTo>
                    <a:pt x="173" y="212"/>
                  </a:lnTo>
                  <a:lnTo>
                    <a:pt x="173" y="87"/>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3 1"/>
            <p:cNvSpPr>
              <a:spLocks/>
            </p:cNvSpPr>
            <p:nvPr>
              <p:custDataLst>
                <p:tags r:id="rId38"/>
              </p:custDataLst>
            </p:nvPr>
          </p:nvSpPr>
          <p:spPr bwMode="auto">
            <a:xfrm>
              <a:off x="7893050" y="5516563"/>
              <a:ext cx="447675" cy="492125"/>
            </a:xfrm>
            <a:custGeom>
              <a:avLst/>
              <a:gdLst>
                <a:gd name="T0" fmla="*/ 21 w 637"/>
                <a:gd name="T1" fmla="*/ 0 h 760"/>
                <a:gd name="T2" fmla="*/ 21 w 637"/>
                <a:gd name="T3" fmla="*/ 33 h 760"/>
                <a:gd name="T4" fmla="*/ 325 w 637"/>
                <a:gd name="T5" fmla="*/ 382 h 760"/>
                <a:gd name="T6" fmla="*/ 0 w 637"/>
                <a:gd name="T7" fmla="*/ 760 h 760"/>
                <a:gd name="T8" fmla="*/ 637 w 637"/>
                <a:gd name="T9" fmla="*/ 760 h 760"/>
                <a:gd name="T10" fmla="*/ 637 w 637"/>
                <a:gd name="T11" fmla="*/ 561 h 760"/>
                <a:gd name="T12" fmla="*/ 606 w 637"/>
                <a:gd name="T13" fmla="*/ 561 h 760"/>
                <a:gd name="T14" fmla="*/ 589 w 637"/>
                <a:gd name="T15" fmla="*/ 663 h 760"/>
                <a:gd name="T16" fmla="*/ 554 w 637"/>
                <a:gd name="T17" fmla="*/ 698 h 760"/>
                <a:gd name="T18" fmla="*/ 96 w 637"/>
                <a:gd name="T19" fmla="*/ 698 h 760"/>
                <a:gd name="T20" fmla="*/ 389 w 637"/>
                <a:gd name="T21" fmla="*/ 357 h 760"/>
                <a:gd name="T22" fmla="*/ 107 w 637"/>
                <a:gd name="T23" fmla="*/ 33 h 760"/>
                <a:gd name="T24" fmla="*/ 555 w 637"/>
                <a:gd name="T25" fmla="*/ 33 h 760"/>
                <a:gd name="T26" fmla="*/ 589 w 637"/>
                <a:gd name="T27" fmla="*/ 67 h 760"/>
                <a:gd name="T28" fmla="*/ 606 w 637"/>
                <a:gd name="T29" fmla="*/ 170 h 760"/>
                <a:gd name="T30" fmla="*/ 637 w 637"/>
                <a:gd name="T31" fmla="*/ 170 h 760"/>
                <a:gd name="T32" fmla="*/ 637 w 637"/>
                <a:gd name="T33" fmla="*/ 0 h 760"/>
                <a:gd name="T34" fmla="*/ 107 w 637"/>
                <a:gd name="T35" fmla="*/ 0 h 760"/>
                <a:gd name="T36" fmla="*/ 21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1" y="0"/>
                  </a:moveTo>
                  <a:lnTo>
                    <a:pt x="21" y="33"/>
                  </a:lnTo>
                  <a:lnTo>
                    <a:pt x="325" y="382"/>
                  </a:lnTo>
                  <a:lnTo>
                    <a:pt x="0" y="760"/>
                  </a:lnTo>
                  <a:lnTo>
                    <a:pt x="637" y="760"/>
                  </a:lnTo>
                  <a:lnTo>
                    <a:pt x="637" y="561"/>
                  </a:lnTo>
                  <a:lnTo>
                    <a:pt x="606" y="561"/>
                  </a:lnTo>
                  <a:lnTo>
                    <a:pt x="589" y="663"/>
                  </a:lnTo>
                  <a:lnTo>
                    <a:pt x="554" y="698"/>
                  </a:lnTo>
                  <a:lnTo>
                    <a:pt x="96" y="698"/>
                  </a:lnTo>
                  <a:lnTo>
                    <a:pt x="389" y="357"/>
                  </a:lnTo>
                  <a:lnTo>
                    <a:pt x="107" y="33"/>
                  </a:lnTo>
                  <a:lnTo>
                    <a:pt x="555" y="33"/>
                  </a:lnTo>
                  <a:lnTo>
                    <a:pt x="589" y="67"/>
                  </a:lnTo>
                  <a:lnTo>
                    <a:pt x="606" y="170"/>
                  </a:lnTo>
                  <a:lnTo>
                    <a:pt x="637" y="170"/>
                  </a:lnTo>
                  <a:lnTo>
                    <a:pt x="637" y="0"/>
                  </a:lnTo>
                  <a:lnTo>
                    <a:pt x="107" y="0"/>
                  </a:lnTo>
                  <a:lnTo>
                    <a:pt x="21"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4 1"/>
            <p:cNvSpPr>
              <a:spLocks noEditPoints="1"/>
            </p:cNvSpPr>
            <p:nvPr>
              <p:custDataLst>
                <p:tags r:id="rId39"/>
              </p:custDataLst>
            </p:nvPr>
          </p:nvSpPr>
          <p:spPr bwMode="auto">
            <a:xfrm>
              <a:off x="7916863" y="6070600"/>
              <a:ext cx="23813" cy="187325"/>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5 1"/>
            <p:cNvSpPr>
              <a:spLocks noEditPoints="1"/>
            </p:cNvSpPr>
            <p:nvPr>
              <p:custDataLst>
                <p:tags r:id="rId40"/>
              </p:custDataLst>
            </p:nvPr>
          </p:nvSpPr>
          <p:spPr bwMode="auto">
            <a:xfrm>
              <a:off x="7986713" y="6149975"/>
              <a:ext cx="179388" cy="74612"/>
            </a:xfrm>
            <a:custGeom>
              <a:avLst/>
              <a:gdLst>
                <a:gd name="T0" fmla="*/ 0 w 254"/>
                <a:gd name="T1" fmla="*/ 31 h 114"/>
                <a:gd name="T2" fmla="*/ 254 w 254"/>
                <a:gd name="T3" fmla="*/ 31 h 114"/>
                <a:gd name="T4" fmla="*/ 254 w 254"/>
                <a:gd name="T5" fmla="*/ 0 h 114"/>
                <a:gd name="T6" fmla="*/ 0 w 254"/>
                <a:gd name="T7" fmla="*/ 0 h 114"/>
                <a:gd name="T8" fmla="*/ 0 w 254"/>
                <a:gd name="T9" fmla="*/ 31 h 114"/>
                <a:gd name="T10" fmla="*/ 0 w 254"/>
                <a:gd name="T11" fmla="*/ 114 h 114"/>
                <a:gd name="T12" fmla="*/ 254 w 254"/>
                <a:gd name="T13" fmla="*/ 114 h 114"/>
                <a:gd name="T14" fmla="*/ 254 w 254"/>
                <a:gd name="T15" fmla="*/ 83 h 114"/>
                <a:gd name="T16" fmla="*/ 0 w 254"/>
                <a:gd name="T17" fmla="*/ 83 h 114"/>
                <a:gd name="T18" fmla="*/ 0 w 254"/>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114">
                  <a:moveTo>
                    <a:pt x="0" y="31"/>
                  </a:moveTo>
                  <a:lnTo>
                    <a:pt x="254" y="31"/>
                  </a:lnTo>
                  <a:lnTo>
                    <a:pt x="254" y="0"/>
                  </a:lnTo>
                  <a:lnTo>
                    <a:pt x="0" y="0"/>
                  </a:lnTo>
                  <a:lnTo>
                    <a:pt x="0" y="31"/>
                  </a:lnTo>
                  <a:close/>
                  <a:moveTo>
                    <a:pt x="0" y="114"/>
                  </a:moveTo>
                  <a:lnTo>
                    <a:pt x="254" y="114"/>
                  </a:lnTo>
                  <a:lnTo>
                    <a:pt x="254" y="83"/>
                  </a:lnTo>
                  <a:lnTo>
                    <a:pt x="0" y="83"/>
                  </a:lnTo>
                  <a:lnTo>
                    <a:pt x="0" y="11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6 1"/>
            <p:cNvSpPr>
              <a:spLocks/>
            </p:cNvSpPr>
            <p:nvPr>
              <p:custDataLst>
                <p:tags r:id="rId41"/>
              </p:custDataLst>
            </p:nvPr>
          </p:nvSpPr>
          <p:spPr bwMode="auto">
            <a:xfrm>
              <a:off x="8218488" y="6078538"/>
              <a:ext cx="114300" cy="179387"/>
            </a:xfrm>
            <a:custGeom>
              <a:avLst/>
              <a:gdLst>
                <a:gd name="T0" fmla="*/ 5 w 164"/>
                <a:gd name="T1" fmla="*/ 244 h 276"/>
                <a:gd name="T2" fmla="*/ 5 w 164"/>
                <a:gd name="T3" fmla="*/ 276 h 276"/>
                <a:gd name="T4" fmla="*/ 164 w 164"/>
                <a:gd name="T5" fmla="*/ 276 h 276"/>
                <a:gd name="T6" fmla="*/ 164 w 164"/>
                <a:gd name="T7" fmla="*/ 244 h 276"/>
                <a:gd name="T8" fmla="*/ 103 w 164"/>
                <a:gd name="T9" fmla="*/ 244 h 276"/>
                <a:gd name="T10" fmla="*/ 103 w 164"/>
                <a:gd name="T11" fmla="*/ 0 h 276"/>
                <a:gd name="T12" fmla="*/ 66 w 164"/>
                <a:gd name="T13" fmla="*/ 0 h 276"/>
                <a:gd name="T14" fmla="*/ 0 w 164"/>
                <a:gd name="T15" fmla="*/ 13 h 276"/>
                <a:gd name="T16" fmla="*/ 0 w 164"/>
                <a:gd name="T17" fmla="*/ 47 h 276"/>
                <a:gd name="T18" fmla="*/ 66 w 164"/>
                <a:gd name="T19" fmla="*/ 34 h 276"/>
                <a:gd name="T20" fmla="*/ 66 w 164"/>
                <a:gd name="T21" fmla="*/ 244 h 276"/>
                <a:gd name="T22" fmla="*/ 5 w 164"/>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76">
                  <a:moveTo>
                    <a:pt x="5" y="244"/>
                  </a:moveTo>
                  <a:lnTo>
                    <a:pt x="5" y="276"/>
                  </a:lnTo>
                  <a:lnTo>
                    <a:pt x="164" y="276"/>
                  </a:lnTo>
                  <a:lnTo>
                    <a:pt x="164" y="244"/>
                  </a:lnTo>
                  <a:lnTo>
                    <a:pt x="103" y="244"/>
                  </a:lnTo>
                  <a:lnTo>
                    <a:pt x="103" y="0"/>
                  </a:lnTo>
                  <a:lnTo>
                    <a:pt x="66" y="0"/>
                  </a:lnTo>
                  <a:lnTo>
                    <a:pt x="0" y="13"/>
                  </a:lnTo>
                  <a:lnTo>
                    <a:pt x="0" y="47"/>
                  </a:lnTo>
                  <a:lnTo>
                    <a:pt x="66" y="34"/>
                  </a:lnTo>
                  <a:lnTo>
                    <a:pt x="66" y="244"/>
                  </a:lnTo>
                  <a:lnTo>
                    <a:pt x="5" y="24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7 1"/>
            <p:cNvSpPr>
              <a:spLocks noEditPoints="1"/>
            </p:cNvSpPr>
            <p:nvPr>
              <p:custDataLst>
                <p:tags r:id="rId42"/>
              </p:custDataLst>
            </p:nvPr>
          </p:nvSpPr>
          <p:spPr bwMode="auto">
            <a:xfrm>
              <a:off x="8448675" y="5680075"/>
              <a:ext cx="171450" cy="247650"/>
            </a:xfrm>
            <a:custGeom>
              <a:avLst/>
              <a:gdLst>
                <a:gd name="T0" fmla="*/ 45 w 244"/>
                <a:gd name="T1" fmla="*/ 238 h 383"/>
                <a:gd name="T2" fmla="*/ 81 w 244"/>
                <a:gd name="T3" fmla="*/ 274 h 383"/>
                <a:gd name="T4" fmla="*/ 133 w 244"/>
                <a:gd name="T5" fmla="*/ 286 h 383"/>
                <a:gd name="T6" fmla="*/ 213 w 244"/>
                <a:gd name="T7" fmla="*/ 247 h 383"/>
                <a:gd name="T8" fmla="*/ 244 w 244"/>
                <a:gd name="T9" fmla="*/ 143 h 383"/>
                <a:gd name="T10" fmla="*/ 213 w 244"/>
                <a:gd name="T11" fmla="*/ 39 h 383"/>
                <a:gd name="T12" fmla="*/ 133 w 244"/>
                <a:gd name="T13" fmla="*/ 0 h 383"/>
                <a:gd name="T14" fmla="*/ 81 w 244"/>
                <a:gd name="T15" fmla="*/ 12 h 383"/>
                <a:gd name="T16" fmla="*/ 45 w 244"/>
                <a:gd name="T17" fmla="*/ 48 h 383"/>
                <a:gd name="T18" fmla="*/ 45 w 244"/>
                <a:gd name="T19" fmla="*/ 6 h 383"/>
                <a:gd name="T20" fmla="*/ 0 w 244"/>
                <a:gd name="T21" fmla="*/ 6 h 383"/>
                <a:gd name="T22" fmla="*/ 0 w 244"/>
                <a:gd name="T23" fmla="*/ 383 h 383"/>
                <a:gd name="T24" fmla="*/ 45 w 244"/>
                <a:gd name="T25" fmla="*/ 383 h 383"/>
                <a:gd name="T26" fmla="*/ 45 w 244"/>
                <a:gd name="T27" fmla="*/ 238 h 383"/>
                <a:gd name="T28" fmla="*/ 198 w 244"/>
                <a:gd name="T29" fmla="*/ 143 h 383"/>
                <a:gd name="T30" fmla="*/ 178 w 244"/>
                <a:gd name="T31" fmla="*/ 221 h 383"/>
                <a:gd name="T32" fmla="*/ 122 w 244"/>
                <a:gd name="T33" fmla="*/ 249 h 383"/>
                <a:gd name="T34" fmla="*/ 66 w 244"/>
                <a:gd name="T35" fmla="*/ 221 h 383"/>
                <a:gd name="T36" fmla="*/ 45 w 244"/>
                <a:gd name="T37" fmla="*/ 143 h 383"/>
                <a:gd name="T38" fmla="*/ 66 w 244"/>
                <a:gd name="T39" fmla="*/ 66 h 383"/>
                <a:gd name="T40" fmla="*/ 122 w 244"/>
                <a:gd name="T41" fmla="*/ 37 h 383"/>
                <a:gd name="T42" fmla="*/ 178 w 244"/>
                <a:gd name="T43" fmla="*/ 66 h 383"/>
                <a:gd name="T44" fmla="*/ 198 w 244"/>
                <a:gd name="T45" fmla="*/ 14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 h="383">
                  <a:moveTo>
                    <a:pt x="45" y="238"/>
                  </a:moveTo>
                  <a:cubicBezTo>
                    <a:pt x="55" y="255"/>
                    <a:pt x="67" y="267"/>
                    <a:pt x="81" y="274"/>
                  </a:cubicBezTo>
                  <a:cubicBezTo>
                    <a:pt x="95" y="282"/>
                    <a:pt x="113" y="286"/>
                    <a:pt x="133" y="286"/>
                  </a:cubicBezTo>
                  <a:cubicBezTo>
                    <a:pt x="166" y="286"/>
                    <a:pt x="192" y="273"/>
                    <a:pt x="213" y="247"/>
                  </a:cubicBezTo>
                  <a:cubicBezTo>
                    <a:pt x="234" y="220"/>
                    <a:pt x="244" y="186"/>
                    <a:pt x="244" y="143"/>
                  </a:cubicBezTo>
                  <a:cubicBezTo>
                    <a:pt x="244" y="100"/>
                    <a:pt x="234" y="66"/>
                    <a:pt x="213" y="39"/>
                  </a:cubicBezTo>
                  <a:cubicBezTo>
                    <a:pt x="192" y="13"/>
                    <a:pt x="166" y="0"/>
                    <a:pt x="133" y="0"/>
                  </a:cubicBezTo>
                  <a:cubicBezTo>
                    <a:pt x="113" y="0"/>
                    <a:pt x="95" y="4"/>
                    <a:pt x="81" y="12"/>
                  </a:cubicBezTo>
                  <a:cubicBezTo>
                    <a:pt x="67" y="19"/>
                    <a:pt x="55" y="32"/>
                    <a:pt x="45" y="48"/>
                  </a:cubicBezTo>
                  <a:lnTo>
                    <a:pt x="45" y="6"/>
                  </a:lnTo>
                  <a:lnTo>
                    <a:pt x="0" y="6"/>
                  </a:lnTo>
                  <a:lnTo>
                    <a:pt x="0" y="383"/>
                  </a:lnTo>
                  <a:lnTo>
                    <a:pt x="45" y="383"/>
                  </a:lnTo>
                  <a:lnTo>
                    <a:pt x="45" y="238"/>
                  </a:lnTo>
                  <a:close/>
                  <a:moveTo>
                    <a:pt x="198" y="143"/>
                  </a:moveTo>
                  <a:cubicBezTo>
                    <a:pt x="198" y="176"/>
                    <a:pt x="191" y="202"/>
                    <a:pt x="178" y="221"/>
                  </a:cubicBezTo>
                  <a:cubicBezTo>
                    <a:pt x="164" y="239"/>
                    <a:pt x="146" y="249"/>
                    <a:pt x="122" y="249"/>
                  </a:cubicBezTo>
                  <a:cubicBezTo>
                    <a:pt x="98" y="249"/>
                    <a:pt x="79" y="239"/>
                    <a:pt x="66" y="221"/>
                  </a:cubicBezTo>
                  <a:cubicBezTo>
                    <a:pt x="52" y="202"/>
                    <a:pt x="45" y="176"/>
                    <a:pt x="45" y="143"/>
                  </a:cubicBezTo>
                  <a:cubicBezTo>
                    <a:pt x="45" y="110"/>
                    <a:pt x="52" y="84"/>
                    <a:pt x="66" y="66"/>
                  </a:cubicBezTo>
                  <a:cubicBezTo>
                    <a:pt x="79" y="47"/>
                    <a:pt x="98" y="37"/>
                    <a:pt x="122" y="37"/>
                  </a:cubicBezTo>
                  <a:cubicBezTo>
                    <a:pt x="146" y="37"/>
                    <a:pt x="164" y="47"/>
                    <a:pt x="178" y="66"/>
                  </a:cubicBezTo>
                  <a:cubicBezTo>
                    <a:pt x="191" y="84"/>
                    <a:pt x="198" y="110"/>
                    <a:pt x="198" y="143"/>
                  </a:cubicBez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8 1"/>
            <p:cNvSpPr>
              <a:spLocks/>
            </p:cNvSpPr>
            <p:nvPr>
              <p:custDataLst>
                <p:tags r:id="rId43"/>
              </p:custDataLst>
            </p:nvPr>
          </p:nvSpPr>
          <p:spPr bwMode="auto">
            <a:xfrm>
              <a:off x="8667750" y="5543550"/>
              <a:ext cx="122238" cy="182562"/>
            </a:xfrm>
            <a:custGeom>
              <a:avLst/>
              <a:gdLst>
                <a:gd name="T0" fmla="*/ 45 w 175"/>
                <a:gd name="T1" fmla="*/ 249 h 281"/>
                <a:gd name="T2" fmla="*/ 114 w 175"/>
                <a:gd name="T3" fmla="*/ 178 h 281"/>
                <a:gd name="T4" fmla="*/ 144 w 175"/>
                <a:gd name="T5" fmla="*/ 147 h 281"/>
                <a:gd name="T6" fmla="*/ 167 w 175"/>
                <a:gd name="T7" fmla="*/ 111 h 281"/>
                <a:gd name="T8" fmla="*/ 173 w 175"/>
                <a:gd name="T9" fmla="*/ 79 h 281"/>
                <a:gd name="T10" fmla="*/ 148 w 175"/>
                <a:gd name="T11" fmla="*/ 21 h 281"/>
                <a:gd name="T12" fmla="*/ 79 w 175"/>
                <a:gd name="T13" fmla="*/ 0 h 281"/>
                <a:gd name="T14" fmla="*/ 44 w 175"/>
                <a:gd name="T15" fmla="*/ 5 h 281"/>
                <a:gd name="T16" fmla="*/ 2 w 175"/>
                <a:gd name="T17" fmla="*/ 18 h 281"/>
                <a:gd name="T18" fmla="*/ 2 w 175"/>
                <a:gd name="T19" fmla="*/ 56 h 281"/>
                <a:gd name="T20" fmla="*/ 43 w 175"/>
                <a:gd name="T21" fmla="*/ 37 h 281"/>
                <a:gd name="T22" fmla="*/ 80 w 175"/>
                <a:gd name="T23" fmla="*/ 31 h 281"/>
                <a:gd name="T24" fmla="*/ 120 w 175"/>
                <a:gd name="T25" fmla="*/ 45 h 281"/>
                <a:gd name="T26" fmla="*/ 136 w 175"/>
                <a:gd name="T27" fmla="*/ 81 h 281"/>
                <a:gd name="T28" fmla="*/ 129 w 175"/>
                <a:gd name="T29" fmla="*/ 109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4" y="178"/>
                  </a:lnTo>
                  <a:cubicBezTo>
                    <a:pt x="131" y="161"/>
                    <a:pt x="141" y="150"/>
                    <a:pt x="144" y="147"/>
                  </a:cubicBezTo>
                  <a:cubicBezTo>
                    <a:pt x="155" y="133"/>
                    <a:pt x="163" y="121"/>
                    <a:pt x="167" y="111"/>
                  </a:cubicBezTo>
                  <a:cubicBezTo>
                    <a:pt x="171" y="101"/>
                    <a:pt x="173" y="90"/>
                    <a:pt x="173" y="79"/>
                  </a:cubicBezTo>
                  <a:cubicBezTo>
                    <a:pt x="173" y="55"/>
                    <a:pt x="165" y="36"/>
                    <a:pt x="148" y="21"/>
                  </a:cubicBezTo>
                  <a:cubicBezTo>
                    <a:pt x="131" y="7"/>
                    <a:pt x="108" y="0"/>
                    <a:pt x="79" y="0"/>
                  </a:cubicBezTo>
                  <a:cubicBezTo>
                    <a:pt x="69" y="0"/>
                    <a:pt x="57" y="1"/>
                    <a:pt x="44" y="5"/>
                  </a:cubicBezTo>
                  <a:cubicBezTo>
                    <a:pt x="31" y="8"/>
                    <a:pt x="17" y="12"/>
                    <a:pt x="2" y="18"/>
                  </a:cubicBezTo>
                  <a:lnTo>
                    <a:pt x="2" y="56"/>
                  </a:lnTo>
                  <a:cubicBezTo>
                    <a:pt x="16" y="48"/>
                    <a:pt x="30" y="42"/>
                    <a:pt x="43" y="37"/>
                  </a:cubicBezTo>
                  <a:cubicBezTo>
                    <a:pt x="56" y="33"/>
                    <a:pt x="68" y="31"/>
                    <a:pt x="80" y="31"/>
                  </a:cubicBezTo>
                  <a:cubicBezTo>
                    <a:pt x="97" y="31"/>
                    <a:pt x="110" y="36"/>
                    <a:pt x="120" y="45"/>
                  </a:cubicBezTo>
                  <a:cubicBezTo>
                    <a:pt x="131" y="54"/>
                    <a:pt x="136" y="66"/>
                    <a:pt x="136" y="81"/>
                  </a:cubicBezTo>
                  <a:cubicBezTo>
                    <a:pt x="136" y="90"/>
                    <a:pt x="134" y="99"/>
                    <a:pt x="129" y="109"/>
                  </a:cubicBezTo>
                  <a:cubicBezTo>
                    <a:pt x="124" y="118"/>
                    <a:pt x="116" y="129"/>
                    <a:pt x="104" y="143"/>
                  </a:cubicBezTo>
                  <a:cubicBezTo>
                    <a:pt x="98" y="150"/>
                    <a:pt x="82" y="166"/>
                    <a:pt x="58" y="190"/>
                  </a:cubicBezTo>
                  <a:lnTo>
                    <a:pt x="0" y="249"/>
                  </a:lnTo>
                  <a:lnTo>
                    <a:pt x="0" y="281"/>
                  </a:lnTo>
                  <a:lnTo>
                    <a:pt x="175" y="281"/>
                  </a:lnTo>
                  <a:lnTo>
                    <a:pt x="175" y="249"/>
                  </a:lnTo>
                  <a:lnTo>
                    <a:pt x="45" y="249"/>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9 1"/>
            <p:cNvSpPr>
              <a:spLocks noEditPoints="1"/>
            </p:cNvSpPr>
            <p:nvPr>
              <p:custDataLst>
                <p:tags r:id="rId44"/>
              </p:custDataLst>
            </p:nvPr>
          </p:nvSpPr>
          <p:spPr bwMode="auto">
            <a:xfrm>
              <a:off x="8672513" y="5818188"/>
              <a:ext cx="23813" cy="185737"/>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TextBox 19"/>
          <p:cNvSpPr txBox="1"/>
          <p:nvPr/>
        </p:nvSpPr>
        <p:spPr bwMode="auto">
          <a:xfrm>
            <a:off x="1255594" y="82634"/>
            <a:ext cx="9680855" cy="632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3200" b="1" dirty="0" smtClean="0">
                <a:latin typeface="Arev Sans" pitchFamily="34" charset="0"/>
                <a:ea typeface="Arev Sans" pitchFamily="34" charset="0"/>
                <a:cs typeface="Arev sans bold" pitchFamily="34" charset="0"/>
              </a:rPr>
              <a:t>Estimating  </a:t>
            </a:r>
            <a:r>
              <a:rPr lang="en-US" sz="3200" b="1" dirty="0" smtClean="0">
                <a:solidFill>
                  <a:srgbClr val="9B0000"/>
                </a:solidFill>
                <a:latin typeface="Arev Sans" pitchFamily="34" charset="0"/>
                <a:ea typeface="Arev Sans" pitchFamily="34" charset="0"/>
                <a:cs typeface="Arev sans bold" pitchFamily="34" charset="0"/>
              </a:rPr>
              <a:t>L</a:t>
            </a:r>
            <a:r>
              <a:rPr lang="en-US" sz="3200" b="1" dirty="0" smtClean="0">
                <a:latin typeface="Arev Sans" pitchFamily="34" charset="0"/>
                <a:ea typeface="Arev Sans" pitchFamily="34" charset="0"/>
                <a:cs typeface="Arev sans bold" pitchFamily="34" charset="0"/>
              </a:rPr>
              <a:t>-distance between </a:t>
            </a:r>
            <a:r>
              <a:rPr lang="el-GR" sz="3200" b="1" dirty="0" smtClean="0">
                <a:latin typeface="Arev Sans" pitchFamily="34" charset="0"/>
                <a:ea typeface="Arev Sans" pitchFamily="34" charset="0"/>
                <a:cs typeface="Arev sans bold" pitchFamily="34" charset="0"/>
              </a:rPr>
              <a:t>ρ</a:t>
            </a:r>
            <a:r>
              <a:rPr lang="en-US" sz="3200" b="1" dirty="0" smtClean="0">
                <a:latin typeface="Arev Sans" pitchFamily="34" charset="0"/>
                <a:ea typeface="Arev Sans" pitchFamily="34" charset="0"/>
                <a:cs typeface="Arev sans bold" pitchFamily="34" charset="0"/>
              </a:rPr>
              <a:t> and </a:t>
            </a:r>
            <a:r>
              <a:rPr lang="en-US" sz="3200" b="1" dirty="0" smtClean="0">
                <a:latin typeface="Times New Roman" panose="02020603050405020304" pitchFamily="18" charset="0"/>
                <a:ea typeface="Arev Sans" pitchFamily="34" charset="0"/>
                <a:cs typeface="Times New Roman" panose="02020603050405020304" pitchFamily="18" charset="0"/>
              </a:rPr>
              <a:t>I</a:t>
            </a:r>
            <a:r>
              <a:rPr lang="en-US" sz="3200" b="1" dirty="0" smtClean="0">
                <a:latin typeface="Arev Sans" pitchFamily="34" charset="0"/>
                <a:ea typeface="Arev Sans" pitchFamily="34" charset="0"/>
                <a:cs typeface="Arev sans bold" pitchFamily="34" charset="0"/>
              </a:rPr>
              <a:t>/n</a:t>
            </a:r>
          </a:p>
        </p:txBody>
      </p:sp>
      <p:grpSp>
        <p:nvGrpSpPr>
          <p:cNvPr id="21" name="Group 20"/>
          <p:cNvGrpSpPr>
            <a:grpSpLocks noChangeAspect="1"/>
          </p:cNvGrpSpPr>
          <p:nvPr>
            <p:custDataLst>
              <p:tags r:id="rId2"/>
            </p:custDataLst>
          </p:nvPr>
        </p:nvGrpSpPr>
        <p:grpSpPr>
          <a:xfrm>
            <a:off x="3986027" y="149818"/>
            <a:ext cx="374651" cy="569913"/>
            <a:chOff x="2540000" y="2540000"/>
            <a:chExt cx="374651" cy="569913"/>
          </a:xfrm>
        </p:grpSpPr>
        <p:sp>
          <p:nvSpPr>
            <p:cNvPr id="22" name="Freeform 7 1"/>
            <p:cNvSpPr>
              <a:spLocks noEditPoints="1"/>
            </p:cNvSpPr>
            <p:nvPr>
              <p:custDataLst>
                <p:tags r:id="rId34"/>
              </p:custDataLst>
            </p:nvPr>
          </p:nvSpPr>
          <p:spPr bwMode="auto">
            <a:xfrm>
              <a:off x="2540000" y="2635250"/>
              <a:ext cx="160338" cy="301625"/>
            </a:xfrm>
            <a:custGeom>
              <a:avLst/>
              <a:gdLst>
                <a:gd name="T0" fmla="*/ 81 w 183"/>
                <a:gd name="T1" fmla="*/ 305 h 377"/>
                <a:gd name="T2" fmla="*/ 178 w 183"/>
                <a:gd name="T3" fmla="*/ 84 h 377"/>
                <a:gd name="T4" fmla="*/ 183 w 183"/>
                <a:gd name="T5" fmla="*/ 42 h 377"/>
                <a:gd name="T6" fmla="*/ 153 w 183"/>
                <a:gd name="T7" fmla="*/ 0 h 377"/>
                <a:gd name="T8" fmla="*/ 105 w 183"/>
                <a:gd name="T9" fmla="*/ 19 h 377"/>
                <a:gd name="T10" fmla="*/ 51 w 183"/>
                <a:gd name="T11" fmla="*/ 187 h 377"/>
                <a:gd name="T12" fmla="*/ 44 w 183"/>
                <a:gd name="T13" fmla="*/ 262 h 377"/>
                <a:gd name="T14" fmla="*/ 46 w 183"/>
                <a:gd name="T15" fmla="*/ 301 h 377"/>
                <a:gd name="T16" fmla="*/ 0 w 183"/>
                <a:gd name="T17" fmla="*/ 370 h 377"/>
                <a:gd name="T18" fmla="*/ 38 w 183"/>
                <a:gd name="T19" fmla="*/ 370 h 377"/>
                <a:gd name="T20" fmla="*/ 57 w 183"/>
                <a:gd name="T21" fmla="*/ 344 h 377"/>
                <a:gd name="T22" fmla="*/ 110 w 183"/>
                <a:gd name="T23" fmla="*/ 377 h 377"/>
                <a:gd name="T24" fmla="*/ 145 w 183"/>
                <a:gd name="T25" fmla="*/ 363 h 377"/>
                <a:gd name="T26" fmla="*/ 177 w 183"/>
                <a:gd name="T27" fmla="*/ 326 h 377"/>
                <a:gd name="T28" fmla="*/ 145 w 183"/>
                <a:gd name="T29" fmla="*/ 326 h 377"/>
                <a:gd name="T30" fmla="*/ 113 w 183"/>
                <a:gd name="T31" fmla="*/ 354 h 377"/>
                <a:gd name="T32" fmla="*/ 81 w 183"/>
                <a:gd name="T33" fmla="*/ 305 h 377"/>
                <a:gd name="T34" fmla="*/ 81 w 183"/>
                <a:gd name="T35" fmla="*/ 241 h 377"/>
                <a:gd name="T36" fmla="*/ 92 w 183"/>
                <a:gd name="T37" fmla="*/ 174 h 377"/>
                <a:gd name="T38" fmla="*/ 142 w 183"/>
                <a:gd name="T39" fmla="*/ 27 h 377"/>
                <a:gd name="T40" fmla="*/ 148 w 183"/>
                <a:gd name="T41" fmla="*/ 43 h 377"/>
                <a:gd name="T42" fmla="*/ 140 w 183"/>
                <a:gd name="T43" fmla="*/ 89 h 377"/>
                <a:gd name="T44" fmla="*/ 81 w 183"/>
                <a:gd name="T45" fmla="*/ 24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 h="377">
                  <a:moveTo>
                    <a:pt x="81" y="305"/>
                  </a:moveTo>
                  <a:cubicBezTo>
                    <a:pt x="134" y="220"/>
                    <a:pt x="167" y="146"/>
                    <a:pt x="178" y="84"/>
                  </a:cubicBezTo>
                  <a:cubicBezTo>
                    <a:pt x="181" y="69"/>
                    <a:pt x="183" y="55"/>
                    <a:pt x="183" y="42"/>
                  </a:cubicBezTo>
                  <a:cubicBezTo>
                    <a:pt x="183" y="14"/>
                    <a:pt x="173" y="0"/>
                    <a:pt x="153" y="0"/>
                  </a:cubicBezTo>
                  <a:cubicBezTo>
                    <a:pt x="132" y="0"/>
                    <a:pt x="117" y="6"/>
                    <a:pt x="105" y="19"/>
                  </a:cubicBezTo>
                  <a:cubicBezTo>
                    <a:pt x="88" y="38"/>
                    <a:pt x="70" y="94"/>
                    <a:pt x="51" y="187"/>
                  </a:cubicBezTo>
                  <a:cubicBezTo>
                    <a:pt x="46" y="212"/>
                    <a:pt x="44" y="237"/>
                    <a:pt x="44" y="262"/>
                  </a:cubicBezTo>
                  <a:cubicBezTo>
                    <a:pt x="44" y="275"/>
                    <a:pt x="45" y="289"/>
                    <a:pt x="46" y="301"/>
                  </a:cubicBezTo>
                  <a:cubicBezTo>
                    <a:pt x="33" y="324"/>
                    <a:pt x="18" y="346"/>
                    <a:pt x="0" y="370"/>
                  </a:cubicBezTo>
                  <a:lnTo>
                    <a:pt x="38" y="370"/>
                  </a:lnTo>
                  <a:lnTo>
                    <a:pt x="57" y="344"/>
                  </a:lnTo>
                  <a:cubicBezTo>
                    <a:pt x="67" y="366"/>
                    <a:pt x="85" y="377"/>
                    <a:pt x="110" y="377"/>
                  </a:cubicBezTo>
                  <a:cubicBezTo>
                    <a:pt x="122" y="377"/>
                    <a:pt x="133" y="373"/>
                    <a:pt x="145" y="363"/>
                  </a:cubicBezTo>
                  <a:cubicBezTo>
                    <a:pt x="157" y="355"/>
                    <a:pt x="167" y="343"/>
                    <a:pt x="177" y="326"/>
                  </a:cubicBezTo>
                  <a:lnTo>
                    <a:pt x="145" y="326"/>
                  </a:lnTo>
                  <a:cubicBezTo>
                    <a:pt x="132" y="345"/>
                    <a:pt x="122" y="354"/>
                    <a:pt x="113" y="354"/>
                  </a:cubicBezTo>
                  <a:cubicBezTo>
                    <a:pt x="99" y="354"/>
                    <a:pt x="88" y="338"/>
                    <a:pt x="81" y="305"/>
                  </a:cubicBezTo>
                  <a:close/>
                  <a:moveTo>
                    <a:pt x="81" y="241"/>
                  </a:moveTo>
                  <a:cubicBezTo>
                    <a:pt x="84" y="220"/>
                    <a:pt x="87" y="198"/>
                    <a:pt x="92" y="174"/>
                  </a:cubicBezTo>
                  <a:cubicBezTo>
                    <a:pt x="108" y="90"/>
                    <a:pt x="124" y="41"/>
                    <a:pt x="142" y="27"/>
                  </a:cubicBezTo>
                  <a:cubicBezTo>
                    <a:pt x="146" y="27"/>
                    <a:pt x="148" y="32"/>
                    <a:pt x="148" y="43"/>
                  </a:cubicBezTo>
                  <a:cubicBezTo>
                    <a:pt x="148" y="50"/>
                    <a:pt x="145" y="65"/>
                    <a:pt x="140" y="89"/>
                  </a:cubicBezTo>
                  <a:cubicBezTo>
                    <a:pt x="132" y="134"/>
                    <a:pt x="112" y="185"/>
                    <a:pt x="81" y="241"/>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b="1" dirty="0"/>
            </a:p>
          </p:txBody>
        </p:sp>
        <p:sp>
          <p:nvSpPr>
            <p:cNvPr id="23" name="Freeform 8 1"/>
            <p:cNvSpPr>
              <a:spLocks/>
            </p:cNvSpPr>
            <p:nvPr>
              <p:custDataLst>
                <p:tags r:id="rId35"/>
              </p:custDataLst>
            </p:nvPr>
          </p:nvSpPr>
          <p:spPr bwMode="auto">
            <a:xfrm>
              <a:off x="2760663" y="2540000"/>
              <a:ext cx="153988" cy="225425"/>
            </a:xfrm>
            <a:custGeom>
              <a:avLst/>
              <a:gdLst>
                <a:gd name="T0" fmla="*/ 45 w 175"/>
                <a:gd name="T1" fmla="*/ 249 h 281"/>
                <a:gd name="T2" fmla="*/ 115 w 175"/>
                <a:gd name="T3" fmla="*/ 178 h 281"/>
                <a:gd name="T4" fmla="*/ 144 w 175"/>
                <a:gd name="T5" fmla="*/ 147 h 281"/>
                <a:gd name="T6" fmla="*/ 167 w 175"/>
                <a:gd name="T7" fmla="*/ 111 h 281"/>
                <a:gd name="T8" fmla="*/ 174 w 175"/>
                <a:gd name="T9" fmla="*/ 79 h 281"/>
                <a:gd name="T10" fmla="*/ 148 w 175"/>
                <a:gd name="T11" fmla="*/ 21 h 281"/>
                <a:gd name="T12" fmla="*/ 80 w 175"/>
                <a:gd name="T13" fmla="*/ 0 h 281"/>
                <a:gd name="T14" fmla="*/ 44 w 175"/>
                <a:gd name="T15" fmla="*/ 4 h 281"/>
                <a:gd name="T16" fmla="*/ 2 w 175"/>
                <a:gd name="T17" fmla="*/ 18 h 281"/>
                <a:gd name="T18" fmla="*/ 2 w 175"/>
                <a:gd name="T19" fmla="*/ 56 h 281"/>
                <a:gd name="T20" fmla="*/ 43 w 175"/>
                <a:gd name="T21" fmla="*/ 37 h 281"/>
                <a:gd name="T22" fmla="*/ 80 w 175"/>
                <a:gd name="T23" fmla="*/ 31 h 281"/>
                <a:gd name="T24" fmla="*/ 121 w 175"/>
                <a:gd name="T25" fmla="*/ 45 h 281"/>
                <a:gd name="T26" fmla="*/ 136 w 175"/>
                <a:gd name="T27" fmla="*/ 81 h 281"/>
                <a:gd name="T28" fmla="*/ 129 w 175"/>
                <a:gd name="T29" fmla="*/ 108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5" y="178"/>
                  </a:lnTo>
                  <a:cubicBezTo>
                    <a:pt x="131" y="161"/>
                    <a:pt x="141" y="150"/>
                    <a:pt x="144" y="147"/>
                  </a:cubicBezTo>
                  <a:cubicBezTo>
                    <a:pt x="155" y="133"/>
                    <a:pt x="163" y="121"/>
                    <a:pt x="167" y="111"/>
                  </a:cubicBezTo>
                  <a:cubicBezTo>
                    <a:pt x="172" y="100"/>
                    <a:pt x="174" y="90"/>
                    <a:pt x="174" y="79"/>
                  </a:cubicBezTo>
                  <a:cubicBezTo>
                    <a:pt x="174" y="55"/>
                    <a:pt x="165" y="35"/>
                    <a:pt x="148" y="21"/>
                  </a:cubicBezTo>
                  <a:cubicBezTo>
                    <a:pt x="131" y="7"/>
                    <a:pt x="109" y="0"/>
                    <a:pt x="80" y="0"/>
                  </a:cubicBezTo>
                  <a:cubicBezTo>
                    <a:pt x="69" y="0"/>
                    <a:pt x="57" y="1"/>
                    <a:pt x="44" y="4"/>
                  </a:cubicBezTo>
                  <a:cubicBezTo>
                    <a:pt x="31" y="7"/>
                    <a:pt x="17" y="12"/>
                    <a:pt x="2" y="18"/>
                  </a:cubicBezTo>
                  <a:lnTo>
                    <a:pt x="2" y="56"/>
                  </a:lnTo>
                  <a:cubicBezTo>
                    <a:pt x="16" y="47"/>
                    <a:pt x="30" y="41"/>
                    <a:pt x="43" y="37"/>
                  </a:cubicBezTo>
                  <a:cubicBezTo>
                    <a:pt x="57" y="33"/>
                    <a:pt x="69" y="31"/>
                    <a:pt x="80" y="31"/>
                  </a:cubicBezTo>
                  <a:cubicBezTo>
                    <a:pt x="97" y="31"/>
                    <a:pt x="110" y="36"/>
                    <a:pt x="121" y="45"/>
                  </a:cubicBezTo>
                  <a:cubicBezTo>
                    <a:pt x="131" y="54"/>
                    <a:pt x="136" y="66"/>
                    <a:pt x="136" y="81"/>
                  </a:cubicBezTo>
                  <a:cubicBezTo>
                    <a:pt x="136" y="90"/>
                    <a:pt x="134" y="99"/>
                    <a:pt x="129" y="108"/>
                  </a:cubicBezTo>
                  <a:cubicBezTo>
                    <a:pt x="124" y="118"/>
                    <a:pt x="116" y="129"/>
                    <a:pt x="104" y="143"/>
                  </a:cubicBezTo>
                  <a:cubicBezTo>
                    <a:pt x="98" y="150"/>
                    <a:pt x="82" y="166"/>
                    <a:pt x="58" y="190"/>
                  </a:cubicBezTo>
                  <a:lnTo>
                    <a:pt x="0" y="249"/>
                  </a:lnTo>
                  <a:lnTo>
                    <a:pt x="0" y="281"/>
                  </a:lnTo>
                  <a:lnTo>
                    <a:pt x="175" y="281"/>
                  </a:lnTo>
                  <a:lnTo>
                    <a:pt x="175" y="249"/>
                  </a:lnTo>
                  <a:lnTo>
                    <a:pt x="45" y="249"/>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 1"/>
            <p:cNvSpPr>
              <a:spLocks/>
            </p:cNvSpPr>
            <p:nvPr>
              <p:custDataLst>
                <p:tags r:id="rId36"/>
              </p:custDataLst>
            </p:nvPr>
          </p:nvSpPr>
          <p:spPr bwMode="auto">
            <a:xfrm>
              <a:off x="2760663" y="2884488"/>
              <a:ext cx="153988" cy="225425"/>
            </a:xfrm>
            <a:custGeom>
              <a:avLst/>
              <a:gdLst>
                <a:gd name="T0" fmla="*/ 45 w 175"/>
                <a:gd name="T1" fmla="*/ 250 h 281"/>
                <a:gd name="T2" fmla="*/ 115 w 175"/>
                <a:gd name="T3" fmla="*/ 178 h 281"/>
                <a:gd name="T4" fmla="*/ 144 w 175"/>
                <a:gd name="T5" fmla="*/ 147 h 281"/>
                <a:gd name="T6" fmla="*/ 167 w 175"/>
                <a:gd name="T7" fmla="*/ 111 h 281"/>
                <a:gd name="T8" fmla="*/ 174 w 175"/>
                <a:gd name="T9" fmla="*/ 79 h 281"/>
                <a:gd name="T10" fmla="*/ 148 w 175"/>
                <a:gd name="T11" fmla="*/ 22 h 281"/>
                <a:gd name="T12" fmla="*/ 80 w 175"/>
                <a:gd name="T13" fmla="*/ 0 h 281"/>
                <a:gd name="T14" fmla="*/ 44 w 175"/>
                <a:gd name="T15" fmla="*/ 5 h 281"/>
                <a:gd name="T16" fmla="*/ 2 w 175"/>
                <a:gd name="T17" fmla="*/ 18 h 281"/>
                <a:gd name="T18" fmla="*/ 2 w 175"/>
                <a:gd name="T19" fmla="*/ 56 h 281"/>
                <a:gd name="T20" fmla="*/ 43 w 175"/>
                <a:gd name="T21" fmla="*/ 38 h 281"/>
                <a:gd name="T22" fmla="*/ 80 w 175"/>
                <a:gd name="T23" fmla="*/ 32 h 281"/>
                <a:gd name="T24" fmla="*/ 121 w 175"/>
                <a:gd name="T25" fmla="*/ 45 h 281"/>
                <a:gd name="T26" fmla="*/ 136 w 175"/>
                <a:gd name="T27" fmla="*/ 81 h 281"/>
                <a:gd name="T28" fmla="*/ 129 w 175"/>
                <a:gd name="T29" fmla="*/ 109 h 281"/>
                <a:gd name="T30" fmla="*/ 104 w 175"/>
                <a:gd name="T31" fmla="*/ 143 h 281"/>
                <a:gd name="T32" fmla="*/ 58 w 175"/>
                <a:gd name="T33" fmla="*/ 191 h 281"/>
                <a:gd name="T34" fmla="*/ 0 w 175"/>
                <a:gd name="T35" fmla="*/ 250 h 281"/>
                <a:gd name="T36" fmla="*/ 0 w 175"/>
                <a:gd name="T37" fmla="*/ 281 h 281"/>
                <a:gd name="T38" fmla="*/ 175 w 175"/>
                <a:gd name="T39" fmla="*/ 281 h 281"/>
                <a:gd name="T40" fmla="*/ 175 w 175"/>
                <a:gd name="T41" fmla="*/ 250 h 281"/>
                <a:gd name="T42" fmla="*/ 45 w 175"/>
                <a:gd name="T43" fmla="*/ 2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50"/>
                  </a:moveTo>
                  <a:lnTo>
                    <a:pt x="115" y="178"/>
                  </a:lnTo>
                  <a:cubicBezTo>
                    <a:pt x="131" y="161"/>
                    <a:pt x="141" y="151"/>
                    <a:pt x="144" y="147"/>
                  </a:cubicBezTo>
                  <a:cubicBezTo>
                    <a:pt x="155" y="134"/>
                    <a:pt x="163" y="122"/>
                    <a:pt x="167" y="111"/>
                  </a:cubicBezTo>
                  <a:cubicBezTo>
                    <a:pt x="172" y="101"/>
                    <a:pt x="174" y="90"/>
                    <a:pt x="174" y="79"/>
                  </a:cubicBezTo>
                  <a:cubicBezTo>
                    <a:pt x="174" y="55"/>
                    <a:pt x="165" y="36"/>
                    <a:pt x="148" y="22"/>
                  </a:cubicBezTo>
                  <a:cubicBezTo>
                    <a:pt x="131" y="8"/>
                    <a:pt x="109" y="0"/>
                    <a:pt x="80" y="0"/>
                  </a:cubicBezTo>
                  <a:cubicBezTo>
                    <a:pt x="69" y="0"/>
                    <a:pt x="57" y="2"/>
                    <a:pt x="44" y="5"/>
                  </a:cubicBezTo>
                  <a:cubicBezTo>
                    <a:pt x="31" y="8"/>
                    <a:pt x="17" y="12"/>
                    <a:pt x="2" y="18"/>
                  </a:cubicBezTo>
                  <a:lnTo>
                    <a:pt x="2" y="56"/>
                  </a:lnTo>
                  <a:cubicBezTo>
                    <a:pt x="16" y="48"/>
                    <a:pt x="30" y="42"/>
                    <a:pt x="43" y="38"/>
                  </a:cubicBezTo>
                  <a:cubicBezTo>
                    <a:pt x="57" y="34"/>
                    <a:pt x="69" y="32"/>
                    <a:pt x="80" y="32"/>
                  </a:cubicBezTo>
                  <a:cubicBezTo>
                    <a:pt x="97" y="32"/>
                    <a:pt x="110" y="36"/>
                    <a:pt x="121" y="45"/>
                  </a:cubicBezTo>
                  <a:cubicBezTo>
                    <a:pt x="131" y="55"/>
                    <a:pt x="136" y="67"/>
                    <a:pt x="136" y="81"/>
                  </a:cubicBezTo>
                  <a:cubicBezTo>
                    <a:pt x="136" y="90"/>
                    <a:pt x="134" y="100"/>
                    <a:pt x="129" y="109"/>
                  </a:cubicBezTo>
                  <a:cubicBezTo>
                    <a:pt x="124" y="118"/>
                    <a:pt x="116" y="129"/>
                    <a:pt x="104" y="143"/>
                  </a:cubicBezTo>
                  <a:cubicBezTo>
                    <a:pt x="98" y="150"/>
                    <a:pt x="82" y="166"/>
                    <a:pt x="58" y="191"/>
                  </a:cubicBezTo>
                  <a:lnTo>
                    <a:pt x="0" y="250"/>
                  </a:lnTo>
                  <a:lnTo>
                    <a:pt x="0" y="281"/>
                  </a:lnTo>
                  <a:lnTo>
                    <a:pt x="175" y="281"/>
                  </a:lnTo>
                  <a:lnTo>
                    <a:pt x="175" y="250"/>
                  </a:lnTo>
                  <a:lnTo>
                    <a:pt x="45" y="25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TextBox 24"/>
          <p:cNvSpPr txBox="1"/>
          <p:nvPr/>
        </p:nvSpPr>
        <p:spPr bwMode="auto">
          <a:xfrm>
            <a:off x="1554438" y="2102909"/>
            <a:ext cx="8624477"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r" eaLnBrk="1" hangingPunct="1">
              <a:lnSpc>
                <a:spcPct val="120000"/>
              </a:lnSpc>
            </a:pPr>
            <a:r>
              <a:rPr lang="en-US" dirty="0" smtClean="0">
                <a:latin typeface="Arev Sans" pitchFamily="34" charset="0"/>
                <a:ea typeface="Arev Sans" pitchFamily="34" charset="0"/>
                <a:cs typeface="Arev sans bold" pitchFamily="34" charset="0"/>
              </a:rPr>
              <a:t> </a:t>
            </a:r>
            <a:r>
              <a:rPr lang="en-US" b="1" dirty="0" smtClean="0">
                <a:latin typeface="Arev Sans" pitchFamily="34" charset="0"/>
                <a:ea typeface="Arev Sans" pitchFamily="34" charset="0"/>
                <a:cs typeface="Arev sans bold" pitchFamily="34" charset="0"/>
              </a:rPr>
              <a:t>E</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sz="3200" baseline="30000" dirty="0" smtClean="0">
                <a:solidFill>
                  <a:srgbClr val="FFFF00"/>
                </a:solidFill>
                <a:latin typeface="Arev Sans" pitchFamily="34" charset="0"/>
                <a:ea typeface="Arev Sans" pitchFamily="34" charset="0"/>
                <a:cs typeface="Arev sans bold" pitchFamily="34" charset="0"/>
              </a:rPr>
              <a:t>2</a:t>
            </a:r>
            <a:r>
              <a:rPr lang="en-US" dirty="0" smtClean="0">
                <a:latin typeface="Arev Sans" pitchFamily="34" charset="0"/>
                <a:ea typeface="Arev Sans" pitchFamily="34" charset="0"/>
                <a:cs typeface="Arev sans bold" pitchFamily="34" charset="0"/>
              </a:rPr>
              <a:t>] = </a:t>
            </a:r>
            <a:r>
              <a:rPr lang="en-US" dirty="0" smtClean="0">
                <a:solidFill>
                  <a:srgbClr val="9B0000"/>
                </a:solidFill>
                <a:latin typeface="Arev Sans" pitchFamily="34" charset="0"/>
                <a:ea typeface="Arev Sans" pitchFamily="34" charset="0"/>
                <a:cs typeface="Arev sans bold" pitchFamily="34" charset="0"/>
              </a:rPr>
              <a:t>+</a:t>
            </a:r>
            <a:r>
              <a:rPr lang="en-US" dirty="0" smtClean="0">
                <a:latin typeface="Arev Sans" pitchFamily="34" charset="0"/>
                <a:ea typeface="Arev Sans" pitchFamily="34" charset="0"/>
                <a:cs typeface="Arev sans bold" pitchFamily="34" charset="0"/>
              </a:rPr>
              <a:t> c</a:t>
            </a:r>
            <a:r>
              <a:rPr lang="en-US" sz="3200" baseline="-25000" dirty="0" smtClean="0">
                <a:latin typeface="Arev Sans" pitchFamily="34" charset="0"/>
                <a:ea typeface="Arev Sans" pitchFamily="34" charset="0"/>
                <a:cs typeface="Arev sans bold" pitchFamily="34" charset="0"/>
              </a:rPr>
              <a:t>1</a:t>
            </a:r>
            <a:r>
              <a:rPr lang="en-US" dirty="0" smtClean="0">
                <a:latin typeface="Arev Sans" pitchFamily="34" charset="0"/>
                <a:ea typeface="Arev Sans" pitchFamily="34" charset="0"/>
                <a:cs typeface="Arev sans bold" pitchFamily="34" charset="0"/>
              </a:rPr>
              <a:t> </a:t>
            </a:r>
            <a:r>
              <a:rPr lang="en-US" dirty="0" err="1" smtClean="0">
                <a:latin typeface="Arev Sans" pitchFamily="34" charset="0"/>
                <a:ea typeface="Arev Sans" pitchFamily="34" charset="0"/>
                <a:cs typeface="Arev sans bold" pitchFamily="34" charset="0"/>
              </a:rPr>
              <a:t>avg</a:t>
            </a:r>
            <a:r>
              <a:rPr lang="en-US" dirty="0" smtClean="0">
                <a:latin typeface="Arev Sans" pitchFamily="34" charset="0"/>
                <a:ea typeface="Arev Sans" pitchFamily="34" charset="0"/>
                <a:cs typeface="Arev sans bold" pitchFamily="34" charset="0"/>
              </a:rPr>
              <a:t> { </a:t>
            </a:r>
            <a:r>
              <a:rPr lang="en-US" sz="800"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R(</a:t>
            </a:r>
            <a:r>
              <a:rPr lang="el-GR" dirty="0">
                <a:solidFill>
                  <a:srgbClr val="FFFF00"/>
                </a:solidFill>
                <a:latin typeface="Arev Sans" pitchFamily="34" charset="0"/>
                <a:ea typeface="Arev Sans" pitchFamily="34" charset="0"/>
                <a:cs typeface="Arev sans bold" pitchFamily="34" charset="0"/>
              </a:rPr>
              <a:t>π</a:t>
            </a:r>
            <a:r>
              <a:rPr lang="en-US" dirty="0" smtClean="0">
                <a:solidFill>
                  <a:srgbClr val="FFFF00"/>
                </a:solidFill>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a:t>
            </a:r>
            <a:r>
              <a:rPr lang="en-US" dirty="0" err="1" smtClean="0">
                <a:latin typeface="Arev Sans" pitchFamily="34" charset="0"/>
                <a:ea typeface="Arev Sans" pitchFamily="34" charset="0"/>
                <a:cs typeface="Arev sans bold" pitchFamily="34" charset="0"/>
              </a:rPr>
              <a:t>cycleType</a:t>
            </a:r>
            <a:r>
              <a:rPr lang="en-US" dirty="0" smtClean="0">
                <a:latin typeface="Arev Sans" pitchFamily="34" charset="0"/>
                <a:ea typeface="Arev Sans" pitchFamily="34" charset="0"/>
                <a:cs typeface="Arev sans bold" pitchFamily="34" charset="0"/>
              </a:rPr>
              <a:t>(</a:t>
            </a:r>
            <a:r>
              <a:rPr lang="el-GR" dirty="0" smtClean="0">
                <a:solidFill>
                  <a:srgbClr val="FFFF00"/>
                </a:solidFill>
                <a:latin typeface="Arev Sans" pitchFamily="34" charset="0"/>
                <a:ea typeface="Arev Sans" pitchFamily="34" charset="0"/>
                <a:cs typeface="Arev sans bold" pitchFamily="34" charset="0"/>
              </a:rPr>
              <a:t>π</a:t>
            </a:r>
            <a:r>
              <a:rPr lang="en-US" dirty="0" smtClean="0">
                <a:latin typeface="Arev Sans" pitchFamily="34" charset="0"/>
                <a:ea typeface="Arev Sans" pitchFamily="34" charset="0"/>
                <a:cs typeface="Arev sans bold" pitchFamily="34" charset="0"/>
              </a:rPr>
              <a:t>) = </a:t>
            </a:r>
            <a:r>
              <a:rPr lang="en-US" dirty="0" smtClean="0">
                <a:solidFill>
                  <a:srgbClr val="FFFF00"/>
                </a:solidFill>
                <a:latin typeface="Arev Sans" pitchFamily="34" charset="0"/>
                <a:ea typeface="Arev Sans" pitchFamily="34" charset="0"/>
                <a:cs typeface="Arev sans bold" pitchFamily="34" charset="0"/>
              </a:rPr>
              <a:t>(1)</a:t>
            </a:r>
            <a:r>
              <a:rPr lang="en-US" dirty="0" smtClean="0">
                <a:latin typeface="Arev Sans" pitchFamily="34" charset="0"/>
                <a:ea typeface="Arev Sans" pitchFamily="34" charset="0"/>
                <a:cs typeface="Arev sans bold" pitchFamily="34" charset="0"/>
              </a:rPr>
              <a:t> }</a:t>
            </a:r>
          </a:p>
        </p:txBody>
      </p:sp>
      <p:sp>
        <p:nvSpPr>
          <p:cNvPr id="26" name="TextBox 25"/>
          <p:cNvSpPr txBox="1"/>
          <p:nvPr/>
        </p:nvSpPr>
        <p:spPr bwMode="auto">
          <a:xfrm>
            <a:off x="2805473" y="2578487"/>
            <a:ext cx="779091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solidFill>
                  <a:srgbClr val="9B0000"/>
                </a:solidFill>
                <a:latin typeface="Arev Sans" pitchFamily="34" charset="0"/>
                <a:ea typeface="Arev Sans" pitchFamily="34" charset="0"/>
                <a:cs typeface="Arev sans bold" pitchFamily="34" charset="0"/>
              </a:rPr>
              <a:t>=</a:t>
            </a:r>
            <a:r>
              <a:rPr lang="en-US" dirty="0" smtClean="0">
                <a:latin typeface="Arev Sans" pitchFamily="34" charset="0"/>
                <a:ea typeface="Arev Sans" pitchFamily="34" charset="0"/>
                <a:cs typeface="Arev sans bold" pitchFamily="34" charset="0"/>
              </a:rPr>
              <a:t> + c</a:t>
            </a:r>
            <a:r>
              <a:rPr lang="en-US" sz="3200" baseline="-25000" dirty="0" smtClean="0">
                <a:latin typeface="Arev Sans" pitchFamily="34" charset="0"/>
                <a:ea typeface="Arev Sans" pitchFamily="34" charset="0"/>
                <a:cs typeface="Arev sans bold" pitchFamily="34" charset="0"/>
              </a:rPr>
              <a:t>2</a:t>
            </a:r>
            <a:r>
              <a:rPr lang="en-US" dirty="0" smtClean="0">
                <a:latin typeface="Arev Sans" pitchFamily="34" charset="0"/>
                <a:ea typeface="Arev Sans" pitchFamily="34" charset="0"/>
                <a:cs typeface="Arev sans bold" pitchFamily="34" charset="0"/>
              </a:rPr>
              <a:t> </a:t>
            </a:r>
            <a:r>
              <a:rPr lang="en-US" dirty="0" err="1" smtClean="0">
                <a:latin typeface="Arev Sans" pitchFamily="34" charset="0"/>
                <a:ea typeface="Arev Sans" pitchFamily="34" charset="0"/>
                <a:cs typeface="Arev sans bold" pitchFamily="34" charset="0"/>
              </a:rPr>
              <a:t>avg</a:t>
            </a:r>
            <a:r>
              <a:rPr lang="en-US" dirty="0" smtClean="0">
                <a:latin typeface="Arev Sans" pitchFamily="34" charset="0"/>
                <a:ea typeface="Arev Sans" pitchFamily="34" charset="0"/>
                <a:cs typeface="Arev sans bold" pitchFamily="34" charset="0"/>
              </a:rPr>
              <a:t> { </a:t>
            </a:r>
            <a:r>
              <a:rPr lang="en-US" sz="800"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R(</a:t>
            </a:r>
            <a:r>
              <a:rPr lang="el-GR" dirty="0">
                <a:solidFill>
                  <a:srgbClr val="FFFF00"/>
                </a:solidFill>
                <a:latin typeface="Arev Sans" pitchFamily="34" charset="0"/>
                <a:ea typeface="Arev Sans" pitchFamily="34" charset="0"/>
                <a:cs typeface="Arev sans bold" pitchFamily="34" charset="0"/>
              </a:rPr>
              <a:t>π</a:t>
            </a:r>
            <a:r>
              <a:rPr lang="en-US" dirty="0" smtClean="0">
                <a:solidFill>
                  <a:srgbClr val="FFFF00"/>
                </a:solidFill>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a:t>
            </a:r>
            <a:r>
              <a:rPr lang="en-US" dirty="0" err="1" smtClean="0">
                <a:latin typeface="Arev Sans" pitchFamily="34" charset="0"/>
                <a:ea typeface="Arev Sans" pitchFamily="34" charset="0"/>
                <a:cs typeface="Arev sans bold" pitchFamily="34" charset="0"/>
              </a:rPr>
              <a:t>cycleType</a:t>
            </a:r>
            <a:r>
              <a:rPr lang="en-US" dirty="0" smtClean="0">
                <a:latin typeface="Arev Sans" pitchFamily="34" charset="0"/>
                <a:ea typeface="Arev Sans" pitchFamily="34" charset="0"/>
                <a:cs typeface="Arev sans bold" pitchFamily="34" charset="0"/>
              </a:rPr>
              <a:t>(</a:t>
            </a:r>
            <a:r>
              <a:rPr lang="el-GR" dirty="0" smtClean="0">
                <a:solidFill>
                  <a:srgbClr val="FFFF00"/>
                </a:solidFill>
                <a:latin typeface="Arev Sans" pitchFamily="34" charset="0"/>
                <a:ea typeface="Arev Sans" pitchFamily="34" charset="0"/>
                <a:cs typeface="Arev sans bold" pitchFamily="34" charset="0"/>
              </a:rPr>
              <a:t>π</a:t>
            </a:r>
            <a:r>
              <a:rPr lang="en-US" dirty="0" smtClean="0">
                <a:latin typeface="Arev Sans" pitchFamily="34" charset="0"/>
                <a:ea typeface="Arev Sans" pitchFamily="34" charset="0"/>
                <a:cs typeface="Arev sans bold" pitchFamily="34" charset="0"/>
              </a:rPr>
              <a:t>) = </a:t>
            </a:r>
            <a:r>
              <a:rPr lang="en-US" dirty="0" smtClean="0">
                <a:solidFill>
                  <a:srgbClr val="FFFF00"/>
                </a:solidFill>
                <a:latin typeface="Arev Sans" pitchFamily="34" charset="0"/>
                <a:ea typeface="Arev Sans" pitchFamily="34" charset="0"/>
                <a:cs typeface="Arev sans bold" pitchFamily="34" charset="0"/>
              </a:rPr>
              <a:t>(2,2)</a:t>
            </a:r>
            <a:r>
              <a:rPr lang="en-US" dirty="0" smtClean="0">
                <a:latin typeface="Arev Sans" pitchFamily="34" charset="0"/>
                <a:ea typeface="Arev Sans" pitchFamily="34" charset="0"/>
                <a:cs typeface="Arev sans bold" pitchFamily="34" charset="0"/>
              </a:rPr>
              <a:t> }</a:t>
            </a:r>
          </a:p>
        </p:txBody>
      </p:sp>
      <p:sp>
        <p:nvSpPr>
          <p:cNvPr id="27" name="TextBox 26"/>
          <p:cNvSpPr txBox="1"/>
          <p:nvPr/>
        </p:nvSpPr>
        <p:spPr bwMode="auto">
          <a:xfrm>
            <a:off x="2805473" y="3051921"/>
            <a:ext cx="744787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solidFill>
                  <a:srgbClr val="9B0000"/>
                </a:solidFill>
                <a:latin typeface="Arev Sans" pitchFamily="34" charset="0"/>
                <a:ea typeface="Arev Sans" pitchFamily="34" charset="0"/>
                <a:cs typeface="Arev sans bold" pitchFamily="34" charset="0"/>
              </a:rPr>
              <a:t>=</a:t>
            </a:r>
            <a:r>
              <a:rPr lang="en-US" dirty="0" smtClean="0">
                <a:latin typeface="Arev Sans" pitchFamily="34" charset="0"/>
                <a:ea typeface="Arev Sans" pitchFamily="34" charset="0"/>
                <a:cs typeface="Arev sans bold" pitchFamily="34" charset="0"/>
              </a:rPr>
              <a:t> + c</a:t>
            </a:r>
            <a:r>
              <a:rPr lang="en-US" sz="3200" baseline="-25000" dirty="0" smtClean="0">
                <a:latin typeface="Arev Sans" pitchFamily="34" charset="0"/>
                <a:ea typeface="Arev Sans" pitchFamily="34" charset="0"/>
                <a:cs typeface="Arev sans bold" pitchFamily="34" charset="0"/>
              </a:rPr>
              <a:t>3</a:t>
            </a:r>
            <a:r>
              <a:rPr lang="en-US" dirty="0" smtClean="0">
                <a:latin typeface="Arev Sans" pitchFamily="34" charset="0"/>
                <a:ea typeface="Arev Sans" pitchFamily="34" charset="0"/>
                <a:cs typeface="Arev sans bold" pitchFamily="34" charset="0"/>
              </a:rPr>
              <a:t> </a:t>
            </a:r>
            <a:r>
              <a:rPr lang="en-US" dirty="0" err="1" smtClean="0">
                <a:latin typeface="Arev Sans" pitchFamily="34" charset="0"/>
                <a:ea typeface="Arev Sans" pitchFamily="34" charset="0"/>
                <a:cs typeface="Arev sans bold" pitchFamily="34" charset="0"/>
              </a:rPr>
              <a:t>avg</a:t>
            </a:r>
            <a:r>
              <a:rPr lang="en-US" dirty="0" smtClean="0">
                <a:latin typeface="Arev Sans" pitchFamily="34" charset="0"/>
                <a:ea typeface="Arev Sans" pitchFamily="34" charset="0"/>
                <a:cs typeface="Arev sans bold" pitchFamily="34" charset="0"/>
              </a:rPr>
              <a:t> { </a:t>
            </a:r>
            <a:r>
              <a:rPr lang="en-US" sz="800"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R(</a:t>
            </a:r>
            <a:r>
              <a:rPr lang="el-GR" dirty="0">
                <a:solidFill>
                  <a:srgbClr val="FFFF00"/>
                </a:solidFill>
                <a:latin typeface="Arev Sans" pitchFamily="34" charset="0"/>
                <a:ea typeface="Arev Sans" pitchFamily="34" charset="0"/>
                <a:cs typeface="Arev sans bold" pitchFamily="34" charset="0"/>
              </a:rPr>
              <a:t>π</a:t>
            </a:r>
            <a:r>
              <a:rPr lang="en-US" dirty="0" smtClean="0">
                <a:solidFill>
                  <a:srgbClr val="FFFF00"/>
                </a:solidFill>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a:t>
            </a:r>
            <a:r>
              <a:rPr lang="en-US" dirty="0" err="1" smtClean="0">
                <a:latin typeface="Arev Sans" pitchFamily="34" charset="0"/>
                <a:ea typeface="Arev Sans" pitchFamily="34" charset="0"/>
                <a:cs typeface="Arev sans bold" pitchFamily="34" charset="0"/>
              </a:rPr>
              <a:t>cycleType</a:t>
            </a:r>
            <a:r>
              <a:rPr lang="en-US" dirty="0" smtClean="0">
                <a:latin typeface="Arev Sans" pitchFamily="34" charset="0"/>
                <a:ea typeface="Arev Sans" pitchFamily="34" charset="0"/>
                <a:cs typeface="Arev sans bold" pitchFamily="34" charset="0"/>
              </a:rPr>
              <a:t>(</a:t>
            </a:r>
            <a:r>
              <a:rPr lang="el-GR" dirty="0" smtClean="0">
                <a:solidFill>
                  <a:srgbClr val="FFFF00"/>
                </a:solidFill>
                <a:latin typeface="Arev Sans" pitchFamily="34" charset="0"/>
                <a:ea typeface="Arev Sans" pitchFamily="34" charset="0"/>
                <a:cs typeface="Arev sans bold" pitchFamily="34" charset="0"/>
              </a:rPr>
              <a:t>π</a:t>
            </a:r>
            <a:r>
              <a:rPr lang="en-US" dirty="0" smtClean="0">
                <a:latin typeface="Arev Sans" pitchFamily="34" charset="0"/>
                <a:ea typeface="Arev Sans" pitchFamily="34" charset="0"/>
                <a:cs typeface="Arev sans bold" pitchFamily="34" charset="0"/>
              </a:rPr>
              <a:t>) = </a:t>
            </a:r>
            <a:r>
              <a:rPr lang="en-US" dirty="0" smtClean="0">
                <a:solidFill>
                  <a:srgbClr val="FFFF00"/>
                </a:solidFill>
                <a:latin typeface="Arev Sans" pitchFamily="34" charset="0"/>
                <a:ea typeface="Arev Sans" pitchFamily="34" charset="0"/>
                <a:cs typeface="Arev sans bold" pitchFamily="34" charset="0"/>
              </a:rPr>
              <a:t>(3)</a:t>
            </a:r>
            <a:r>
              <a:rPr lang="en-US" dirty="0" smtClean="0">
                <a:latin typeface="Arev Sans" pitchFamily="34" charset="0"/>
                <a:ea typeface="Arev Sans" pitchFamily="34" charset="0"/>
                <a:cs typeface="Arev sans bold" pitchFamily="34" charset="0"/>
              </a:rPr>
              <a:t> }</a:t>
            </a:r>
          </a:p>
        </p:txBody>
      </p:sp>
      <p:sp>
        <p:nvSpPr>
          <p:cNvPr id="4" name="TextBox 3"/>
          <p:cNvSpPr txBox="1"/>
          <p:nvPr/>
        </p:nvSpPr>
        <p:spPr bwMode="auto">
          <a:xfrm>
            <a:off x="1819851" y="3695422"/>
            <a:ext cx="8552341"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for some straightforward but slightly annoying</a:t>
            </a:r>
            <a:br>
              <a:rPr lang="en-US" dirty="0" smtClean="0">
                <a:latin typeface="Arev Sans" pitchFamily="34" charset="0"/>
                <a:ea typeface="Arev Sans" pitchFamily="34" charset="0"/>
                <a:cs typeface="Arev sans bold" pitchFamily="34" charset="0"/>
              </a:rPr>
            </a:br>
            <a:r>
              <a:rPr lang="en-US" dirty="0" smtClean="0">
                <a:latin typeface="Arev Sans" pitchFamily="34" charset="0"/>
                <a:ea typeface="Arev Sans" pitchFamily="34" charset="0"/>
                <a:cs typeface="Arev sans bold" pitchFamily="34" charset="0"/>
              </a:rPr>
              <a:t>to compute coefficients c</a:t>
            </a:r>
            <a:r>
              <a:rPr lang="en-US" sz="3200" baseline="-25000" dirty="0" smtClean="0">
                <a:latin typeface="Arev Sans" pitchFamily="34" charset="0"/>
                <a:ea typeface="Arev Sans" pitchFamily="34" charset="0"/>
                <a:cs typeface="Arev sans bold" pitchFamily="34" charset="0"/>
              </a:rPr>
              <a:t>1</a:t>
            </a:r>
            <a:r>
              <a:rPr lang="en-US" dirty="0" smtClean="0">
                <a:latin typeface="Arev Sans" pitchFamily="34" charset="0"/>
                <a:ea typeface="Arev Sans" pitchFamily="34" charset="0"/>
                <a:cs typeface="Arev sans bold" pitchFamily="34" charset="0"/>
              </a:rPr>
              <a:t>, c</a:t>
            </a:r>
            <a:r>
              <a:rPr lang="en-US" sz="3200" baseline="-25000" dirty="0" smtClean="0">
                <a:latin typeface="Arev Sans" pitchFamily="34" charset="0"/>
                <a:ea typeface="Arev Sans" pitchFamily="34" charset="0"/>
                <a:cs typeface="Arev sans bold" pitchFamily="34" charset="0"/>
              </a:rPr>
              <a:t>2</a:t>
            </a:r>
            <a:r>
              <a:rPr lang="en-US" dirty="0" smtClean="0">
                <a:latin typeface="Arev Sans" pitchFamily="34" charset="0"/>
                <a:ea typeface="Arev Sans" pitchFamily="34" charset="0"/>
                <a:cs typeface="Arev sans bold" pitchFamily="34" charset="0"/>
              </a:rPr>
              <a:t>, c</a:t>
            </a:r>
            <a:r>
              <a:rPr lang="en-US" sz="3200" baseline="-25000" dirty="0" smtClean="0">
                <a:latin typeface="Arev Sans" pitchFamily="34" charset="0"/>
                <a:ea typeface="Arev Sans" pitchFamily="34" charset="0"/>
                <a:cs typeface="Arev sans bold" pitchFamily="34" charset="0"/>
              </a:rPr>
              <a:t>3</a:t>
            </a:r>
            <a:endParaRPr lang="en-US" baseline="-25000" dirty="0" smtClean="0">
              <a:latin typeface="Arev Sans" pitchFamily="34" charset="0"/>
              <a:ea typeface="Arev Sans" pitchFamily="34" charset="0"/>
              <a:cs typeface="Arev sans bold" pitchFamily="34" charset="0"/>
            </a:endParaRPr>
          </a:p>
        </p:txBody>
      </p:sp>
      <p:sp>
        <p:nvSpPr>
          <p:cNvPr id="2" name="TextBox 1"/>
          <p:cNvSpPr txBox="1"/>
          <p:nvPr/>
        </p:nvSpPr>
        <p:spPr bwMode="auto">
          <a:xfrm>
            <a:off x="611967" y="4956413"/>
            <a:ext cx="10968067"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u="sng" dirty="0" smtClean="0">
                <a:latin typeface="Arev Sans" pitchFamily="34" charset="0"/>
                <a:ea typeface="Arev Sans" pitchFamily="34" charset="0"/>
                <a:cs typeface="Arev sans bold" pitchFamily="34" charset="0"/>
              </a:rPr>
              <a:t>Exercise</a:t>
            </a:r>
            <a:r>
              <a:rPr lang="en-US" dirty="0" smtClean="0">
                <a:latin typeface="Arev Sans" pitchFamily="34" charset="0"/>
                <a:ea typeface="Arev Sans" pitchFamily="34" charset="0"/>
                <a:cs typeface="Arev sans bold" pitchFamily="34" charset="0"/>
              </a:rPr>
              <a:t>:  Let </a:t>
            </a:r>
            <a:r>
              <a:rPr lang="en-US" dirty="0" smtClean="0">
                <a:solidFill>
                  <a:srgbClr val="FFFF00"/>
                </a:solidFill>
                <a:latin typeface="Arev Sans" pitchFamily="34" charset="0"/>
                <a:ea typeface="Arev Sans" pitchFamily="34" charset="0"/>
                <a:cs typeface="Arev sans bold" pitchFamily="34" charset="0"/>
              </a:rPr>
              <a:t>A</a:t>
            </a:r>
            <a:r>
              <a:rPr lang="en-US" baseline="-25000" dirty="0" smtClean="0">
                <a:solidFill>
                  <a:srgbClr val="FFFF00"/>
                </a:solidFill>
                <a:latin typeface="Arev Sans" pitchFamily="34" charset="0"/>
                <a:ea typeface="Arev Sans" pitchFamily="34" charset="0"/>
                <a:cs typeface="Arev sans bold" pitchFamily="34" charset="0"/>
              </a:rPr>
              <a:t>(7,4,2)</a:t>
            </a:r>
            <a:r>
              <a:rPr lang="en-US" baseline="-25000" dirty="0" smtClean="0">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a:t>
            </a:r>
            <a:r>
              <a:rPr lang="en-US" dirty="0" err="1" smtClean="0">
                <a:latin typeface="Arev Sans" pitchFamily="34" charset="0"/>
                <a:ea typeface="Arev Sans" pitchFamily="34" charset="0"/>
                <a:cs typeface="Arev sans bold" pitchFamily="34" charset="0"/>
              </a:rPr>
              <a:t>avg</a:t>
            </a:r>
            <a:r>
              <a:rPr lang="en-US" dirty="0" smtClean="0">
                <a:latin typeface="Arev Sans" pitchFamily="34" charset="0"/>
                <a:ea typeface="Arev Sans" pitchFamily="34" charset="0"/>
                <a:cs typeface="Arev sans bold" pitchFamily="34" charset="0"/>
              </a:rPr>
              <a:t> { </a:t>
            </a:r>
            <a:r>
              <a:rPr lang="en-US" dirty="0" smtClean="0">
                <a:solidFill>
                  <a:srgbClr val="FFFF00"/>
                </a:solidFill>
                <a:latin typeface="Arev Sans" pitchFamily="34" charset="0"/>
                <a:ea typeface="Arev Sans" pitchFamily="34" charset="0"/>
                <a:cs typeface="Arev sans bold" pitchFamily="34" charset="0"/>
              </a:rPr>
              <a:t>R(</a:t>
            </a:r>
            <a:r>
              <a:rPr lang="el-GR" dirty="0" smtClean="0">
                <a:solidFill>
                  <a:srgbClr val="FFFF00"/>
                </a:solidFill>
                <a:latin typeface="Arev Sans" pitchFamily="34" charset="0"/>
                <a:ea typeface="Arev Sans" pitchFamily="34" charset="0"/>
                <a:cs typeface="Arev sans bold" pitchFamily="34" charset="0"/>
              </a:rPr>
              <a:t>π</a:t>
            </a:r>
            <a:r>
              <a:rPr lang="en-US" dirty="0" smtClean="0">
                <a:solidFill>
                  <a:srgbClr val="FFFF00"/>
                </a:solidFill>
                <a:latin typeface="Arev Sans" pitchFamily="34" charset="0"/>
                <a:ea typeface="Arev Sans" pitchFamily="34" charset="0"/>
                <a:cs typeface="Arev sans bold" pitchFamily="34" charset="0"/>
              </a:rPr>
              <a:t>)</a:t>
            </a:r>
            <a:r>
              <a:rPr lang="en-US" dirty="0" smtClean="0">
                <a:latin typeface="Arev Sans" pitchFamily="34" charset="0"/>
                <a:ea typeface="Arev Sans" pitchFamily="34" charset="0"/>
                <a:cs typeface="Arev sans bold" pitchFamily="34" charset="0"/>
              </a:rPr>
              <a:t> : </a:t>
            </a:r>
            <a:r>
              <a:rPr lang="en-US" dirty="0" err="1" smtClean="0">
                <a:latin typeface="Arev Sans" pitchFamily="34" charset="0"/>
                <a:ea typeface="Arev Sans" pitchFamily="34" charset="0"/>
                <a:cs typeface="Arev sans bold" pitchFamily="34" charset="0"/>
              </a:rPr>
              <a:t>cycleType</a:t>
            </a:r>
            <a:r>
              <a:rPr lang="en-US" dirty="0" smtClean="0">
                <a:latin typeface="Arev Sans" pitchFamily="34" charset="0"/>
                <a:ea typeface="Arev Sans" pitchFamily="34" charset="0"/>
                <a:cs typeface="Arev sans bold" pitchFamily="34" charset="0"/>
              </a:rPr>
              <a:t>(</a:t>
            </a:r>
            <a:r>
              <a:rPr lang="el-GR" dirty="0" smtClean="0">
                <a:solidFill>
                  <a:srgbClr val="FFFF00"/>
                </a:solidFill>
                <a:latin typeface="Arev Sans" pitchFamily="34" charset="0"/>
                <a:ea typeface="Arev Sans" pitchFamily="34" charset="0"/>
                <a:cs typeface="Arev sans bold" pitchFamily="34" charset="0"/>
              </a:rPr>
              <a:t>π</a:t>
            </a:r>
            <a:r>
              <a:rPr lang="en-US" dirty="0" smtClean="0">
                <a:latin typeface="Arev Sans" pitchFamily="34" charset="0"/>
                <a:ea typeface="Arev Sans" pitchFamily="34" charset="0"/>
                <a:cs typeface="Arev sans bold" pitchFamily="34" charset="0"/>
              </a:rPr>
              <a:t>) = </a:t>
            </a:r>
            <a:r>
              <a:rPr lang="en-US" dirty="0" smtClean="0">
                <a:solidFill>
                  <a:srgbClr val="FFFF00"/>
                </a:solidFill>
                <a:latin typeface="Arev Sans" pitchFamily="34" charset="0"/>
                <a:ea typeface="Arev Sans" pitchFamily="34" charset="0"/>
                <a:cs typeface="Arev sans bold" pitchFamily="34" charset="0"/>
              </a:rPr>
              <a:t>(7,4,2) </a:t>
            </a:r>
            <a:r>
              <a:rPr lang="en-US" dirty="0" smtClean="0">
                <a:latin typeface="Arev Sans" pitchFamily="34" charset="0"/>
                <a:ea typeface="Arev Sans" pitchFamily="34" charset="0"/>
                <a:cs typeface="Arev sans bold" pitchFamily="34" charset="0"/>
              </a:rPr>
              <a:t>}.</a:t>
            </a:r>
            <a:br>
              <a:rPr lang="en-US" dirty="0" smtClean="0">
                <a:latin typeface="Arev Sans" pitchFamily="34" charset="0"/>
                <a:ea typeface="Arev Sans" pitchFamily="34" charset="0"/>
                <a:cs typeface="Arev sans bold" pitchFamily="34" charset="0"/>
              </a:rPr>
            </a:br>
            <a:r>
              <a:rPr lang="en-US" sz="1600" dirty="0" smtClean="0">
                <a:latin typeface="Arev Sans" pitchFamily="34" charset="0"/>
                <a:ea typeface="Arev Sans" pitchFamily="34" charset="0"/>
                <a:cs typeface="Arev sans bold" pitchFamily="34" charset="0"/>
              </a:rPr>
              <a:t/>
            </a:r>
            <a:br>
              <a:rPr lang="en-US" sz="1600" dirty="0" smtClean="0">
                <a:latin typeface="Arev Sans" pitchFamily="34" charset="0"/>
                <a:ea typeface="Arev Sans" pitchFamily="34" charset="0"/>
                <a:cs typeface="Arev sans bold" pitchFamily="34" charset="0"/>
              </a:rPr>
            </a:br>
            <a:r>
              <a:rPr lang="en-US" dirty="0" smtClean="0">
                <a:latin typeface="Arev Sans" pitchFamily="34" charset="0"/>
                <a:ea typeface="Arev Sans" pitchFamily="34" charset="0"/>
                <a:cs typeface="Arev sans bold" pitchFamily="34" charset="0"/>
              </a:rPr>
              <a:t>		Then </a:t>
            </a:r>
            <a:r>
              <a:rPr lang="en-US" b="1" dirty="0" smtClean="0">
                <a:latin typeface="Arev Sans" pitchFamily="34" charset="0"/>
                <a:ea typeface="Arev Sans" pitchFamily="34" charset="0"/>
                <a:cs typeface="Arev sans bold" pitchFamily="34" charset="0"/>
              </a:rPr>
              <a:t>E</a:t>
            </a:r>
            <a:r>
              <a:rPr lang="en-US" dirty="0" smtClean="0">
                <a:latin typeface="Arev Sans" pitchFamily="34" charset="0"/>
                <a:ea typeface="Arev Sans" pitchFamily="34" charset="0"/>
                <a:cs typeface="Arev sans bold" pitchFamily="34" charset="0"/>
              </a:rPr>
              <a:t>[</a:t>
            </a:r>
            <a:r>
              <a:rPr lang="en-US" dirty="0">
                <a:solidFill>
                  <a:srgbClr val="FFFF00"/>
                </a:solidFill>
                <a:latin typeface="Arev Sans" pitchFamily="34" charset="0"/>
                <a:ea typeface="Arev Sans" pitchFamily="34" charset="0"/>
                <a:cs typeface="Arev sans bold" pitchFamily="34" charset="0"/>
              </a:rPr>
              <a:t>A</a:t>
            </a:r>
            <a:r>
              <a:rPr lang="en-US" baseline="-25000" dirty="0">
                <a:solidFill>
                  <a:srgbClr val="FFFF00"/>
                </a:solidFill>
                <a:latin typeface="Arev Sans" pitchFamily="34" charset="0"/>
                <a:ea typeface="Arev Sans" pitchFamily="34" charset="0"/>
                <a:cs typeface="Arev sans bold" pitchFamily="34" charset="0"/>
              </a:rPr>
              <a:t>(7,4,2</a:t>
            </a:r>
            <a:r>
              <a:rPr lang="en-US" baseline="-25000" dirty="0" smtClean="0">
                <a:solidFill>
                  <a:srgbClr val="FFFF00"/>
                </a:solidFill>
                <a:latin typeface="Arev Sans" pitchFamily="34" charset="0"/>
                <a:ea typeface="Arev Sans" pitchFamily="34" charset="0"/>
                <a:cs typeface="Arev sans bold" pitchFamily="34" charset="0"/>
              </a:rPr>
              <a:t>)</a:t>
            </a:r>
            <a:r>
              <a:rPr lang="en-US" dirty="0" smtClean="0">
                <a:latin typeface="Arev Sans" pitchFamily="34" charset="0"/>
                <a:ea typeface="Arev Sans" pitchFamily="34" charset="0"/>
                <a:cs typeface="Arev sans bold" pitchFamily="34" charset="0"/>
              </a:rPr>
              <a:t>] = </a:t>
            </a:r>
          </a:p>
        </p:txBody>
      </p:sp>
      <p:grpSp>
        <p:nvGrpSpPr>
          <p:cNvPr id="241" name="Group 240"/>
          <p:cNvGrpSpPr>
            <a:grpSpLocks noChangeAspect="1"/>
          </p:cNvGrpSpPr>
          <p:nvPr>
            <p:custDataLst>
              <p:tags r:id="rId3"/>
            </p:custDataLst>
          </p:nvPr>
        </p:nvGrpSpPr>
        <p:grpSpPr>
          <a:xfrm>
            <a:off x="5697538" y="5675313"/>
            <a:ext cx="4108451" cy="936626"/>
            <a:chOff x="5761038" y="5865813"/>
            <a:chExt cx="4108451" cy="936626"/>
          </a:xfrm>
        </p:grpSpPr>
        <p:sp>
          <p:nvSpPr>
            <p:cNvPr id="210" name="Freeform 167"/>
            <p:cNvSpPr>
              <a:spLocks/>
            </p:cNvSpPr>
            <p:nvPr>
              <p:custDataLst>
                <p:tags r:id="rId4"/>
              </p:custDataLst>
            </p:nvPr>
          </p:nvSpPr>
          <p:spPr bwMode="auto">
            <a:xfrm>
              <a:off x="5761038" y="5865813"/>
              <a:ext cx="171450" cy="909638"/>
            </a:xfrm>
            <a:custGeom>
              <a:avLst/>
              <a:gdLst>
                <a:gd name="T0" fmla="*/ 47 w 255"/>
                <a:gd name="T1" fmla="*/ 716 h 1431"/>
                <a:gd name="T2" fmla="*/ 255 w 255"/>
                <a:gd name="T3" fmla="*/ 28 h 1431"/>
                <a:gd name="T4" fmla="*/ 255 w 255"/>
                <a:gd name="T5" fmla="*/ 0 h 1431"/>
                <a:gd name="T6" fmla="*/ 0 w 255"/>
                <a:gd name="T7" fmla="*/ 716 h 1431"/>
                <a:gd name="T8" fmla="*/ 255 w 255"/>
                <a:gd name="T9" fmla="*/ 1431 h 1431"/>
                <a:gd name="T10" fmla="*/ 255 w 255"/>
                <a:gd name="T11" fmla="*/ 1403 h 1431"/>
                <a:gd name="T12" fmla="*/ 47 w 255"/>
                <a:gd name="T13" fmla="*/ 716 h 1431"/>
              </a:gdLst>
              <a:ahLst/>
              <a:cxnLst>
                <a:cxn ang="0">
                  <a:pos x="T0" y="T1"/>
                </a:cxn>
                <a:cxn ang="0">
                  <a:pos x="T2" y="T3"/>
                </a:cxn>
                <a:cxn ang="0">
                  <a:pos x="T4" y="T5"/>
                </a:cxn>
                <a:cxn ang="0">
                  <a:pos x="T6" y="T7"/>
                </a:cxn>
                <a:cxn ang="0">
                  <a:pos x="T8" y="T9"/>
                </a:cxn>
                <a:cxn ang="0">
                  <a:pos x="T10" y="T11"/>
                </a:cxn>
                <a:cxn ang="0">
                  <a:pos x="T12" y="T13"/>
                </a:cxn>
              </a:cxnLst>
              <a:rect l="0" t="0" r="r" b="b"/>
              <a:pathLst>
                <a:path w="255" h="1431">
                  <a:moveTo>
                    <a:pt x="47" y="716"/>
                  </a:moveTo>
                  <a:cubicBezTo>
                    <a:pt x="47" y="288"/>
                    <a:pt x="132" y="49"/>
                    <a:pt x="255" y="28"/>
                  </a:cubicBezTo>
                  <a:lnTo>
                    <a:pt x="255" y="0"/>
                  </a:lnTo>
                  <a:cubicBezTo>
                    <a:pt x="104" y="18"/>
                    <a:pt x="0" y="273"/>
                    <a:pt x="0" y="716"/>
                  </a:cubicBezTo>
                  <a:cubicBezTo>
                    <a:pt x="0" y="1158"/>
                    <a:pt x="104" y="1413"/>
                    <a:pt x="255" y="1431"/>
                  </a:cubicBezTo>
                  <a:lnTo>
                    <a:pt x="255" y="1403"/>
                  </a:lnTo>
                  <a:cubicBezTo>
                    <a:pt x="132" y="1382"/>
                    <a:pt x="47" y="1143"/>
                    <a:pt x="47" y="716"/>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68"/>
            <p:cNvSpPr>
              <a:spLocks/>
            </p:cNvSpPr>
            <p:nvPr>
              <p:custDataLst>
                <p:tags r:id="rId5"/>
              </p:custDataLst>
            </p:nvPr>
          </p:nvSpPr>
          <p:spPr bwMode="auto">
            <a:xfrm>
              <a:off x="6121401" y="5880101"/>
              <a:ext cx="115888" cy="134938"/>
            </a:xfrm>
            <a:custGeom>
              <a:avLst/>
              <a:gdLst>
                <a:gd name="T0" fmla="*/ 173 w 173"/>
                <a:gd name="T1" fmla="*/ 87 h 211"/>
                <a:gd name="T2" fmla="*/ 155 w 173"/>
                <a:gd name="T3" fmla="*/ 22 h 211"/>
                <a:gd name="T4" fmla="*/ 101 w 173"/>
                <a:gd name="T5" fmla="*/ 0 h 211"/>
                <a:gd name="T6" fmla="*/ 63 w 173"/>
                <a:gd name="T7" fmla="*/ 9 h 211"/>
                <a:gd name="T8" fmla="*/ 34 w 173"/>
                <a:gd name="T9" fmla="*/ 37 h 211"/>
                <a:gd name="T10" fmla="*/ 34 w 173"/>
                <a:gd name="T11" fmla="*/ 5 h 211"/>
                <a:gd name="T12" fmla="*/ 0 w 173"/>
                <a:gd name="T13" fmla="*/ 5 h 211"/>
                <a:gd name="T14" fmla="*/ 0 w 173"/>
                <a:gd name="T15" fmla="*/ 211 h 211"/>
                <a:gd name="T16" fmla="*/ 34 w 173"/>
                <a:gd name="T17" fmla="*/ 211 h 211"/>
                <a:gd name="T18" fmla="*/ 34 w 173"/>
                <a:gd name="T19" fmla="*/ 95 h 211"/>
                <a:gd name="T20" fmla="*/ 50 w 173"/>
                <a:gd name="T21" fmla="*/ 47 h 211"/>
                <a:gd name="T22" fmla="*/ 94 w 173"/>
                <a:gd name="T23" fmla="*/ 29 h 211"/>
                <a:gd name="T24" fmla="*/ 128 w 173"/>
                <a:gd name="T25" fmla="*/ 44 h 211"/>
                <a:gd name="T26" fmla="*/ 139 w 173"/>
                <a:gd name="T27" fmla="*/ 88 h 211"/>
                <a:gd name="T28" fmla="*/ 139 w 173"/>
                <a:gd name="T29" fmla="*/ 211 h 211"/>
                <a:gd name="T30" fmla="*/ 173 w 173"/>
                <a:gd name="T31" fmla="*/ 211 h 211"/>
                <a:gd name="T32" fmla="*/ 173 w 173"/>
                <a:gd name="T33" fmla="*/ 8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11">
                  <a:moveTo>
                    <a:pt x="173" y="87"/>
                  </a:moveTo>
                  <a:cubicBezTo>
                    <a:pt x="173" y="58"/>
                    <a:pt x="167" y="36"/>
                    <a:pt x="155" y="22"/>
                  </a:cubicBezTo>
                  <a:cubicBezTo>
                    <a:pt x="143" y="7"/>
                    <a:pt x="125" y="0"/>
                    <a:pt x="101" y="0"/>
                  </a:cubicBezTo>
                  <a:cubicBezTo>
                    <a:pt x="87" y="0"/>
                    <a:pt x="74" y="3"/>
                    <a:pt x="63" y="9"/>
                  </a:cubicBezTo>
                  <a:cubicBezTo>
                    <a:pt x="52" y="15"/>
                    <a:pt x="42" y="24"/>
                    <a:pt x="34" y="37"/>
                  </a:cubicBezTo>
                  <a:lnTo>
                    <a:pt x="34" y="5"/>
                  </a:lnTo>
                  <a:lnTo>
                    <a:pt x="0" y="5"/>
                  </a:lnTo>
                  <a:lnTo>
                    <a:pt x="0" y="211"/>
                  </a:lnTo>
                  <a:lnTo>
                    <a:pt x="34" y="211"/>
                  </a:lnTo>
                  <a:lnTo>
                    <a:pt x="34" y="95"/>
                  </a:lnTo>
                  <a:cubicBezTo>
                    <a:pt x="34" y="75"/>
                    <a:pt x="39" y="58"/>
                    <a:pt x="50" y="47"/>
                  </a:cubicBezTo>
                  <a:cubicBezTo>
                    <a:pt x="61" y="35"/>
                    <a:pt x="75" y="29"/>
                    <a:pt x="94" y="29"/>
                  </a:cubicBezTo>
                  <a:cubicBezTo>
                    <a:pt x="109" y="29"/>
                    <a:pt x="120" y="34"/>
                    <a:pt x="128" y="44"/>
                  </a:cubicBezTo>
                  <a:cubicBezTo>
                    <a:pt x="136" y="53"/>
                    <a:pt x="139" y="68"/>
                    <a:pt x="139" y="88"/>
                  </a:cubicBezTo>
                  <a:lnTo>
                    <a:pt x="139" y="211"/>
                  </a:lnTo>
                  <a:lnTo>
                    <a:pt x="173" y="211"/>
                  </a:lnTo>
                  <a:lnTo>
                    <a:pt x="173" y="87"/>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69"/>
            <p:cNvSpPr>
              <a:spLocks/>
            </p:cNvSpPr>
            <p:nvPr>
              <p:custDataLst>
                <p:tags r:id="rId6"/>
              </p:custDataLst>
            </p:nvPr>
          </p:nvSpPr>
          <p:spPr bwMode="auto">
            <a:xfrm>
              <a:off x="5954713" y="6075363"/>
              <a:ext cx="430213" cy="482600"/>
            </a:xfrm>
            <a:custGeom>
              <a:avLst/>
              <a:gdLst>
                <a:gd name="T0" fmla="*/ 22 w 637"/>
                <a:gd name="T1" fmla="*/ 0 h 760"/>
                <a:gd name="T2" fmla="*/ 22 w 637"/>
                <a:gd name="T3" fmla="*/ 34 h 760"/>
                <a:gd name="T4" fmla="*/ 326 w 637"/>
                <a:gd name="T5" fmla="*/ 382 h 760"/>
                <a:gd name="T6" fmla="*/ 0 w 637"/>
                <a:gd name="T7" fmla="*/ 760 h 760"/>
                <a:gd name="T8" fmla="*/ 637 w 637"/>
                <a:gd name="T9" fmla="*/ 760 h 760"/>
                <a:gd name="T10" fmla="*/ 637 w 637"/>
                <a:gd name="T11" fmla="*/ 562 h 760"/>
                <a:gd name="T12" fmla="*/ 606 w 637"/>
                <a:gd name="T13" fmla="*/ 562 h 760"/>
                <a:gd name="T14" fmla="*/ 589 w 637"/>
                <a:gd name="T15" fmla="*/ 663 h 760"/>
                <a:gd name="T16" fmla="*/ 554 w 637"/>
                <a:gd name="T17" fmla="*/ 698 h 760"/>
                <a:gd name="T18" fmla="*/ 96 w 637"/>
                <a:gd name="T19" fmla="*/ 698 h 760"/>
                <a:gd name="T20" fmla="*/ 390 w 637"/>
                <a:gd name="T21" fmla="*/ 357 h 760"/>
                <a:gd name="T22" fmla="*/ 108 w 637"/>
                <a:gd name="T23" fmla="*/ 34 h 760"/>
                <a:gd name="T24" fmla="*/ 555 w 637"/>
                <a:gd name="T25" fmla="*/ 34 h 760"/>
                <a:gd name="T26" fmla="*/ 589 w 637"/>
                <a:gd name="T27" fmla="*/ 68 h 760"/>
                <a:gd name="T28" fmla="*/ 606 w 637"/>
                <a:gd name="T29" fmla="*/ 170 h 760"/>
                <a:gd name="T30" fmla="*/ 637 w 637"/>
                <a:gd name="T31" fmla="*/ 170 h 760"/>
                <a:gd name="T32" fmla="*/ 637 w 637"/>
                <a:gd name="T33" fmla="*/ 0 h 760"/>
                <a:gd name="T34" fmla="*/ 108 w 637"/>
                <a:gd name="T35" fmla="*/ 0 h 760"/>
                <a:gd name="T36" fmla="*/ 22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2" y="0"/>
                  </a:moveTo>
                  <a:lnTo>
                    <a:pt x="22" y="34"/>
                  </a:lnTo>
                  <a:lnTo>
                    <a:pt x="326" y="382"/>
                  </a:lnTo>
                  <a:lnTo>
                    <a:pt x="0" y="760"/>
                  </a:lnTo>
                  <a:lnTo>
                    <a:pt x="637" y="760"/>
                  </a:lnTo>
                  <a:lnTo>
                    <a:pt x="637" y="562"/>
                  </a:lnTo>
                  <a:lnTo>
                    <a:pt x="606" y="562"/>
                  </a:lnTo>
                  <a:lnTo>
                    <a:pt x="589" y="663"/>
                  </a:lnTo>
                  <a:lnTo>
                    <a:pt x="554" y="698"/>
                  </a:lnTo>
                  <a:lnTo>
                    <a:pt x="96" y="698"/>
                  </a:lnTo>
                  <a:lnTo>
                    <a:pt x="390" y="357"/>
                  </a:lnTo>
                  <a:lnTo>
                    <a:pt x="108" y="34"/>
                  </a:lnTo>
                  <a:lnTo>
                    <a:pt x="555" y="34"/>
                  </a:lnTo>
                  <a:lnTo>
                    <a:pt x="589" y="68"/>
                  </a:lnTo>
                  <a:lnTo>
                    <a:pt x="606" y="170"/>
                  </a:lnTo>
                  <a:lnTo>
                    <a:pt x="637" y="170"/>
                  </a:lnTo>
                  <a:lnTo>
                    <a:pt x="637" y="0"/>
                  </a:lnTo>
                  <a:lnTo>
                    <a:pt x="108" y="0"/>
                  </a:lnTo>
                  <a:lnTo>
                    <a:pt x="22"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70"/>
            <p:cNvSpPr>
              <a:spLocks noEditPoints="1"/>
            </p:cNvSpPr>
            <p:nvPr>
              <p:custDataLst>
                <p:tags r:id="rId7"/>
              </p:custDataLst>
            </p:nvPr>
          </p:nvSpPr>
          <p:spPr bwMode="auto">
            <a:xfrm>
              <a:off x="5978526" y="6619876"/>
              <a:ext cx="23813" cy="182563"/>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71"/>
            <p:cNvSpPr>
              <a:spLocks noEditPoints="1"/>
            </p:cNvSpPr>
            <p:nvPr>
              <p:custDataLst>
                <p:tags r:id="rId8"/>
              </p:custDataLst>
            </p:nvPr>
          </p:nvSpPr>
          <p:spPr bwMode="auto">
            <a:xfrm>
              <a:off x="6046788" y="6696076"/>
              <a:ext cx="171450" cy="73025"/>
            </a:xfrm>
            <a:custGeom>
              <a:avLst/>
              <a:gdLst>
                <a:gd name="T0" fmla="*/ 0 w 254"/>
                <a:gd name="T1" fmla="*/ 31 h 114"/>
                <a:gd name="T2" fmla="*/ 254 w 254"/>
                <a:gd name="T3" fmla="*/ 31 h 114"/>
                <a:gd name="T4" fmla="*/ 254 w 254"/>
                <a:gd name="T5" fmla="*/ 0 h 114"/>
                <a:gd name="T6" fmla="*/ 0 w 254"/>
                <a:gd name="T7" fmla="*/ 0 h 114"/>
                <a:gd name="T8" fmla="*/ 0 w 254"/>
                <a:gd name="T9" fmla="*/ 31 h 114"/>
                <a:gd name="T10" fmla="*/ 0 w 254"/>
                <a:gd name="T11" fmla="*/ 114 h 114"/>
                <a:gd name="T12" fmla="*/ 254 w 254"/>
                <a:gd name="T13" fmla="*/ 114 h 114"/>
                <a:gd name="T14" fmla="*/ 254 w 254"/>
                <a:gd name="T15" fmla="*/ 83 h 114"/>
                <a:gd name="T16" fmla="*/ 0 w 254"/>
                <a:gd name="T17" fmla="*/ 83 h 114"/>
                <a:gd name="T18" fmla="*/ 0 w 254"/>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114">
                  <a:moveTo>
                    <a:pt x="0" y="31"/>
                  </a:moveTo>
                  <a:lnTo>
                    <a:pt x="254" y="31"/>
                  </a:lnTo>
                  <a:lnTo>
                    <a:pt x="254" y="0"/>
                  </a:lnTo>
                  <a:lnTo>
                    <a:pt x="0" y="0"/>
                  </a:lnTo>
                  <a:lnTo>
                    <a:pt x="0" y="31"/>
                  </a:lnTo>
                  <a:close/>
                  <a:moveTo>
                    <a:pt x="0" y="114"/>
                  </a:moveTo>
                  <a:lnTo>
                    <a:pt x="254" y="114"/>
                  </a:lnTo>
                  <a:lnTo>
                    <a:pt x="254" y="83"/>
                  </a:lnTo>
                  <a:lnTo>
                    <a:pt x="0" y="83"/>
                  </a:lnTo>
                  <a:lnTo>
                    <a:pt x="0" y="114"/>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72"/>
            <p:cNvSpPr>
              <a:spLocks/>
            </p:cNvSpPr>
            <p:nvPr>
              <p:custDataLst>
                <p:tags r:id="rId9"/>
              </p:custDataLst>
            </p:nvPr>
          </p:nvSpPr>
          <p:spPr bwMode="auto">
            <a:xfrm>
              <a:off x="6267451" y="6626226"/>
              <a:ext cx="111125" cy="176213"/>
            </a:xfrm>
            <a:custGeom>
              <a:avLst/>
              <a:gdLst>
                <a:gd name="T0" fmla="*/ 5 w 164"/>
                <a:gd name="T1" fmla="*/ 244 h 276"/>
                <a:gd name="T2" fmla="*/ 5 w 164"/>
                <a:gd name="T3" fmla="*/ 276 h 276"/>
                <a:gd name="T4" fmla="*/ 164 w 164"/>
                <a:gd name="T5" fmla="*/ 276 h 276"/>
                <a:gd name="T6" fmla="*/ 164 w 164"/>
                <a:gd name="T7" fmla="*/ 244 h 276"/>
                <a:gd name="T8" fmla="*/ 103 w 164"/>
                <a:gd name="T9" fmla="*/ 244 h 276"/>
                <a:gd name="T10" fmla="*/ 103 w 164"/>
                <a:gd name="T11" fmla="*/ 0 h 276"/>
                <a:gd name="T12" fmla="*/ 65 w 164"/>
                <a:gd name="T13" fmla="*/ 0 h 276"/>
                <a:gd name="T14" fmla="*/ 0 w 164"/>
                <a:gd name="T15" fmla="*/ 13 h 276"/>
                <a:gd name="T16" fmla="*/ 0 w 164"/>
                <a:gd name="T17" fmla="*/ 47 h 276"/>
                <a:gd name="T18" fmla="*/ 66 w 164"/>
                <a:gd name="T19" fmla="*/ 34 h 276"/>
                <a:gd name="T20" fmla="*/ 66 w 164"/>
                <a:gd name="T21" fmla="*/ 244 h 276"/>
                <a:gd name="T22" fmla="*/ 5 w 164"/>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76">
                  <a:moveTo>
                    <a:pt x="5" y="244"/>
                  </a:moveTo>
                  <a:lnTo>
                    <a:pt x="5" y="276"/>
                  </a:lnTo>
                  <a:lnTo>
                    <a:pt x="164" y="276"/>
                  </a:lnTo>
                  <a:lnTo>
                    <a:pt x="164" y="244"/>
                  </a:lnTo>
                  <a:lnTo>
                    <a:pt x="103" y="244"/>
                  </a:lnTo>
                  <a:lnTo>
                    <a:pt x="103" y="0"/>
                  </a:lnTo>
                  <a:lnTo>
                    <a:pt x="65" y="0"/>
                  </a:lnTo>
                  <a:lnTo>
                    <a:pt x="0" y="13"/>
                  </a:lnTo>
                  <a:lnTo>
                    <a:pt x="0" y="47"/>
                  </a:lnTo>
                  <a:lnTo>
                    <a:pt x="66" y="34"/>
                  </a:lnTo>
                  <a:lnTo>
                    <a:pt x="66" y="244"/>
                  </a:lnTo>
                  <a:lnTo>
                    <a:pt x="5" y="244"/>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73"/>
            <p:cNvSpPr>
              <a:spLocks noEditPoints="1"/>
            </p:cNvSpPr>
            <p:nvPr>
              <p:custDataLst>
                <p:tags r:id="rId10"/>
              </p:custDataLst>
            </p:nvPr>
          </p:nvSpPr>
          <p:spPr bwMode="auto">
            <a:xfrm>
              <a:off x="6489701" y="6235701"/>
              <a:ext cx="165100" cy="242888"/>
            </a:xfrm>
            <a:custGeom>
              <a:avLst/>
              <a:gdLst>
                <a:gd name="T0" fmla="*/ 45 w 244"/>
                <a:gd name="T1" fmla="*/ 239 h 383"/>
                <a:gd name="T2" fmla="*/ 81 w 244"/>
                <a:gd name="T3" fmla="*/ 275 h 383"/>
                <a:gd name="T4" fmla="*/ 132 w 244"/>
                <a:gd name="T5" fmla="*/ 287 h 383"/>
                <a:gd name="T6" fmla="*/ 213 w 244"/>
                <a:gd name="T7" fmla="*/ 247 h 383"/>
                <a:gd name="T8" fmla="*/ 244 w 244"/>
                <a:gd name="T9" fmla="*/ 143 h 383"/>
                <a:gd name="T10" fmla="*/ 213 w 244"/>
                <a:gd name="T11" fmla="*/ 40 h 383"/>
                <a:gd name="T12" fmla="*/ 132 w 244"/>
                <a:gd name="T13" fmla="*/ 0 h 383"/>
                <a:gd name="T14" fmla="*/ 81 w 244"/>
                <a:gd name="T15" fmla="*/ 12 h 383"/>
                <a:gd name="T16" fmla="*/ 45 w 244"/>
                <a:gd name="T17" fmla="*/ 48 h 383"/>
                <a:gd name="T18" fmla="*/ 45 w 244"/>
                <a:gd name="T19" fmla="*/ 7 h 383"/>
                <a:gd name="T20" fmla="*/ 0 w 244"/>
                <a:gd name="T21" fmla="*/ 7 h 383"/>
                <a:gd name="T22" fmla="*/ 0 w 244"/>
                <a:gd name="T23" fmla="*/ 383 h 383"/>
                <a:gd name="T24" fmla="*/ 45 w 244"/>
                <a:gd name="T25" fmla="*/ 383 h 383"/>
                <a:gd name="T26" fmla="*/ 45 w 244"/>
                <a:gd name="T27" fmla="*/ 239 h 383"/>
                <a:gd name="T28" fmla="*/ 197 w 244"/>
                <a:gd name="T29" fmla="*/ 143 h 383"/>
                <a:gd name="T30" fmla="*/ 177 w 244"/>
                <a:gd name="T31" fmla="*/ 221 h 383"/>
                <a:gd name="T32" fmla="*/ 121 w 244"/>
                <a:gd name="T33" fmla="*/ 249 h 383"/>
                <a:gd name="T34" fmla="*/ 65 w 244"/>
                <a:gd name="T35" fmla="*/ 221 h 383"/>
                <a:gd name="T36" fmla="*/ 45 w 244"/>
                <a:gd name="T37" fmla="*/ 143 h 383"/>
                <a:gd name="T38" fmla="*/ 65 w 244"/>
                <a:gd name="T39" fmla="*/ 66 h 383"/>
                <a:gd name="T40" fmla="*/ 121 w 244"/>
                <a:gd name="T41" fmla="*/ 38 h 383"/>
                <a:gd name="T42" fmla="*/ 177 w 244"/>
                <a:gd name="T43" fmla="*/ 66 h 383"/>
                <a:gd name="T44" fmla="*/ 197 w 244"/>
                <a:gd name="T45" fmla="*/ 14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 h="383">
                  <a:moveTo>
                    <a:pt x="45" y="239"/>
                  </a:moveTo>
                  <a:cubicBezTo>
                    <a:pt x="54" y="255"/>
                    <a:pt x="66" y="267"/>
                    <a:pt x="81" y="275"/>
                  </a:cubicBezTo>
                  <a:cubicBezTo>
                    <a:pt x="95" y="283"/>
                    <a:pt x="112" y="287"/>
                    <a:pt x="132" y="287"/>
                  </a:cubicBezTo>
                  <a:cubicBezTo>
                    <a:pt x="165" y="287"/>
                    <a:pt x="192" y="274"/>
                    <a:pt x="213" y="247"/>
                  </a:cubicBezTo>
                  <a:cubicBezTo>
                    <a:pt x="233" y="221"/>
                    <a:pt x="244" y="186"/>
                    <a:pt x="244" y="143"/>
                  </a:cubicBezTo>
                  <a:cubicBezTo>
                    <a:pt x="244" y="101"/>
                    <a:pt x="233" y="66"/>
                    <a:pt x="213" y="40"/>
                  </a:cubicBezTo>
                  <a:cubicBezTo>
                    <a:pt x="192" y="13"/>
                    <a:pt x="165" y="0"/>
                    <a:pt x="132" y="0"/>
                  </a:cubicBezTo>
                  <a:cubicBezTo>
                    <a:pt x="112" y="0"/>
                    <a:pt x="95" y="4"/>
                    <a:pt x="81" y="12"/>
                  </a:cubicBezTo>
                  <a:cubicBezTo>
                    <a:pt x="66" y="20"/>
                    <a:pt x="54" y="32"/>
                    <a:pt x="45" y="48"/>
                  </a:cubicBezTo>
                  <a:lnTo>
                    <a:pt x="45" y="7"/>
                  </a:lnTo>
                  <a:lnTo>
                    <a:pt x="0" y="7"/>
                  </a:lnTo>
                  <a:lnTo>
                    <a:pt x="0" y="383"/>
                  </a:lnTo>
                  <a:lnTo>
                    <a:pt x="45" y="383"/>
                  </a:lnTo>
                  <a:lnTo>
                    <a:pt x="45" y="239"/>
                  </a:lnTo>
                  <a:close/>
                  <a:moveTo>
                    <a:pt x="197" y="143"/>
                  </a:moveTo>
                  <a:cubicBezTo>
                    <a:pt x="197" y="176"/>
                    <a:pt x="190" y="202"/>
                    <a:pt x="177" y="221"/>
                  </a:cubicBezTo>
                  <a:cubicBezTo>
                    <a:pt x="163" y="240"/>
                    <a:pt x="145" y="249"/>
                    <a:pt x="121" y="249"/>
                  </a:cubicBezTo>
                  <a:cubicBezTo>
                    <a:pt x="97" y="249"/>
                    <a:pt x="79" y="240"/>
                    <a:pt x="65" y="221"/>
                  </a:cubicBezTo>
                  <a:cubicBezTo>
                    <a:pt x="52" y="202"/>
                    <a:pt x="45" y="176"/>
                    <a:pt x="45" y="143"/>
                  </a:cubicBezTo>
                  <a:cubicBezTo>
                    <a:pt x="45" y="111"/>
                    <a:pt x="52" y="85"/>
                    <a:pt x="65" y="66"/>
                  </a:cubicBezTo>
                  <a:cubicBezTo>
                    <a:pt x="79" y="47"/>
                    <a:pt x="97" y="38"/>
                    <a:pt x="121" y="38"/>
                  </a:cubicBezTo>
                  <a:cubicBezTo>
                    <a:pt x="145" y="38"/>
                    <a:pt x="163" y="47"/>
                    <a:pt x="177" y="66"/>
                  </a:cubicBezTo>
                  <a:cubicBezTo>
                    <a:pt x="190" y="85"/>
                    <a:pt x="197" y="111"/>
                    <a:pt x="197" y="143"/>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74"/>
            <p:cNvSpPr>
              <a:spLocks/>
            </p:cNvSpPr>
            <p:nvPr>
              <p:custDataLst>
                <p:tags r:id="rId11"/>
              </p:custDataLst>
            </p:nvPr>
          </p:nvSpPr>
          <p:spPr bwMode="auto">
            <a:xfrm>
              <a:off x="6699251" y="6107113"/>
              <a:ext cx="120650" cy="174625"/>
            </a:xfrm>
            <a:custGeom>
              <a:avLst/>
              <a:gdLst>
                <a:gd name="T0" fmla="*/ 0 w 178"/>
                <a:gd name="T1" fmla="*/ 0 h 275"/>
                <a:gd name="T2" fmla="*/ 0 w 178"/>
                <a:gd name="T3" fmla="*/ 31 h 275"/>
                <a:gd name="T4" fmla="*/ 133 w 178"/>
                <a:gd name="T5" fmla="*/ 31 h 275"/>
                <a:gd name="T6" fmla="*/ 39 w 178"/>
                <a:gd name="T7" fmla="*/ 275 h 275"/>
                <a:gd name="T8" fmla="*/ 77 w 178"/>
                <a:gd name="T9" fmla="*/ 275 h 275"/>
                <a:gd name="T10" fmla="*/ 178 w 178"/>
                <a:gd name="T11" fmla="*/ 16 h 275"/>
                <a:gd name="T12" fmla="*/ 178 w 178"/>
                <a:gd name="T13" fmla="*/ 0 h 275"/>
                <a:gd name="T14" fmla="*/ 0 w 178"/>
                <a:gd name="T15" fmla="*/ 0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 h="275">
                  <a:moveTo>
                    <a:pt x="0" y="0"/>
                  </a:moveTo>
                  <a:lnTo>
                    <a:pt x="0" y="31"/>
                  </a:lnTo>
                  <a:lnTo>
                    <a:pt x="133" y="31"/>
                  </a:lnTo>
                  <a:lnTo>
                    <a:pt x="39" y="275"/>
                  </a:lnTo>
                  <a:lnTo>
                    <a:pt x="77" y="275"/>
                  </a:lnTo>
                  <a:lnTo>
                    <a:pt x="178" y="16"/>
                  </a:lnTo>
                  <a:lnTo>
                    <a:pt x="178"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75"/>
            <p:cNvSpPr>
              <a:spLocks noEditPoints="1"/>
            </p:cNvSpPr>
            <p:nvPr>
              <p:custDataLst>
                <p:tags r:id="rId12"/>
              </p:custDataLst>
            </p:nvPr>
          </p:nvSpPr>
          <p:spPr bwMode="auto">
            <a:xfrm>
              <a:off x="6704013" y="6372226"/>
              <a:ext cx="22225" cy="180975"/>
            </a:xfrm>
            <a:custGeom>
              <a:avLst/>
              <a:gdLst>
                <a:gd name="T0" fmla="*/ 0 w 34"/>
                <a:gd name="T1" fmla="*/ 80 h 287"/>
                <a:gd name="T2" fmla="*/ 0 w 34"/>
                <a:gd name="T3" fmla="*/ 287 h 287"/>
                <a:gd name="T4" fmla="*/ 34 w 34"/>
                <a:gd name="T5" fmla="*/ 287 h 287"/>
                <a:gd name="T6" fmla="*/ 34 w 34"/>
                <a:gd name="T7" fmla="*/ 80 h 287"/>
                <a:gd name="T8" fmla="*/ 0 w 34"/>
                <a:gd name="T9" fmla="*/ 80 h 287"/>
                <a:gd name="T10" fmla="*/ 0 w 34"/>
                <a:gd name="T11" fmla="*/ 0 h 287"/>
                <a:gd name="T12" fmla="*/ 0 w 34"/>
                <a:gd name="T13" fmla="*/ 43 h 287"/>
                <a:gd name="T14" fmla="*/ 34 w 34"/>
                <a:gd name="T15" fmla="*/ 43 h 287"/>
                <a:gd name="T16" fmla="*/ 34 w 34"/>
                <a:gd name="T17" fmla="*/ 0 h 287"/>
                <a:gd name="T18" fmla="*/ 0 w 34"/>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7">
                  <a:moveTo>
                    <a:pt x="0" y="80"/>
                  </a:moveTo>
                  <a:lnTo>
                    <a:pt x="0" y="287"/>
                  </a:lnTo>
                  <a:lnTo>
                    <a:pt x="34" y="287"/>
                  </a:lnTo>
                  <a:lnTo>
                    <a:pt x="34" y="80"/>
                  </a:lnTo>
                  <a:lnTo>
                    <a:pt x="0" y="80"/>
                  </a:lnTo>
                  <a:close/>
                  <a:moveTo>
                    <a:pt x="0" y="0"/>
                  </a:moveTo>
                  <a:lnTo>
                    <a:pt x="0" y="43"/>
                  </a:lnTo>
                  <a:lnTo>
                    <a:pt x="34" y="43"/>
                  </a:lnTo>
                  <a:lnTo>
                    <a:pt x="34" y="0"/>
                  </a:lnTo>
                  <a:lnTo>
                    <a:pt x="0" y="0"/>
                  </a:lnTo>
                </a:path>
              </a:pathLst>
            </a:custGeom>
            <a:solidFill>
              <a:schemeClr val="tx1"/>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76"/>
            <p:cNvSpPr>
              <a:spLocks/>
            </p:cNvSpPr>
            <p:nvPr>
              <p:custDataLst>
                <p:tags r:id="rId13"/>
              </p:custDataLst>
            </p:nvPr>
          </p:nvSpPr>
          <p:spPr bwMode="auto">
            <a:xfrm>
              <a:off x="6880226" y="5865813"/>
              <a:ext cx="171450" cy="909638"/>
            </a:xfrm>
            <a:custGeom>
              <a:avLst/>
              <a:gdLst>
                <a:gd name="T0" fmla="*/ 207 w 254"/>
                <a:gd name="T1" fmla="*/ 716 h 1431"/>
                <a:gd name="T2" fmla="*/ 0 w 254"/>
                <a:gd name="T3" fmla="*/ 1403 h 1431"/>
                <a:gd name="T4" fmla="*/ 0 w 254"/>
                <a:gd name="T5" fmla="*/ 1431 h 1431"/>
                <a:gd name="T6" fmla="*/ 254 w 254"/>
                <a:gd name="T7" fmla="*/ 716 h 1431"/>
                <a:gd name="T8" fmla="*/ 0 w 254"/>
                <a:gd name="T9" fmla="*/ 0 h 1431"/>
                <a:gd name="T10" fmla="*/ 0 w 254"/>
                <a:gd name="T11" fmla="*/ 28 h 1431"/>
                <a:gd name="T12" fmla="*/ 207 w 254"/>
                <a:gd name="T13" fmla="*/ 716 h 1431"/>
              </a:gdLst>
              <a:ahLst/>
              <a:cxnLst>
                <a:cxn ang="0">
                  <a:pos x="T0" y="T1"/>
                </a:cxn>
                <a:cxn ang="0">
                  <a:pos x="T2" y="T3"/>
                </a:cxn>
                <a:cxn ang="0">
                  <a:pos x="T4" y="T5"/>
                </a:cxn>
                <a:cxn ang="0">
                  <a:pos x="T6" y="T7"/>
                </a:cxn>
                <a:cxn ang="0">
                  <a:pos x="T8" y="T9"/>
                </a:cxn>
                <a:cxn ang="0">
                  <a:pos x="T10" y="T11"/>
                </a:cxn>
                <a:cxn ang="0">
                  <a:pos x="T12" y="T13"/>
                </a:cxn>
              </a:cxnLst>
              <a:rect l="0" t="0" r="r" b="b"/>
              <a:pathLst>
                <a:path w="254" h="1431">
                  <a:moveTo>
                    <a:pt x="207" y="716"/>
                  </a:moveTo>
                  <a:cubicBezTo>
                    <a:pt x="207" y="1143"/>
                    <a:pt x="122" y="1382"/>
                    <a:pt x="0" y="1403"/>
                  </a:cubicBezTo>
                  <a:lnTo>
                    <a:pt x="0" y="1431"/>
                  </a:lnTo>
                  <a:cubicBezTo>
                    <a:pt x="150" y="1413"/>
                    <a:pt x="254" y="1158"/>
                    <a:pt x="254" y="716"/>
                  </a:cubicBezTo>
                  <a:cubicBezTo>
                    <a:pt x="254" y="273"/>
                    <a:pt x="150" y="18"/>
                    <a:pt x="0" y="0"/>
                  </a:cubicBezTo>
                  <a:lnTo>
                    <a:pt x="0" y="28"/>
                  </a:lnTo>
                  <a:cubicBezTo>
                    <a:pt x="122" y="49"/>
                    <a:pt x="207" y="288"/>
                    <a:pt x="207" y="716"/>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77"/>
            <p:cNvSpPr>
              <a:spLocks/>
            </p:cNvSpPr>
            <p:nvPr>
              <p:custDataLst>
                <p:tags r:id="rId14"/>
              </p:custDataLst>
            </p:nvPr>
          </p:nvSpPr>
          <p:spPr bwMode="auto">
            <a:xfrm>
              <a:off x="7169151" y="5865813"/>
              <a:ext cx="171450" cy="909638"/>
            </a:xfrm>
            <a:custGeom>
              <a:avLst/>
              <a:gdLst>
                <a:gd name="T0" fmla="*/ 48 w 255"/>
                <a:gd name="T1" fmla="*/ 716 h 1431"/>
                <a:gd name="T2" fmla="*/ 255 w 255"/>
                <a:gd name="T3" fmla="*/ 28 h 1431"/>
                <a:gd name="T4" fmla="*/ 255 w 255"/>
                <a:gd name="T5" fmla="*/ 0 h 1431"/>
                <a:gd name="T6" fmla="*/ 0 w 255"/>
                <a:gd name="T7" fmla="*/ 716 h 1431"/>
                <a:gd name="T8" fmla="*/ 255 w 255"/>
                <a:gd name="T9" fmla="*/ 1431 h 1431"/>
                <a:gd name="T10" fmla="*/ 255 w 255"/>
                <a:gd name="T11" fmla="*/ 1403 h 1431"/>
                <a:gd name="T12" fmla="*/ 48 w 255"/>
                <a:gd name="T13" fmla="*/ 716 h 1431"/>
              </a:gdLst>
              <a:ahLst/>
              <a:cxnLst>
                <a:cxn ang="0">
                  <a:pos x="T0" y="T1"/>
                </a:cxn>
                <a:cxn ang="0">
                  <a:pos x="T2" y="T3"/>
                </a:cxn>
                <a:cxn ang="0">
                  <a:pos x="T4" y="T5"/>
                </a:cxn>
                <a:cxn ang="0">
                  <a:pos x="T6" y="T7"/>
                </a:cxn>
                <a:cxn ang="0">
                  <a:pos x="T8" y="T9"/>
                </a:cxn>
                <a:cxn ang="0">
                  <a:pos x="T10" y="T11"/>
                </a:cxn>
                <a:cxn ang="0">
                  <a:pos x="T12" y="T13"/>
                </a:cxn>
              </a:cxnLst>
              <a:rect l="0" t="0" r="r" b="b"/>
              <a:pathLst>
                <a:path w="255" h="1431">
                  <a:moveTo>
                    <a:pt x="48" y="716"/>
                  </a:moveTo>
                  <a:cubicBezTo>
                    <a:pt x="48" y="288"/>
                    <a:pt x="132" y="49"/>
                    <a:pt x="255" y="28"/>
                  </a:cubicBezTo>
                  <a:lnTo>
                    <a:pt x="255" y="0"/>
                  </a:lnTo>
                  <a:cubicBezTo>
                    <a:pt x="104" y="18"/>
                    <a:pt x="0" y="273"/>
                    <a:pt x="0" y="716"/>
                  </a:cubicBezTo>
                  <a:cubicBezTo>
                    <a:pt x="0" y="1158"/>
                    <a:pt x="104" y="1413"/>
                    <a:pt x="255" y="1431"/>
                  </a:cubicBezTo>
                  <a:lnTo>
                    <a:pt x="255" y="1403"/>
                  </a:lnTo>
                  <a:cubicBezTo>
                    <a:pt x="132" y="1382"/>
                    <a:pt x="48" y="1143"/>
                    <a:pt x="48" y="716"/>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78"/>
            <p:cNvSpPr>
              <a:spLocks/>
            </p:cNvSpPr>
            <p:nvPr>
              <p:custDataLst>
                <p:tags r:id="rId15"/>
              </p:custDataLst>
            </p:nvPr>
          </p:nvSpPr>
          <p:spPr bwMode="auto">
            <a:xfrm>
              <a:off x="7529513" y="5880101"/>
              <a:ext cx="117475" cy="134938"/>
            </a:xfrm>
            <a:custGeom>
              <a:avLst/>
              <a:gdLst>
                <a:gd name="T0" fmla="*/ 173 w 173"/>
                <a:gd name="T1" fmla="*/ 87 h 211"/>
                <a:gd name="T2" fmla="*/ 155 w 173"/>
                <a:gd name="T3" fmla="*/ 22 h 211"/>
                <a:gd name="T4" fmla="*/ 101 w 173"/>
                <a:gd name="T5" fmla="*/ 0 h 211"/>
                <a:gd name="T6" fmla="*/ 63 w 173"/>
                <a:gd name="T7" fmla="*/ 9 h 211"/>
                <a:gd name="T8" fmla="*/ 34 w 173"/>
                <a:gd name="T9" fmla="*/ 37 h 211"/>
                <a:gd name="T10" fmla="*/ 34 w 173"/>
                <a:gd name="T11" fmla="*/ 5 h 211"/>
                <a:gd name="T12" fmla="*/ 0 w 173"/>
                <a:gd name="T13" fmla="*/ 5 h 211"/>
                <a:gd name="T14" fmla="*/ 0 w 173"/>
                <a:gd name="T15" fmla="*/ 211 h 211"/>
                <a:gd name="T16" fmla="*/ 34 w 173"/>
                <a:gd name="T17" fmla="*/ 211 h 211"/>
                <a:gd name="T18" fmla="*/ 34 w 173"/>
                <a:gd name="T19" fmla="*/ 95 h 211"/>
                <a:gd name="T20" fmla="*/ 50 w 173"/>
                <a:gd name="T21" fmla="*/ 47 h 211"/>
                <a:gd name="T22" fmla="*/ 93 w 173"/>
                <a:gd name="T23" fmla="*/ 29 h 211"/>
                <a:gd name="T24" fmla="*/ 128 w 173"/>
                <a:gd name="T25" fmla="*/ 44 h 211"/>
                <a:gd name="T26" fmla="*/ 139 w 173"/>
                <a:gd name="T27" fmla="*/ 88 h 211"/>
                <a:gd name="T28" fmla="*/ 139 w 173"/>
                <a:gd name="T29" fmla="*/ 211 h 211"/>
                <a:gd name="T30" fmla="*/ 173 w 173"/>
                <a:gd name="T31" fmla="*/ 211 h 211"/>
                <a:gd name="T32" fmla="*/ 173 w 173"/>
                <a:gd name="T33" fmla="*/ 8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11">
                  <a:moveTo>
                    <a:pt x="173" y="87"/>
                  </a:moveTo>
                  <a:cubicBezTo>
                    <a:pt x="173" y="58"/>
                    <a:pt x="167" y="36"/>
                    <a:pt x="155" y="22"/>
                  </a:cubicBezTo>
                  <a:cubicBezTo>
                    <a:pt x="143" y="7"/>
                    <a:pt x="125" y="0"/>
                    <a:pt x="101" y="0"/>
                  </a:cubicBezTo>
                  <a:cubicBezTo>
                    <a:pt x="87" y="0"/>
                    <a:pt x="74" y="3"/>
                    <a:pt x="63" y="9"/>
                  </a:cubicBezTo>
                  <a:cubicBezTo>
                    <a:pt x="52" y="15"/>
                    <a:pt x="42" y="24"/>
                    <a:pt x="34" y="37"/>
                  </a:cubicBezTo>
                  <a:lnTo>
                    <a:pt x="34" y="5"/>
                  </a:lnTo>
                  <a:lnTo>
                    <a:pt x="0" y="5"/>
                  </a:lnTo>
                  <a:lnTo>
                    <a:pt x="0" y="211"/>
                  </a:lnTo>
                  <a:lnTo>
                    <a:pt x="34" y="211"/>
                  </a:lnTo>
                  <a:lnTo>
                    <a:pt x="34" y="95"/>
                  </a:lnTo>
                  <a:cubicBezTo>
                    <a:pt x="34" y="75"/>
                    <a:pt x="39" y="58"/>
                    <a:pt x="50" y="47"/>
                  </a:cubicBezTo>
                  <a:cubicBezTo>
                    <a:pt x="60" y="35"/>
                    <a:pt x="75" y="29"/>
                    <a:pt x="93" y="29"/>
                  </a:cubicBezTo>
                  <a:cubicBezTo>
                    <a:pt x="108" y="29"/>
                    <a:pt x="120" y="34"/>
                    <a:pt x="128" y="44"/>
                  </a:cubicBezTo>
                  <a:cubicBezTo>
                    <a:pt x="135" y="53"/>
                    <a:pt x="139" y="68"/>
                    <a:pt x="139" y="88"/>
                  </a:cubicBezTo>
                  <a:lnTo>
                    <a:pt x="139" y="211"/>
                  </a:lnTo>
                  <a:lnTo>
                    <a:pt x="173" y="211"/>
                  </a:lnTo>
                  <a:lnTo>
                    <a:pt x="173" y="87"/>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79"/>
            <p:cNvSpPr>
              <a:spLocks/>
            </p:cNvSpPr>
            <p:nvPr>
              <p:custDataLst>
                <p:tags r:id="rId16"/>
              </p:custDataLst>
            </p:nvPr>
          </p:nvSpPr>
          <p:spPr bwMode="auto">
            <a:xfrm>
              <a:off x="7364413" y="6075363"/>
              <a:ext cx="430213" cy="482600"/>
            </a:xfrm>
            <a:custGeom>
              <a:avLst/>
              <a:gdLst>
                <a:gd name="T0" fmla="*/ 22 w 637"/>
                <a:gd name="T1" fmla="*/ 0 h 760"/>
                <a:gd name="T2" fmla="*/ 22 w 637"/>
                <a:gd name="T3" fmla="*/ 34 h 760"/>
                <a:gd name="T4" fmla="*/ 326 w 637"/>
                <a:gd name="T5" fmla="*/ 382 h 760"/>
                <a:gd name="T6" fmla="*/ 0 w 637"/>
                <a:gd name="T7" fmla="*/ 760 h 760"/>
                <a:gd name="T8" fmla="*/ 637 w 637"/>
                <a:gd name="T9" fmla="*/ 760 h 760"/>
                <a:gd name="T10" fmla="*/ 637 w 637"/>
                <a:gd name="T11" fmla="*/ 562 h 760"/>
                <a:gd name="T12" fmla="*/ 606 w 637"/>
                <a:gd name="T13" fmla="*/ 562 h 760"/>
                <a:gd name="T14" fmla="*/ 589 w 637"/>
                <a:gd name="T15" fmla="*/ 663 h 760"/>
                <a:gd name="T16" fmla="*/ 554 w 637"/>
                <a:gd name="T17" fmla="*/ 698 h 760"/>
                <a:gd name="T18" fmla="*/ 96 w 637"/>
                <a:gd name="T19" fmla="*/ 698 h 760"/>
                <a:gd name="T20" fmla="*/ 390 w 637"/>
                <a:gd name="T21" fmla="*/ 357 h 760"/>
                <a:gd name="T22" fmla="*/ 108 w 637"/>
                <a:gd name="T23" fmla="*/ 34 h 760"/>
                <a:gd name="T24" fmla="*/ 555 w 637"/>
                <a:gd name="T25" fmla="*/ 34 h 760"/>
                <a:gd name="T26" fmla="*/ 589 w 637"/>
                <a:gd name="T27" fmla="*/ 68 h 760"/>
                <a:gd name="T28" fmla="*/ 606 w 637"/>
                <a:gd name="T29" fmla="*/ 170 h 760"/>
                <a:gd name="T30" fmla="*/ 637 w 637"/>
                <a:gd name="T31" fmla="*/ 170 h 760"/>
                <a:gd name="T32" fmla="*/ 637 w 637"/>
                <a:gd name="T33" fmla="*/ 0 h 760"/>
                <a:gd name="T34" fmla="*/ 108 w 637"/>
                <a:gd name="T35" fmla="*/ 0 h 760"/>
                <a:gd name="T36" fmla="*/ 22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2" y="0"/>
                  </a:moveTo>
                  <a:lnTo>
                    <a:pt x="22" y="34"/>
                  </a:lnTo>
                  <a:lnTo>
                    <a:pt x="326" y="382"/>
                  </a:lnTo>
                  <a:lnTo>
                    <a:pt x="0" y="760"/>
                  </a:lnTo>
                  <a:lnTo>
                    <a:pt x="637" y="760"/>
                  </a:lnTo>
                  <a:lnTo>
                    <a:pt x="637" y="562"/>
                  </a:lnTo>
                  <a:lnTo>
                    <a:pt x="606" y="562"/>
                  </a:lnTo>
                  <a:lnTo>
                    <a:pt x="589" y="663"/>
                  </a:lnTo>
                  <a:lnTo>
                    <a:pt x="554" y="698"/>
                  </a:lnTo>
                  <a:lnTo>
                    <a:pt x="96" y="698"/>
                  </a:lnTo>
                  <a:lnTo>
                    <a:pt x="390" y="357"/>
                  </a:lnTo>
                  <a:lnTo>
                    <a:pt x="108" y="34"/>
                  </a:lnTo>
                  <a:lnTo>
                    <a:pt x="555" y="34"/>
                  </a:lnTo>
                  <a:lnTo>
                    <a:pt x="589" y="68"/>
                  </a:lnTo>
                  <a:lnTo>
                    <a:pt x="606" y="170"/>
                  </a:lnTo>
                  <a:lnTo>
                    <a:pt x="637" y="170"/>
                  </a:lnTo>
                  <a:lnTo>
                    <a:pt x="637" y="0"/>
                  </a:lnTo>
                  <a:lnTo>
                    <a:pt x="108" y="0"/>
                  </a:lnTo>
                  <a:lnTo>
                    <a:pt x="22"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80"/>
            <p:cNvSpPr>
              <a:spLocks noEditPoints="1"/>
            </p:cNvSpPr>
            <p:nvPr>
              <p:custDataLst>
                <p:tags r:id="rId17"/>
              </p:custDataLst>
            </p:nvPr>
          </p:nvSpPr>
          <p:spPr bwMode="auto">
            <a:xfrm>
              <a:off x="7388226" y="6619876"/>
              <a:ext cx="22225" cy="182563"/>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81"/>
            <p:cNvSpPr>
              <a:spLocks noEditPoints="1"/>
            </p:cNvSpPr>
            <p:nvPr>
              <p:custDataLst>
                <p:tags r:id="rId18"/>
              </p:custDataLst>
            </p:nvPr>
          </p:nvSpPr>
          <p:spPr bwMode="auto">
            <a:xfrm>
              <a:off x="7454901" y="6696076"/>
              <a:ext cx="171450" cy="73025"/>
            </a:xfrm>
            <a:custGeom>
              <a:avLst/>
              <a:gdLst>
                <a:gd name="T0" fmla="*/ 0 w 254"/>
                <a:gd name="T1" fmla="*/ 31 h 114"/>
                <a:gd name="T2" fmla="*/ 254 w 254"/>
                <a:gd name="T3" fmla="*/ 31 h 114"/>
                <a:gd name="T4" fmla="*/ 254 w 254"/>
                <a:gd name="T5" fmla="*/ 0 h 114"/>
                <a:gd name="T6" fmla="*/ 0 w 254"/>
                <a:gd name="T7" fmla="*/ 0 h 114"/>
                <a:gd name="T8" fmla="*/ 0 w 254"/>
                <a:gd name="T9" fmla="*/ 31 h 114"/>
                <a:gd name="T10" fmla="*/ 0 w 254"/>
                <a:gd name="T11" fmla="*/ 114 h 114"/>
                <a:gd name="T12" fmla="*/ 254 w 254"/>
                <a:gd name="T13" fmla="*/ 114 h 114"/>
                <a:gd name="T14" fmla="*/ 254 w 254"/>
                <a:gd name="T15" fmla="*/ 83 h 114"/>
                <a:gd name="T16" fmla="*/ 0 w 254"/>
                <a:gd name="T17" fmla="*/ 83 h 114"/>
                <a:gd name="T18" fmla="*/ 0 w 254"/>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114">
                  <a:moveTo>
                    <a:pt x="0" y="31"/>
                  </a:moveTo>
                  <a:lnTo>
                    <a:pt x="254" y="31"/>
                  </a:lnTo>
                  <a:lnTo>
                    <a:pt x="254" y="0"/>
                  </a:lnTo>
                  <a:lnTo>
                    <a:pt x="0" y="0"/>
                  </a:lnTo>
                  <a:lnTo>
                    <a:pt x="0" y="31"/>
                  </a:lnTo>
                  <a:close/>
                  <a:moveTo>
                    <a:pt x="0" y="114"/>
                  </a:moveTo>
                  <a:lnTo>
                    <a:pt x="254" y="114"/>
                  </a:lnTo>
                  <a:lnTo>
                    <a:pt x="254" y="83"/>
                  </a:lnTo>
                  <a:lnTo>
                    <a:pt x="0" y="83"/>
                  </a:lnTo>
                  <a:lnTo>
                    <a:pt x="0" y="114"/>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82"/>
            <p:cNvSpPr>
              <a:spLocks/>
            </p:cNvSpPr>
            <p:nvPr>
              <p:custDataLst>
                <p:tags r:id="rId19"/>
              </p:custDataLst>
            </p:nvPr>
          </p:nvSpPr>
          <p:spPr bwMode="auto">
            <a:xfrm>
              <a:off x="7675563" y="6626226"/>
              <a:ext cx="111125" cy="176213"/>
            </a:xfrm>
            <a:custGeom>
              <a:avLst/>
              <a:gdLst>
                <a:gd name="T0" fmla="*/ 6 w 165"/>
                <a:gd name="T1" fmla="*/ 244 h 276"/>
                <a:gd name="T2" fmla="*/ 6 w 165"/>
                <a:gd name="T3" fmla="*/ 276 h 276"/>
                <a:gd name="T4" fmla="*/ 165 w 165"/>
                <a:gd name="T5" fmla="*/ 276 h 276"/>
                <a:gd name="T6" fmla="*/ 165 w 165"/>
                <a:gd name="T7" fmla="*/ 244 h 276"/>
                <a:gd name="T8" fmla="*/ 104 w 165"/>
                <a:gd name="T9" fmla="*/ 244 h 276"/>
                <a:gd name="T10" fmla="*/ 104 w 165"/>
                <a:gd name="T11" fmla="*/ 0 h 276"/>
                <a:gd name="T12" fmla="*/ 66 w 165"/>
                <a:gd name="T13" fmla="*/ 0 h 276"/>
                <a:gd name="T14" fmla="*/ 0 w 165"/>
                <a:gd name="T15" fmla="*/ 13 h 276"/>
                <a:gd name="T16" fmla="*/ 0 w 165"/>
                <a:gd name="T17" fmla="*/ 47 h 276"/>
                <a:gd name="T18" fmla="*/ 67 w 165"/>
                <a:gd name="T19" fmla="*/ 34 h 276"/>
                <a:gd name="T20" fmla="*/ 67 w 165"/>
                <a:gd name="T21" fmla="*/ 244 h 276"/>
                <a:gd name="T22" fmla="*/ 6 w 165"/>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276">
                  <a:moveTo>
                    <a:pt x="6" y="244"/>
                  </a:moveTo>
                  <a:lnTo>
                    <a:pt x="6" y="276"/>
                  </a:lnTo>
                  <a:lnTo>
                    <a:pt x="165" y="276"/>
                  </a:lnTo>
                  <a:lnTo>
                    <a:pt x="165" y="244"/>
                  </a:lnTo>
                  <a:lnTo>
                    <a:pt x="104" y="244"/>
                  </a:lnTo>
                  <a:lnTo>
                    <a:pt x="104" y="0"/>
                  </a:lnTo>
                  <a:lnTo>
                    <a:pt x="66" y="0"/>
                  </a:lnTo>
                  <a:lnTo>
                    <a:pt x="0" y="13"/>
                  </a:lnTo>
                  <a:lnTo>
                    <a:pt x="0" y="47"/>
                  </a:lnTo>
                  <a:lnTo>
                    <a:pt x="67" y="34"/>
                  </a:lnTo>
                  <a:lnTo>
                    <a:pt x="67" y="244"/>
                  </a:lnTo>
                  <a:lnTo>
                    <a:pt x="6" y="244"/>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83"/>
            <p:cNvSpPr>
              <a:spLocks noEditPoints="1"/>
            </p:cNvSpPr>
            <p:nvPr>
              <p:custDataLst>
                <p:tags r:id="rId20"/>
              </p:custDataLst>
            </p:nvPr>
          </p:nvSpPr>
          <p:spPr bwMode="auto">
            <a:xfrm>
              <a:off x="7897813" y="6235701"/>
              <a:ext cx="165100" cy="242888"/>
            </a:xfrm>
            <a:custGeom>
              <a:avLst/>
              <a:gdLst>
                <a:gd name="T0" fmla="*/ 45 w 244"/>
                <a:gd name="T1" fmla="*/ 239 h 383"/>
                <a:gd name="T2" fmla="*/ 80 w 244"/>
                <a:gd name="T3" fmla="*/ 275 h 383"/>
                <a:gd name="T4" fmla="*/ 132 w 244"/>
                <a:gd name="T5" fmla="*/ 287 h 383"/>
                <a:gd name="T6" fmla="*/ 213 w 244"/>
                <a:gd name="T7" fmla="*/ 247 h 383"/>
                <a:gd name="T8" fmla="*/ 244 w 244"/>
                <a:gd name="T9" fmla="*/ 143 h 383"/>
                <a:gd name="T10" fmla="*/ 213 w 244"/>
                <a:gd name="T11" fmla="*/ 40 h 383"/>
                <a:gd name="T12" fmla="*/ 132 w 244"/>
                <a:gd name="T13" fmla="*/ 0 h 383"/>
                <a:gd name="T14" fmla="*/ 80 w 244"/>
                <a:gd name="T15" fmla="*/ 12 h 383"/>
                <a:gd name="T16" fmla="*/ 45 w 244"/>
                <a:gd name="T17" fmla="*/ 48 h 383"/>
                <a:gd name="T18" fmla="*/ 45 w 244"/>
                <a:gd name="T19" fmla="*/ 7 h 383"/>
                <a:gd name="T20" fmla="*/ 0 w 244"/>
                <a:gd name="T21" fmla="*/ 7 h 383"/>
                <a:gd name="T22" fmla="*/ 0 w 244"/>
                <a:gd name="T23" fmla="*/ 383 h 383"/>
                <a:gd name="T24" fmla="*/ 45 w 244"/>
                <a:gd name="T25" fmla="*/ 383 h 383"/>
                <a:gd name="T26" fmla="*/ 45 w 244"/>
                <a:gd name="T27" fmla="*/ 239 h 383"/>
                <a:gd name="T28" fmla="*/ 197 w 244"/>
                <a:gd name="T29" fmla="*/ 143 h 383"/>
                <a:gd name="T30" fmla="*/ 177 w 244"/>
                <a:gd name="T31" fmla="*/ 221 h 383"/>
                <a:gd name="T32" fmla="*/ 121 w 244"/>
                <a:gd name="T33" fmla="*/ 249 h 383"/>
                <a:gd name="T34" fmla="*/ 65 w 244"/>
                <a:gd name="T35" fmla="*/ 221 h 383"/>
                <a:gd name="T36" fmla="*/ 45 w 244"/>
                <a:gd name="T37" fmla="*/ 143 h 383"/>
                <a:gd name="T38" fmla="*/ 65 w 244"/>
                <a:gd name="T39" fmla="*/ 66 h 383"/>
                <a:gd name="T40" fmla="*/ 121 w 244"/>
                <a:gd name="T41" fmla="*/ 38 h 383"/>
                <a:gd name="T42" fmla="*/ 177 w 244"/>
                <a:gd name="T43" fmla="*/ 66 h 383"/>
                <a:gd name="T44" fmla="*/ 197 w 244"/>
                <a:gd name="T45" fmla="*/ 14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 h="383">
                  <a:moveTo>
                    <a:pt x="45" y="239"/>
                  </a:moveTo>
                  <a:cubicBezTo>
                    <a:pt x="54" y="255"/>
                    <a:pt x="66" y="267"/>
                    <a:pt x="80" y="275"/>
                  </a:cubicBezTo>
                  <a:cubicBezTo>
                    <a:pt x="94" y="283"/>
                    <a:pt x="112" y="287"/>
                    <a:pt x="132" y="287"/>
                  </a:cubicBezTo>
                  <a:cubicBezTo>
                    <a:pt x="165" y="287"/>
                    <a:pt x="192" y="274"/>
                    <a:pt x="213" y="247"/>
                  </a:cubicBezTo>
                  <a:cubicBezTo>
                    <a:pt x="233" y="221"/>
                    <a:pt x="244" y="186"/>
                    <a:pt x="244" y="143"/>
                  </a:cubicBezTo>
                  <a:cubicBezTo>
                    <a:pt x="244" y="101"/>
                    <a:pt x="233" y="66"/>
                    <a:pt x="213" y="40"/>
                  </a:cubicBezTo>
                  <a:cubicBezTo>
                    <a:pt x="192" y="13"/>
                    <a:pt x="165" y="0"/>
                    <a:pt x="132" y="0"/>
                  </a:cubicBezTo>
                  <a:cubicBezTo>
                    <a:pt x="112" y="0"/>
                    <a:pt x="94" y="4"/>
                    <a:pt x="80" y="12"/>
                  </a:cubicBezTo>
                  <a:cubicBezTo>
                    <a:pt x="66" y="20"/>
                    <a:pt x="54" y="32"/>
                    <a:pt x="45" y="48"/>
                  </a:cubicBezTo>
                  <a:lnTo>
                    <a:pt x="45" y="7"/>
                  </a:lnTo>
                  <a:lnTo>
                    <a:pt x="0" y="7"/>
                  </a:lnTo>
                  <a:lnTo>
                    <a:pt x="0" y="383"/>
                  </a:lnTo>
                  <a:lnTo>
                    <a:pt x="45" y="383"/>
                  </a:lnTo>
                  <a:lnTo>
                    <a:pt x="45" y="239"/>
                  </a:lnTo>
                  <a:close/>
                  <a:moveTo>
                    <a:pt x="197" y="143"/>
                  </a:moveTo>
                  <a:cubicBezTo>
                    <a:pt x="197" y="176"/>
                    <a:pt x="190" y="202"/>
                    <a:pt x="177" y="221"/>
                  </a:cubicBezTo>
                  <a:cubicBezTo>
                    <a:pt x="163" y="240"/>
                    <a:pt x="145" y="249"/>
                    <a:pt x="121" y="249"/>
                  </a:cubicBezTo>
                  <a:cubicBezTo>
                    <a:pt x="97" y="249"/>
                    <a:pt x="78" y="240"/>
                    <a:pt x="65" y="221"/>
                  </a:cubicBezTo>
                  <a:cubicBezTo>
                    <a:pt x="52" y="202"/>
                    <a:pt x="45" y="176"/>
                    <a:pt x="45" y="143"/>
                  </a:cubicBezTo>
                  <a:cubicBezTo>
                    <a:pt x="45" y="111"/>
                    <a:pt x="52" y="85"/>
                    <a:pt x="65" y="66"/>
                  </a:cubicBezTo>
                  <a:cubicBezTo>
                    <a:pt x="78" y="47"/>
                    <a:pt x="97" y="38"/>
                    <a:pt x="121" y="38"/>
                  </a:cubicBezTo>
                  <a:cubicBezTo>
                    <a:pt x="145" y="38"/>
                    <a:pt x="163" y="47"/>
                    <a:pt x="177" y="66"/>
                  </a:cubicBezTo>
                  <a:cubicBezTo>
                    <a:pt x="190" y="85"/>
                    <a:pt x="197" y="111"/>
                    <a:pt x="197" y="143"/>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84"/>
            <p:cNvSpPr>
              <a:spLocks noEditPoints="1"/>
            </p:cNvSpPr>
            <p:nvPr>
              <p:custDataLst>
                <p:tags r:id="rId21"/>
              </p:custDataLst>
            </p:nvPr>
          </p:nvSpPr>
          <p:spPr bwMode="auto">
            <a:xfrm>
              <a:off x="8101013" y="6107113"/>
              <a:ext cx="134938" cy="174625"/>
            </a:xfrm>
            <a:custGeom>
              <a:avLst/>
              <a:gdLst>
                <a:gd name="T0" fmla="*/ 124 w 201"/>
                <a:gd name="T1" fmla="*/ 32 h 275"/>
                <a:gd name="T2" fmla="*/ 124 w 201"/>
                <a:gd name="T3" fmla="*/ 179 h 275"/>
                <a:gd name="T4" fmla="*/ 30 w 201"/>
                <a:gd name="T5" fmla="*/ 179 h 275"/>
                <a:gd name="T6" fmla="*/ 124 w 201"/>
                <a:gd name="T7" fmla="*/ 32 h 275"/>
                <a:gd name="T8" fmla="*/ 114 w 201"/>
                <a:gd name="T9" fmla="*/ 0 h 275"/>
                <a:gd name="T10" fmla="*/ 0 w 201"/>
                <a:gd name="T11" fmla="*/ 174 h 275"/>
                <a:gd name="T12" fmla="*/ 0 w 201"/>
                <a:gd name="T13" fmla="*/ 210 h 275"/>
                <a:gd name="T14" fmla="*/ 124 w 201"/>
                <a:gd name="T15" fmla="*/ 210 h 275"/>
                <a:gd name="T16" fmla="*/ 124 w 201"/>
                <a:gd name="T17" fmla="*/ 275 h 275"/>
                <a:gd name="T18" fmla="*/ 161 w 201"/>
                <a:gd name="T19" fmla="*/ 275 h 275"/>
                <a:gd name="T20" fmla="*/ 161 w 201"/>
                <a:gd name="T21" fmla="*/ 210 h 275"/>
                <a:gd name="T22" fmla="*/ 201 w 201"/>
                <a:gd name="T23" fmla="*/ 210 h 275"/>
                <a:gd name="T24" fmla="*/ 201 w 201"/>
                <a:gd name="T25" fmla="*/ 179 h 275"/>
                <a:gd name="T26" fmla="*/ 161 w 201"/>
                <a:gd name="T27" fmla="*/ 179 h 275"/>
                <a:gd name="T28" fmla="*/ 161 w 201"/>
                <a:gd name="T29" fmla="*/ 0 h 275"/>
                <a:gd name="T30" fmla="*/ 114 w 201"/>
                <a:gd name="T31"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275">
                  <a:moveTo>
                    <a:pt x="124" y="32"/>
                  </a:moveTo>
                  <a:lnTo>
                    <a:pt x="124" y="179"/>
                  </a:lnTo>
                  <a:lnTo>
                    <a:pt x="30" y="179"/>
                  </a:lnTo>
                  <a:lnTo>
                    <a:pt x="124" y="32"/>
                  </a:lnTo>
                  <a:close/>
                  <a:moveTo>
                    <a:pt x="114" y="0"/>
                  </a:moveTo>
                  <a:lnTo>
                    <a:pt x="0" y="174"/>
                  </a:lnTo>
                  <a:lnTo>
                    <a:pt x="0" y="210"/>
                  </a:lnTo>
                  <a:lnTo>
                    <a:pt x="124" y="210"/>
                  </a:lnTo>
                  <a:lnTo>
                    <a:pt x="124" y="275"/>
                  </a:lnTo>
                  <a:lnTo>
                    <a:pt x="161" y="275"/>
                  </a:lnTo>
                  <a:lnTo>
                    <a:pt x="161" y="210"/>
                  </a:lnTo>
                  <a:lnTo>
                    <a:pt x="201" y="210"/>
                  </a:lnTo>
                  <a:lnTo>
                    <a:pt x="201" y="179"/>
                  </a:lnTo>
                  <a:lnTo>
                    <a:pt x="161" y="179"/>
                  </a:lnTo>
                  <a:lnTo>
                    <a:pt x="161" y="0"/>
                  </a:lnTo>
                  <a:lnTo>
                    <a:pt x="114"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85"/>
            <p:cNvSpPr>
              <a:spLocks noEditPoints="1"/>
            </p:cNvSpPr>
            <p:nvPr>
              <p:custDataLst>
                <p:tags r:id="rId22"/>
              </p:custDataLst>
            </p:nvPr>
          </p:nvSpPr>
          <p:spPr bwMode="auto">
            <a:xfrm>
              <a:off x="8112126" y="6372226"/>
              <a:ext cx="22225" cy="180975"/>
            </a:xfrm>
            <a:custGeom>
              <a:avLst/>
              <a:gdLst>
                <a:gd name="T0" fmla="*/ 0 w 34"/>
                <a:gd name="T1" fmla="*/ 80 h 287"/>
                <a:gd name="T2" fmla="*/ 0 w 34"/>
                <a:gd name="T3" fmla="*/ 287 h 287"/>
                <a:gd name="T4" fmla="*/ 34 w 34"/>
                <a:gd name="T5" fmla="*/ 287 h 287"/>
                <a:gd name="T6" fmla="*/ 34 w 34"/>
                <a:gd name="T7" fmla="*/ 80 h 287"/>
                <a:gd name="T8" fmla="*/ 0 w 34"/>
                <a:gd name="T9" fmla="*/ 80 h 287"/>
                <a:gd name="T10" fmla="*/ 0 w 34"/>
                <a:gd name="T11" fmla="*/ 0 h 287"/>
                <a:gd name="T12" fmla="*/ 0 w 34"/>
                <a:gd name="T13" fmla="*/ 43 h 287"/>
                <a:gd name="T14" fmla="*/ 34 w 34"/>
                <a:gd name="T15" fmla="*/ 43 h 287"/>
                <a:gd name="T16" fmla="*/ 34 w 34"/>
                <a:gd name="T17" fmla="*/ 0 h 287"/>
                <a:gd name="T18" fmla="*/ 0 w 34"/>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7">
                  <a:moveTo>
                    <a:pt x="0" y="80"/>
                  </a:moveTo>
                  <a:lnTo>
                    <a:pt x="0" y="287"/>
                  </a:lnTo>
                  <a:lnTo>
                    <a:pt x="34" y="287"/>
                  </a:lnTo>
                  <a:lnTo>
                    <a:pt x="34" y="80"/>
                  </a:lnTo>
                  <a:lnTo>
                    <a:pt x="0" y="80"/>
                  </a:lnTo>
                  <a:close/>
                  <a:moveTo>
                    <a:pt x="0" y="0"/>
                  </a:moveTo>
                  <a:lnTo>
                    <a:pt x="0" y="43"/>
                  </a:lnTo>
                  <a:lnTo>
                    <a:pt x="34" y="43"/>
                  </a:lnTo>
                  <a:lnTo>
                    <a:pt x="34" y="0"/>
                  </a:lnTo>
                  <a:lnTo>
                    <a:pt x="0" y="0"/>
                  </a:lnTo>
                </a:path>
              </a:pathLst>
            </a:custGeom>
            <a:solidFill>
              <a:schemeClr val="tx1"/>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86"/>
            <p:cNvSpPr>
              <a:spLocks/>
            </p:cNvSpPr>
            <p:nvPr>
              <p:custDataLst>
                <p:tags r:id="rId23"/>
              </p:custDataLst>
            </p:nvPr>
          </p:nvSpPr>
          <p:spPr bwMode="auto">
            <a:xfrm>
              <a:off x="8288338" y="5865813"/>
              <a:ext cx="171450" cy="909638"/>
            </a:xfrm>
            <a:custGeom>
              <a:avLst/>
              <a:gdLst>
                <a:gd name="T0" fmla="*/ 207 w 254"/>
                <a:gd name="T1" fmla="*/ 716 h 1431"/>
                <a:gd name="T2" fmla="*/ 0 w 254"/>
                <a:gd name="T3" fmla="*/ 1403 h 1431"/>
                <a:gd name="T4" fmla="*/ 0 w 254"/>
                <a:gd name="T5" fmla="*/ 1431 h 1431"/>
                <a:gd name="T6" fmla="*/ 254 w 254"/>
                <a:gd name="T7" fmla="*/ 716 h 1431"/>
                <a:gd name="T8" fmla="*/ 0 w 254"/>
                <a:gd name="T9" fmla="*/ 0 h 1431"/>
                <a:gd name="T10" fmla="*/ 0 w 254"/>
                <a:gd name="T11" fmla="*/ 28 h 1431"/>
                <a:gd name="T12" fmla="*/ 207 w 254"/>
                <a:gd name="T13" fmla="*/ 716 h 1431"/>
              </a:gdLst>
              <a:ahLst/>
              <a:cxnLst>
                <a:cxn ang="0">
                  <a:pos x="T0" y="T1"/>
                </a:cxn>
                <a:cxn ang="0">
                  <a:pos x="T2" y="T3"/>
                </a:cxn>
                <a:cxn ang="0">
                  <a:pos x="T4" y="T5"/>
                </a:cxn>
                <a:cxn ang="0">
                  <a:pos x="T6" y="T7"/>
                </a:cxn>
                <a:cxn ang="0">
                  <a:pos x="T8" y="T9"/>
                </a:cxn>
                <a:cxn ang="0">
                  <a:pos x="T10" y="T11"/>
                </a:cxn>
                <a:cxn ang="0">
                  <a:pos x="T12" y="T13"/>
                </a:cxn>
              </a:cxnLst>
              <a:rect l="0" t="0" r="r" b="b"/>
              <a:pathLst>
                <a:path w="254" h="1431">
                  <a:moveTo>
                    <a:pt x="207" y="716"/>
                  </a:moveTo>
                  <a:cubicBezTo>
                    <a:pt x="207" y="1143"/>
                    <a:pt x="122" y="1382"/>
                    <a:pt x="0" y="1403"/>
                  </a:cubicBezTo>
                  <a:lnTo>
                    <a:pt x="0" y="1431"/>
                  </a:lnTo>
                  <a:cubicBezTo>
                    <a:pt x="150" y="1413"/>
                    <a:pt x="254" y="1158"/>
                    <a:pt x="254" y="716"/>
                  </a:cubicBezTo>
                  <a:cubicBezTo>
                    <a:pt x="254" y="273"/>
                    <a:pt x="150" y="18"/>
                    <a:pt x="0" y="0"/>
                  </a:cubicBezTo>
                  <a:lnTo>
                    <a:pt x="0" y="28"/>
                  </a:lnTo>
                  <a:cubicBezTo>
                    <a:pt x="122" y="49"/>
                    <a:pt x="207" y="288"/>
                    <a:pt x="207" y="716"/>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87"/>
            <p:cNvSpPr>
              <a:spLocks/>
            </p:cNvSpPr>
            <p:nvPr>
              <p:custDataLst>
                <p:tags r:id="rId24"/>
              </p:custDataLst>
            </p:nvPr>
          </p:nvSpPr>
          <p:spPr bwMode="auto">
            <a:xfrm>
              <a:off x="8577263" y="5865813"/>
              <a:ext cx="173038" cy="909638"/>
            </a:xfrm>
            <a:custGeom>
              <a:avLst/>
              <a:gdLst>
                <a:gd name="T0" fmla="*/ 48 w 255"/>
                <a:gd name="T1" fmla="*/ 716 h 1431"/>
                <a:gd name="T2" fmla="*/ 255 w 255"/>
                <a:gd name="T3" fmla="*/ 28 h 1431"/>
                <a:gd name="T4" fmla="*/ 255 w 255"/>
                <a:gd name="T5" fmla="*/ 0 h 1431"/>
                <a:gd name="T6" fmla="*/ 0 w 255"/>
                <a:gd name="T7" fmla="*/ 716 h 1431"/>
                <a:gd name="T8" fmla="*/ 255 w 255"/>
                <a:gd name="T9" fmla="*/ 1431 h 1431"/>
                <a:gd name="T10" fmla="*/ 255 w 255"/>
                <a:gd name="T11" fmla="*/ 1403 h 1431"/>
                <a:gd name="T12" fmla="*/ 48 w 255"/>
                <a:gd name="T13" fmla="*/ 716 h 1431"/>
              </a:gdLst>
              <a:ahLst/>
              <a:cxnLst>
                <a:cxn ang="0">
                  <a:pos x="T0" y="T1"/>
                </a:cxn>
                <a:cxn ang="0">
                  <a:pos x="T2" y="T3"/>
                </a:cxn>
                <a:cxn ang="0">
                  <a:pos x="T4" y="T5"/>
                </a:cxn>
                <a:cxn ang="0">
                  <a:pos x="T6" y="T7"/>
                </a:cxn>
                <a:cxn ang="0">
                  <a:pos x="T8" y="T9"/>
                </a:cxn>
                <a:cxn ang="0">
                  <a:pos x="T10" y="T11"/>
                </a:cxn>
                <a:cxn ang="0">
                  <a:pos x="T12" y="T13"/>
                </a:cxn>
              </a:cxnLst>
              <a:rect l="0" t="0" r="r" b="b"/>
              <a:pathLst>
                <a:path w="255" h="1431">
                  <a:moveTo>
                    <a:pt x="48" y="716"/>
                  </a:moveTo>
                  <a:cubicBezTo>
                    <a:pt x="48" y="288"/>
                    <a:pt x="132" y="49"/>
                    <a:pt x="255" y="28"/>
                  </a:cubicBezTo>
                  <a:lnTo>
                    <a:pt x="255" y="0"/>
                  </a:lnTo>
                  <a:cubicBezTo>
                    <a:pt x="104" y="18"/>
                    <a:pt x="0" y="273"/>
                    <a:pt x="0" y="716"/>
                  </a:cubicBezTo>
                  <a:cubicBezTo>
                    <a:pt x="0" y="1158"/>
                    <a:pt x="104" y="1413"/>
                    <a:pt x="255" y="1431"/>
                  </a:cubicBezTo>
                  <a:lnTo>
                    <a:pt x="255" y="1403"/>
                  </a:lnTo>
                  <a:cubicBezTo>
                    <a:pt x="132" y="1382"/>
                    <a:pt x="48" y="1143"/>
                    <a:pt x="48" y="716"/>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88"/>
            <p:cNvSpPr>
              <a:spLocks/>
            </p:cNvSpPr>
            <p:nvPr>
              <p:custDataLst>
                <p:tags r:id="rId25"/>
              </p:custDataLst>
            </p:nvPr>
          </p:nvSpPr>
          <p:spPr bwMode="auto">
            <a:xfrm>
              <a:off x="8937626" y="5880101"/>
              <a:ext cx="117475" cy="134938"/>
            </a:xfrm>
            <a:custGeom>
              <a:avLst/>
              <a:gdLst>
                <a:gd name="T0" fmla="*/ 173 w 173"/>
                <a:gd name="T1" fmla="*/ 87 h 211"/>
                <a:gd name="T2" fmla="*/ 155 w 173"/>
                <a:gd name="T3" fmla="*/ 22 h 211"/>
                <a:gd name="T4" fmla="*/ 101 w 173"/>
                <a:gd name="T5" fmla="*/ 0 h 211"/>
                <a:gd name="T6" fmla="*/ 63 w 173"/>
                <a:gd name="T7" fmla="*/ 9 h 211"/>
                <a:gd name="T8" fmla="*/ 34 w 173"/>
                <a:gd name="T9" fmla="*/ 37 h 211"/>
                <a:gd name="T10" fmla="*/ 34 w 173"/>
                <a:gd name="T11" fmla="*/ 5 h 211"/>
                <a:gd name="T12" fmla="*/ 0 w 173"/>
                <a:gd name="T13" fmla="*/ 5 h 211"/>
                <a:gd name="T14" fmla="*/ 0 w 173"/>
                <a:gd name="T15" fmla="*/ 211 h 211"/>
                <a:gd name="T16" fmla="*/ 34 w 173"/>
                <a:gd name="T17" fmla="*/ 211 h 211"/>
                <a:gd name="T18" fmla="*/ 34 w 173"/>
                <a:gd name="T19" fmla="*/ 95 h 211"/>
                <a:gd name="T20" fmla="*/ 50 w 173"/>
                <a:gd name="T21" fmla="*/ 47 h 211"/>
                <a:gd name="T22" fmla="*/ 93 w 173"/>
                <a:gd name="T23" fmla="*/ 29 h 211"/>
                <a:gd name="T24" fmla="*/ 128 w 173"/>
                <a:gd name="T25" fmla="*/ 44 h 211"/>
                <a:gd name="T26" fmla="*/ 139 w 173"/>
                <a:gd name="T27" fmla="*/ 88 h 211"/>
                <a:gd name="T28" fmla="*/ 139 w 173"/>
                <a:gd name="T29" fmla="*/ 211 h 211"/>
                <a:gd name="T30" fmla="*/ 173 w 173"/>
                <a:gd name="T31" fmla="*/ 211 h 211"/>
                <a:gd name="T32" fmla="*/ 173 w 173"/>
                <a:gd name="T33" fmla="*/ 8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11">
                  <a:moveTo>
                    <a:pt x="173" y="87"/>
                  </a:moveTo>
                  <a:cubicBezTo>
                    <a:pt x="173" y="58"/>
                    <a:pt x="167" y="36"/>
                    <a:pt x="155" y="22"/>
                  </a:cubicBezTo>
                  <a:cubicBezTo>
                    <a:pt x="142" y="7"/>
                    <a:pt x="125" y="0"/>
                    <a:pt x="101" y="0"/>
                  </a:cubicBezTo>
                  <a:cubicBezTo>
                    <a:pt x="86" y="0"/>
                    <a:pt x="74" y="3"/>
                    <a:pt x="63" y="9"/>
                  </a:cubicBezTo>
                  <a:cubicBezTo>
                    <a:pt x="52" y="15"/>
                    <a:pt x="42" y="24"/>
                    <a:pt x="34" y="37"/>
                  </a:cubicBezTo>
                  <a:lnTo>
                    <a:pt x="34" y="5"/>
                  </a:lnTo>
                  <a:lnTo>
                    <a:pt x="0" y="5"/>
                  </a:lnTo>
                  <a:lnTo>
                    <a:pt x="0" y="211"/>
                  </a:lnTo>
                  <a:lnTo>
                    <a:pt x="34" y="211"/>
                  </a:lnTo>
                  <a:lnTo>
                    <a:pt x="34" y="95"/>
                  </a:lnTo>
                  <a:cubicBezTo>
                    <a:pt x="34" y="75"/>
                    <a:pt x="39" y="58"/>
                    <a:pt x="50" y="47"/>
                  </a:cubicBezTo>
                  <a:cubicBezTo>
                    <a:pt x="60" y="35"/>
                    <a:pt x="75" y="29"/>
                    <a:pt x="93" y="29"/>
                  </a:cubicBezTo>
                  <a:cubicBezTo>
                    <a:pt x="108" y="29"/>
                    <a:pt x="120" y="34"/>
                    <a:pt x="128" y="44"/>
                  </a:cubicBezTo>
                  <a:cubicBezTo>
                    <a:pt x="135" y="53"/>
                    <a:pt x="139" y="68"/>
                    <a:pt x="139" y="88"/>
                  </a:cubicBezTo>
                  <a:lnTo>
                    <a:pt x="139" y="211"/>
                  </a:lnTo>
                  <a:lnTo>
                    <a:pt x="173" y="211"/>
                  </a:lnTo>
                  <a:lnTo>
                    <a:pt x="173" y="87"/>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89"/>
            <p:cNvSpPr>
              <a:spLocks/>
            </p:cNvSpPr>
            <p:nvPr>
              <p:custDataLst>
                <p:tags r:id="rId26"/>
              </p:custDataLst>
            </p:nvPr>
          </p:nvSpPr>
          <p:spPr bwMode="auto">
            <a:xfrm>
              <a:off x="8772526" y="6075363"/>
              <a:ext cx="430213" cy="482600"/>
            </a:xfrm>
            <a:custGeom>
              <a:avLst/>
              <a:gdLst>
                <a:gd name="T0" fmla="*/ 21 w 637"/>
                <a:gd name="T1" fmla="*/ 0 h 760"/>
                <a:gd name="T2" fmla="*/ 21 w 637"/>
                <a:gd name="T3" fmla="*/ 34 h 760"/>
                <a:gd name="T4" fmla="*/ 325 w 637"/>
                <a:gd name="T5" fmla="*/ 382 h 760"/>
                <a:gd name="T6" fmla="*/ 0 w 637"/>
                <a:gd name="T7" fmla="*/ 760 h 760"/>
                <a:gd name="T8" fmla="*/ 637 w 637"/>
                <a:gd name="T9" fmla="*/ 760 h 760"/>
                <a:gd name="T10" fmla="*/ 637 w 637"/>
                <a:gd name="T11" fmla="*/ 562 h 760"/>
                <a:gd name="T12" fmla="*/ 606 w 637"/>
                <a:gd name="T13" fmla="*/ 562 h 760"/>
                <a:gd name="T14" fmla="*/ 589 w 637"/>
                <a:gd name="T15" fmla="*/ 663 h 760"/>
                <a:gd name="T16" fmla="*/ 554 w 637"/>
                <a:gd name="T17" fmla="*/ 698 h 760"/>
                <a:gd name="T18" fmla="*/ 96 w 637"/>
                <a:gd name="T19" fmla="*/ 698 h 760"/>
                <a:gd name="T20" fmla="*/ 390 w 637"/>
                <a:gd name="T21" fmla="*/ 357 h 760"/>
                <a:gd name="T22" fmla="*/ 108 w 637"/>
                <a:gd name="T23" fmla="*/ 34 h 760"/>
                <a:gd name="T24" fmla="*/ 555 w 637"/>
                <a:gd name="T25" fmla="*/ 34 h 760"/>
                <a:gd name="T26" fmla="*/ 589 w 637"/>
                <a:gd name="T27" fmla="*/ 68 h 760"/>
                <a:gd name="T28" fmla="*/ 606 w 637"/>
                <a:gd name="T29" fmla="*/ 170 h 760"/>
                <a:gd name="T30" fmla="*/ 637 w 637"/>
                <a:gd name="T31" fmla="*/ 170 h 760"/>
                <a:gd name="T32" fmla="*/ 637 w 637"/>
                <a:gd name="T33" fmla="*/ 0 h 760"/>
                <a:gd name="T34" fmla="*/ 108 w 637"/>
                <a:gd name="T35" fmla="*/ 0 h 760"/>
                <a:gd name="T36" fmla="*/ 21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1" y="0"/>
                  </a:moveTo>
                  <a:lnTo>
                    <a:pt x="21" y="34"/>
                  </a:lnTo>
                  <a:lnTo>
                    <a:pt x="325" y="382"/>
                  </a:lnTo>
                  <a:lnTo>
                    <a:pt x="0" y="760"/>
                  </a:lnTo>
                  <a:lnTo>
                    <a:pt x="637" y="760"/>
                  </a:lnTo>
                  <a:lnTo>
                    <a:pt x="637" y="562"/>
                  </a:lnTo>
                  <a:lnTo>
                    <a:pt x="606" y="562"/>
                  </a:lnTo>
                  <a:lnTo>
                    <a:pt x="589" y="663"/>
                  </a:lnTo>
                  <a:lnTo>
                    <a:pt x="554" y="698"/>
                  </a:lnTo>
                  <a:lnTo>
                    <a:pt x="96" y="698"/>
                  </a:lnTo>
                  <a:lnTo>
                    <a:pt x="390" y="357"/>
                  </a:lnTo>
                  <a:lnTo>
                    <a:pt x="108" y="34"/>
                  </a:lnTo>
                  <a:lnTo>
                    <a:pt x="555" y="34"/>
                  </a:lnTo>
                  <a:lnTo>
                    <a:pt x="589" y="68"/>
                  </a:lnTo>
                  <a:lnTo>
                    <a:pt x="606" y="170"/>
                  </a:lnTo>
                  <a:lnTo>
                    <a:pt x="637" y="170"/>
                  </a:lnTo>
                  <a:lnTo>
                    <a:pt x="637" y="0"/>
                  </a:lnTo>
                  <a:lnTo>
                    <a:pt x="108" y="0"/>
                  </a:lnTo>
                  <a:lnTo>
                    <a:pt x="21"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90"/>
            <p:cNvSpPr>
              <a:spLocks noEditPoints="1"/>
            </p:cNvSpPr>
            <p:nvPr>
              <p:custDataLst>
                <p:tags r:id="rId27"/>
              </p:custDataLst>
            </p:nvPr>
          </p:nvSpPr>
          <p:spPr bwMode="auto">
            <a:xfrm>
              <a:off x="8796338" y="6619876"/>
              <a:ext cx="22225" cy="182563"/>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91"/>
            <p:cNvSpPr>
              <a:spLocks noEditPoints="1"/>
            </p:cNvSpPr>
            <p:nvPr>
              <p:custDataLst>
                <p:tags r:id="rId28"/>
              </p:custDataLst>
            </p:nvPr>
          </p:nvSpPr>
          <p:spPr bwMode="auto">
            <a:xfrm>
              <a:off x="8863013" y="6696076"/>
              <a:ext cx="173038" cy="73025"/>
            </a:xfrm>
            <a:custGeom>
              <a:avLst/>
              <a:gdLst>
                <a:gd name="T0" fmla="*/ 0 w 255"/>
                <a:gd name="T1" fmla="*/ 31 h 114"/>
                <a:gd name="T2" fmla="*/ 255 w 255"/>
                <a:gd name="T3" fmla="*/ 31 h 114"/>
                <a:gd name="T4" fmla="*/ 255 w 255"/>
                <a:gd name="T5" fmla="*/ 0 h 114"/>
                <a:gd name="T6" fmla="*/ 0 w 255"/>
                <a:gd name="T7" fmla="*/ 0 h 114"/>
                <a:gd name="T8" fmla="*/ 0 w 255"/>
                <a:gd name="T9" fmla="*/ 31 h 114"/>
                <a:gd name="T10" fmla="*/ 0 w 255"/>
                <a:gd name="T11" fmla="*/ 114 h 114"/>
                <a:gd name="T12" fmla="*/ 255 w 255"/>
                <a:gd name="T13" fmla="*/ 114 h 114"/>
                <a:gd name="T14" fmla="*/ 255 w 255"/>
                <a:gd name="T15" fmla="*/ 83 h 114"/>
                <a:gd name="T16" fmla="*/ 0 w 255"/>
                <a:gd name="T17" fmla="*/ 83 h 114"/>
                <a:gd name="T18" fmla="*/ 0 w 255"/>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114">
                  <a:moveTo>
                    <a:pt x="0" y="31"/>
                  </a:moveTo>
                  <a:lnTo>
                    <a:pt x="255" y="31"/>
                  </a:lnTo>
                  <a:lnTo>
                    <a:pt x="255" y="0"/>
                  </a:lnTo>
                  <a:lnTo>
                    <a:pt x="0" y="0"/>
                  </a:lnTo>
                  <a:lnTo>
                    <a:pt x="0" y="31"/>
                  </a:lnTo>
                  <a:close/>
                  <a:moveTo>
                    <a:pt x="0" y="114"/>
                  </a:moveTo>
                  <a:lnTo>
                    <a:pt x="255" y="114"/>
                  </a:lnTo>
                  <a:lnTo>
                    <a:pt x="255" y="83"/>
                  </a:lnTo>
                  <a:lnTo>
                    <a:pt x="0" y="83"/>
                  </a:lnTo>
                  <a:lnTo>
                    <a:pt x="0" y="114"/>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92"/>
            <p:cNvSpPr>
              <a:spLocks/>
            </p:cNvSpPr>
            <p:nvPr>
              <p:custDataLst>
                <p:tags r:id="rId29"/>
              </p:custDataLst>
            </p:nvPr>
          </p:nvSpPr>
          <p:spPr bwMode="auto">
            <a:xfrm>
              <a:off x="9085263" y="6626226"/>
              <a:ext cx="109538" cy="176213"/>
            </a:xfrm>
            <a:custGeom>
              <a:avLst/>
              <a:gdLst>
                <a:gd name="T0" fmla="*/ 6 w 164"/>
                <a:gd name="T1" fmla="*/ 244 h 276"/>
                <a:gd name="T2" fmla="*/ 6 w 164"/>
                <a:gd name="T3" fmla="*/ 276 h 276"/>
                <a:gd name="T4" fmla="*/ 164 w 164"/>
                <a:gd name="T5" fmla="*/ 276 h 276"/>
                <a:gd name="T6" fmla="*/ 164 w 164"/>
                <a:gd name="T7" fmla="*/ 244 h 276"/>
                <a:gd name="T8" fmla="*/ 104 w 164"/>
                <a:gd name="T9" fmla="*/ 244 h 276"/>
                <a:gd name="T10" fmla="*/ 104 w 164"/>
                <a:gd name="T11" fmla="*/ 0 h 276"/>
                <a:gd name="T12" fmla="*/ 66 w 164"/>
                <a:gd name="T13" fmla="*/ 0 h 276"/>
                <a:gd name="T14" fmla="*/ 0 w 164"/>
                <a:gd name="T15" fmla="*/ 13 h 276"/>
                <a:gd name="T16" fmla="*/ 0 w 164"/>
                <a:gd name="T17" fmla="*/ 47 h 276"/>
                <a:gd name="T18" fmla="*/ 66 w 164"/>
                <a:gd name="T19" fmla="*/ 34 h 276"/>
                <a:gd name="T20" fmla="*/ 66 w 164"/>
                <a:gd name="T21" fmla="*/ 244 h 276"/>
                <a:gd name="T22" fmla="*/ 6 w 164"/>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76">
                  <a:moveTo>
                    <a:pt x="6" y="244"/>
                  </a:moveTo>
                  <a:lnTo>
                    <a:pt x="6" y="276"/>
                  </a:lnTo>
                  <a:lnTo>
                    <a:pt x="164" y="276"/>
                  </a:lnTo>
                  <a:lnTo>
                    <a:pt x="164" y="244"/>
                  </a:lnTo>
                  <a:lnTo>
                    <a:pt x="104" y="244"/>
                  </a:lnTo>
                  <a:lnTo>
                    <a:pt x="104" y="0"/>
                  </a:lnTo>
                  <a:lnTo>
                    <a:pt x="66" y="0"/>
                  </a:lnTo>
                  <a:lnTo>
                    <a:pt x="0" y="13"/>
                  </a:lnTo>
                  <a:lnTo>
                    <a:pt x="0" y="47"/>
                  </a:lnTo>
                  <a:lnTo>
                    <a:pt x="66" y="34"/>
                  </a:lnTo>
                  <a:lnTo>
                    <a:pt x="66" y="244"/>
                  </a:lnTo>
                  <a:lnTo>
                    <a:pt x="6" y="244"/>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193"/>
            <p:cNvSpPr>
              <a:spLocks noEditPoints="1"/>
            </p:cNvSpPr>
            <p:nvPr>
              <p:custDataLst>
                <p:tags r:id="rId30"/>
              </p:custDataLst>
            </p:nvPr>
          </p:nvSpPr>
          <p:spPr bwMode="auto">
            <a:xfrm>
              <a:off x="9305926" y="6235701"/>
              <a:ext cx="165100" cy="242888"/>
            </a:xfrm>
            <a:custGeom>
              <a:avLst/>
              <a:gdLst>
                <a:gd name="T0" fmla="*/ 45 w 244"/>
                <a:gd name="T1" fmla="*/ 239 h 383"/>
                <a:gd name="T2" fmla="*/ 80 w 244"/>
                <a:gd name="T3" fmla="*/ 275 h 383"/>
                <a:gd name="T4" fmla="*/ 132 w 244"/>
                <a:gd name="T5" fmla="*/ 287 h 383"/>
                <a:gd name="T6" fmla="*/ 213 w 244"/>
                <a:gd name="T7" fmla="*/ 247 h 383"/>
                <a:gd name="T8" fmla="*/ 244 w 244"/>
                <a:gd name="T9" fmla="*/ 143 h 383"/>
                <a:gd name="T10" fmla="*/ 213 w 244"/>
                <a:gd name="T11" fmla="*/ 40 h 383"/>
                <a:gd name="T12" fmla="*/ 132 w 244"/>
                <a:gd name="T13" fmla="*/ 0 h 383"/>
                <a:gd name="T14" fmla="*/ 80 w 244"/>
                <a:gd name="T15" fmla="*/ 12 h 383"/>
                <a:gd name="T16" fmla="*/ 45 w 244"/>
                <a:gd name="T17" fmla="*/ 48 h 383"/>
                <a:gd name="T18" fmla="*/ 45 w 244"/>
                <a:gd name="T19" fmla="*/ 7 h 383"/>
                <a:gd name="T20" fmla="*/ 0 w 244"/>
                <a:gd name="T21" fmla="*/ 7 h 383"/>
                <a:gd name="T22" fmla="*/ 0 w 244"/>
                <a:gd name="T23" fmla="*/ 383 h 383"/>
                <a:gd name="T24" fmla="*/ 45 w 244"/>
                <a:gd name="T25" fmla="*/ 383 h 383"/>
                <a:gd name="T26" fmla="*/ 45 w 244"/>
                <a:gd name="T27" fmla="*/ 239 h 383"/>
                <a:gd name="T28" fmla="*/ 197 w 244"/>
                <a:gd name="T29" fmla="*/ 143 h 383"/>
                <a:gd name="T30" fmla="*/ 177 w 244"/>
                <a:gd name="T31" fmla="*/ 221 h 383"/>
                <a:gd name="T32" fmla="*/ 121 w 244"/>
                <a:gd name="T33" fmla="*/ 249 h 383"/>
                <a:gd name="T34" fmla="*/ 65 w 244"/>
                <a:gd name="T35" fmla="*/ 221 h 383"/>
                <a:gd name="T36" fmla="*/ 45 w 244"/>
                <a:gd name="T37" fmla="*/ 143 h 383"/>
                <a:gd name="T38" fmla="*/ 65 w 244"/>
                <a:gd name="T39" fmla="*/ 66 h 383"/>
                <a:gd name="T40" fmla="*/ 121 w 244"/>
                <a:gd name="T41" fmla="*/ 38 h 383"/>
                <a:gd name="T42" fmla="*/ 177 w 244"/>
                <a:gd name="T43" fmla="*/ 66 h 383"/>
                <a:gd name="T44" fmla="*/ 197 w 244"/>
                <a:gd name="T45" fmla="*/ 14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 h="383">
                  <a:moveTo>
                    <a:pt x="45" y="239"/>
                  </a:moveTo>
                  <a:cubicBezTo>
                    <a:pt x="54" y="255"/>
                    <a:pt x="66" y="267"/>
                    <a:pt x="80" y="275"/>
                  </a:cubicBezTo>
                  <a:cubicBezTo>
                    <a:pt x="94" y="283"/>
                    <a:pt x="112" y="287"/>
                    <a:pt x="132" y="287"/>
                  </a:cubicBezTo>
                  <a:cubicBezTo>
                    <a:pt x="165" y="287"/>
                    <a:pt x="192" y="274"/>
                    <a:pt x="213" y="247"/>
                  </a:cubicBezTo>
                  <a:cubicBezTo>
                    <a:pt x="233" y="221"/>
                    <a:pt x="244" y="186"/>
                    <a:pt x="244" y="143"/>
                  </a:cubicBezTo>
                  <a:cubicBezTo>
                    <a:pt x="244" y="101"/>
                    <a:pt x="233" y="66"/>
                    <a:pt x="213" y="40"/>
                  </a:cubicBezTo>
                  <a:cubicBezTo>
                    <a:pt x="192" y="13"/>
                    <a:pt x="165" y="0"/>
                    <a:pt x="132" y="0"/>
                  </a:cubicBezTo>
                  <a:cubicBezTo>
                    <a:pt x="112" y="0"/>
                    <a:pt x="94" y="4"/>
                    <a:pt x="80" y="12"/>
                  </a:cubicBezTo>
                  <a:cubicBezTo>
                    <a:pt x="66" y="20"/>
                    <a:pt x="54" y="32"/>
                    <a:pt x="45" y="48"/>
                  </a:cubicBezTo>
                  <a:lnTo>
                    <a:pt x="45" y="7"/>
                  </a:lnTo>
                  <a:lnTo>
                    <a:pt x="0" y="7"/>
                  </a:lnTo>
                  <a:lnTo>
                    <a:pt x="0" y="383"/>
                  </a:lnTo>
                  <a:lnTo>
                    <a:pt x="45" y="383"/>
                  </a:lnTo>
                  <a:lnTo>
                    <a:pt x="45" y="239"/>
                  </a:lnTo>
                  <a:close/>
                  <a:moveTo>
                    <a:pt x="197" y="143"/>
                  </a:moveTo>
                  <a:cubicBezTo>
                    <a:pt x="197" y="176"/>
                    <a:pt x="190" y="202"/>
                    <a:pt x="177" y="221"/>
                  </a:cubicBezTo>
                  <a:cubicBezTo>
                    <a:pt x="163" y="240"/>
                    <a:pt x="145" y="249"/>
                    <a:pt x="121" y="249"/>
                  </a:cubicBezTo>
                  <a:cubicBezTo>
                    <a:pt x="97" y="249"/>
                    <a:pt x="79" y="240"/>
                    <a:pt x="65" y="221"/>
                  </a:cubicBezTo>
                  <a:cubicBezTo>
                    <a:pt x="52" y="202"/>
                    <a:pt x="45" y="176"/>
                    <a:pt x="45" y="143"/>
                  </a:cubicBezTo>
                  <a:cubicBezTo>
                    <a:pt x="45" y="111"/>
                    <a:pt x="52" y="85"/>
                    <a:pt x="65" y="66"/>
                  </a:cubicBezTo>
                  <a:cubicBezTo>
                    <a:pt x="79" y="47"/>
                    <a:pt x="97" y="38"/>
                    <a:pt x="121" y="38"/>
                  </a:cubicBezTo>
                  <a:cubicBezTo>
                    <a:pt x="145" y="38"/>
                    <a:pt x="163" y="47"/>
                    <a:pt x="177" y="66"/>
                  </a:cubicBezTo>
                  <a:cubicBezTo>
                    <a:pt x="190" y="85"/>
                    <a:pt x="197" y="111"/>
                    <a:pt x="197" y="143"/>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194"/>
            <p:cNvSpPr>
              <a:spLocks/>
            </p:cNvSpPr>
            <p:nvPr>
              <p:custDataLst>
                <p:tags r:id="rId31"/>
              </p:custDataLst>
            </p:nvPr>
          </p:nvSpPr>
          <p:spPr bwMode="auto">
            <a:xfrm>
              <a:off x="9515476" y="6103938"/>
              <a:ext cx="117475" cy="177800"/>
            </a:xfrm>
            <a:custGeom>
              <a:avLst/>
              <a:gdLst>
                <a:gd name="T0" fmla="*/ 45 w 175"/>
                <a:gd name="T1" fmla="*/ 249 h 280"/>
                <a:gd name="T2" fmla="*/ 114 w 175"/>
                <a:gd name="T3" fmla="*/ 178 h 280"/>
                <a:gd name="T4" fmla="*/ 144 w 175"/>
                <a:gd name="T5" fmla="*/ 147 h 280"/>
                <a:gd name="T6" fmla="*/ 167 w 175"/>
                <a:gd name="T7" fmla="*/ 111 h 280"/>
                <a:gd name="T8" fmla="*/ 173 w 175"/>
                <a:gd name="T9" fmla="*/ 78 h 280"/>
                <a:gd name="T10" fmla="*/ 148 w 175"/>
                <a:gd name="T11" fmla="*/ 21 h 280"/>
                <a:gd name="T12" fmla="*/ 79 w 175"/>
                <a:gd name="T13" fmla="*/ 0 h 280"/>
                <a:gd name="T14" fmla="*/ 44 w 175"/>
                <a:gd name="T15" fmla="*/ 4 h 280"/>
                <a:gd name="T16" fmla="*/ 2 w 175"/>
                <a:gd name="T17" fmla="*/ 18 h 280"/>
                <a:gd name="T18" fmla="*/ 2 w 175"/>
                <a:gd name="T19" fmla="*/ 56 h 280"/>
                <a:gd name="T20" fmla="*/ 43 w 175"/>
                <a:gd name="T21" fmla="*/ 37 h 280"/>
                <a:gd name="T22" fmla="*/ 80 w 175"/>
                <a:gd name="T23" fmla="*/ 31 h 280"/>
                <a:gd name="T24" fmla="*/ 120 w 175"/>
                <a:gd name="T25" fmla="*/ 45 h 280"/>
                <a:gd name="T26" fmla="*/ 136 w 175"/>
                <a:gd name="T27" fmla="*/ 81 h 280"/>
                <a:gd name="T28" fmla="*/ 129 w 175"/>
                <a:gd name="T29" fmla="*/ 108 h 280"/>
                <a:gd name="T30" fmla="*/ 104 w 175"/>
                <a:gd name="T31" fmla="*/ 142 h 280"/>
                <a:gd name="T32" fmla="*/ 57 w 175"/>
                <a:gd name="T33" fmla="*/ 190 h 280"/>
                <a:gd name="T34" fmla="*/ 0 w 175"/>
                <a:gd name="T35" fmla="*/ 249 h 280"/>
                <a:gd name="T36" fmla="*/ 0 w 175"/>
                <a:gd name="T37" fmla="*/ 280 h 280"/>
                <a:gd name="T38" fmla="*/ 175 w 175"/>
                <a:gd name="T39" fmla="*/ 280 h 280"/>
                <a:gd name="T40" fmla="*/ 175 w 175"/>
                <a:gd name="T41" fmla="*/ 249 h 280"/>
                <a:gd name="T42" fmla="*/ 45 w 175"/>
                <a:gd name="T43" fmla="*/ 249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0">
                  <a:moveTo>
                    <a:pt x="45" y="249"/>
                  </a:moveTo>
                  <a:lnTo>
                    <a:pt x="114" y="178"/>
                  </a:lnTo>
                  <a:cubicBezTo>
                    <a:pt x="131" y="160"/>
                    <a:pt x="141" y="150"/>
                    <a:pt x="144" y="147"/>
                  </a:cubicBezTo>
                  <a:cubicBezTo>
                    <a:pt x="155" y="133"/>
                    <a:pt x="163" y="121"/>
                    <a:pt x="167" y="111"/>
                  </a:cubicBezTo>
                  <a:cubicBezTo>
                    <a:pt x="171" y="100"/>
                    <a:pt x="173" y="90"/>
                    <a:pt x="173" y="78"/>
                  </a:cubicBezTo>
                  <a:cubicBezTo>
                    <a:pt x="173" y="55"/>
                    <a:pt x="165" y="35"/>
                    <a:pt x="148" y="21"/>
                  </a:cubicBezTo>
                  <a:cubicBezTo>
                    <a:pt x="131" y="7"/>
                    <a:pt x="108" y="0"/>
                    <a:pt x="79" y="0"/>
                  </a:cubicBezTo>
                  <a:cubicBezTo>
                    <a:pt x="69" y="0"/>
                    <a:pt x="57" y="1"/>
                    <a:pt x="44" y="4"/>
                  </a:cubicBezTo>
                  <a:cubicBezTo>
                    <a:pt x="31" y="7"/>
                    <a:pt x="17" y="12"/>
                    <a:pt x="2" y="18"/>
                  </a:cubicBezTo>
                  <a:lnTo>
                    <a:pt x="2" y="56"/>
                  </a:lnTo>
                  <a:cubicBezTo>
                    <a:pt x="16" y="47"/>
                    <a:pt x="30" y="41"/>
                    <a:pt x="43" y="37"/>
                  </a:cubicBezTo>
                  <a:cubicBezTo>
                    <a:pt x="56" y="33"/>
                    <a:pt x="68" y="31"/>
                    <a:pt x="80" y="31"/>
                  </a:cubicBezTo>
                  <a:cubicBezTo>
                    <a:pt x="97" y="31"/>
                    <a:pt x="110" y="36"/>
                    <a:pt x="120" y="45"/>
                  </a:cubicBezTo>
                  <a:cubicBezTo>
                    <a:pt x="131" y="54"/>
                    <a:pt x="136" y="66"/>
                    <a:pt x="136" y="81"/>
                  </a:cubicBezTo>
                  <a:cubicBezTo>
                    <a:pt x="136" y="90"/>
                    <a:pt x="134" y="99"/>
                    <a:pt x="129" y="108"/>
                  </a:cubicBezTo>
                  <a:cubicBezTo>
                    <a:pt x="124" y="117"/>
                    <a:pt x="116" y="129"/>
                    <a:pt x="104" y="142"/>
                  </a:cubicBezTo>
                  <a:cubicBezTo>
                    <a:pt x="98" y="150"/>
                    <a:pt x="82" y="165"/>
                    <a:pt x="57" y="190"/>
                  </a:cubicBezTo>
                  <a:lnTo>
                    <a:pt x="0" y="249"/>
                  </a:lnTo>
                  <a:lnTo>
                    <a:pt x="0" y="280"/>
                  </a:lnTo>
                  <a:lnTo>
                    <a:pt x="175" y="280"/>
                  </a:lnTo>
                  <a:lnTo>
                    <a:pt x="175" y="249"/>
                  </a:lnTo>
                  <a:lnTo>
                    <a:pt x="45" y="249"/>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195"/>
            <p:cNvSpPr>
              <a:spLocks noEditPoints="1"/>
            </p:cNvSpPr>
            <p:nvPr>
              <p:custDataLst>
                <p:tags r:id="rId32"/>
              </p:custDataLst>
            </p:nvPr>
          </p:nvSpPr>
          <p:spPr bwMode="auto">
            <a:xfrm>
              <a:off x="9520238" y="6372226"/>
              <a:ext cx="23813" cy="180975"/>
            </a:xfrm>
            <a:custGeom>
              <a:avLst/>
              <a:gdLst>
                <a:gd name="T0" fmla="*/ 0 w 34"/>
                <a:gd name="T1" fmla="*/ 80 h 287"/>
                <a:gd name="T2" fmla="*/ 0 w 34"/>
                <a:gd name="T3" fmla="*/ 287 h 287"/>
                <a:gd name="T4" fmla="*/ 34 w 34"/>
                <a:gd name="T5" fmla="*/ 287 h 287"/>
                <a:gd name="T6" fmla="*/ 34 w 34"/>
                <a:gd name="T7" fmla="*/ 80 h 287"/>
                <a:gd name="T8" fmla="*/ 0 w 34"/>
                <a:gd name="T9" fmla="*/ 80 h 287"/>
                <a:gd name="T10" fmla="*/ 0 w 34"/>
                <a:gd name="T11" fmla="*/ 0 h 287"/>
                <a:gd name="T12" fmla="*/ 0 w 34"/>
                <a:gd name="T13" fmla="*/ 43 h 287"/>
                <a:gd name="T14" fmla="*/ 34 w 34"/>
                <a:gd name="T15" fmla="*/ 43 h 287"/>
                <a:gd name="T16" fmla="*/ 34 w 34"/>
                <a:gd name="T17" fmla="*/ 0 h 287"/>
                <a:gd name="T18" fmla="*/ 0 w 34"/>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7">
                  <a:moveTo>
                    <a:pt x="0" y="80"/>
                  </a:moveTo>
                  <a:lnTo>
                    <a:pt x="0" y="287"/>
                  </a:lnTo>
                  <a:lnTo>
                    <a:pt x="34" y="287"/>
                  </a:lnTo>
                  <a:lnTo>
                    <a:pt x="34" y="80"/>
                  </a:lnTo>
                  <a:lnTo>
                    <a:pt x="0" y="80"/>
                  </a:lnTo>
                  <a:close/>
                  <a:moveTo>
                    <a:pt x="0" y="0"/>
                  </a:moveTo>
                  <a:lnTo>
                    <a:pt x="0" y="43"/>
                  </a:lnTo>
                  <a:lnTo>
                    <a:pt x="34" y="43"/>
                  </a:lnTo>
                  <a:lnTo>
                    <a:pt x="34" y="0"/>
                  </a:lnTo>
                  <a:lnTo>
                    <a:pt x="0" y="0"/>
                  </a:lnTo>
                </a:path>
              </a:pathLst>
            </a:custGeom>
            <a:solidFill>
              <a:schemeClr val="tx1"/>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196"/>
            <p:cNvSpPr>
              <a:spLocks/>
            </p:cNvSpPr>
            <p:nvPr>
              <p:custDataLst>
                <p:tags r:id="rId33"/>
              </p:custDataLst>
            </p:nvPr>
          </p:nvSpPr>
          <p:spPr bwMode="auto">
            <a:xfrm>
              <a:off x="9696451" y="5865813"/>
              <a:ext cx="173038" cy="909638"/>
            </a:xfrm>
            <a:custGeom>
              <a:avLst/>
              <a:gdLst>
                <a:gd name="T0" fmla="*/ 208 w 255"/>
                <a:gd name="T1" fmla="*/ 716 h 1431"/>
                <a:gd name="T2" fmla="*/ 0 w 255"/>
                <a:gd name="T3" fmla="*/ 1403 h 1431"/>
                <a:gd name="T4" fmla="*/ 0 w 255"/>
                <a:gd name="T5" fmla="*/ 1431 h 1431"/>
                <a:gd name="T6" fmla="*/ 255 w 255"/>
                <a:gd name="T7" fmla="*/ 716 h 1431"/>
                <a:gd name="T8" fmla="*/ 0 w 255"/>
                <a:gd name="T9" fmla="*/ 0 h 1431"/>
                <a:gd name="T10" fmla="*/ 0 w 255"/>
                <a:gd name="T11" fmla="*/ 28 h 1431"/>
                <a:gd name="T12" fmla="*/ 208 w 255"/>
                <a:gd name="T13" fmla="*/ 716 h 1431"/>
              </a:gdLst>
              <a:ahLst/>
              <a:cxnLst>
                <a:cxn ang="0">
                  <a:pos x="T0" y="T1"/>
                </a:cxn>
                <a:cxn ang="0">
                  <a:pos x="T2" y="T3"/>
                </a:cxn>
                <a:cxn ang="0">
                  <a:pos x="T4" y="T5"/>
                </a:cxn>
                <a:cxn ang="0">
                  <a:pos x="T6" y="T7"/>
                </a:cxn>
                <a:cxn ang="0">
                  <a:pos x="T8" y="T9"/>
                </a:cxn>
                <a:cxn ang="0">
                  <a:pos x="T10" y="T11"/>
                </a:cxn>
                <a:cxn ang="0">
                  <a:pos x="T12" y="T13"/>
                </a:cxn>
              </a:cxnLst>
              <a:rect l="0" t="0" r="r" b="b"/>
              <a:pathLst>
                <a:path w="255" h="1431">
                  <a:moveTo>
                    <a:pt x="208" y="716"/>
                  </a:moveTo>
                  <a:cubicBezTo>
                    <a:pt x="208" y="1143"/>
                    <a:pt x="123" y="1382"/>
                    <a:pt x="0" y="1403"/>
                  </a:cubicBezTo>
                  <a:lnTo>
                    <a:pt x="0" y="1431"/>
                  </a:lnTo>
                  <a:cubicBezTo>
                    <a:pt x="151" y="1413"/>
                    <a:pt x="255" y="1158"/>
                    <a:pt x="255" y="716"/>
                  </a:cubicBezTo>
                  <a:cubicBezTo>
                    <a:pt x="255" y="273"/>
                    <a:pt x="151" y="18"/>
                    <a:pt x="0" y="0"/>
                  </a:cubicBezTo>
                  <a:lnTo>
                    <a:pt x="0" y="28"/>
                  </a:lnTo>
                  <a:cubicBezTo>
                    <a:pt x="123" y="49"/>
                    <a:pt x="208" y="288"/>
                    <a:pt x="208" y="716"/>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442746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500"/>
                                        <p:tgtEl>
                                          <p:spTgt spid="2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bwMode="auto">
          <a:xfrm>
            <a:off x="327511" y="1019038"/>
            <a:ext cx="5692584"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You basically want to estimate</a:t>
            </a:r>
          </a:p>
        </p:txBody>
      </p:sp>
      <p:grpSp>
        <p:nvGrpSpPr>
          <p:cNvPr id="9" name="Group 8"/>
          <p:cNvGrpSpPr>
            <a:grpSpLocks noChangeAspect="1"/>
          </p:cNvGrpSpPr>
          <p:nvPr>
            <p:custDataLst>
              <p:tags r:id="rId1"/>
            </p:custDataLst>
          </p:nvPr>
        </p:nvGrpSpPr>
        <p:grpSpPr>
          <a:xfrm>
            <a:off x="6026976" y="869461"/>
            <a:ext cx="896938" cy="941387"/>
            <a:chOff x="7893050" y="5316538"/>
            <a:chExt cx="896938" cy="941387"/>
          </a:xfrm>
        </p:grpSpPr>
        <p:sp>
          <p:nvSpPr>
            <p:cNvPr id="10" name="Freeform 22 1"/>
            <p:cNvSpPr>
              <a:spLocks/>
            </p:cNvSpPr>
            <p:nvPr>
              <p:custDataLst>
                <p:tags r:id="rId37"/>
              </p:custDataLst>
            </p:nvPr>
          </p:nvSpPr>
          <p:spPr bwMode="auto">
            <a:xfrm>
              <a:off x="8066088" y="5316538"/>
              <a:ext cx="120650" cy="138112"/>
            </a:xfrm>
            <a:custGeom>
              <a:avLst/>
              <a:gdLst>
                <a:gd name="T0" fmla="*/ 173 w 173"/>
                <a:gd name="T1" fmla="*/ 87 h 212"/>
                <a:gd name="T2" fmla="*/ 154 w 173"/>
                <a:gd name="T3" fmla="*/ 22 h 212"/>
                <a:gd name="T4" fmla="*/ 101 w 173"/>
                <a:gd name="T5" fmla="*/ 0 h 212"/>
                <a:gd name="T6" fmla="*/ 62 w 173"/>
                <a:gd name="T7" fmla="*/ 9 h 212"/>
                <a:gd name="T8" fmla="*/ 34 w 173"/>
                <a:gd name="T9" fmla="*/ 37 h 212"/>
                <a:gd name="T10" fmla="*/ 34 w 173"/>
                <a:gd name="T11" fmla="*/ 5 h 212"/>
                <a:gd name="T12" fmla="*/ 0 w 173"/>
                <a:gd name="T13" fmla="*/ 5 h 212"/>
                <a:gd name="T14" fmla="*/ 0 w 173"/>
                <a:gd name="T15" fmla="*/ 212 h 212"/>
                <a:gd name="T16" fmla="*/ 34 w 173"/>
                <a:gd name="T17" fmla="*/ 212 h 212"/>
                <a:gd name="T18" fmla="*/ 34 w 173"/>
                <a:gd name="T19" fmla="*/ 95 h 212"/>
                <a:gd name="T20" fmla="*/ 50 w 173"/>
                <a:gd name="T21" fmla="*/ 47 h 212"/>
                <a:gd name="T22" fmla="*/ 93 w 173"/>
                <a:gd name="T23" fmla="*/ 29 h 212"/>
                <a:gd name="T24" fmla="*/ 127 w 173"/>
                <a:gd name="T25" fmla="*/ 44 h 212"/>
                <a:gd name="T26" fmla="*/ 139 w 173"/>
                <a:gd name="T27" fmla="*/ 88 h 212"/>
                <a:gd name="T28" fmla="*/ 139 w 173"/>
                <a:gd name="T29" fmla="*/ 212 h 212"/>
                <a:gd name="T30" fmla="*/ 173 w 173"/>
                <a:gd name="T31" fmla="*/ 212 h 212"/>
                <a:gd name="T32" fmla="*/ 173 w 173"/>
                <a:gd name="T33" fmla="*/ 8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12">
                  <a:moveTo>
                    <a:pt x="173" y="87"/>
                  </a:moveTo>
                  <a:cubicBezTo>
                    <a:pt x="173" y="58"/>
                    <a:pt x="167" y="36"/>
                    <a:pt x="154" y="22"/>
                  </a:cubicBezTo>
                  <a:cubicBezTo>
                    <a:pt x="142" y="7"/>
                    <a:pt x="124" y="0"/>
                    <a:pt x="101" y="0"/>
                  </a:cubicBezTo>
                  <a:cubicBezTo>
                    <a:pt x="86" y="0"/>
                    <a:pt x="73" y="3"/>
                    <a:pt x="62" y="9"/>
                  </a:cubicBezTo>
                  <a:cubicBezTo>
                    <a:pt x="51" y="15"/>
                    <a:pt x="42" y="24"/>
                    <a:pt x="34" y="37"/>
                  </a:cubicBezTo>
                  <a:lnTo>
                    <a:pt x="34" y="5"/>
                  </a:lnTo>
                  <a:lnTo>
                    <a:pt x="0" y="5"/>
                  </a:lnTo>
                  <a:lnTo>
                    <a:pt x="0" y="212"/>
                  </a:lnTo>
                  <a:lnTo>
                    <a:pt x="34" y="212"/>
                  </a:lnTo>
                  <a:lnTo>
                    <a:pt x="34" y="95"/>
                  </a:lnTo>
                  <a:cubicBezTo>
                    <a:pt x="34" y="75"/>
                    <a:pt x="39" y="58"/>
                    <a:pt x="50" y="47"/>
                  </a:cubicBezTo>
                  <a:cubicBezTo>
                    <a:pt x="60" y="35"/>
                    <a:pt x="75" y="29"/>
                    <a:pt x="93" y="29"/>
                  </a:cubicBezTo>
                  <a:cubicBezTo>
                    <a:pt x="108" y="29"/>
                    <a:pt x="120" y="34"/>
                    <a:pt x="127" y="44"/>
                  </a:cubicBezTo>
                  <a:cubicBezTo>
                    <a:pt x="135" y="53"/>
                    <a:pt x="139" y="68"/>
                    <a:pt x="139" y="88"/>
                  </a:cubicBezTo>
                  <a:lnTo>
                    <a:pt x="139" y="212"/>
                  </a:lnTo>
                  <a:lnTo>
                    <a:pt x="173" y="212"/>
                  </a:lnTo>
                  <a:lnTo>
                    <a:pt x="173" y="87"/>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3 1"/>
            <p:cNvSpPr>
              <a:spLocks/>
            </p:cNvSpPr>
            <p:nvPr>
              <p:custDataLst>
                <p:tags r:id="rId38"/>
              </p:custDataLst>
            </p:nvPr>
          </p:nvSpPr>
          <p:spPr bwMode="auto">
            <a:xfrm>
              <a:off x="7893050" y="5516563"/>
              <a:ext cx="447675" cy="492125"/>
            </a:xfrm>
            <a:custGeom>
              <a:avLst/>
              <a:gdLst>
                <a:gd name="T0" fmla="*/ 21 w 637"/>
                <a:gd name="T1" fmla="*/ 0 h 760"/>
                <a:gd name="T2" fmla="*/ 21 w 637"/>
                <a:gd name="T3" fmla="*/ 33 h 760"/>
                <a:gd name="T4" fmla="*/ 325 w 637"/>
                <a:gd name="T5" fmla="*/ 382 h 760"/>
                <a:gd name="T6" fmla="*/ 0 w 637"/>
                <a:gd name="T7" fmla="*/ 760 h 760"/>
                <a:gd name="T8" fmla="*/ 637 w 637"/>
                <a:gd name="T9" fmla="*/ 760 h 760"/>
                <a:gd name="T10" fmla="*/ 637 w 637"/>
                <a:gd name="T11" fmla="*/ 561 h 760"/>
                <a:gd name="T12" fmla="*/ 606 w 637"/>
                <a:gd name="T13" fmla="*/ 561 h 760"/>
                <a:gd name="T14" fmla="*/ 589 w 637"/>
                <a:gd name="T15" fmla="*/ 663 h 760"/>
                <a:gd name="T16" fmla="*/ 554 w 637"/>
                <a:gd name="T17" fmla="*/ 698 h 760"/>
                <a:gd name="T18" fmla="*/ 96 w 637"/>
                <a:gd name="T19" fmla="*/ 698 h 760"/>
                <a:gd name="T20" fmla="*/ 389 w 637"/>
                <a:gd name="T21" fmla="*/ 357 h 760"/>
                <a:gd name="T22" fmla="*/ 107 w 637"/>
                <a:gd name="T23" fmla="*/ 33 h 760"/>
                <a:gd name="T24" fmla="*/ 555 w 637"/>
                <a:gd name="T25" fmla="*/ 33 h 760"/>
                <a:gd name="T26" fmla="*/ 589 w 637"/>
                <a:gd name="T27" fmla="*/ 67 h 760"/>
                <a:gd name="T28" fmla="*/ 606 w 637"/>
                <a:gd name="T29" fmla="*/ 170 h 760"/>
                <a:gd name="T30" fmla="*/ 637 w 637"/>
                <a:gd name="T31" fmla="*/ 170 h 760"/>
                <a:gd name="T32" fmla="*/ 637 w 637"/>
                <a:gd name="T33" fmla="*/ 0 h 760"/>
                <a:gd name="T34" fmla="*/ 107 w 637"/>
                <a:gd name="T35" fmla="*/ 0 h 760"/>
                <a:gd name="T36" fmla="*/ 21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1" y="0"/>
                  </a:moveTo>
                  <a:lnTo>
                    <a:pt x="21" y="33"/>
                  </a:lnTo>
                  <a:lnTo>
                    <a:pt x="325" y="382"/>
                  </a:lnTo>
                  <a:lnTo>
                    <a:pt x="0" y="760"/>
                  </a:lnTo>
                  <a:lnTo>
                    <a:pt x="637" y="760"/>
                  </a:lnTo>
                  <a:lnTo>
                    <a:pt x="637" y="561"/>
                  </a:lnTo>
                  <a:lnTo>
                    <a:pt x="606" y="561"/>
                  </a:lnTo>
                  <a:lnTo>
                    <a:pt x="589" y="663"/>
                  </a:lnTo>
                  <a:lnTo>
                    <a:pt x="554" y="698"/>
                  </a:lnTo>
                  <a:lnTo>
                    <a:pt x="96" y="698"/>
                  </a:lnTo>
                  <a:lnTo>
                    <a:pt x="389" y="357"/>
                  </a:lnTo>
                  <a:lnTo>
                    <a:pt x="107" y="33"/>
                  </a:lnTo>
                  <a:lnTo>
                    <a:pt x="555" y="33"/>
                  </a:lnTo>
                  <a:lnTo>
                    <a:pt x="589" y="67"/>
                  </a:lnTo>
                  <a:lnTo>
                    <a:pt x="606" y="170"/>
                  </a:lnTo>
                  <a:lnTo>
                    <a:pt x="637" y="170"/>
                  </a:lnTo>
                  <a:lnTo>
                    <a:pt x="637" y="0"/>
                  </a:lnTo>
                  <a:lnTo>
                    <a:pt x="107" y="0"/>
                  </a:lnTo>
                  <a:lnTo>
                    <a:pt x="21"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4 1"/>
            <p:cNvSpPr>
              <a:spLocks noEditPoints="1"/>
            </p:cNvSpPr>
            <p:nvPr>
              <p:custDataLst>
                <p:tags r:id="rId39"/>
              </p:custDataLst>
            </p:nvPr>
          </p:nvSpPr>
          <p:spPr bwMode="auto">
            <a:xfrm>
              <a:off x="7916863" y="6070600"/>
              <a:ext cx="23813" cy="187325"/>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5 1"/>
            <p:cNvSpPr>
              <a:spLocks noEditPoints="1"/>
            </p:cNvSpPr>
            <p:nvPr>
              <p:custDataLst>
                <p:tags r:id="rId40"/>
              </p:custDataLst>
            </p:nvPr>
          </p:nvSpPr>
          <p:spPr bwMode="auto">
            <a:xfrm>
              <a:off x="7986713" y="6149975"/>
              <a:ext cx="179388" cy="74612"/>
            </a:xfrm>
            <a:custGeom>
              <a:avLst/>
              <a:gdLst>
                <a:gd name="T0" fmla="*/ 0 w 254"/>
                <a:gd name="T1" fmla="*/ 31 h 114"/>
                <a:gd name="T2" fmla="*/ 254 w 254"/>
                <a:gd name="T3" fmla="*/ 31 h 114"/>
                <a:gd name="T4" fmla="*/ 254 w 254"/>
                <a:gd name="T5" fmla="*/ 0 h 114"/>
                <a:gd name="T6" fmla="*/ 0 w 254"/>
                <a:gd name="T7" fmla="*/ 0 h 114"/>
                <a:gd name="T8" fmla="*/ 0 w 254"/>
                <a:gd name="T9" fmla="*/ 31 h 114"/>
                <a:gd name="T10" fmla="*/ 0 w 254"/>
                <a:gd name="T11" fmla="*/ 114 h 114"/>
                <a:gd name="T12" fmla="*/ 254 w 254"/>
                <a:gd name="T13" fmla="*/ 114 h 114"/>
                <a:gd name="T14" fmla="*/ 254 w 254"/>
                <a:gd name="T15" fmla="*/ 83 h 114"/>
                <a:gd name="T16" fmla="*/ 0 w 254"/>
                <a:gd name="T17" fmla="*/ 83 h 114"/>
                <a:gd name="T18" fmla="*/ 0 w 254"/>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114">
                  <a:moveTo>
                    <a:pt x="0" y="31"/>
                  </a:moveTo>
                  <a:lnTo>
                    <a:pt x="254" y="31"/>
                  </a:lnTo>
                  <a:lnTo>
                    <a:pt x="254" y="0"/>
                  </a:lnTo>
                  <a:lnTo>
                    <a:pt x="0" y="0"/>
                  </a:lnTo>
                  <a:lnTo>
                    <a:pt x="0" y="31"/>
                  </a:lnTo>
                  <a:close/>
                  <a:moveTo>
                    <a:pt x="0" y="114"/>
                  </a:moveTo>
                  <a:lnTo>
                    <a:pt x="254" y="114"/>
                  </a:lnTo>
                  <a:lnTo>
                    <a:pt x="254" y="83"/>
                  </a:lnTo>
                  <a:lnTo>
                    <a:pt x="0" y="83"/>
                  </a:lnTo>
                  <a:lnTo>
                    <a:pt x="0" y="11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6 1"/>
            <p:cNvSpPr>
              <a:spLocks/>
            </p:cNvSpPr>
            <p:nvPr>
              <p:custDataLst>
                <p:tags r:id="rId41"/>
              </p:custDataLst>
            </p:nvPr>
          </p:nvSpPr>
          <p:spPr bwMode="auto">
            <a:xfrm>
              <a:off x="8218488" y="6078538"/>
              <a:ext cx="114300" cy="179387"/>
            </a:xfrm>
            <a:custGeom>
              <a:avLst/>
              <a:gdLst>
                <a:gd name="T0" fmla="*/ 5 w 164"/>
                <a:gd name="T1" fmla="*/ 244 h 276"/>
                <a:gd name="T2" fmla="*/ 5 w 164"/>
                <a:gd name="T3" fmla="*/ 276 h 276"/>
                <a:gd name="T4" fmla="*/ 164 w 164"/>
                <a:gd name="T5" fmla="*/ 276 h 276"/>
                <a:gd name="T6" fmla="*/ 164 w 164"/>
                <a:gd name="T7" fmla="*/ 244 h 276"/>
                <a:gd name="T8" fmla="*/ 103 w 164"/>
                <a:gd name="T9" fmla="*/ 244 h 276"/>
                <a:gd name="T10" fmla="*/ 103 w 164"/>
                <a:gd name="T11" fmla="*/ 0 h 276"/>
                <a:gd name="T12" fmla="*/ 66 w 164"/>
                <a:gd name="T13" fmla="*/ 0 h 276"/>
                <a:gd name="T14" fmla="*/ 0 w 164"/>
                <a:gd name="T15" fmla="*/ 13 h 276"/>
                <a:gd name="T16" fmla="*/ 0 w 164"/>
                <a:gd name="T17" fmla="*/ 47 h 276"/>
                <a:gd name="T18" fmla="*/ 66 w 164"/>
                <a:gd name="T19" fmla="*/ 34 h 276"/>
                <a:gd name="T20" fmla="*/ 66 w 164"/>
                <a:gd name="T21" fmla="*/ 244 h 276"/>
                <a:gd name="T22" fmla="*/ 5 w 164"/>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76">
                  <a:moveTo>
                    <a:pt x="5" y="244"/>
                  </a:moveTo>
                  <a:lnTo>
                    <a:pt x="5" y="276"/>
                  </a:lnTo>
                  <a:lnTo>
                    <a:pt x="164" y="276"/>
                  </a:lnTo>
                  <a:lnTo>
                    <a:pt x="164" y="244"/>
                  </a:lnTo>
                  <a:lnTo>
                    <a:pt x="103" y="244"/>
                  </a:lnTo>
                  <a:lnTo>
                    <a:pt x="103" y="0"/>
                  </a:lnTo>
                  <a:lnTo>
                    <a:pt x="66" y="0"/>
                  </a:lnTo>
                  <a:lnTo>
                    <a:pt x="0" y="13"/>
                  </a:lnTo>
                  <a:lnTo>
                    <a:pt x="0" y="47"/>
                  </a:lnTo>
                  <a:lnTo>
                    <a:pt x="66" y="34"/>
                  </a:lnTo>
                  <a:lnTo>
                    <a:pt x="66" y="244"/>
                  </a:lnTo>
                  <a:lnTo>
                    <a:pt x="5" y="24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7 1"/>
            <p:cNvSpPr>
              <a:spLocks noEditPoints="1"/>
            </p:cNvSpPr>
            <p:nvPr>
              <p:custDataLst>
                <p:tags r:id="rId42"/>
              </p:custDataLst>
            </p:nvPr>
          </p:nvSpPr>
          <p:spPr bwMode="auto">
            <a:xfrm>
              <a:off x="8448675" y="5680075"/>
              <a:ext cx="171450" cy="247650"/>
            </a:xfrm>
            <a:custGeom>
              <a:avLst/>
              <a:gdLst>
                <a:gd name="T0" fmla="*/ 45 w 244"/>
                <a:gd name="T1" fmla="*/ 238 h 383"/>
                <a:gd name="T2" fmla="*/ 81 w 244"/>
                <a:gd name="T3" fmla="*/ 274 h 383"/>
                <a:gd name="T4" fmla="*/ 133 w 244"/>
                <a:gd name="T5" fmla="*/ 286 h 383"/>
                <a:gd name="T6" fmla="*/ 213 w 244"/>
                <a:gd name="T7" fmla="*/ 247 h 383"/>
                <a:gd name="T8" fmla="*/ 244 w 244"/>
                <a:gd name="T9" fmla="*/ 143 h 383"/>
                <a:gd name="T10" fmla="*/ 213 w 244"/>
                <a:gd name="T11" fmla="*/ 39 h 383"/>
                <a:gd name="T12" fmla="*/ 133 w 244"/>
                <a:gd name="T13" fmla="*/ 0 h 383"/>
                <a:gd name="T14" fmla="*/ 81 w 244"/>
                <a:gd name="T15" fmla="*/ 12 h 383"/>
                <a:gd name="T16" fmla="*/ 45 w 244"/>
                <a:gd name="T17" fmla="*/ 48 h 383"/>
                <a:gd name="T18" fmla="*/ 45 w 244"/>
                <a:gd name="T19" fmla="*/ 6 h 383"/>
                <a:gd name="T20" fmla="*/ 0 w 244"/>
                <a:gd name="T21" fmla="*/ 6 h 383"/>
                <a:gd name="T22" fmla="*/ 0 w 244"/>
                <a:gd name="T23" fmla="*/ 383 h 383"/>
                <a:gd name="T24" fmla="*/ 45 w 244"/>
                <a:gd name="T25" fmla="*/ 383 h 383"/>
                <a:gd name="T26" fmla="*/ 45 w 244"/>
                <a:gd name="T27" fmla="*/ 238 h 383"/>
                <a:gd name="T28" fmla="*/ 198 w 244"/>
                <a:gd name="T29" fmla="*/ 143 h 383"/>
                <a:gd name="T30" fmla="*/ 178 w 244"/>
                <a:gd name="T31" fmla="*/ 221 h 383"/>
                <a:gd name="T32" fmla="*/ 122 w 244"/>
                <a:gd name="T33" fmla="*/ 249 h 383"/>
                <a:gd name="T34" fmla="*/ 66 w 244"/>
                <a:gd name="T35" fmla="*/ 221 h 383"/>
                <a:gd name="T36" fmla="*/ 45 w 244"/>
                <a:gd name="T37" fmla="*/ 143 h 383"/>
                <a:gd name="T38" fmla="*/ 66 w 244"/>
                <a:gd name="T39" fmla="*/ 66 h 383"/>
                <a:gd name="T40" fmla="*/ 122 w 244"/>
                <a:gd name="T41" fmla="*/ 37 h 383"/>
                <a:gd name="T42" fmla="*/ 178 w 244"/>
                <a:gd name="T43" fmla="*/ 66 h 383"/>
                <a:gd name="T44" fmla="*/ 198 w 244"/>
                <a:gd name="T45" fmla="*/ 14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 h="383">
                  <a:moveTo>
                    <a:pt x="45" y="238"/>
                  </a:moveTo>
                  <a:cubicBezTo>
                    <a:pt x="55" y="255"/>
                    <a:pt x="67" y="267"/>
                    <a:pt x="81" y="274"/>
                  </a:cubicBezTo>
                  <a:cubicBezTo>
                    <a:pt x="95" y="282"/>
                    <a:pt x="113" y="286"/>
                    <a:pt x="133" y="286"/>
                  </a:cubicBezTo>
                  <a:cubicBezTo>
                    <a:pt x="166" y="286"/>
                    <a:pt x="192" y="273"/>
                    <a:pt x="213" y="247"/>
                  </a:cubicBezTo>
                  <a:cubicBezTo>
                    <a:pt x="234" y="220"/>
                    <a:pt x="244" y="186"/>
                    <a:pt x="244" y="143"/>
                  </a:cubicBezTo>
                  <a:cubicBezTo>
                    <a:pt x="244" y="100"/>
                    <a:pt x="234" y="66"/>
                    <a:pt x="213" y="39"/>
                  </a:cubicBezTo>
                  <a:cubicBezTo>
                    <a:pt x="192" y="13"/>
                    <a:pt x="166" y="0"/>
                    <a:pt x="133" y="0"/>
                  </a:cubicBezTo>
                  <a:cubicBezTo>
                    <a:pt x="113" y="0"/>
                    <a:pt x="95" y="4"/>
                    <a:pt x="81" y="12"/>
                  </a:cubicBezTo>
                  <a:cubicBezTo>
                    <a:pt x="67" y="19"/>
                    <a:pt x="55" y="32"/>
                    <a:pt x="45" y="48"/>
                  </a:cubicBezTo>
                  <a:lnTo>
                    <a:pt x="45" y="6"/>
                  </a:lnTo>
                  <a:lnTo>
                    <a:pt x="0" y="6"/>
                  </a:lnTo>
                  <a:lnTo>
                    <a:pt x="0" y="383"/>
                  </a:lnTo>
                  <a:lnTo>
                    <a:pt x="45" y="383"/>
                  </a:lnTo>
                  <a:lnTo>
                    <a:pt x="45" y="238"/>
                  </a:lnTo>
                  <a:close/>
                  <a:moveTo>
                    <a:pt x="198" y="143"/>
                  </a:moveTo>
                  <a:cubicBezTo>
                    <a:pt x="198" y="176"/>
                    <a:pt x="191" y="202"/>
                    <a:pt x="178" y="221"/>
                  </a:cubicBezTo>
                  <a:cubicBezTo>
                    <a:pt x="164" y="239"/>
                    <a:pt x="146" y="249"/>
                    <a:pt x="122" y="249"/>
                  </a:cubicBezTo>
                  <a:cubicBezTo>
                    <a:pt x="98" y="249"/>
                    <a:pt x="79" y="239"/>
                    <a:pt x="66" y="221"/>
                  </a:cubicBezTo>
                  <a:cubicBezTo>
                    <a:pt x="52" y="202"/>
                    <a:pt x="45" y="176"/>
                    <a:pt x="45" y="143"/>
                  </a:cubicBezTo>
                  <a:cubicBezTo>
                    <a:pt x="45" y="110"/>
                    <a:pt x="52" y="84"/>
                    <a:pt x="66" y="66"/>
                  </a:cubicBezTo>
                  <a:cubicBezTo>
                    <a:pt x="79" y="47"/>
                    <a:pt x="98" y="37"/>
                    <a:pt x="122" y="37"/>
                  </a:cubicBezTo>
                  <a:cubicBezTo>
                    <a:pt x="146" y="37"/>
                    <a:pt x="164" y="47"/>
                    <a:pt x="178" y="66"/>
                  </a:cubicBezTo>
                  <a:cubicBezTo>
                    <a:pt x="191" y="84"/>
                    <a:pt x="198" y="110"/>
                    <a:pt x="198" y="143"/>
                  </a:cubicBez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8 1"/>
            <p:cNvSpPr>
              <a:spLocks/>
            </p:cNvSpPr>
            <p:nvPr>
              <p:custDataLst>
                <p:tags r:id="rId43"/>
              </p:custDataLst>
            </p:nvPr>
          </p:nvSpPr>
          <p:spPr bwMode="auto">
            <a:xfrm>
              <a:off x="8667750" y="5543550"/>
              <a:ext cx="122238" cy="182562"/>
            </a:xfrm>
            <a:custGeom>
              <a:avLst/>
              <a:gdLst>
                <a:gd name="T0" fmla="*/ 45 w 175"/>
                <a:gd name="T1" fmla="*/ 249 h 281"/>
                <a:gd name="T2" fmla="*/ 114 w 175"/>
                <a:gd name="T3" fmla="*/ 178 h 281"/>
                <a:gd name="T4" fmla="*/ 144 w 175"/>
                <a:gd name="T5" fmla="*/ 147 h 281"/>
                <a:gd name="T6" fmla="*/ 167 w 175"/>
                <a:gd name="T7" fmla="*/ 111 h 281"/>
                <a:gd name="T8" fmla="*/ 173 w 175"/>
                <a:gd name="T9" fmla="*/ 79 h 281"/>
                <a:gd name="T10" fmla="*/ 148 w 175"/>
                <a:gd name="T11" fmla="*/ 21 h 281"/>
                <a:gd name="T12" fmla="*/ 79 w 175"/>
                <a:gd name="T13" fmla="*/ 0 h 281"/>
                <a:gd name="T14" fmla="*/ 44 w 175"/>
                <a:gd name="T15" fmla="*/ 5 h 281"/>
                <a:gd name="T16" fmla="*/ 2 w 175"/>
                <a:gd name="T17" fmla="*/ 18 h 281"/>
                <a:gd name="T18" fmla="*/ 2 w 175"/>
                <a:gd name="T19" fmla="*/ 56 h 281"/>
                <a:gd name="T20" fmla="*/ 43 w 175"/>
                <a:gd name="T21" fmla="*/ 37 h 281"/>
                <a:gd name="T22" fmla="*/ 80 w 175"/>
                <a:gd name="T23" fmla="*/ 31 h 281"/>
                <a:gd name="T24" fmla="*/ 120 w 175"/>
                <a:gd name="T25" fmla="*/ 45 h 281"/>
                <a:gd name="T26" fmla="*/ 136 w 175"/>
                <a:gd name="T27" fmla="*/ 81 h 281"/>
                <a:gd name="T28" fmla="*/ 129 w 175"/>
                <a:gd name="T29" fmla="*/ 109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4" y="178"/>
                  </a:lnTo>
                  <a:cubicBezTo>
                    <a:pt x="131" y="161"/>
                    <a:pt x="141" y="150"/>
                    <a:pt x="144" y="147"/>
                  </a:cubicBezTo>
                  <a:cubicBezTo>
                    <a:pt x="155" y="133"/>
                    <a:pt x="163" y="121"/>
                    <a:pt x="167" y="111"/>
                  </a:cubicBezTo>
                  <a:cubicBezTo>
                    <a:pt x="171" y="101"/>
                    <a:pt x="173" y="90"/>
                    <a:pt x="173" y="79"/>
                  </a:cubicBezTo>
                  <a:cubicBezTo>
                    <a:pt x="173" y="55"/>
                    <a:pt x="165" y="36"/>
                    <a:pt x="148" y="21"/>
                  </a:cubicBezTo>
                  <a:cubicBezTo>
                    <a:pt x="131" y="7"/>
                    <a:pt x="108" y="0"/>
                    <a:pt x="79" y="0"/>
                  </a:cubicBezTo>
                  <a:cubicBezTo>
                    <a:pt x="69" y="0"/>
                    <a:pt x="57" y="1"/>
                    <a:pt x="44" y="5"/>
                  </a:cubicBezTo>
                  <a:cubicBezTo>
                    <a:pt x="31" y="8"/>
                    <a:pt x="17" y="12"/>
                    <a:pt x="2" y="18"/>
                  </a:cubicBezTo>
                  <a:lnTo>
                    <a:pt x="2" y="56"/>
                  </a:lnTo>
                  <a:cubicBezTo>
                    <a:pt x="16" y="48"/>
                    <a:pt x="30" y="42"/>
                    <a:pt x="43" y="37"/>
                  </a:cubicBezTo>
                  <a:cubicBezTo>
                    <a:pt x="56" y="33"/>
                    <a:pt x="68" y="31"/>
                    <a:pt x="80" y="31"/>
                  </a:cubicBezTo>
                  <a:cubicBezTo>
                    <a:pt x="97" y="31"/>
                    <a:pt x="110" y="36"/>
                    <a:pt x="120" y="45"/>
                  </a:cubicBezTo>
                  <a:cubicBezTo>
                    <a:pt x="131" y="54"/>
                    <a:pt x="136" y="66"/>
                    <a:pt x="136" y="81"/>
                  </a:cubicBezTo>
                  <a:cubicBezTo>
                    <a:pt x="136" y="90"/>
                    <a:pt x="134" y="99"/>
                    <a:pt x="129" y="109"/>
                  </a:cubicBezTo>
                  <a:cubicBezTo>
                    <a:pt x="124" y="118"/>
                    <a:pt x="116" y="129"/>
                    <a:pt x="104" y="143"/>
                  </a:cubicBezTo>
                  <a:cubicBezTo>
                    <a:pt x="98" y="150"/>
                    <a:pt x="82" y="166"/>
                    <a:pt x="58" y="190"/>
                  </a:cubicBezTo>
                  <a:lnTo>
                    <a:pt x="0" y="249"/>
                  </a:lnTo>
                  <a:lnTo>
                    <a:pt x="0" y="281"/>
                  </a:lnTo>
                  <a:lnTo>
                    <a:pt x="175" y="281"/>
                  </a:lnTo>
                  <a:lnTo>
                    <a:pt x="175" y="249"/>
                  </a:lnTo>
                  <a:lnTo>
                    <a:pt x="45" y="249"/>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9 1"/>
            <p:cNvSpPr>
              <a:spLocks noEditPoints="1"/>
            </p:cNvSpPr>
            <p:nvPr>
              <p:custDataLst>
                <p:tags r:id="rId44"/>
              </p:custDataLst>
            </p:nvPr>
          </p:nvSpPr>
          <p:spPr bwMode="auto">
            <a:xfrm>
              <a:off x="8672513" y="5818188"/>
              <a:ext cx="23813" cy="185737"/>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TextBox 19"/>
          <p:cNvSpPr txBox="1"/>
          <p:nvPr/>
        </p:nvSpPr>
        <p:spPr bwMode="auto">
          <a:xfrm>
            <a:off x="1255594" y="82634"/>
            <a:ext cx="9680855" cy="632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3200" b="1" dirty="0" smtClean="0">
                <a:latin typeface="Arev Sans" pitchFamily="34" charset="0"/>
                <a:ea typeface="Arev Sans" pitchFamily="34" charset="0"/>
                <a:cs typeface="Arev sans bold" pitchFamily="34" charset="0"/>
              </a:rPr>
              <a:t>Estimating  </a:t>
            </a:r>
            <a:r>
              <a:rPr lang="en-US" sz="3200" b="1" dirty="0" smtClean="0">
                <a:solidFill>
                  <a:srgbClr val="9B0000"/>
                </a:solidFill>
                <a:latin typeface="Arev Sans" pitchFamily="34" charset="0"/>
                <a:ea typeface="Arev Sans" pitchFamily="34" charset="0"/>
                <a:cs typeface="Arev sans bold" pitchFamily="34" charset="0"/>
              </a:rPr>
              <a:t>L</a:t>
            </a:r>
            <a:r>
              <a:rPr lang="en-US" sz="3200" b="1" dirty="0" smtClean="0">
                <a:latin typeface="Arev Sans" pitchFamily="34" charset="0"/>
                <a:ea typeface="Arev Sans" pitchFamily="34" charset="0"/>
                <a:cs typeface="Arev sans bold" pitchFamily="34" charset="0"/>
              </a:rPr>
              <a:t>-distance between </a:t>
            </a:r>
            <a:r>
              <a:rPr lang="el-GR" sz="3200" b="1" dirty="0" smtClean="0">
                <a:latin typeface="Arev Sans" pitchFamily="34" charset="0"/>
                <a:ea typeface="Arev Sans" pitchFamily="34" charset="0"/>
                <a:cs typeface="Arev sans bold" pitchFamily="34" charset="0"/>
              </a:rPr>
              <a:t>ρ</a:t>
            </a:r>
            <a:r>
              <a:rPr lang="en-US" sz="3200" b="1" dirty="0" smtClean="0">
                <a:latin typeface="Arev Sans" pitchFamily="34" charset="0"/>
                <a:ea typeface="Arev Sans" pitchFamily="34" charset="0"/>
                <a:cs typeface="Arev sans bold" pitchFamily="34" charset="0"/>
              </a:rPr>
              <a:t> and </a:t>
            </a:r>
            <a:r>
              <a:rPr lang="en-US" sz="3200" b="1" dirty="0" smtClean="0">
                <a:latin typeface="Times New Roman" panose="02020603050405020304" pitchFamily="18" charset="0"/>
                <a:ea typeface="Arev Sans" pitchFamily="34" charset="0"/>
                <a:cs typeface="Times New Roman" panose="02020603050405020304" pitchFamily="18" charset="0"/>
              </a:rPr>
              <a:t>I</a:t>
            </a:r>
            <a:r>
              <a:rPr lang="en-US" sz="3200" b="1" dirty="0" smtClean="0">
                <a:latin typeface="Arev Sans" pitchFamily="34" charset="0"/>
                <a:ea typeface="Arev Sans" pitchFamily="34" charset="0"/>
                <a:cs typeface="Arev sans bold" pitchFamily="34" charset="0"/>
              </a:rPr>
              <a:t>/n</a:t>
            </a:r>
          </a:p>
        </p:txBody>
      </p:sp>
      <p:grpSp>
        <p:nvGrpSpPr>
          <p:cNvPr id="21" name="Group 20"/>
          <p:cNvGrpSpPr>
            <a:grpSpLocks noChangeAspect="1"/>
          </p:cNvGrpSpPr>
          <p:nvPr>
            <p:custDataLst>
              <p:tags r:id="rId2"/>
            </p:custDataLst>
          </p:nvPr>
        </p:nvGrpSpPr>
        <p:grpSpPr>
          <a:xfrm>
            <a:off x="3986027" y="149818"/>
            <a:ext cx="374651" cy="569913"/>
            <a:chOff x="2540000" y="2540000"/>
            <a:chExt cx="374651" cy="569913"/>
          </a:xfrm>
        </p:grpSpPr>
        <p:sp>
          <p:nvSpPr>
            <p:cNvPr id="22" name="Freeform 7 1"/>
            <p:cNvSpPr>
              <a:spLocks noEditPoints="1"/>
            </p:cNvSpPr>
            <p:nvPr>
              <p:custDataLst>
                <p:tags r:id="rId34"/>
              </p:custDataLst>
            </p:nvPr>
          </p:nvSpPr>
          <p:spPr bwMode="auto">
            <a:xfrm>
              <a:off x="2540000" y="2635250"/>
              <a:ext cx="160338" cy="301625"/>
            </a:xfrm>
            <a:custGeom>
              <a:avLst/>
              <a:gdLst>
                <a:gd name="T0" fmla="*/ 81 w 183"/>
                <a:gd name="T1" fmla="*/ 305 h 377"/>
                <a:gd name="T2" fmla="*/ 178 w 183"/>
                <a:gd name="T3" fmla="*/ 84 h 377"/>
                <a:gd name="T4" fmla="*/ 183 w 183"/>
                <a:gd name="T5" fmla="*/ 42 h 377"/>
                <a:gd name="T6" fmla="*/ 153 w 183"/>
                <a:gd name="T7" fmla="*/ 0 h 377"/>
                <a:gd name="T8" fmla="*/ 105 w 183"/>
                <a:gd name="T9" fmla="*/ 19 h 377"/>
                <a:gd name="T10" fmla="*/ 51 w 183"/>
                <a:gd name="T11" fmla="*/ 187 h 377"/>
                <a:gd name="T12" fmla="*/ 44 w 183"/>
                <a:gd name="T13" fmla="*/ 262 h 377"/>
                <a:gd name="T14" fmla="*/ 46 w 183"/>
                <a:gd name="T15" fmla="*/ 301 h 377"/>
                <a:gd name="T16" fmla="*/ 0 w 183"/>
                <a:gd name="T17" fmla="*/ 370 h 377"/>
                <a:gd name="T18" fmla="*/ 38 w 183"/>
                <a:gd name="T19" fmla="*/ 370 h 377"/>
                <a:gd name="T20" fmla="*/ 57 w 183"/>
                <a:gd name="T21" fmla="*/ 344 h 377"/>
                <a:gd name="T22" fmla="*/ 110 w 183"/>
                <a:gd name="T23" fmla="*/ 377 h 377"/>
                <a:gd name="T24" fmla="*/ 145 w 183"/>
                <a:gd name="T25" fmla="*/ 363 h 377"/>
                <a:gd name="T26" fmla="*/ 177 w 183"/>
                <a:gd name="T27" fmla="*/ 326 h 377"/>
                <a:gd name="T28" fmla="*/ 145 w 183"/>
                <a:gd name="T29" fmla="*/ 326 h 377"/>
                <a:gd name="T30" fmla="*/ 113 w 183"/>
                <a:gd name="T31" fmla="*/ 354 h 377"/>
                <a:gd name="T32" fmla="*/ 81 w 183"/>
                <a:gd name="T33" fmla="*/ 305 h 377"/>
                <a:gd name="T34" fmla="*/ 81 w 183"/>
                <a:gd name="T35" fmla="*/ 241 h 377"/>
                <a:gd name="T36" fmla="*/ 92 w 183"/>
                <a:gd name="T37" fmla="*/ 174 h 377"/>
                <a:gd name="T38" fmla="*/ 142 w 183"/>
                <a:gd name="T39" fmla="*/ 27 h 377"/>
                <a:gd name="T40" fmla="*/ 148 w 183"/>
                <a:gd name="T41" fmla="*/ 43 h 377"/>
                <a:gd name="T42" fmla="*/ 140 w 183"/>
                <a:gd name="T43" fmla="*/ 89 h 377"/>
                <a:gd name="T44" fmla="*/ 81 w 183"/>
                <a:gd name="T45" fmla="*/ 24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 h="377">
                  <a:moveTo>
                    <a:pt x="81" y="305"/>
                  </a:moveTo>
                  <a:cubicBezTo>
                    <a:pt x="134" y="220"/>
                    <a:pt x="167" y="146"/>
                    <a:pt x="178" y="84"/>
                  </a:cubicBezTo>
                  <a:cubicBezTo>
                    <a:pt x="181" y="69"/>
                    <a:pt x="183" y="55"/>
                    <a:pt x="183" y="42"/>
                  </a:cubicBezTo>
                  <a:cubicBezTo>
                    <a:pt x="183" y="14"/>
                    <a:pt x="173" y="0"/>
                    <a:pt x="153" y="0"/>
                  </a:cubicBezTo>
                  <a:cubicBezTo>
                    <a:pt x="132" y="0"/>
                    <a:pt x="117" y="6"/>
                    <a:pt x="105" y="19"/>
                  </a:cubicBezTo>
                  <a:cubicBezTo>
                    <a:pt x="88" y="38"/>
                    <a:pt x="70" y="94"/>
                    <a:pt x="51" y="187"/>
                  </a:cubicBezTo>
                  <a:cubicBezTo>
                    <a:pt x="46" y="212"/>
                    <a:pt x="44" y="237"/>
                    <a:pt x="44" y="262"/>
                  </a:cubicBezTo>
                  <a:cubicBezTo>
                    <a:pt x="44" y="275"/>
                    <a:pt x="45" y="289"/>
                    <a:pt x="46" y="301"/>
                  </a:cubicBezTo>
                  <a:cubicBezTo>
                    <a:pt x="33" y="324"/>
                    <a:pt x="18" y="346"/>
                    <a:pt x="0" y="370"/>
                  </a:cubicBezTo>
                  <a:lnTo>
                    <a:pt x="38" y="370"/>
                  </a:lnTo>
                  <a:lnTo>
                    <a:pt x="57" y="344"/>
                  </a:lnTo>
                  <a:cubicBezTo>
                    <a:pt x="67" y="366"/>
                    <a:pt x="85" y="377"/>
                    <a:pt x="110" y="377"/>
                  </a:cubicBezTo>
                  <a:cubicBezTo>
                    <a:pt x="122" y="377"/>
                    <a:pt x="133" y="373"/>
                    <a:pt x="145" y="363"/>
                  </a:cubicBezTo>
                  <a:cubicBezTo>
                    <a:pt x="157" y="355"/>
                    <a:pt x="167" y="343"/>
                    <a:pt x="177" y="326"/>
                  </a:cubicBezTo>
                  <a:lnTo>
                    <a:pt x="145" y="326"/>
                  </a:lnTo>
                  <a:cubicBezTo>
                    <a:pt x="132" y="345"/>
                    <a:pt x="122" y="354"/>
                    <a:pt x="113" y="354"/>
                  </a:cubicBezTo>
                  <a:cubicBezTo>
                    <a:pt x="99" y="354"/>
                    <a:pt x="88" y="338"/>
                    <a:pt x="81" y="305"/>
                  </a:cubicBezTo>
                  <a:close/>
                  <a:moveTo>
                    <a:pt x="81" y="241"/>
                  </a:moveTo>
                  <a:cubicBezTo>
                    <a:pt x="84" y="220"/>
                    <a:pt x="87" y="198"/>
                    <a:pt x="92" y="174"/>
                  </a:cubicBezTo>
                  <a:cubicBezTo>
                    <a:pt x="108" y="90"/>
                    <a:pt x="124" y="41"/>
                    <a:pt x="142" y="27"/>
                  </a:cubicBezTo>
                  <a:cubicBezTo>
                    <a:pt x="146" y="27"/>
                    <a:pt x="148" y="32"/>
                    <a:pt x="148" y="43"/>
                  </a:cubicBezTo>
                  <a:cubicBezTo>
                    <a:pt x="148" y="50"/>
                    <a:pt x="145" y="65"/>
                    <a:pt x="140" y="89"/>
                  </a:cubicBezTo>
                  <a:cubicBezTo>
                    <a:pt x="132" y="134"/>
                    <a:pt x="112" y="185"/>
                    <a:pt x="81" y="241"/>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b="1" dirty="0"/>
            </a:p>
          </p:txBody>
        </p:sp>
        <p:sp>
          <p:nvSpPr>
            <p:cNvPr id="23" name="Freeform 8 1"/>
            <p:cNvSpPr>
              <a:spLocks/>
            </p:cNvSpPr>
            <p:nvPr>
              <p:custDataLst>
                <p:tags r:id="rId35"/>
              </p:custDataLst>
            </p:nvPr>
          </p:nvSpPr>
          <p:spPr bwMode="auto">
            <a:xfrm>
              <a:off x="2760663" y="2540000"/>
              <a:ext cx="153988" cy="225425"/>
            </a:xfrm>
            <a:custGeom>
              <a:avLst/>
              <a:gdLst>
                <a:gd name="T0" fmla="*/ 45 w 175"/>
                <a:gd name="T1" fmla="*/ 249 h 281"/>
                <a:gd name="T2" fmla="*/ 115 w 175"/>
                <a:gd name="T3" fmla="*/ 178 h 281"/>
                <a:gd name="T4" fmla="*/ 144 w 175"/>
                <a:gd name="T5" fmla="*/ 147 h 281"/>
                <a:gd name="T6" fmla="*/ 167 w 175"/>
                <a:gd name="T7" fmla="*/ 111 h 281"/>
                <a:gd name="T8" fmla="*/ 174 w 175"/>
                <a:gd name="T9" fmla="*/ 79 h 281"/>
                <a:gd name="T10" fmla="*/ 148 w 175"/>
                <a:gd name="T11" fmla="*/ 21 h 281"/>
                <a:gd name="T12" fmla="*/ 80 w 175"/>
                <a:gd name="T13" fmla="*/ 0 h 281"/>
                <a:gd name="T14" fmla="*/ 44 w 175"/>
                <a:gd name="T15" fmla="*/ 4 h 281"/>
                <a:gd name="T16" fmla="*/ 2 w 175"/>
                <a:gd name="T17" fmla="*/ 18 h 281"/>
                <a:gd name="T18" fmla="*/ 2 w 175"/>
                <a:gd name="T19" fmla="*/ 56 h 281"/>
                <a:gd name="T20" fmla="*/ 43 w 175"/>
                <a:gd name="T21" fmla="*/ 37 h 281"/>
                <a:gd name="T22" fmla="*/ 80 w 175"/>
                <a:gd name="T23" fmla="*/ 31 h 281"/>
                <a:gd name="T24" fmla="*/ 121 w 175"/>
                <a:gd name="T25" fmla="*/ 45 h 281"/>
                <a:gd name="T26" fmla="*/ 136 w 175"/>
                <a:gd name="T27" fmla="*/ 81 h 281"/>
                <a:gd name="T28" fmla="*/ 129 w 175"/>
                <a:gd name="T29" fmla="*/ 108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5" y="178"/>
                  </a:lnTo>
                  <a:cubicBezTo>
                    <a:pt x="131" y="161"/>
                    <a:pt x="141" y="150"/>
                    <a:pt x="144" y="147"/>
                  </a:cubicBezTo>
                  <a:cubicBezTo>
                    <a:pt x="155" y="133"/>
                    <a:pt x="163" y="121"/>
                    <a:pt x="167" y="111"/>
                  </a:cubicBezTo>
                  <a:cubicBezTo>
                    <a:pt x="172" y="100"/>
                    <a:pt x="174" y="90"/>
                    <a:pt x="174" y="79"/>
                  </a:cubicBezTo>
                  <a:cubicBezTo>
                    <a:pt x="174" y="55"/>
                    <a:pt x="165" y="35"/>
                    <a:pt x="148" y="21"/>
                  </a:cubicBezTo>
                  <a:cubicBezTo>
                    <a:pt x="131" y="7"/>
                    <a:pt x="109" y="0"/>
                    <a:pt x="80" y="0"/>
                  </a:cubicBezTo>
                  <a:cubicBezTo>
                    <a:pt x="69" y="0"/>
                    <a:pt x="57" y="1"/>
                    <a:pt x="44" y="4"/>
                  </a:cubicBezTo>
                  <a:cubicBezTo>
                    <a:pt x="31" y="7"/>
                    <a:pt x="17" y="12"/>
                    <a:pt x="2" y="18"/>
                  </a:cubicBezTo>
                  <a:lnTo>
                    <a:pt x="2" y="56"/>
                  </a:lnTo>
                  <a:cubicBezTo>
                    <a:pt x="16" y="47"/>
                    <a:pt x="30" y="41"/>
                    <a:pt x="43" y="37"/>
                  </a:cubicBezTo>
                  <a:cubicBezTo>
                    <a:pt x="57" y="33"/>
                    <a:pt x="69" y="31"/>
                    <a:pt x="80" y="31"/>
                  </a:cubicBezTo>
                  <a:cubicBezTo>
                    <a:pt x="97" y="31"/>
                    <a:pt x="110" y="36"/>
                    <a:pt x="121" y="45"/>
                  </a:cubicBezTo>
                  <a:cubicBezTo>
                    <a:pt x="131" y="54"/>
                    <a:pt x="136" y="66"/>
                    <a:pt x="136" y="81"/>
                  </a:cubicBezTo>
                  <a:cubicBezTo>
                    <a:pt x="136" y="90"/>
                    <a:pt x="134" y="99"/>
                    <a:pt x="129" y="108"/>
                  </a:cubicBezTo>
                  <a:cubicBezTo>
                    <a:pt x="124" y="118"/>
                    <a:pt x="116" y="129"/>
                    <a:pt x="104" y="143"/>
                  </a:cubicBezTo>
                  <a:cubicBezTo>
                    <a:pt x="98" y="150"/>
                    <a:pt x="82" y="166"/>
                    <a:pt x="58" y="190"/>
                  </a:cubicBezTo>
                  <a:lnTo>
                    <a:pt x="0" y="249"/>
                  </a:lnTo>
                  <a:lnTo>
                    <a:pt x="0" y="281"/>
                  </a:lnTo>
                  <a:lnTo>
                    <a:pt x="175" y="281"/>
                  </a:lnTo>
                  <a:lnTo>
                    <a:pt x="175" y="249"/>
                  </a:lnTo>
                  <a:lnTo>
                    <a:pt x="45" y="249"/>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 1"/>
            <p:cNvSpPr>
              <a:spLocks/>
            </p:cNvSpPr>
            <p:nvPr>
              <p:custDataLst>
                <p:tags r:id="rId36"/>
              </p:custDataLst>
            </p:nvPr>
          </p:nvSpPr>
          <p:spPr bwMode="auto">
            <a:xfrm>
              <a:off x="2760663" y="2884488"/>
              <a:ext cx="153988" cy="225425"/>
            </a:xfrm>
            <a:custGeom>
              <a:avLst/>
              <a:gdLst>
                <a:gd name="T0" fmla="*/ 45 w 175"/>
                <a:gd name="T1" fmla="*/ 250 h 281"/>
                <a:gd name="T2" fmla="*/ 115 w 175"/>
                <a:gd name="T3" fmla="*/ 178 h 281"/>
                <a:gd name="T4" fmla="*/ 144 w 175"/>
                <a:gd name="T5" fmla="*/ 147 h 281"/>
                <a:gd name="T6" fmla="*/ 167 w 175"/>
                <a:gd name="T7" fmla="*/ 111 h 281"/>
                <a:gd name="T8" fmla="*/ 174 w 175"/>
                <a:gd name="T9" fmla="*/ 79 h 281"/>
                <a:gd name="T10" fmla="*/ 148 w 175"/>
                <a:gd name="T11" fmla="*/ 22 h 281"/>
                <a:gd name="T12" fmla="*/ 80 w 175"/>
                <a:gd name="T13" fmla="*/ 0 h 281"/>
                <a:gd name="T14" fmla="*/ 44 w 175"/>
                <a:gd name="T15" fmla="*/ 5 h 281"/>
                <a:gd name="T16" fmla="*/ 2 w 175"/>
                <a:gd name="T17" fmla="*/ 18 h 281"/>
                <a:gd name="T18" fmla="*/ 2 w 175"/>
                <a:gd name="T19" fmla="*/ 56 h 281"/>
                <a:gd name="T20" fmla="*/ 43 w 175"/>
                <a:gd name="T21" fmla="*/ 38 h 281"/>
                <a:gd name="T22" fmla="*/ 80 w 175"/>
                <a:gd name="T23" fmla="*/ 32 h 281"/>
                <a:gd name="T24" fmla="*/ 121 w 175"/>
                <a:gd name="T25" fmla="*/ 45 h 281"/>
                <a:gd name="T26" fmla="*/ 136 w 175"/>
                <a:gd name="T27" fmla="*/ 81 h 281"/>
                <a:gd name="T28" fmla="*/ 129 w 175"/>
                <a:gd name="T29" fmla="*/ 109 h 281"/>
                <a:gd name="T30" fmla="*/ 104 w 175"/>
                <a:gd name="T31" fmla="*/ 143 h 281"/>
                <a:gd name="T32" fmla="*/ 58 w 175"/>
                <a:gd name="T33" fmla="*/ 191 h 281"/>
                <a:gd name="T34" fmla="*/ 0 w 175"/>
                <a:gd name="T35" fmla="*/ 250 h 281"/>
                <a:gd name="T36" fmla="*/ 0 w 175"/>
                <a:gd name="T37" fmla="*/ 281 h 281"/>
                <a:gd name="T38" fmla="*/ 175 w 175"/>
                <a:gd name="T39" fmla="*/ 281 h 281"/>
                <a:gd name="T40" fmla="*/ 175 w 175"/>
                <a:gd name="T41" fmla="*/ 250 h 281"/>
                <a:gd name="T42" fmla="*/ 45 w 175"/>
                <a:gd name="T43" fmla="*/ 2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50"/>
                  </a:moveTo>
                  <a:lnTo>
                    <a:pt x="115" y="178"/>
                  </a:lnTo>
                  <a:cubicBezTo>
                    <a:pt x="131" y="161"/>
                    <a:pt x="141" y="151"/>
                    <a:pt x="144" y="147"/>
                  </a:cubicBezTo>
                  <a:cubicBezTo>
                    <a:pt x="155" y="134"/>
                    <a:pt x="163" y="122"/>
                    <a:pt x="167" y="111"/>
                  </a:cubicBezTo>
                  <a:cubicBezTo>
                    <a:pt x="172" y="101"/>
                    <a:pt x="174" y="90"/>
                    <a:pt x="174" y="79"/>
                  </a:cubicBezTo>
                  <a:cubicBezTo>
                    <a:pt x="174" y="55"/>
                    <a:pt x="165" y="36"/>
                    <a:pt x="148" y="22"/>
                  </a:cubicBezTo>
                  <a:cubicBezTo>
                    <a:pt x="131" y="8"/>
                    <a:pt x="109" y="0"/>
                    <a:pt x="80" y="0"/>
                  </a:cubicBezTo>
                  <a:cubicBezTo>
                    <a:pt x="69" y="0"/>
                    <a:pt x="57" y="2"/>
                    <a:pt x="44" y="5"/>
                  </a:cubicBezTo>
                  <a:cubicBezTo>
                    <a:pt x="31" y="8"/>
                    <a:pt x="17" y="12"/>
                    <a:pt x="2" y="18"/>
                  </a:cubicBezTo>
                  <a:lnTo>
                    <a:pt x="2" y="56"/>
                  </a:lnTo>
                  <a:cubicBezTo>
                    <a:pt x="16" y="48"/>
                    <a:pt x="30" y="42"/>
                    <a:pt x="43" y="38"/>
                  </a:cubicBezTo>
                  <a:cubicBezTo>
                    <a:pt x="57" y="34"/>
                    <a:pt x="69" y="32"/>
                    <a:pt x="80" y="32"/>
                  </a:cubicBezTo>
                  <a:cubicBezTo>
                    <a:pt x="97" y="32"/>
                    <a:pt x="110" y="36"/>
                    <a:pt x="121" y="45"/>
                  </a:cubicBezTo>
                  <a:cubicBezTo>
                    <a:pt x="131" y="55"/>
                    <a:pt x="136" y="67"/>
                    <a:pt x="136" y="81"/>
                  </a:cubicBezTo>
                  <a:cubicBezTo>
                    <a:pt x="136" y="90"/>
                    <a:pt x="134" y="100"/>
                    <a:pt x="129" y="109"/>
                  </a:cubicBezTo>
                  <a:cubicBezTo>
                    <a:pt x="124" y="118"/>
                    <a:pt x="116" y="129"/>
                    <a:pt x="104" y="143"/>
                  </a:cubicBezTo>
                  <a:cubicBezTo>
                    <a:pt x="98" y="150"/>
                    <a:pt x="82" y="166"/>
                    <a:pt x="58" y="191"/>
                  </a:cubicBezTo>
                  <a:lnTo>
                    <a:pt x="0" y="250"/>
                  </a:lnTo>
                  <a:lnTo>
                    <a:pt x="0" y="281"/>
                  </a:lnTo>
                  <a:lnTo>
                    <a:pt x="175" y="281"/>
                  </a:lnTo>
                  <a:lnTo>
                    <a:pt x="175" y="250"/>
                  </a:lnTo>
                  <a:lnTo>
                    <a:pt x="45" y="25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TextBox 24"/>
          <p:cNvSpPr txBox="1"/>
          <p:nvPr/>
        </p:nvSpPr>
        <p:spPr bwMode="auto">
          <a:xfrm>
            <a:off x="1554438" y="2102909"/>
            <a:ext cx="8624477"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r" eaLnBrk="1" hangingPunct="1">
              <a:lnSpc>
                <a:spcPct val="120000"/>
              </a:lnSpc>
            </a:pPr>
            <a:r>
              <a:rPr lang="en-US" dirty="0" smtClean="0">
                <a:latin typeface="Arev Sans" pitchFamily="34" charset="0"/>
                <a:ea typeface="Arev Sans" pitchFamily="34" charset="0"/>
                <a:cs typeface="Arev sans bold" pitchFamily="34" charset="0"/>
              </a:rPr>
              <a:t> </a:t>
            </a:r>
            <a:r>
              <a:rPr lang="en-US" b="1" dirty="0" smtClean="0">
                <a:latin typeface="Arev Sans" pitchFamily="34" charset="0"/>
                <a:ea typeface="Arev Sans" pitchFamily="34" charset="0"/>
                <a:cs typeface="Arev sans bold" pitchFamily="34" charset="0"/>
              </a:rPr>
              <a:t>E</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sz="3200" baseline="30000" dirty="0" smtClean="0">
                <a:solidFill>
                  <a:srgbClr val="FFFF00"/>
                </a:solidFill>
                <a:latin typeface="Arev Sans" pitchFamily="34" charset="0"/>
                <a:ea typeface="Arev Sans" pitchFamily="34" charset="0"/>
                <a:cs typeface="Arev sans bold" pitchFamily="34" charset="0"/>
              </a:rPr>
              <a:t>2</a:t>
            </a:r>
            <a:r>
              <a:rPr lang="en-US" dirty="0" smtClean="0">
                <a:latin typeface="Arev Sans" pitchFamily="34" charset="0"/>
                <a:ea typeface="Arev Sans" pitchFamily="34" charset="0"/>
                <a:cs typeface="Arev sans bold" pitchFamily="34" charset="0"/>
              </a:rPr>
              <a:t>] = </a:t>
            </a:r>
            <a:r>
              <a:rPr lang="en-US" dirty="0" smtClean="0">
                <a:solidFill>
                  <a:srgbClr val="9B0000"/>
                </a:solidFill>
                <a:latin typeface="Arev Sans" pitchFamily="34" charset="0"/>
                <a:ea typeface="Arev Sans" pitchFamily="34" charset="0"/>
                <a:cs typeface="Arev sans bold" pitchFamily="34" charset="0"/>
              </a:rPr>
              <a:t>+</a:t>
            </a:r>
            <a:r>
              <a:rPr lang="en-US" dirty="0" smtClean="0">
                <a:latin typeface="Arev Sans" pitchFamily="34" charset="0"/>
                <a:ea typeface="Arev Sans" pitchFamily="34" charset="0"/>
                <a:cs typeface="Arev sans bold" pitchFamily="34" charset="0"/>
              </a:rPr>
              <a:t> c</a:t>
            </a:r>
            <a:r>
              <a:rPr lang="en-US" sz="3200" baseline="-25000" dirty="0" smtClean="0">
                <a:latin typeface="Arev Sans" pitchFamily="34" charset="0"/>
                <a:ea typeface="Arev Sans" pitchFamily="34" charset="0"/>
                <a:cs typeface="Arev sans bold" pitchFamily="34" charset="0"/>
              </a:rPr>
              <a:t>1</a:t>
            </a:r>
            <a:r>
              <a:rPr lang="en-US" dirty="0" smtClean="0">
                <a:latin typeface="Arev Sans" pitchFamily="34" charset="0"/>
                <a:ea typeface="Arev Sans" pitchFamily="34" charset="0"/>
                <a:cs typeface="Arev sans bold" pitchFamily="34" charset="0"/>
              </a:rPr>
              <a:t> </a:t>
            </a:r>
            <a:r>
              <a:rPr lang="en-US" dirty="0" err="1" smtClean="0">
                <a:latin typeface="Arev Sans" pitchFamily="34" charset="0"/>
                <a:ea typeface="Arev Sans" pitchFamily="34" charset="0"/>
                <a:cs typeface="Arev sans bold" pitchFamily="34" charset="0"/>
              </a:rPr>
              <a:t>avg</a:t>
            </a:r>
            <a:r>
              <a:rPr lang="en-US" dirty="0" smtClean="0">
                <a:latin typeface="Arev Sans" pitchFamily="34" charset="0"/>
                <a:ea typeface="Arev Sans" pitchFamily="34" charset="0"/>
                <a:cs typeface="Arev sans bold" pitchFamily="34" charset="0"/>
              </a:rPr>
              <a:t> { </a:t>
            </a:r>
            <a:r>
              <a:rPr lang="en-US" sz="800"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R(</a:t>
            </a:r>
            <a:r>
              <a:rPr lang="el-GR" dirty="0">
                <a:solidFill>
                  <a:srgbClr val="FFFF00"/>
                </a:solidFill>
                <a:latin typeface="Arev Sans" pitchFamily="34" charset="0"/>
                <a:ea typeface="Arev Sans" pitchFamily="34" charset="0"/>
                <a:cs typeface="Arev sans bold" pitchFamily="34" charset="0"/>
              </a:rPr>
              <a:t>π</a:t>
            </a:r>
            <a:r>
              <a:rPr lang="en-US" dirty="0" smtClean="0">
                <a:solidFill>
                  <a:srgbClr val="FFFF00"/>
                </a:solidFill>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a:t>
            </a:r>
            <a:r>
              <a:rPr lang="en-US" dirty="0" err="1" smtClean="0">
                <a:latin typeface="Arev Sans" pitchFamily="34" charset="0"/>
                <a:ea typeface="Arev Sans" pitchFamily="34" charset="0"/>
                <a:cs typeface="Arev sans bold" pitchFamily="34" charset="0"/>
              </a:rPr>
              <a:t>cycleType</a:t>
            </a:r>
            <a:r>
              <a:rPr lang="en-US" dirty="0" smtClean="0">
                <a:latin typeface="Arev Sans" pitchFamily="34" charset="0"/>
                <a:ea typeface="Arev Sans" pitchFamily="34" charset="0"/>
                <a:cs typeface="Arev sans bold" pitchFamily="34" charset="0"/>
              </a:rPr>
              <a:t>(</a:t>
            </a:r>
            <a:r>
              <a:rPr lang="el-GR" dirty="0" smtClean="0">
                <a:solidFill>
                  <a:srgbClr val="FFFF00"/>
                </a:solidFill>
                <a:latin typeface="Arev Sans" pitchFamily="34" charset="0"/>
                <a:ea typeface="Arev Sans" pitchFamily="34" charset="0"/>
                <a:cs typeface="Arev sans bold" pitchFamily="34" charset="0"/>
              </a:rPr>
              <a:t>π</a:t>
            </a:r>
            <a:r>
              <a:rPr lang="en-US" dirty="0" smtClean="0">
                <a:latin typeface="Arev Sans" pitchFamily="34" charset="0"/>
                <a:ea typeface="Arev Sans" pitchFamily="34" charset="0"/>
                <a:cs typeface="Arev sans bold" pitchFamily="34" charset="0"/>
              </a:rPr>
              <a:t>) = </a:t>
            </a:r>
            <a:r>
              <a:rPr lang="en-US" dirty="0" smtClean="0">
                <a:solidFill>
                  <a:srgbClr val="FFFF00"/>
                </a:solidFill>
                <a:latin typeface="Arev Sans" pitchFamily="34" charset="0"/>
                <a:ea typeface="Arev Sans" pitchFamily="34" charset="0"/>
                <a:cs typeface="Arev sans bold" pitchFamily="34" charset="0"/>
              </a:rPr>
              <a:t>(1)</a:t>
            </a:r>
            <a:r>
              <a:rPr lang="en-US" dirty="0" smtClean="0">
                <a:latin typeface="Arev Sans" pitchFamily="34" charset="0"/>
                <a:ea typeface="Arev Sans" pitchFamily="34" charset="0"/>
                <a:cs typeface="Arev sans bold" pitchFamily="34" charset="0"/>
              </a:rPr>
              <a:t> }</a:t>
            </a:r>
          </a:p>
        </p:txBody>
      </p:sp>
      <p:sp>
        <p:nvSpPr>
          <p:cNvPr id="26" name="TextBox 25"/>
          <p:cNvSpPr txBox="1"/>
          <p:nvPr/>
        </p:nvSpPr>
        <p:spPr bwMode="auto">
          <a:xfrm>
            <a:off x="2805473" y="2578487"/>
            <a:ext cx="779091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solidFill>
                  <a:srgbClr val="9B0000"/>
                </a:solidFill>
                <a:latin typeface="Arev Sans" pitchFamily="34" charset="0"/>
                <a:ea typeface="Arev Sans" pitchFamily="34" charset="0"/>
                <a:cs typeface="Arev sans bold" pitchFamily="34" charset="0"/>
              </a:rPr>
              <a:t>=</a:t>
            </a:r>
            <a:r>
              <a:rPr lang="en-US" dirty="0" smtClean="0">
                <a:latin typeface="Arev Sans" pitchFamily="34" charset="0"/>
                <a:ea typeface="Arev Sans" pitchFamily="34" charset="0"/>
                <a:cs typeface="Arev sans bold" pitchFamily="34" charset="0"/>
              </a:rPr>
              <a:t> + c</a:t>
            </a:r>
            <a:r>
              <a:rPr lang="en-US" sz="3200" baseline="-25000" dirty="0" smtClean="0">
                <a:latin typeface="Arev Sans" pitchFamily="34" charset="0"/>
                <a:ea typeface="Arev Sans" pitchFamily="34" charset="0"/>
                <a:cs typeface="Arev sans bold" pitchFamily="34" charset="0"/>
              </a:rPr>
              <a:t>2</a:t>
            </a:r>
            <a:r>
              <a:rPr lang="en-US" dirty="0" smtClean="0">
                <a:latin typeface="Arev Sans" pitchFamily="34" charset="0"/>
                <a:ea typeface="Arev Sans" pitchFamily="34" charset="0"/>
                <a:cs typeface="Arev sans bold" pitchFamily="34" charset="0"/>
              </a:rPr>
              <a:t> </a:t>
            </a:r>
            <a:r>
              <a:rPr lang="en-US" dirty="0" err="1" smtClean="0">
                <a:latin typeface="Arev Sans" pitchFamily="34" charset="0"/>
                <a:ea typeface="Arev Sans" pitchFamily="34" charset="0"/>
                <a:cs typeface="Arev sans bold" pitchFamily="34" charset="0"/>
              </a:rPr>
              <a:t>avg</a:t>
            </a:r>
            <a:r>
              <a:rPr lang="en-US" dirty="0" smtClean="0">
                <a:latin typeface="Arev Sans" pitchFamily="34" charset="0"/>
                <a:ea typeface="Arev Sans" pitchFamily="34" charset="0"/>
                <a:cs typeface="Arev sans bold" pitchFamily="34" charset="0"/>
              </a:rPr>
              <a:t> { </a:t>
            </a:r>
            <a:r>
              <a:rPr lang="en-US" sz="800"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R(</a:t>
            </a:r>
            <a:r>
              <a:rPr lang="el-GR" dirty="0">
                <a:solidFill>
                  <a:srgbClr val="FFFF00"/>
                </a:solidFill>
                <a:latin typeface="Arev Sans" pitchFamily="34" charset="0"/>
                <a:ea typeface="Arev Sans" pitchFamily="34" charset="0"/>
                <a:cs typeface="Arev sans bold" pitchFamily="34" charset="0"/>
              </a:rPr>
              <a:t>π</a:t>
            </a:r>
            <a:r>
              <a:rPr lang="en-US" dirty="0" smtClean="0">
                <a:solidFill>
                  <a:srgbClr val="FFFF00"/>
                </a:solidFill>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a:t>
            </a:r>
            <a:r>
              <a:rPr lang="en-US" dirty="0" err="1" smtClean="0">
                <a:latin typeface="Arev Sans" pitchFamily="34" charset="0"/>
                <a:ea typeface="Arev Sans" pitchFamily="34" charset="0"/>
                <a:cs typeface="Arev sans bold" pitchFamily="34" charset="0"/>
              </a:rPr>
              <a:t>cycleType</a:t>
            </a:r>
            <a:r>
              <a:rPr lang="en-US" dirty="0" smtClean="0">
                <a:latin typeface="Arev Sans" pitchFamily="34" charset="0"/>
                <a:ea typeface="Arev Sans" pitchFamily="34" charset="0"/>
                <a:cs typeface="Arev sans bold" pitchFamily="34" charset="0"/>
              </a:rPr>
              <a:t>(</a:t>
            </a:r>
            <a:r>
              <a:rPr lang="el-GR" dirty="0" smtClean="0">
                <a:solidFill>
                  <a:srgbClr val="FFFF00"/>
                </a:solidFill>
                <a:latin typeface="Arev Sans" pitchFamily="34" charset="0"/>
                <a:ea typeface="Arev Sans" pitchFamily="34" charset="0"/>
                <a:cs typeface="Arev sans bold" pitchFamily="34" charset="0"/>
              </a:rPr>
              <a:t>π</a:t>
            </a:r>
            <a:r>
              <a:rPr lang="en-US" dirty="0" smtClean="0">
                <a:latin typeface="Arev Sans" pitchFamily="34" charset="0"/>
                <a:ea typeface="Arev Sans" pitchFamily="34" charset="0"/>
                <a:cs typeface="Arev sans bold" pitchFamily="34" charset="0"/>
              </a:rPr>
              <a:t>) = </a:t>
            </a:r>
            <a:r>
              <a:rPr lang="en-US" dirty="0" smtClean="0">
                <a:solidFill>
                  <a:srgbClr val="FFFF00"/>
                </a:solidFill>
                <a:latin typeface="Arev Sans" pitchFamily="34" charset="0"/>
                <a:ea typeface="Arev Sans" pitchFamily="34" charset="0"/>
                <a:cs typeface="Arev sans bold" pitchFamily="34" charset="0"/>
              </a:rPr>
              <a:t>(2,2)</a:t>
            </a:r>
            <a:r>
              <a:rPr lang="en-US" dirty="0" smtClean="0">
                <a:latin typeface="Arev Sans" pitchFamily="34" charset="0"/>
                <a:ea typeface="Arev Sans" pitchFamily="34" charset="0"/>
                <a:cs typeface="Arev sans bold" pitchFamily="34" charset="0"/>
              </a:rPr>
              <a:t> }</a:t>
            </a:r>
          </a:p>
        </p:txBody>
      </p:sp>
      <p:sp>
        <p:nvSpPr>
          <p:cNvPr id="27" name="TextBox 26"/>
          <p:cNvSpPr txBox="1"/>
          <p:nvPr/>
        </p:nvSpPr>
        <p:spPr bwMode="auto">
          <a:xfrm>
            <a:off x="2805473" y="3051921"/>
            <a:ext cx="744787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solidFill>
                  <a:srgbClr val="9B0000"/>
                </a:solidFill>
                <a:latin typeface="Arev Sans" pitchFamily="34" charset="0"/>
                <a:ea typeface="Arev Sans" pitchFamily="34" charset="0"/>
                <a:cs typeface="Arev sans bold" pitchFamily="34" charset="0"/>
              </a:rPr>
              <a:t>=</a:t>
            </a:r>
            <a:r>
              <a:rPr lang="en-US" dirty="0" smtClean="0">
                <a:latin typeface="Arev Sans" pitchFamily="34" charset="0"/>
                <a:ea typeface="Arev Sans" pitchFamily="34" charset="0"/>
                <a:cs typeface="Arev sans bold" pitchFamily="34" charset="0"/>
              </a:rPr>
              <a:t> + c</a:t>
            </a:r>
            <a:r>
              <a:rPr lang="en-US" sz="3200" baseline="-25000" dirty="0" smtClean="0">
                <a:latin typeface="Arev Sans" pitchFamily="34" charset="0"/>
                <a:ea typeface="Arev Sans" pitchFamily="34" charset="0"/>
                <a:cs typeface="Arev sans bold" pitchFamily="34" charset="0"/>
              </a:rPr>
              <a:t>3</a:t>
            </a:r>
            <a:r>
              <a:rPr lang="en-US" dirty="0" smtClean="0">
                <a:latin typeface="Arev Sans" pitchFamily="34" charset="0"/>
                <a:ea typeface="Arev Sans" pitchFamily="34" charset="0"/>
                <a:cs typeface="Arev sans bold" pitchFamily="34" charset="0"/>
              </a:rPr>
              <a:t> </a:t>
            </a:r>
            <a:r>
              <a:rPr lang="en-US" dirty="0" err="1" smtClean="0">
                <a:latin typeface="Arev Sans" pitchFamily="34" charset="0"/>
                <a:ea typeface="Arev Sans" pitchFamily="34" charset="0"/>
                <a:cs typeface="Arev sans bold" pitchFamily="34" charset="0"/>
              </a:rPr>
              <a:t>avg</a:t>
            </a:r>
            <a:r>
              <a:rPr lang="en-US" dirty="0" smtClean="0">
                <a:latin typeface="Arev Sans" pitchFamily="34" charset="0"/>
                <a:ea typeface="Arev Sans" pitchFamily="34" charset="0"/>
                <a:cs typeface="Arev sans bold" pitchFamily="34" charset="0"/>
              </a:rPr>
              <a:t> { </a:t>
            </a:r>
            <a:r>
              <a:rPr lang="en-US" sz="800"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R(</a:t>
            </a:r>
            <a:r>
              <a:rPr lang="el-GR" dirty="0">
                <a:solidFill>
                  <a:srgbClr val="FFFF00"/>
                </a:solidFill>
                <a:latin typeface="Arev Sans" pitchFamily="34" charset="0"/>
                <a:ea typeface="Arev Sans" pitchFamily="34" charset="0"/>
                <a:cs typeface="Arev sans bold" pitchFamily="34" charset="0"/>
              </a:rPr>
              <a:t>π</a:t>
            </a:r>
            <a:r>
              <a:rPr lang="en-US" dirty="0" smtClean="0">
                <a:solidFill>
                  <a:srgbClr val="FFFF00"/>
                </a:solidFill>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a:t>
            </a:r>
            <a:r>
              <a:rPr lang="en-US" dirty="0" err="1" smtClean="0">
                <a:latin typeface="Arev Sans" pitchFamily="34" charset="0"/>
                <a:ea typeface="Arev Sans" pitchFamily="34" charset="0"/>
                <a:cs typeface="Arev sans bold" pitchFamily="34" charset="0"/>
              </a:rPr>
              <a:t>cycleType</a:t>
            </a:r>
            <a:r>
              <a:rPr lang="en-US" dirty="0" smtClean="0">
                <a:latin typeface="Arev Sans" pitchFamily="34" charset="0"/>
                <a:ea typeface="Arev Sans" pitchFamily="34" charset="0"/>
                <a:cs typeface="Arev sans bold" pitchFamily="34" charset="0"/>
              </a:rPr>
              <a:t>(</a:t>
            </a:r>
            <a:r>
              <a:rPr lang="el-GR" dirty="0" smtClean="0">
                <a:solidFill>
                  <a:srgbClr val="FFFF00"/>
                </a:solidFill>
                <a:latin typeface="Arev Sans" pitchFamily="34" charset="0"/>
                <a:ea typeface="Arev Sans" pitchFamily="34" charset="0"/>
                <a:cs typeface="Arev sans bold" pitchFamily="34" charset="0"/>
              </a:rPr>
              <a:t>π</a:t>
            </a:r>
            <a:r>
              <a:rPr lang="en-US" dirty="0" smtClean="0">
                <a:latin typeface="Arev Sans" pitchFamily="34" charset="0"/>
                <a:ea typeface="Arev Sans" pitchFamily="34" charset="0"/>
                <a:cs typeface="Arev sans bold" pitchFamily="34" charset="0"/>
              </a:rPr>
              <a:t>) = </a:t>
            </a:r>
            <a:r>
              <a:rPr lang="en-US" dirty="0" smtClean="0">
                <a:solidFill>
                  <a:srgbClr val="FFFF00"/>
                </a:solidFill>
                <a:latin typeface="Arev Sans" pitchFamily="34" charset="0"/>
                <a:ea typeface="Arev Sans" pitchFamily="34" charset="0"/>
                <a:cs typeface="Arev sans bold" pitchFamily="34" charset="0"/>
              </a:rPr>
              <a:t>(3)</a:t>
            </a:r>
            <a:r>
              <a:rPr lang="en-US" dirty="0" smtClean="0">
                <a:latin typeface="Arev Sans" pitchFamily="34" charset="0"/>
                <a:ea typeface="Arev Sans" pitchFamily="34" charset="0"/>
                <a:cs typeface="Arev sans bold" pitchFamily="34" charset="0"/>
              </a:rPr>
              <a:t> }</a:t>
            </a:r>
          </a:p>
        </p:txBody>
      </p:sp>
      <p:sp>
        <p:nvSpPr>
          <p:cNvPr id="4" name="TextBox 3"/>
          <p:cNvSpPr txBox="1"/>
          <p:nvPr/>
        </p:nvSpPr>
        <p:spPr bwMode="auto">
          <a:xfrm>
            <a:off x="1819851" y="3695422"/>
            <a:ext cx="8552341"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for some straightforward but slightly annoying</a:t>
            </a:r>
            <a:br>
              <a:rPr lang="en-US" dirty="0" smtClean="0">
                <a:latin typeface="Arev Sans" pitchFamily="34" charset="0"/>
                <a:ea typeface="Arev Sans" pitchFamily="34" charset="0"/>
                <a:cs typeface="Arev sans bold" pitchFamily="34" charset="0"/>
              </a:rPr>
            </a:br>
            <a:r>
              <a:rPr lang="en-US" dirty="0" smtClean="0">
                <a:latin typeface="Arev Sans" pitchFamily="34" charset="0"/>
                <a:ea typeface="Arev Sans" pitchFamily="34" charset="0"/>
                <a:cs typeface="Arev sans bold" pitchFamily="34" charset="0"/>
              </a:rPr>
              <a:t>to compute coefficients c</a:t>
            </a:r>
            <a:r>
              <a:rPr lang="en-US" sz="3200" baseline="-25000" dirty="0" smtClean="0">
                <a:latin typeface="Arev Sans" pitchFamily="34" charset="0"/>
                <a:ea typeface="Arev Sans" pitchFamily="34" charset="0"/>
                <a:cs typeface="Arev sans bold" pitchFamily="34" charset="0"/>
              </a:rPr>
              <a:t>1</a:t>
            </a:r>
            <a:r>
              <a:rPr lang="en-US" dirty="0" smtClean="0">
                <a:latin typeface="Arev Sans" pitchFamily="34" charset="0"/>
                <a:ea typeface="Arev Sans" pitchFamily="34" charset="0"/>
                <a:cs typeface="Arev sans bold" pitchFamily="34" charset="0"/>
              </a:rPr>
              <a:t>, c</a:t>
            </a:r>
            <a:r>
              <a:rPr lang="en-US" sz="3200" baseline="-25000" dirty="0" smtClean="0">
                <a:latin typeface="Arev Sans" pitchFamily="34" charset="0"/>
                <a:ea typeface="Arev Sans" pitchFamily="34" charset="0"/>
                <a:cs typeface="Arev sans bold" pitchFamily="34" charset="0"/>
              </a:rPr>
              <a:t>2</a:t>
            </a:r>
            <a:r>
              <a:rPr lang="en-US" dirty="0" smtClean="0">
                <a:latin typeface="Arev Sans" pitchFamily="34" charset="0"/>
                <a:ea typeface="Arev Sans" pitchFamily="34" charset="0"/>
                <a:cs typeface="Arev sans bold" pitchFamily="34" charset="0"/>
              </a:rPr>
              <a:t>, c</a:t>
            </a:r>
            <a:r>
              <a:rPr lang="en-US" sz="3200" baseline="-25000" dirty="0" smtClean="0">
                <a:latin typeface="Arev Sans" pitchFamily="34" charset="0"/>
                <a:ea typeface="Arev Sans" pitchFamily="34" charset="0"/>
                <a:cs typeface="Arev sans bold" pitchFamily="34" charset="0"/>
              </a:rPr>
              <a:t>3</a:t>
            </a:r>
            <a:endParaRPr lang="en-US" baseline="-25000" dirty="0" smtClean="0">
              <a:latin typeface="Arev Sans" pitchFamily="34" charset="0"/>
              <a:ea typeface="Arev Sans" pitchFamily="34" charset="0"/>
              <a:cs typeface="Arev sans bold" pitchFamily="34" charset="0"/>
            </a:endParaRPr>
          </a:p>
        </p:txBody>
      </p:sp>
      <p:sp>
        <p:nvSpPr>
          <p:cNvPr id="2" name="TextBox 1"/>
          <p:cNvSpPr txBox="1"/>
          <p:nvPr/>
        </p:nvSpPr>
        <p:spPr bwMode="auto">
          <a:xfrm>
            <a:off x="611967" y="4956413"/>
            <a:ext cx="10968067"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u="sng" dirty="0" smtClean="0">
                <a:latin typeface="Arev Sans" pitchFamily="34" charset="0"/>
                <a:ea typeface="Arev Sans" pitchFamily="34" charset="0"/>
                <a:cs typeface="Arev sans bold" pitchFamily="34" charset="0"/>
              </a:rPr>
              <a:t>Exercise</a:t>
            </a:r>
            <a:r>
              <a:rPr lang="en-US" dirty="0" smtClean="0">
                <a:latin typeface="Arev Sans" pitchFamily="34" charset="0"/>
                <a:ea typeface="Arev Sans" pitchFamily="34" charset="0"/>
                <a:cs typeface="Arev sans bold" pitchFamily="34" charset="0"/>
              </a:rPr>
              <a:t>:  Let </a:t>
            </a:r>
            <a:r>
              <a:rPr lang="en-US" dirty="0" smtClean="0">
                <a:solidFill>
                  <a:srgbClr val="FFFF00"/>
                </a:solidFill>
                <a:latin typeface="Arev Sans" pitchFamily="34" charset="0"/>
                <a:ea typeface="Arev Sans" pitchFamily="34" charset="0"/>
                <a:cs typeface="Arev sans bold" pitchFamily="34" charset="0"/>
              </a:rPr>
              <a:t>A</a:t>
            </a:r>
            <a:r>
              <a:rPr lang="en-US" baseline="-25000" dirty="0" smtClean="0">
                <a:solidFill>
                  <a:srgbClr val="FFFF00"/>
                </a:solidFill>
                <a:latin typeface="Arev Sans" pitchFamily="34" charset="0"/>
                <a:ea typeface="Arev Sans" pitchFamily="34" charset="0"/>
                <a:cs typeface="Arev sans bold" pitchFamily="34" charset="0"/>
              </a:rPr>
              <a:t>(7,4,2)</a:t>
            </a:r>
            <a:r>
              <a:rPr lang="en-US" baseline="-25000" dirty="0" smtClean="0">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a:t>
            </a:r>
            <a:r>
              <a:rPr lang="en-US" dirty="0" err="1" smtClean="0">
                <a:latin typeface="Arev Sans" pitchFamily="34" charset="0"/>
                <a:ea typeface="Arev Sans" pitchFamily="34" charset="0"/>
                <a:cs typeface="Arev sans bold" pitchFamily="34" charset="0"/>
              </a:rPr>
              <a:t>avg</a:t>
            </a:r>
            <a:r>
              <a:rPr lang="en-US" dirty="0" smtClean="0">
                <a:latin typeface="Arev Sans" pitchFamily="34" charset="0"/>
                <a:ea typeface="Arev Sans" pitchFamily="34" charset="0"/>
                <a:cs typeface="Arev sans bold" pitchFamily="34" charset="0"/>
              </a:rPr>
              <a:t> { </a:t>
            </a:r>
            <a:r>
              <a:rPr lang="en-US" dirty="0" smtClean="0">
                <a:solidFill>
                  <a:srgbClr val="FFFF00"/>
                </a:solidFill>
                <a:latin typeface="Arev Sans" pitchFamily="34" charset="0"/>
                <a:ea typeface="Arev Sans" pitchFamily="34" charset="0"/>
                <a:cs typeface="Arev sans bold" pitchFamily="34" charset="0"/>
              </a:rPr>
              <a:t>R(</a:t>
            </a:r>
            <a:r>
              <a:rPr lang="el-GR" dirty="0" smtClean="0">
                <a:solidFill>
                  <a:srgbClr val="FFFF00"/>
                </a:solidFill>
                <a:latin typeface="Arev Sans" pitchFamily="34" charset="0"/>
                <a:ea typeface="Arev Sans" pitchFamily="34" charset="0"/>
                <a:cs typeface="Arev sans bold" pitchFamily="34" charset="0"/>
              </a:rPr>
              <a:t>π</a:t>
            </a:r>
            <a:r>
              <a:rPr lang="en-US" dirty="0" smtClean="0">
                <a:solidFill>
                  <a:srgbClr val="FFFF00"/>
                </a:solidFill>
                <a:latin typeface="Arev Sans" pitchFamily="34" charset="0"/>
                <a:ea typeface="Arev Sans" pitchFamily="34" charset="0"/>
                <a:cs typeface="Arev sans bold" pitchFamily="34" charset="0"/>
              </a:rPr>
              <a:t>)</a:t>
            </a:r>
            <a:r>
              <a:rPr lang="en-US" dirty="0" smtClean="0">
                <a:latin typeface="Arev Sans" pitchFamily="34" charset="0"/>
                <a:ea typeface="Arev Sans" pitchFamily="34" charset="0"/>
                <a:cs typeface="Arev sans bold" pitchFamily="34" charset="0"/>
              </a:rPr>
              <a:t> : </a:t>
            </a:r>
            <a:r>
              <a:rPr lang="en-US" dirty="0" err="1" smtClean="0">
                <a:latin typeface="Arev Sans" pitchFamily="34" charset="0"/>
                <a:ea typeface="Arev Sans" pitchFamily="34" charset="0"/>
                <a:cs typeface="Arev sans bold" pitchFamily="34" charset="0"/>
              </a:rPr>
              <a:t>cycleType</a:t>
            </a:r>
            <a:r>
              <a:rPr lang="en-US" dirty="0" smtClean="0">
                <a:latin typeface="Arev Sans" pitchFamily="34" charset="0"/>
                <a:ea typeface="Arev Sans" pitchFamily="34" charset="0"/>
                <a:cs typeface="Arev sans bold" pitchFamily="34" charset="0"/>
              </a:rPr>
              <a:t>(</a:t>
            </a:r>
            <a:r>
              <a:rPr lang="el-GR" dirty="0" smtClean="0">
                <a:solidFill>
                  <a:srgbClr val="FFFF00"/>
                </a:solidFill>
                <a:latin typeface="Arev Sans" pitchFamily="34" charset="0"/>
                <a:ea typeface="Arev Sans" pitchFamily="34" charset="0"/>
                <a:cs typeface="Arev sans bold" pitchFamily="34" charset="0"/>
              </a:rPr>
              <a:t>π</a:t>
            </a:r>
            <a:r>
              <a:rPr lang="en-US" dirty="0" smtClean="0">
                <a:latin typeface="Arev Sans" pitchFamily="34" charset="0"/>
                <a:ea typeface="Arev Sans" pitchFamily="34" charset="0"/>
                <a:cs typeface="Arev sans bold" pitchFamily="34" charset="0"/>
              </a:rPr>
              <a:t>) = </a:t>
            </a:r>
            <a:r>
              <a:rPr lang="en-US" dirty="0" smtClean="0">
                <a:solidFill>
                  <a:srgbClr val="FFFF00"/>
                </a:solidFill>
                <a:latin typeface="Arev Sans" pitchFamily="34" charset="0"/>
                <a:ea typeface="Arev Sans" pitchFamily="34" charset="0"/>
                <a:cs typeface="Arev sans bold" pitchFamily="34" charset="0"/>
              </a:rPr>
              <a:t>(7,4,2) </a:t>
            </a:r>
            <a:r>
              <a:rPr lang="en-US" dirty="0" smtClean="0">
                <a:latin typeface="Arev Sans" pitchFamily="34" charset="0"/>
                <a:ea typeface="Arev Sans" pitchFamily="34" charset="0"/>
                <a:cs typeface="Arev sans bold" pitchFamily="34" charset="0"/>
              </a:rPr>
              <a:t>}.</a:t>
            </a:r>
            <a:br>
              <a:rPr lang="en-US" dirty="0" smtClean="0">
                <a:latin typeface="Arev Sans" pitchFamily="34" charset="0"/>
                <a:ea typeface="Arev Sans" pitchFamily="34" charset="0"/>
                <a:cs typeface="Arev sans bold" pitchFamily="34" charset="0"/>
              </a:rPr>
            </a:br>
            <a:r>
              <a:rPr lang="en-US" sz="1600" dirty="0" smtClean="0">
                <a:latin typeface="Arev Sans" pitchFamily="34" charset="0"/>
                <a:ea typeface="Arev Sans" pitchFamily="34" charset="0"/>
                <a:cs typeface="Arev sans bold" pitchFamily="34" charset="0"/>
              </a:rPr>
              <a:t/>
            </a:r>
            <a:br>
              <a:rPr lang="en-US" sz="1600" dirty="0" smtClean="0">
                <a:latin typeface="Arev Sans" pitchFamily="34" charset="0"/>
                <a:ea typeface="Arev Sans" pitchFamily="34" charset="0"/>
                <a:cs typeface="Arev sans bold" pitchFamily="34" charset="0"/>
              </a:rPr>
            </a:br>
            <a:r>
              <a:rPr lang="en-US" dirty="0" smtClean="0">
                <a:latin typeface="Arev Sans" pitchFamily="34" charset="0"/>
                <a:ea typeface="Arev Sans" pitchFamily="34" charset="0"/>
                <a:cs typeface="Arev sans bold" pitchFamily="34" charset="0"/>
              </a:rPr>
              <a:t>		Then </a:t>
            </a:r>
            <a:r>
              <a:rPr lang="en-US" b="1" dirty="0" smtClean="0">
                <a:latin typeface="Arev Sans" pitchFamily="34" charset="0"/>
                <a:ea typeface="Arev Sans" pitchFamily="34" charset="0"/>
                <a:cs typeface="Arev sans bold" pitchFamily="34" charset="0"/>
              </a:rPr>
              <a:t>E</a:t>
            </a:r>
            <a:r>
              <a:rPr lang="en-US" dirty="0" smtClean="0">
                <a:latin typeface="Arev Sans" pitchFamily="34" charset="0"/>
                <a:ea typeface="Arev Sans" pitchFamily="34" charset="0"/>
                <a:cs typeface="Arev sans bold" pitchFamily="34" charset="0"/>
              </a:rPr>
              <a:t>[</a:t>
            </a:r>
            <a:r>
              <a:rPr lang="en-US" dirty="0">
                <a:solidFill>
                  <a:srgbClr val="FFFF00"/>
                </a:solidFill>
                <a:latin typeface="Arev Sans" pitchFamily="34" charset="0"/>
                <a:ea typeface="Arev Sans" pitchFamily="34" charset="0"/>
                <a:cs typeface="Arev sans bold" pitchFamily="34" charset="0"/>
              </a:rPr>
              <a:t>A</a:t>
            </a:r>
            <a:r>
              <a:rPr lang="en-US" baseline="-25000" dirty="0">
                <a:solidFill>
                  <a:srgbClr val="FFFF00"/>
                </a:solidFill>
                <a:latin typeface="Arev Sans" pitchFamily="34" charset="0"/>
                <a:ea typeface="Arev Sans" pitchFamily="34" charset="0"/>
                <a:cs typeface="Arev sans bold" pitchFamily="34" charset="0"/>
              </a:rPr>
              <a:t>(7,4,2</a:t>
            </a:r>
            <a:r>
              <a:rPr lang="en-US" baseline="-25000" dirty="0" smtClean="0">
                <a:solidFill>
                  <a:srgbClr val="FFFF00"/>
                </a:solidFill>
                <a:latin typeface="Arev Sans" pitchFamily="34" charset="0"/>
                <a:ea typeface="Arev Sans" pitchFamily="34" charset="0"/>
                <a:cs typeface="Arev sans bold" pitchFamily="34" charset="0"/>
              </a:rPr>
              <a:t>)</a:t>
            </a:r>
            <a:r>
              <a:rPr lang="en-US" dirty="0" smtClean="0">
                <a:latin typeface="Arev Sans" pitchFamily="34" charset="0"/>
                <a:ea typeface="Arev Sans" pitchFamily="34" charset="0"/>
                <a:cs typeface="Arev sans bold" pitchFamily="34" charset="0"/>
              </a:rPr>
              <a:t>] = </a:t>
            </a:r>
          </a:p>
        </p:txBody>
      </p:sp>
      <p:grpSp>
        <p:nvGrpSpPr>
          <p:cNvPr id="241" name="Group 240"/>
          <p:cNvGrpSpPr>
            <a:grpSpLocks noChangeAspect="1"/>
          </p:cNvGrpSpPr>
          <p:nvPr>
            <p:custDataLst>
              <p:tags r:id="rId3"/>
            </p:custDataLst>
          </p:nvPr>
        </p:nvGrpSpPr>
        <p:grpSpPr>
          <a:xfrm>
            <a:off x="5697538" y="5675313"/>
            <a:ext cx="4108451" cy="936626"/>
            <a:chOff x="5761038" y="5865813"/>
            <a:chExt cx="4108451" cy="936626"/>
          </a:xfrm>
        </p:grpSpPr>
        <p:sp>
          <p:nvSpPr>
            <p:cNvPr id="210" name="Freeform 167"/>
            <p:cNvSpPr>
              <a:spLocks/>
            </p:cNvSpPr>
            <p:nvPr>
              <p:custDataLst>
                <p:tags r:id="rId4"/>
              </p:custDataLst>
            </p:nvPr>
          </p:nvSpPr>
          <p:spPr bwMode="auto">
            <a:xfrm>
              <a:off x="5761038" y="5865813"/>
              <a:ext cx="171450" cy="909638"/>
            </a:xfrm>
            <a:custGeom>
              <a:avLst/>
              <a:gdLst>
                <a:gd name="T0" fmla="*/ 47 w 255"/>
                <a:gd name="T1" fmla="*/ 716 h 1431"/>
                <a:gd name="T2" fmla="*/ 255 w 255"/>
                <a:gd name="T3" fmla="*/ 28 h 1431"/>
                <a:gd name="T4" fmla="*/ 255 w 255"/>
                <a:gd name="T5" fmla="*/ 0 h 1431"/>
                <a:gd name="T6" fmla="*/ 0 w 255"/>
                <a:gd name="T7" fmla="*/ 716 h 1431"/>
                <a:gd name="T8" fmla="*/ 255 w 255"/>
                <a:gd name="T9" fmla="*/ 1431 h 1431"/>
                <a:gd name="T10" fmla="*/ 255 w 255"/>
                <a:gd name="T11" fmla="*/ 1403 h 1431"/>
                <a:gd name="T12" fmla="*/ 47 w 255"/>
                <a:gd name="T13" fmla="*/ 716 h 1431"/>
              </a:gdLst>
              <a:ahLst/>
              <a:cxnLst>
                <a:cxn ang="0">
                  <a:pos x="T0" y="T1"/>
                </a:cxn>
                <a:cxn ang="0">
                  <a:pos x="T2" y="T3"/>
                </a:cxn>
                <a:cxn ang="0">
                  <a:pos x="T4" y="T5"/>
                </a:cxn>
                <a:cxn ang="0">
                  <a:pos x="T6" y="T7"/>
                </a:cxn>
                <a:cxn ang="0">
                  <a:pos x="T8" y="T9"/>
                </a:cxn>
                <a:cxn ang="0">
                  <a:pos x="T10" y="T11"/>
                </a:cxn>
                <a:cxn ang="0">
                  <a:pos x="T12" y="T13"/>
                </a:cxn>
              </a:cxnLst>
              <a:rect l="0" t="0" r="r" b="b"/>
              <a:pathLst>
                <a:path w="255" h="1431">
                  <a:moveTo>
                    <a:pt x="47" y="716"/>
                  </a:moveTo>
                  <a:cubicBezTo>
                    <a:pt x="47" y="288"/>
                    <a:pt x="132" y="49"/>
                    <a:pt x="255" y="28"/>
                  </a:cubicBezTo>
                  <a:lnTo>
                    <a:pt x="255" y="0"/>
                  </a:lnTo>
                  <a:cubicBezTo>
                    <a:pt x="104" y="18"/>
                    <a:pt x="0" y="273"/>
                    <a:pt x="0" y="716"/>
                  </a:cubicBezTo>
                  <a:cubicBezTo>
                    <a:pt x="0" y="1158"/>
                    <a:pt x="104" y="1413"/>
                    <a:pt x="255" y="1431"/>
                  </a:cubicBezTo>
                  <a:lnTo>
                    <a:pt x="255" y="1403"/>
                  </a:lnTo>
                  <a:cubicBezTo>
                    <a:pt x="132" y="1382"/>
                    <a:pt x="47" y="1143"/>
                    <a:pt x="47" y="716"/>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68"/>
            <p:cNvSpPr>
              <a:spLocks/>
            </p:cNvSpPr>
            <p:nvPr>
              <p:custDataLst>
                <p:tags r:id="rId5"/>
              </p:custDataLst>
            </p:nvPr>
          </p:nvSpPr>
          <p:spPr bwMode="auto">
            <a:xfrm>
              <a:off x="6121401" y="5880101"/>
              <a:ext cx="115888" cy="134938"/>
            </a:xfrm>
            <a:custGeom>
              <a:avLst/>
              <a:gdLst>
                <a:gd name="T0" fmla="*/ 173 w 173"/>
                <a:gd name="T1" fmla="*/ 87 h 211"/>
                <a:gd name="T2" fmla="*/ 155 w 173"/>
                <a:gd name="T3" fmla="*/ 22 h 211"/>
                <a:gd name="T4" fmla="*/ 101 w 173"/>
                <a:gd name="T5" fmla="*/ 0 h 211"/>
                <a:gd name="T6" fmla="*/ 63 w 173"/>
                <a:gd name="T7" fmla="*/ 9 h 211"/>
                <a:gd name="T8" fmla="*/ 34 w 173"/>
                <a:gd name="T9" fmla="*/ 37 h 211"/>
                <a:gd name="T10" fmla="*/ 34 w 173"/>
                <a:gd name="T11" fmla="*/ 5 h 211"/>
                <a:gd name="T12" fmla="*/ 0 w 173"/>
                <a:gd name="T13" fmla="*/ 5 h 211"/>
                <a:gd name="T14" fmla="*/ 0 w 173"/>
                <a:gd name="T15" fmla="*/ 211 h 211"/>
                <a:gd name="T16" fmla="*/ 34 w 173"/>
                <a:gd name="T17" fmla="*/ 211 h 211"/>
                <a:gd name="T18" fmla="*/ 34 w 173"/>
                <a:gd name="T19" fmla="*/ 95 h 211"/>
                <a:gd name="T20" fmla="*/ 50 w 173"/>
                <a:gd name="T21" fmla="*/ 47 h 211"/>
                <a:gd name="T22" fmla="*/ 94 w 173"/>
                <a:gd name="T23" fmla="*/ 29 h 211"/>
                <a:gd name="T24" fmla="*/ 128 w 173"/>
                <a:gd name="T25" fmla="*/ 44 h 211"/>
                <a:gd name="T26" fmla="*/ 139 w 173"/>
                <a:gd name="T27" fmla="*/ 88 h 211"/>
                <a:gd name="T28" fmla="*/ 139 w 173"/>
                <a:gd name="T29" fmla="*/ 211 h 211"/>
                <a:gd name="T30" fmla="*/ 173 w 173"/>
                <a:gd name="T31" fmla="*/ 211 h 211"/>
                <a:gd name="T32" fmla="*/ 173 w 173"/>
                <a:gd name="T33" fmla="*/ 8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11">
                  <a:moveTo>
                    <a:pt x="173" y="87"/>
                  </a:moveTo>
                  <a:cubicBezTo>
                    <a:pt x="173" y="58"/>
                    <a:pt x="167" y="36"/>
                    <a:pt x="155" y="22"/>
                  </a:cubicBezTo>
                  <a:cubicBezTo>
                    <a:pt x="143" y="7"/>
                    <a:pt x="125" y="0"/>
                    <a:pt x="101" y="0"/>
                  </a:cubicBezTo>
                  <a:cubicBezTo>
                    <a:pt x="87" y="0"/>
                    <a:pt x="74" y="3"/>
                    <a:pt x="63" y="9"/>
                  </a:cubicBezTo>
                  <a:cubicBezTo>
                    <a:pt x="52" y="15"/>
                    <a:pt x="42" y="24"/>
                    <a:pt x="34" y="37"/>
                  </a:cubicBezTo>
                  <a:lnTo>
                    <a:pt x="34" y="5"/>
                  </a:lnTo>
                  <a:lnTo>
                    <a:pt x="0" y="5"/>
                  </a:lnTo>
                  <a:lnTo>
                    <a:pt x="0" y="211"/>
                  </a:lnTo>
                  <a:lnTo>
                    <a:pt x="34" y="211"/>
                  </a:lnTo>
                  <a:lnTo>
                    <a:pt x="34" y="95"/>
                  </a:lnTo>
                  <a:cubicBezTo>
                    <a:pt x="34" y="75"/>
                    <a:pt x="39" y="58"/>
                    <a:pt x="50" y="47"/>
                  </a:cubicBezTo>
                  <a:cubicBezTo>
                    <a:pt x="61" y="35"/>
                    <a:pt x="75" y="29"/>
                    <a:pt x="94" y="29"/>
                  </a:cubicBezTo>
                  <a:cubicBezTo>
                    <a:pt x="109" y="29"/>
                    <a:pt x="120" y="34"/>
                    <a:pt x="128" y="44"/>
                  </a:cubicBezTo>
                  <a:cubicBezTo>
                    <a:pt x="136" y="53"/>
                    <a:pt x="139" y="68"/>
                    <a:pt x="139" y="88"/>
                  </a:cubicBezTo>
                  <a:lnTo>
                    <a:pt x="139" y="211"/>
                  </a:lnTo>
                  <a:lnTo>
                    <a:pt x="173" y="211"/>
                  </a:lnTo>
                  <a:lnTo>
                    <a:pt x="173" y="87"/>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69"/>
            <p:cNvSpPr>
              <a:spLocks/>
            </p:cNvSpPr>
            <p:nvPr>
              <p:custDataLst>
                <p:tags r:id="rId6"/>
              </p:custDataLst>
            </p:nvPr>
          </p:nvSpPr>
          <p:spPr bwMode="auto">
            <a:xfrm>
              <a:off x="5954713" y="6075363"/>
              <a:ext cx="430213" cy="482600"/>
            </a:xfrm>
            <a:custGeom>
              <a:avLst/>
              <a:gdLst>
                <a:gd name="T0" fmla="*/ 22 w 637"/>
                <a:gd name="T1" fmla="*/ 0 h 760"/>
                <a:gd name="T2" fmla="*/ 22 w 637"/>
                <a:gd name="T3" fmla="*/ 34 h 760"/>
                <a:gd name="T4" fmla="*/ 326 w 637"/>
                <a:gd name="T5" fmla="*/ 382 h 760"/>
                <a:gd name="T6" fmla="*/ 0 w 637"/>
                <a:gd name="T7" fmla="*/ 760 h 760"/>
                <a:gd name="T8" fmla="*/ 637 w 637"/>
                <a:gd name="T9" fmla="*/ 760 h 760"/>
                <a:gd name="T10" fmla="*/ 637 w 637"/>
                <a:gd name="T11" fmla="*/ 562 h 760"/>
                <a:gd name="T12" fmla="*/ 606 w 637"/>
                <a:gd name="T13" fmla="*/ 562 h 760"/>
                <a:gd name="T14" fmla="*/ 589 w 637"/>
                <a:gd name="T15" fmla="*/ 663 h 760"/>
                <a:gd name="T16" fmla="*/ 554 w 637"/>
                <a:gd name="T17" fmla="*/ 698 h 760"/>
                <a:gd name="T18" fmla="*/ 96 w 637"/>
                <a:gd name="T19" fmla="*/ 698 h 760"/>
                <a:gd name="T20" fmla="*/ 390 w 637"/>
                <a:gd name="T21" fmla="*/ 357 h 760"/>
                <a:gd name="T22" fmla="*/ 108 w 637"/>
                <a:gd name="T23" fmla="*/ 34 h 760"/>
                <a:gd name="T24" fmla="*/ 555 w 637"/>
                <a:gd name="T25" fmla="*/ 34 h 760"/>
                <a:gd name="T26" fmla="*/ 589 w 637"/>
                <a:gd name="T27" fmla="*/ 68 h 760"/>
                <a:gd name="T28" fmla="*/ 606 w 637"/>
                <a:gd name="T29" fmla="*/ 170 h 760"/>
                <a:gd name="T30" fmla="*/ 637 w 637"/>
                <a:gd name="T31" fmla="*/ 170 h 760"/>
                <a:gd name="T32" fmla="*/ 637 w 637"/>
                <a:gd name="T33" fmla="*/ 0 h 760"/>
                <a:gd name="T34" fmla="*/ 108 w 637"/>
                <a:gd name="T35" fmla="*/ 0 h 760"/>
                <a:gd name="T36" fmla="*/ 22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2" y="0"/>
                  </a:moveTo>
                  <a:lnTo>
                    <a:pt x="22" y="34"/>
                  </a:lnTo>
                  <a:lnTo>
                    <a:pt x="326" y="382"/>
                  </a:lnTo>
                  <a:lnTo>
                    <a:pt x="0" y="760"/>
                  </a:lnTo>
                  <a:lnTo>
                    <a:pt x="637" y="760"/>
                  </a:lnTo>
                  <a:lnTo>
                    <a:pt x="637" y="562"/>
                  </a:lnTo>
                  <a:lnTo>
                    <a:pt x="606" y="562"/>
                  </a:lnTo>
                  <a:lnTo>
                    <a:pt x="589" y="663"/>
                  </a:lnTo>
                  <a:lnTo>
                    <a:pt x="554" y="698"/>
                  </a:lnTo>
                  <a:lnTo>
                    <a:pt x="96" y="698"/>
                  </a:lnTo>
                  <a:lnTo>
                    <a:pt x="390" y="357"/>
                  </a:lnTo>
                  <a:lnTo>
                    <a:pt x="108" y="34"/>
                  </a:lnTo>
                  <a:lnTo>
                    <a:pt x="555" y="34"/>
                  </a:lnTo>
                  <a:lnTo>
                    <a:pt x="589" y="68"/>
                  </a:lnTo>
                  <a:lnTo>
                    <a:pt x="606" y="170"/>
                  </a:lnTo>
                  <a:lnTo>
                    <a:pt x="637" y="170"/>
                  </a:lnTo>
                  <a:lnTo>
                    <a:pt x="637" y="0"/>
                  </a:lnTo>
                  <a:lnTo>
                    <a:pt x="108" y="0"/>
                  </a:lnTo>
                  <a:lnTo>
                    <a:pt x="22"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70"/>
            <p:cNvSpPr>
              <a:spLocks noEditPoints="1"/>
            </p:cNvSpPr>
            <p:nvPr>
              <p:custDataLst>
                <p:tags r:id="rId7"/>
              </p:custDataLst>
            </p:nvPr>
          </p:nvSpPr>
          <p:spPr bwMode="auto">
            <a:xfrm>
              <a:off x="5978526" y="6619876"/>
              <a:ext cx="23813" cy="182563"/>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71"/>
            <p:cNvSpPr>
              <a:spLocks noEditPoints="1"/>
            </p:cNvSpPr>
            <p:nvPr>
              <p:custDataLst>
                <p:tags r:id="rId8"/>
              </p:custDataLst>
            </p:nvPr>
          </p:nvSpPr>
          <p:spPr bwMode="auto">
            <a:xfrm>
              <a:off x="6046788" y="6696076"/>
              <a:ext cx="171450" cy="73025"/>
            </a:xfrm>
            <a:custGeom>
              <a:avLst/>
              <a:gdLst>
                <a:gd name="T0" fmla="*/ 0 w 254"/>
                <a:gd name="T1" fmla="*/ 31 h 114"/>
                <a:gd name="T2" fmla="*/ 254 w 254"/>
                <a:gd name="T3" fmla="*/ 31 h 114"/>
                <a:gd name="T4" fmla="*/ 254 w 254"/>
                <a:gd name="T5" fmla="*/ 0 h 114"/>
                <a:gd name="T6" fmla="*/ 0 w 254"/>
                <a:gd name="T7" fmla="*/ 0 h 114"/>
                <a:gd name="T8" fmla="*/ 0 w 254"/>
                <a:gd name="T9" fmla="*/ 31 h 114"/>
                <a:gd name="T10" fmla="*/ 0 w 254"/>
                <a:gd name="T11" fmla="*/ 114 h 114"/>
                <a:gd name="T12" fmla="*/ 254 w 254"/>
                <a:gd name="T13" fmla="*/ 114 h 114"/>
                <a:gd name="T14" fmla="*/ 254 w 254"/>
                <a:gd name="T15" fmla="*/ 83 h 114"/>
                <a:gd name="T16" fmla="*/ 0 w 254"/>
                <a:gd name="T17" fmla="*/ 83 h 114"/>
                <a:gd name="T18" fmla="*/ 0 w 254"/>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114">
                  <a:moveTo>
                    <a:pt x="0" y="31"/>
                  </a:moveTo>
                  <a:lnTo>
                    <a:pt x="254" y="31"/>
                  </a:lnTo>
                  <a:lnTo>
                    <a:pt x="254" y="0"/>
                  </a:lnTo>
                  <a:lnTo>
                    <a:pt x="0" y="0"/>
                  </a:lnTo>
                  <a:lnTo>
                    <a:pt x="0" y="31"/>
                  </a:lnTo>
                  <a:close/>
                  <a:moveTo>
                    <a:pt x="0" y="114"/>
                  </a:moveTo>
                  <a:lnTo>
                    <a:pt x="254" y="114"/>
                  </a:lnTo>
                  <a:lnTo>
                    <a:pt x="254" y="83"/>
                  </a:lnTo>
                  <a:lnTo>
                    <a:pt x="0" y="83"/>
                  </a:lnTo>
                  <a:lnTo>
                    <a:pt x="0" y="114"/>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72"/>
            <p:cNvSpPr>
              <a:spLocks/>
            </p:cNvSpPr>
            <p:nvPr>
              <p:custDataLst>
                <p:tags r:id="rId9"/>
              </p:custDataLst>
            </p:nvPr>
          </p:nvSpPr>
          <p:spPr bwMode="auto">
            <a:xfrm>
              <a:off x="6267451" y="6626226"/>
              <a:ext cx="111125" cy="176213"/>
            </a:xfrm>
            <a:custGeom>
              <a:avLst/>
              <a:gdLst>
                <a:gd name="T0" fmla="*/ 5 w 164"/>
                <a:gd name="T1" fmla="*/ 244 h 276"/>
                <a:gd name="T2" fmla="*/ 5 w 164"/>
                <a:gd name="T3" fmla="*/ 276 h 276"/>
                <a:gd name="T4" fmla="*/ 164 w 164"/>
                <a:gd name="T5" fmla="*/ 276 h 276"/>
                <a:gd name="T6" fmla="*/ 164 w 164"/>
                <a:gd name="T7" fmla="*/ 244 h 276"/>
                <a:gd name="T8" fmla="*/ 103 w 164"/>
                <a:gd name="T9" fmla="*/ 244 h 276"/>
                <a:gd name="T10" fmla="*/ 103 w 164"/>
                <a:gd name="T11" fmla="*/ 0 h 276"/>
                <a:gd name="T12" fmla="*/ 65 w 164"/>
                <a:gd name="T13" fmla="*/ 0 h 276"/>
                <a:gd name="T14" fmla="*/ 0 w 164"/>
                <a:gd name="T15" fmla="*/ 13 h 276"/>
                <a:gd name="T16" fmla="*/ 0 w 164"/>
                <a:gd name="T17" fmla="*/ 47 h 276"/>
                <a:gd name="T18" fmla="*/ 66 w 164"/>
                <a:gd name="T19" fmla="*/ 34 h 276"/>
                <a:gd name="T20" fmla="*/ 66 w 164"/>
                <a:gd name="T21" fmla="*/ 244 h 276"/>
                <a:gd name="T22" fmla="*/ 5 w 164"/>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76">
                  <a:moveTo>
                    <a:pt x="5" y="244"/>
                  </a:moveTo>
                  <a:lnTo>
                    <a:pt x="5" y="276"/>
                  </a:lnTo>
                  <a:lnTo>
                    <a:pt x="164" y="276"/>
                  </a:lnTo>
                  <a:lnTo>
                    <a:pt x="164" y="244"/>
                  </a:lnTo>
                  <a:lnTo>
                    <a:pt x="103" y="244"/>
                  </a:lnTo>
                  <a:lnTo>
                    <a:pt x="103" y="0"/>
                  </a:lnTo>
                  <a:lnTo>
                    <a:pt x="65" y="0"/>
                  </a:lnTo>
                  <a:lnTo>
                    <a:pt x="0" y="13"/>
                  </a:lnTo>
                  <a:lnTo>
                    <a:pt x="0" y="47"/>
                  </a:lnTo>
                  <a:lnTo>
                    <a:pt x="66" y="34"/>
                  </a:lnTo>
                  <a:lnTo>
                    <a:pt x="66" y="244"/>
                  </a:lnTo>
                  <a:lnTo>
                    <a:pt x="5" y="244"/>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73"/>
            <p:cNvSpPr>
              <a:spLocks noEditPoints="1"/>
            </p:cNvSpPr>
            <p:nvPr>
              <p:custDataLst>
                <p:tags r:id="rId10"/>
              </p:custDataLst>
            </p:nvPr>
          </p:nvSpPr>
          <p:spPr bwMode="auto">
            <a:xfrm>
              <a:off x="6489701" y="6235701"/>
              <a:ext cx="165100" cy="242888"/>
            </a:xfrm>
            <a:custGeom>
              <a:avLst/>
              <a:gdLst>
                <a:gd name="T0" fmla="*/ 45 w 244"/>
                <a:gd name="T1" fmla="*/ 239 h 383"/>
                <a:gd name="T2" fmla="*/ 81 w 244"/>
                <a:gd name="T3" fmla="*/ 275 h 383"/>
                <a:gd name="T4" fmla="*/ 132 w 244"/>
                <a:gd name="T5" fmla="*/ 287 h 383"/>
                <a:gd name="T6" fmla="*/ 213 w 244"/>
                <a:gd name="T7" fmla="*/ 247 h 383"/>
                <a:gd name="T8" fmla="*/ 244 w 244"/>
                <a:gd name="T9" fmla="*/ 143 h 383"/>
                <a:gd name="T10" fmla="*/ 213 w 244"/>
                <a:gd name="T11" fmla="*/ 40 h 383"/>
                <a:gd name="T12" fmla="*/ 132 w 244"/>
                <a:gd name="T13" fmla="*/ 0 h 383"/>
                <a:gd name="T14" fmla="*/ 81 w 244"/>
                <a:gd name="T15" fmla="*/ 12 h 383"/>
                <a:gd name="T16" fmla="*/ 45 w 244"/>
                <a:gd name="T17" fmla="*/ 48 h 383"/>
                <a:gd name="T18" fmla="*/ 45 w 244"/>
                <a:gd name="T19" fmla="*/ 7 h 383"/>
                <a:gd name="T20" fmla="*/ 0 w 244"/>
                <a:gd name="T21" fmla="*/ 7 h 383"/>
                <a:gd name="T22" fmla="*/ 0 w 244"/>
                <a:gd name="T23" fmla="*/ 383 h 383"/>
                <a:gd name="T24" fmla="*/ 45 w 244"/>
                <a:gd name="T25" fmla="*/ 383 h 383"/>
                <a:gd name="T26" fmla="*/ 45 w 244"/>
                <a:gd name="T27" fmla="*/ 239 h 383"/>
                <a:gd name="T28" fmla="*/ 197 w 244"/>
                <a:gd name="T29" fmla="*/ 143 h 383"/>
                <a:gd name="T30" fmla="*/ 177 w 244"/>
                <a:gd name="T31" fmla="*/ 221 h 383"/>
                <a:gd name="T32" fmla="*/ 121 w 244"/>
                <a:gd name="T33" fmla="*/ 249 h 383"/>
                <a:gd name="T34" fmla="*/ 65 w 244"/>
                <a:gd name="T35" fmla="*/ 221 h 383"/>
                <a:gd name="T36" fmla="*/ 45 w 244"/>
                <a:gd name="T37" fmla="*/ 143 h 383"/>
                <a:gd name="T38" fmla="*/ 65 w 244"/>
                <a:gd name="T39" fmla="*/ 66 h 383"/>
                <a:gd name="T40" fmla="*/ 121 w 244"/>
                <a:gd name="T41" fmla="*/ 38 h 383"/>
                <a:gd name="T42" fmla="*/ 177 w 244"/>
                <a:gd name="T43" fmla="*/ 66 h 383"/>
                <a:gd name="T44" fmla="*/ 197 w 244"/>
                <a:gd name="T45" fmla="*/ 14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 h="383">
                  <a:moveTo>
                    <a:pt x="45" y="239"/>
                  </a:moveTo>
                  <a:cubicBezTo>
                    <a:pt x="54" y="255"/>
                    <a:pt x="66" y="267"/>
                    <a:pt x="81" y="275"/>
                  </a:cubicBezTo>
                  <a:cubicBezTo>
                    <a:pt x="95" y="283"/>
                    <a:pt x="112" y="287"/>
                    <a:pt x="132" y="287"/>
                  </a:cubicBezTo>
                  <a:cubicBezTo>
                    <a:pt x="165" y="287"/>
                    <a:pt x="192" y="274"/>
                    <a:pt x="213" y="247"/>
                  </a:cubicBezTo>
                  <a:cubicBezTo>
                    <a:pt x="233" y="221"/>
                    <a:pt x="244" y="186"/>
                    <a:pt x="244" y="143"/>
                  </a:cubicBezTo>
                  <a:cubicBezTo>
                    <a:pt x="244" y="101"/>
                    <a:pt x="233" y="66"/>
                    <a:pt x="213" y="40"/>
                  </a:cubicBezTo>
                  <a:cubicBezTo>
                    <a:pt x="192" y="13"/>
                    <a:pt x="165" y="0"/>
                    <a:pt x="132" y="0"/>
                  </a:cubicBezTo>
                  <a:cubicBezTo>
                    <a:pt x="112" y="0"/>
                    <a:pt x="95" y="4"/>
                    <a:pt x="81" y="12"/>
                  </a:cubicBezTo>
                  <a:cubicBezTo>
                    <a:pt x="66" y="20"/>
                    <a:pt x="54" y="32"/>
                    <a:pt x="45" y="48"/>
                  </a:cubicBezTo>
                  <a:lnTo>
                    <a:pt x="45" y="7"/>
                  </a:lnTo>
                  <a:lnTo>
                    <a:pt x="0" y="7"/>
                  </a:lnTo>
                  <a:lnTo>
                    <a:pt x="0" y="383"/>
                  </a:lnTo>
                  <a:lnTo>
                    <a:pt x="45" y="383"/>
                  </a:lnTo>
                  <a:lnTo>
                    <a:pt x="45" y="239"/>
                  </a:lnTo>
                  <a:close/>
                  <a:moveTo>
                    <a:pt x="197" y="143"/>
                  </a:moveTo>
                  <a:cubicBezTo>
                    <a:pt x="197" y="176"/>
                    <a:pt x="190" y="202"/>
                    <a:pt x="177" y="221"/>
                  </a:cubicBezTo>
                  <a:cubicBezTo>
                    <a:pt x="163" y="240"/>
                    <a:pt x="145" y="249"/>
                    <a:pt x="121" y="249"/>
                  </a:cubicBezTo>
                  <a:cubicBezTo>
                    <a:pt x="97" y="249"/>
                    <a:pt x="79" y="240"/>
                    <a:pt x="65" y="221"/>
                  </a:cubicBezTo>
                  <a:cubicBezTo>
                    <a:pt x="52" y="202"/>
                    <a:pt x="45" y="176"/>
                    <a:pt x="45" y="143"/>
                  </a:cubicBezTo>
                  <a:cubicBezTo>
                    <a:pt x="45" y="111"/>
                    <a:pt x="52" y="85"/>
                    <a:pt x="65" y="66"/>
                  </a:cubicBezTo>
                  <a:cubicBezTo>
                    <a:pt x="79" y="47"/>
                    <a:pt x="97" y="38"/>
                    <a:pt x="121" y="38"/>
                  </a:cubicBezTo>
                  <a:cubicBezTo>
                    <a:pt x="145" y="38"/>
                    <a:pt x="163" y="47"/>
                    <a:pt x="177" y="66"/>
                  </a:cubicBezTo>
                  <a:cubicBezTo>
                    <a:pt x="190" y="85"/>
                    <a:pt x="197" y="111"/>
                    <a:pt x="197" y="143"/>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74"/>
            <p:cNvSpPr>
              <a:spLocks/>
            </p:cNvSpPr>
            <p:nvPr>
              <p:custDataLst>
                <p:tags r:id="rId11"/>
              </p:custDataLst>
            </p:nvPr>
          </p:nvSpPr>
          <p:spPr bwMode="auto">
            <a:xfrm>
              <a:off x="6699251" y="6107113"/>
              <a:ext cx="120650" cy="174625"/>
            </a:xfrm>
            <a:custGeom>
              <a:avLst/>
              <a:gdLst>
                <a:gd name="T0" fmla="*/ 0 w 178"/>
                <a:gd name="T1" fmla="*/ 0 h 275"/>
                <a:gd name="T2" fmla="*/ 0 w 178"/>
                <a:gd name="T3" fmla="*/ 31 h 275"/>
                <a:gd name="T4" fmla="*/ 133 w 178"/>
                <a:gd name="T5" fmla="*/ 31 h 275"/>
                <a:gd name="T6" fmla="*/ 39 w 178"/>
                <a:gd name="T7" fmla="*/ 275 h 275"/>
                <a:gd name="T8" fmla="*/ 77 w 178"/>
                <a:gd name="T9" fmla="*/ 275 h 275"/>
                <a:gd name="T10" fmla="*/ 178 w 178"/>
                <a:gd name="T11" fmla="*/ 16 h 275"/>
                <a:gd name="T12" fmla="*/ 178 w 178"/>
                <a:gd name="T13" fmla="*/ 0 h 275"/>
                <a:gd name="T14" fmla="*/ 0 w 178"/>
                <a:gd name="T15" fmla="*/ 0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 h="275">
                  <a:moveTo>
                    <a:pt x="0" y="0"/>
                  </a:moveTo>
                  <a:lnTo>
                    <a:pt x="0" y="31"/>
                  </a:lnTo>
                  <a:lnTo>
                    <a:pt x="133" y="31"/>
                  </a:lnTo>
                  <a:lnTo>
                    <a:pt x="39" y="275"/>
                  </a:lnTo>
                  <a:lnTo>
                    <a:pt x="77" y="275"/>
                  </a:lnTo>
                  <a:lnTo>
                    <a:pt x="178" y="16"/>
                  </a:lnTo>
                  <a:lnTo>
                    <a:pt x="178"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75"/>
            <p:cNvSpPr>
              <a:spLocks noEditPoints="1"/>
            </p:cNvSpPr>
            <p:nvPr>
              <p:custDataLst>
                <p:tags r:id="rId12"/>
              </p:custDataLst>
            </p:nvPr>
          </p:nvSpPr>
          <p:spPr bwMode="auto">
            <a:xfrm>
              <a:off x="6704013" y="6372226"/>
              <a:ext cx="22225" cy="180975"/>
            </a:xfrm>
            <a:custGeom>
              <a:avLst/>
              <a:gdLst>
                <a:gd name="T0" fmla="*/ 0 w 34"/>
                <a:gd name="T1" fmla="*/ 80 h 287"/>
                <a:gd name="T2" fmla="*/ 0 w 34"/>
                <a:gd name="T3" fmla="*/ 287 h 287"/>
                <a:gd name="T4" fmla="*/ 34 w 34"/>
                <a:gd name="T5" fmla="*/ 287 h 287"/>
                <a:gd name="T6" fmla="*/ 34 w 34"/>
                <a:gd name="T7" fmla="*/ 80 h 287"/>
                <a:gd name="T8" fmla="*/ 0 w 34"/>
                <a:gd name="T9" fmla="*/ 80 h 287"/>
                <a:gd name="T10" fmla="*/ 0 w 34"/>
                <a:gd name="T11" fmla="*/ 0 h 287"/>
                <a:gd name="T12" fmla="*/ 0 w 34"/>
                <a:gd name="T13" fmla="*/ 43 h 287"/>
                <a:gd name="T14" fmla="*/ 34 w 34"/>
                <a:gd name="T15" fmla="*/ 43 h 287"/>
                <a:gd name="T16" fmla="*/ 34 w 34"/>
                <a:gd name="T17" fmla="*/ 0 h 287"/>
                <a:gd name="T18" fmla="*/ 0 w 34"/>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7">
                  <a:moveTo>
                    <a:pt x="0" y="80"/>
                  </a:moveTo>
                  <a:lnTo>
                    <a:pt x="0" y="287"/>
                  </a:lnTo>
                  <a:lnTo>
                    <a:pt x="34" y="287"/>
                  </a:lnTo>
                  <a:lnTo>
                    <a:pt x="34" y="80"/>
                  </a:lnTo>
                  <a:lnTo>
                    <a:pt x="0" y="80"/>
                  </a:lnTo>
                  <a:close/>
                  <a:moveTo>
                    <a:pt x="0" y="0"/>
                  </a:moveTo>
                  <a:lnTo>
                    <a:pt x="0" y="43"/>
                  </a:lnTo>
                  <a:lnTo>
                    <a:pt x="34" y="43"/>
                  </a:lnTo>
                  <a:lnTo>
                    <a:pt x="34" y="0"/>
                  </a:lnTo>
                  <a:lnTo>
                    <a:pt x="0" y="0"/>
                  </a:lnTo>
                </a:path>
              </a:pathLst>
            </a:custGeom>
            <a:solidFill>
              <a:schemeClr val="tx1"/>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76"/>
            <p:cNvSpPr>
              <a:spLocks/>
            </p:cNvSpPr>
            <p:nvPr>
              <p:custDataLst>
                <p:tags r:id="rId13"/>
              </p:custDataLst>
            </p:nvPr>
          </p:nvSpPr>
          <p:spPr bwMode="auto">
            <a:xfrm>
              <a:off x="6880226" y="5865813"/>
              <a:ext cx="171450" cy="909638"/>
            </a:xfrm>
            <a:custGeom>
              <a:avLst/>
              <a:gdLst>
                <a:gd name="T0" fmla="*/ 207 w 254"/>
                <a:gd name="T1" fmla="*/ 716 h 1431"/>
                <a:gd name="T2" fmla="*/ 0 w 254"/>
                <a:gd name="T3" fmla="*/ 1403 h 1431"/>
                <a:gd name="T4" fmla="*/ 0 w 254"/>
                <a:gd name="T5" fmla="*/ 1431 h 1431"/>
                <a:gd name="T6" fmla="*/ 254 w 254"/>
                <a:gd name="T7" fmla="*/ 716 h 1431"/>
                <a:gd name="T8" fmla="*/ 0 w 254"/>
                <a:gd name="T9" fmla="*/ 0 h 1431"/>
                <a:gd name="T10" fmla="*/ 0 w 254"/>
                <a:gd name="T11" fmla="*/ 28 h 1431"/>
                <a:gd name="T12" fmla="*/ 207 w 254"/>
                <a:gd name="T13" fmla="*/ 716 h 1431"/>
              </a:gdLst>
              <a:ahLst/>
              <a:cxnLst>
                <a:cxn ang="0">
                  <a:pos x="T0" y="T1"/>
                </a:cxn>
                <a:cxn ang="0">
                  <a:pos x="T2" y="T3"/>
                </a:cxn>
                <a:cxn ang="0">
                  <a:pos x="T4" y="T5"/>
                </a:cxn>
                <a:cxn ang="0">
                  <a:pos x="T6" y="T7"/>
                </a:cxn>
                <a:cxn ang="0">
                  <a:pos x="T8" y="T9"/>
                </a:cxn>
                <a:cxn ang="0">
                  <a:pos x="T10" y="T11"/>
                </a:cxn>
                <a:cxn ang="0">
                  <a:pos x="T12" y="T13"/>
                </a:cxn>
              </a:cxnLst>
              <a:rect l="0" t="0" r="r" b="b"/>
              <a:pathLst>
                <a:path w="254" h="1431">
                  <a:moveTo>
                    <a:pt x="207" y="716"/>
                  </a:moveTo>
                  <a:cubicBezTo>
                    <a:pt x="207" y="1143"/>
                    <a:pt x="122" y="1382"/>
                    <a:pt x="0" y="1403"/>
                  </a:cubicBezTo>
                  <a:lnTo>
                    <a:pt x="0" y="1431"/>
                  </a:lnTo>
                  <a:cubicBezTo>
                    <a:pt x="150" y="1413"/>
                    <a:pt x="254" y="1158"/>
                    <a:pt x="254" y="716"/>
                  </a:cubicBezTo>
                  <a:cubicBezTo>
                    <a:pt x="254" y="273"/>
                    <a:pt x="150" y="18"/>
                    <a:pt x="0" y="0"/>
                  </a:cubicBezTo>
                  <a:lnTo>
                    <a:pt x="0" y="28"/>
                  </a:lnTo>
                  <a:cubicBezTo>
                    <a:pt x="122" y="49"/>
                    <a:pt x="207" y="288"/>
                    <a:pt x="207" y="716"/>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77"/>
            <p:cNvSpPr>
              <a:spLocks/>
            </p:cNvSpPr>
            <p:nvPr>
              <p:custDataLst>
                <p:tags r:id="rId14"/>
              </p:custDataLst>
            </p:nvPr>
          </p:nvSpPr>
          <p:spPr bwMode="auto">
            <a:xfrm>
              <a:off x="7169151" y="5865813"/>
              <a:ext cx="171450" cy="909638"/>
            </a:xfrm>
            <a:custGeom>
              <a:avLst/>
              <a:gdLst>
                <a:gd name="T0" fmla="*/ 48 w 255"/>
                <a:gd name="T1" fmla="*/ 716 h 1431"/>
                <a:gd name="T2" fmla="*/ 255 w 255"/>
                <a:gd name="T3" fmla="*/ 28 h 1431"/>
                <a:gd name="T4" fmla="*/ 255 w 255"/>
                <a:gd name="T5" fmla="*/ 0 h 1431"/>
                <a:gd name="T6" fmla="*/ 0 w 255"/>
                <a:gd name="T7" fmla="*/ 716 h 1431"/>
                <a:gd name="T8" fmla="*/ 255 w 255"/>
                <a:gd name="T9" fmla="*/ 1431 h 1431"/>
                <a:gd name="T10" fmla="*/ 255 w 255"/>
                <a:gd name="T11" fmla="*/ 1403 h 1431"/>
                <a:gd name="T12" fmla="*/ 48 w 255"/>
                <a:gd name="T13" fmla="*/ 716 h 1431"/>
              </a:gdLst>
              <a:ahLst/>
              <a:cxnLst>
                <a:cxn ang="0">
                  <a:pos x="T0" y="T1"/>
                </a:cxn>
                <a:cxn ang="0">
                  <a:pos x="T2" y="T3"/>
                </a:cxn>
                <a:cxn ang="0">
                  <a:pos x="T4" y="T5"/>
                </a:cxn>
                <a:cxn ang="0">
                  <a:pos x="T6" y="T7"/>
                </a:cxn>
                <a:cxn ang="0">
                  <a:pos x="T8" y="T9"/>
                </a:cxn>
                <a:cxn ang="0">
                  <a:pos x="T10" y="T11"/>
                </a:cxn>
                <a:cxn ang="0">
                  <a:pos x="T12" y="T13"/>
                </a:cxn>
              </a:cxnLst>
              <a:rect l="0" t="0" r="r" b="b"/>
              <a:pathLst>
                <a:path w="255" h="1431">
                  <a:moveTo>
                    <a:pt x="48" y="716"/>
                  </a:moveTo>
                  <a:cubicBezTo>
                    <a:pt x="48" y="288"/>
                    <a:pt x="132" y="49"/>
                    <a:pt x="255" y="28"/>
                  </a:cubicBezTo>
                  <a:lnTo>
                    <a:pt x="255" y="0"/>
                  </a:lnTo>
                  <a:cubicBezTo>
                    <a:pt x="104" y="18"/>
                    <a:pt x="0" y="273"/>
                    <a:pt x="0" y="716"/>
                  </a:cubicBezTo>
                  <a:cubicBezTo>
                    <a:pt x="0" y="1158"/>
                    <a:pt x="104" y="1413"/>
                    <a:pt x="255" y="1431"/>
                  </a:cubicBezTo>
                  <a:lnTo>
                    <a:pt x="255" y="1403"/>
                  </a:lnTo>
                  <a:cubicBezTo>
                    <a:pt x="132" y="1382"/>
                    <a:pt x="48" y="1143"/>
                    <a:pt x="48" y="716"/>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78"/>
            <p:cNvSpPr>
              <a:spLocks/>
            </p:cNvSpPr>
            <p:nvPr>
              <p:custDataLst>
                <p:tags r:id="rId15"/>
              </p:custDataLst>
            </p:nvPr>
          </p:nvSpPr>
          <p:spPr bwMode="auto">
            <a:xfrm>
              <a:off x="7529513" y="5880101"/>
              <a:ext cx="117475" cy="134938"/>
            </a:xfrm>
            <a:custGeom>
              <a:avLst/>
              <a:gdLst>
                <a:gd name="T0" fmla="*/ 173 w 173"/>
                <a:gd name="T1" fmla="*/ 87 h 211"/>
                <a:gd name="T2" fmla="*/ 155 w 173"/>
                <a:gd name="T3" fmla="*/ 22 h 211"/>
                <a:gd name="T4" fmla="*/ 101 w 173"/>
                <a:gd name="T5" fmla="*/ 0 h 211"/>
                <a:gd name="T6" fmla="*/ 63 w 173"/>
                <a:gd name="T7" fmla="*/ 9 h 211"/>
                <a:gd name="T8" fmla="*/ 34 w 173"/>
                <a:gd name="T9" fmla="*/ 37 h 211"/>
                <a:gd name="T10" fmla="*/ 34 w 173"/>
                <a:gd name="T11" fmla="*/ 5 h 211"/>
                <a:gd name="T12" fmla="*/ 0 w 173"/>
                <a:gd name="T13" fmla="*/ 5 h 211"/>
                <a:gd name="T14" fmla="*/ 0 w 173"/>
                <a:gd name="T15" fmla="*/ 211 h 211"/>
                <a:gd name="T16" fmla="*/ 34 w 173"/>
                <a:gd name="T17" fmla="*/ 211 h 211"/>
                <a:gd name="T18" fmla="*/ 34 w 173"/>
                <a:gd name="T19" fmla="*/ 95 h 211"/>
                <a:gd name="T20" fmla="*/ 50 w 173"/>
                <a:gd name="T21" fmla="*/ 47 h 211"/>
                <a:gd name="T22" fmla="*/ 93 w 173"/>
                <a:gd name="T23" fmla="*/ 29 h 211"/>
                <a:gd name="T24" fmla="*/ 128 w 173"/>
                <a:gd name="T25" fmla="*/ 44 h 211"/>
                <a:gd name="T26" fmla="*/ 139 w 173"/>
                <a:gd name="T27" fmla="*/ 88 h 211"/>
                <a:gd name="T28" fmla="*/ 139 w 173"/>
                <a:gd name="T29" fmla="*/ 211 h 211"/>
                <a:gd name="T30" fmla="*/ 173 w 173"/>
                <a:gd name="T31" fmla="*/ 211 h 211"/>
                <a:gd name="T32" fmla="*/ 173 w 173"/>
                <a:gd name="T33" fmla="*/ 8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11">
                  <a:moveTo>
                    <a:pt x="173" y="87"/>
                  </a:moveTo>
                  <a:cubicBezTo>
                    <a:pt x="173" y="58"/>
                    <a:pt x="167" y="36"/>
                    <a:pt x="155" y="22"/>
                  </a:cubicBezTo>
                  <a:cubicBezTo>
                    <a:pt x="143" y="7"/>
                    <a:pt x="125" y="0"/>
                    <a:pt x="101" y="0"/>
                  </a:cubicBezTo>
                  <a:cubicBezTo>
                    <a:pt x="87" y="0"/>
                    <a:pt x="74" y="3"/>
                    <a:pt x="63" y="9"/>
                  </a:cubicBezTo>
                  <a:cubicBezTo>
                    <a:pt x="52" y="15"/>
                    <a:pt x="42" y="24"/>
                    <a:pt x="34" y="37"/>
                  </a:cubicBezTo>
                  <a:lnTo>
                    <a:pt x="34" y="5"/>
                  </a:lnTo>
                  <a:lnTo>
                    <a:pt x="0" y="5"/>
                  </a:lnTo>
                  <a:lnTo>
                    <a:pt x="0" y="211"/>
                  </a:lnTo>
                  <a:lnTo>
                    <a:pt x="34" y="211"/>
                  </a:lnTo>
                  <a:lnTo>
                    <a:pt x="34" y="95"/>
                  </a:lnTo>
                  <a:cubicBezTo>
                    <a:pt x="34" y="75"/>
                    <a:pt x="39" y="58"/>
                    <a:pt x="50" y="47"/>
                  </a:cubicBezTo>
                  <a:cubicBezTo>
                    <a:pt x="60" y="35"/>
                    <a:pt x="75" y="29"/>
                    <a:pt x="93" y="29"/>
                  </a:cubicBezTo>
                  <a:cubicBezTo>
                    <a:pt x="108" y="29"/>
                    <a:pt x="120" y="34"/>
                    <a:pt x="128" y="44"/>
                  </a:cubicBezTo>
                  <a:cubicBezTo>
                    <a:pt x="135" y="53"/>
                    <a:pt x="139" y="68"/>
                    <a:pt x="139" y="88"/>
                  </a:cubicBezTo>
                  <a:lnTo>
                    <a:pt x="139" y="211"/>
                  </a:lnTo>
                  <a:lnTo>
                    <a:pt x="173" y="211"/>
                  </a:lnTo>
                  <a:lnTo>
                    <a:pt x="173" y="87"/>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79"/>
            <p:cNvSpPr>
              <a:spLocks/>
            </p:cNvSpPr>
            <p:nvPr>
              <p:custDataLst>
                <p:tags r:id="rId16"/>
              </p:custDataLst>
            </p:nvPr>
          </p:nvSpPr>
          <p:spPr bwMode="auto">
            <a:xfrm>
              <a:off x="7364413" y="6075363"/>
              <a:ext cx="430213" cy="482600"/>
            </a:xfrm>
            <a:custGeom>
              <a:avLst/>
              <a:gdLst>
                <a:gd name="T0" fmla="*/ 22 w 637"/>
                <a:gd name="T1" fmla="*/ 0 h 760"/>
                <a:gd name="T2" fmla="*/ 22 w 637"/>
                <a:gd name="T3" fmla="*/ 34 h 760"/>
                <a:gd name="T4" fmla="*/ 326 w 637"/>
                <a:gd name="T5" fmla="*/ 382 h 760"/>
                <a:gd name="T6" fmla="*/ 0 w 637"/>
                <a:gd name="T7" fmla="*/ 760 h 760"/>
                <a:gd name="T8" fmla="*/ 637 w 637"/>
                <a:gd name="T9" fmla="*/ 760 h 760"/>
                <a:gd name="T10" fmla="*/ 637 w 637"/>
                <a:gd name="T11" fmla="*/ 562 h 760"/>
                <a:gd name="T12" fmla="*/ 606 w 637"/>
                <a:gd name="T13" fmla="*/ 562 h 760"/>
                <a:gd name="T14" fmla="*/ 589 w 637"/>
                <a:gd name="T15" fmla="*/ 663 h 760"/>
                <a:gd name="T16" fmla="*/ 554 w 637"/>
                <a:gd name="T17" fmla="*/ 698 h 760"/>
                <a:gd name="T18" fmla="*/ 96 w 637"/>
                <a:gd name="T19" fmla="*/ 698 h 760"/>
                <a:gd name="T20" fmla="*/ 390 w 637"/>
                <a:gd name="T21" fmla="*/ 357 h 760"/>
                <a:gd name="T22" fmla="*/ 108 w 637"/>
                <a:gd name="T23" fmla="*/ 34 h 760"/>
                <a:gd name="T24" fmla="*/ 555 w 637"/>
                <a:gd name="T25" fmla="*/ 34 h 760"/>
                <a:gd name="T26" fmla="*/ 589 w 637"/>
                <a:gd name="T27" fmla="*/ 68 h 760"/>
                <a:gd name="T28" fmla="*/ 606 w 637"/>
                <a:gd name="T29" fmla="*/ 170 h 760"/>
                <a:gd name="T30" fmla="*/ 637 w 637"/>
                <a:gd name="T31" fmla="*/ 170 h 760"/>
                <a:gd name="T32" fmla="*/ 637 w 637"/>
                <a:gd name="T33" fmla="*/ 0 h 760"/>
                <a:gd name="T34" fmla="*/ 108 w 637"/>
                <a:gd name="T35" fmla="*/ 0 h 760"/>
                <a:gd name="T36" fmla="*/ 22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2" y="0"/>
                  </a:moveTo>
                  <a:lnTo>
                    <a:pt x="22" y="34"/>
                  </a:lnTo>
                  <a:lnTo>
                    <a:pt x="326" y="382"/>
                  </a:lnTo>
                  <a:lnTo>
                    <a:pt x="0" y="760"/>
                  </a:lnTo>
                  <a:lnTo>
                    <a:pt x="637" y="760"/>
                  </a:lnTo>
                  <a:lnTo>
                    <a:pt x="637" y="562"/>
                  </a:lnTo>
                  <a:lnTo>
                    <a:pt x="606" y="562"/>
                  </a:lnTo>
                  <a:lnTo>
                    <a:pt x="589" y="663"/>
                  </a:lnTo>
                  <a:lnTo>
                    <a:pt x="554" y="698"/>
                  </a:lnTo>
                  <a:lnTo>
                    <a:pt x="96" y="698"/>
                  </a:lnTo>
                  <a:lnTo>
                    <a:pt x="390" y="357"/>
                  </a:lnTo>
                  <a:lnTo>
                    <a:pt x="108" y="34"/>
                  </a:lnTo>
                  <a:lnTo>
                    <a:pt x="555" y="34"/>
                  </a:lnTo>
                  <a:lnTo>
                    <a:pt x="589" y="68"/>
                  </a:lnTo>
                  <a:lnTo>
                    <a:pt x="606" y="170"/>
                  </a:lnTo>
                  <a:lnTo>
                    <a:pt x="637" y="170"/>
                  </a:lnTo>
                  <a:lnTo>
                    <a:pt x="637" y="0"/>
                  </a:lnTo>
                  <a:lnTo>
                    <a:pt x="108" y="0"/>
                  </a:lnTo>
                  <a:lnTo>
                    <a:pt x="22"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80"/>
            <p:cNvSpPr>
              <a:spLocks noEditPoints="1"/>
            </p:cNvSpPr>
            <p:nvPr>
              <p:custDataLst>
                <p:tags r:id="rId17"/>
              </p:custDataLst>
            </p:nvPr>
          </p:nvSpPr>
          <p:spPr bwMode="auto">
            <a:xfrm>
              <a:off x="7388226" y="6619876"/>
              <a:ext cx="22225" cy="182563"/>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81"/>
            <p:cNvSpPr>
              <a:spLocks noEditPoints="1"/>
            </p:cNvSpPr>
            <p:nvPr>
              <p:custDataLst>
                <p:tags r:id="rId18"/>
              </p:custDataLst>
            </p:nvPr>
          </p:nvSpPr>
          <p:spPr bwMode="auto">
            <a:xfrm>
              <a:off x="7454901" y="6696076"/>
              <a:ext cx="171450" cy="73025"/>
            </a:xfrm>
            <a:custGeom>
              <a:avLst/>
              <a:gdLst>
                <a:gd name="T0" fmla="*/ 0 w 254"/>
                <a:gd name="T1" fmla="*/ 31 h 114"/>
                <a:gd name="T2" fmla="*/ 254 w 254"/>
                <a:gd name="T3" fmla="*/ 31 h 114"/>
                <a:gd name="T4" fmla="*/ 254 w 254"/>
                <a:gd name="T5" fmla="*/ 0 h 114"/>
                <a:gd name="T6" fmla="*/ 0 w 254"/>
                <a:gd name="T7" fmla="*/ 0 h 114"/>
                <a:gd name="T8" fmla="*/ 0 w 254"/>
                <a:gd name="T9" fmla="*/ 31 h 114"/>
                <a:gd name="T10" fmla="*/ 0 w 254"/>
                <a:gd name="T11" fmla="*/ 114 h 114"/>
                <a:gd name="T12" fmla="*/ 254 w 254"/>
                <a:gd name="T13" fmla="*/ 114 h 114"/>
                <a:gd name="T14" fmla="*/ 254 w 254"/>
                <a:gd name="T15" fmla="*/ 83 h 114"/>
                <a:gd name="T16" fmla="*/ 0 w 254"/>
                <a:gd name="T17" fmla="*/ 83 h 114"/>
                <a:gd name="T18" fmla="*/ 0 w 254"/>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114">
                  <a:moveTo>
                    <a:pt x="0" y="31"/>
                  </a:moveTo>
                  <a:lnTo>
                    <a:pt x="254" y="31"/>
                  </a:lnTo>
                  <a:lnTo>
                    <a:pt x="254" y="0"/>
                  </a:lnTo>
                  <a:lnTo>
                    <a:pt x="0" y="0"/>
                  </a:lnTo>
                  <a:lnTo>
                    <a:pt x="0" y="31"/>
                  </a:lnTo>
                  <a:close/>
                  <a:moveTo>
                    <a:pt x="0" y="114"/>
                  </a:moveTo>
                  <a:lnTo>
                    <a:pt x="254" y="114"/>
                  </a:lnTo>
                  <a:lnTo>
                    <a:pt x="254" y="83"/>
                  </a:lnTo>
                  <a:lnTo>
                    <a:pt x="0" y="83"/>
                  </a:lnTo>
                  <a:lnTo>
                    <a:pt x="0" y="114"/>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82"/>
            <p:cNvSpPr>
              <a:spLocks/>
            </p:cNvSpPr>
            <p:nvPr>
              <p:custDataLst>
                <p:tags r:id="rId19"/>
              </p:custDataLst>
            </p:nvPr>
          </p:nvSpPr>
          <p:spPr bwMode="auto">
            <a:xfrm>
              <a:off x="7675563" y="6626226"/>
              <a:ext cx="111125" cy="176213"/>
            </a:xfrm>
            <a:custGeom>
              <a:avLst/>
              <a:gdLst>
                <a:gd name="T0" fmla="*/ 6 w 165"/>
                <a:gd name="T1" fmla="*/ 244 h 276"/>
                <a:gd name="T2" fmla="*/ 6 w 165"/>
                <a:gd name="T3" fmla="*/ 276 h 276"/>
                <a:gd name="T4" fmla="*/ 165 w 165"/>
                <a:gd name="T5" fmla="*/ 276 h 276"/>
                <a:gd name="T6" fmla="*/ 165 w 165"/>
                <a:gd name="T7" fmla="*/ 244 h 276"/>
                <a:gd name="T8" fmla="*/ 104 w 165"/>
                <a:gd name="T9" fmla="*/ 244 h 276"/>
                <a:gd name="T10" fmla="*/ 104 w 165"/>
                <a:gd name="T11" fmla="*/ 0 h 276"/>
                <a:gd name="T12" fmla="*/ 66 w 165"/>
                <a:gd name="T13" fmla="*/ 0 h 276"/>
                <a:gd name="T14" fmla="*/ 0 w 165"/>
                <a:gd name="T15" fmla="*/ 13 h 276"/>
                <a:gd name="T16" fmla="*/ 0 w 165"/>
                <a:gd name="T17" fmla="*/ 47 h 276"/>
                <a:gd name="T18" fmla="*/ 67 w 165"/>
                <a:gd name="T19" fmla="*/ 34 h 276"/>
                <a:gd name="T20" fmla="*/ 67 w 165"/>
                <a:gd name="T21" fmla="*/ 244 h 276"/>
                <a:gd name="T22" fmla="*/ 6 w 165"/>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276">
                  <a:moveTo>
                    <a:pt x="6" y="244"/>
                  </a:moveTo>
                  <a:lnTo>
                    <a:pt x="6" y="276"/>
                  </a:lnTo>
                  <a:lnTo>
                    <a:pt x="165" y="276"/>
                  </a:lnTo>
                  <a:lnTo>
                    <a:pt x="165" y="244"/>
                  </a:lnTo>
                  <a:lnTo>
                    <a:pt x="104" y="244"/>
                  </a:lnTo>
                  <a:lnTo>
                    <a:pt x="104" y="0"/>
                  </a:lnTo>
                  <a:lnTo>
                    <a:pt x="66" y="0"/>
                  </a:lnTo>
                  <a:lnTo>
                    <a:pt x="0" y="13"/>
                  </a:lnTo>
                  <a:lnTo>
                    <a:pt x="0" y="47"/>
                  </a:lnTo>
                  <a:lnTo>
                    <a:pt x="67" y="34"/>
                  </a:lnTo>
                  <a:lnTo>
                    <a:pt x="67" y="244"/>
                  </a:lnTo>
                  <a:lnTo>
                    <a:pt x="6" y="244"/>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83"/>
            <p:cNvSpPr>
              <a:spLocks noEditPoints="1"/>
            </p:cNvSpPr>
            <p:nvPr>
              <p:custDataLst>
                <p:tags r:id="rId20"/>
              </p:custDataLst>
            </p:nvPr>
          </p:nvSpPr>
          <p:spPr bwMode="auto">
            <a:xfrm>
              <a:off x="7897813" y="6235701"/>
              <a:ext cx="165100" cy="242888"/>
            </a:xfrm>
            <a:custGeom>
              <a:avLst/>
              <a:gdLst>
                <a:gd name="T0" fmla="*/ 45 w 244"/>
                <a:gd name="T1" fmla="*/ 239 h 383"/>
                <a:gd name="T2" fmla="*/ 80 w 244"/>
                <a:gd name="T3" fmla="*/ 275 h 383"/>
                <a:gd name="T4" fmla="*/ 132 w 244"/>
                <a:gd name="T5" fmla="*/ 287 h 383"/>
                <a:gd name="T6" fmla="*/ 213 w 244"/>
                <a:gd name="T7" fmla="*/ 247 h 383"/>
                <a:gd name="T8" fmla="*/ 244 w 244"/>
                <a:gd name="T9" fmla="*/ 143 h 383"/>
                <a:gd name="T10" fmla="*/ 213 w 244"/>
                <a:gd name="T11" fmla="*/ 40 h 383"/>
                <a:gd name="T12" fmla="*/ 132 w 244"/>
                <a:gd name="T13" fmla="*/ 0 h 383"/>
                <a:gd name="T14" fmla="*/ 80 w 244"/>
                <a:gd name="T15" fmla="*/ 12 h 383"/>
                <a:gd name="T16" fmla="*/ 45 w 244"/>
                <a:gd name="T17" fmla="*/ 48 h 383"/>
                <a:gd name="T18" fmla="*/ 45 w 244"/>
                <a:gd name="T19" fmla="*/ 7 h 383"/>
                <a:gd name="T20" fmla="*/ 0 w 244"/>
                <a:gd name="T21" fmla="*/ 7 h 383"/>
                <a:gd name="T22" fmla="*/ 0 w 244"/>
                <a:gd name="T23" fmla="*/ 383 h 383"/>
                <a:gd name="T24" fmla="*/ 45 w 244"/>
                <a:gd name="T25" fmla="*/ 383 h 383"/>
                <a:gd name="T26" fmla="*/ 45 w 244"/>
                <a:gd name="T27" fmla="*/ 239 h 383"/>
                <a:gd name="T28" fmla="*/ 197 w 244"/>
                <a:gd name="T29" fmla="*/ 143 h 383"/>
                <a:gd name="T30" fmla="*/ 177 w 244"/>
                <a:gd name="T31" fmla="*/ 221 h 383"/>
                <a:gd name="T32" fmla="*/ 121 w 244"/>
                <a:gd name="T33" fmla="*/ 249 h 383"/>
                <a:gd name="T34" fmla="*/ 65 w 244"/>
                <a:gd name="T35" fmla="*/ 221 h 383"/>
                <a:gd name="T36" fmla="*/ 45 w 244"/>
                <a:gd name="T37" fmla="*/ 143 h 383"/>
                <a:gd name="T38" fmla="*/ 65 w 244"/>
                <a:gd name="T39" fmla="*/ 66 h 383"/>
                <a:gd name="T40" fmla="*/ 121 w 244"/>
                <a:gd name="T41" fmla="*/ 38 h 383"/>
                <a:gd name="T42" fmla="*/ 177 w 244"/>
                <a:gd name="T43" fmla="*/ 66 h 383"/>
                <a:gd name="T44" fmla="*/ 197 w 244"/>
                <a:gd name="T45" fmla="*/ 14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 h="383">
                  <a:moveTo>
                    <a:pt x="45" y="239"/>
                  </a:moveTo>
                  <a:cubicBezTo>
                    <a:pt x="54" y="255"/>
                    <a:pt x="66" y="267"/>
                    <a:pt x="80" y="275"/>
                  </a:cubicBezTo>
                  <a:cubicBezTo>
                    <a:pt x="94" y="283"/>
                    <a:pt x="112" y="287"/>
                    <a:pt x="132" y="287"/>
                  </a:cubicBezTo>
                  <a:cubicBezTo>
                    <a:pt x="165" y="287"/>
                    <a:pt x="192" y="274"/>
                    <a:pt x="213" y="247"/>
                  </a:cubicBezTo>
                  <a:cubicBezTo>
                    <a:pt x="233" y="221"/>
                    <a:pt x="244" y="186"/>
                    <a:pt x="244" y="143"/>
                  </a:cubicBezTo>
                  <a:cubicBezTo>
                    <a:pt x="244" y="101"/>
                    <a:pt x="233" y="66"/>
                    <a:pt x="213" y="40"/>
                  </a:cubicBezTo>
                  <a:cubicBezTo>
                    <a:pt x="192" y="13"/>
                    <a:pt x="165" y="0"/>
                    <a:pt x="132" y="0"/>
                  </a:cubicBezTo>
                  <a:cubicBezTo>
                    <a:pt x="112" y="0"/>
                    <a:pt x="94" y="4"/>
                    <a:pt x="80" y="12"/>
                  </a:cubicBezTo>
                  <a:cubicBezTo>
                    <a:pt x="66" y="20"/>
                    <a:pt x="54" y="32"/>
                    <a:pt x="45" y="48"/>
                  </a:cubicBezTo>
                  <a:lnTo>
                    <a:pt x="45" y="7"/>
                  </a:lnTo>
                  <a:lnTo>
                    <a:pt x="0" y="7"/>
                  </a:lnTo>
                  <a:lnTo>
                    <a:pt x="0" y="383"/>
                  </a:lnTo>
                  <a:lnTo>
                    <a:pt x="45" y="383"/>
                  </a:lnTo>
                  <a:lnTo>
                    <a:pt x="45" y="239"/>
                  </a:lnTo>
                  <a:close/>
                  <a:moveTo>
                    <a:pt x="197" y="143"/>
                  </a:moveTo>
                  <a:cubicBezTo>
                    <a:pt x="197" y="176"/>
                    <a:pt x="190" y="202"/>
                    <a:pt x="177" y="221"/>
                  </a:cubicBezTo>
                  <a:cubicBezTo>
                    <a:pt x="163" y="240"/>
                    <a:pt x="145" y="249"/>
                    <a:pt x="121" y="249"/>
                  </a:cubicBezTo>
                  <a:cubicBezTo>
                    <a:pt x="97" y="249"/>
                    <a:pt x="78" y="240"/>
                    <a:pt x="65" y="221"/>
                  </a:cubicBezTo>
                  <a:cubicBezTo>
                    <a:pt x="52" y="202"/>
                    <a:pt x="45" y="176"/>
                    <a:pt x="45" y="143"/>
                  </a:cubicBezTo>
                  <a:cubicBezTo>
                    <a:pt x="45" y="111"/>
                    <a:pt x="52" y="85"/>
                    <a:pt x="65" y="66"/>
                  </a:cubicBezTo>
                  <a:cubicBezTo>
                    <a:pt x="78" y="47"/>
                    <a:pt x="97" y="38"/>
                    <a:pt x="121" y="38"/>
                  </a:cubicBezTo>
                  <a:cubicBezTo>
                    <a:pt x="145" y="38"/>
                    <a:pt x="163" y="47"/>
                    <a:pt x="177" y="66"/>
                  </a:cubicBezTo>
                  <a:cubicBezTo>
                    <a:pt x="190" y="85"/>
                    <a:pt x="197" y="111"/>
                    <a:pt x="197" y="143"/>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84"/>
            <p:cNvSpPr>
              <a:spLocks noEditPoints="1"/>
            </p:cNvSpPr>
            <p:nvPr>
              <p:custDataLst>
                <p:tags r:id="rId21"/>
              </p:custDataLst>
            </p:nvPr>
          </p:nvSpPr>
          <p:spPr bwMode="auto">
            <a:xfrm>
              <a:off x="8101013" y="6107113"/>
              <a:ext cx="134938" cy="174625"/>
            </a:xfrm>
            <a:custGeom>
              <a:avLst/>
              <a:gdLst>
                <a:gd name="T0" fmla="*/ 124 w 201"/>
                <a:gd name="T1" fmla="*/ 32 h 275"/>
                <a:gd name="T2" fmla="*/ 124 w 201"/>
                <a:gd name="T3" fmla="*/ 179 h 275"/>
                <a:gd name="T4" fmla="*/ 30 w 201"/>
                <a:gd name="T5" fmla="*/ 179 h 275"/>
                <a:gd name="T6" fmla="*/ 124 w 201"/>
                <a:gd name="T7" fmla="*/ 32 h 275"/>
                <a:gd name="T8" fmla="*/ 114 w 201"/>
                <a:gd name="T9" fmla="*/ 0 h 275"/>
                <a:gd name="T10" fmla="*/ 0 w 201"/>
                <a:gd name="T11" fmla="*/ 174 h 275"/>
                <a:gd name="T12" fmla="*/ 0 w 201"/>
                <a:gd name="T13" fmla="*/ 210 h 275"/>
                <a:gd name="T14" fmla="*/ 124 w 201"/>
                <a:gd name="T15" fmla="*/ 210 h 275"/>
                <a:gd name="T16" fmla="*/ 124 w 201"/>
                <a:gd name="T17" fmla="*/ 275 h 275"/>
                <a:gd name="T18" fmla="*/ 161 w 201"/>
                <a:gd name="T19" fmla="*/ 275 h 275"/>
                <a:gd name="T20" fmla="*/ 161 w 201"/>
                <a:gd name="T21" fmla="*/ 210 h 275"/>
                <a:gd name="T22" fmla="*/ 201 w 201"/>
                <a:gd name="T23" fmla="*/ 210 h 275"/>
                <a:gd name="T24" fmla="*/ 201 w 201"/>
                <a:gd name="T25" fmla="*/ 179 h 275"/>
                <a:gd name="T26" fmla="*/ 161 w 201"/>
                <a:gd name="T27" fmla="*/ 179 h 275"/>
                <a:gd name="T28" fmla="*/ 161 w 201"/>
                <a:gd name="T29" fmla="*/ 0 h 275"/>
                <a:gd name="T30" fmla="*/ 114 w 201"/>
                <a:gd name="T31"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275">
                  <a:moveTo>
                    <a:pt x="124" y="32"/>
                  </a:moveTo>
                  <a:lnTo>
                    <a:pt x="124" y="179"/>
                  </a:lnTo>
                  <a:lnTo>
                    <a:pt x="30" y="179"/>
                  </a:lnTo>
                  <a:lnTo>
                    <a:pt x="124" y="32"/>
                  </a:lnTo>
                  <a:close/>
                  <a:moveTo>
                    <a:pt x="114" y="0"/>
                  </a:moveTo>
                  <a:lnTo>
                    <a:pt x="0" y="174"/>
                  </a:lnTo>
                  <a:lnTo>
                    <a:pt x="0" y="210"/>
                  </a:lnTo>
                  <a:lnTo>
                    <a:pt x="124" y="210"/>
                  </a:lnTo>
                  <a:lnTo>
                    <a:pt x="124" y="275"/>
                  </a:lnTo>
                  <a:lnTo>
                    <a:pt x="161" y="275"/>
                  </a:lnTo>
                  <a:lnTo>
                    <a:pt x="161" y="210"/>
                  </a:lnTo>
                  <a:lnTo>
                    <a:pt x="201" y="210"/>
                  </a:lnTo>
                  <a:lnTo>
                    <a:pt x="201" y="179"/>
                  </a:lnTo>
                  <a:lnTo>
                    <a:pt x="161" y="179"/>
                  </a:lnTo>
                  <a:lnTo>
                    <a:pt x="161" y="0"/>
                  </a:lnTo>
                  <a:lnTo>
                    <a:pt x="114"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85"/>
            <p:cNvSpPr>
              <a:spLocks noEditPoints="1"/>
            </p:cNvSpPr>
            <p:nvPr>
              <p:custDataLst>
                <p:tags r:id="rId22"/>
              </p:custDataLst>
            </p:nvPr>
          </p:nvSpPr>
          <p:spPr bwMode="auto">
            <a:xfrm>
              <a:off x="8112126" y="6372226"/>
              <a:ext cx="22225" cy="180975"/>
            </a:xfrm>
            <a:custGeom>
              <a:avLst/>
              <a:gdLst>
                <a:gd name="T0" fmla="*/ 0 w 34"/>
                <a:gd name="T1" fmla="*/ 80 h 287"/>
                <a:gd name="T2" fmla="*/ 0 w 34"/>
                <a:gd name="T3" fmla="*/ 287 h 287"/>
                <a:gd name="T4" fmla="*/ 34 w 34"/>
                <a:gd name="T5" fmla="*/ 287 h 287"/>
                <a:gd name="T6" fmla="*/ 34 w 34"/>
                <a:gd name="T7" fmla="*/ 80 h 287"/>
                <a:gd name="T8" fmla="*/ 0 w 34"/>
                <a:gd name="T9" fmla="*/ 80 h 287"/>
                <a:gd name="T10" fmla="*/ 0 w 34"/>
                <a:gd name="T11" fmla="*/ 0 h 287"/>
                <a:gd name="T12" fmla="*/ 0 w 34"/>
                <a:gd name="T13" fmla="*/ 43 h 287"/>
                <a:gd name="T14" fmla="*/ 34 w 34"/>
                <a:gd name="T15" fmla="*/ 43 h 287"/>
                <a:gd name="T16" fmla="*/ 34 w 34"/>
                <a:gd name="T17" fmla="*/ 0 h 287"/>
                <a:gd name="T18" fmla="*/ 0 w 34"/>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7">
                  <a:moveTo>
                    <a:pt x="0" y="80"/>
                  </a:moveTo>
                  <a:lnTo>
                    <a:pt x="0" y="287"/>
                  </a:lnTo>
                  <a:lnTo>
                    <a:pt x="34" y="287"/>
                  </a:lnTo>
                  <a:lnTo>
                    <a:pt x="34" y="80"/>
                  </a:lnTo>
                  <a:lnTo>
                    <a:pt x="0" y="80"/>
                  </a:lnTo>
                  <a:close/>
                  <a:moveTo>
                    <a:pt x="0" y="0"/>
                  </a:moveTo>
                  <a:lnTo>
                    <a:pt x="0" y="43"/>
                  </a:lnTo>
                  <a:lnTo>
                    <a:pt x="34" y="43"/>
                  </a:lnTo>
                  <a:lnTo>
                    <a:pt x="34" y="0"/>
                  </a:lnTo>
                  <a:lnTo>
                    <a:pt x="0" y="0"/>
                  </a:lnTo>
                </a:path>
              </a:pathLst>
            </a:custGeom>
            <a:solidFill>
              <a:schemeClr val="tx1"/>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86"/>
            <p:cNvSpPr>
              <a:spLocks/>
            </p:cNvSpPr>
            <p:nvPr>
              <p:custDataLst>
                <p:tags r:id="rId23"/>
              </p:custDataLst>
            </p:nvPr>
          </p:nvSpPr>
          <p:spPr bwMode="auto">
            <a:xfrm>
              <a:off x="8288338" y="5865813"/>
              <a:ext cx="171450" cy="909638"/>
            </a:xfrm>
            <a:custGeom>
              <a:avLst/>
              <a:gdLst>
                <a:gd name="T0" fmla="*/ 207 w 254"/>
                <a:gd name="T1" fmla="*/ 716 h 1431"/>
                <a:gd name="T2" fmla="*/ 0 w 254"/>
                <a:gd name="T3" fmla="*/ 1403 h 1431"/>
                <a:gd name="T4" fmla="*/ 0 w 254"/>
                <a:gd name="T5" fmla="*/ 1431 h 1431"/>
                <a:gd name="T6" fmla="*/ 254 w 254"/>
                <a:gd name="T7" fmla="*/ 716 h 1431"/>
                <a:gd name="T8" fmla="*/ 0 w 254"/>
                <a:gd name="T9" fmla="*/ 0 h 1431"/>
                <a:gd name="T10" fmla="*/ 0 w 254"/>
                <a:gd name="T11" fmla="*/ 28 h 1431"/>
                <a:gd name="T12" fmla="*/ 207 w 254"/>
                <a:gd name="T13" fmla="*/ 716 h 1431"/>
              </a:gdLst>
              <a:ahLst/>
              <a:cxnLst>
                <a:cxn ang="0">
                  <a:pos x="T0" y="T1"/>
                </a:cxn>
                <a:cxn ang="0">
                  <a:pos x="T2" y="T3"/>
                </a:cxn>
                <a:cxn ang="0">
                  <a:pos x="T4" y="T5"/>
                </a:cxn>
                <a:cxn ang="0">
                  <a:pos x="T6" y="T7"/>
                </a:cxn>
                <a:cxn ang="0">
                  <a:pos x="T8" y="T9"/>
                </a:cxn>
                <a:cxn ang="0">
                  <a:pos x="T10" y="T11"/>
                </a:cxn>
                <a:cxn ang="0">
                  <a:pos x="T12" y="T13"/>
                </a:cxn>
              </a:cxnLst>
              <a:rect l="0" t="0" r="r" b="b"/>
              <a:pathLst>
                <a:path w="254" h="1431">
                  <a:moveTo>
                    <a:pt x="207" y="716"/>
                  </a:moveTo>
                  <a:cubicBezTo>
                    <a:pt x="207" y="1143"/>
                    <a:pt x="122" y="1382"/>
                    <a:pt x="0" y="1403"/>
                  </a:cubicBezTo>
                  <a:lnTo>
                    <a:pt x="0" y="1431"/>
                  </a:lnTo>
                  <a:cubicBezTo>
                    <a:pt x="150" y="1413"/>
                    <a:pt x="254" y="1158"/>
                    <a:pt x="254" y="716"/>
                  </a:cubicBezTo>
                  <a:cubicBezTo>
                    <a:pt x="254" y="273"/>
                    <a:pt x="150" y="18"/>
                    <a:pt x="0" y="0"/>
                  </a:cubicBezTo>
                  <a:lnTo>
                    <a:pt x="0" y="28"/>
                  </a:lnTo>
                  <a:cubicBezTo>
                    <a:pt x="122" y="49"/>
                    <a:pt x="207" y="288"/>
                    <a:pt x="207" y="716"/>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87"/>
            <p:cNvSpPr>
              <a:spLocks/>
            </p:cNvSpPr>
            <p:nvPr>
              <p:custDataLst>
                <p:tags r:id="rId24"/>
              </p:custDataLst>
            </p:nvPr>
          </p:nvSpPr>
          <p:spPr bwMode="auto">
            <a:xfrm>
              <a:off x="8577263" y="5865813"/>
              <a:ext cx="173038" cy="909638"/>
            </a:xfrm>
            <a:custGeom>
              <a:avLst/>
              <a:gdLst>
                <a:gd name="T0" fmla="*/ 48 w 255"/>
                <a:gd name="T1" fmla="*/ 716 h 1431"/>
                <a:gd name="T2" fmla="*/ 255 w 255"/>
                <a:gd name="T3" fmla="*/ 28 h 1431"/>
                <a:gd name="T4" fmla="*/ 255 w 255"/>
                <a:gd name="T5" fmla="*/ 0 h 1431"/>
                <a:gd name="T6" fmla="*/ 0 w 255"/>
                <a:gd name="T7" fmla="*/ 716 h 1431"/>
                <a:gd name="T8" fmla="*/ 255 w 255"/>
                <a:gd name="T9" fmla="*/ 1431 h 1431"/>
                <a:gd name="T10" fmla="*/ 255 w 255"/>
                <a:gd name="T11" fmla="*/ 1403 h 1431"/>
                <a:gd name="T12" fmla="*/ 48 w 255"/>
                <a:gd name="T13" fmla="*/ 716 h 1431"/>
              </a:gdLst>
              <a:ahLst/>
              <a:cxnLst>
                <a:cxn ang="0">
                  <a:pos x="T0" y="T1"/>
                </a:cxn>
                <a:cxn ang="0">
                  <a:pos x="T2" y="T3"/>
                </a:cxn>
                <a:cxn ang="0">
                  <a:pos x="T4" y="T5"/>
                </a:cxn>
                <a:cxn ang="0">
                  <a:pos x="T6" y="T7"/>
                </a:cxn>
                <a:cxn ang="0">
                  <a:pos x="T8" y="T9"/>
                </a:cxn>
                <a:cxn ang="0">
                  <a:pos x="T10" y="T11"/>
                </a:cxn>
                <a:cxn ang="0">
                  <a:pos x="T12" y="T13"/>
                </a:cxn>
              </a:cxnLst>
              <a:rect l="0" t="0" r="r" b="b"/>
              <a:pathLst>
                <a:path w="255" h="1431">
                  <a:moveTo>
                    <a:pt x="48" y="716"/>
                  </a:moveTo>
                  <a:cubicBezTo>
                    <a:pt x="48" y="288"/>
                    <a:pt x="132" y="49"/>
                    <a:pt x="255" y="28"/>
                  </a:cubicBezTo>
                  <a:lnTo>
                    <a:pt x="255" y="0"/>
                  </a:lnTo>
                  <a:cubicBezTo>
                    <a:pt x="104" y="18"/>
                    <a:pt x="0" y="273"/>
                    <a:pt x="0" y="716"/>
                  </a:cubicBezTo>
                  <a:cubicBezTo>
                    <a:pt x="0" y="1158"/>
                    <a:pt x="104" y="1413"/>
                    <a:pt x="255" y="1431"/>
                  </a:cubicBezTo>
                  <a:lnTo>
                    <a:pt x="255" y="1403"/>
                  </a:lnTo>
                  <a:cubicBezTo>
                    <a:pt x="132" y="1382"/>
                    <a:pt x="48" y="1143"/>
                    <a:pt x="48" y="716"/>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88"/>
            <p:cNvSpPr>
              <a:spLocks/>
            </p:cNvSpPr>
            <p:nvPr>
              <p:custDataLst>
                <p:tags r:id="rId25"/>
              </p:custDataLst>
            </p:nvPr>
          </p:nvSpPr>
          <p:spPr bwMode="auto">
            <a:xfrm>
              <a:off x="8937626" y="5880101"/>
              <a:ext cx="117475" cy="134938"/>
            </a:xfrm>
            <a:custGeom>
              <a:avLst/>
              <a:gdLst>
                <a:gd name="T0" fmla="*/ 173 w 173"/>
                <a:gd name="T1" fmla="*/ 87 h 211"/>
                <a:gd name="T2" fmla="*/ 155 w 173"/>
                <a:gd name="T3" fmla="*/ 22 h 211"/>
                <a:gd name="T4" fmla="*/ 101 w 173"/>
                <a:gd name="T5" fmla="*/ 0 h 211"/>
                <a:gd name="T6" fmla="*/ 63 w 173"/>
                <a:gd name="T7" fmla="*/ 9 h 211"/>
                <a:gd name="T8" fmla="*/ 34 w 173"/>
                <a:gd name="T9" fmla="*/ 37 h 211"/>
                <a:gd name="T10" fmla="*/ 34 w 173"/>
                <a:gd name="T11" fmla="*/ 5 h 211"/>
                <a:gd name="T12" fmla="*/ 0 w 173"/>
                <a:gd name="T13" fmla="*/ 5 h 211"/>
                <a:gd name="T14" fmla="*/ 0 w 173"/>
                <a:gd name="T15" fmla="*/ 211 h 211"/>
                <a:gd name="T16" fmla="*/ 34 w 173"/>
                <a:gd name="T17" fmla="*/ 211 h 211"/>
                <a:gd name="T18" fmla="*/ 34 w 173"/>
                <a:gd name="T19" fmla="*/ 95 h 211"/>
                <a:gd name="T20" fmla="*/ 50 w 173"/>
                <a:gd name="T21" fmla="*/ 47 h 211"/>
                <a:gd name="T22" fmla="*/ 93 w 173"/>
                <a:gd name="T23" fmla="*/ 29 h 211"/>
                <a:gd name="T24" fmla="*/ 128 w 173"/>
                <a:gd name="T25" fmla="*/ 44 h 211"/>
                <a:gd name="T26" fmla="*/ 139 w 173"/>
                <a:gd name="T27" fmla="*/ 88 h 211"/>
                <a:gd name="T28" fmla="*/ 139 w 173"/>
                <a:gd name="T29" fmla="*/ 211 h 211"/>
                <a:gd name="T30" fmla="*/ 173 w 173"/>
                <a:gd name="T31" fmla="*/ 211 h 211"/>
                <a:gd name="T32" fmla="*/ 173 w 173"/>
                <a:gd name="T33" fmla="*/ 8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11">
                  <a:moveTo>
                    <a:pt x="173" y="87"/>
                  </a:moveTo>
                  <a:cubicBezTo>
                    <a:pt x="173" y="58"/>
                    <a:pt x="167" y="36"/>
                    <a:pt x="155" y="22"/>
                  </a:cubicBezTo>
                  <a:cubicBezTo>
                    <a:pt x="142" y="7"/>
                    <a:pt x="125" y="0"/>
                    <a:pt x="101" y="0"/>
                  </a:cubicBezTo>
                  <a:cubicBezTo>
                    <a:pt x="86" y="0"/>
                    <a:pt x="74" y="3"/>
                    <a:pt x="63" y="9"/>
                  </a:cubicBezTo>
                  <a:cubicBezTo>
                    <a:pt x="52" y="15"/>
                    <a:pt x="42" y="24"/>
                    <a:pt x="34" y="37"/>
                  </a:cubicBezTo>
                  <a:lnTo>
                    <a:pt x="34" y="5"/>
                  </a:lnTo>
                  <a:lnTo>
                    <a:pt x="0" y="5"/>
                  </a:lnTo>
                  <a:lnTo>
                    <a:pt x="0" y="211"/>
                  </a:lnTo>
                  <a:lnTo>
                    <a:pt x="34" y="211"/>
                  </a:lnTo>
                  <a:lnTo>
                    <a:pt x="34" y="95"/>
                  </a:lnTo>
                  <a:cubicBezTo>
                    <a:pt x="34" y="75"/>
                    <a:pt x="39" y="58"/>
                    <a:pt x="50" y="47"/>
                  </a:cubicBezTo>
                  <a:cubicBezTo>
                    <a:pt x="60" y="35"/>
                    <a:pt x="75" y="29"/>
                    <a:pt x="93" y="29"/>
                  </a:cubicBezTo>
                  <a:cubicBezTo>
                    <a:pt x="108" y="29"/>
                    <a:pt x="120" y="34"/>
                    <a:pt x="128" y="44"/>
                  </a:cubicBezTo>
                  <a:cubicBezTo>
                    <a:pt x="135" y="53"/>
                    <a:pt x="139" y="68"/>
                    <a:pt x="139" y="88"/>
                  </a:cubicBezTo>
                  <a:lnTo>
                    <a:pt x="139" y="211"/>
                  </a:lnTo>
                  <a:lnTo>
                    <a:pt x="173" y="211"/>
                  </a:lnTo>
                  <a:lnTo>
                    <a:pt x="173" y="87"/>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89"/>
            <p:cNvSpPr>
              <a:spLocks/>
            </p:cNvSpPr>
            <p:nvPr>
              <p:custDataLst>
                <p:tags r:id="rId26"/>
              </p:custDataLst>
            </p:nvPr>
          </p:nvSpPr>
          <p:spPr bwMode="auto">
            <a:xfrm>
              <a:off x="8772526" y="6075363"/>
              <a:ext cx="430213" cy="482600"/>
            </a:xfrm>
            <a:custGeom>
              <a:avLst/>
              <a:gdLst>
                <a:gd name="T0" fmla="*/ 21 w 637"/>
                <a:gd name="T1" fmla="*/ 0 h 760"/>
                <a:gd name="T2" fmla="*/ 21 w 637"/>
                <a:gd name="T3" fmla="*/ 34 h 760"/>
                <a:gd name="T4" fmla="*/ 325 w 637"/>
                <a:gd name="T5" fmla="*/ 382 h 760"/>
                <a:gd name="T6" fmla="*/ 0 w 637"/>
                <a:gd name="T7" fmla="*/ 760 h 760"/>
                <a:gd name="T8" fmla="*/ 637 w 637"/>
                <a:gd name="T9" fmla="*/ 760 h 760"/>
                <a:gd name="T10" fmla="*/ 637 w 637"/>
                <a:gd name="T11" fmla="*/ 562 h 760"/>
                <a:gd name="T12" fmla="*/ 606 w 637"/>
                <a:gd name="T13" fmla="*/ 562 h 760"/>
                <a:gd name="T14" fmla="*/ 589 w 637"/>
                <a:gd name="T15" fmla="*/ 663 h 760"/>
                <a:gd name="T16" fmla="*/ 554 w 637"/>
                <a:gd name="T17" fmla="*/ 698 h 760"/>
                <a:gd name="T18" fmla="*/ 96 w 637"/>
                <a:gd name="T19" fmla="*/ 698 h 760"/>
                <a:gd name="T20" fmla="*/ 390 w 637"/>
                <a:gd name="T21" fmla="*/ 357 h 760"/>
                <a:gd name="T22" fmla="*/ 108 w 637"/>
                <a:gd name="T23" fmla="*/ 34 h 760"/>
                <a:gd name="T24" fmla="*/ 555 w 637"/>
                <a:gd name="T25" fmla="*/ 34 h 760"/>
                <a:gd name="T26" fmla="*/ 589 w 637"/>
                <a:gd name="T27" fmla="*/ 68 h 760"/>
                <a:gd name="T28" fmla="*/ 606 w 637"/>
                <a:gd name="T29" fmla="*/ 170 h 760"/>
                <a:gd name="T30" fmla="*/ 637 w 637"/>
                <a:gd name="T31" fmla="*/ 170 h 760"/>
                <a:gd name="T32" fmla="*/ 637 w 637"/>
                <a:gd name="T33" fmla="*/ 0 h 760"/>
                <a:gd name="T34" fmla="*/ 108 w 637"/>
                <a:gd name="T35" fmla="*/ 0 h 760"/>
                <a:gd name="T36" fmla="*/ 21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1" y="0"/>
                  </a:moveTo>
                  <a:lnTo>
                    <a:pt x="21" y="34"/>
                  </a:lnTo>
                  <a:lnTo>
                    <a:pt x="325" y="382"/>
                  </a:lnTo>
                  <a:lnTo>
                    <a:pt x="0" y="760"/>
                  </a:lnTo>
                  <a:lnTo>
                    <a:pt x="637" y="760"/>
                  </a:lnTo>
                  <a:lnTo>
                    <a:pt x="637" y="562"/>
                  </a:lnTo>
                  <a:lnTo>
                    <a:pt x="606" y="562"/>
                  </a:lnTo>
                  <a:lnTo>
                    <a:pt x="589" y="663"/>
                  </a:lnTo>
                  <a:lnTo>
                    <a:pt x="554" y="698"/>
                  </a:lnTo>
                  <a:lnTo>
                    <a:pt x="96" y="698"/>
                  </a:lnTo>
                  <a:lnTo>
                    <a:pt x="390" y="357"/>
                  </a:lnTo>
                  <a:lnTo>
                    <a:pt x="108" y="34"/>
                  </a:lnTo>
                  <a:lnTo>
                    <a:pt x="555" y="34"/>
                  </a:lnTo>
                  <a:lnTo>
                    <a:pt x="589" y="68"/>
                  </a:lnTo>
                  <a:lnTo>
                    <a:pt x="606" y="170"/>
                  </a:lnTo>
                  <a:lnTo>
                    <a:pt x="637" y="170"/>
                  </a:lnTo>
                  <a:lnTo>
                    <a:pt x="637" y="0"/>
                  </a:lnTo>
                  <a:lnTo>
                    <a:pt x="108" y="0"/>
                  </a:lnTo>
                  <a:lnTo>
                    <a:pt x="21"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90"/>
            <p:cNvSpPr>
              <a:spLocks noEditPoints="1"/>
            </p:cNvSpPr>
            <p:nvPr>
              <p:custDataLst>
                <p:tags r:id="rId27"/>
              </p:custDataLst>
            </p:nvPr>
          </p:nvSpPr>
          <p:spPr bwMode="auto">
            <a:xfrm>
              <a:off x="8796338" y="6619876"/>
              <a:ext cx="22225" cy="182563"/>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91"/>
            <p:cNvSpPr>
              <a:spLocks noEditPoints="1"/>
            </p:cNvSpPr>
            <p:nvPr>
              <p:custDataLst>
                <p:tags r:id="rId28"/>
              </p:custDataLst>
            </p:nvPr>
          </p:nvSpPr>
          <p:spPr bwMode="auto">
            <a:xfrm>
              <a:off x="8863013" y="6696076"/>
              <a:ext cx="173038" cy="73025"/>
            </a:xfrm>
            <a:custGeom>
              <a:avLst/>
              <a:gdLst>
                <a:gd name="T0" fmla="*/ 0 w 255"/>
                <a:gd name="T1" fmla="*/ 31 h 114"/>
                <a:gd name="T2" fmla="*/ 255 w 255"/>
                <a:gd name="T3" fmla="*/ 31 h 114"/>
                <a:gd name="T4" fmla="*/ 255 w 255"/>
                <a:gd name="T5" fmla="*/ 0 h 114"/>
                <a:gd name="T6" fmla="*/ 0 w 255"/>
                <a:gd name="T7" fmla="*/ 0 h 114"/>
                <a:gd name="T8" fmla="*/ 0 w 255"/>
                <a:gd name="T9" fmla="*/ 31 h 114"/>
                <a:gd name="T10" fmla="*/ 0 w 255"/>
                <a:gd name="T11" fmla="*/ 114 h 114"/>
                <a:gd name="T12" fmla="*/ 255 w 255"/>
                <a:gd name="T13" fmla="*/ 114 h 114"/>
                <a:gd name="T14" fmla="*/ 255 w 255"/>
                <a:gd name="T15" fmla="*/ 83 h 114"/>
                <a:gd name="T16" fmla="*/ 0 w 255"/>
                <a:gd name="T17" fmla="*/ 83 h 114"/>
                <a:gd name="T18" fmla="*/ 0 w 255"/>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114">
                  <a:moveTo>
                    <a:pt x="0" y="31"/>
                  </a:moveTo>
                  <a:lnTo>
                    <a:pt x="255" y="31"/>
                  </a:lnTo>
                  <a:lnTo>
                    <a:pt x="255" y="0"/>
                  </a:lnTo>
                  <a:lnTo>
                    <a:pt x="0" y="0"/>
                  </a:lnTo>
                  <a:lnTo>
                    <a:pt x="0" y="31"/>
                  </a:lnTo>
                  <a:close/>
                  <a:moveTo>
                    <a:pt x="0" y="114"/>
                  </a:moveTo>
                  <a:lnTo>
                    <a:pt x="255" y="114"/>
                  </a:lnTo>
                  <a:lnTo>
                    <a:pt x="255" y="83"/>
                  </a:lnTo>
                  <a:lnTo>
                    <a:pt x="0" y="83"/>
                  </a:lnTo>
                  <a:lnTo>
                    <a:pt x="0" y="114"/>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92"/>
            <p:cNvSpPr>
              <a:spLocks/>
            </p:cNvSpPr>
            <p:nvPr>
              <p:custDataLst>
                <p:tags r:id="rId29"/>
              </p:custDataLst>
            </p:nvPr>
          </p:nvSpPr>
          <p:spPr bwMode="auto">
            <a:xfrm>
              <a:off x="9085263" y="6626226"/>
              <a:ext cx="109538" cy="176213"/>
            </a:xfrm>
            <a:custGeom>
              <a:avLst/>
              <a:gdLst>
                <a:gd name="T0" fmla="*/ 6 w 164"/>
                <a:gd name="T1" fmla="*/ 244 h 276"/>
                <a:gd name="T2" fmla="*/ 6 w 164"/>
                <a:gd name="T3" fmla="*/ 276 h 276"/>
                <a:gd name="T4" fmla="*/ 164 w 164"/>
                <a:gd name="T5" fmla="*/ 276 h 276"/>
                <a:gd name="T6" fmla="*/ 164 w 164"/>
                <a:gd name="T7" fmla="*/ 244 h 276"/>
                <a:gd name="T8" fmla="*/ 104 w 164"/>
                <a:gd name="T9" fmla="*/ 244 h 276"/>
                <a:gd name="T10" fmla="*/ 104 w 164"/>
                <a:gd name="T11" fmla="*/ 0 h 276"/>
                <a:gd name="T12" fmla="*/ 66 w 164"/>
                <a:gd name="T13" fmla="*/ 0 h 276"/>
                <a:gd name="T14" fmla="*/ 0 w 164"/>
                <a:gd name="T15" fmla="*/ 13 h 276"/>
                <a:gd name="T16" fmla="*/ 0 w 164"/>
                <a:gd name="T17" fmla="*/ 47 h 276"/>
                <a:gd name="T18" fmla="*/ 66 w 164"/>
                <a:gd name="T19" fmla="*/ 34 h 276"/>
                <a:gd name="T20" fmla="*/ 66 w 164"/>
                <a:gd name="T21" fmla="*/ 244 h 276"/>
                <a:gd name="T22" fmla="*/ 6 w 164"/>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76">
                  <a:moveTo>
                    <a:pt x="6" y="244"/>
                  </a:moveTo>
                  <a:lnTo>
                    <a:pt x="6" y="276"/>
                  </a:lnTo>
                  <a:lnTo>
                    <a:pt x="164" y="276"/>
                  </a:lnTo>
                  <a:lnTo>
                    <a:pt x="164" y="244"/>
                  </a:lnTo>
                  <a:lnTo>
                    <a:pt x="104" y="244"/>
                  </a:lnTo>
                  <a:lnTo>
                    <a:pt x="104" y="0"/>
                  </a:lnTo>
                  <a:lnTo>
                    <a:pt x="66" y="0"/>
                  </a:lnTo>
                  <a:lnTo>
                    <a:pt x="0" y="13"/>
                  </a:lnTo>
                  <a:lnTo>
                    <a:pt x="0" y="47"/>
                  </a:lnTo>
                  <a:lnTo>
                    <a:pt x="66" y="34"/>
                  </a:lnTo>
                  <a:lnTo>
                    <a:pt x="66" y="244"/>
                  </a:lnTo>
                  <a:lnTo>
                    <a:pt x="6" y="244"/>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193"/>
            <p:cNvSpPr>
              <a:spLocks noEditPoints="1"/>
            </p:cNvSpPr>
            <p:nvPr>
              <p:custDataLst>
                <p:tags r:id="rId30"/>
              </p:custDataLst>
            </p:nvPr>
          </p:nvSpPr>
          <p:spPr bwMode="auto">
            <a:xfrm>
              <a:off x="9305926" y="6235701"/>
              <a:ext cx="165100" cy="242888"/>
            </a:xfrm>
            <a:custGeom>
              <a:avLst/>
              <a:gdLst>
                <a:gd name="T0" fmla="*/ 45 w 244"/>
                <a:gd name="T1" fmla="*/ 239 h 383"/>
                <a:gd name="T2" fmla="*/ 80 w 244"/>
                <a:gd name="T3" fmla="*/ 275 h 383"/>
                <a:gd name="T4" fmla="*/ 132 w 244"/>
                <a:gd name="T5" fmla="*/ 287 h 383"/>
                <a:gd name="T6" fmla="*/ 213 w 244"/>
                <a:gd name="T7" fmla="*/ 247 h 383"/>
                <a:gd name="T8" fmla="*/ 244 w 244"/>
                <a:gd name="T9" fmla="*/ 143 h 383"/>
                <a:gd name="T10" fmla="*/ 213 w 244"/>
                <a:gd name="T11" fmla="*/ 40 h 383"/>
                <a:gd name="T12" fmla="*/ 132 w 244"/>
                <a:gd name="T13" fmla="*/ 0 h 383"/>
                <a:gd name="T14" fmla="*/ 80 w 244"/>
                <a:gd name="T15" fmla="*/ 12 h 383"/>
                <a:gd name="T16" fmla="*/ 45 w 244"/>
                <a:gd name="T17" fmla="*/ 48 h 383"/>
                <a:gd name="T18" fmla="*/ 45 w 244"/>
                <a:gd name="T19" fmla="*/ 7 h 383"/>
                <a:gd name="T20" fmla="*/ 0 w 244"/>
                <a:gd name="T21" fmla="*/ 7 h 383"/>
                <a:gd name="T22" fmla="*/ 0 w 244"/>
                <a:gd name="T23" fmla="*/ 383 h 383"/>
                <a:gd name="T24" fmla="*/ 45 w 244"/>
                <a:gd name="T25" fmla="*/ 383 h 383"/>
                <a:gd name="T26" fmla="*/ 45 w 244"/>
                <a:gd name="T27" fmla="*/ 239 h 383"/>
                <a:gd name="T28" fmla="*/ 197 w 244"/>
                <a:gd name="T29" fmla="*/ 143 h 383"/>
                <a:gd name="T30" fmla="*/ 177 w 244"/>
                <a:gd name="T31" fmla="*/ 221 h 383"/>
                <a:gd name="T32" fmla="*/ 121 w 244"/>
                <a:gd name="T33" fmla="*/ 249 h 383"/>
                <a:gd name="T34" fmla="*/ 65 w 244"/>
                <a:gd name="T35" fmla="*/ 221 h 383"/>
                <a:gd name="T36" fmla="*/ 45 w 244"/>
                <a:gd name="T37" fmla="*/ 143 h 383"/>
                <a:gd name="T38" fmla="*/ 65 w 244"/>
                <a:gd name="T39" fmla="*/ 66 h 383"/>
                <a:gd name="T40" fmla="*/ 121 w 244"/>
                <a:gd name="T41" fmla="*/ 38 h 383"/>
                <a:gd name="T42" fmla="*/ 177 w 244"/>
                <a:gd name="T43" fmla="*/ 66 h 383"/>
                <a:gd name="T44" fmla="*/ 197 w 244"/>
                <a:gd name="T45" fmla="*/ 14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 h="383">
                  <a:moveTo>
                    <a:pt x="45" y="239"/>
                  </a:moveTo>
                  <a:cubicBezTo>
                    <a:pt x="54" y="255"/>
                    <a:pt x="66" y="267"/>
                    <a:pt x="80" y="275"/>
                  </a:cubicBezTo>
                  <a:cubicBezTo>
                    <a:pt x="94" y="283"/>
                    <a:pt x="112" y="287"/>
                    <a:pt x="132" y="287"/>
                  </a:cubicBezTo>
                  <a:cubicBezTo>
                    <a:pt x="165" y="287"/>
                    <a:pt x="192" y="274"/>
                    <a:pt x="213" y="247"/>
                  </a:cubicBezTo>
                  <a:cubicBezTo>
                    <a:pt x="233" y="221"/>
                    <a:pt x="244" y="186"/>
                    <a:pt x="244" y="143"/>
                  </a:cubicBezTo>
                  <a:cubicBezTo>
                    <a:pt x="244" y="101"/>
                    <a:pt x="233" y="66"/>
                    <a:pt x="213" y="40"/>
                  </a:cubicBezTo>
                  <a:cubicBezTo>
                    <a:pt x="192" y="13"/>
                    <a:pt x="165" y="0"/>
                    <a:pt x="132" y="0"/>
                  </a:cubicBezTo>
                  <a:cubicBezTo>
                    <a:pt x="112" y="0"/>
                    <a:pt x="94" y="4"/>
                    <a:pt x="80" y="12"/>
                  </a:cubicBezTo>
                  <a:cubicBezTo>
                    <a:pt x="66" y="20"/>
                    <a:pt x="54" y="32"/>
                    <a:pt x="45" y="48"/>
                  </a:cubicBezTo>
                  <a:lnTo>
                    <a:pt x="45" y="7"/>
                  </a:lnTo>
                  <a:lnTo>
                    <a:pt x="0" y="7"/>
                  </a:lnTo>
                  <a:lnTo>
                    <a:pt x="0" y="383"/>
                  </a:lnTo>
                  <a:lnTo>
                    <a:pt x="45" y="383"/>
                  </a:lnTo>
                  <a:lnTo>
                    <a:pt x="45" y="239"/>
                  </a:lnTo>
                  <a:close/>
                  <a:moveTo>
                    <a:pt x="197" y="143"/>
                  </a:moveTo>
                  <a:cubicBezTo>
                    <a:pt x="197" y="176"/>
                    <a:pt x="190" y="202"/>
                    <a:pt x="177" y="221"/>
                  </a:cubicBezTo>
                  <a:cubicBezTo>
                    <a:pt x="163" y="240"/>
                    <a:pt x="145" y="249"/>
                    <a:pt x="121" y="249"/>
                  </a:cubicBezTo>
                  <a:cubicBezTo>
                    <a:pt x="97" y="249"/>
                    <a:pt x="79" y="240"/>
                    <a:pt x="65" y="221"/>
                  </a:cubicBezTo>
                  <a:cubicBezTo>
                    <a:pt x="52" y="202"/>
                    <a:pt x="45" y="176"/>
                    <a:pt x="45" y="143"/>
                  </a:cubicBezTo>
                  <a:cubicBezTo>
                    <a:pt x="45" y="111"/>
                    <a:pt x="52" y="85"/>
                    <a:pt x="65" y="66"/>
                  </a:cubicBezTo>
                  <a:cubicBezTo>
                    <a:pt x="79" y="47"/>
                    <a:pt x="97" y="38"/>
                    <a:pt x="121" y="38"/>
                  </a:cubicBezTo>
                  <a:cubicBezTo>
                    <a:pt x="145" y="38"/>
                    <a:pt x="163" y="47"/>
                    <a:pt x="177" y="66"/>
                  </a:cubicBezTo>
                  <a:cubicBezTo>
                    <a:pt x="190" y="85"/>
                    <a:pt x="197" y="111"/>
                    <a:pt x="197" y="143"/>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194"/>
            <p:cNvSpPr>
              <a:spLocks/>
            </p:cNvSpPr>
            <p:nvPr>
              <p:custDataLst>
                <p:tags r:id="rId31"/>
              </p:custDataLst>
            </p:nvPr>
          </p:nvSpPr>
          <p:spPr bwMode="auto">
            <a:xfrm>
              <a:off x="9515476" y="6103938"/>
              <a:ext cx="117475" cy="177800"/>
            </a:xfrm>
            <a:custGeom>
              <a:avLst/>
              <a:gdLst>
                <a:gd name="T0" fmla="*/ 45 w 175"/>
                <a:gd name="T1" fmla="*/ 249 h 280"/>
                <a:gd name="T2" fmla="*/ 114 w 175"/>
                <a:gd name="T3" fmla="*/ 178 h 280"/>
                <a:gd name="T4" fmla="*/ 144 w 175"/>
                <a:gd name="T5" fmla="*/ 147 h 280"/>
                <a:gd name="T6" fmla="*/ 167 w 175"/>
                <a:gd name="T7" fmla="*/ 111 h 280"/>
                <a:gd name="T8" fmla="*/ 173 w 175"/>
                <a:gd name="T9" fmla="*/ 78 h 280"/>
                <a:gd name="T10" fmla="*/ 148 w 175"/>
                <a:gd name="T11" fmla="*/ 21 h 280"/>
                <a:gd name="T12" fmla="*/ 79 w 175"/>
                <a:gd name="T13" fmla="*/ 0 h 280"/>
                <a:gd name="T14" fmla="*/ 44 w 175"/>
                <a:gd name="T15" fmla="*/ 4 h 280"/>
                <a:gd name="T16" fmla="*/ 2 w 175"/>
                <a:gd name="T17" fmla="*/ 18 h 280"/>
                <a:gd name="T18" fmla="*/ 2 w 175"/>
                <a:gd name="T19" fmla="*/ 56 h 280"/>
                <a:gd name="T20" fmla="*/ 43 w 175"/>
                <a:gd name="T21" fmla="*/ 37 h 280"/>
                <a:gd name="T22" fmla="*/ 80 w 175"/>
                <a:gd name="T23" fmla="*/ 31 h 280"/>
                <a:gd name="T24" fmla="*/ 120 w 175"/>
                <a:gd name="T25" fmla="*/ 45 h 280"/>
                <a:gd name="T26" fmla="*/ 136 w 175"/>
                <a:gd name="T27" fmla="*/ 81 h 280"/>
                <a:gd name="T28" fmla="*/ 129 w 175"/>
                <a:gd name="T29" fmla="*/ 108 h 280"/>
                <a:gd name="T30" fmla="*/ 104 w 175"/>
                <a:gd name="T31" fmla="*/ 142 h 280"/>
                <a:gd name="T32" fmla="*/ 57 w 175"/>
                <a:gd name="T33" fmla="*/ 190 h 280"/>
                <a:gd name="T34" fmla="*/ 0 w 175"/>
                <a:gd name="T35" fmla="*/ 249 h 280"/>
                <a:gd name="T36" fmla="*/ 0 w 175"/>
                <a:gd name="T37" fmla="*/ 280 h 280"/>
                <a:gd name="T38" fmla="*/ 175 w 175"/>
                <a:gd name="T39" fmla="*/ 280 h 280"/>
                <a:gd name="T40" fmla="*/ 175 w 175"/>
                <a:gd name="T41" fmla="*/ 249 h 280"/>
                <a:gd name="T42" fmla="*/ 45 w 175"/>
                <a:gd name="T43" fmla="*/ 249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0">
                  <a:moveTo>
                    <a:pt x="45" y="249"/>
                  </a:moveTo>
                  <a:lnTo>
                    <a:pt x="114" y="178"/>
                  </a:lnTo>
                  <a:cubicBezTo>
                    <a:pt x="131" y="160"/>
                    <a:pt x="141" y="150"/>
                    <a:pt x="144" y="147"/>
                  </a:cubicBezTo>
                  <a:cubicBezTo>
                    <a:pt x="155" y="133"/>
                    <a:pt x="163" y="121"/>
                    <a:pt x="167" y="111"/>
                  </a:cubicBezTo>
                  <a:cubicBezTo>
                    <a:pt x="171" y="100"/>
                    <a:pt x="173" y="90"/>
                    <a:pt x="173" y="78"/>
                  </a:cubicBezTo>
                  <a:cubicBezTo>
                    <a:pt x="173" y="55"/>
                    <a:pt x="165" y="35"/>
                    <a:pt x="148" y="21"/>
                  </a:cubicBezTo>
                  <a:cubicBezTo>
                    <a:pt x="131" y="7"/>
                    <a:pt x="108" y="0"/>
                    <a:pt x="79" y="0"/>
                  </a:cubicBezTo>
                  <a:cubicBezTo>
                    <a:pt x="69" y="0"/>
                    <a:pt x="57" y="1"/>
                    <a:pt x="44" y="4"/>
                  </a:cubicBezTo>
                  <a:cubicBezTo>
                    <a:pt x="31" y="7"/>
                    <a:pt x="17" y="12"/>
                    <a:pt x="2" y="18"/>
                  </a:cubicBezTo>
                  <a:lnTo>
                    <a:pt x="2" y="56"/>
                  </a:lnTo>
                  <a:cubicBezTo>
                    <a:pt x="16" y="47"/>
                    <a:pt x="30" y="41"/>
                    <a:pt x="43" y="37"/>
                  </a:cubicBezTo>
                  <a:cubicBezTo>
                    <a:pt x="56" y="33"/>
                    <a:pt x="68" y="31"/>
                    <a:pt x="80" y="31"/>
                  </a:cubicBezTo>
                  <a:cubicBezTo>
                    <a:pt x="97" y="31"/>
                    <a:pt x="110" y="36"/>
                    <a:pt x="120" y="45"/>
                  </a:cubicBezTo>
                  <a:cubicBezTo>
                    <a:pt x="131" y="54"/>
                    <a:pt x="136" y="66"/>
                    <a:pt x="136" y="81"/>
                  </a:cubicBezTo>
                  <a:cubicBezTo>
                    <a:pt x="136" y="90"/>
                    <a:pt x="134" y="99"/>
                    <a:pt x="129" y="108"/>
                  </a:cubicBezTo>
                  <a:cubicBezTo>
                    <a:pt x="124" y="117"/>
                    <a:pt x="116" y="129"/>
                    <a:pt x="104" y="142"/>
                  </a:cubicBezTo>
                  <a:cubicBezTo>
                    <a:pt x="98" y="150"/>
                    <a:pt x="82" y="165"/>
                    <a:pt x="57" y="190"/>
                  </a:cubicBezTo>
                  <a:lnTo>
                    <a:pt x="0" y="249"/>
                  </a:lnTo>
                  <a:lnTo>
                    <a:pt x="0" y="280"/>
                  </a:lnTo>
                  <a:lnTo>
                    <a:pt x="175" y="280"/>
                  </a:lnTo>
                  <a:lnTo>
                    <a:pt x="175" y="249"/>
                  </a:lnTo>
                  <a:lnTo>
                    <a:pt x="45" y="249"/>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195"/>
            <p:cNvSpPr>
              <a:spLocks noEditPoints="1"/>
            </p:cNvSpPr>
            <p:nvPr>
              <p:custDataLst>
                <p:tags r:id="rId32"/>
              </p:custDataLst>
            </p:nvPr>
          </p:nvSpPr>
          <p:spPr bwMode="auto">
            <a:xfrm>
              <a:off x="9520238" y="6372226"/>
              <a:ext cx="23813" cy="180975"/>
            </a:xfrm>
            <a:custGeom>
              <a:avLst/>
              <a:gdLst>
                <a:gd name="T0" fmla="*/ 0 w 34"/>
                <a:gd name="T1" fmla="*/ 80 h 287"/>
                <a:gd name="T2" fmla="*/ 0 w 34"/>
                <a:gd name="T3" fmla="*/ 287 h 287"/>
                <a:gd name="T4" fmla="*/ 34 w 34"/>
                <a:gd name="T5" fmla="*/ 287 h 287"/>
                <a:gd name="T6" fmla="*/ 34 w 34"/>
                <a:gd name="T7" fmla="*/ 80 h 287"/>
                <a:gd name="T8" fmla="*/ 0 w 34"/>
                <a:gd name="T9" fmla="*/ 80 h 287"/>
                <a:gd name="T10" fmla="*/ 0 w 34"/>
                <a:gd name="T11" fmla="*/ 0 h 287"/>
                <a:gd name="T12" fmla="*/ 0 w 34"/>
                <a:gd name="T13" fmla="*/ 43 h 287"/>
                <a:gd name="T14" fmla="*/ 34 w 34"/>
                <a:gd name="T15" fmla="*/ 43 h 287"/>
                <a:gd name="T16" fmla="*/ 34 w 34"/>
                <a:gd name="T17" fmla="*/ 0 h 287"/>
                <a:gd name="T18" fmla="*/ 0 w 34"/>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7">
                  <a:moveTo>
                    <a:pt x="0" y="80"/>
                  </a:moveTo>
                  <a:lnTo>
                    <a:pt x="0" y="287"/>
                  </a:lnTo>
                  <a:lnTo>
                    <a:pt x="34" y="287"/>
                  </a:lnTo>
                  <a:lnTo>
                    <a:pt x="34" y="80"/>
                  </a:lnTo>
                  <a:lnTo>
                    <a:pt x="0" y="80"/>
                  </a:lnTo>
                  <a:close/>
                  <a:moveTo>
                    <a:pt x="0" y="0"/>
                  </a:moveTo>
                  <a:lnTo>
                    <a:pt x="0" y="43"/>
                  </a:lnTo>
                  <a:lnTo>
                    <a:pt x="34" y="43"/>
                  </a:lnTo>
                  <a:lnTo>
                    <a:pt x="34" y="0"/>
                  </a:lnTo>
                  <a:lnTo>
                    <a:pt x="0" y="0"/>
                  </a:lnTo>
                </a:path>
              </a:pathLst>
            </a:custGeom>
            <a:solidFill>
              <a:schemeClr val="tx1"/>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196"/>
            <p:cNvSpPr>
              <a:spLocks/>
            </p:cNvSpPr>
            <p:nvPr>
              <p:custDataLst>
                <p:tags r:id="rId33"/>
              </p:custDataLst>
            </p:nvPr>
          </p:nvSpPr>
          <p:spPr bwMode="auto">
            <a:xfrm>
              <a:off x="9696451" y="5865813"/>
              <a:ext cx="173038" cy="909638"/>
            </a:xfrm>
            <a:custGeom>
              <a:avLst/>
              <a:gdLst>
                <a:gd name="T0" fmla="*/ 208 w 255"/>
                <a:gd name="T1" fmla="*/ 716 h 1431"/>
                <a:gd name="T2" fmla="*/ 0 w 255"/>
                <a:gd name="T3" fmla="*/ 1403 h 1431"/>
                <a:gd name="T4" fmla="*/ 0 w 255"/>
                <a:gd name="T5" fmla="*/ 1431 h 1431"/>
                <a:gd name="T6" fmla="*/ 255 w 255"/>
                <a:gd name="T7" fmla="*/ 716 h 1431"/>
                <a:gd name="T8" fmla="*/ 0 w 255"/>
                <a:gd name="T9" fmla="*/ 0 h 1431"/>
                <a:gd name="T10" fmla="*/ 0 w 255"/>
                <a:gd name="T11" fmla="*/ 28 h 1431"/>
                <a:gd name="T12" fmla="*/ 208 w 255"/>
                <a:gd name="T13" fmla="*/ 716 h 1431"/>
              </a:gdLst>
              <a:ahLst/>
              <a:cxnLst>
                <a:cxn ang="0">
                  <a:pos x="T0" y="T1"/>
                </a:cxn>
                <a:cxn ang="0">
                  <a:pos x="T2" y="T3"/>
                </a:cxn>
                <a:cxn ang="0">
                  <a:pos x="T4" y="T5"/>
                </a:cxn>
                <a:cxn ang="0">
                  <a:pos x="T6" y="T7"/>
                </a:cxn>
                <a:cxn ang="0">
                  <a:pos x="T8" y="T9"/>
                </a:cxn>
                <a:cxn ang="0">
                  <a:pos x="T10" y="T11"/>
                </a:cxn>
                <a:cxn ang="0">
                  <a:pos x="T12" y="T13"/>
                </a:cxn>
              </a:cxnLst>
              <a:rect l="0" t="0" r="r" b="b"/>
              <a:pathLst>
                <a:path w="255" h="1431">
                  <a:moveTo>
                    <a:pt x="208" y="716"/>
                  </a:moveTo>
                  <a:cubicBezTo>
                    <a:pt x="208" y="1143"/>
                    <a:pt x="123" y="1382"/>
                    <a:pt x="0" y="1403"/>
                  </a:cubicBezTo>
                  <a:lnTo>
                    <a:pt x="0" y="1431"/>
                  </a:lnTo>
                  <a:cubicBezTo>
                    <a:pt x="151" y="1413"/>
                    <a:pt x="255" y="1158"/>
                    <a:pt x="255" y="716"/>
                  </a:cubicBezTo>
                  <a:cubicBezTo>
                    <a:pt x="255" y="273"/>
                    <a:pt x="151" y="18"/>
                    <a:pt x="0" y="0"/>
                  </a:cubicBezTo>
                  <a:lnTo>
                    <a:pt x="0" y="28"/>
                  </a:lnTo>
                  <a:cubicBezTo>
                    <a:pt x="123" y="49"/>
                    <a:pt x="208" y="288"/>
                    <a:pt x="208" y="716"/>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p:cNvGrpSpPr/>
          <p:nvPr/>
        </p:nvGrpSpPr>
        <p:grpSpPr>
          <a:xfrm>
            <a:off x="1701801" y="1599422"/>
            <a:ext cx="8788400" cy="3506756"/>
            <a:chOff x="6985591" y="3572540"/>
            <a:chExt cx="4757720" cy="3506756"/>
          </a:xfrm>
        </p:grpSpPr>
        <p:sp>
          <p:nvSpPr>
            <p:cNvPr id="54" name="Rounded Rectangle 53"/>
            <p:cNvSpPr/>
            <p:nvPr/>
          </p:nvSpPr>
          <p:spPr>
            <a:xfrm>
              <a:off x="6985591" y="3572540"/>
              <a:ext cx="4757720" cy="3506756"/>
            </a:xfrm>
            <a:prstGeom prst="roundRect">
              <a:avLst/>
            </a:prstGeom>
            <a:solidFill>
              <a:srgbClr val="C00000"/>
            </a:solidFill>
            <a:ln w="38100">
              <a:solidFill>
                <a:schemeClr val="tx1"/>
              </a:solidFill>
            </a:ln>
          </p:spPr>
          <p:txBody>
            <a:bodyPr rtlCol="0" anchor="ctr"/>
            <a:lstStyle/>
            <a:p>
              <a:pPr algn="ctr">
                <a:lnSpc>
                  <a:spcPct val="130000"/>
                </a:lnSpc>
              </a:pPr>
              <a:endParaRPr lang="en-US" sz="4400" dirty="0">
                <a:latin typeface="Arev Sans" panose="020B0603030804020204" pitchFamily="34" charset="0"/>
                <a:ea typeface="Arev Sans" panose="020B0603030804020204" pitchFamily="34" charset="0"/>
              </a:endParaRPr>
            </a:p>
          </p:txBody>
        </p:sp>
        <p:sp>
          <p:nvSpPr>
            <p:cNvPr id="56" name="TextBox 55"/>
            <p:cNvSpPr txBox="1"/>
            <p:nvPr/>
          </p:nvSpPr>
          <p:spPr bwMode="auto">
            <a:xfrm>
              <a:off x="7643814" y="3760012"/>
              <a:ext cx="3411525" cy="319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Can now compute the variance,</a:t>
              </a:r>
              <a:br>
                <a:rPr lang="en-US" dirty="0" smtClean="0">
                  <a:latin typeface="Arev Sans" pitchFamily="34" charset="0"/>
                  <a:ea typeface="Arev Sans" pitchFamily="34" charset="0"/>
                  <a:cs typeface="Arev sans bold" pitchFamily="34" charset="0"/>
                </a:rPr>
              </a:br>
              <a:r>
                <a:rPr lang="en-US" dirty="0" smtClean="0">
                  <a:latin typeface="Arev Sans" pitchFamily="34" charset="0"/>
                  <a:ea typeface="Arev Sans" pitchFamily="34" charset="0"/>
                  <a:cs typeface="Arev sans bold" pitchFamily="34" charset="0"/>
                </a:rPr>
                <a:t>bound it asymptotically,</a:t>
              </a:r>
              <a:br>
                <a:rPr lang="en-US" dirty="0" smtClean="0">
                  <a:latin typeface="Arev Sans" pitchFamily="34" charset="0"/>
                  <a:ea typeface="Arev Sans" pitchFamily="34" charset="0"/>
                  <a:cs typeface="Arev sans bold" pitchFamily="34" charset="0"/>
                </a:rPr>
              </a:br>
              <a:r>
                <a:rPr lang="en-US" dirty="0" smtClean="0">
                  <a:latin typeface="Arev Sans" pitchFamily="34" charset="0"/>
                  <a:ea typeface="Arev Sans" pitchFamily="34" charset="0"/>
                  <a:cs typeface="Arev sans bold" pitchFamily="34" charset="0"/>
                </a:rPr>
                <a:t>use </a:t>
              </a:r>
              <a:r>
                <a:rPr lang="en-US" dirty="0" err="1" smtClean="0">
                  <a:latin typeface="Arev Sans" pitchFamily="34" charset="0"/>
                  <a:ea typeface="Arev Sans" pitchFamily="34" charset="0"/>
                  <a:cs typeface="Arev sans bold" pitchFamily="34" charset="0"/>
                </a:rPr>
                <a:t>Chebyshev</a:t>
              </a:r>
              <a:r>
                <a:rPr lang="en-US" dirty="0" smtClean="0">
                  <a:latin typeface="Arev Sans" pitchFamily="34" charset="0"/>
                  <a:ea typeface="Arev Sans" pitchFamily="34" charset="0"/>
                  <a:cs typeface="Arev sans bold" pitchFamily="34" charset="0"/>
                </a:rPr>
                <a:t>, etc. etc.,</a:t>
              </a:r>
            </a:p>
            <a:p>
              <a:pPr algn="ctr" eaLnBrk="1" hangingPunct="1">
                <a:lnSpc>
                  <a:spcPct val="120000"/>
                </a:lnSpc>
              </a:pPr>
              <a:r>
                <a:rPr lang="en-US" dirty="0" smtClean="0">
                  <a:latin typeface="Arev Sans" pitchFamily="34" charset="0"/>
                  <a:ea typeface="Arev Sans" pitchFamily="34" charset="0"/>
                  <a:cs typeface="Arev sans bold" pitchFamily="34" charset="0"/>
                </a:rPr>
                <a:t>just like in the classical case.</a:t>
              </a:r>
            </a:p>
            <a:p>
              <a:pPr algn="ctr" eaLnBrk="1" hangingPunct="1">
                <a:lnSpc>
                  <a:spcPct val="120000"/>
                </a:lnSpc>
              </a:pPr>
              <a:endParaRPr lang="en-US" dirty="0">
                <a:latin typeface="Arev Sans" pitchFamily="34" charset="0"/>
                <a:ea typeface="Arev Sans" pitchFamily="34" charset="0"/>
                <a:cs typeface="Arev sans bold" pitchFamily="34" charset="0"/>
              </a:endParaRPr>
            </a:p>
            <a:p>
              <a:pPr algn="ctr" eaLnBrk="1" hangingPunct="1">
                <a:lnSpc>
                  <a:spcPct val="120000"/>
                </a:lnSpc>
              </a:pPr>
              <a:r>
                <a:rPr lang="en-US" dirty="0" smtClean="0">
                  <a:latin typeface="Arev Sans" pitchFamily="34" charset="0"/>
                  <a:ea typeface="Arev Sans" pitchFamily="34" charset="0"/>
                  <a:cs typeface="Arev sans bold" pitchFamily="34" charset="0"/>
                </a:rPr>
                <a:t>(It’s actually somewhat cleaner.)</a:t>
              </a:r>
            </a:p>
          </p:txBody>
        </p:sp>
      </p:grpSp>
    </p:spTree>
    <p:extLst>
      <p:ext uri="{BB962C8B-B14F-4D97-AF65-F5344CB8AC3E}">
        <p14:creationId xmlns:p14="http://schemas.microsoft.com/office/powerpoint/2010/main" val="16596058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bwMode="auto">
          <a:xfrm>
            <a:off x="1255594" y="82634"/>
            <a:ext cx="9680855" cy="632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3200" b="1" dirty="0" smtClean="0">
                <a:latin typeface="Arev Sans" pitchFamily="34" charset="0"/>
                <a:ea typeface="Arev Sans" pitchFamily="34" charset="0"/>
                <a:cs typeface="Arev sans bold" pitchFamily="34" charset="0"/>
              </a:rPr>
              <a:t>Estimating  </a:t>
            </a:r>
            <a:r>
              <a:rPr lang="en-US" sz="3200" b="1" dirty="0" smtClean="0">
                <a:solidFill>
                  <a:srgbClr val="9B0000"/>
                </a:solidFill>
                <a:latin typeface="Arev Sans" pitchFamily="34" charset="0"/>
                <a:ea typeface="Arev Sans" pitchFamily="34" charset="0"/>
                <a:cs typeface="Arev sans bold" pitchFamily="34" charset="0"/>
              </a:rPr>
              <a:t>L</a:t>
            </a:r>
            <a:r>
              <a:rPr lang="en-US" sz="3200" b="1" dirty="0" smtClean="0">
                <a:latin typeface="Arev Sans" pitchFamily="34" charset="0"/>
                <a:ea typeface="Arev Sans" pitchFamily="34" charset="0"/>
                <a:cs typeface="Arev sans bold" pitchFamily="34" charset="0"/>
              </a:rPr>
              <a:t>-distance between </a:t>
            </a:r>
            <a:r>
              <a:rPr lang="el-GR" sz="3200" b="1" dirty="0" smtClean="0">
                <a:latin typeface="Arev Sans" pitchFamily="34" charset="0"/>
                <a:ea typeface="Arev Sans" pitchFamily="34" charset="0"/>
                <a:cs typeface="Arev sans bold" pitchFamily="34" charset="0"/>
              </a:rPr>
              <a:t>ρ</a:t>
            </a:r>
            <a:r>
              <a:rPr lang="en-US" sz="3200" b="1" dirty="0" smtClean="0">
                <a:latin typeface="Arev Sans" pitchFamily="34" charset="0"/>
                <a:ea typeface="Arev Sans" pitchFamily="34" charset="0"/>
                <a:cs typeface="Arev sans bold" pitchFamily="34" charset="0"/>
              </a:rPr>
              <a:t> and </a:t>
            </a:r>
            <a:r>
              <a:rPr lang="en-US" sz="3200" b="1" dirty="0" smtClean="0">
                <a:latin typeface="Times New Roman" panose="02020603050405020304" pitchFamily="18" charset="0"/>
                <a:ea typeface="Arev Sans" pitchFamily="34" charset="0"/>
                <a:cs typeface="Times New Roman" panose="02020603050405020304" pitchFamily="18" charset="0"/>
              </a:rPr>
              <a:t>I</a:t>
            </a:r>
            <a:r>
              <a:rPr lang="en-US" sz="3200" b="1" dirty="0" smtClean="0">
                <a:latin typeface="Arev Sans" pitchFamily="34" charset="0"/>
                <a:ea typeface="Arev Sans" pitchFamily="34" charset="0"/>
                <a:cs typeface="Arev sans bold" pitchFamily="34" charset="0"/>
              </a:rPr>
              <a:t>/n</a:t>
            </a:r>
          </a:p>
        </p:txBody>
      </p:sp>
      <p:grpSp>
        <p:nvGrpSpPr>
          <p:cNvPr id="21" name="Group 20"/>
          <p:cNvGrpSpPr>
            <a:grpSpLocks noChangeAspect="1"/>
          </p:cNvGrpSpPr>
          <p:nvPr>
            <p:custDataLst>
              <p:tags r:id="rId1"/>
            </p:custDataLst>
          </p:nvPr>
        </p:nvGrpSpPr>
        <p:grpSpPr>
          <a:xfrm>
            <a:off x="3986027" y="149818"/>
            <a:ext cx="374651" cy="569913"/>
            <a:chOff x="2540000" y="2540000"/>
            <a:chExt cx="374651" cy="569913"/>
          </a:xfrm>
        </p:grpSpPr>
        <p:sp>
          <p:nvSpPr>
            <p:cNvPr id="22" name="Freeform 7 1"/>
            <p:cNvSpPr>
              <a:spLocks noEditPoints="1"/>
            </p:cNvSpPr>
            <p:nvPr>
              <p:custDataLst>
                <p:tags r:id="rId9"/>
              </p:custDataLst>
            </p:nvPr>
          </p:nvSpPr>
          <p:spPr bwMode="auto">
            <a:xfrm>
              <a:off x="2540000" y="2635250"/>
              <a:ext cx="160338" cy="301625"/>
            </a:xfrm>
            <a:custGeom>
              <a:avLst/>
              <a:gdLst>
                <a:gd name="T0" fmla="*/ 81 w 183"/>
                <a:gd name="T1" fmla="*/ 305 h 377"/>
                <a:gd name="T2" fmla="*/ 178 w 183"/>
                <a:gd name="T3" fmla="*/ 84 h 377"/>
                <a:gd name="T4" fmla="*/ 183 w 183"/>
                <a:gd name="T5" fmla="*/ 42 h 377"/>
                <a:gd name="T6" fmla="*/ 153 w 183"/>
                <a:gd name="T7" fmla="*/ 0 h 377"/>
                <a:gd name="T8" fmla="*/ 105 w 183"/>
                <a:gd name="T9" fmla="*/ 19 h 377"/>
                <a:gd name="T10" fmla="*/ 51 w 183"/>
                <a:gd name="T11" fmla="*/ 187 h 377"/>
                <a:gd name="T12" fmla="*/ 44 w 183"/>
                <a:gd name="T13" fmla="*/ 262 h 377"/>
                <a:gd name="T14" fmla="*/ 46 w 183"/>
                <a:gd name="T15" fmla="*/ 301 h 377"/>
                <a:gd name="T16" fmla="*/ 0 w 183"/>
                <a:gd name="T17" fmla="*/ 370 h 377"/>
                <a:gd name="T18" fmla="*/ 38 w 183"/>
                <a:gd name="T19" fmla="*/ 370 h 377"/>
                <a:gd name="T20" fmla="*/ 57 w 183"/>
                <a:gd name="T21" fmla="*/ 344 h 377"/>
                <a:gd name="T22" fmla="*/ 110 w 183"/>
                <a:gd name="T23" fmla="*/ 377 h 377"/>
                <a:gd name="T24" fmla="*/ 145 w 183"/>
                <a:gd name="T25" fmla="*/ 363 h 377"/>
                <a:gd name="T26" fmla="*/ 177 w 183"/>
                <a:gd name="T27" fmla="*/ 326 h 377"/>
                <a:gd name="T28" fmla="*/ 145 w 183"/>
                <a:gd name="T29" fmla="*/ 326 h 377"/>
                <a:gd name="T30" fmla="*/ 113 w 183"/>
                <a:gd name="T31" fmla="*/ 354 h 377"/>
                <a:gd name="T32" fmla="*/ 81 w 183"/>
                <a:gd name="T33" fmla="*/ 305 h 377"/>
                <a:gd name="T34" fmla="*/ 81 w 183"/>
                <a:gd name="T35" fmla="*/ 241 h 377"/>
                <a:gd name="T36" fmla="*/ 92 w 183"/>
                <a:gd name="T37" fmla="*/ 174 h 377"/>
                <a:gd name="T38" fmla="*/ 142 w 183"/>
                <a:gd name="T39" fmla="*/ 27 h 377"/>
                <a:gd name="T40" fmla="*/ 148 w 183"/>
                <a:gd name="T41" fmla="*/ 43 h 377"/>
                <a:gd name="T42" fmla="*/ 140 w 183"/>
                <a:gd name="T43" fmla="*/ 89 h 377"/>
                <a:gd name="T44" fmla="*/ 81 w 183"/>
                <a:gd name="T45" fmla="*/ 24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 h="377">
                  <a:moveTo>
                    <a:pt x="81" y="305"/>
                  </a:moveTo>
                  <a:cubicBezTo>
                    <a:pt x="134" y="220"/>
                    <a:pt x="167" y="146"/>
                    <a:pt x="178" y="84"/>
                  </a:cubicBezTo>
                  <a:cubicBezTo>
                    <a:pt x="181" y="69"/>
                    <a:pt x="183" y="55"/>
                    <a:pt x="183" y="42"/>
                  </a:cubicBezTo>
                  <a:cubicBezTo>
                    <a:pt x="183" y="14"/>
                    <a:pt x="173" y="0"/>
                    <a:pt x="153" y="0"/>
                  </a:cubicBezTo>
                  <a:cubicBezTo>
                    <a:pt x="132" y="0"/>
                    <a:pt x="117" y="6"/>
                    <a:pt x="105" y="19"/>
                  </a:cubicBezTo>
                  <a:cubicBezTo>
                    <a:pt x="88" y="38"/>
                    <a:pt x="70" y="94"/>
                    <a:pt x="51" y="187"/>
                  </a:cubicBezTo>
                  <a:cubicBezTo>
                    <a:pt x="46" y="212"/>
                    <a:pt x="44" y="237"/>
                    <a:pt x="44" y="262"/>
                  </a:cubicBezTo>
                  <a:cubicBezTo>
                    <a:pt x="44" y="275"/>
                    <a:pt x="45" y="289"/>
                    <a:pt x="46" y="301"/>
                  </a:cubicBezTo>
                  <a:cubicBezTo>
                    <a:pt x="33" y="324"/>
                    <a:pt x="18" y="346"/>
                    <a:pt x="0" y="370"/>
                  </a:cubicBezTo>
                  <a:lnTo>
                    <a:pt x="38" y="370"/>
                  </a:lnTo>
                  <a:lnTo>
                    <a:pt x="57" y="344"/>
                  </a:lnTo>
                  <a:cubicBezTo>
                    <a:pt x="67" y="366"/>
                    <a:pt x="85" y="377"/>
                    <a:pt x="110" y="377"/>
                  </a:cubicBezTo>
                  <a:cubicBezTo>
                    <a:pt x="122" y="377"/>
                    <a:pt x="133" y="373"/>
                    <a:pt x="145" y="363"/>
                  </a:cubicBezTo>
                  <a:cubicBezTo>
                    <a:pt x="157" y="355"/>
                    <a:pt x="167" y="343"/>
                    <a:pt x="177" y="326"/>
                  </a:cubicBezTo>
                  <a:lnTo>
                    <a:pt x="145" y="326"/>
                  </a:lnTo>
                  <a:cubicBezTo>
                    <a:pt x="132" y="345"/>
                    <a:pt x="122" y="354"/>
                    <a:pt x="113" y="354"/>
                  </a:cubicBezTo>
                  <a:cubicBezTo>
                    <a:pt x="99" y="354"/>
                    <a:pt x="88" y="338"/>
                    <a:pt x="81" y="305"/>
                  </a:cubicBezTo>
                  <a:close/>
                  <a:moveTo>
                    <a:pt x="81" y="241"/>
                  </a:moveTo>
                  <a:cubicBezTo>
                    <a:pt x="84" y="220"/>
                    <a:pt x="87" y="198"/>
                    <a:pt x="92" y="174"/>
                  </a:cubicBezTo>
                  <a:cubicBezTo>
                    <a:pt x="108" y="90"/>
                    <a:pt x="124" y="41"/>
                    <a:pt x="142" y="27"/>
                  </a:cubicBezTo>
                  <a:cubicBezTo>
                    <a:pt x="146" y="27"/>
                    <a:pt x="148" y="32"/>
                    <a:pt x="148" y="43"/>
                  </a:cubicBezTo>
                  <a:cubicBezTo>
                    <a:pt x="148" y="50"/>
                    <a:pt x="145" y="65"/>
                    <a:pt x="140" y="89"/>
                  </a:cubicBezTo>
                  <a:cubicBezTo>
                    <a:pt x="132" y="134"/>
                    <a:pt x="112" y="185"/>
                    <a:pt x="81" y="241"/>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b="1" dirty="0"/>
            </a:p>
          </p:txBody>
        </p:sp>
        <p:sp>
          <p:nvSpPr>
            <p:cNvPr id="23" name="Freeform 8 1"/>
            <p:cNvSpPr>
              <a:spLocks/>
            </p:cNvSpPr>
            <p:nvPr>
              <p:custDataLst>
                <p:tags r:id="rId10"/>
              </p:custDataLst>
            </p:nvPr>
          </p:nvSpPr>
          <p:spPr bwMode="auto">
            <a:xfrm>
              <a:off x="2760663" y="2540000"/>
              <a:ext cx="153988" cy="225425"/>
            </a:xfrm>
            <a:custGeom>
              <a:avLst/>
              <a:gdLst>
                <a:gd name="T0" fmla="*/ 45 w 175"/>
                <a:gd name="T1" fmla="*/ 249 h 281"/>
                <a:gd name="T2" fmla="*/ 115 w 175"/>
                <a:gd name="T3" fmla="*/ 178 h 281"/>
                <a:gd name="T4" fmla="*/ 144 w 175"/>
                <a:gd name="T5" fmla="*/ 147 h 281"/>
                <a:gd name="T6" fmla="*/ 167 w 175"/>
                <a:gd name="T7" fmla="*/ 111 h 281"/>
                <a:gd name="T8" fmla="*/ 174 w 175"/>
                <a:gd name="T9" fmla="*/ 79 h 281"/>
                <a:gd name="T10" fmla="*/ 148 w 175"/>
                <a:gd name="T11" fmla="*/ 21 h 281"/>
                <a:gd name="T12" fmla="*/ 80 w 175"/>
                <a:gd name="T13" fmla="*/ 0 h 281"/>
                <a:gd name="T14" fmla="*/ 44 w 175"/>
                <a:gd name="T15" fmla="*/ 4 h 281"/>
                <a:gd name="T16" fmla="*/ 2 w 175"/>
                <a:gd name="T17" fmla="*/ 18 h 281"/>
                <a:gd name="T18" fmla="*/ 2 w 175"/>
                <a:gd name="T19" fmla="*/ 56 h 281"/>
                <a:gd name="T20" fmla="*/ 43 w 175"/>
                <a:gd name="T21" fmla="*/ 37 h 281"/>
                <a:gd name="T22" fmla="*/ 80 w 175"/>
                <a:gd name="T23" fmla="*/ 31 h 281"/>
                <a:gd name="T24" fmla="*/ 121 w 175"/>
                <a:gd name="T25" fmla="*/ 45 h 281"/>
                <a:gd name="T26" fmla="*/ 136 w 175"/>
                <a:gd name="T27" fmla="*/ 81 h 281"/>
                <a:gd name="T28" fmla="*/ 129 w 175"/>
                <a:gd name="T29" fmla="*/ 108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5" y="178"/>
                  </a:lnTo>
                  <a:cubicBezTo>
                    <a:pt x="131" y="161"/>
                    <a:pt x="141" y="150"/>
                    <a:pt x="144" y="147"/>
                  </a:cubicBezTo>
                  <a:cubicBezTo>
                    <a:pt x="155" y="133"/>
                    <a:pt x="163" y="121"/>
                    <a:pt x="167" y="111"/>
                  </a:cubicBezTo>
                  <a:cubicBezTo>
                    <a:pt x="172" y="100"/>
                    <a:pt x="174" y="90"/>
                    <a:pt x="174" y="79"/>
                  </a:cubicBezTo>
                  <a:cubicBezTo>
                    <a:pt x="174" y="55"/>
                    <a:pt x="165" y="35"/>
                    <a:pt x="148" y="21"/>
                  </a:cubicBezTo>
                  <a:cubicBezTo>
                    <a:pt x="131" y="7"/>
                    <a:pt x="109" y="0"/>
                    <a:pt x="80" y="0"/>
                  </a:cubicBezTo>
                  <a:cubicBezTo>
                    <a:pt x="69" y="0"/>
                    <a:pt x="57" y="1"/>
                    <a:pt x="44" y="4"/>
                  </a:cubicBezTo>
                  <a:cubicBezTo>
                    <a:pt x="31" y="7"/>
                    <a:pt x="17" y="12"/>
                    <a:pt x="2" y="18"/>
                  </a:cubicBezTo>
                  <a:lnTo>
                    <a:pt x="2" y="56"/>
                  </a:lnTo>
                  <a:cubicBezTo>
                    <a:pt x="16" y="47"/>
                    <a:pt x="30" y="41"/>
                    <a:pt x="43" y="37"/>
                  </a:cubicBezTo>
                  <a:cubicBezTo>
                    <a:pt x="57" y="33"/>
                    <a:pt x="69" y="31"/>
                    <a:pt x="80" y="31"/>
                  </a:cubicBezTo>
                  <a:cubicBezTo>
                    <a:pt x="97" y="31"/>
                    <a:pt x="110" y="36"/>
                    <a:pt x="121" y="45"/>
                  </a:cubicBezTo>
                  <a:cubicBezTo>
                    <a:pt x="131" y="54"/>
                    <a:pt x="136" y="66"/>
                    <a:pt x="136" y="81"/>
                  </a:cubicBezTo>
                  <a:cubicBezTo>
                    <a:pt x="136" y="90"/>
                    <a:pt x="134" y="99"/>
                    <a:pt x="129" y="108"/>
                  </a:cubicBezTo>
                  <a:cubicBezTo>
                    <a:pt x="124" y="118"/>
                    <a:pt x="116" y="129"/>
                    <a:pt x="104" y="143"/>
                  </a:cubicBezTo>
                  <a:cubicBezTo>
                    <a:pt x="98" y="150"/>
                    <a:pt x="82" y="166"/>
                    <a:pt x="58" y="190"/>
                  </a:cubicBezTo>
                  <a:lnTo>
                    <a:pt x="0" y="249"/>
                  </a:lnTo>
                  <a:lnTo>
                    <a:pt x="0" y="281"/>
                  </a:lnTo>
                  <a:lnTo>
                    <a:pt x="175" y="281"/>
                  </a:lnTo>
                  <a:lnTo>
                    <a:pt x="175" y="249"/>
                  </a:lnTo>
                  <a:lnTo>
                    <a:pt x="45" y="249"/>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 1"/>
            <p:cNvSpPr>
              <a:spLocks/>
            </p:cNvSpPr>
            <p:nvPr>
              <p:custDataLst>
                <p:tags r:id="rId11"/>
              </p:custDataLst>
            </p:nvPr>
          </p:nvSpPr>
          <p:spPr bwMode="auto">
            <a:xfrm>
              <a:off x="2760663" y="2884488"/>
              <a:ext cx="153988" cy="225425"/>
            </a:xfrm>
            <a:custGeom>
              <a:avLst/>
              <a:gdLst>
                <a:gd name="T0" fmla="*/ 45 w 175"/>
                <a:gd name="T1" fmla="*/ 250 h 281"/>
                <a:gd name="T2" fmla="*/ 115 w 175"/>
                <a:gd name="T3" fmla="*/ 178 h 281"/>
                <a:gd name="T4" fmla="*/ 144 w 175"/>
                <a:gd name="T5" fmla="*/ 147 h 281"/>
                <a:gd name="T6" fmla="*/ 167 w 175"/>
                <a:gd name="T7" fmla="*/ 111 h 281"/>
                <a:gd name="T8" fmla="*/ 174 w 175"/>
                <a:gd name="T9" fmla="*/ 79 h 281"/>
                <a:gd name="T10" fmla="*/ 148 w 175"/>
                <a:gd name="T11" fmla="*/ 22 h 281"/>
                <a:gd name="T12" fmla="*/ 80 w 175"/>
                <a:gd name="T13" fmla="*/ 0 h 281"/>
                <a:gd name="T14" fmla="*/ 44 w 175"/>
                <a:gd name="T15" fmla="*/ 5 h 281"/>
                <a:gd name="T16" fmla="*/ 2 w 175"/>
                <a:gd name="T17" fmla="*/ 18 h 281"/>
                <a:gd name="T18" fmla="*/ 2 w 175"/>
                <a:gd name="T19" fmla="*/ 56 h 281"/>
                <a:gd name="T20" fmla="*/ 43 w 175"/>
                <a:gd name="T21" fmla="*/ 38 h 281"/>
                <a:gd name="T22" fmla="*/ 80 w 175"/>
                <a:gd name="T23" fmla="*/ 32 h 281"/>
                <a:gd name="T24" fmla="*/ 121 w 175"/>
                <a:gd name="T25" fmla="*/ 45 h 281"/>
                <a:gd name="T26" fmla="*/ 136 w 175"/>
                <a:gd name="T27" fmla="*/ 81 h 281"/>
                <a:gd name="T28" fmla="*/ 129 w 175"/>
                <a:gd name="T29" fmla="*/ 109 h 281"/>
                <a:gd name="T30" fmla="*/ 104 w 175"/>
                <a:gd name="T31" fmla="*/ 143 h 281"/>
                <a:gd name="T32" fmla="*/ 58 w 175"/>
                <a:gd name="T33" fmla="*/ 191 h 281"/>
                <a:gd name="T34" fmla="*/ 0 w 175"/>
                <a:gd name="T35" fmla="*/ 250 h 281"/>
                <a:gd name="T36" fmla="*/ 0 w 175"/>
                <a:gd name="T37" fmla="*/ 281 h 281"/>
                <a:gd name="T38" fmla="*/ 175 w 175"/>
                <a:gd name="T39" fmla="*/ 281 h 281"/>
                <a:gd name="T40" fmla="*/ 175 w 175"/>
                <a:gd name="T41" fmla="*/ 250 h 281"/>
                <a:gd name="T42" fmla="*/ 45 w 175"/>
                <a:gd name="T43" fmla="*/ 2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50"/>
                  </a:moveTo>
                  <a:lnTo>
                    <a:pt x="115" y="178"/>
                  </a:lnTo>
                  <a:cubicBezTo>
                    <a:pt x="131" y="161"/>
                    <a:pt x="141" y="151"/>
                    <a:pt x="144" y="147"/>
                  </a:cubicBezTo>
                  <a:cubicBezTo>
                    <a:pt x="155" y="134"/>
                    <a:pt x="163" y="122"/>
                    <a:pt x="167" y="111"/>
                  </a:cubicBezTo>
                  <a:cubicBezTo>
                    <a:pt x="172" y="101"/>
                    <a:pt x="174" y="90"/>
                    <a:pt x="174" y="79"/>
                  </a:cubicBezTo>
                  <a:cubicBezTo>
                    <a:pt x="174" y="55"/>
                    <a:pt x="165" y="36"/>
                    <a:pt x="148" y="22"/>
                  </a:cubicBezTo>
                  <a:cubicBezTo>
                    <a:pt x="131" y="8"/>
                    <a:pt x="109" y="0"/>
                    <a:pt x="80" y="0"/>
                  </a:cubicBezTo>
                  <a:cubicBezTo>
                    <a:pt x="69" y="0"/>
                    <a:pt x="57" y="2"/>
                    <a:pt x="44" y="5"/>
                  </a:cubicBezTo>
                  <a:cubicBezTo>
                    <a:pt x="31" y="8"/>
                    <a:pt x="17" y="12"/>
                    <a:pt x="2" y="18"/>
                  </a:cubicBezTo>
                  <a:lnTo>
                    <a:pt x="2" y="56"/>
                  </a:lnTo>
                  <a:cubicBezTo>
                    <a:pt x="16" y="48"/>
                    <a:pt x="30" y="42"/>
                    <a:pt x="43" y="38"/>
                  </a:cubicBezTo>
                  <a:cubicBezTo>
                    <a:pt x="57" y="34"/>
                    <a:pt x="69" y="32"/>
                    <a:pt x="80" y="32"/>
                  </a:cubicBezTo>
                  <a:cubicBezTo>
                    <a:pt x="97" y="32"/>
                    <a:pt x="110" y="36"/>
                    <a:pt x="121" y="45"/>
                  </a:cubicBezTo>
                  <a:cubicBezTo>
                    <a:pt x="131" y="55"/>
                    <a:pt x="136" y="67"/>
                    <a:pt x="136" y="81"/>
                  </a:cubicBezTo>
                  <a:cubicBezTo>
                    <a:pt x="136" y="90"/>
                    <a:pt x="134" y="100"/>
                    <a:pt x="129" y="109"/>
                  </a:cubicBezTo>
                  <a:cubicBezTo>
                    <a:pt x="124" y="118"/>
                    <a:pt x="116" y="129"/>
                    <a:pt x="104" y="143"/>
                  </a:cubicBezTo>
                  <a:cubicBezTo>
                    <a:pt x="98" y="150"/>
                    <a:pt x="82" y="166"/>
                    <a:pt x="58" y="191"/>
                  </a:cubicBezTo>
                  <a:lnTo>
                    <a:pt x="0" y="250"/>
                  </a:lnTo>
                  <a:lnTo>
                    <a:pt x="0" y="281"/>
                  </a:lnTo>
                  <a:lnTo>
                    <a:pt x="175" y="281"/>
                  </a:lnTo>
                  <a:lnTo>
                    <a:pt x="175" y="250"/>
                  </a:lnTo>
                  <a:lnTo>
                    <a:pt x="45" y="25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p:cNvSpPr txBox="1"/>
          <p:nvPr/>
        </p:nvSpPr>
        <p:spPr bwMode="auto">
          <a:xfrm>
            <a:off x="426114" y="1111737"/>
            <a:ext cx="3239990"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i="1" dirty="0" smtClean="0">
                <a:latin typeface="Arev Sans" pitchFamily="34" charset="0"/>
                <a:ea typeface="Arev Sans" pitchFamily="34" charset="0"/>
                <a:cs typeface="Arev sans bold" pitchFamily="34" charset="0"/>
              </a:rPr>
              <a:t>Long story short:</a:t>
            </a:r>
          </a:p>
        </p:txBody>
      </p:sp>
      <p:sp>
        <p:nvSpPr>
          <p:cNvPr id="103" name="TextBox 102"/>
          <p:cNvSpPr txBox="1"/>
          <p:nvPr/>
        </p:nvSpPr>
        <p:spPr bwMode="auto">
          <a:xfrm>
            <a:off x="2210165" y="1847335"/>
            <a:ext cx="7771679"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solidFill>
                  <a:srgbClr val="FFFF00"/>
                </a:solidFill>
                <a:latin typeface="Arev Sans" pitchFamily="34" charset="0"/>
                <a:ea typeface="Arev Sans" pitchFamily="34" charset="0"/>
                <a:cs typeface="Arev sans bold" pitchFamily="34" charset="0"/>
              </a:rPr>
              <a:t>m </a:t>
            </a:r>
            <a:r>
              <a:rPr lang="en-US" dirty="0" smtClean="0">
                <a:latin typeface="Arev Sans" pitchFamily="34" charset="0"/>
                <a:ea typeface="Arev Sans" pitchFamily="34" charset="0"/>
                <a:cs typeface="Arev sans bold" pitchFamily="34" charset="0"/>
              </a:rPr>
              <a:t>= O(</a:t>
            </a:r>
            <a:r>
              <a:rPr lang="en-US" dirty="0" smtClean="0">
                <a:solidFill>
                  <a:srgbClr val="FFFF00"/>
                </a:solidFill>
                <a:latin typeface="Arev Sans" pitchFamily="34" charset="0"/>
                <a:ea typeface="Arev Sans" pitchFamily="34" charset="0"/>
                <a:cs typeface="Arev sans bold" pitchFamily="34" charset="0"/>
              </a:rPr>
              <a:t>n/</a:t>
            </a:r>
            <a:r>
              <a:rPr lang="el-GR" i="1" dirty="0" smtClean="0">
                <a:solidFill>
                  <a:srgbClr val="FFFF00"/>
                </a:solidFill>
                <a:latin typeface="Arev Sans" pitchFamily="34" charset="0"/>
                <a:ea typeface="Arev Sans" pitchFamily="34" charset="0"/>
                <a:cs typeface="Arev sans bold" pitchFamily="34" charset="0"/>
              </a:rPr>
              <a:t>ϵ</a:t>
            </a:r>
            <a:r>
              <a:rPr lang="en-US" sz="3200" baseline="30000" dirty="0" smtClean="0">
                <a:solidFill>
                  <a:srgbClr val="FFFF00"/>
                </a:solidFill>
                <a:latin typeface="Arev Sans" pitchFamily="34" charset="0"/>
                <a:ea typeface="Arev Sans" pitchFamily="34" charset="0"/>
                <a:cs typeface="Arev sans bold" pitchFamily="34" charset="0"/>
              </a:rPr>
              <a:t>2</a:t>
            </a:r>
            <a:r>
              <a:rPr lang="en-US" dirty="0" smtClean="0">
                <a:latin typeface="Arev Sans" pitchFamily="34" charset="0"/>
                <a:ea typeface="Arev Sans" pitchFamily="34" charset="0"/>
                <a:cs typeface="Arev sans bold" pitchFamily="34" charset="0"/>
              </a:rPr>
              <a:t>) samples suffice to distinguish</a:t>
            </a:r>
          </a:p>
        </p:txBody>
      </p:sp>
      <p:sp>
        <p:nvSpPr>
          <p:cNvPr id="118" name="TextBox 117"/>
          <p:cNvSpPr txBox="1"/>
          <p:nvPr/>
        </p:nvSpPr>
        <p:spPr bwMode="auto">
          <a:xfrm>
            <a:off x="86589" y="2609712"/>
            <a:ext cx="10280378"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solidFill>
                  <a:srgbClr val="9B0000"/>
                </a:solidFill>
                <a:latin typeface="Arev Sans" pitchFamily="34" charset="0"/>
                <a:ea typeface="Arev Sans" pitchFamily="34" charset="0"/>
                <a:cs typeface="Arev sans bold" pitchFamily="34" charset="0"/>
              </a:rPr>
              <a:t>to distinguish</a:t>
            </a:r>
            <a:r>
              <a:rPr lang="en-US"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a:t>
            </a:r>
            <a:r>
              <a:rPr lang="en-US" dirty="0" err="1" smtClean="0">
                <a:solidFill>
                  <a:srgbClr val="FFFF00"/>
                </a:solidFill>
                <a:latin typeface="Arev Sans" pitchFamily="34" charset="0"/>
                <a:ea typeface="Arev Sans" pitchFamily="34" charset="0"/>
                <a:cs typeface="Arev sans bold" pitchFamily="34" charset="0"/>
              </a:rPr>
              <a:t>Dist</a:t>
            </a:r>
            <a:r>
              <a:rPr lang="en-US" dirty="0" smtClean="0">
                <a:solidFill>
                  <a:srgbClr val="FFFF00"/>
                </a:solidFill>
                <a:latin typeface="Arev Sans" pitchFamily="34" charset="0"/>
                <a:ea typeface="Arev Sans" pitchFamily="34" charset="0"/>
                <a:cs typeface="Arev sans bold" pitchFamily="34" charset="0"/>
              </a:rPr>
              <a:t>(</a:t>
            </a:r>
            <a:r>
              <a:rPr lang="en-US" b="1" dirty="0" smtClean="0">
                <a:solidFill>
                  <a:srgbClr val="FFFF00"/>
                </a:solidFill>
                <a:latin typeface="Times New Roman" panose="02020603050405020304" pitchFamily="18" charset="0"/>
                <a:ea typeface="Mathematica7Mono" panose="00000400000000000000" pitchFamily="2" charset="0"/>
                <a:cs typeface="Times New Roman" panose="02020603050405020304" pitchFamily="18" charset="0"/>
              </a:rPr>
              <a:t>I</a:t>
            </a:r>
            <a:r>
              <a:rPr lang="en-US" dirty="0" smtClean="0">
                <a:solidFill>
                  <a:srgbClr val="FFFF00"/>
                </a:solidFill>
                <a:latin typeface="Arev Sans" pitchFamily="34" charset="0"/>
                <a:ea typeface="Arev Sans" pitchFamily="34" charset="0"/>
                <a:cs typeface="Arev sans bold" pitchFamily="34" charset="0"/>
              </a:rPr>
              <a:t>/n</a:t>
            </a:r>
            <a:r>
              <a:rPr lang="en-US" dirty="0">
                <a:solidFill>
                  <a:srgbClr val="FFFF00"/>
                </a:solidFill>
                <a:latin typeface="Arev Sans" pitchFamily="34" charset="0"/>
                <a:ea typeface="Arev Sans" pitchFamily="34" charset="0"/>
                <a:cs typeface="Arev sans bold" pitchFamily="34" charset="0"/>
              </a:rPr>
              <a:t>, </a:t>
            </a:r>
            <a:r>
              <a:rPr lang="el-GR" dirty="0" smtClean="0">
                <a:solidFill>
                  <a:srgbClr val="FFFF00"/>
                </a:solidFill>
                <a:latin typeface="Arev Sans" pitchFamily="34" charset="0"/>
                <a:ea typeface="Arev Sans" pitchFamily="34" charset="0"/>
                <a:cs typeface="Arev sans bold" pitchFamily="34" charset="0"/>
              </a:rPr>
              <a:t>ρ</a:t>
            </a:r>
            <a:r>
              <a:rPr lang="en-US" dirty="0" smtClean="0">
                <a:solidFill>
                  <a:srgbClr val="FFFF00"/>
                </a:solidFill>
                <a:latin typeface="Arev Sans" pitchFamily="34" charset="0"/>
                <a:ea typeface="Arev Sans" pitchFamily="34" charset="0"/>
                <a:cs typeface="Arev sans bold" pitchFamily="34" charset="0"/>
              </a:rPr>
              <a:t>)</a:t>
            </a:r>
            <a:r>
              <a:rPr lang="en-US" dirty="0" smtClean="0">
                <a:latin typeface="Arev Sans" pitchFamily="34" charset="0"/>
                <a:ea typeface="Arev Sans" pitchFamily="34" charset="0"/>
                <a:cs typeface="Arev sans bold" pitchFamily="34" charset="0"/>
              </a:rPr>
              <a:t> </a:t>
            </a:r>
            <a:r>
              <a:rPr lang="en-US"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.99</a:t>
            </a:r>
            <a:r>
              <a:rPr lang="el-GR" i="1" dirty="0" smtClean="0">
                <a:solidFill>
                  <a:srgbClr val="FFFF00"/>
                </a:solidFill>
                <a:latin typeface="Arev Sans" panose="020B0603030804020204" pitchFamily="34" charset="0"/>
                <a:ea typeface="Arev Sans" panose="020B0603030804020204" pitchFamily="34" charset="0"/>
                <a:cs typeface="Verdana" panose="020B0604030504040204" pitchFamily="34" charset="0"/>
              </a:rPr>
              <a:t>ϵ</a:t>
            </a:r>
            <a:r>
              <a:rPr lang="en-US" sz="3200" baseline="30000" dirty="0" smtClean="0">
                <a:solidFill>
                  <a:srgbClr val="FFFF00"/>
                </a:solidFill>
                <a:latin typeface="Arev Sans" panose="020B0603030804020204" pitchFamily="34" charset="0"/>
                <a:ea typeface="Arev Sans" panose="020B0603030804020204" pitchFamily="34" charset="0"/>
                <a:cs typeface="Verdana" panose="020B0604030504040204" pitchFamily="34" charset="0"/>
              </a:rPr>
              <a:t>2</a:t>
            </a:r>
            <a:r>
              <a:rPr lang="en-US" dirty="0" smtClean="0">
                <a:solidFill>
                  <a:srgbClr val="FFFF00"/>
                </a:solidFill>
                <a:latin typeface="Arev Sans" panose="020B0603030804020204" pitchFamily="34" charset="0"/>
                <a:ea typeface="Arev Sans" panose="020B0603030804020204" pitchFamily="34" charset="0"/>
                <a:cs typeface="Verdana" panose="020B0604030504040204" pitchFamily="34" charset="0"/>
              </a:rPr>
              <a:t>/n</a:t>
            </a:r>
            <a:r>
              <a:rPr lang="en-US" i="1" dirty="0" smtClean="0">
                <a:latin typeface="Arev Sans" panose="020B0603030804020204" pitchFamily="34" charset="0"/>
                <a:ea typeface="Arev Sans" panose="020B0603030804020204" pitchFamily="34" charset="0"/>
                <a:cs typeface="Verdana" panose="020B0604030504040204" pitchFamily="34" charset="0"/>
              </a:rPr>
              <a:t> </a:t>
            </a:r>
          </a:p>
          <a:p>
            <a:pPr eaLnBrk="1" hangingPunct="1">
              <a:lnSpc>
                <a:spcPct val="120000"/>
              </a:lnSpc>
            </a:pPr>
            <a:r>
              <a:rPr lang="en-US" i="1" dirty="0" smtClean="0">
                <a:latin typeface="Arev Sans" panose="020B0603030804020204" pitchFamily="34" charset="0"/>
                <a:ea typeface="Arev Sans" panose="020B0603030804020204" pitchFamily="34" charset="0"/>
                <a:cs typeface="Verdana" panose="020B0604030504040204" pitchFamily="34" charset="0"/>
              </a:rPr>
              <a:t>		</a:t>
            </a:r>
            <a:r>
              <a:rPr lang="en-US" i="1" dirty="0">
                <a:latin typeface="Arev Sans" panose="020B0603030804020204" pitchFamily="34" charset="0"/>
                <a:ea typeface="Arev Sans" panose="020B0603030804020204" pitchFamily="34" charset="0"/>
                <a:cs typeface="Verdana" panose="020B0604030504040204" pitchFamily="34" charset="0"/>
              </a:rPr>
              <a:t>	</a:t>
            </a:r>
            <a:r>
              <a:rPr lang="en-US" dirty="0" smtClean="0">
                <a:latin typeface="Arev Sans" panose="020B0603030804020204" pitchFamily="34" charset="0"/>
                <a:ea typeface="Arev Sans" panose="020B0603030804020204" pitchFamily="34" charset="0"/>
                <a:cs typeface="Verdana" panose="020B0604030504040204" pitchFamily="34" charset="0"/>
              </a:rPr>
              <a:t>vs.    </a:t>
            </a:r>
            <a:r>
              <a:rPr lang="en-US" sz="600" dirty="0" smtClean="0">
                <a:latin typeface="Arev Sans" panose="020B0603030804020204" pitchFamily="34" charset="0"/>
                <a:ea typeface="Arev Sans" panose="020B0603030804020204" pitchFamily="34" charset="0"/>
                <a:cs typeface="Verdana" panose="020B0604030504040204" pitchFamily="34" charset="0"/>
              </a:rPr>
              <a:t> </a:t>
            </a:r>
            <a:r>
              <a:rPr lang="en-US" sz="400" dirty="0" smtClean="0">
                <a:latin typeface="Verdana" panose="020B0604030504040204" pitchFamily="34" charset="0"/>
                <a:ea typeface="Verdana" panose="020B0604030504040204" pitchFamily="34" charset="0"/>
                <a:cs typeface="Verdana" panose="020B0604030504040204" pitchFamily="34" charset="0"/>
              </a:rPr>
              <a:t> </a:t>
            </a:r>
            <a:r>
              <a:rPr lang="en-US" dirty="0" smtClean="0">
                <a:solidFill>
                  <a:srgbClr val="9B0000"/>
                </a:solidFill>
                <a:latin typeface="Verdana" panose="020B0604030504040204" pitchFamily="34" charset="0"/>
                <a:ea typeface="Verdana" panose="020B0604030504040204" pitchFamily="34" charset="0"/>
                <a:cs typeface="Verdana" panose="020B0604030504040204" pitchFamily="34" charset="0"/>
              </a:rPr>
              <a:t>TV</a:t>
            </a:r>
            <a:r>
              <a:rPr lang="en-US" dirty="0" smtClean="0">
                <a:solidFill>
                  <a:srgbClr val="FFFF00"/>
                </a:solidFill>
                <a:latin typeface="Arev Sans" pitchFamily="34" charset="0"/>
                <a:ea typeface="Arev Sans" pitchFamily="34" charset="0"/>
                <a:cs typeface="Arev sans bold" pitchFamily="34" charset="0"/>
              </a:rPr>
              <a:t>-</a:t>
            </a:r>
            <a:r>
              <a:rPr lang="en-US" dirty="0" err="1" smtClean="0">
                <a:solidFill>
                  <a:srgbClr val="FFFF00"/>
                </a:solidFill>
                <a:latin typeface="Arev Sans" pitchFamily="34" charset="0"/>
                <a:ea typeface="Arev Sans" pitchFamily="34" charset="0"/>
                <a:cs typeface="Arev sans bold" pitchFamily="34" charset="0"/>
              </a:rPr>
              <a:t>Dist</a:t>
            </a:r>
            <a:r>
              <a:rPr lang="en-US" dirty="0" smtClean="0">
                <a:solidFill>
                  <a:srgbClr val="FFFF00"/>
                </a:solidFill>
                <a:latin typeface="Arev Sans" pitchFamily="34" charset="0"/>
                <a:ea typeface="Arev Sans" pitchFamily="34" charset="0"/>
                <a:cs typeface="Arev sans bold" pitchFamily="34" charset="0"/>
              </a:rPr>
              <a:t>(</a:t>
            </a:r>
            <a:r>
              <a:rPr lang="en-US" b="1" dirty="0" smtClean="0">
                <a:solidFill>
                  <a:srgbClr val="FFFF00"/>
                </a:solidFill>
                <a:latin typeface="Times New Roman" panose="02020603050405020304" pitchFamily="18" charset="0"/>
                <a:ea typeface="Mathematica7Mono" panose="00000400000000000000" pitchFamily="2" charset="0"/>
                <a:cs typeface="Times New Roman" panose="02020603050405020304" pitchFamily="18" charset="0"/>
              </a:rPr>
              <a:t>I</a:t>
            </a:r>
            <a:r>
              <a:rPr lang="en-US" dirty="0" smtClean="0">
                <a:solidFill>
                  <a:srgbClr val="FFFF00"/>
                </a:solidFill>
                <a:latin typeface="Arev Sans" pitchFamily="34" charset="0"/>
                <a:ea typeface="Arev Sans" pitchFamily="34" charset="0"/>
                <a:cs typeface="Arev sans bold" pitchFamily="34" charset="0"/>
              </a:rPr>
              <a:t>/n</a:t>
            </a:r>
            <a:r>
              <a:rPr lang="en-US" dirty="0">
                <a:solidFill>
                  <a:srgbClr val="FFFF00"/>
                </a:solidFill>
                <a:latin typeface="Arev Sans" pitchFamily="34" charset="0"/>
                <a:ea typeface="Arev Sans" pitchFamily="34" charset="0"/>
                <a:cs typeface="Arev sans bold" pitchFamily="34" charset="0"/>
              </a:rPr>
              <a:t>, </a:t>
            </a:r>
            <a:r>
              <a:rPr lang="el-GR" dirty="0" smtClean="0">
                <a:solidFill>
                  <a:srgbClr val="FFFF00"/>
                </a:solidFill>
                <a:latin typeface="Arev Sans" pitchFamily="34" charset="0"/>
                <a:ea typeface="Arev Sans" pitchFamily="34" charset="0"/>
                <a:cs typeface="Arev sans bold" pitchFamily="34" charset="0"/>
              </a:rPr>
              <a:t>ρ</a:t>
            </a:r>
            <a:r>
              <a:rPr lang="en-US" dirty="0" smtClean="0">
                <a:solidFill>
                  <a:srgbClr val="FFFF00"/>
                </a:solidFill>
                <a:latin typeface="Arev Sans" pitchFamily="34" charset="0"/>
                <a:ea typeface="Arev Sans" pitchFamily="34" charset="0"/>
                <a:cs typeface="Arev sans bold" pitchFamily="34" charset="0"/>
              </a:rPr>
              <a:t>)</a:t>
            </a:r>
            <a:r>
              <a:rPr lang="en-US"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 </a:t>
            </a:r>
            <a:r>
              <a:rPr lang="el-GR" i="1" dirty="0" smtClean="0">
                <a:solidFill>
                  <a:srgbClr val="FFFF00"/>
                </a:solidFill>
                <a:latin typeface="Arev Sans" panose="020B0603030804020204" pitchFamily="34" charset="0"/>
                <a:ea typeface="Arev Sans" panose="020B0603030804020204" pitchFamily="34" charset="0"/>
                <a:cs typeface="Verdana" panose="020B0604030504040204" pitchFamily="34" charset="0"/>
              </a:rPr>
              <a:t>ϵ</a:t>
            </a:r>
            <a:r>
              <a:rPr lang="en-US" i="1" dirty="0" smtClean="0">
                <a:solidFill>
                  <a:srgbClr val="FFFF00"/>
                </a:solidFill>
                <a:latin typeface="Arev Sans" panose="020B0603030804020204" pitchFamily="34" charset="0"/>
                <a:ea typeface="Arev Sans" panose="020B0603030804020204" pitchFamily="34" charset="0"/>
                <a:cs typeface="Verdana" panose="020B0604030504040204" pitchFamily="34" charset="0"/>
              </a:rPr>
              <a:t>	</a:t>
            </a:r>
            <a:r>
              <a:rPr lang="en-US" i="1" dirty="0" smtClean="0">
                <a:latin typeface="Arev Sans" panose="020B0603030804020204" pitchFamily="34" charset="0"/>
                <a:ea typeface="Arev Sans" panose="020B0603030804020204" pitchFamily="34" charset="0"/>
                <a:cs typeface="Verdana" panose="020B0604030504040204" pitchFamily="34" charset="0"/>
              </a:rPr>
              <a:t> 		</a:t>
            </a:r>
            <a:r>
              <a:rPr lang="en-US" dirty="0" err="1" smtClean="0">
                <a:latin typeface="Arev Sans" panose="020B0603030804020204" pitchFamily="34" charset="0"/>
                <a:ea typeface="Arev Sans" panose="020B0603030804020204" pitchFamily="34" charset="0"/>
                <a:cs typeface="Verdana" panose="020B0604030504040204" pitchFamily="34" charset="0"/>
              </a:rPr>
              <a:t>whp</a:t>
            </a:r>
            <a:r>
              <a:rPr lang="en-US" dirty="0" smtClean="0">
                <a:latin typeface="Arev Sans" panose="020B0603030804020204" pitchFamily="34" charset="0"/>
                <a:ea typeface="Arev Sans" panose="020B0603030804020204" pitchFamily="34" charset="0"/>
                <a:cs typeface="Verdana" panose="020B0604030504040204" pitchFamily="34" charset="0"/>
              </a:rPr>
              <a:t>.</a:t>
            </a:r>
            <a:endParaRPr lang="en-US" dirty="0" smtClean="0">
              <a:latin typeface="Arev Sans" pitchFamily="34" charset="0"/>
              <a:ea typeface="Arev Sans" pitchFamily="34" charset="0"/>
              <a:cs typeface="Arev sans bold" pitchFamily="34" charset="0"/>
            </a:endParaRPr>
          </a:p>
        </p:txBody>
      </p:sp>
      <p:grpSp>
        <p:nvGrpSpPr>
          <p:cNvPr id="119" name="Group 118"/>
          <p:cNvGrpSpPr>
            <a:grpSpLocks noChangeAspect="1"/>
          </p:cNvGrpSpPr>
          <p:nvPr>
            <p:custDataLst>
              <p:tags r:id="rId2"/>
            </p:custDataLst>
          </p:nvPr>
        </p:nvGrpSpPr>
        <p:grpSpPr>
          <a:xfrm>
            <a:off x="3998872" y="2673704"/>
            <a:ext cx="327025" cy="498475"/>
            <a:chOff x="3117850" y="5237163"/>
            <a:chExt cx="327025" cy="498475"/>
          </a:xfrm>
        </p:grpSpPr>
        <p:sp>
          <p:nvSpPr>
            <p:cNvPr id="120" name="Freeform 148"/>
            <p:cNvSpPr>
              <a:spLocks noEditPoints="1"/>
            </p:cNvSpPr>
            <p:nvPr>
              <p:custDataLst>
                <p:tags r:id="rId6"/>
              </p:custDataLst>
            </p:nvPr>
          </p:nvSpPr>
          <p:spPr bwMode="auto">
            <a:xfrm>
              <a:off x="3117850" y="5319713"/>
              <a:ext cx="139700" cy="265113"/>
            </a:xfrm>
            <a:custGeom>
              <a:avLst/>
              <a:gdLst>
                <a:gd name="T0" fmla="*/ 81 w 183"/>
                <a:gd name="T1" fmla="*/ 305 h 377"/>
                <a:gd name="T2" fmla="*/ 178 w 183"/>
                <a:gd name="T3" fmla="*/ 84 h 377"/>
                <a:gd name="T4" fmla="*/ 183 w 183"/>
                <a:gd name="T5" fmla="*/ 42 h 377"/>
                <a:gd name="T6" fmla="*/ 153 w 183"/>
                <a:gd name="T7" fmla="*/ 0 h 377"/>
                <a:gd name="T8" fmla="*/ 105 w 183"/>
                <a:gd name="T9" fmla="*/ 19 h 377"/>
                <a:gd name="T10" fmla="*/ 51 w 183"/>
                <a:gd name="T11" fmla="*/ 187 h 377"/>
                <a:gd name="T12" fmla="*/ 44 w 183"/>
                <a:gd name="T13" fmla="*/ 262 h 377"/>
                <a:gd name="T14" fmla="*/ 46 w 183"/>
                <a:gd name="T15" fmla="*/ 301 h 377"/>
                <a:gd name="T16" fmla="*/ 0 w 183"/>
                <a:gd name="T17" fmla="*/ 370 h 377"/>
                <a:gd name="T18" fmla="*/ 38 w 183"/>
                <a:gd name="T19" fmla="*/ 370 h 377"/>
                <a:gd name="T20" fmla="*/ 57 w 183"/>
                <a:gd name="T21" fmla="*/ 344 h 377"/>
                <a:gd name="T22" fmla="*/ 110 w 183"/>
                <a:gd name="T23" fmla="*/ 377 h 377"/>
                <a:gd name="T24" fmla="*/ 145 w 183"/>
                <a:gd name="T25" fmla="*/ 363 h 377"/>
                <a:gd name="T26" fmla="*/ 177 w 183"/>
                <a:gd name="T27" fmla="*/ 326 h 377"/>
                <a:gd name="T28" fmla="*/ 145 w 183"/>
                <a:gd name="T29" fmla="*/ 326 h 377"/>
                <a:gd name="T30" fmla="*/ 113 w 183"/>
                <a:gd name="T31" fmla="*/ 354 h 377"/>
                <a:gd name="T32" fmla="*/ 81 w 183"/>
                <a:gd name="T33" fmla="*/ 305 h 377"/>
                <a:gd name="T34" fmla="*/ 81 w 183"/>
                <a:gd name="T35" fmla="*/ 241 h 377"/>
                <a:gd name="T36" fmla="*/ 92 w 183"/>
                <a:gd name="T37" fmla="*/ 174 h 377"/>
                <a:gd name="T38" fmla="*/ 142 w 183"/>
                <a:gd name="T39" fmla="*/ 27 h 377"/>
                <a:gd name="T40" fmla="*/ 148 w 183"/>
                <a:gd name="T41" fmla="*/ 43 h 377"/>
                <a:gd name="T42" fmla="*/ 140 w 183"/>
                <a:gd name="T43" fmla="*/ 89 h 377"/>
                <a:gd name="T44" fmla="*/ 81 w 183"/>
                <a:gd name="T45" fmla="*/ 24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 h="377">
                  <a:moveTo>
                    <a:pt x="81" y="305"/>
                  </a:moveTo>
                  <a:cubicBezTo>
                    <a:pt x="134" y="220"/>
                    <a:pt x="167" y="146"/>
                    <a:pt x="178" y="84"/>
                  </a:cubicBezTo>
                  <a:cubicBezTo>
                    <a:pt x="181" y="69"/>
                    <a:pt x="183" y="55"/>
                    <a:pt x="183" y="42"/>
                  </a:cubicBezTo>
                  <a:cubicBezTo>
                    <a:pt x="183" y="14"/>
                    <a:pt x="173" y="0"/>
                    <a:pt x="153" y="0"/>
                  </a:cubicBezTo>
                  <a:cubicBezTo>
                    <a:pt x="132" y="0"/>
                    <a:pt x="117" y="6"/>
                    <a:pt x="105" y="19"/>
                  </a:cubicBezTo>
                  <a:cubicBezTo>
                    <a:pt x="88" y="38"/>
                    <a:pt x="70" y="94"/>
                    <a:pt x="51" y="187"/>
                  </a:cubicBezTo>
                  <a:cubicBezTo>
                    <a:pt x="46" y="212"/>
                    <a:pt x="44" y="237"/>
                    <a:pt x="44" y="262"/>
                  </a:cubicBezTo>
                  <a:cubicBezTo>
                    <a:pt x="44" y="275"/>
                    <a:pt x="45" y="289"/>
                    <a:pt x="46" y="301"/>
                  </a:cubicBezTo>
                  <a:cubicBezTo>
                    <a:pt x="33" y="324"/>
                    <a:pt x="18" y="346"/>
                    <a:pt x="0" y="370"/>
                  </a:cubicBezTo>
                  <a:lnTo>
                    <a:pt x="38" y="370"/>
                  </a:lnTo>
                  <a:lnTo>
                    <a:pt x="57" y="344"/>
                  </a:lnTo>
                  <a:cubicBezTo>
                    <a:pt x="67" y="366"/>
                    <a:pt x="85" y="377"/>
                    <a:pt x="110" y="377"/>
                  </a:cubicBezTo>
                  <a:cubicBezTo>
                    <a:pt x="122" y="377"/>
                    <a:pt x="133" y="373"/>
                    <a:pt x="145" y="363"/>
                  </a:cubicBezTo>
                  <a:cubicBezTo>
                    <a:pt x="157" y="355"/>
                    <a:pt x="167" y="343"/>
                    <a:pt x="177" y="326"/>
                  </a:cubicBezTo>
                  <a:lnTo>
                    <a:pt x="145" y="326"/>
                  </a:lnTo>
                  <a:cubicBezTo>
                    <a:pt x="132" y="345"/>
                    <a:pt x="122" y="354"/>
                    <a:pt x="113" y="354"/>
                  </a:cubicBezTo>
                  <a:cubicBezTo>
                    <a:pt x="99" y="354"/>
                    <a:pt x="88" y="338"/>
                    <a:pt x="81" y="305"/>
                  </a:cubicBezTo>
                  <a:close/>
                  <a:moveTo>
                    <a:pt x="81" y="241"/>
                  </a:moveTo>
                  <a:cubicBezTo>
                    <a:pt x="84" y="220"/>
                    <a:pt x="87" y="198"/>
                    <a:pt x="92" y="174"/>
                  </a:cubicBezTo>
                  <a:cubicBezTo>
                    <a:pt x="108" y="90"/>
                    <a:pt x="124" y="41"/>
                    <a:pt x="142" y="27"/>
                  </a:cubicBezTo>
                  <a:cubicBezTo>
                    <a:pt x="146" y="27"/>
                    <a:pt x="148" y="32"/>
                    <a:pt x="148" y="43"/>
                  </a:cubicBezTo>
                  <a:cubicBezTo>
                    <a:pt x="148" y="50"/>
                    <a:pt x="145" y="65"/>
                    <a:pt x="140" y="89"/>
                  </a:cubicBezTo>
                  <a:cubicBezTo>
                    <a:pt x="132" y="134"/>
                    <a:pt x="112" y="185"/>
                    <a:pt x="81" y="241"/>
                  </a:cubicBez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49"/>
            <p:cNvSpPr>
              <a:spLocks/>
            </p:cNvSpPr>
            <p:nvPr>
              <p:custDataLst>
                <p:tags r:id="rId7"/>
              </p:custDataLst>
            </p:nvPr>
          </p:nvSpPr>
          <p:spPr bwMode="auto">
            <a:xfrm>
              <a:off x="3311525" y="5237163"/>
              <a:ext cx="133350" cy="196850"/>
            </a:xfrm>
            <a:custGeom>
              <a:avLst/>
              <a:gdLst>
                <a:gd name="T0" fmla="*/ 45 w 175"/>
                <a:gd name="T1" fmla="*/ 249 h 281"/>
                <a:gd name="T2" fmla="*/ 115 w 175"/>
                <a:gd name="T3" fmla="*/ 178 h 281"/>
                <a:gd name="T4" fmla="*/ 144 w 175"/>
                <a:gd name="T5" fmla="*/ 147 h 281"/>
                <a:gd name="T6" fmla="*/ 167 w 175"/>
                <a:gd name="T7" fmla="*/ 111 h 281"/>
                <a:gd name="T8" fmla="*/ 174 w 175"/>
                <a:gd name="T9" fmla="*/ 79 h 281"/>
                <a:gd name="T10" fmla="*/ 148 w 175"/>
                <a:gd name="T11" fmla="*/ 21 h 281"/>
                <a:gd name="T12" fmla="*/ 80 w 175"/>
                <a:gd name="T13" fmla="*/ 0 h 281"/>
                <a:gd name="T14" fmla="*/ 44 w 175"/>
                <a:gd name="T15" fmla="*/ 4 h 281"/>
                <a:gd name="T16" fmla="*/ 2 w 175"/>
                <a:gd name="T17" fmla="*/ 18 h 281"/>
                <a:gd name="T18" fmla="*/ 2 w 175"/>
                <a:gd name="T19" fmla="*/ 56 h 281"/>
                <a:gd name="T20" fmla="*/ 43 w 175"/>
                <a:gd name="T21" fmla="*/ 37 h 281"/>
                <a:gd name="T22" fmla="*/ 80 w 175"/>
                <a:gd name="T23" fmla="*/ 31 h 281"/>
                <a:gd name="T24" fmla="*/ 121 w 175"/>
                <a:gd name="T25" fmla="*/ 45 h 281"/>
                <a:gd name="T26" fmla="*/ 136 w 175"/>
                <a:gd name="T27" fmla="*/ 81 h 281"/>
                <a:gd name="T28" fmla="*/ 129 w 175"/>
                <a:gd name="T29" fmla="*/ 108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5" y="178"/>
                  </a:lnTo>
                  <a:cubicBezTo>
                    <a:pt x="131" y="161"/>
                    <a:pt x="141" y="150"/>
                    <a:pt x="144" y="147"/>
                  </a:cubicBezTo>
                  <a:cubicBezTo>
                    <a:pt x="155" y="133"/>
                    <a:pt x="163" y="121"/>
                    <a:pt x="167" y="111"/>
                  </a:cubicBezTo>
                  <a:cubicBezTo>
                    <a:pt x="172" y="100"/>
                    <a:pt x="174" y="90"/>
                    <a:pt x="174" y="79"/>
                  </a:cubicBezTo>
                  <a:cubicBezTo>
                    <a:pt x="174" y="55"/>
                    <a:pt x="165" y="35"/>
                    <a:pt x="148" y="21"/>
                  </a:cubicBezTo>
                  <a:cubicBezTo>
                    <a:pt x="131" y="7"/>
                    <a:pt x="109" y="0"/>
                    <a:pt x="80" y="0"/>
                  </a:cubicBezTo>
                  <a:cubicBezTo>
                    <a:pt x="69" y="0"/>
                    <a:pt x="57" y="1"/>
                    <a:pt x="44" y="4"/>
                  </a:cubicBezTo>
                  <a:cubicBezTo>
                    <a:pt x="31" y="7"/>
                    <a:pt x="17" y="12"/>
                    <a:pt x="2" y="18"/>
                  </a:cubicBezTo>
                  <a:lnTo>
                    <a:pt x="2" y="56"/>
                  </a:lnTo>
                  <a:cubicBezTo>
                    <a:pt x="16" y="47"/>
                    <a:pt x="30" y="41"/>
                    <a:pt x="43" y="37"/>
                  </a:cubicBezTo>
                  <a:cubicBezTo>
                    <a:pt x="57" y="33"/>
                    <a:pt x="69" y="31"/>
                    <a:pt x="80" y="31"/>
                  </a:cubicBezTo>
                  <a:cubicBezTo>
                    <a:pt x="97" y="31"/>
                    <a:pt x="110" y="36"/>
                    <a:pt x="121" y="45"/>
                  </a:cubicBezTo>
                  <a:cubicBezTo>
                    <a:pt x="131" y="54"/>
                    <a:pt x="136" y="66"/>
                    <a:pt x="136" y="81"/>
                  </a:cubicBezTo>
                  <a:cubicBezTo>
                    <a:pt x="136" y="90"/>
                    <a:pt x="134" y="99"/>
                    <a:pt x="129" y="108"/>
                  </a:cubicBezTo>
                  <a:cubicBezTo>
                    <a:pt x="124" y="118"/>
                    <a:pt x="116" y="129"/>
                    <a:pt x="104" y="143"/>
                  </a:cubicBezTo>
                  <a:cubicBezTo>
                    <a:pt x="98" y="150"/>
                    <a:pt x="82" y="166"/>
                    <a:pt x="58" y="190"/>
                  </a:cubicBezTo>
                  <a:lnTo>
                    <a:pt x="0" y="249"/>
                  </a:lnTo>
                  <a:lnTo>
                    <a:pt x="0" y="281"/>
                  </a:lnTo>
                  <a:lnTo>
                    <a:pt x="175" y="281"/>
                  </a:lnTo>
                  <a:lnTo>
                    <a:pt x="175" y="249"/>
                  </a:lnTo>
                  <a:lnTo>
                    <a:pt x="45" y="249"/>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50"/>
            <p:cNvSpPr>
              <a:spLocks/>
            </p:cNvSpPr>
            <p:nvPr>
              <p:custDataLst>
                <p:tags r:id="rId8"/>
              </p:custDataLst>
            </p:nvPr>
          </p:nvSpPr>
          <p:spPr bwMode="auto">
            <a:xfrm>
              <a:off x="3311525" y="5538788"/>
              <a:ext cx="133350" cy="196850"/>
            </a:xfrm>
            <a:custGeom>
              <a:avLst/>
              <a:gdLst>
                <a:gd name="T0" fmla="*/ 45 w 175"/>
                <a:gd name="T1" fmla="*/ 250 h 281"/>
                <a:gd name="T2" fmla="*/ 115 w 175"/>
                <a:gd name="T3" fmla="*/ 178 h 281"/>
                <a:gd name="T4" fmla="*/ 144 w 175"/>
                <a:gd name="T5" fmla="*/ 147 h 281"/>
                <a:gd name="T6" fmla="*/ 167 w 175"/>
                <a:gd name="T7" fmla="*/ 111 h 281"/>
                <a:gd name="T8" fmla="*/ 174 w 175"/>
                <a:gd name="T9" fmla="*/ 79 h 281"/>
                <a:gd name="T10" fmla="*/ 148 w 175"/>
                <a:gd name="T11" fmla="*/ 22 h 281"/>
                <a:gd name="T12" fmla="*/ 80 w 175"/>
                <a:gd name="T13" fmla="*/ 0 h 281"/>
                <a:gd name="T14" fmla="*/ 44 w 175"/>
                <a:gd name="T15" fmla="*/ 5 h 281"/>
                <a:gd name="T16" fmla="*/ 2 w 175"/>
                <a:gd name="T17" fmla="*/ 18 h 281"/>
                <a:gd name="T18" fmla="*/ 2 w 175"/>
                <a:gd name="T19" fmla="*/ 56 h 281"/>
                <a:gd name="T20" fmla="*/ 43 w 175"/>
                <a:gd name="T21" fmla="*/ 38 h 281"/>
                <a:gd name="T22" fmla="*/ 80 w 175"/>
                <a:gd name="T23" fmla="*/ 32 h 281"/>
                <a:gd name="T24" fmla="*/ 121 w 175"/>
                <a:gd name="T25" fmla="*/ 45 h 281"/>
                <a:gd name="T26" fmla="*/ 136 w 175"/>
                <a:gd name="T27" fmla="*/ 81 h 281"/>
                <a:gd name="T28" fmla="*/ 129 w 175"/>
                <a:gd name="T29" fmla="*/ 109 h 281"/>
                <a:gd name="T30" fmla="*/ 104 w 175"/>
                <a:gd name="T31" fmla="*/ 143 h 281"/>
                <a:gd name="T32" fmla="*/ 58 w 175"/>
                <a:gd name="T33" fmla="*/ 191 h 281"/>
                <a:gd name="T34" fmla="*/ 0 w 175"/>
                <a:gd name="T35" fmla="*/ 250 h 281"/>
                <a:gd name="T36" fmla="*/ 0 w 175"/>
                <a:gd name="T37" fmla="*/ 281 h 281"/>
                <a:gd name="T38" fmla="*/ 175 w 175"/>
                <a:gd name="T39" fmla="*/ 281 h 281"/>
                <a:gd name="T40" fmla="*/ 175 w 175"/>
                <a:gd name="T41" fmla="*/ 250 h 281"/>
                <a:gd name="T42" fmla="*/ 45 w 175"/>
                <a:gd name="T43" fmla="*/ 2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50"/>
                  </a:moveTo>
                  <a:lnTo>
                    <a:pt x="115" y="178"/>
                  </a:lnTo>
                  <a:cubicBezTo>
                    <a:pt x="131" y="161"/>
                    <a:pt x="141" y="151"/>
                    <a:pt x="144" y="147"/>
                  </a:cubicBezTo>
                  <a:cubicBezTo>
                    <a:pt x="155" y="134"/>
                    <a:pt x="163" y="122"/>
                    <a:pt x="167" y="111"/>
                  </a:cubicBezTo>
                  <a:cubicBezTo>
                    <a:pt x="172" y="101"/>
                    <a:pt x="174" y="90"/>
                    <a:pt x="174" y="79"/>
                  </a:cubicBezTo>
                  <a:cubicBezTo>
                    <a:pt x="174" y="55"/>
                    <a:pt x="165" y="36"/>
                    <a:pt x="148" y="22"/>
                  </a:cubicBezTo>
                  <a:cubicBezTo>
                    <a:pt x="131" y="8"/>
                    <a:pt x="109" y="0"/>
                    <a:pt x="80" y="0"/>
                  </a:cubicBezTo>
                  <a:cubicBezTo>
                    <a:pt x="69" y="0"/>
                    <a:pt x="57" y="2"/>
                    <a:pt x="44" y="5"/>
                  </a:cubicBezTo>
                  <a:cubicBezTo>
                    <a:pt x="31" y="8"/>
                    <a:pt x="17" y="12"/>
                    <a:pt x="2" y="18"/>
                  </a:cubicBezTo>
                  <a:lnTo>
                    <a:pt x="2" y="56"/>
                  </a:lnTo>
                  <a:cubicBezTo>
                    <a:pt x="16" y="48"/>
                    <a:pt x="30" y="42"/>
                    <a:pt x="43" y="38"/>
                  </a:cubicBezTo>
                  <a:cubicBezTo>
                    <a:pt x="57" y="34"/>
                    <a:pt x="69" y="32"/>
                    <a:pt x="80" y="32"/>
                  </a:cubicBezTo>
                  <a:cubicBezTo>
                    <a:pt x="97" y="32"/>
                    <a:pt x="110" y="36"/>
                    <a:pt x="121" y="45"/>
                  </a:cubicBezTo>
                  <a:cubicBezTo>
                    <a:pt x="131" y="55"/>
                    <a:pt x="136" y="67"/>
                    <a:pt x="136" y="81"/>
                  </a:cubicBezTo>
                  <a:cubicBezTo>
                    <a:pt x="136" y="90"/>
                    <a:pt x="134" y="100"/>
                    <a:pt x="129" y="109"/>
                  </a:cubicBezTo>
                  <a:cubicBezTo>
                    <a:pt x="124" y="118"/>
                    <a:pt x="116" y="129"/>
                    <a:pt x="104" y="143"/>
                  </a:cubicBezTo>
                  <a:cubicBezTo>
                    <a:pt x="98" y="150"/>
                    <a:pt x="82" y="166"/>
                    <a:pt x="58" y="191"/>
                  </a:cubicBezTo>
                  <a:lnTo>
                    <a:pt x="0" y="250"/>
                  </a:lnTo>
                  <a:lnTo>
                    <a:pt x="0" y="281"/>
                  </a:lnTo>
                  <a:lnTo>
                    <a:pt x="175" y="281"/>
                  </a:lnTo>
                  <a:lnTo>
                    <a:pt x="175" y="250"/>
                  </a:lnTo>
                  <a:lnTo>
                    <a:pt x="45" y="25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40" name="Group 239"/>
          <p:cNvGrpSpPr>
            <a:grpSpLocks noChangeAspect="1"/>
          </p:cNvGrpSpPr>
          <p:nvPr>
            <p:custDataLst>
              <p:tags r:id="rId3"/>
            </p:custDataLst>
          </p:nvPr>
        </p:nvGrpSpPr>
        <p:grpSpPr>
          <a:xfrm>
            <a:off x="3998872" y="3288087"/>
            <a:ext cx="334963" cy="325438"/>
            <a:chOff x="8102600" y="5819776"/>
            <a:chExt cx="334963" cy="325438"/>
          </a:xfrm>
        </p:grpSpPr>
        <p:sp>
          <p:nvSpPr>
            <p:cNvPr id="29" name="Freeform 7"/>
            <p:cNvSpPr>
              <a:spLocks noEditPoints="1"/>
            </p:cNvSpPr>
            <p:nvPr>
              <p:custDataLst>
                <p:tags r:id="rId4"/>
              </p:custDataLst>
            </p:nvPr>
          </p:nvSpPr>
          <p:spPr bwMode="auto">
            <a:xfrm>
              <a:off x="8102600" y="5819776"/>
              <a:ext cx="142875" cy="274638"/>
            </a:xfrm>
            <a:custGeom>
              <a:avLst/>
              <a:gdLst>
                <a:gd name="T0" fmla="*/ 81 w 184"/>
                <a:gd name="T1" fmla="*/ 305 h 377"/>
                <a:gd name="T2" fmla="*/ 179 w 184"/>
                <a:gd name="T3" fmla="*/ 84 h 377"/>
                <a:gd name="T4" fmla="*/ 184 w 184"/>
                <a:gd name="T5" fmla="*/ 42 h 377"/>
                <a:gd name="T6" fmla="*/ 153 w 184"/>
                <a:gd name="T7" fmla="*/ 0 h 377"/>
                <a:gd name="T8" fmla="*/ 105 w 184"/>
                <a:gd name="T9" fmla="*/ 19 h 377"/>
                <a:gd name="T10" fmla="*/ 51 w 184"/>
                <a:gd name="T11" fmla="*/ 187 h 377"/>
                <a:gd name="T12" fmla="*/ 44 w 184"/>
                <a:gd name="T13" fmla="*/ 262 h 377"/>
                <a:gd name="T14" fmla="*/ 46 w 184"/>
                <a:gd name="T15" fmla="*/ 301 h 377"/>
                <a:gd name="T16" fmla="*/ 0 w 184"/>
                <a:gd name="T17" fmla="*/ 370 h 377"/>
                <a:gd name="T18" fmla="*/ 38 w 184"/>
                <a:gd name="T19" fmla="*/ 370 h 377"/>
                <a:gd name="T20" fmla="*/ 57 w 184"/>
                <a:gd name="T21" fmla="*/ 343 h 377"/>
                <a:gd name="T22" fmla="*/ 110 w 184"/>
                <a:gd name="T23" fmla="*/ 377 h 377"/>
                <a:gd name="T24" fmla="*/ 146 w 184"/>
                <a:gd name="T25" fmla="*/ 363 h 377"/>
                <a:gd name="T26" fmla="*/ 178 w 184"/>
                <a:gd name="T27" fmla="*/ 326 h 377"/>
                <a:gd name="T28" fmla="*/ 145 w 184"/>
                <a:gd name="T29" fmla="*/ 326 h 377"/>
                <a:gd name="T30" fmla="*/ 113 w 184"/>
                <a:gd name="T31" fmla="*/ 354 h 377"/>
                <a:gd name="T32" fmla="*/ 81 w 184"/>
                <a:gd name="T33" fmla="*/ 305 h 377"/>
                <a:gd name="T34" fmla="*/ 81 w 184"/>
                <a:gd name="T35" fmla="*/ 241 h 377"/>
                <a:gd name="T36" fmla="*/ 92 w 184"/>
                <a:gd name="T37" fmla="*/ 174 h 377"/>
                <a:gd name="T38" fmla="*/ 142 w 184"/>
                <a:gd name="T39" fmla="*/ 27 h 377"/>
                <a:gd name="T40" fmla="*/ 148 w 184"/>
                <a:gd name="T41" fmla="*/ 43 h 377"/>
                <a:gd name="T42" fmla="*/ 141 w 184"/>
                <a:gd name="T43" fmla="*/ 89 h 377"/>
                <a:gd name="T44" fmla="*/ 81 w 184"/>
                <a:gd name="T45" fmla="*/ 24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4" h="377">
                  <a:moveTo>
                    <a:pt x="81" y="305"/>
                  </a:moveTo>
                  <a:cubicBezTo>
                    <a:pt x="135" y="220"/>
                    <a:pt x="167" y="146"/>
                    <a:pt x="179" y="84"/>
                  </a:cubicBezTo>
                  <a:cubicBezTo>
                    <a:pt x="182" y="69"/>
                    <a:pt x="183" y="55"/>
                    <a:pt x="184" y="42"/>
                  </a:cubicBezTo>
                  <a:cubicBezTo>
                    <a:pt x="184" y="14"/>
                    <a:pt x="173" y="0"/>
                    <a:pt x="153" y="0"/>
                  </a:cubicBezTo>
                  <a:cubicBezTo>
                    <a:pt x="133" y="0"/>
                    <a:pt x="117" y="6"/>
                    <a:pt x="105" y="19"/>
                  </a:cubicBezTo>
                  <a:cubicBezTo>
                    <a:pt x="88" y="38"/>
                    <a:pt x="70" y="94"/>
                    <a:pt x="51" y="187"/>
                  </a:cubicBezTo>
                  <a:cubicBezTo>
                    <a:pt x="46" y="212"/>
                    <a:pt x="44" y="237"/>
                    <a:pt x="44" y="262"/>
                  </a:cubicBezTo>
                  <a:cubicBezTo>
                    <a:pt x="44" y="275"/>
                    <a:pt x="45" y="289"/>
                    <a:pt x="46" y="301"/>
                  </a:cubicBezTo>
                  <a:cubicBezTo>
                    <a:pt x="33" y="323"/>
                    <a:pt x="18" y="346"/>
                    <a:pt x="0" y="370"/>
                  </a:cubicBezTo>
                  <a:lnTo>
                    <a:pt x="38" y="370"/>
                  </a:lnTo>
                  <a:lnTo>
                    <a:pt x="57" y="343"/>
                  </a:lnTo>
                  <a:cubicBezTo>
                    <a:pt x="67" y="366"/>
                    <a:pt x="85" y="377"/>
                    <a:pt x="110" y="377"/>
                  </a:cubicBezTo>
                  <a:cubicBezTo>
                    <a:pt x="122" y="377"/>
                    <a:pt x="134" y="373"/>
                    <a:pt x="146" y="363"/>
                  </a:cubicBezTo>
                  <a:cubicBezTo>
                    <a:pt x="157" y="355"/>
                    <a:pt x="168" y="342"/>
                    <a:pt x="178" y="326"/>
                  </a:cubicBezTo>
                  <a:lnTo>
                    <a:pt x="145" y="326"/>
                  </a:lnTo>
                  <a:cubicBezTo>
                    <a:pt x="133" y="344"/>
                    <a:pt x="122" y="354"/>
                    <a:pt x="113" y="354"/>
                  </a:cubicBezTo>
                  <a:cubicBezTo>
                    <a:pt x="99" y="354"/>
                    <a:pt x="88" y="337"/>
                    <a:pt x="81" y="305"/>
                  </a:cubicBezTo>
                  <a:close/>
                  <a:moveTo>
                    <a:pt x="81" y="241"/>
                  </a:moveTo>
                  <a:cubicBezTo>
                    <a:pt x="84" y="220"/>
                    <a:pt x="87" y="198"/>
                    <a:pt x="92" y="174"/>
                  </a:cubicBezTo>
                  <a:cubicBezTo>
                    <a:pt x="108" y="90"/>
                    <a:pt x="124" y="41"/>
                    <a:pt x="142" y="27"/>
                  </a:cubicBezTo>
                  <a:cubicBezTo>
                    <a:pt x="146" y="27"/>
                    <a:pt x="148" y="32"/>
                    <a:pt x="148" y="43"/>
                  </a:cubicBezTo>
                  <a:cubicBezTo>
                    <a:pt x="148" y="50"/>
                    <a:pt x="146" y="65"/>
                    <a:pt x="141" y="89"/>
                  </a:cubicBezTo>
                  <a:cubicBezTo>
                    <a:pt x="132" y="134"/>
                    <a:pt x="112" y="185"/>
                    <a:pt x="81" y="241"/>
                  </a:cubicBez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8"/>
            <p:cNvSpPr>
              <a:spLocks/>
            </p:cNvSpPr>
            <p:nvPr>
              <p:custDataLst>
                <p:tags r:id="rId5"/>
              </p:custDataLst>
            </p:nvPr>
          </p:nvSpPr>
          <p:spPr bwMode="auto">
            <a:xfrm>
              <a:off x="8308975" y="5943601"/>
              <a:ext cx="128588" cy="201613"/>
            </a:xfrm>
            <a:custGeom>
              <a:avLst/>
              <a:gdLst>
                <a:gd name="T0" fmla="*/ 5 w 165"/>
                <a:gd name="T1" fmla="*/ 244 h 276"/>
                <a:gd name="T2" fmla="*/ 5 w 165"/>
                <a:gd name="T3" fmla="*/ 276 h 276"/>
                <a:gd name="T4" fmla="*/ 165 w 165"/>
                <a:gd name="T5" fmla="*/ 276 h 276"/>
                <a:gd name="T6" fmla="*/ 165 w 165"/>
                <a:gd name="T7" fmla="*/ 244 h 276"/>
                <a:gd name="T8" fmla="*/ 104 w 165"/>
                <a:gd name="T9" fmla="*/ 244 h 276"/>
                <a:gd name="T10" fmla="*/ 104 w 165"/>
                <a:gd name="T11" fmla="*/ 0 h 276"/>
                <a:gd name="T12" fmla="*/ 66 w 165"/>
                <a:gd name="T13" fmla="*/ 0 h 276"/>
                <a:gd name="T14" fmla="*/ 0 w 165"/>
                <a:gd name="T15" fmla="*/ 13 h 276"/>
                <a:gd name="T16" fmla="*/ 0 w 165"/>
                <a:gd name="T17" fmla="*/ 47 h 276"/>
                <a:gd name="T18" fmla="*/ 66 w 165"/>
                <a:gd name="T19" fmla="*/ 34 h 276"/>
                <a:gd name="T20" fmla="*/ 66 w 165"/>
                <a:gd name="T21" fmla="*/ 244 h 276"/>
                <a:gd name="T22" fmla="*/ 5 w 165"/>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276">
                  <a:moveTo>
                    <a:pt x="5" y="244"/>
                  </a:moveTo>
                  <a:lnTo>
                    <a:pt x="5" y="276"/>
                  </a:lnTo>
                  <a:lnTo>
                    <a:pt x="165" y="276"/>
                  </a:lnTo>
                  <a:lnTo>
                    <a:pt x="165" y="244"/>
                  </a:lnTo>
                  <a:lnTo>
                    <a:pt x="104" y="244"/>
                  </a:lnTo>
                  <a:lnTo>
                    <a:pt x="104" y="0"/>
                  </a:lnTo>
                  <a:lnTo>
                    <a:pt x="66" y="0"/>
                  </a:lnTo>
                  <a:lnTo>
                    <a:pt x="0" y="13"/>
                  </a:lnTo>
                  <a:lnTo>
                    <a:pt x="0" y="47"/>
                  </a:lnTo>
                  <a:lnTo>
                    <a:pt x="66" y="34"/>
                  </a:lnTo>
                  <a:lnTo>
                    <a:pt x="66" y="244"/>
                  </a:lnTo>
                  <a:lnTo>
                    <a:pt x="5" y="24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3" name="TextBox 122"/>
          <p:cNvSpPr txBox="1"/>
          <p:nvPr/>
        </p:nvSpPr>
        <p:spPr bwMode="auto">
          <a:xfrm>
            <a:off x="151921" y="5744329"/>
            <a:ext cx="11888191"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[O-Wright’15]:</a:t>
            </a:r>
            <a:r>
              <a:rPr lang="en-US" dirty="0" smtClean="0">
                <a:solidFill>
                  <a:srgbClr val="FFFF00"/>
                </a:solidFill>
                <a:latin typeface="Arev Sans" pitchFamily="34" charset="0"/>
                <a:ea typeface="Arev Sans" pitchFamily="34" charset="0"/>
                <a:cs typeface="Arev sans bold" pitchFamily="34" charset="0"/>
              </a:rPr>
              <a:t>  m </a:t>
            </a:r>
            <a:r>
              <a:rPr lang="en-US" dirty="0" smtClean="0">
                <a:latin typeface="Arev Sans" pitchFamily="34" charset="0"/>
                <a:ea typeface="Arev Sans" pitchFamily="34" charset="0"/>
                <a:cs typeface="Arev sans bold" pitchFamily="34" charset="0"/>
              </a:rPr>
              <a:t>= </a:t>
            </a:r>
            <a:r>
              <a:rPr lang="el-GR" dirty="0" smtClean="0">
                <a:latin typeface="Arev Sans" pitchFamily="34" charset="0"/>
                <a:ea typeface="Arev Sans" pitchFamily="34" charset="0"/>
                <a:cs typeface="Arev sans bold" pitchFamily="34" charset="0"/>
              </a:rPr>
              <a:t>Ω</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n/</a:t>
            </a:r>
            <a:r>
              <a:rPr lang="el-GR" i="1" dirty="0" smtClean="0">
                <a:solidFill>
                  <a:srgbClr val="FFFF00"/>
                </a:solidFill>
                <a:latin typeface="Arev Sans" pitchFamily="34" charset="0"/>
                <a:ea typeface="Arev Sans" pitchFamily="34" charset="0"/>
                <a:cs typeface="Arev sans bold" pitchFamily="34" charset="0"/>
              </a:rPr>
              <a:t>ϵ</a:t>
            </a:r>
            <a:r>
              <a:rPr lang="en-US" sz="3200" baseline="30000" dirty="0" smtClean="0">
                <a:solidFill>
                  <a:srgbClr val="FFFF00"/>
                </a:solidFill>
                <a:latin typeface="Arev Sans" pitchFamily="34" charset="0"/>
                <a:ea typeface="Arev Sans" pitchFamily="34" charset="0"/>
                <a:cs typeface="Arev sans bold" pitchFamily="34" charset="0"/>
              </a:rPr>
              <a:t>2</a:t>
            </a:r>
            <a:r>
              <a:rPr lang="en-US" dirty="0" smtClean="0">
                <a:latin typeface="Arev Sans" pitchFamily="34" charset="0"/>
                <a:ea typeface="Arev Sans" pitchFamily="34" charset="0"/>
                <a:cs typeface="Arev sans bold" pitchFamily="34" charset="0"/>
              </a:rPr>
              <a:t>) samples needed for testing “</a:t>
            </a:r>
            <a:r>
              <a:rPr lang="el-GR" dirty="0" smtClean="0">
                <a:solidFill>
                  <a:srgbClr val="FFFF00"/>
                </a:solidFill>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 = </a:t>
            </a:r>
            <a:r>
              <a:rPr lang="en-US" b="1" dirty="0" smtClean="0">
                <a:latin typeface="Times New Roman" panose="02020603050405020304" pitchFamily="18" charset="0"/>
                <a:ea typeface="Arev Sans" pitchFamily="34" charset="0"/>
                <a:cs typeface="Times New Roman" panose="02020603050405020304" pitchFamily="18" charset="0"/>
              </a:rPr>
              <a:t>I</a:t>
            </a:r>
            <a:r>
              <a:rPr lang="en-US" dirty="0" smtClean="0">
                <a:latin typeface="Arev Sans" pitchFamily="34" charset="0"/>
                <a:ea typeface="Arev Sans" pitchFamily="34" charset="0"/>
                <a:cs typeface="Arev sans bold" pitchFamily="34" charset="0"/>
              </a:rPr>
              <a:t>/n”</a:t>
            </a:r>
          </a:p>
        </p:txBody>
      </p:sp>
      <p:grpSp>
        <p:nvGrpSpPr>
          <p:cNvPr id="7" name="Group 6"/>
          <p:cNvGrpSpPr/>
          <p:nvPr/>
        </p:nvGrpSpPr>
        <p:grpSpPr>
          <a:xfrm>
            <a:off x="426114" y="4137746"/>
            <a:ext cx="10987303" cy="1126462"/>
            <a:chOff x="426114" y="4479303"/>
            <a:chExt cx="10987303" cy="1126462"/>
          </a:xfrm>
        </p:grpSpPr>
        <p:sp>
          <p:nvSpPr>
            <p:cNvPr id="18" name="TextBox 17"/>
            <p:cNvSpPr txBox="1"/>
            <p:nvPr/>
          </p:nvSpPr>
          <p:spPr bwMode="auto">
            <a:xfrm>
              <a:off x="426114" y="4479303"/>
              <a:ext cx="10987303"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i="1" dirty="0" smtClean="0">
                  <a:latin typeface="Arev Sans" pitchFamily="34" charset="0"/>
                  <a:ea typeface="Arev Sans" pitchFamily="34" charset="0"/>
                  <a:cs typeface="Arev sans bold" pitchFamily="34" charset="0"/>
                </a:rPr>
                <a:t>Also in </a:t>
              </a:r>
              <a:r>
                <a:rPr lang="en-US" dirty="0" smtClean="0">
                  <a:latin typeface="Arev Sans" pitchFamily="34" charset="0"/>
                  <a:ea typeface="Arev Sans" pitchFamily="34" charset="0"/>
                  <a:cs typeface="Arev sans bold" pitchFamily="34" charset="0"/>
                </a:rPr>
                <a:t>[B</a:t>
              </a:r>
              <a:r>
                <a:rPr lang="en-US" dirty="0" smtClean="0">
                  <a:latin typeface="Arev Sans" pitchFamily="34" charset="0"/>
                  <a:ea typeface="Arev Sans" pitchFamily="34" charset="0"/>
                  <a:cs typeface="Arev sans bold" pitchFamily="34" charset="0"/>
                </a:rPr>
                <a:t>ădescu-O-Wright’17]:  </a:t>
              </a:r>
              <a:br>
                <a:rPr lang="en-US" dirty="0" smtClean="0">
                  <a:latin typeface="Arev Sans" pitchFamily="34" charset="0"/>
                  <a:ea typeface="Arev Sans" pitchFamily="34" charset="0"/>
                  <a:cs typeface="Arev sans bold" pitchFamily="34" charset="0"/>
                </a:rPr>
              </a:br>
              <a:r>
                <a:rPr lang="en-US" dirty="0" smtClean="0">
                  <a:latin typeface="Arev Sans" pitchFamily="34" charset="0"/>
                  <a:ea typeface="Arev Sans" pitchFamily="34" charset="0"/>
                  <a:cs typeface="Arev sans bold" pitchFamily="34" charset="0"/>
                </a:rPr>
                <a:t>	Same for distinguishing closeness of </a:t>
              </a:r>
              <a:r>
                <a:rPr lang="en-US" dirty="0" smtClean="0">
                  <a:solidFill>
                    <a:srgbClr val="FFFF00"/>
                  </a:solidFill>
                  <a:latin typeface="Arev Sans" pitchFamily="34" charset="0"/>
                  <a:ea typeface="Arev Sans" pitchFamily="34" charset="0"/>
                  <a:cs typeface="Arev sans bold" pitchFamily="34" charset="0"/>
                </a:rPr>
                <a:t>two unknown</a:t>
              </a:r>
              <a:r>
                <a:rPr lang="en-US" dirty="0" smtClean="0">
                  <a:latin typeface="Arev Sans" pitchFamily="34" charset="0"/>
                  <a:ea typeface="Arev Sans" pitchFamily="34" charset="0"/>
                  <a:cs typeface="Arev sans bold" pitchFamily="34" charset="0"/>
                </a:rPr>
                <a:t> </a:t>
              </a:r>
              <a:r>
                <a:rPr lang="el-GR" dirty="0" smtClean="0">
                  <a:latin typeface="Arev Sans" pitchFamily="34" charset="0"/>
                  <a:ea typeface="Arev Sans" pitchFamily="34" charset="0"/>
                  <a:cs typeface="Arev sans bold" pitchFamily="34" charset="0"/>
                </a:rPr>
                <a:t>ρ</a:t>
              </a:r>
              <a:r>
                <a:rPr lang="en-US" dirty="0" smtClean="0">
                  <a:latin typeface="Arev Sans" pitchFamily="34" charset="0"/>
                  <a:ea typeface="Arev Sans" pitchFamily="34" charset="0"/>
                  <a:cs typeface="Arev sans bold" pitchFamily="34" charset="0"/>
                </a:rPr>
                <a:t>, </a:t>
              </a:r>
              <a:endParaRPr lang="en-US" i="1" dirty="0" smtClean="0">
                <a:latin typeface="Arev Sans" pitchFamily="34" charset="0"/>
                <a:ea typeface="Arev Sans" pitchFamily="34" charset="0"/>
                <a:cs typeface="Arev sans bold" pitchFamily="34" charset="0"/>
              </a:endParaRPr>
            </a:p>
          </p:txBody>
        </p:sp>
        <p:grpSp>
          <p:nvGrpSpPr>
            <p:cNvPr id="6" name="Group 5"/>
            <p:cNvGrpSpPr/>
            <p:nvPr/>
          </p:nvGrpSpPr>
          <p:grpSpPr>
            <a:xfrm>
              <a:off x="10825995" y="4997479"/>
              <a:ext cx="412292" cy="566052"/>
              <a:chOff x="9196581" y="4340739"/>
              <a:chExt cx="412292" cy="566052"/>
            </a:xfrm>
          </p:grpSpPr>
          <p:sp>
            <p:nvSpPr>
              <p:cNvPr id="4" name="TextBox 3"/>
              <p:cNvSpPr txBox="1"/>
              <p:nvPr/>
            </p:nvSpPr>
            <p:spPr bwMode="auto">
              <a:xfrm>
                <a:off x="9196581" y="4340739"/>
                <a:ext cx="412292"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q</a:t>
                </a:r>
                <a:endParaRPr lang="en-US" dirty="0" smtClean="0">
                  <a:latin typeface="Arev Sans" pitchFamily="34" charset="0"/>
                  <a:ea typeface="Arev Sans" pitchFamily="34" charset="0"/>
                  <a:cs typeface="Arev sans bold" pitchFamily="34" charset="0"/>
                </a:endParaRPr>
              </a:p>
            </p:txBody>
          </p:sp>
          <p:sp>
            <p:nvSpPr>
              <p:cNvPr id="5" name="Freeform 4"/>
              <p:cNvSpPr/>
              <p:nvPr/>
            </p:nvSpPr>
            <p:spPr>
              <a:xfrm rot="16200000">
                <a:off x="9393868" y="4475180"/>
                <a:ext cx="220533" cy="206301"/>
              </a:xfrm>
              <a:custGeom>
                <a:avLst/>
                <a:gdLst>
                  <a:gd name="connsiteX0" fmla="*/ 1288 w 220533"/>
                  <a:gd name="connsiteY0" fmla="*/ 117318 h 206301"/>
                  <a:gd name="connsiteX1" fmla="*/ 131463 w 220533"/>
                  <a:gd name="connsiteY1" fmla="*/ 203043 h 206301"/>
                  <a:gd name="connsiteX2" fmla="*/ 217188 w 220533"/>
                  <a:gd name="connsiteY2" fmla="*/ 1431 h 206301"/>
                  <a:gd name="connsiteX3" fmla="*/ 1288 w 220533"/>
                  <a:gd name="connsiteY3" fmla="*/ 117318 h 206301"/>
                </a:gdLst>
                <a:ahLst/>
                <a:cxnLst>
                  <a:cxn ang="0">
                    <a:pos x="connsiteX0" y="connsiteY0"/>
                  </a:cxn>
                  <a:cxn ang="0">
                    <a:pos x="connsiteX1" y="connsiteY1"/>
                  </a:cxn>
                  <a:cxn ang="0">
                    <a:pos x="connsiteX2" y="connsiteY2"/>
                  </a:cxn>
                  <a:cxn ang="0">
                    <a:pos x="connsiteX3" y="connsiteY3"/>
                  </a:cxn>
                </a:cxnLst>
                <a:rect l="l" t="t" r="r" b="b"/>
                <a:pathLst>
                  <a:path w="220533" h="206301">
                    <a:moveTo>
                      <a:pt x="1288" y="117318"/>
                    </a:moveTo>
                    <a:cubicBezTo>
                      <a:pt x="-12999" y="150920"/>
                      <a:pt x="95480" y="222357"/>
                      <a:pt x="131463" y="203043"/>
                    </a:cubicBezTo>
                    <a:cubicBezTo>
                      <a:pt x="167446" y="183729"/>
                      <a:pt x="236502" y="15718"/>
                      <a:pt x="217188" y="1431"/>
                    </a:cubicBezTo>
                    <a:cubicBezTo>
                      <a:pt x="197874" y="-12856"/>
                      <a:pt x="15575" y="83716"/>
                      <a:pt x="1288" y="117318"/>
                    </a:cubicBezTo>
                    <a:close/>
                  </a:path>
                </a:pathLst>
              </a:custGeom>
              <a:solidFill>
                <a:srgbClr val="9B0000"/>
              </a:solidFill>
              <a:ln w="38100">
                <a:noFill/>
              </a:ln>
            </p:spPr>
            <p:txBody>
              <a:bodyPr rtlCol="0" anchor="ctr"/>
              <a:lstStyle/>
              <a:p>
                <a:pPr algn="ctr"/>
                <a:endParaRPr lang="en-US"/>
              </a:p>
            </p:txBody>
          </p:sp>
        </p:grpSp>
      </p:grpSp>
    </p:spTree>
    <p:extLst>
      <p:ext uri="{BB962C8B-B14F-4D97-AF65-F5344CB8AC3E}">
        <p14:creationId xmlns:p14="http://schemas.microsoft.com/office/powerpoint/2010/main" val="29554272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40"/>
                                        </p:tgtEl>
                                        <p:attrNameLst>
                                          <p:attrName>style.visibility</p:attrName>
                                        </p:attrNameLst>
                                      </p:cBhvr>
                                      <p:to>
                                        <p:strVal val="visible"/>
                                      </p:to>
                                    </p:set>
                                    <p:animEffect transition="in" filter="fade">
                                      <p:cBhvr>
                                        <p:cTn id="10" dur="500"/>
                                        <p:tgtEl>
                                          <p:spTgt spid="2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3"/>
                                        </p:tgtEl>
                                        <p:attrNameLst>
                                          <p:attrName>style.visibility</p:attrName>
                                        </p:attrNameLst>
                                      </p:cBhvr>
                                      <p:to>
                                        <p:strVal val="visible"/>
                                      </p:to>
                                    </p:set>
                                    <p:animEffect transition="in" filter="fade">
                                      <p:cBhvr>
                                        <p:cTn id="13" dur="500"/>
                                        <p:tgtEl>
                                          <p:spTgt spid="10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fade">
                                      <p:cBhvr>
                                        <p:cTn id="16" dur="500"/>
                                        <p:tgtEl>
                                          <p:spTgt spid="118"/>
                                        </p:tgtEl>
                                      </p:cBhvr>
                                    </p:animEffect>
                                  </p:childTnLst>
                                </p:cTn>
                              </p:par>
                              <p:par>
                                <p:cTn id="17" presetID="10" presetClass="entr" presetSubtype="0" fill="hold" nodeType="withEffect">
                                  <p:stCondLst>
                                    <p:cond delay="0"/>
                                  </p:stCondLst>
                                  <p:childTnLst>
                                    <p:set>
                                      <p:cBhvr>
                                        <p:cTn id="18" dur="1" fill="hold">
                                          <p:stCondLst>
                                            <p:cond delay="0"/>
                                          </p:stCondLst>
                                        </p:cTn>
                                        <p:tgtEl>
                                          <p:spTgt spid="119"/>
                                        </p:tgtEl>
                                        <p:attrNameLst>
                                          <p:attrName>style.visibility</p:attrName>
                                        </p:attrNameLst>
                                      </p:cBhvr>
                                      <p:to>
                                        <p:strVal val="visible"/>
                                      </p:to>
                                    </p:set>
                                    <p:animEffect transition="in" filter="fade">
                                      <p:cBhvr>
                                        <p:cTn id="19" dur="500"/>
                                        <p:tgtEl>
                                          <p:spTgt spid="1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3"/>
                                        </p:tgtEl>
                                        <p:attrNameLst>
                                          <p:attrName>style.visibility</p:attrName>
                                        </p:attrNameLst>
                                      </p:cBhvr>
                                      <p:to>
                                        <p:strVal val="visible"/>
                                      </p:to>
                                    </p:set>
                                    <p:animEffect transition="in" filter="fade">
                                      <p:cBhvr>
                                        <p:cTn id="29"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3" grpId="0"/>
      <p:bldP spid="118" grpId="0"/>
      <p:bldP spid="12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bwMode="auto">
          <a:xfrm>
            <a:off x="327511" y="1019038"/>
            <a:ext cx="5692584"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latin typeface="Arev Sans" pitchFamily="34" charset="0"/>
                <a:ea typeface="Arev Sans" pitchFamily="34" charset="0"/>
                <a:cs typeface="Arev sans bold" pitchFamily="34" charset="0"/>
              </a:rPr>
              <a:t>You basically want to estimate</a:t>
            </a:r>
          </a:p>
        </p:txBody>
      </p:sp>
      <p:grpSp>
        <p:nvGrpSpPr>
          <p:cNvPr id="9" name="Group 8"/>
          <p:cNvGrpSpPr>
            <a:grpSpLocks noChangeAspect="1"/>
          </p:cNvGrpSpPr>
          <p:nvPr>
            <p:custDataLst>
              <p:tags r:id="rId1"/>
            </p:custDataLst>
          </p:nvPr>
        </p:nvGrpSpPr>
        <p:grpSpPr>
          <a:xfrm>
            <a:off x="6026976" y="869461"/>
            <a:ext cx="896938" cy="941387"/>
            <a:chOff x="7893050" y="5316538"/>
            <a:chExt cx="896938" cy="941387"/>
          </a:xfrm>
        </p:grpSpPr>
        <p:sp>
          <p:nvSpPr>
            <p:cNvPr id="10" name="Freeform 22 1"/>
            <p:cNvSpPr>
              <a:spLocks/>
            </p:cNvSpPr>
            <p:nvPr>
              <p:custDataLst>
                <p:tags r:id="rId37"/>
              </p:custDataLst>
            </p:nvPr>
          </p:nvSpPr>
          <p:spPr bwMode="auto">
            <a:xfrm>
              <a:off x="8066088" y="5316538"/>
              <a:ext cx="120650" cy="138112"/>
            </a:xfrm>
            <a:custGeom>
              <a:avLst/>
              <a:gdLst>
                <a:gd name="T0" fmla="*/ 173 w 173"/>
                <a:gd name="T1" fmla="*/ 87 h 212"/>
                <a:gd name="T2" fmla="*/ 154 w 173"/>
                <a:gd name="T3" fmla="*/ 22 h 212"/>
                <a:gd name="T4" fmla="*/ 101 w 173"/>
                <a:gd name="T5" fmla="*/ 0 h 212"/>
                <a:gd name="T6" fmla="*/ 62 w 173"/>
                <a:gd name="T7" fmla="*/ 9 h 212"/>
                <a:gd name="T8" fmla="*/ 34 w 173"/>
                <a:gd name="T9" fmla="*/ 37 h 212"/>
                <a:gd name="T10" fmla="*/ 34 w 173"/>
                <a:gd name="T11" fmla="*/ 5 h 212"/>
                <a:gd name="T12" fmla="*/ 0 w 173"/>
                <a:gd name="T13" fmla="*/ 5 h 212"/>
                <a:gd name="T14" fmla="*/ 0 w 173"/>
                <a:gd name="T15" fmla="*/ 212 h 212"/>
                <a:gd name="T16" fmla="*/ 34 w 173"/>
                <a:gd name="T17" fmla="*/ 212 h 212"/>
                <a:gd name="T18" fmla="*/ 34 w 173"/>
                <a:gd name="T19" fmla="*/ 95 h 212"/>
                <a:gd name="T20" fmla="*/ 50 w 173"/>
                <a:gd name="T21" fmla="*/ 47 h 212"/>
                <a:gd name="T22" fmla="*/ 93 w 173"/>
                <a:gd name="T23" fmla="*/ 29 h 212"/>
                <a:gd name="T24" fmla="*/ 127 w 173"/>
                <a:gd name="T25" fmla="*/ 44 h 212"/>
                <a:gd name="T26" fmla="*/ 139 w 173"/>
                <a:gd name="T27" fmla="*/ 88 h 212"/>
                <a:gd name="T28" fmla="*/ 139 w 173"/>
                <a:gd name="T29" fmla="*/ 212 h 212"/>
                <a:gd name="T30" fmla="*/ 173 w 173"/>
                <a:gd name="T31" fmla="*/ 212 h 212"/>
                <a:gd name="T32" fmla="*/ 173 w 173"/>
                <a:gd name="T33" fmla="*/ 8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12">
                  <a:moveTo>
                    <a:pt x="173" y="87"/>
                  </a:moveTo>
                  <a:cubicBezTo>
                    <a:pt x="173" y="58"/>
                    <a:pt x="167" y="36"/>
                    <a:pt x="154" y="22"/>
                  </a:cubicBezTo>
                  <a:cubicBezTo>
                    <a:pt x="142" y="7"/>
                    <a:pt x="124" y="0"/>
                    <a:pt x="101" y="0"/>
                  </a:cubicBezTo>
                  <a:cubicBezTo>
                    <a:pt x="86" y="0"/>
                    <a:pt x="73" y="3"/>
                    <a:pt x="62" y="9"/>
                  </a:cubicBezTo>
                  <a:cubicBezTo>
                    <a:pt x="51" y="15"/>
                    <a:pt x="42" y="24"/>
                    <a:pt x="34" y="37"/>
                  </a:cubicBezTo>
                  <a:lnTo>
                    <a:pt x="34" y="5"/>
                  </a:lnTo>
                  <a:lnTo>
                    <a:pt x="0" y="5"/>
                  </a:lnTo>
                  <a:lnTo>
                    <a:pt x="0" y="212"/>
                  </a:lnTo>
                  <a:lnTo>
                    <a:pt x="34" y="212"/>
                  </a:lnTo>
                  <a:lnTo>
                    <a:pt x="34" y="95"/>
                  </a:lnTo>
                  <a:cubicBezTo>
                    <a:pt x="34" y="75"/>
                    <a:pt x="39" y="58"/>
                    <a:pt x="50" y="47"/>
                  </a:cubicBezTo>
                  <a:cubicBezTo>
                    <a:pt x="60" y="35"/>
                    <a:pt x="75" y="29"/>
                    <a:pt x="93" y="29"/>
                  </a:cubicBezTo>
                  <a:cubicBezTo>
                    <a:pt x="108" y="29"/>
                    <a:pt x="120" y="34"/>
                    <a:pt x="127" y="44"/>
                  </a:cubicBezTo>
                  <a:cubicBezTo>
                    <a:pt x="135" y="53"/>
                    <a:pt x="139" y="68"/>
                    <a:pt x="139" y="88"/>
                  </a:cubicBezTo>
                  <a:lnTo>
                    <a:pt x="139" y="212"/>
                  </a:lnTo>
                  <a:lnTo>
                    <a:pt x="173" y="212"/>
                  </a:lnTo>
                  <a:lnTo>
                    <a:pt x="173" y="87"/>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3 1"/>
            <p:cNvSpPr>
              <a:spLocks/>
            </p:cNvSpPr>
            <p:nvPr>
              <p:custDataLst>
                <p:tags r:id="rId38"/>
              </p:custDataLst>
            </p:nvPr>
          </p:nvSpPr>
          <p:spPr bwMode="auto">
            <a:xfrm>
              <a:off x="7893050" y="5516563"/>
              <a:ext cx="447675" cy="492125"/>
            </a:xfrm>
            <a:custGeom>
              <a:avLst/>
              <a:gdLst>
                <a:gd name="T0" fmla="*/ 21 w 637"/>
                <a:gd name="T1" fmla="*/ 0 h 760"/>
                <a:gd name="T2" fmla="*/ 21 w 637"/>
                <a:gd name="T3" fmla="*/ 33 h 760"/>
                <a:gd name="T4" fmla="*/ 325 w 637"/>
                <a:gd name="T5" fmla="*/ 382 h 760"/>
                <a:gd name="T6" fmla="*/ 0 w 637"/>
                <a:gd name="T7" fmla="*/ 760 h 760"/>
                <a:gd name="T8" fmla="*/ 637 w 637"/>
                <a:gd name="T9" fmla="*/ 760 h 760"/>
                <a:gd name="T10" fmla="*/ 637 w 637"/>
                <a:gd name="T11" fmla="*/ 561 h 760"/>
                <a:gd name="T12" fmla="*/ 606 w 637"/>
                <a:gd name="T13" fmla="*/ 561 h 760"/>
                <a:gd name="T14" fmla="*/ 589 w 637"/>
                <a:gd name="T15" fmla="*/ 663 h 760"/>
                <a:gd name="T16" fmla="*/ 554 w 637"/>
                <a:gd name="T17" fmla="*/ 698 h 760"/>
                <a:gd name="T18" fmla="*/ 96 w 637"/>
                <a:gd name="T19" fmla="*/ 698 h 760"/>
                <a:gd name="T20" fmla="*/ 389 w 637"/>
                <a:gd name="T21" fmla="*/ 357 h 760"/>
                <a:gd name="T22" fmla="*/ 107 w 637"/>
                <a:gd name="T23" fmla="*/ 33 h 760"/>
                <a:gd name="T24" fmla="*/ 555 w 637"/>
                <a:gd name="T25" fmla="*/ 33 h 760"/>
                <a:gd name="T26" fmla="*/ 589 w 637"/>
                <a:gd name="T27" fmla="*/ 67 h 760"/>
                <a:gd name="T28" fmla="*/ 606 w 637"/>
                <a:gd name="T29" fmla="*/ 170 h 760"/>
                <a:gd name="T30" fmla="*/ 637 w 637"/>
                <a:gd name="T31" fmla="*/ 170 h 760"/>
                <a:gd name="T32" fmla="*/ 637 w 637"/>
                <a:gd name="T33" fmla="*/ 0 h 760"/>
                <a:gd name="T34" fmla="*/ 107 w 637"/>
                <a:gd name="T35" fmla="*/ 0 h 760"/>
                <a:gd name="T36" fmla="*/ 21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1" y="0"/>
                  </a:moveTo>
                  <a:lnTo>
                    <a:pt x="21" y="33"/>
                  </a:lnTo>
                  <a:lnTo>
                    <a:pt x="325" y="382"/>
                  </a:lnTo>
                  <a:lnTo>
                    <a:pt x="0" y="760"/>
                  </a:lnTo>
                  <a:lnTo>
                    <a:pt x="637" y="760"/>
                  </a:lnTo>
                  <a:lnTo>
                    <a:pt x="637" y="561"/>
                  </a:lnTo>
                  <a:lnTo>
                    <a:pt x="606" y="561"/>
                  </a:lnTo>
                  <a:lnTo>
                    <a:pt x="589" y="663"/>
                  </a:lnTo>
                  <a:lnTo>
                    <a:pt x="554" y="698"/>
                  </a:lnTo>
                  <a:lnTo>
                    <a:pt x="96" y="698"/>
                  </a:lnTo>
                  <a:lnTo>
                    <a:pt x="389" y="357"/>
                  </a:lnTo>
                  <a:lnTo>
                    <a:pt x="107" y="33"/>
                  </a:lnTo>
                  <a:lnTo>
                    <a:pt x="555" y="33"/>
                  </a:lnTo>
                  <a:lnTo>
                    <a:pt x="589" y="67"/>
                  </a:lnTo>
                  <a:lnTo>
                    <a:pt x="606" y="170"/>
                  </a:lnTo>
                  <a:lnTo>
                    <a:pt x="637" y="170"/>
                  </a:lnTo>
                  <a:lnTo>
                    <a:pt x="637" y="0"/>
                  </a:lnTo>
                  <a:lnTo>
                    <a:pt x="107" y="0"/>
                  </a:lnTo>
                  <a:lnTo>
                    <a:pt x="21"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4 1"/>
            <p:cNvSpPr>
              <a:spLocks noEditPoints="1"/>
            </p:cNvSpPr>
            <p:nvPr>
              <p:custDataLst>
                <p:tags r:id="rId39"/>
              </p:custDataLst>
            </p:nvPr>
          </p:nvSpPr>
          <p:spPr bwMode="auto">
            <a:xfrm>
              <a:off x="7916863" y="6070600"/>
              <a:ext cx="23813" cy="187325"/>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5 1"/>
            <p:cNvSpPr>
              <a:spLocks noEditPoints="1"/>
            </p:cNvSpPr>
            <p:nvPr>
              <p:custDataLst>
                <p:tags r:id="rId40"/>
              </p:custDataLst>
            </p:nvPr>
          </p:nvSpPr>
          <p:spPr bwMode="auto">
            <a:xfrm>
              <a:off x="7986713" y="6149975"/>
              <a:ext cx="179388" cy="74612"/>
            </a:xfrm>
            <a:custGeom>
              <a:avLst/>
              <a:gdLst>
                <a:gd name="T0" fmla="*/ 0 w 254"/>
                <a:gd name="T1" fmla="*/ 31 h 114"/>
                <a:gd name="T2" fmla="*/ 254 w 254"/>
                <a:gd name="T3" fmla="*/ 31 h 114"/>
                <a:gd name="T4" fmla="*/ 254 w 254"/>
                <a:gd name="T5" fmla="*/ 0 h 114"/>
                <a:gd name="T6" fmla="*/ 0 w 254"/>
                <a:gd name="T7" fmla="*/ 0 h 114"/>
                <a:gd name="T8" fmla="*/ 0 w 254"/>
                <a:gd name="T9" fmla="*/ 31 h 114"/>
                <a:gd name="T10" fmla="*/ 0 w 254"/>
                <a:gd name="T11" fmla="*/ 114 h 114"/>
                <a:gd name="T12" fmla="*/ 254 w 254"/>
                <a:gd name="T13" fmla="*/ 114 h 114"/>
                <a:gd name="T14" fmla="*/ 254 w 254"/>
                <a:gd name="T15" fmla="*/ 83 h 114"/>
                <a:gd name="T16" fmla="*/ 0 w 254"/>
                <a:gd name="T17" fmla="*/ 83 h 114"/>
                <a:gd name="T18" fmla="*/ 0 w 254"/>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114">
                  <a:moveTo>
                    <a:pt x="0" y="31"/>
                  </a:moveTo>
                  <a:lnTo>
                    <a:pt x="254" y="31"/>
                  </a:lnTo>
                  <a:lnTo>
                    <a:pt x="254" y="0"/>
                  </a:lnTo>
                  <a:lnTo>
                    <a:pt x="0" y="0"/>
                  </a:lnTo>
                  <a:lnTo>
                    <a:pt x="0" y="31"/>
                  </a:lnTo>
                  <a:close/>
                  <a:moveTo>
                    <a:pt x="0" y="114"/>
                  </a:moveTo>
                  <a:lnTo>
                    <a:pt x="254" y="114"/>
                  </a:lnTo>
                  <a:lnTo>
                    <a:pt x="254" y="83"/>
                  </a:lnTo>
                  <a:lnTo>
                    <a:pt x="0" y="83"/>
                  </a:lnTo>
                  <a:lnTo>
                    <a:pt x="0" y="11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6 1"/>
            <p:cNvSpPr>
              <a:spLocks/>
            </p:cNvSpPr>
            <p:nvPr>
              <p:custDataLst>
                <p:tags r:id="rId41"/>
              </p:custDataLst>
            </p:nvPr>
          </p:nvSpPr>
          <p:spPr bwMode="auto">
            <a:xfrm>
              <a:off x="8218488" y="6078538"/>
              <a:ext cx="114300" cy="179387"/>
            </a:xfrm>
            <a:custGeom>
              <a:avLst/>
              <a:gdLst>
                <a:gd name="T0" fmla="*/ 5 w 164"/>
                <a:gd name="T1" fmla="*/ 244 h 276"/>
                <a:gd name="T2" fmla="*/ 5 w 164"/>
                <a:gd name="T3" fmla="*/ 276 h 276"/>
                <a:gd name="T4" fmla="*/ 164 w 164"/>
                <a:gd name="T5" fmla="*/ 276 h 276"/>
                <a:gd name="T6" fmla="*/ 164 w 164"/>
                <a:gd name="T7" fmla="*/ 244 h 276"/>
                <a:gd name="T8" fmla="*/ 103 w 164"/>
                <a:gd name="T9" fmla="*/ 244 h 276"/>
                <a:gd name="T10" fmla="*/ 103 w 164"/>
                <a:gd name="T11" fmla="*/ 0 h 276"/>
                <a:gd name="T12" fmla="*/ 66 w 164"/>
                <a:gd name="T13" fmla="*/ 0 h 276"/>
                <a:gd name="T14" fmla="*/ 0 w 164"/>
                <a:gd name="T15" fmla="*/ 13 h 276"/>
                <a:gd name="T16" fmla="*/ 0 w 164"/>
                <a:gd name="T17" fmla="*/ 47 h 276"/>
                <a:gd name="T18" fmla="*/ 66 w 164"/>
                <a:gd name="T19" fmla="*/ 34 h 276"/>
                <a:gd name="T20" fmla="*/ 66 w 164"/>
                <a:gd name="T21" fmla="*/ 244 h 276"/>
                <a:gd name="T22" fmla="*/ 5 w 164"/>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76">
                  <a:moveTo>
                    <a:pt x="5" y="244"/>
                  </a:moveTo>
                  <a:lnTo>
                    <a:pt x="5" y="276"/>
                  </a:lnTo>
                  <a:lnTo>
                    <a:pt x="164" y="276"/>
                  </a:lnTo>
                  <a:lnTo>
                    <a:pt x="164" y="244"/>
                  </a:lnTo>
                  <a:lnTo>
                    <a:pt x="103" y="244"/>
                  </a:lnTo>
                  <a:lnTo>
                    <a:pt x="103" y="0"/>
                  </a:lnTo>
                  <a:lnTo>
                    <a:pt x="66" y="0"/>
                  </a:lnTo>
                  <a:lnTo>
                    <a:pt x="0" y="13"/>
                  </a:lnTo>
                  <a:lnTo>
                    <a:pt x="0" y="47"/>
                  </a:lnTo>
                  <a:lnTo>
                    <a:pt x="66" y="34"/>
                  </a:lnTo>
                  <a:lnTo>
                    <a:pt x="66" y="244"/>
                  </a:lnTo>
                  <a:lnTo>
                    <a:pt x="5" y="244"/>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7 1"/>
            <p:cNvSpPr>
              <a:spLocks noEditPoints="1"/>
            </p:cNvSpPr>
            <p:nvPr>
              <p:custDataLst>
                <p:tags r:id="rId42"/>
              </p:custDataLst>
            </p:nvPr>
          </p:nvSpPr>
          <p:spPr bwMode="auto">
            <a:xfrm>
              <a:off x="8448675" y="5680075"/>
              <a:ext cx="171450" cy="247650"/>
            </a:xfrm>
            <a:custGeom>
              <a:avLst/>
              <a:gdLst>
                <a:gd name="T0" fmla="*/ 45 w 244"/>
                <a:gd name="T1" fmla="*/ 238 h 383"/>
                <a:gd name="T2" fmla="*/ 81 w 244"/>
                <a:gd name="T3" fmla="*/ 274 h 383"/>
                <a:gd name="T4" fmla="*/ 133 w 244"/>
                <a:gd name="T5" fmla="*/ 286 h 383"/>
                <a:gd name="T6" fmla="*/ 213 w 244"/>
                <a:gd name="T7" fmla="*/ 247 h 383"/>
                <a:gd name="T8" fmla="*/ 244 w 244"/>
                <a:gd name="T9" fmla="*/ 143 h 383"/>
                <a:gd name="T10" fmla="*/ 213 w 244"/>
                <a:gd name="T11" fmla="*/ 39 h 383"/>
                <a:gd name="T12" fmla="*/ 133 w 244"/>
                <a:gd name="T13" fmla="*/ 0 h 383"/>
                <a:gd name="T14" fmla="*/ 81 w 244"/>
                <a:gd name="T15" fmla="*/ 12 h 383"/>
                <a:gd name="T16" fmla="*/ 45 w 244"/>
                <a:gd name="T17" fmla="*/ 48 h 383"/>
                <a:gd name="T18" fmla="*/ 45 w 244"/>
                <a:gd name="T19" fmla="*/ 6 h 383"/>
                <a:gd name="T20" fmla="*/ 0 w 244"/>
                <a:gd name="T21" fmla="*/ 6 h 383"/>
                <a:gd name="T22" fmla="*/ 0 w 244"/>
                <a:gd name="T23" fmla="*/ 383 h 383"/>
                <a:gd name="T24" fmla="*/ 45 w 244"/>
                <a:gd name="T25" fmla="*/ 383 h 383"/>
                <a:gd name="T26" fmla="*/ 45 w 244"/>
                <a:gd name="T27" fmla="*/ 238 h 383"/>
                <a:gd name="T28" fmla="*/ 198 w 244"/>
                <a:gd name="T29" fmla="*/ 143 h 383"/>
                <a:gd name="T30" fmla="*/ 178 w 244"/>
                <a:gd name="T31" fmla="*/ 221 h 383"/>
                <a:gd name="T32" fmla="*/ 122 w 244"/>
                <a:gd name="T33" fmla="*/ 249 h 383"/>
                <a:gd name="T34" fmla="*/ 66 w 244"/>
                <a:gd name="T35" fmla="*/ 221 h 383"/>
                <a:gd name="T36" fmla="*/ 45 w 244"/>
                <a:gd name="T37" fmla="*/ 143 h 383"/>
                <a:gd name="T38" fmla="*/ 66 w 244"/>
                <a:gd name="T39" fmla="*/ 66 h 383"/>
                <a:gd name="T40" fmla="*/ 122 w 244"/>
                <a:gd name="T41" fmla="*/ 37 h 383"/>
                <a:gd name="T42" fmla="*/ 178 w 244"/>
                <a:gd name="T43" fmla="*/ 66 h 383"/>
                <a:gd name="T44" fmla="*/ 198 w 244"/>
                <a:gd name="T45" fmla="*/ 14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 h="383">
                  <a:moveTo>
                    <a:pt x="45" y="238"/>
                  </a:moveTo>
                  <a:cubicBezTo>
                    <a:pt x="55" y="255"/>
                    <a:pt x="67" y="267"/>
                    <a:pt x="81" y="274"/>
                  </a:cubicBezTo>
                  <a:cubicBezTo>
                    <a:pt x="95" y="282"/>
                    <a:pt x="113" y="286"/>
                    <a:pt x="133" y="286"/>
                  </a:cubicBezTo>
                  <a:cubicBezTo>
                    <a:pt x="166" y="286"/>
                    <a:pt x="192" y="273"/>
                    <a:pt x="213" y="247"/>
                  </a:cubicBezTo>
                  <a:cubicBezTo>
                    <a:pt x="234" y="220"/>
                    <a:pt x="244" y="186"/>
                    <a:pt x="244" y="143"/>
                  </a:cubicBezTo>
                  <a:cubicBezTo>
                    <a:pt x="244" y="100"/>
                    <a:pt x="234" y="66"/>
                    <a:pt x="213" y="39"/>
                  </a:cubicBezTo>
                  <a:cubicBezTo>
                    <a:pt x="192" y="13"/>
                    <a:pt x="166" y="0"/>
                    <a:pt x="133" y="0"/>
                  </a:cubicBezTo>
                  <a:cubicBezTo>
                    <a:pt x="113" y="0"/>
                    <a:pt x="95" y="4"/>
                    <a:pt x="81" y="12"/>
                  </a:cubicBezTo>
                  <a:cubicBezTo>
                    <a:pt x="67" y="19"/>
                    <a:pt x="55" y="32"/>
                    <a:pt x="45" y="48"/>
                  </a:cubicBezTo>
                  <a:lnTo>
                    <a:pt x="45" y="6"/>
                  </a:lnTo>
                  <a:lnTo>
                    <a:pt x="0" y="6"/>
                  </a:lnTo>
                  <a:lnTo>
                    <a:pt x="0" y="383"/>
                  </a:lnTo>
                  <a:lnTo>
                    <a:pt x="45" y="383"/>
                  </a:lnTo>
                  <a:lnTo>
                    <a:pt x="45" y="238"/>
                  </a:lnTo>
                  <a:close/>
                  <a:moveTo>
                    <a:pt x="198" y="143"/>
                  </a:moveTo>
                  <a:cubicBezTo>
                    <a:pt x="198" y="176"/>
                    <a:pt x="191" y="202"/>
                    <a:pt x="178" y="221"/>
                  </a:cubicBezTo>
                  <a:cubicBezTo>
                    <a:pt x="164" y="239"/>
                    <a:pt x="146" y="249"/>
                    <a:pt x="122" y="249"/>
                  </a:cubicBezTo>
                  <a:cubicBezTo>
                    <a:pt x="98" y="249"/>
                    <a:pt x="79" y="239"/>
                    <a:pt x="66" y="221"/>
                  </a:cubicBezTo>
                  <a:cubicBezTo>
                    <a:pt x="52" y="202"/>
                    <a:pt x="45" y="176"/>
                    <a:pt x="45" y="143"/>
                  </a:cubicBezTo>
                  <a:cubicBezTo>
                    <a:pt x="45" y="110"/>
                    <a:pt x="52" y="84"/>
                    <a:pt x="66" y="66"/>
                  </a:cubicBezTo>
                  <a:cubicBezTo>
                    <a:pt x="79" y="47"/>
                    <a:pt x="98" y="37"/>
                    <a:pt x="122" y="37"/>
                  </a:cubicBezTo>
                  <a:cubicBezTo>
                    <a:pt x="146" y="37"/>
                    <a:pt x="164" y="47"/>
                    <a:pt x="178" y="66"/>
                  </a:cubicBezTo>
                  <a:cubicBezTo>
                    <a:pt x="191" y="84"/>
                    <a:pt x="198" y="110"/>
                    <a:pt x="198" y="143"/>
                  </a:cubicBez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8 1"/>
            <p:cNvSpPr>
              <a:spLocks/>
            </p:cNvSpPr>
            <p:nvPr>
              <p:custDataLst>
                <p:tags r:id="rId43"/>
              </p:custDataLst>
            </p:nvPr>
          </p:nvSpPr>
          <p:spPr bwMode="auto">
            <a:xfrm>
              <a:off x="8667750" y="5543550"/>
              <a:ext cx="122238" cy="182562"/>
            </a:xfrm>
            <a:custGeom>
              <a:avLst/>
              <a:gdLst>
                <a:gd name="T0" fmla="*/ 45 w 175"/>
                <a:gd name="T1" fmla="*/ 249 h 281"/>
                <a:gd name="T2" fmla="*/ 114 w 175"/>
                <a:gd name="T3" fmla="*/ 178 h 281"/>
                <a:gd name="T4" fmla="*/ 144 w 175"/>
                <a:gd name="T5" fmla="*/ 147 h 281"/>
                <a:gd name="T6" fmla="*/ 167 w 175"/>
                <a:gd name="T7" fmla="*/ 111 h 281"/>
                <a:gd name="T8" fmla="*/ 173 w 175"/>
                <a:gd name="T9" fmla="*/ 79 h 281"/>
                <a:gd name="T10" fmla="*/ 148 w 175"/>
                <a:gd name="T11" fmla="*/ 21 h 281"/>
                <a:gd name="T12" fmla="*/ 79 w 175"/>
                <a:gd name="T13" fmla="*/ 0 h 281"/>
                <a:gd name="T14" fmla="*/ 44 w 175"/>
                <a:gd name="T15" fmla="*/ 5 h 281"/>
                <a:gd name="T16" fmla="*/ 2 w 175"/>
                <a:gd name="T17" fmla="*/ 18 h 281"/>
                <a:gd name="T18" fmla="*/ 2 w 175"/>
                <a:gd name="T19" fmla="*/ 56 h 281"/>
                <a:gd name="T20" fmla="*/ 43 w 175"/>
                <a:gd name="T21" fmla="*/ 37 h 281"/>
                <a:gd name="T22" fmla="*/ 80 w 175"/>
                <a:gd name="T23" fmla="*/ 31 h 281"/>
                <a:gd name="T24" fmla="*/ 120 w 175"/>
                <a:gd name="T25" fmla="*/ 45 h 281"/>
                <a:gd name="T26" fmla="*/ 136 w 175"/>
                <a:gd name="T27" fmla="*/ 81 h 281"/>
                <a:gd name="T28" fmla="*/ 129 w 175"/>
                <a:gd name="T29" fmla="*/ 109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4" y="178"/>
                  </a:lnTo>
                  <a:cubicBezTo>
                    <a:pt x="131" y="161"/>
                    <a:pt x="141" y="150"/>
                    <a:pt x="144" y="147"/>
                  </a:cubicBezTo>
                  <a:cubicBezTo>
                    <a:pt x="155" y="133"/>
                    <a:pt x="163" y="121"/>
                    <a:pt x="167" y="111"/>
                  </a:cubicBezTo>
                  <a:cubicBezTo>
                    <a:pt x="171" y="101"/>
                    <a:pt x="173" y="90"/>
                    <a:pt x="173" y="79"/>
                  </a:cubicBezTo>
                  <a:cubicBezTo>
                    <a:pt x="173" y="55"/>
                    <a:pt x="165" y="36"/>
                    <a:pt x="148" y="21"/>
                  </a:cubicBezTo>
                  <a:cubicBezTo>
                    <a:pt x="131" y="7"/>
                    <a:pt x="108" y="0"/>
                    <a:pt x="79" y="0"/>
                  </a:cubicBezTo>
                  <a:cubicBezTo>
                    <a:pt x="69" y="0"/>
                    <a:pt x="57" y="1"/>
                    <a:pt x="44" y="5"/>
                  </a:cubicBezTo>
                  <a:cubicBezTo>
                    <a:pt x="31" y="8"/>
                    <a:pt x="17" y="12"/>
                    <a:pt x="2" y="18"/>
                  </a:cubicBezTo>
                  <a:lnTo>
                    <a:pt x="2" y="56"/>
                  </a:lnTo>
                  <a:cubicBezTo>
                    <a:pt x="16" y="48"/>
                    <a:pt x="30" y="42"/>
                    <a:pt x="43" y="37"/>
                  </a:cubicBezTo>
                  <a:cubicBezTo>
                    <a:pt x="56" y="33"/>
                    <a:pt x="68" y="31"/>
                    <a:pt x="80" y="31"/>
                  </a:cubicBezTo>
                  <a:cubicBezTo>
                    <a:pt x="97" y="31"/>
                    <a:pt x="110" y="36"/>
                    <a:pt x="120" y="45"/>
                  </a:cubicBezTo>
                  <a:cubicBezTo>
                    <a:pt x="131" y="54"/>
                    <a:pt x="136" y="66"/>
                    <a:pt x="136" y="81"/>
                  </a:cubicBezTo>
                  <a:cubicBezTo>
                    <a:pt x="136" y="90"/>
                    <a:pt x="134" y="99"/>
                    <a:pt x="129" y="109"/>
                  </a:cubicBezTo>
                  <a:cubicBezTo>
                    <a:pt x="124" y="118"/>
                    <a:pt x="116" y="129"/>
                    <a:pt x="104" y="143"/>
                  </a:cubicBezTo>
                  <a:cubicBezTo>
                    <a:pt x="98" y="150"/>
                    <a:pt x="82" y="166"/>
                    <a:pt x="58" y="190"/>
                  </a:cubicBezTo>
                  <a:lnTo>
                    <a:pt x="0" y="249"/>
                  </a:lnTo>
                  <a:lnTo>
                    <a:pt x="0" y="281"/>
                  </a:lnTo>
                  <a:lnTo>
                    <a:pt x="175" y="281"/>
                  </a:lnTo>
                  <a:lnTo>
                    <a:pt x="175" y="249"/>
                  </a:lnTo>
                  <a:lnTo>
                    <a:pt x="45" y="249"/>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9 1"/>
            <p:cNvSpPr>
              <a:spLocks noEditPoints="1"/>
            </p:cNvSpPr>
            <p:nvPr>
              <p:custDataLst>
                <p:tags r:id="rId44"/>
              </p:custDataLst>
            </p:nvPr>
          </p:nvSpPr>
          <p:spPr bwMode="auto">
            <a:xfrm>
              <a:off x="8672513" y="5818188"/>
              <a:ext cx="23813" cy="185737"/>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TextBox 19"/>
          <p:cNvSpPr txBox="1"/>
          <p:nvPr/>
        </p:nvSpPr>
        <p:spPr bwMode="auto">
          <a:xfrm>
            <a:off x="1255594" y="82634"/>
            <a:ext cx="9680855" cy="632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3200" b="1" dirty="0" smtClean="0">
                <a:latin typeface="Arev Sans" pitchFamily="34" charset="0"/>
                <a:ea typeface="Arev Sans" pitchFamily="34" charset="0"/>
                <a:cs typeface="Arev sans bold" pitchFamily="34" charset="0"/>
              </a:rPr>
              <a:t>Estimating  </a:t>
            </a:r>
            <a:r>
              <a:rPr lang="en-US" sz="3200" b="1" dirty="0" smtClean="0">
                <a:solidFill>
                  <a:srgbClr val="9B0000"/>
                </a:solidFill>
                <a:latin typeface="Arev Sans" pitchFamily="34" charset="0"/>
                <a:ea typeface="Arev Sans" pitchFamily="34" charset="0"/>
                <a:cs typeface="Arev sans bold" pitchFamily="34" charset="0"/>
              </a:rPr>
              <a:t>L</a:t>
            </a:r>
            <a:r>
              <a:rPr lang="en-US" sz="3200" b="1" dirty="0" smtClean="0">
                <a:latin typeface="Arev Sans" pitchFamily="34" charset="0"/>
                <a:ea typeface="Arev Sans" pitchFamily="34" charset="0"/>
                <a:cs typeface="Arev sans bold" pitchFamily="34" charset="0"/>
              </a:rPr>
              <a:t>-distance between </a:t>
            </a:r>
            <a:r>
              <a:rPr lang="el-GR" sz="3200" b="1" dirty="0" smtClean="0">
                <a:latin typeface="Arev Sans" pitchFamily="34" charset="0"/>
                <a:ea typeface="Arev Sans" pitchFamily="34" charset="0"/>
                <a:cs typeface="Arev sans bold" pitchFamily="34" charset="0"/>
              </a:rPr>
              <a:t>ρ</a:t>
            </a:r>
            <a:r>
              <a:rPr lang="en-US" sz="3200" b="1" dirty="0" smtClean="0">
                <a:latin typeface="Arev Sans" pitchFamily="34" charset="0"/>
                <a:ea typeface="Arev Sans" pitchFamily="34" charset="0"/>
                <a:cs typeface="Arev sans bold" pitchFamily="34" charset="0"/>
              </a:rPr>
              <a:t> and </a:t>
            </a:r>
            <a:r>
              <a:rPr lang="en-US" sz="3200" b="1" dirty="0" smtClean="0">
                <a:latin typeface="Times New Roman" panose="02020603050405020304" pitchFamily="18" charset="0"/>
                <a:ea typeface="Arev Sans" pitchFamily="34" charset="0"/>
                <a:cs typeface="Times New Roman" panose="02020603050405020304" pitchFamily="18" charset="0"/>
              </a:rPr>
              <a:t>I</a:t>
            </a:r>
            <a:r>
              <a:rPr lang="en-US" sz="3200" b="1" dirty="0" smtClean="0">
                <a:latin typeface="Arev Sans" pitchFamily="34" charset="0"/>
                <a:ea typeface="Arev Sans" pitchFamily="34" charset="0"/>
                <a:cs typeface="Arev sans bold" pitchFamily="34" charset="0"/>
              </a:rPr>
              <a:t>/n</a:t>
            </a:r>
          </a:p>
        </p:txBody>
      </p:sp>
      <p:grpSp>
        <p:nvGrpSpPr>
          <p:cNvPr id="21" name="Group 20"/>
          <p:cNvGrpSpPr>
            <a:grpSpLocks noChangeAspect="1"/>
          </p:cNvGrpSpPr>
          <p:nvPr>
            <p:custDataLst>
              <p:tags r:id="rId2"/>
            </p:custDataLst>
          </p:nvPr>
        </p:nvGrpSpPr>
        <p:grpSpPr>
          <a:xfrm>
            <a:off x="3986027" y="149818"/>
            <a:ext cx="374651" cy="569913"/>
            <a:chOff x="2540000" y="2540000"/>
            <a:chExt cx="374651" cy="569913"/>
          </a:xfrm>
        </p:grpSpPr>
        <p:sp>
          <p:nvSpPr>
            <p:cNvPr id="22" name="Freeform 7 1"/>
            <p:cNvSpPr>
              <a:spLocks noEditPoints="1"/>
            </p:cNvSpPr>
            <p:nvPr>
              <p:custDataLst>
                <p:tags r:id="rId34"/>
              </p:custDataLst>
            </p:nvPr>
          </p:nvSpPr>
          <p:spPr bwMode="auto">
            <a:xfrm>
              <a:off x="2540000" y="2635250"/>
              <a:ext cx="160338" cy="301625"/>
            </a:xfrm>
            <a:custGeom>
              <a:avLst/>
              <a:gdLst>
                <a:gd name="T0" fmla="*/ 81 w 183"/>
                <a:gd name="T1" fmla="*/ 305 h 377"/>
                <a:gd name="T2" fmla="*/ 178 w 183"/>
                <a:gd name="T3" fmla="*/ 84 h 377"/>
                <a:gd name="T4" fmla="*/ 183 w 183"/>
                <a:gd name="T5" fmla="*/ 42 h 377"/>
                <a:gd name="T6" fmla="*/ 153 w 183"/>
                <a:gd name="T7" fmla="*/ 0 h 377"/>
                <a:gd name="T8" fmla="*/ 105 w 183"/>
                <a:gd name="T9" fmla="*/ 19 h 377"/>
                <a:gd name="T10" fmla="*/ 51 w 183"/>
                <a:gd name="T11" fmla="*/ 187 h 377"/>
                <a:gd name="T12" fmla="*/ 44 w 183"/>
                <a:gd name="T13" fmla="*/ 262 h 377"/>
                <a:gd name="T14" fmla="*/ 46 w 183"/>
                <a:gd name="T15" fmla="*/ 301 h 377"/>
                <a:gd name="T16" fmla="*/ 0 w 183"/>
                <a:gd name="T17" fmla="*/ 370 h 377"/>
                <a:gd name="T18" fmla="*/ 38 w 183"/>
                <a:gd name="T19" fmla="*/ 370 h 377"/>
                <a:gd name="T20" fmla="*/ 57 w 183"/>
                <a:gd name="T21" fmla="*/ 344 h 377"/>
                <a:gd name="T22" fmla="*/ 110 w 183"/>
                <a:gd name="T23" fmla="*/ 377 h 377"/>
                <a:gd name="T24" fmla="*/ 145 w 183"/>
                <a:gd name="T25" fmla="*/ 363 h 377"/>
                <a:gd name="T26" fmla="*/ 177 w 183"/>
                <a:gd name="T27" fmla="*/ 326 h 377"/>
                <a:gd name="T28" fmla="*/ 145 w 183"/>
                <a:gd name="T29" fmla="*/ 326 h 377"/>
                <a:gd name="T30" fmla="*/ 113 w 183"/>
                <a:gd name="T31" fmla="*/ 354 h 377"/>
                <a:gd name="T32" fmla="*/ 81 w 183"/>
                <a:gd name="T33" fmla="*/ 305 h 377"/>
                <a:gd name="T34" fmla="*/ 81 w 183"/>
                <a:gd name="T35" fmla="*/ 241 h 377"/>
                <a:gd name="T36" fmla="*/ 92 w 183"/>
                <a:gd name="T37" fmla="*/ 174 h 377"/>
                <a:gd name="T38" fmla="*/ 142 w 183"/>
                <a:gd name="T39" fmla="*/ 27 h 377"/>
                <a:gd name="T40" fmla="*/ 148 w 183"/>
                <a:gd name="T41" fmla="*/ 43 h 377"/>
                <a:gd name="T42" fmla="*/ 140 w 183"/>
                <a:gd name="T43" fmla="*/ 89 h 377"/>
                <a:gd name="T44" fmla="*/ 81 w 183"/>
                <a:gd name="T45" fmla="*/ 24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 h="377">
                  <a:moveTo>
                    <a:pt x="81" y="305"/>
                  </a:moveTo>
                  <a:cubicBezTo>
                    <a:pt x="134" y="220"/>
                    <a:pt x="167" y="146"/>
                    <a:pt x="178" y="84"/>
                  </a:cubicBezTo>
                  <a:cubicBezTo>
                    <a:pt x="181" y="69"/>
                    <a:pt x="183" y="55"/>
                    <a:pt x="183" y="42"/>
                  </a:cubicBezTo>
                  <a:cubicBezTo>
                    <a:pt x="183" y="14"/>
                    <a:pt x="173" y="0"/>
                    <a:pt x="153" y="0"/>
                  </a:cubicBezTo>
                  <a:cubicBezTo>
                    <a:pt x="132" y="0"/>
                    <a:pt x="117" y="6"/>
                    <a:pt x="105" y="19"/>
                  </a:cubicBezTo>
                  <a:cubicBezTo>
                    <a:pt x="88" y="38"/>
                    <a:pt x="70" y="94"/>
                    <a:pt x="51" y="187"/>
                  </a:cubicBezTo>
                  <a:cubicBezTo>
                    <a:pt x="46" y="212"/>
                    <a:pt x="44" y="237"/>
                    <a:pt x="44" y="262"/>
                  </a:cubicBezTo>
                  <a:cubicBezTo>
                    <a:pt x="44" y="275"/>
                    <a:pt x="45" y="289"/>
                    <a:pt x="46" y="301"/>
                  </a:cubicBezTo>
                  <a:cubicBezTo>
                    <a:pt x="33" y="324"/>
                    <a:pt x="18" y="346"/>
                    <a:pt x="0" y="370"/>
                  </a:cubicBezTo>
                  <a:lnTo>
                    <a:pt x="38" y="370"/>
                  </a:lnTo>
                  <a:lnTo>
                    <a:pt x="57" y="344"/>
                  </a:lnTo>
                  <a:cubicBezTo>
                    <a:pt x="67" y="366"/>
                    <a:pt x="85" y="377"/>
                    <a:pt x="110" y="377"/>
                  </a:cubicBezTo>
                  <a:cubicBezTo>
                    <a:pt x="122" y="377"/>
                    <a:pt x="133" y="373"/>
                    <a:pt x="145" y="363"/>
                  </a:cubicBezTo>
                  <a:cubicBezTo>
                    <a:pt x="157" y="355"/>
                    <a:pt x="167" y="343"/>
                    <a:pt x="177" y="326"/>
                  </a:cubicBezTo>
                  <a:lnTo>
                    <a:pt x="145" y="326"/>
                  </a:lnTo>
                  <a:cubicBezTo>
                    <a:pt x="132" y="345"/>
                    <a:pt x="122" y="354"/>
                    <a:pt x="113" y="354"/>
                  </a:cubicBezTo>
                  <a:cubicBezTo>
                    <a:pt x="99" y="354"/>
                    <a:pt x="88" y="338"/>
                    <a:pt x="81" y="305"/>
                  </a:cubicBezTo>
                  <a:close/>
                  <a:moveTo>
                    <a:pt x="81" y="241"/>
                  </a:moveTo>
                  <a:cubicBezTo>
                    <a:pt x="84" y="220"/>
                    <a:pt x="87" y="198"/>
                    <a:pt x="92" y="174"/>
                  </a:cubicBezTo>
                  <a:cubicBezTo>
                    <a:pt x="108" y="90"/>
                    <a:pt x="124" y="41"/>
                    <a:pt x="142" y="27"/>
                  </a:cubicBezTo>
                  <a:cubicBezTo>
                    <a:pt x="146" y="27"/>
                    <a:pt x="148" y="32"/>
                    <a:pt x="148" y="43"/>
                  </a:cubicBezTo>
                  <a:cubicBezTo>
                    <a:pt x="148" y="50"/>
                    <a:pt x="145" y="65"/>
                    <a:pt x="140" y="89"/>
                  </a:cubicBezTo>
                  <a:cubicBezTo>
                    <a:pt x="132" y="134"/>
                    <a:pt x="112" y="185"/>
                    <a:pt x="81" y="241"/>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b="1" dirty="0"/>
            </a:p>
          </p:txBody>
        </p:sp>
        <p:sp>
          <p:nvSpPr>
            <p:cNvPr id="23" name="Freeform 8 1"/>
            <p:cNvSpPr>
              <a:spLocks/>
            </p:cNvSpPr>
            <p:nvPr>
              <p:custDataLst>
                <p:tags r:id="rId35"/>
              </p:custDataLst>
            </p:nvPr>
          </p:nvSpPr>
          <p:spPr bwMode="auto">
            <a:xfrm>
              <a:off x="2760663" y="2540000"/>
              <a:ext cx="153988" cy="225425"/>
            </a:xfrm>
            <a:custGeom>
              <a:avLst/>
              <a:gdLst>
                <a:gd name="T0" fmla="*/ 45 w 175"/>
                <a:gd name="T1" fmla="*/ 249 h 281"/>
                <a:gd name="T2" fmla="*/ 115 w 175"/>
                <a:gd name="T3" fmla="*/ 178 h 281"/>
                <a:gd name="T4" fmla="*/ 144 w 175"/>
                <a:gd name="T5" fmla="*/ 147 h 281"/>
                <a:gd name="T6" fmla="*/ 167 w 175"/>
                <a:gd name="T7" fmla="*/ 111 h 281"/>
                <a:gd name="T8" fmla="*/ 174 w 175"/>
                <a:gd name="T9" fmla="*/ 79 h 281"/>
                <a:gd name="T10" fmla="*/ 148 w 175"/>
                <a:gd name="T11" fmla="*/ 21 h 281"/>
                <a:gd name="T12" fmla="*/ 80 w 175"/>
                <a:gd name="T13" fmla="*/ 0 h 281"/>
                <a:gd name="T14" fmla="*/ 44 w 175"/>
                <a:gd name="T15" fmla="*/ 4 h 281"/>
                <a:gd name="T16" fmla="*/ 2 w 175"/>
                <a:gd name="T17" fmla="*/ 18 h 281"/>
                <a:gd name="T18" fmla="*/ 2 w 175"/>
                <a:gd name="T19" fmla="*/ 56 h 281"/>
                <a:gd name="T20" fmla="*/ 43 w 175"/>
                <a:gd name="T21" fmla="*/ 37 h 281"/>
                <a:gd name="T22" fmla="*/ 80 w 175"/>
                <a:gd name="T23" fmla="*/ 31 h 281"/>
                <a:gd name="T24" fmla="*/ 121 w 175"/>
                <a:gd name="T25" fmla="*/ 45 h 281"/>
                <a:gd name="T26" fmla="*/ 136 w 175"/>
                <a:gd name="T27" fmla="*/ 81 h 281"/>
                <a:gd name="T28" fmla="*/ 129 w 175"/>
                <a:gd name="T29" fmla="*/ 108 h 281"/>
                <a:gd name="T30" fmla="*/ 104 w 175"/>
                <a:gd name="T31" fmla="*/ 143 h 281"/>
                <a:gd name="T32" fmla="*/ 58 w 175"/>
                <a:gd name="T33" fmla="*/ 190 h 281"/>
                <a:gd name="T34" fmla="*/ 0 w 175"/>
                <a:gd name="T35" fmla="*/ 249 h 281"/>
                <a:gd name="T36" fmla="*/ 0 w 175"/>
                <a:gd name="T37" fmla="*/ 281 h 281"/>
                <a:gd name="T38" fmla="*/ 175 w 175"/>
                <a:gd name="T39" fmla="*/ 281 h 281"/>
                <a:gd name="T40" fmla="*/ 175 w 175"/>
                <a:gd name="T41" fmla="*/ 249 h 281"/>
                <a:gd name="T42" fmla="*/ 45 w 175"/>
                <a:gd name="T43" fmla="*/ 24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49"/>
                  </a:moveTo>
                  <a:lnTo>
                    <a:pt x="115" y="178"/>
                  </a:lnTo>
                  <a:cubicBezTo>
                    <a:pt x="131" y="161"/>
                    <a:pt x="141" y="150"/>
                    <a:pt x="144" y="147"/>
                  </a:cubicBezTo>
                  <a:cubicBezTo>
                    <a:pt x="155" y="133"/>
                    <a:pt x="163" y="121"/>
                    <a:pt x="167" y="111"/>
                  </a:cubicBezTo>
                  <a:cubicBezTo>
                    <a:pt x="172" y="100"/>
                    <a:pt x="174" y="90"/>
                    <a:pt x="174" y="79"/>
                  </a:cubicBezTo>
                  <a:cubicBezTo>
                    <a:pt x="174" y="55"/>
                    <a:pt x="165" y="35"/>
                    <a:pt x="148" y="21"/>
                  </a:cubicBezTo>
                  <a:cubicBezTo>
                    <a:pt x="131" y="7"/>
                    <a:pt x="109" y="0"/>
                    <a:pt x="80" y="0"/>
                  </a:cubicBezTo>
                  <a:cubicBezTo>
                    <a:pt x="69" y="0"/>
                    <a:pt x="57" y="1"/>
                    <a:pt x="44" y="4"/>
                  </a:cubicBezTo>
                  <a:cubicBezTo>
                    <a:pt x="31" y="7"/>
                    <a:pt x="17" y="12"/>
                    <a:pt x="2" y="18"/>
                  </a:cubicBezTo>
                  <a:lnTo>
                    <a:pt x="2" y="56"/>
                  </a:lnTo>
                  <a:cubicBezTo>
                    <a:pt x="16" y="47"/>
                    <a:pt x="30" y="41"/>
                    <a:pt x="43" y="37"/>
                  </a:cubicBezTo>
                  <a:cubicBezTo>
                    <a:pt x="57" y="33"/>
                    <a:pt x="69" y="31"/>
                    <a:pt x="80" y="31"/>
                  </a:cubicBezTo>
                  <a:cubicBezTo>
                    <a:pt x="97" y="31"/>
                    <a:pt x="110" y="36"/>
                    <a:pt x="121" y="45"/>
                  </a:cubicBezTo>
                  <a:cubicBezTo>
                    <a:pt x="131" y="54"/>
                    <a:pt x="136" y="66"/>
                    <a:pt x="136" y="81"/>
                  </a:cubicBezTo>
                  <a:cubicBezTo>
                    <a:pt x="136" y="90"/>
                    <a:pt x="134" y="99"/>
                    <a:pt x="129" y="108"/>
                  </a:cubicBezTo>
                  <a:cubicBezTo>
                    <a:pt x="124" y="118"/>
                    <a:pt x="116" y="129"/>
                    <a:pt x="104" y="143"/>
                  </a:cubicBezTo>
                  <a:cubicBezTo>
                    <a:pt x="98" y="150"/>
                    <a:pt x="82" y="166"/>
                    <a:pt x="58" y="190"/>
                  </a:cubicBezTo>
                  <a:lnTo>
                    <a:pt x="0" y="249"/>
                  </a:lnTo>
                  <a:lnTo>
                    <a:pt x="0" y="281"/>
                  </a:lnTo>
                  <a:lnTo>
                    <a:pt x="175" y="281"/>
                  </a:lnTo>
                  <a:lnTo>
                    <a:pt x="175" y="249"/>
                  </a:lnTo>
                  <a:lnTo>
                    <a:pt x="45" y="249"/>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 1"/>
            <p:cNvSpPr>
              <a:spLocks/>
            </p:cNvSpPr>
            <p:nvPr>
              <p:custDataLst>
                <p:tags r:id="rId36"/>
              </p:custDataLst>
            </p:nvPr>
          </p:nvSpPr>
          <p:spPr bwMode="auto">
            <a:xfrm>
              <a:off x="2760663" y="2884488"/>
              <a:ext cx="153988" cy="225425"/>
            </a:xfrm>
            <a:custGeom>
              <a:avLst/>
              <a:gdLst>
                <a:gd name="T0" fmla="*/ 45 w 175"/>
                <a:gd name="T1" fmla="*/ 250 h 281"/>
                <a:gd name="T2" fmla="*/ 115 w 175"/>
                <a:gd name="T3" fmla="*/ 178 h 281"/>
                <a:gd name="T4" fmla="*/ 144 w 175"/>
                <a:gd name="T5" fmla="*/ 147 h 281"/>
                <a:gd name="T6" fmla="*/ 167 w 175"/>
                <a:gd name="T7" fmla="*/ 111 h 281"/>
                <a:gd name="T8" fmla="*/ 174 w 175"/>
                <a:gd name="T9" fmla="*/ 79 h 281"/>
                <a:gd name="T10" fmla="*/ 148 w 175"/>
                <a:gd name="T11" fmla="*/ 22 h 281"/>
                <a:gd name="T12" fmla="*/ 80 w 175"/>
                <a:gd name="T13" fmla="*/ 0 h 281"/>
                <a:gd name="T14" fmla="*/ 44 w 175"/>
                <a:gd name="T15" fmla="*/ 5 h 281"/>
                <a:gd name="T16" fmla="*/ 2 w 175"/>
                <a:gd name="T17" fmla="*/ 18 h 281"/>
                <a:gd name="T18" fmla="*/ 2 w 175"/>
                <a:gd name="T19" fmla="*/ 56 h 281"/>
                <a:gd name="T20" fmla="*/ 43 w 175"/>
                <a:gd name="T21" fmla="*/ 38 h 281"/>
                <a:gd name="T22" fmla="*/ 80 w 175"/>
                <a:gd name="T23" fmla="*/ 32 h 281"/>
                <a:gd name="T24" fmla="*/ 121 w 175"/>
                <a:gd name="T25" fmla="*/ 45 h 281"/>
                <a:gd name="T26" fmla="*/ 136 w 175"/>
                <a:gd name="T27" fmla="*/ 81 h 281"/>
                <a:gd name="T28" fmla="*/ 129 w 175"/>
                <a:gd name="T29" fmla="*/ 109 h 281"/>
                <a:gd name="T30" fmla="*/ 104 w 175"/>
                <a:gd name="T31" fmla="*/ 143 h 281"/>
                <a:gd name="T32" fmla="*/ 58 w 175"/>
                <a:gd name="T33" fmla="*/ 191 h 281"/>
                <a:gd name="T34" fmla="*/ 0 w 175"/>
                <a:gd name="T35" fmla="*/ 250 h 281"/>
                <a:gd name="T36" fmla="*/ 0 w 175"/>
                <a:gd name="T37" fmla="*/ 281 h 281"/>
                <a:gd name="T38" fmla="*/ 175 w 175"/>
                <a:gd name="T39" fmla="*/ 281 h 281"/>
                <a:gd name="T40" fmla="*/ 175 w 175"/>
                <a:gd name="T41" fmla="*/ 250 h 281"/>
                <a:gd name="T42" fmla="*/ 45 w 175"/>
                <a:gd name="T43" fmla="*/ 2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1">
                  <a:moveTo>
                    <a:pt x="45" y="250"/>
                  </a:moveTo>
                  <a:lnTo>
                    <a:pt x="115" y="178"/>
                  </a:lnTo>
                  <a:cubicBezTo>
                    <a:pt x="131" y="161"/>
                    <a:pt x="141" y="151"/>
                    <a:pt x="144" y="147"/>
                  </a:cubicBezTo>
                  <a:cubicBezTo>
                    <a:pt x="155" y="134"/>
                    <a:pt x="163" y="122"/>
                    <a:pt x="167" y="111"/>
                  </a:cubicBezTo>
                  <a:cubicBezTo>
                    <a:pt x="172" y="101"/>
                    <a:pt x="174" y="90"/>
                    <a:pt x="174" y="79"/>
                  </a:cubicBezTo>
                  <a:cubicBezTo>
                    <a:pt x="174" y="55"/>
                    <a:pt x="165" y="36"/>
                    <a:pt x="148" y="22"/>
                  </a:cubicBezTo>
                  <a:cubicBezTo>
                    <a:pt x="131" y="8"/>
                    <a:pt x="109" y="0"/>
                    <a:pt x="80" y="0"/>
                  </a:cubicBezTo>
                  <a:cubicBezTo>
                    <a:pt x="69" y="0"/>
                    <a:pt x="57" y="2"/>
                    <a:pt x="44" y="5"/>
                  </a:cubicBezTo>
                  <a:cubicBezTo>
                    <a:pt x="31" y="8"/>
                    <a:pt x="17" y="12"/>
                    <a:pt x="2" y="18"/>
                  </a:cubicBezTo>
                  <a:lnTo>
                    <a:pt x="2" y="56"/>
                  </a:lnTo>
                  <a:cubicBezTo>
                    <a:pt x="16" y="48"/>
                    <a:pt x="30" y="42"/>
                    <a:pt x="43" y="38"/>
                  </a:cubicBezTo>
                  <a:cubicBezTo>
                    <a:pt x="57" y="34"/>
                    <a:pt x="69" y="32"/>
                    <a:pt x="80" y="32"/>
                  </a:cubicBezTo>
                  <a:cubicBezTo>
                    <a:pt x="97" y="32"/>
                    <a:pt x="110" y="36"/>
                    <a:pt x="121" y="45"/>
                  </a:cubicBezTo>
                  <a:cubicBezTo>
                    <a:pt x="131" y="55"/>
                    <a:pt x="136" y="67"/>
                    <a:pt x="136" y="81"/>
                  </a:cubicBezTo>
                  <a:cubicBezTo>
                    <a:pt x="136" y="90"/>
                    <a:pt x="134" y="100"/>
                    <a:pt x="129" y="109"/>
                  </a:cubicBezTo>
                  <a:cubicBezTo>
                    <a:pt x="124" y="118"/>
                    <a:pt x="116" y="129"/>
                    <a:pt x="104" y="143"/>
                  </a:cubicBezTo>
                  <a:cubicBezTo>
                    <a:pt x="98" y="150"/>
                    <a:pt x="82" y="166"/>
                    <a:pt x="58" y="191"/>
                  </a:cubicBezTo>
                  <a:lnTo>
                    <a:pt x="0" y="250"/>
                  </a:lnTo>
                  <a:lnTo>
                    <a:pt x="0" y="281"/>
                  </a:lnTo>
                  <a:lnTo>
                    <a:pt x="175" y="281"/>
                  </a:lnTo>
                  <a:lnTo>
                    <a:pt x="175" y="250"/>
                  </a:lnTo>
                  <a:lnTo>
                    <a:pt x="45" y="25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TextBox 24"/>
          <p:cNvSpPr txBox="1"/>
          <p:nvPr/>
        </p:nvSpPr>
        <p:spPr bwMode="auto">
          <a:xfrm>
            <a:off x="1554438" y="2102909"/>
            <a:ext cx="8624477"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r" eaLnBrk="1" hangingPunct="1">
              <a:lnSpc>
                <a:spcPct val="120000"/>
              </a:lnSpc>
            </a:pPr>
            <a:r>
              <a:rPr lang="en-US" dirty="0" smtClean="0">
                <a:latin typeface="Arev Sans" pitchFamily="34" charset="0"/>
                <a:ea typeface="Arev Sans" pitchFamily="34" charset="0"/>
                <a:cs typeface="Arev sans bold" pitchFamily="34" charset="0"/>
              </a:rPr>
              <a:t> </a:t>
            </a:r>
            <a:r>
              <a:rPr lang="en-US" b="1" dirty="0" smtClean="0">
                <a:latin typeface="Arev Sans" pitchFamily="34" charset="0"/>
                <a:ea typeface="Arev Sans" pitchFamily="34" charset="0"/>
                <a:cs typeface="Arev sans bold" pitchFamily="34" charset="0"/>
              </a:rPr>
              <a:t>E</a:t>
            </a:r>
            <a:r>
              <a:rPr lang="en-US" dirty="0" smtClean="0">
                <a:latin typeface="Arev Sans" pitchFamily="34" charset="0"/>
                <a:ea typeface="Arev Sans" pitchFamily="34" charset="0"/>
                <a:cs typeface="Arev sans bold" pitchFamily="34" charset="0"/>
              </a:rPr>
              <a:t>[</a:t>
            </a:r>
            <a:r>
              <a:rPr lang="en-US" dirty="0" smtClean="0">
                <a:solidFill>
                  <a:srgbClr val="FFFF00"/>
                </a:solidFill>
                <a:latin typeface="Arev Sans" pitchFamily="34" charset="0"/>
                <a:ea typeface="Arev Sans" pitchFamily="34" charset="0"/>
                <a:cs typeface="Arev sans bold" pitchFamily="34" charset="0"/>
              </a:rPr>
              <a:t>X</a:t>
            </a:r>
            <a:r>
              <a:rPr lang="en-US" sz="3200" baseline="30000" dirty="0" smtClean="0">
                <a:solidFill>
                  <a:srgbClr val="FFFF00"/>
                </a:solidFill>
                <a:latin typeface="Arev Sans" pitchFamily="34" charset="0"/>
                <a:ea typeface="Arev Sans" pitchFamily="34" charset="0"/>
                <a:cs typeface="Arev sans bold" pitchFamily="34" charset="0"/>
              </a:rPr>
              <a:t>2</a:t>
            </a:r>
            <a:r>
              <a:rPr lang="en-US" dirty="0" smtClean="0">
                <a:latin typeface="Arev Sans" pitchFamily="34" charset="0"/>
                <a:ea typeface="Arev Sans" pitchFamily="34" charset="0"/>
                <a:cs typeface="Arev sans bold" pitchFamily="34" charset="0"/>
              </a:rPr>
              <a:t>] = </a:t>
            </a:r>
            <a:r>
              <a:rPr lang="en-US" dirty="0" smtClean="0">
                <a:solidFill>
                  <a:srgbClr val="9B0000"/>
                </a:solidFill>
                <a:latin typeface="Arev Sans" pitchFamily="34" charset="0"/>
                <a:ea typeface="Arev Sans" pitchFamily="34" charset="0"/>
                <a:cs typeface="Arev sans bold" pitchFamily="34" charset="0"/>
              </a:rPr>
              <a:t>+</a:t>
            </a:r>
            <a:r>
              <a:rPr lang="en-US" dirty="0" smtClean="0">
                <a:latin typeface="Arev Sans" pitchFamily="34" charset="0"/>
                <a:ea typeface="Arev Sans" pitchFamily="34" charset="0"/>
                <a:cs typeface="Arev sans bold" pitchFamily="34" charset="0"/>
              </a:rPr>
              <a:t> c</a:t>
            </a:r>
            <a:r>
              <a:rPr lang="en-US" sz="3200" baseline="-25000" dirty="0" smtClean="0">
                <a:latin typeface="Arev Sans" pitchFamily="34" charset="0"/>
                <a:ea typeface="Arev Sans" pitchFamily="34" charset="0"/>
                <a:cs typeface="Arev sans bold" pitchFamily="34" charset="0"/>
              </a:rPr>
              <a:t>1</a:t>
            </a:r>
            <a:r>
              <a:rPr lang="en-US" dirty="0" smtClean="0">
                <a:latin typeface="Arev Sans" pitchFamily="34" charset="0"/>
                <a:ea typeface="Arev Sans" pitchFamily="34" charset="0"/>
                <a:cs typeface="Arev sans bold" pitchFamily="34" charset="0"/>
              </a:rPr>
              <a:t> </a:t>
            </a:r>
            <a:r>
              <a:rPr lang="en-US" dirty="0" err="1" smtClean="0">
                <a:latin typeface="Arev Sans" pitchFamily="34" charset="0"/>
                <a:ea typeface="Arev Sans" pitchFamily="34" charset="0"/>
                <a:cs typeface="Arev sans bold" pitchFamily="34" charset="0"/>
              </a:rPr>
              <a:t>avg</a:t>
            </a:r>
            <a:r>
              <a:rPr lang="en-US" dirty="0" smtClean="0">
                <a:latin typeface="Arev Sans" pitchFamily="34" charset="0"/>
                <a:ea typeface="Arev Sans" pitchFamily="34" charset="0"/>
                <a:cs typeface="Arev sans bold" pitchFamily="34" charset="0"/>
              </a:rPr>
              <a:t> { </a:t>
            </a:r>
            <a:r>
              <a:rPr lang="en-US" sz="800"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R(</a:t>
            </a:r>
            <a:r>
              <a:rPr lang="el-GR" dirty="0">
                <a:solidFill>
                  <a:srgbClr val="FFFF00"/>
                </a:solidFill>
                <a:latin typeface="Arev Sans" pitchFamily="34" charset="0"/>
                <a:ea typeface="Arev Sans" pitchFamily="34" charset="0"/>
                <a:cs typeface="Arev sans bold" pitchFamily="34" charset="0"/>
              </a:rPr>
              <a:t>π</a:t>
            </a:r>
            <a:r>
              <a:rPr lang="en-US" dirty="0" smtClean="0">
                <a:solidFill>
                  <a:srgbClr val="FFFF00"/>
                </a:solidFill>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a:t>
            </a:r>
            <a:r>
              <a:rPr lang="en-US" dirty="0" err="1" smtClean="0">
                <a:latin typeface="Arev Sans" pitchFamily="34" charset="0"/>
                <a:ea typeface="Arev Sans" pitchFamily="34" charset="0"/>
                <a:cs typeface="Arev sans bold" pitchFamily="34" charset="0"/>
              </a:rPr>
              <a:t>cycleType</a:t>
            </a:r>
            <a:r>
              <a:rPr lang="en-US" dirty="0" smtClean="0">
                <a:latin typeface="Arev Sans" pitchFamily="34" charset="0"/>
                <a:ea typeface="Arev Sans" pitchFamily="34" charset="0"/>
                <a:cs typeface="Arev sans bold" pitchFamily="34" charset="0"/>
              </a:rPr>
              <a:t>(</a:t>
            </a:r>
            <a:r>
              <a:rPr lang="el-GR" dirty="0" smtClean="0">
                <a:solidFill>
                  <a:srgbClr val="FFFF00"/>
                </a:solidFill>
                <a:latin typeface="Arev Sans" pitchFamily="34" charset="0"/>
                <a:ea typeface="Arev Sans" pitchFamily="34" charset="0"/>
                <a:cs typeface="Arev sans bold" pitchFamily="34" charset="0"/>
              </a:rPr>
              <a:t>π</a:t>
            </a:r>
            <a:r>
              <a:rPr lang="en-US" dirty="0" smtClean="0">
                <a:latin typeface="Arev Sans" pitchFamily="34" charset="0"/>
                <a:ea typeface="Arev Sans" pitchFamily="34" charset="0"/>
                <a:cs typeface="Arev sans bold" pitchFamily="34" charset="0"/>
              </a:rPr>
              <a:t>) = </a:t>
            </a:r>
            <a:r>
              <a:rPr lang="en-US" dirty="0" smtClean="0">
                <a:solidFill>
                  <a:srgbClr val="FFFF00"/>
                </a:solidFill>
                <a:latin typeface="Arev Sans" pitchFamily="34" charset="0"/>
                <a:ea typeface="Arev Sans" pitchFamily="34" charset="0"/>
                <a:cs typeface="Arev sans bold" pitchFamily="34" charset="0"/>
              </a:rPr>
              <a:t>(1)</a:t>
            </a:r>
            <a:r>
              <a:rPr lang="en-US" dirty="0" smtClean="0">
                <a:latin typeface="Arev Sans" pitchFamily="34" charset="0"/>
                <a:ea typeface="Arev Sans" pitchFamily="34" charset="0"/>
                <a:cs typeface="Arev sans bold" pitchFamily="34" charset="0"/>
              </a:rPr>
              <a:t> }</a:t>
            </a:r>
          </a:p>
        </p:txBody>
      </p:sp>
      <p:sp>
        <p:nvSpPr>
          <p:cNvPr id="26" name="TextBox 25"/>
          <p:cNvSpPr txBox="1"/>
          <p:nvPr/>
        </p:nvSpPr>
        <p:spPr bwMode="auto">
          <a:xfrm>
            <a:off x="2805473" y="2578487"/>
            <a:ext cx="779091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solidFill>
                  <a:srgbClr val="9B0000"/>
                </a:solidFill>
                <a:latin typeface="Arev Sans" pitchFamily="34" charset="0"/>
                <a:ea typeface="Arev Sans" pitchFamily="34" charset="0"/>
                <a:cs typeface="Arev sans bold" pitchFamily="34" charset="0"/>
              </a:rPr>
              <a:t>=</a:t>
            </a:r>
            <a:r>
              <a:rPr lang="en-US" dirty="0" smtClean="0">
                <a:latin typeface="Arev Sans" pitchFamily="34" charset="0"/>
                <a:ea typeface="Arev Sans" pitchFamily="34" charset="0"/>
                <a:cs typeface="Arev sans bold" pitchFamily="34" charset="0"/>
              </a:rPr>
              <a:t> + c</a:t>
            </a:r>
            <a:r>
              <a:rPr lang="en-US" sz="3200" baseline="-25000" dirty="0" smtClean="0">
                <a:latin typeface="Arev Sans" pitchFamily="34" charset="0"/>
                <a:ea typeface="Arev Sans" pitchFamily="34" charset="0"/>
                <a:cs typeface="Arev sans bold" pitchFamily="34" charset="0"/>
              </a:rPr>
              <a:t>2</a:t>
            </a:r>
            <a:r>
              <a:rPr lang="en-US" dirty="0" smtClean="0">
                <a:latin typeface="Arev Sans" pitchFamily="34" charset="0"/>
                <a:ea typeface="Arev Sans" pitchFamily="34" charset="0"/>
                <a:cs typeface="Arev sans bold" pitchFamily="34" charset="0"/>
              </a:rPr>
              <a:t> </a:t>
            </a:r>
            <a:r>
              <a:rPr lang="en-US" dirty="0" err="1" smtClean="0">
                <a:latin typeface="Arev Sans" pitchFamily="34" charset="0"/>
                <a:ea typeface="Arev Sans" pitchFamily="34" charset="0"/>
                <a:cs typeface="Arev sans bold" pitchFamily="34" charset="0"/>
              </a:rPr>
              <a:t>avg</a:t>
            </a:r>
            <a:r>
              <a:rPr lang="en-US" dirty="0" smtClean="0">
                <a:latin typeface="Arev Sans" pitchFamily="34" charset="0"/>
                <a:ea typeface="Arev Sans" pitchFamily="34" charset="0"/>
                <a:cs typeface="Arev sans bold" pitchFamily="34" charset="0"/>
              </a:rPr>
              <a:t> { </a:t>
            </a:r>
            <a:r>
              <a:rPr lang="en-US" sz="800"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R(</a:t>
            </a:r>
            <a:r>
              <a:rPr lang="el-GR" dirty="0">
                <a:solidFill>
                  <a:srgbClr val="FFFF00"/>
                </a:solidFill>
                <a:latin typeface="Arev Sans" pitchFamily="34" charset="0"/>
                <a:ea typeface="Arev Sans" pitchFamily="34" charset="0"/>
                <a:cs typeface="Arev sans bold" pitchFamily="34" charset="0"/>
              </a:rPr>
              <a:t>π</a:t>
            </a:r>
            <a:r>
              <a:rPr lang="en-US" dirty="0" smtClean="0">
                <a:solidFill>
                  <a:srgbClr val="FFFF00"/>
                </a:solidFill>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a:t>
            </a:r>
            <a:r>
              <a:rPr lang="en-US" dirty="0" err="1" smtClean="0">
                <a:latin typeface="Arev Sans" pitchFamily="34" charset="0"/>
                <a:ea typeface="Arev Sans" pitchFamily="34" charset="0"/>
                <a:cs typeface="Arev sans bold" pitchFamily="34" charset="0"/>
              </a:rPr>
              <a:t>cycleType</a:t>
            </a:r>
            <a:r>
              <a:rPr lang="en-US" dirty="0" smtClean="0">
                <a:latin typeface="Arev Sans" pitchFamily="34" charset="0"/>
                <a:ea typeface="Arev Sans" pitchFamily="34" charset="0"/>
                <a:cs typeface="Arev sans bold" pitchFamily="34" charset="0"/>
              </a:rPr>
              <a:t>(</a:t>
            </a:r>
            <a:r>
              <a:rPr lang="el-GR" dirty="0" smtClean="0">
                <a:solidFill>
                  <a:srgbClr val="FFFF00"/>
                </a:solidFill>
                <a:latin typeface="Arev Sans" pitchFamily="34" charset="0"/>
                <a:ea typeface="Arev Sans" pitchFamily="34" charset="0"/>
                <a:cs typeface="Arev sans bold" pitchFamily="34" charset="0"/>
              </a:rPr>
              <a:t>π</a:t>
            </a:r>
            <a:r>
              <a:rPr lang="en-US" dirty="0" smtClean="0">
                <a:latin typeface="Arev Sans" pitchFamily="34" charset="0"/>
                <a:ea typeface="Arev Sans" pitchFamily="34" charset="0"/>
                <a:cs typeface="Arev sans bold" pitchFamily="34" charset="0"/>
              </a:rPr>
              <a:t>) = </a:t>
            </a:r>
            <a:r>
              <a:rPr lang="en-US" dirty="0" smtClean="0">
                <a:solidFill>
                  <a:srgbClr val="FFFF00"/>
                </a:solidFill>
                <a:latin typeface="Arev Sans" pitchFamily="34" charset="0"/>
                <a:ea typeface="Arev Sans" pitchFamily="34" charset="0"/>
                <a:cs typeface="Arev sans bold" pitchFamily="34" charset="0"/>
              </a:rPr>
              <a:t>(2,2)</a:t>
            </a:r>
            <a:r>
              <a:rPr lang="en-US" dirty="0" smtClean="0">
                <a:latin typeface="Arev Sans" pitchFamily="34" charset="0"/>
                <a:ea typeface="Arev Sans" pitchFamily="34" charset="0"/>
                <a:cs typeface="Arev sans bold" pitchFamily="34" charset="0"/>
              </a:rPr>
              <a:t> }</a:t>
            </a:r>
          </a:p>
        </p:txBody>
      </p:sp>
      <p:sp>
        <p:nvSpPr>
          <p:cNvPr id="27" name="TextBox 26"/>
          <p:cNvSpPr txBox="1"/>
          <p:nvPr/>
        </p:nvSpPr>
        <p:spPr bwMode="auto">
          <a:xfrm>
            <a:off x="2805473" y="3051921"/>
            <a:ext cx="744787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dirty="0" smtClean="0">
                <a:solidFill>
                  <a:srgbClr val="9B0000"/>
                </a:solidFill>
                <a:latin typeface="Arev Sans" pitchFamily="34" charset="0"/>
                <a:ea typeface="Arev Sans" pitchFamily="34" charset="0"/>
                <a:cs typeface="Arev sans bold" pitchFamily="34" charset="0"/>
              </a:rPr>
              <a:t>=</a:t>
            </a:r>
            <a:r>
              <a:rPr lang="en-US" dirty="0" smtClean="0">
                <a:latin typeface="Arev Sans" pitchFamily="34" charset="0"/>
                <a:ea typeface="Arev Sans" pitchFamily="34" charset="0"/>
                <a:cs typeface="Arev sans bold" pitchFamily="34" charset="0"/>
              </a:rPr>
              <a:t> + c</a:t>
            </a:r>
            <a:r>
              <a:rPr lang="en-US" sz="3200" baseline="-25000" dirty="0" smtClean="0">
                <a:latin typeface="Arev Sans" pitchFamily="34" charset="0"/>
                <a:ea typeface="Arev Sans" pitchFamily="34" charset="0"/>
                <a:cs typeface="Arev sans bold" pitchFamily="34" charset="0"/>
              </a:rPr>
              <a:t>3</a:t>
            </a:r>
            <a:r>
              <a:rPr lang="en-US" dirty="0" smtClean="0">
                <a:latin typeface="Arev Sans" pitchFamily="34" charset="0"/>
                <a:ea typeface="Arev Sans" pitchFamily="34" charset="0"/>
                <a:cs typeface="Arev sans bold" pitchFamily="34" charset="0"/>
              </a:rPr>
              <a:t> </a:t>
            </a:r>
            <a:r>
              <a:rPr lang="en-US" dirty="0" err="1" smtClean="0">
                <a:latin typeface="Arev Sans" pitchFamily="34" charset="0"/>
                <a:ea typeface="Arev Sans" pitchFamily="34" charset="0"/>
                <a:cs typeface="Arev sans bold" pitchFamily="34" charset="0"/>
              </a:rPr>
              <a:t>avg</a:t>
            </a:r>
            <a:r>
              <a:rPr lang="en-US" dirty="0" smtClean="0">
                <a:latin typeface="Arev Sans" pitchFamily="34" charset="0"/>
                <a:ea typeface="Arev Sans" pitchFamily="34" charset="0"/>
                <a:cs typeface="Arev sans bold" pitchFamily="34" charset="0"/>
              </a:rPr>
              <a:t> { </a:t>
            </a:r>
            <a:r>
              <a:rPr lang="en-US" sz="800" dirty="0" smtClean="0">
                <a:latin typeface="Arev Sans" pitchFamily="34" charset="0"/>
                <a:ea typeface="Arev Sans" pitchFamily="34" charset="0"/>
                <a:cs typeface="Arev sans bold" pitchFamily="34" charset="0"/>
              </a:rPr>
              <a:t> </a:t>
            </a:r>
            <a:r>
              <a:rPr lang="en-US" dirty="0" smtClean="0">
                <a:solidFill>
                  <a:srgbClr val="FFFF00"/>
                </a:solidFill>
                <a:latin typeface="Arev Sans" pitchFamily="34" charset="0"/>
                <a:ea typeface="Arev Sans" pitchFamily="34" charset="0"/>
                <a:cs typeface="Arev sans bold" pitchFamily="34" charset="0"/>
              </a:rPr>
              <a:t>R(</a:t>
            </a:r>
            <a:r>
              <a:rPr lang="el-GR" dirty="0">
                <a:solidFill>
                  <a:srgbClr val="FFFF00"/>
                </a:solidFill>
                <a:latin typeface="Arev Sans" pitchFamily="34" charset="0"/>
                <a:ea typeface="Arev Sans" pitchFamily="34" charset="0"/>
                <a:cs typeface="Arev sans bold" pitchFamily="34" charset="0"/>
              </a:rPr>
              <a:t>π</a:t>
            </a:r>
            <a:r>
              <a:rPr lang="en-US" dirty="0" smtClean="0">
                <a:solidFill>
                  <a:srgbClr val="FFFF00"/>
                </a:solidFill>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a:t>
            </a:r>
            <a:r>
              <a:rPr lang="en-US" dirty="0" err="1" smtClean="0">
                <a:latin typeface="Arev Sans" pitchFamily="34" charset="0"/>
                <a:ea typeface="Arev Sans" pitchFamily="34" charset="0"/>
                <a:cs typeface="Arev sans bold" pitchFamily="34" charset="0"/>
              </a:rPr>
              <a:t>cycleType</a:t>
            </a:r>
            <a:r>
              <a:rPr lang="en-US" dirty="0" smtClean="0">
                <a:latin typeface="Arev Sans" pitchFamily="34" charset="0"/>
                <a:ea typeface="Arev Sans" pitchFamily="34" charset="0"/>
                <a:cs typeface="Arev sans bold" pitchFamily="34" charset="0"/>
              </a:rPr>
              <a:t>(</a:t>
            </a:r>
            <a:r>
              <a:rPr lang="el-GR" dirty="0" smtClean="0">
                <a:solidFill>
                  <a:srgbClr val="FFFF00"/>
                </a:solidFill>
                <a:latin typeface="Arev Sans" pitchFamily="34" charset="0"/>
                <a:ea typeface="Arev Sans" pitchFamily="34" charset="0"/>
                <a:cs typeface="Arev sans bold" pitchFamily="34" charset="0"/>
              </a:rPr>
              <a:t>π</a:t>
            </a:r>
            <a:r>
              <a:rPr lang="en-US" dirty="0" smtClean="0">
                <a:latin typeface="Arev Sans" pitchFamily="34" charset="0"/>
                <a:ea typeface="Arev Sans" pitchFamily="34" charset="0"/>
                <a:cs typeface="Arev sans bold" pitchFamily="34" charset="0"/>
              </a:rPr>
              <a:t>) = </a:t>
            </a:r>
            <a:r>
              <a:rPr lang="en-US" dirty="0" smtClean="0">
                <a:solidFill>
                  <a:srgbClr val="FFFF00"/>
                </a:solidFill>
                <a:latin typeface="Arev Sans" pitchFamily="34" charset="0"/>
                <a:ea typeface="Arev Sans" pitchFamily="34" charset="0"/>
                <a:cs typeface="Arev sans bold" pitchFamily="34" charset="0"/>
              </a:rPr>
              <a:t>(3)</a:t>
            </a:r>
            <a:r>
              <a:rPr lang="en-US" dirty="0" smtClean="0">
                <a:latin typeface="Arev Sans" pitchFamily="34" charset="0"/>
                <a:ea typeface="Arev Sans" pitchFamily="34" charset="0"/>
                <a:cs typeface="Arev sans bold" pitchFamily="34" charset="0"/>
              </a:rPr>
              <a:t> }</a:t>
            </a:r>
          </a:p>
        </p:txBody>
      </p:sp>
      <p:sp>
        <p:nvSpPr>
          <p:cNvPr id="4" name="TextBox 3"/>
          <p:cNvSpPr txBox="1"/>
          <p:nvPr/>
        </p:nvSpPr>
        <p:spPr bwMode="auto">
          <a:xfrm>
            <a:off x="1819851" y="3695422"/>
            <a:ext cx="8552341"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for some straightforward but slightly annoying</a:t>
            </a:r>
            <a:br>
              <a:rPr lang="en-US" dirty="0" smtClean="0">
                <a:latin typeface="Arev Sans" pitchFamily="34" charset="0"/>
                <a:ea typeface="Arev Sans" pitchFamily="34" charset="0"/>
                <a:cs typeface="Arev sans bold" pitchFamily="34" charset="0"/>
              </a:rPr>
            </a:br>
            <a:r>
              <a:rPr lang="en-US" dirty="0" smtClean="0">
                <a:latin typeface="Arev Sans" pitchFamily="34" charset="0"/>
                <a:ea typeface="Arev Sans" pitchFamily="34" charset="0"/>
                <a:cs typeface="Arev sans bold" pitchFamily="34" charset="0"/>
              </a:rPr>
              <a:t>to compute coefficients c</a:t>
            </a:r>
            <a:r>
              <a:rPr lang="en-US" sz="3200" baseline="-25000" dirty="0" smtClean="0">
                <a:latin typeface="Arev Sans" pitchFamily="34" charset="0"/>
                <a:ea typeface="Arev Sans" pitchFamily="34" charset="0"/>
                <a:cs typeface="Arev sans bold" pitchFamily="34" charset="0"/>
              </a:rPr>
              <a:t>1</a:t>
            </a:r>
            <a:r>
              <a:rPr lang="en-US" dirty="0" smtClean="0">
                <a:latin typeface="Arev Sans" pitchFamily="34" charset="0"/>
                <a:ea typeface="Arev Sans" pitchFamily="34" charset="0"/>
                <a:cs typeface="Arev sans bold" pitchFamily="34" charset="0"/>
              </a:rPr>
              <a:t>, c</a:t>
            </a:r>
            <a:r>
              <a:rPr lang="en-US" sz="3200" baseline="-25000" dirty="0" smtClean="0">
                <a:latin typeface="Arev Sans" pitchFamily="34" charset="0"/>
                <a:ea typeface="Arev Sans" pitchFamily="34" charset="0"/>
                <a:cs typeface="Arev sans bold" pitchFamily="34" charset="0"/>
              </a:rPr>
              <a:t>2</a:t>
            </a:r>
            <a:r>
              <a:rPr lang="en-US" dirty="0" smtClean="0">
                <a:latin typeface="Arev Sans" pitchFamily="34" charset="0"/>
                <a:ea typeface="Arev Sans" pitchFamily="34" charset="0"/>
                <a:cs typeface="Arev sans bold" pitchFamily="34" charset="0"/>
              </a:rPr>
              <a:t>, c</a:t>
            </a:r>
            <a:r>
              <a:rPr lang="en-US" sz="3200" baseline="-25000" dirty="0" smtClean="0">
                <a:latin typeface="Arev Sans" pitchFamily="34" charset="0"/>
                <a:ea typeface="Arev Sans" pitchFamily="34" charset="0"/>
                <a:cs typeface="Arev sans bold" pitchFamily="34" charset="0"/>
              </a:rPr>
              <a:t>3</a:t>
            </a:r>
            <a:endParaRPr lang="en-US" baseline="-25000" dirty="0" smtClean="0">
              <a:latin typeface="Arev Sans" pitchFamily="34" charset="0"/>
              <a:ea typeface="Arev Sans" pitchFamily="34" charset="0"/>
              <a:cs typeface="Arev sans bold" pitchFamily="34" charset="0"/>
            </a:endParaRPr>
          </a:p>
        </p:txBody>
      </p:sp>
      <p:sp>
        <p:nvSpPr>
          <p:cNvPr id="2" name="TextBox 1"/>
          <p:cNvSpPr txBox="1"/>
          <p:nvPr/>
        </p:nvSpPr>
        <p:spPr bwMode="auto">
          <a:xfrm>
            <a:off x="611967" y="4956413"/>
            <a:ext cx="10968067"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lnSpc>
                <a:spcPct val="120000"/>
              </a:lnSpc>
            </a:pPr>
            <a:r>
              <a:rPr lang="en-US" u="sng" dirty="0" smtClean="0">
                <a:latin typeface="Arev Sans" pitchFamily="34" charset="0"/>
                <a:ea typeface="Arev Sans" pitchFamily="34" charset="0"/>
                <a:cs typeface="Arev sans bold" pitchFamily="34" charset="0"/>
              </a:rPr>
              <a:t>Exercise</a:t>
            </a:r>
            <a:r>
              <a:rPr lang="en-US" dirty="0" smtClean="0">
                <a:latin typeface="Arev Sans" pitchFamily="34" charset="0"/>
                <a:ea typeface="Arev Sans" pitchFamily="34" charset="0"/>
                <a:cs typeface="Arev sans bold" pitchFamily="34" charset="0"/>
              </a:rPr>
              <a:t>:  Let </a:t>
            </a:r>
            <a:r>
              <a:rPr lang="en-US" dirty="0" smtClean="0">
                <a:solidFill>
                  <a:srgbClr val="FFFF00"/>
                </a:solidFill>
                <a:latin typeface="Arev Sans" pitchFamily="34" charset="0"/>
                <a:ea typeface="Arev Sans" pitchFamily="34" charset="0"/>
                <a:cs typeface="Arev sans bold" pitchFamily="34" charset="0"/>
              </a:rPr>
              <a:t>A</a:t>
            </a:r>
            <a:r>
              <a:rPr lang="en-US" baseline="-25000" dirty="0" smtClean="0">
                <a:solidFill>
                  <a:srgbClr val="FFFF00"/>
                </a:solidFill>
                <a:latin typeface="Arev Sans" pitchFamily="34" charset="0"/>
                <a:ea typeface="Arev Sans" pitchFamily="34" charset="0"/>
                <a:cs typeface="Arev sans bold" pitchFamily="34" charset="0"/>
              </a:rPr>
              <a:t>(7,4,2)</a:t>
            </a:r>
            <a:r>
              <a:rPr lang="en-US" baseline="-25000" dirty="0" smtClean="0">
                <a:latin typeface="Arev Sans" pitchFamily="34" charset="0"/>
                <a:ea typeface="Arev Sans" pitchFamily="34" charset="0"/>
                <a:cs typeface="Arev sans bold" pitchFamily="34" charset="0"/>
              </a:rPr>
              <a:t> </a:t>
            </a:r>
            <a:r>
              <a:rPr lang="en-US" dirty="0" smtClean="0">
                <a:latin typeface="Arev Sans" pitchFamily="34" charset="0"/>
                <a:ea typeface="Arev Sans" pitchFamily="34" charset="0"/>
                <a:cs typeface="Arev sans bold" pitchFamily="34" charset="0"/>
              </a:rPr>
              <a:t>= </a:t>
            </a:r>
            <a:r>
              <a:rPr lang="en-US" dirty="0" err="1" smtClean="0">
                <a:latin typeface="Arev Sans" pitchFamily="34" charset="0"/>
                <a:ea typeface="Arev Sans" pitchFamily="34" charset="0"/>
                <a:cs typeface="Arev sans bold" pitchFamily="34" charset="0"/>
              </a:rPr>
              <a:t>avg</a:t>
            </a:r>
            <a:r>
              <a:rPr lang="en-US" dirty="0" smtClean="0">
                <a:latin typeface="Arev Sans" pitchFamily="34" charset="0"/>
                <a:ea typeface="Arev Sans" pitchFamily="34" charset="0"/>
                <a:cs typeface="Arev sans bold" pitchFamily="34" charset="0"/>
              </a:rPr>
              <a:t> { </a:t>
            </a:r>
            <a:r>
              <a:rPr lang="en-US" dirty="0" smtClean="0">
                <a:solidFill>
                  <a:srgbClr val="FFFF00"/>
                </a:solidFill>
                <a:latin typeface="Arev Sans" pitchFamily="34" charset="0"/>
                <a:ea typeface="Arev Sans" pitchFamily="34" charset="0"/>
                <a:cs typeface="Arev sans bold" pitchFamily="34" charset="0"/>
              </a:rPr>
              <a:t>R(</a:t>
            </a:r>
            <a:r>
              <a:rPr lang="el-GR" dirty="0" smtClean="0">
                <a:solidFill>
                  <a:srgbClr val="FFFF00"/>
                </a:solidFill>
                <a:latin typeface="Arev Sans" pitchFamily="34" charset="0"/>
                <a:ea typeface="Arev Sans" pitchFamily="34" charset="0"/>
                <a:cs typeface="Arev sans bold" pitchFamily="34" charset="0"/>
              </a:rPr>
              <a:t>π</a:t>
            </a:r>
            <a:r>
              <a:rPr lang="en-US" dirty="0" smtClean="0">
                <a:solidFill>
                  <a:srgbClr val="FFFF00"/>
                </a:solidFill>
                <a:latin typeface="Arev Sans" pitchFamily="34" charset="0"/>
                <a:ea typeface="Arev Sans" pitchFamily="34" charset="0"/>
                <a:cs typeface="Arev sans bold" pitchFamily="34" charset="0"/>
              </a:rPr>
              <a:t>)</a:t>
            </a:r>
            <a:r>
              <a:rPr lang="en-US" dirty="0" smtClean="0">
                <a:latin typeface="Arev Sans" pitchFamily="34" charset="0"/>
                <a:ea typeface="Arev Sans" pitchFamily="34" charset="0"/>
                <a:cs typeface="Arev sans bold" pitchFamily="34" charset="0"/>
              </a:rPr>
              <a:t> : </a:t>
            </a:r>
            <a:r>
              <a:rPr lang="en-US" dirty="0" err="1" smtClean="0">
                <a:latin typeface="Arev Sans" pitchFamily="34" charset="0"/>
                <a:ea typeface="Arev Sans" pitchFamily="34" charset="0"/>
                <a:cs typeface="Arev sans bold" pitchFamily="34" charset="0"/>
              </a:rPr>
              <a:t>cycleType</a:t>
            </a:r>
            <a:r>
              <a:rPr lang="en-US" dirty="0" smtClean="0">
                <a:latin typeface="Arev Sans" pitchFamily="34" charset="0"/>
                <a:ea typeface="Arev Sans" pitchFamily="34" charset="0"/>
                <a:cs typeface="Arev sans bold" pitchFamily="34" charset="0"/>
              </a:rPr>
              <a:t>(</a:t>
            </a:r>
            <a:r>
              <a:rPr lang="el-GR" dirty="0" smtClean="0">
                <a:solidFill>
                  <a:srgbClr val="FFFF00"/>
                </a:solidFill>
                <a:latin typeface="Arev Sans" pitchFamily="34" charset="0"/>
                <a:ea typeface="Arev Sans" pitchFamily="34" charset="0"/>
                <a:cs typeface="Arev sans bold" pitchFamily="34" charset="0"/>
              </a:rPr>
              <a:t>π</a:t>
            </a:r>
            <a:r>
              <a:rPr lang="en-US" dirty="0" smtClean="0">
                <a:latin typeface="Arev Sans" pitchFamily="34" charset="0"/>
                <a:ea typeface="Arev Sans" pitchFamily="34" charset="0"/>
                <a:cs typeface="Arev sans bold" pitchFamily="34" charset="0"/>
              </a:rPr>
              <a:t>) = </a:t>
            </a:r>
            <a:r>
              <a:rPr lang="en-US" dirty="0" smtClean="0">
                <a:solidFill>
                  <a:srgbClr val="FFFF00"/>
                </a:solidFill>
                <a:latin typeface="Arev Sans" pitchFamily="34" charset="0"/>
                <a:ea typeface="Arev Sans" pitchFamily="34" charset="0"/>
                <a:cs typeface="Arev sans bold" pitchFamily="34" charset="0"/>
              </a:rPr>
              <a:t>(7,4,2) </a:t>
            </a:r>
            <a:r>
              <a:rPr lang="en-US" dirty="0" smtClean="0">
                <a:latin typeface="Arev Sans" pitchFamily="34" charset="0"/>
                <a:ea typeface="Arev Sans" pitchFamily="34" charset="0"/>
                <a:cs typeface="Arev sans bold" pitchFamily="34" charset="0"/>
              </a:rPr>
              <a:t>}.</a:t>
            </a:r>
            <a:br>
              <a:rPr lang="en-US" dirty="0" smtClean="0">
                <a:latin typeface="Arev Sans" pitchFamily="34" charset="0"/>
                <a:ea typeface="Arev Sans" pitchFamily="34" charset="0"/>
                <a:cs typeface="Arev sans bold" pitchFamily="34" charset="0"/>
              </a:rPr>
            </a:br>
            <a:r>
              <a:rPr lang="en-US" sz="1600" dirty="0" smtClean="0">
                <a:latin typeface="Arev Sans" pitchFamily="34" charset="0"/>
                <a:ea typeface="Arev Sans" pitchFamily="34" charset="0"/>
                <a:cs typeface="Arev sans bold" pitchFamily="34" charset="0"/>
              </a:rPr>
              <a:t/>
            </a:r>
            <a:br>
              <a:rPr lang="en-US" sz="1600" dirty="0" smtClean="0">
                <a:latin typeface="Arev Sans" pitchFamily="34" charset="0"/>
                <a:ea typeface="Arev Sans" pitchFamily="34" charset="0"/>
                <a:cs typeface="Arev sans bold" pitchFamily="34" charset="0"/>
              </a:rPr>
            </a:br>
            <a:r>
              <a:rPr lang="en-US" dirty="0" smtClean="0">
                <a:latin typeface="Arev Sans" pitchFamily="34" charset="0"/>
                <a:ea typeface="Arev Sans" pitchFamily="34" charset="0"/>
                <a:cs typeface="Arev sans bold" pitchFamily="34" charset="0"/>
              </a:rPr>
              <a:t>		Then </a:t>
            </a:r>
            <a:r>
              <a:rPr lang="en-US" b="1" dirty="0" smtClean="0">
                <a:latin typeface="Arev Sans" pitchFamily="34" charset="0"/>
                <a:ea typeface="Arev Sans" pitchFamily="34" charset="0"/>
                <a:cs typeface="Arev sans bold" pitchFamily="34" charset="0"/>
              </a:rPr>
              <a:t>E</a:t>
            </a:r>
            <a:r>
              <a:rPr lang="en-US" dirty="0" smtClean="0">
                <a:latin typeface="Arev Sans" pitchFamily="34" charset="0"/>
                <a:ea typeface="Arev Sans" pitchFamily="34" charset="0"/>
                <a:cs typeface="Arev sans bold" pitchFamily="34" charset="0"/>
              </a:rPr>
              <a:t>[</a:t>
            </a:r>
            <a:r>
              <a:rPr lang="en-US" dirty="0">
                <a:solidFill>
                  <a:srgbClr val="FFFF00"/>
                </a:solidFill>
                <a:latin typeface="Arev Sans" pitchFamily="34" charset="0"/>
                <a:ea typeface="Arev Sans" pitchFamily="34" charset="0"/>
                <a:cs typeface="Arev sans bold" pitchFamily="34" charset="0"/>
              </a:rPr>
              <a:t>A</a:t>
            </a:r>
            <a:r>
              <a:rPr lang="en-US" baseline="-25000" dirty="0">
                <a:solidFill>
                  <a:srgbClr val="FFFF00"/>
                </a:solidFill>
                <a:latin typeface="Arev Sans" pitchFamily="34" charset="0"/>
                <a:ea typeface="Arev Sans" pitchFamily="34" charset="0"/>
                <a:cs typeface="Arev sans bold" pitchFamily="34" charset="0"/>
              </a:rPr>
              <a:t>(7,4,2</a:t>
            </a:r>
            <a:r>
              <a:rPr lang="en-US" baseline="-25000" dirty="0" smtClean="0">
                <a:solidFill>
                  <a:srgbClr val="FFFF00"/>
                </a:solidFill>
                <a:latin typeface="Arev Sans" pitchFamily="34" charset="0"/>
                <a:ea typeface="Arev Sans" pitchFamily="34" charset="0"/>
                <a:cs typeface="Arev sans bold" pitchFamily="34" charset="0"/>
              </a:rPr>
              <a:t>)</a:t>
            </a:r>
            <a:r>
              <a:rPr lang="en-US" dirty="0" smtClean="0">
                <a:latin typeface="Arev Sans" pitchFamily="34" charset="0"/>
                <a:ea typeface="Arev Sans" pitchFamily="34" charset="0"/>
                <a:cs typeface="Arev sans bold" pitchFamily="34" charset="0"/>
              </a:rPr>
              <a:t>] = </a:t>
            </a:r>
          </a:p>
        </p:txBody>
      </p:sp>
      <p:grpSp>
        <p:nvGrpSpPr>
          <p:cNvPr id="241" name="Group 240"/>
          <p:cNvGrpSpPr>
            <a:grpSpLocks noChangeAspect="1"/>
          </p:cNvGrpSpPr>
          <p:nvPr>
            <p:custDataLst>
              <p:tags r:id="rId3"/>
            </p:custDataLst>
          </p:nvPr>
        </p:nvGrpSpPr>
        <p:grpSpPr>
          <a:xfrm>
            <a:off x="5697538" y="5675313"/>
            <a:ext cx="4108451" cy="936626"/>
            <a:chOff x="5761038" y="5865813"/>
            <a:chExt cx="4108451" cy="936626"/>
          </a:xfrm>
        </p:grpSpPr>
        <p:sp>
          <p:nvSpPr>
            <p:cNvPr id="210" name="Freeform 167"/>
            <p:cNvSpPr>
              <a:spLocks/>
            </p:cNvSpPr>
            <p:nvPr>
              <p:custDataLst>
                <p:tags r:id="rId4"/>
              </p:custDataLst>
            </p:nvPr>
          </p:nvSpPr>
          <p:spPr bwMode="auto">
            <a:xfrm>
              <a:off x="5761038" y="5865813"/>
              <a:ext cx="171450" cy="909638"/>
            </a:xfrm>
            <a:custGeom>
              <a:avLst/>
              <a:gdLst>
                <a:gd name="T0" fmla="*/ 47 w 255"/>
                <a:gd name="T1" fmla="*/ 716 h 1431"/>
                <a:gd name="T2" fmla="*/ 255 w 255"/>
                <a:gd name="T3" fmla="*/ 28 h 1431"/>
                <a:gd name="T4" fmla="*/ 255 w 255"/>
                <a:gd name="T5" fmla="*/ 0 h 1431"/>
                <a:gd name="T6" fmla="*/ 0 w 255"/>
                <a:gd name="T7" fmla="*/ 716 h 1431"/>
                <a:gd name="T8" fmla="*/ 255 w 255"/>
                <a:gd name="T9" fmla="*/ 1431 h 1431"/>
                <a:gd name="T10" fmla="*/ 255 w 255"/>
                <a:gd name="T11" fmla="*/ 1403 h 1431"/>
                <a:gd name="T12" fmla="*/ 47 w 255"/>
                <a:gd name="T13" fmla="*/ 716 h 1431"/>
              </a:gdLst>
              <a:ahLst/>
              <a:cxnLst>
                <a:cxn ang="0">
                  <a:pos x="T0" y="T1"/>
                </a:cxn>
                <a:cxn ang="0">
                  <a:pos x="T2" y="T3"/>
                </a:cxn>
                <a:cxn ang="0">
                  <a:pos x="T4" y="T5"/>
                </a:cxn>
                <a:cxn ang="0">
                  <a:pos x="T6" y="T7"/>
                </a:cxn>
                <a:cxn ang="0">
                  <a:pos x="T8" y="T9"/>
                </a:cxn>
                <a:cxn ang="0">
                  <a:pos x="T10" y="T11"/>
                </a:cxn>
                <a:cxn ang="0">
                  <a:pos x="T12" y="T13"/>
                </a:cxn>
              </a:cxnLst>
              <a:rect l="0" t="0" r="r" b="b"/>
              <a:pathLst>
                <a:path w="255" h="1431">
                  <a:moveTo>
                    <a:pt x="47" y="716"/>
                  </a:moveTo>
                  <a:cubicBezTo>
                    <a:pt x="47" y="288"/>
                    <a:pt x="132" y="49"/>
                    <a:pt x="255" y="28"/>
                  </a:cubicBezTo>
                  <a:lnTo>
                    <a:pt x="255" y="0"/>
                  </a:lnTo>
                  <a:cubicBezTo>
                    <a:pt x="104" y="18"/>
                    <a:pt x="0" y="273"/>
                    <a:pt x="0" y="716"/>
                  </a:cubicBezTo>
                  <a:cubicBezTo>
                    <a:pt x="0" y="1158"/>
                    <a:pt x="104" y="1413"/>
                    <a:pt x="255" y="1431"/>
                  </a:cubicBezTo>
                  <a:lnTo>
                    <a:pt x="255" y="1403"/>
                  </a:lnTo>
                  <a:cubicBezTo>
                    <a:pt x="132" y="1382"/>
                    <a:pt x="47" y="1143"/>
                    <a:pt x="47" y="716"/>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68"/>
            <p:cNvSpPr>
              <a:spLocks/>
            </p:cNvSpPr>
            <p:nvPr>
              <p:custDataLst>
                <p:tags r:id="rId5"/>
              </p:custDataLst>
            </p:nvPr>
          </p:nvSpPr>
          <p:spPr bwMode="auto">
            <a:xfrm>
              <a:off x="6121401" y="5880101"/>
              <a:ext cx="115888" cy="134938"/>
            </a:xfrm>
            <a:custGeom>
              <a:avLst/>
              <a:gdLst>
                <a:gd name="T0" fmla="*/ 173 w 173"/>
                <a:gd name="T1" fmla="*/ 87 h 211"/>
                <a:gd name="T2" fmla="*/ 155 w 173"/>
                <a:gd name="T3" fmla="*/ 22 h 211"/>
                <a:gd name="T4" fmla="*/ 101 w 173"/>
                <a:gd name="T5" fmla="*/ 0 h 211"/>
                <a:gd name="T6" fmla="*/ 63 w 173"/>
                <a:gd name="T7" fmla="*/ 9 h 211"/>
                <a:gd name="T8" fmla="*/ 34 w 173"/>
                <a:gd name="T9" fmla="*/ 37 h 211"/>
                <a:gd name="T10" fmla="*/ 34 w 173"/>
                <a:gd name="T11" fmla="*/ 5 h 211"/>
                <a:gd name="T12" fmla="*/ 0 w 173"/>
                <a:gd name="T13" fmla="*/ 5 h 211"/>
                <a:gd name="T14" fmla="*/ 0 w 173"/>
                <a:gd name="T15" fmla="*/ 211 h 211"/>
                <a:gd name="T16" fmla="*/ 34 w 173"/>
                <a:gd name="T17" fmla="*/ 211 h 211"/>
                <a:gd name="T18" fmla="*/ 34 w 173"/>
                <a:gd name="T19" fmla="*/ 95 h 211"/>
                <a:gd name="T20" fmla="*/ 50 w 173"/>
                <a:gd name="T21" fmla="*/ 47 h 211"/>
                <a:gd name="T22" fmla="*/ 94 w 173"/>
                <a:gd name="T23" fmla="*/ 29 h 211"/>
                <a:gd name="T24" fmla="*/ 128 w 173"/>
                <a:gd name="T25" fmla="*/ 44 h 211"/>
                <a:gd name="T26" fmla="*/ 139 w 173"/>
                <a:gd name="T27" fmla="*/ 88 h 211"/>
                <a:gd name="T28" fmla="*/ 139 w 173"/>
                <a:gd name="T29" fmla="*/ 211 h 211"/>
                <a:gd name="T30" fmla="*/ 173 w 173"/>
                <a:gd name="T31" fmla="*/ 211 h 211"/>
                <a:gd name="T32" fmla="*/ 173 w 173"/>
                <a:gd name="T33" fmla="*/ 8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11">
                  <a:moveTo>
                    <a:pt x="173" y="87"/>
                  </a:moveTo>
                  <a:cubicBezTo>
                    <a:pt x="173" y="58"/>
                    <a:pt x="167" y="36"/>
                    <a:pt x="155" y="22"/>
                  </a:cubicBezTo>
                  <a:cubicBezTo>
                    <a:pt x="143" y="7"/>
                    <a:pt x="125" y="0"/>
                    <a:pt x="101" y="0"/>
                  </a:cubicBezTo>
                  <a:cubicBezTo>
                    <a:pt x="87" y="0"/>
                    <a:pt x="74" y="3"/>
                    <a:pt x="63" y="9"/>
                  </a:cubicBezTo>
                  <a:cubicBezTo>
                    <a:pt x="52" y="15"/>
                    <a:pt x="42" y="24"/>
                    <a:pt x="34" y="37"/>
                  </a:cubicBezTo>
                  <a:lnTo>
                    <a:pt x="34" y="5"/>
                  </a:lnTo>
                  <a:lnTo>
                    <a:pt x="0" y="5"/>
                  </a:lnTo>
                  <a:lnTo>
                    <a:pt x="0" y="211"/>
                  </a:lnTo>
                  <a:lnTo>
                    <a:pt x="34" y="211"/>
                  </a:lnTo>
                  <a:lnTo>
                    <a:pt x="34" y="95"/>
                  </a:lnTo>
                  <a:cubicBezTo>
                    <a:pt x="34" y="75"/>
                    <a:pt x="39" y="58"/>
                    <a:pt x="50" y="47"/>
                  </a:cubicBezTo>
                  <a:cubicBezTo>
                    <a:pt x="61" y="35"/>
                    <a:pt x="75" y="29"/>
                    <a:pt x="94" y="29"/>
                  </a:cubicBezTo>
                  <a:cubicBezTo>
                    <a:pt x="109" y="29"/>
                    <a:pt x="120" y="34"/>
                    <a:pt x="128" y="44"/>
                  </a:cubicBezTo>
                  <a:cubicBezTo>
                    <a:pt x="136" y="53"/>
                    <a:pt x="139" y="68"/>
                    <a:pt x="139" y="88"/>
                  </a:cubicBezTo>
                  <a:lnTo>
                    <a:pt x="139" y="211"/>
                  </a:lnTo>
                  <a:lnTo>
                    <a:pt x="173" y="211"/>
                  </a:lnTo>
                  <a:lnTo>
                    <a:pt x="173" y="87"/>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69"/>
            <p:cNvSpPr>
              <a:spLocks/>
            </p:cNvSpPr>
            <p:nvPr>
              <p:custDataLst>
                <p:tags r:id="rId6"/>
              </p:custDataLst>
            </p:nvPr>
          </p:nvSpPr>
          <p:spPr bwMode="auto">
            <a:xfrm>
              <a:off x="5954713" y="6075363"/>
              <a:ext cx="430213" cy="482600"/>
            </a:xfrm>
            <a:custGeom>
              <a:avLst/>
              <a:gdLst>
                <a:gd name="T0" fmla="*/ 22 w 637"/>
                <a:gd name="T1" fmla="*/ 0 h 760"/>
                <a:gd name="T2" fmla="*/ 22 w 637"/>
                <a:gd name="T3" fmla="*/ 34 h 760"/>
                <a:gd name="T4" fmla="*/ 326 w 637"/>
                <a:gd name="T5" fmla="*/ 382 h 760"/>
                <a:gd name="T6" fmla="*/ 0 w 637"/>
                <a:gd name="T7" fmla="*/ 760 h 760"/>
                <a:gd name="T8" fmla="*/ 637 w 637"/>
                <a:gd name="T9" fmla="*/ 760 h 760"/>
                <a:gd name="T10" fmla="*/ 637 w 637"/>
                <a:gd name="T11" fmla="*/ 562 h 760"/>
                <a:gd name="T12" fmla="*/ 606 w 637"/>
                <a:gd name="T13" fmla="*/ 562 h 760"/>
                <a:gd name="T14" fmla="*/ 589 w 637"/>
                <a:gd name="T15" fmla="*/ 663 h 760"/>
                <a:gd name="T16" fmla="*/ 554 w 637"/>
                <a:gd name="T17" fmla="*/ 698 h 760"/>
                <a:gd name="T18" fmla="*/ 96 w 637"/>
                <a:gd name="T19" fmla="*/ 698 h 760"/>
                <a:gd name="T20" fmla="*/ 390 w 637"/>
                <a:gd name="T21" fmla="*/ 357 h 760"/>
                <a:gd name="T22" fmla="*/ 108 w 637"/>
                <a:gd name="T23" fmla="*/ 34 h 760"/>
                <a:gd name="T24" fmla="*/ 555 w 637"/>
                <a:gd name="T25" fmla="*/ 34 h 760"/>
                <a:gd name="T26" fmla="*/ 589 w 637"/>
                <a:gd name="T27" fmla="*/ 68 h 760"/>
                <a:gd name="T28" fmla="*/ 606 w 637"/>
                <a:gd name="T29" fmla="*/ 170 h 760"/>
                <a:gd name="T30" fmla="*/ 637 w 637"/>
                <a:gd name="T31" fmla="*/ 170 h 760"/>
                <a:gd name="T32" fmla="*/ 637 w 637"/>
                <a:gd name="T33" fmla="*/ 0 h 760"/>
                <a:gd name="T34" fmla="*/ 108 w 637"/>
                <a:gd name="T35" fmla="*/ 0 h 760"/>
                <a:gd name="T36" fmla="*/ 22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2" y="0"/>
                  </a:moveTo>
                  <a:lnTo>
                    <a:pt x="22" y="34"/>
                  </a:lnTo>
                  <a:lnTo>
                    <a:pt x="326" y="382"/>
                  </a:lnTo>
                  <a:lnTo>
                    <a:pt x="0" y="760"/>
                  </a:lnTo>
                  <a:lnTo>
                    <a:pt x="637" y="760"/>
                  </a:lnTo>
                  <a:lnTo>
                    <a:pt x="637" y="562"/>
                  </a:lnTo>
                  <a:lnTo>
                    <a:pt x="606" y="562"/>
                  </a:lnTo>
                  <a:lnTo>
                    <a:pt x="589" y="663"/>
                  </a:lnTo>
                  <a:lnTo>
                    <a:pt x="554" y="698"/>
                  </a:lnTo>
                  <a:lnTo>
                    <a:pt x="96" y="698"/>
                  </a:lnTo>
                  <a:lnTo>
                    <a:pt x="390" y="357"/>
                  </a:lnTo>
                  <a:lnTo>
                    <a:pt x="108" y="34"/>
                  </a:lnTo>
                  <a:lnTo>
                    <a:pt x="555" y="34"/>
                  </a:lnTo>
                  <a:lnTo>
                    <a:pt x="589" y="68"/>
                  </a:lnTo>
                  <a:lnTo>
                    <a:pt x="606" y="170"/>
                  </a:lnTo>
                  <a:lnTo>
                    <a:pt x="637" y="170"/>
                  </a:lnTo>
                  <a:lnTo>
                    <a:pt x="637" y="0"/>
                  </a:lnTo>
                  <a:lnTo>
                    <a:pt x="108" y="0"/>
                  </a:lnTo>
                  <a:lnTo>
                    <a:pt x="22"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70"/>
            <p:cNvSpPr>
              <a:spLocks noEditPoints="1"/>
            </p:cNvSpPr>
            <p:nvPr>
              <p:custDataLst>
                <p:tags r:id="rId7"/>
              </p:custDataLst>
            </p:nvPr>
          </p:nvSpPr>
          <p:spPr bwMode="auto">
            <a:xfrm>
              <a:off x="5978526" y="6619876"/>
              <a:ext cx="23813" cy="182563"/>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71"/>
            <p:cNvSpPr>
              <a:spLocks noEditPoints="1"/>
            </p:cNvSpPr>
            <p:nvPr>
              <p:custDataLst>
                <p:tags r:id="rId8"/>
              </p:custDataLst>
            </p:nvPr>
          </p:nvSpPr>
          <p:spPr bwMode="auto">
            <a:xfrm>
              <a:off x="6046788" y="6696076"/>
              <a:ext cx="171450" cy="73025"/>
            </a:xfrm>
            <a:custGeom>
              <a:avLst/>
              <a:gdLst>
                <a:gd name="T0" fmla="*/ 0 w 254"/>
                <a:gd name="T1" fmla="*/ 31 h 114"/>
                <a:gd name="T2" fmla="*/ 254 w 254"/>
                <a:gd name="T3" fmla="*/ 31 h 114"/>
                <a:gd name="T4" fmla="*/ 254 w 254"/>
                <a:gd name="T5" fmla="*/ 0 h 114"/>
                <a:gd name="T6" fmla="*/ 0 w 254"/>
                <a:gd name="T7" fmla="*/ 0 h 114"/>
                <a:gd name="T8" fmla="*/ 0 w 254"/>
                <a:gd name="T9" fmla="*/ 31 h 114"/>
                <a:gd name="T10" fmla="*/ 0 w 254"/>
                <a:gd name="T11" fmla="*/ 114 h 114"/>
                <a:gd name="T12" fmla="*/ 254 w 254"/>
                <a:gd name="T13" fmla="*/ 114 h 114"/>
                <a:gd name="T14" fmla="*/ 254 w 254"/>
                <a:gd name="T15" fmla="*/ 83 h 114"/>
                <a:gd name="T16" fmla="*/ 0 w 254"/>
                <a:gd name="T17" fmla="*/ 83 h 114"/>
                <a:gd name="T18" fmla="*/ 0 w 254"/>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114">
                  <a:moveTo>
                    <a:pt x="0" y="31"/>
                  </a:moveTo>
                  <a:lnTo>
                    <a:pt x="254" y="31"/>
                  </a:lnTo>
                  <a:lnTo>
                    <a:pt x="254" y="0"/>
                  </a:lnTo>
                  <a:lnTo>
                    <a:pt x="0" y="0"/>
                  </a:lnTo>
                  <a:lnTo>
                    <a:pt x="0" y="31"/>
                  </a:lnTo>
                  <a:close/>
                  <a:moveTo>
                    <a:pt x="0" y="114"/>
                  </a:moveTo>
                  <a:lnTo>
                    <a:pt x="254" y="114"/>
                  </a:lnTo>
                  <a:lnTo>
                    <a:pt x="254" y="83"/>
                  </a:lnTo>
                  <a:lnTo>
                    <a:pt x="0" y="83"/>
                  </a:lnTo>
                  <a:lnTo>
                    <a:pt x="0" y="114"/>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72"/>
            <p:cNvSpPr>
              <a:spLocks/>
            </p:cNvSpPr>
            <p:nvPr>
              <p:custDataLst>
                <p:tags r:id="rId9"/>
              </p:custDataLst>
            </p:nvPr>
          </p:nvSpPr>
          <p:spPr bwMode="auto">
            <a:xfrm>
              <a:off x="6267451" y="6626226"/>
              <a:ext cx="111125" cy="176213"/>
            </a:xfrm>
            <a:custGeom>
              <a:avLst/>
              <a:gdLst>
                <a:gd name="T0" fmla="*/ 5 w 164"/>
                <a:gd name="T1" fmla="*/ 244 h 276"/>
                <a:gd name="T2" fmla="*/ 5 w 164"/>
                <a:gd name="T3" fmla="*/ 276 h 276"/>
                <a:gd name="T4" fmla="*/ 164 w 164"/>
                <a:gd name="T5" fmla="*/ 276 h 276"/>
                <a:gd name="T6" fmla="*/ 164 w 164"/>
                <a:gd name="T7" fmla="*/ 244 h 276"/>
                <a:gd name="T8" fmla="*/ 103 w 164"/>
                <a:gd name="T9" fmla="*/ 244 h 276"/>
                <a:gd name="T10" fmla="*/ 103 w 164"/>
                <a:gd name="T11" fmla="*/ 0 h 276"/>
                <a:gd name="T12" fmla="*/ 65 w 164"/>
                <a:gd name="T13" fmla="*/ 0 h 276"/>
                <a:gd name="T14" fmla="*/ 0 w 164"/>
                <a:gd name="T15" fmla="*/ 13 h 276"/>
                <a:gd name="T16" fmla="*/ 0 w 164"/>
                <a:gd name="T17" fmla="*/ 47 h 276"/>
                <a:gd name="T18" fmla="*/ 66 w 164"/>
                <a:gd name="T19" fmla="*/ 34 h 276"/>
                <a:gd name="T20" fmla="*/ 66 w 164"/>
                <a:gd name="T21" fmla="*/ 244 h 276"/>
                <a:gd name="T22" fmla="*/ 5 w 164"/>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76">
                  <a:moveTo>
                    <a:pt x="5" y="244"/>
                  </a:moveTo>
                  <a:lnTo>
                    <a:pt x="5" y="276"/>
                  </a:lnTo>
                  <a:lnTo>
                    <a:pt x="164" y="276"/>
                  </a:lnTo>
                  <a:lnTo>
                    <a:pt x="164" y="244"/>
                  </a:lnTo>
                  <a:lnTo>
                    <a:pt x="103" y="244"/>
                  </a:lnTo>
                  <a:lnTo>
                    <a:pt x="103" y="0"/>
                  </a:lnTo>
                  <a:lnTo>
                    <a:pt x="65" y="0"/>
                  </a:lnTo>
                  <a:lnTo>
                    <a:pt x="0" y="13"/>
                  </a:lnTo>
                  <a:lnTo>
                    <a:pt x="0" y="47"/>
                  </a:lnTo>
                  <a:lnTo>
                    <a:pt x="66" y="34"/>
                  </a:lnTo>
                  <a:lnTo>
                    <a:pt x="66" y="244"/>
                  </a:lnTo>
                  <a:lnTo>
                    <a:pt x="5" y="244"/>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73"/>
            <p:cNvSpPr>
              <a:spLocks noEditPoints="1"/>
            </p:cNvSpPr>
            <p:nvPr>
              <p:custDataLst>
                <p:tags r:id="rId10"/>
              </p:custDataLst>
            </p:nvPr>
          </p:nvSpPr>
          <p:spPr bwMode="auto">
            <a:xfrm>
              <a:off x="6489701" y="6235701"/>
              <a:ext cx="165100" cy="242888"/>
            </a:xfrm>
            <a:custGeom>
              <a:avLst/>
              <a:gdLst>
                <a:gd name="T0" fmla="*/ 45 w 244"/>
                <a:gd name="T1" fmla="*/ 239 h 383"/>
                <a:gd name="T2" fmla="*/ 81 w 244"/>
                <a:gd name="T3" fmla="*/ 275 h 383"/>
                <a:gd name="T4" fmla="*/ 132 w 244"/>
                <a:gd name="T5" fmla="*/ 287 h 383"/>
                <a:gd name="T6" fmla="*/ 213 w 244"/>
                <a:gd name="T7" fmla="*/ 247 h 383"/>
                <a:gd name="T8" fmla="*/ 244 w 244"/>
                <a:gd name="T9" fmla="*/ 143 h 383"/>
                <a:gd name="T10" fmla="*/ 213 w 244"/>
                <a:gd name="T11" fmla="*/ 40 h 383"/>
                <a:gd name="T12" fmla="*/ 132 w 244"/>
                <a:gd name="T13" fmla="*/ 0 h 383"/>
                <a:gd name="T14" fmla="*/ 81 w 244"/>
                <a:gd name="T15" fmla="*/ 12 h 383"/>
                <a:gd name="T16" fmla="*/ 45 w 244"/>
                <a:gd name="T17" fmla="*/ 48 h 383"/>
                <a:gd name="T18" fmla="*/ 45 w 244"/>
                <a:gd name="T19" fmla="*/ 7 h 383"/>
                <a:gd name="T20" fmla="*/ 0 w 244"/>
                <a:gd name="T21" fmla="*/ 7 h 383"/>
                <a:gd name="T22" fmla="*/ 0 w 244"/>
                <a:gd name="T23" fmla="*/ 383 h 383"/>
                <a:gd name="T24" fmla="*/ 45 w 244"/>
                <a:gd name="T25" fmla="*/ 383 h 383"/>
                <a:gd name="T26" fmla="*/ 45 w 244"/>
                <a:gd name="T27" fmla="*/ 239 h 383"/>
                <a:gd name="T28" fmla="*/ 197 w 244"/>
                <a:gd name="T29" fmla="*/ 143 h 383"/>
                <a:gd name="T30" fmla="*/ 177 w 244"/>
                <a:gd name="T31" fmla="*/ 221 h 383"/>
                <a:gd name="T32" fmla="*/ 121 w 244"/>
                <a:gd name="T33" fmla="*/ 249 h 383"/>
                <a:gd name="T34" fmla="*/ 65 w 244"/>
                <a:gd name="T35" fmla="*/ 221 h 383"/>
                <a:gd name="T36" fmla="*/ 45 w 244"/>
                <a:gd name="T37" fmla="*/ 143 h 383"/>
                <a:gd name="T38" fmla="*/ 65 w 244"/>
                <a:gd name="T39" fmla="*/ 66 h 383"/>
                <a:gd name="T40" fmla="*/ 121 w 244"/>
                <a:gd name="T41" fmla="*/ 38 h 383"/>
                <a:gd name="T42" fmla="*/ 177 w 244"/>
                <a:gd name="T43" fmla="*/ 66 h 383"/>
                <a:gd name="T44" fmla="*/ 197 w 244"/>
                <a:gd name="T45" fmla="*/ 14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 h="383">
                  <a:moveTo>
                    <a:pt x="45" y="239"/>
                  </a:moveTo>
                  <a:cubicBezTo>
                    <a:pt x="54" y="255"/>
                    <a:pt x="66" y="267"/>
                    <a:pt x="81" y="275"/>
                  </a:cubicBezTo>
                  <a:cubicBezTo>
                    <a:pt x="95" y="283"/>
                    <a:pt x="112" y="287"/>
                    <a:pt x="132" y="287"/>
                  </a:cubicBezTo>
                  <a:cubicBezTo>
                    <a:pt x="165" y="287"/>
                    <a:pt x="192" y="274"/>
                    <a:pt x="213" y="247"/>
                  </a:cubicBezTo>
                  <a:cubicBezTo>
                    <a:pt x="233" y="221"/>
                    <a:pt x="244" y="186"/>
                    <a:pt x="244" y="143"/>
                  </a:cubicBezTo>
                  <a:cubicBezTo>
                    <a:pt x="244" y="101"/>
                    <a:pt x="233" y="66"/>
                    <a:pt x="213" y="40"/>
                  </a:cubicBezTo>
                  <a:cubicBezTo>
                    <a:pt x="192" y="13"/>
                    <a:pt x="165" y="0"/>
                    <a:pt x="132" y="0"/>
                  </a:cubicBezTo>
                  <a:cubicBezTo>
                    <a:pt x="112" y="0"/>
                    <a:pt x="95" y="4"/>
                    <a:pt x="81" y="12"/>
                  </a:cubicBezTo>
                  <a:cubicBezTo>
                    <a:pt x="66" y="20"/>
                    <a:pt x="54" y="32"/>
                    <a:pt x="45" y="48"/>
                  </a:cubicBezTo>
                  <a:lnTo>
                    <a:pt x="45" y="7"/>
                  </a:lnTo>
                  <a:lnTo>
                    <a:pt x="0" y="7"/>
                  </a:lnTo>
                  <a:lnTo>
                    <a:pt x="0" y="383"/>
                  </a:lnTo>
                  <a:lnTo>
                    <a:pt x="45" y="383"/>
                  </a:lnTo>
                  <a:lnTo>
                    <a:pt x="45" y="239"/>
                  </a:lnTo>
                  <a:close/>
                  <a:moveTo>
                    <a:pt x="197" y="143"/>
                  </a:moveTo>
                  <a:cubicBezTo>
                    <a:pt x="197" y="176"/>
                    <a:pt x="190" y="202"/>
                    <a:pt x="177" y="221"/>
                  </a:cubicBezTo>
                  <a:cubicBezTo>
                    <a:pt x="163" y="240"/>
                    <a:pt x="145" y="249"/>
                    <a:pt x="121" y="249"/>
                  </a:cubicBezTo>
                  <a:cubicBezTo>
                    <a:pt x="97" y="249"/>
                    <a:pt x="79" y="240"/>
                    <a:pt x="65" y="221"/>
                  </a:cubicBezTo>
                  <a:cubicBezTo>
                    <a:pt x="52" y="202"/>
                    <a:pt x="45" y="176"/>
                    <a:pt x="45" y="143"/>
                  </a:cubicBezTo>
                  <a:cubicBezTo>
                    <a:pt x="45" y="111"/>
                    <a:pt x="52" y="85"/>
                    <a:pt x="65" y="66"/>
                  </a:cubicBezTo>
                  <a:cubicBezTo>
                    <a:pt x="79" y="47"/>
                    <a:pt x="97" y="38"/>
                    <a:pt x="121" y="38"/>
                  </a:cubicBezTo>
                  <a:cubicBezTo>
                    <a:pt x="145" y="38"/>
                    <a:pt x="163" y="47"/>
                    <a:pt x="177" y="66"/>
                  </a:cubicBezTo>
                  <a:cubicBezTo>
                    <a:pt x="190" y="85"/>
                    <a:pt x="197" y="111"/>
                    <a:pt x="197" y="143"/>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74"/>
            <p:cNvSpPr>
              <a:spLocks/>
            </p:cNvSpPr>
            <p:nvPr>
              <p:custDataLst>
                <p:tags r:id="rId11"/>
              </p:custDataLst>
            </p:nvPr>
          </p:nvSpPr>
          <p:spPr bwMode="auto">
            <a:xfrm>
              <a:off x="6699251" y="6107113"/>
              <a:ext cx="120650" cy="174625"/>
            </a:xfrm>
            <a:custGeom>
              <a:avLst/>
              <a:gdLst>
                <a:gd name="T0" fmla="*/ 0 w 178"/>
                <a:gd name="T1" fmla="*/ 0 h 275"/>
                <a:gd name="T2" fmla="*/ 0 w 178"/>
                <a:gd name="T3" fmla="*/ 31 h 275"/>
                <a:gd name="T4" fmla="*/ 133 w 178"/>
                <a:gd name="T5" fmla="*/ 31 h 275"/>
                <a:gd name="T6" fmla="*/ 39 w 178"/>
                <a:gd name="T7" fmla="*/ 275 h 275"/>
                <a:gd name="T8" fmla="*/ 77 w 178"/>
                <a:gd name="T9" fmla="*/ 275 h 275"/>
                <a:gd name="T10" fmla="*/ 178 w 178"/>
                <a:gd name="T11" fmla="*/ 16 h 275"/>
                <a:gd name="T12" fmla="*/ 178 w 178"/>
                <a:gd name="T13" fmla="*/ 0 h 275"/>
                <a:gd name="T14" fmla="*/ 0 w 178"/>
                <a:gd name="T15" fmla="*/ 0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 h="275">
                  <a:moveTo>
                    <a:pt x="0" y="0"/>
                  </a:moveTo>
                  <a:lnTo>
                    <a:pt x="0" y="31"/>
                  </a:lnTo>
                  <a:lnTo>
                    <a:pt x="133" y="31"/>
                  </a:lnTo>
                  <a:lnTo>
                    <a:pt x="39" y="275"/>
                  </a:lnTo>
                  <a:lnTo>
                    <a:pt x="77" y="275"/>
                  </a:lnTo>
                  <a:lnTo>
                    <a:pt x="178" y="16"/>
                  </a:lnTo>
                  <a:lnTo>
                    <a:pt x="178" y="0"/>
                  </a:lnTo>
                  <a:lnTo>
                    <a:pt x="0"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75"/>
            <p:cNvSpPr>
              <a:spLocks noEditPoints="1"/>
            </p:cNvSpPr>
            <p:nvPr>
              <p:custDataLst>
                <p:tags r:id="rId12"/>
              </p:custDataLst>
            </p:nvPr>
          </p:nvSpPr>
          <p:spPr bwMode="auto">
            <a:xfrm>
              <a:off x="6704013" y="6372226"/>
              <a:ext cx="22225" cy="180975"/>
            </a:xfrm>
            <a:custGeom>
              <a:avLst/>
              <a:gdLst>
                <a:gd name="T0" fmla="*/ 0 w 34"/>
                <a:gd name="T1" fmla="*/ 80 h 287"/>
                <a:gd name="T2" fmla="*/ 0 w 34"/>
                <a:gd name="T3" fmla="*/ 287 h 287"/>
                <a:gd name="T4" fmla="*/ 34 w 34"/>
                <a:gd name="T5" fmla="*/ 287 h 287"/>
                <a:gd name="T6" fmla="*/ 34 w 34"/>
                <a:gd name="T7" fmla="*/ 80 h 287"/>
                <a:gd name="T8" fmla="*/ 0 w 34"/>
                <a:gd name="T9" fmla="*/ 80 h 287"/>
                <a:gd name="T10" fmla="*/ 0 w 34"/>
                <a:gd name="T11" fmla="*/ 0 h 287"/>
                <a:gd name="T12" fmla="*/ 0 w 34"/>
                <a:gd name="T13" fmla="*/ 43 h 287"/>
                <a:gd name="T14" fmla="*/ 34 w 34"/>
                <a:gd name="T15" fmla="*/ 43 h 287"/>
                <a:gd name="T16" fmla="*/ 34 w 34"/>
                <a:gd name="T17" fmla="*/ 0 h 287"/>
                <a:gd name="T18" fmla="*/ 0 w 34"/>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7">
                  <a:moveTo>
                    <a:pt x="0" y="80"/>
                  </a:moveTo>
                  <a:lnTo>
                    <a:pt x="0" y="287"/>
                  </a:lnTo>
                  <a:lnTo>
                    <a:pt x="34" y="287"/>
                  </a:lnTo>
                  <a:lnTo>
                    <a:pt x="34" y="80"/>
                  </a:lnTo>
                  <a:lnTo>
                    <a:pt x="0" y="80"/>
                  </a:lnTo>
                  <a:close/>
                  <a:moveTo>
                    <a:pt x="0" y="0"/>
                  </a:moveTo>
                  <a:lnTo>
                    <a:pt x="0" y="43"/>
                  </a:lnTo>
                  <a:lnTo>
                    <a:pt x="34" y="43"/>
                  </a:lnTo>
                  <a:lnTo>
                    <a:pt x="34" y="0"/>
                  </a:lnTo>
                  <a:lnTo>
                    <a:pt x="0" y="0"/>
                  </a:lnTo>
                </a:path>
              </a:pathLst>
            </a:custGeom>
            <a:solidFill>
              <a:schemeClr val="tx1"/>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76"/>
            <p:cNvSpPr>
              <a:spLocks/>
            </p:cNvSpPr>
            <p:nvPr>
              <p:custDataLst>
                <p:tags r:id="rId13"/>
              </p:custDataLst>
            </p:nvPr>
          </p:nvSpPr>
          <p:spPr bwMode="auto">
            <a:xfrm>
              <a:off x="6880226" y="5865813"/>
              <a:ext cx="171450" cy="909638"/>
            </a:xfrm>
            <a:custGeom>
              <a:avLst/>
              <a:gdLst>
                <a:gd name="T0" fmla="*/ 207 w 254"/>
                <a:gd name="T1" fmla="*/ 716 h 1431"/>
                <a:gd name="T2" fmla="*/ 0 w 254"/>
                <a:gd name="T3" fmla="*/ 1403 h 1431"/>
                <a:gd name="T4" fmla="*/ 0 w 254"/>
                <a:gd name="T5" fmla="*/ 1431 h 1431"/>
                <a:gd name="T6" fmla="*/ 254 w 254"/>
                <a:gd name="T7" fmla="*/ 716 h 1431"/>
                <a:gd name="T8" fmla="*/ 0 w 254"/>
                <a:gd name="T9" fmla="*/ 0 h 1431"/>
                <a:gd name="T10" fmla="*/ 0 w 254"/>
                <a:gd name="T11" fmla="*/ 28 h 1431"/>
                <a:gd name="T12" fmla="*/ 207 w 254"/>
                <a:gd name="T13" fmla="*/ 716 h 1431"/>
              </a:gdLst>
              <a:ahLst/>
              <a:cxnLst>
                <a:cxn ang="0">
                  <a:pos x="T0" y="T1"/>
                </a:cxn>
                <a:cxn ang="0">
                  <a:pos x="T2" y="T3"/>
                </a:cxn>
                <a:cxn ang="0">
                  <a:pos x="T4" y="T5"/>
                </a:cxn>
                <a:cxn ang="0">
                  <a:pos x="T6" y="T7"/>
                </a:cxn>
                <a:cxn ang="0">
                  <a:pos x="T8" y="T9"/>
                </a:cxn>
                <a:cxn ang="0">
                  <a:pos x="T10" y="T11"/>
                </a:cxn>
                <a:cxn ang="0">
                  <a:pos x="T12" y="T13"/>
                </a:cxn>
              </a:cxnLst>
              <a:rect l="0" t="0" r="r" b="b"/>
              <a:pathLst>
                <a:path w="254" h="1431">
                  <a:moveTo>
                    <a:pt x="207" y="716"/>
                  </a:moveTo>
                  <a:cubicBezTo>
                    <a:pt x="207" y="1143"/>
                    <a:pt x="122" y="1382"/>
                    <a:pt x="0" y="1403"/>
                  </a:cubicBezTo>
                  <a:lnTo>
                    <a:pt x="0" y="1431"/>
                  </a:lnTo>
                  <a:cubicBezTo>
                    <a:pt x="150" y="1413"/>
                    <a:pt x="254" y="1158"/>
                    <a:pt x="254" y="716"/>
                  </a:cubicBezTo>
                  <a:cubicBezTo>
                    <a:pt x="254" y="273"/>
                    <a:pt x="150" y="18"/>
                    <a:pt x="0" y="0"/>
                  </a:cubicBezTo>
                  <a:lnTo>
                    <a:pt x="0" y="28"/>
                  </a:lnTo>
                  <a:cubicBezTo>
                    <a:pt x="122" y="49"/>
                    <a:pt x="207" y="288"/>
                    <a:pt x="207" y="716"/>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77"/>
            <p:cNvSpPr>
              <a:spLocks/>
            </p:cNvSpPr>
            <p:nvPr>
              <p:custDataLst>
                <p:tags r:id="rId14"/>
              </p:custDataLst>
            </p:nvPr>
          </p:nvSpPr>
          <p:spPr bwMode="auto">
            <a:xfrm>
              <a:off x="7169151" y="5865813"/>
              <a:ext cx="171450" cy="909638"/>
            </a:xfrm>
            <a:custGeom>
              <a:avLst/>
              <a:gdLst>
                <a:gd name="T0" fmla="*/ 48 w 255"/>
                <a:gd name="T1" fmla="*/ 716 h 1431"/>
                <a:gd name="T2" fmla="*/ 255 w 255"/>
                <a:gd name="T3" fmla="*/ 28 h 1431"/>
                <a:gd name="T4" fmla="*/ 255 w 255"/>
                <a:gd name="T5" fmla="*/ 0 h 1431"/>
                <a:gd name="T6" fmla="*/ 0 w 255"/>
                <a:gd name="T7" fmla="*/ 716 h 1431"/>
                <a:gd name="T8" fmla="*/ 255 w 255"/>
                <a:gd name="T9" fmla="*/ 1431 h 1431"/>
                <a:gd name="T10" fmla="*/ 255 w 255"/>
                <a:gd name="T11" fmla="*/ 1403 h 1431"/>
                <a:gd name="T12" fmla="*/ 48 w 255"/>
                <a:gd name="T13" fmla="*/ 716 h 1431"/>
              </a:gdLst>
              <a:ahLst/>
              <a:cxnLst>
                <a:cxn ang="0">
                  <a:pos x="T0" y="T1"/>
                </a:cxn>
                <a:cxn ang="0">
                  <a:pos x="T2" y="T3"/>
                </a:cxn>
                <a:cxn ang="0">
                  <a:pos x="T4" y="T5"/>
                </a:cxn>
                <a:cxn ang="0">
                  <a:pos x="T6" y="T7"/>
                </a:cxn>
                <a:cxn ang="0">
                  <a:pos x="T8" y="T9"/>
                </a:cxn>
                <a:cxn ang="0">
                  <a:pos x="T10" y="T11"/>
                </a:cxn>
                <a:cxn ang="0">
                  <a:pos x="T12" y="T13"/>
                </a:cxn>
              </a:cxnLst>
              <a:rect l="0" t="0" r="r" b="b"/>
              <a:pathLst>
                <a:path w="255" h="1431">
                  <a:moveTo>
                    <a:pt x="48" y="716"/>
                  </a:moveTo>
                  <a:cubicBezTo>
                    <a:pt x="48" y="288"/>
                    <a:pt x="132" y="49"/>
                    <a:pt x="255" y="28"/>
                  </a:cubicBezTo>
                  <a:lnTo>
                    <a:pt x="255" y="0"/>
                  </a:lnTo>
                  <a:cubicBezTo>
                    <a:pt x="104" y="18"/>
                    <a:pt x="0" y="273"/>
                    <a:pt x="0" y="716"/>
                  </a:cubicBezTo>
                  <a:cubicBezTo>
                    <a:pt x="0" y="1158"/>
                    <a:pt x="104" y="1413"/>
                    <a:pt x="255" y="1431"/>
                  </a:cubicBezTo>
                  <a:lnTo>
                    <a:pt x="255" y="1403"/>
                  </a:lnTo>
                  <a:cubicBezTo>
                    <a:pt x="132" y="1382"/>
                    <a:pt x="48" y="1143"/>
                    <a:pt x="48" y="716"/>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78"/>
            <p:cNvSpPr>
              <a:spLocks/>
            </p:cNvSpPr>
            <p:nvPr>
              <p:custDataLst>
                <p:tags r:id="rId15"/>
              </p:custDataLst>
            </p:nvPr>
          </p:nvSpPr>
          <p:spPr bwMode="auto">
            <a:xfrm>
              <a:off x="7529513" y="5880101"/>
              <a:ext cx="117475" cy="134938"/>
            </a:xfrm>
            <a:custGeom>
              <a:avLst/>
              <a:gdLst>
                <a:gd name="T0" fmla="*/ 173 w 173"/>
                <a:gd name="T1" fmla="*/ 87 h 211"/>
                <a:gd name="T2" fmla="*/ 155 w 173"/>
                <a:gd name="T3" fmla="*/ 22 h 211"/>
                <a:gd name="T4" fmla="*/ 101 w 173"/>
                <a:gd name="T5" fmla="*/ 0 h 211"/>
                <a:gd name="T6" fmla="*/ 63 w 173"/>
                <a:gd name="T7" fmla="*/ 9 h 211"/>
                <a:gd name="T8" fmla="*/ 34 w 173"/>
                <a:gd name="T9" fmla="*/ 37 h 211"/>
                <a:gd name="T10" fmla="*/ 34 w 173"/>
                <a:gd name="T11" fmla="*/ 5 h 211"/>
                <a:gd name="T12" fmla="*/ 0 w 173"/>
                <a:gd name="T13" fmla="*/ 5 h 211"/>
                <a:gd name="T14" fmla="*/ 0 w 173"/>
                <a:gd name="T15" fmla="*/ 211 h 211"/>
                <a:gd name="T16" fmla="*/ 34 w 173"/>
                <a:gd name="T17" fmla="*/ 211 h 211"/>
                <a:gd name="T18" fmla="*/ 34 w 173"/>
                <a:gd name="T19" fmla="*/ 95 h 211"/>
                <a:gd name="T20" fmla="*/ 50 w 173"/>
                <a:gd name="T21" fmla="*/ 47 h 211"/>
                <a:gd name="T22" fmla="*/ 93 w 173"/>
                <a:gd name="T23" fmla="*/ 29 h 211"/>
                <a:gd name="T24" fmla="*/ 128 w 173"/>
                <a:gd name="T25" fmla="*/ 44 h 211"/>
                <a:gd name="T26" fmla="*/ 139 w 173"/>
                <a:gd name="T27" fmla="*/ 88 h 211"/>
                <a:gd name="T28" fmla="*/ 139 w 173"/>
                <a:gd name="T29" fmla="*/ 211 h 211"/>
                <a:gd name="T30" fmla="*/ 173 w 173"/>
                <a:gd name="T31" fmla="*/ 211 h 211"/>
                <a:gd name="T32" fmla="*/ 173 w 173"/>
                <a:gd name="T33" fmla="*/ 8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11">
                  <a:moveTo>
                    <a:pt x="173" y="87"/>
                  </a:moveTo>
                  <a:cubicBezTo>
                    <a:pt x="173" y="58"/>
                    <a:pt x="167" y="36"/>
                    <a:pt x="155" y="22"/>
                  </a:cubicBezTo>
                  <a:cubicBezTo>
                    <a:pt x="143" y="7"/>
                    <a:pt x="125" y="0"/>
                    <a:pt x="101" y="0"/>
                  </a:cubicBezTo>
                  <a:cubicBezTo>
                    <a:pt x="87" y="0"/>
                    <a:pt x="74" y="3"/>
                    <a:pt x="63" y="9"/>
                  </a:cubicBezTo>
                  <a:cubicBezTo>
                    <a:pt x="52" y="15"/>
                    <a:pt x="42" y="24"/>
                    <a:pt x="34" y="37"/>
                  </a:cubicBezTo>
                  <a:lnTo>
                    <a:pt x="34" y="5"/>
                  </a:lnTo>
                  <a:lnTo>
                    <a:pt x="0" y="5"/>
                  </a:lnTo>
                  <a:lnTo>
                    <a:pt x="0" y="211"/>
                  </a:lnTo>
                  <a:lnTo>
                    <a:pt x="34" y="211"/>
                  </a:lnTo>
                  <a:lnTo>
                    <a:pt x="34" y="95"/>
                  </a:lnTo>
                  <a:cubicBezTo>
                    <a:pt x="34" y="75"/>
                    <a:pt x="39" y="58"/>
                    <a:pt x="50" y="47"/>
                  </a:cubicBezTo>
                  <a:cubicBezTo>
                    <a:pt x="60" y="35"/>
                    <a:pt x="75" y="29"/>
                    <a:pt x="93" y="29"/>
                  </a:cubicBezTo>
                  <a:cubicBezTo>
                    <a:pt x="108" y="29"/>
                    <a:pt x="120" y="34"/>
                    <a:pt x="128" y="44"/>
                  </a:cubicBezTo>
                  <a:cubicBezTo>
                    <a:pt x="135" y="53"/>
                    <a:pt x="139" y="68"/>
                    <a:pt x="139" y="88"/>
                  </a:cubicBezTo>
                  <a:lnTo>
                    <a:pt x="139" y="211"/>
                  </a:lnTo>
                  <a:lnTo>
                    <a:pt x="173" y="211"/>
                  </a:lnTo>
                  <a:lnTo>
                    <a:pt x="173" y="87"/>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79"/>
            <p:cNvSpPr>
              <a:spLocks/>
            </p:cNvSpPr>
            <p:nvPr>
              <p:custDataLst>
                <p:tags r:id="rId16"/>
              </p:custDataLst>
            </p:nvPr>
          </p:nvSpPr>
          <p:spPr bwMode="auto">
            <a:xfrm>
              <a:off x="7364413" y="6075363"/>
              <a:ext cx="430213" cy="482600"/>
            </a:xfrm>
            <a:custGeom>
              <a:avLst/>
              <a:gdLst>
                <a:gd name="T0" fmla="*/ 22 w 637"/>
                <a:gd name="T1" fmla="*/ 0 h 760"/>
                <a:gd name="T2" fmla="*/ 22 w 637"/>
                <a:gd name="T3" fmla="*/ 34 h 760"/>
                <a:gd name="T4" fmla="*/ 326 w 637"/>
                <a:gd name="T5" fmla="*/ 382 h 760"/>
                <a:gd name="T6" fmla="*/ 0 w 637"/>
                <a:gd name="T7" fmla="*/ 760 h 760"/>
                <a:gd name="T8" fmla="*/ 637 w 637"/>
                <a:gd name="T9" fmla="*/ 760 h 760"/>
                <a:gd name="T10" fmla="*/ 637 w 637"/>
                <a:gd name="T11" fmla="*/ 562 h 760"/>
                <a:gd name="T12" fmla="*/ 606 w 637"/>
                <a:gd name="T13" fmla="*/ 562 h 760"/>
                <a:gd name="T14" fmla="*/ 589 w 637"/>
                <a:gd name="T15" fmla="*/ 663 h 760"/>
                <a:gd name="T16" fmla="*/ 554 w 637"/>
                <a:gd name="T17" fmla="*/ 698 h 760"/>
                <a:gd name="T18" fmla="*/ 96 w 637"/>
                <a:gd name="T19" fmla="*/ 698 h 760"/>
                <a:gd name="T20" fmla="*/ 390 w 637"/>
                <a:gd name="T21" fmla="*/ 357 h 760"/>
                <a:gd name="T22" fmla="*/ 108 w 637"/>
                <a:gd name="T23" fmla="*/ 34 h 760"/>
                <a:gd name="T24" fmla="*/ 555 w 637"/>
                <a:gd name="T25" fmla="*/ 34 h 760"/>
                <a:gd name="T26" fmla="*/ 589 w 637"/>
                <a:gd name="T27" fmla="*/ 68 h 760"/>
                <a:gd name="T28" fmla="*/ 606 w 637"/>
                <a:gd name="T29" fmla="*/ 170 h 760"/>
                <a:gd name="T30" fmla="*/ 637 w 637"/>
                <a:gd name="T31" fmla="*/ 170 h 760"/>
                <a:gd name="T32" fmla="*/ 637 w 637"/>
                <a:gd name="T33" fmla="*/ 0 h 760"/>
                <a:gd name="T34" fmla="*/ 108 w 637"/>
                <a:gd name="T35" fmla="*/ 0 h 760"/>
                <a:gd name="T36" fmla="*/ 22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2" y="0"/>
                  </a:moveTo>
                  <a:lnTo>
                    <a:pt x="22" y="34"/>
                  </a:lnTo>
                  <a:lnTo>
                    <a:pt x="326" y="382"/>
                  </a:lnTo>
                  <a:lnTo>
                    <a:pt x="0" y="760"/>
                  </a:lnTo>
                  <a:lnTo>
                    <a:pt x="637" y="760"/>
                  </a:lnTo>
                  <a:lnTo>
                    <a:pt x="637" y="562"/>
                  </a:lnTo>
                  <a:lnTo>
                    <a:pt x="606" y="562"/>
                  </a:lnTo>
                  <a:lnTo>
                    <a:pt x="589" y="663"/>
                  </a:lnTo>
                  <a:lnTo>
                    <a:pt x="554" y="698"/>
                  </a:lnTo>
                  <a:lnTo>
                    <a:pt x="96" y="698"/>
                  </a:lnTo>
                  <a:lnTo>
                    <a:pt x="390" y="357"/>
                  </a:lnTo>
                  <a:lnTo>
                    <a:pt x="108" y="34"/>
                  </a:lnTo>
                  <a:lnTo>
                    <a:pt x="555" y="34"/>
                  </a:lnTo>
                  <a:lnTo>
                    <a:pt x="589" y="68"/>
                  </a:lnTo>
                  <a:lnTo>
                    <a:pt x="606" y="170"/>
                  </a:lnTo>
                  <a:lnTo>
                    <a:pt x="637" y="170"/>
                  </a:lnTo>
                  <a:lnTo>
                    <a:pt x="637" y="0"/>
                  </a:lnTo>
                  <a:lnTo>
                    <a:pt x="108" y="0"/>
                  </a:lnTo>
                  <a:lnTo>
                    <a:pt x="22"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80"/>
            <p:cNvSpPr>
              <a:spLocks noEditPoints="1"/>
            </p:cNvSpPr>
            <p:nvPr>
              <p:custDataLst>
                <p:tags r:id="rId17"/>
              </p:custDataLst>
            </p:nvPr>
          </p:nvSpPr>
          <p:spPr bwMode="auto">
            <a:xfrm>
              <a:off x="7388226" y="6619876"/>
              <a:ext cx="22225" cy="182563"/>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81"/>
            <p:cNvSpPr>
              <a:spLocks noEditPoints="1"/>
            </p:cNvSpPr>
            <p:nvPr>
              <p:custDataLst>
                <p:tags r:id="rId18"/>
              </p:custDataLst>
            </p:nvPr>
          </p:nvSpPr>
          <p:spPr bwMode="auto">
            <a:xfrm>
              <a:off x="7454901" y="6696076"/>
              <a:ext cx="171450" cy="73025"/>
            </a:xfrm>
            <a:custGeom>
              <a:avLst/>
              <a:gdLst>
                <a:gd name="T0" fmla="*/ 0 w 254"/>
                <a:gd name="T1" fmla="*/ 31 h 114"/>
                <a:gd name="T2" fmla="*/ 254 w 254"/>
                <a:gd name="T3" fmla="*/ 31 h 114"/>
                <a:gd name="T4" fmla="*/ 254 w 254"/>
                <a:gd name="T5" fmla="*/ 0 h 114"/>
                <a:gd name="T6" fmla="*/ 0 w 254"/>
                <a:gd name="T7" fmla="*/ 0 h 114"/>
                <a:gd name="T8" fmla="*/ 0 w 254"/>
                <a:gd name="T9" fmla="*/ 31 h 114"/>
                <a:gd name="T10" fmla="*/ 0 w 254"/>
                <a:gd name="T11" fmla="*/ 114 h 114"/>
                <a:gd name="T12" fmla="*/ 254 w 254"/>
                <a:gd name="T13" fmla="*/ 114 h 114"/>
                <a:gd name="T14" fmla="*/ 254 w 254"/>
                <a:gd name="T15" fmla="*/ 83 h 114"/>
                <a:gd name="T16" fmla="*/ 0 w 254"/>
                <a:gd name="T17" fmla="*/ 83 h 114"/>
                <a:gd name="T18" fmla="*/ 0 w 254"/>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114">
                  <a:moveTo>
                    <a:pt x="0" y="31"/>
                  </a:moveTo>
                  <a:lnTo>
                    <a:pt x="254" y="31"/>
                  </a:lnTo>
                  <a:lnTo>
                    <a:pt x="254" y="0"/>
                  </a:lnTo>
                  <a:lnTo>
                    <a:pt x="0" y="0"/>
                  </a:lnTo>
                  <a:lnTo>
                    <a:pt x="0" y="31"/>
                  </a:lnTo>
                  <a:close/>
                  <a:moveTo>
                    <a:pt x="0" y="114"/>
                  </a:moveTo>
                  <a:lnTo>
                    <a:pt x="254" y="114"/>
                  </a:lnTo>
                  <a:lnTo>
                    <a:pt x="254" y="83"/>
                  </a:lnTo>
                  <a:lnTo>
                    <a:pt x="0" y="83"/>
                  </a:lnTo>
                  <a:lnTo>
                    <a:pt x="0" y="114"/>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82"/>
            <p:cNvSpPr>
              <a:spLocks/>
            </p:cNvSpPr>
            <p:nvPr>
              <p:custDataLst>
                <p:tags r:id="rId19"/>
              </p:custDataLst>
            </p:nvPr>
          </p:nvSpPr>
          <p:spPr bwMode="auto">
            <a:xfrm>
              <a:off x="7675563" y="6626226"/>
              <a:ext cx="111125" cy="176213"/>
            </a:xfrm>
            <a:custGeom>
              <a:avLst/>
              <a:gdLst>
                <a:gd name="T0" fmla="*/ 6 w 165"/>
                <a:gd name="T1" fmla="*/ 244 h 276"/>
                <a:gd name="T2" fmla="*/ 6 w 165"/>
                <a:gd name="T3" fmla="*/ 276 h 276"/>
                <a:gd name="T4" fmla="*/ 165 w 165"/>
                <a:gd name="T5" fmla="*/ 276 h 276"/>
                <a:gd name="T6" fmla="*/ 165 w 165"/>
                <a:gd name="T7" fmla="*/ 244 h 276"/>
                <a:gd name="T8" fmla="*/ 104 w 165"/>
                <a:gd name="T9" fmla="*/ 244 h 276"/>
                <a:gd name="T10" fmla="*/ 104 w 165"/>
                <a:gd name="T11" fmla="*/ 0 h 276"/>
                <a:gd name="T12" fmla="*/ 66 w 165"/>
                <a:gd name="T13" fmla="*/ 0 h 276"/>
                <a:gd name="T14" fmla="*/ 0 w 165"/>
                <a:gd name="T15" fmla="*/ 13 h 276"/>
                <a:gd name="T16" fmla="*/ 0 w 165"/>
                <a:gd name="T17" fmla="*/ 47 h 276"/>
                <a:gd name="T18" fmla="*/ 67 w 165"/>
                <a:gd name="T19" fmla="*/ 34 h 276"/>
                <a:gd name="T20" fmla="*/ 67 w 165"/>
                <a:gd name="T21" fmla="*/ 244 h 276"/>
                <a:gd name="T22" fmla="*/ 6 w 165"/>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276">
                  <a:moveTo>
                    <a:pt x="6" y="244"/>
                  </a:moveTo>
                  <a:lnTo>
                    <a:pt x="6" y="276"/>
                  </a:lnTo>
                  <a:lnTo>
                    <a:pt x="165" y="276"/>
                  </a:lnTo>
                  <a:lnTo>
                    <a:pt x="165" y="244"/>
                  </a:lnTo>
                  <a:lnTo>
                    <a:pt x="104" y="244"/>
                  </a:lnTo>
                  <a:lnTo>
                    <a:pt x="104" y="0"/>
                  </a:lnTo>
                  <a:lnTo>
                    <a:pt x="66" y="0"/>
                  </a:lnTo>
                  <a:lnTo>
                    <a:pt x="0" y="13"/>
                  </a:lnTo>
                  <a:lnTo>
                    <a:pt x="0" y="47"/>
                  </a:lnTo>
                  <a:lnTo>
                    <a:pt x="67" y="34"/>
                  </a:lnTo>
                  <a:lnTo>
                    <a:pt x="67" y="244"/>
                  </a:lnTo>
                  <a:lnTo>
                    <a:pt x="6" y="244"/>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83"/>
            <p:cNvSpPr>
              <a:spLocks noEditPoints="1"/>
            </p:cNvSpPr>
            <p:nvPr>
              <p:custDataLst>
                <p:tags r:id="rId20"/>
              </p:custDataLst>
            </p:nvPr>
          </p:nvSpPr>
          <p:spPr bwMode="auto">
            <a:xfrm>
              <a:off x="7897813" y="6235701"/>
              <a:ext cx="165100" cy="242888"/>
            </a:xfrm>
            <a:custGeom>
              <a:avLst/>
              <a:gdLst>
                <a:gd name="T0" fmla="*/ 45 w 244"/>
                <a:gd name="T1" fmla="*/ 239 h 383"/>
                <a:gd name="T2" fmla="*/ 80 w 244"/>
                <a:gd name="T3" fmla="*/ 275 h 383"/>
                <a:gd name="T4" fmla="*/ 132 w 244"/>
                <a:gd name="T5" fmla="*/ 287 h 383"/>
                <a:gd name="T6" fmla="*/ 213 w 244"/>
                <a:gd name="T7" fmla="*/ 247 h 383"/>
                <a:gd name="T8" fmla="*/ 244 w 244"/>
                <a:gd name="T9" fmla="*/ 143 h 383"/>
                <a:gd name="T10" fmla="*/ 213 w 244"/>
                <a:gd name="T11" fmla="*/ 40 h 383"/>
                <a:gd name="T12" fmla="*/ 132 w 244"/>
                <a:gd name="T13" fmla="*/ 0 h 383"/>
                <a:gd name="T14" fmla="*/ 80 w 244"/>
                <a:gd name="T15" fmla="*/ 12 h 383"/>
                <a:gd name="T16" fmla="*/ 45 w 244"/>
                <a:gd name="T17" fmla="*/ 48 h 383"/>
                <a:gd name="T18" fmla="*/ 45 w 244"/>
                <a:gd name="T19" fmla="*/ 7 h 383"/>
                <a:gd name="T20" fmla="*/ 0 w 244"/>
                <a:gd name="T21" fmla="*/ 7 h 383"/>
                <a:gd name="T22" fmla="*/ 0 w 244"/>
                <a:gd name="T23" fmla="*/ 383 h 383"/>
                <a:gd name="T24" fmla="*/ 45 w 244"/>
                <a:gd name="T25" fmla="*/ 383 h 383"/>
                <a:gd name="T26" fmla="*/ 45 w 244"/>
                <a:gd name="T27" fmla="*/ 239 h 383"/>
                <a:gd name="T28" fmla="*/ 197 w 244"/>
                <a:gd name="T29" fmla="*/ 143 h 383"/>
                <a:gd name="T30" fmla="*/ 177 w 244"/>
                <a:gd name="T31" fmla="*/ 221 h 383"/>
                <a:gd name="T32" fmla="*/ 121 w 244"/>
                <a:gd name="T33" fmla="*/ 249 h 383"/>
                <a:gd name="T34" fmla="*/ 65 w 244"/>
                <a:gd name="T35" fmla="*/ 221 h 383"/>
                <a:gd name="T36" fmla="*/ 45 w 244"/>
                <a:gd name="T37" fmla="*/ 143 h 383"/>
                <a:gd name="T38" fmla="*/ 65 w 244"/>
                <a:gd name="T39" fmla="*/ 66 h 383"/>
                <a:gd name="T40" fmla="*/ 121 w 244"/>
                <a:gd name="T41" fmla="*/ 38 h 383"/>
                <a:gd name="T42" fmla="*/ 177 w 244"/>
                <a:gd name="T43" fmla="*/ 66 h 383"/>
                <a:gd name="T44" fmla="*/ 197 w 244"/>
                <a:gd name="T45" fmla="*/ 14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 h="383">
                  <a:moveTo>
                    <a:pt x="45" y="239"/>
                  </a:moveTo>
                  <a:cubicBezTo>
                    <a:pt x="54" y="255"/>
                    <a:pt x="66" y="267"/>
                    <a:pt x="80" y="275"/>
                  </a:cubicBezTo>
                  <a:cubicBezTo>
                    <a:pt x="94" y="283"/>
                    <a:pt x="112" y="287"/>
                    <a:pt x="132" y="287"/>
                  </a:cubicBezTo>
                  <a:cubicBezTo>
                    <a:pt x="165" y="287"/>
                    <a:pt x="192" y="274"/>
                    <a:pt x="213" y="247"/>
                  </a:cubicBezTo>
                  <a:cubicBezTo>
                    <a:pt x="233" y="221"/>
                    <a:pt x="244" y="186"/>
                    <a:pt x="244" y="143"/>
                  </a:cubicBezTo>
                  <a:cubicBezTo>
                    <a:pt x="244" y="101"/>
                    <a:pt x="233" y="66"/>
                    <a:pt x="213" y="40"/>
                  </a:cubicBezTo>
                  <a:cubicBezTo>
                    <a:pt x="192" y="13"/>
                    <a:pt x="165" y="0"/>
                    <a:pt x="132" y="0"/>
                  </a:cubicBezTo>
                  <a:cubicBezTo>
                    <a:pt x="112" y="0"/>
                    <a:pt x="94" y="4"/>
                    <a:pt x="80" y="12"/>
                  </a:cubicBezTo>
                  <a:cubicBezTo>
                    <a:pt x="66" y="20"/>
                    <a:pt x="54" y="32"/>
                    <a:pt x="45" y="48"/>
                  </a:cubicBezTo>
                  <a:lnTo>
                    <a:pt x="45" y="7"/>
                  </a:lnTo>
                  <a:lnTo>
                    <a:pt x="0" y="7"/>
                  </a:lnTo>
                  <a:lnTo>
                    <a:pt x="0" y="383"/>
                  </a:lnTo>
                  <a:lnTo>
                    <a:pt x="45" y="383"/>
                  </a:lnTo>
                  <a:lnTo>
                    <a:pt x="45" y="239"/>
                  </a:lnTo>
                  <a:close/>
                  <a:moveTo>
                    <a:pt x="197" y="143"/>
                  </a:moveTo>
                  <a:cubicBezTo>
                    <a:pt x="197" y="176"/>
                    <a:pt x="190" y="202"/>
                    <a:pt x="177" y="221"/>
                  </a:cubicBezTo>
                  <a:cubicBezTo>
                    <a:pt x="163" y="240"/>
                    <a:pt x="145" y="249"/>
                    <a:pt x="121" y="249"/>
                  </a:cubicBezTo>
                  <a:cubicBezTo>
                    <a:pt x="97" y="249"/>
                    <a:pt x="78" y="240"/>
                    <a:pt x="65" y="221"/>
                  </a:cubicBezTo>
                  <a:cubicBezTo>
                    <a:pt x="52" y="202"/>
                    <a:pt x="45" y="176"/>
                    <a:pt x="45" y="143"/>
                  </a:cubicBezTo>
                  <a:cubicBezTo>
                    <a:pt x="45" y="111"/>
                    <a:pt x="52" y="85"/>
                    <a:pt x="65" y="66"/>
                  </a:cubicBezTo>
                  <a:cubicBezTo>
                    <a:pt x="78" y="47"/>
                    <a:pt x="97" y="38"/>
                    <a:pt x="121" y="38"/>
                  </a:cubicBezTo>
                  <a:cubicBezTo>
                    <a:pt x="145" y="38"/>
                    <a:pt x="163" y="47"/>
                    <a:pt x="177" y="66"/>
                  </a:cubicBezTo>
                  <a:cubicBezTo>
                    <a:pt x="190" y="85"/>
                    <a:pt x="197" y="111"/>
                    <a:pt x="197" y="143"/>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84"/>
            <p:cNvSpPr>
              <a:spLocks noEditPoints="1"/>
            </p:cNvSpPr>
            <p:nvPr>
              <p:custDataLst>
                <p:tags r:id="rId21"/>
              </p:custDataLst>
            </p:nvPr>
          </p:nvSpPr>
          <p:spPr bwMode="auto">
            <a:xfrm>
              <a:off x="8101013" y="6107113"/>
              <a:ext cx="134938" cy="174625"/>
            </a:xfrm>
            <a:custGeom>
              <a:avLst/>
              <a:gdLst>
                <a:gd name="T0" fmla="*/ 124 w 201"/>
                <a:gd name="T1" fmla="*/ 32 h 275"/>
                <a:gd name="T2" fmla="*/ 124 w 201"/>
                <a:gd name="T3" fmla="*/ 179 h 275"/>
                <a:gd name="T4" fmla="*/ 30 w 201"/>
                <a:gd name="T5" fmla="*/ 179 h 275"/>
                <a:gd name="T6" fmla="*/ 124 w 201"/>
                <a:gd name="T7" fmla="*/ 32 h 275"/>
                <a:gd name="T8" fmla="*/ 114 w 201"/>
                <a:gd name="T9" fmla="*/ 0 h 275"/>
                <a:gd name="T10" fmla="*/ 0 w 201"/>
                <a:gd name="T11" fmla="*/ 174 h 275"/>
                <a:gd name="T12" fmla="*/ 0 w 201"/>
                <a:gd name="T13" fmla="*/ 210 h 275"/>
                <a:gd name="T14" fmla="*/ 124 w 201"/>
                <a:gd name="T15" fmla="*/ 210 h 275"/>
                <a:gd name="T16" fmla="*/ 124 w 201"/>
                <a:gd name="T17" fmla="*/ 275 h 275"/>
                <a:gd name="T18" fmla="*/ 161 w 201"/>
                <a:gd name="T19" fmla="*/ 275 h 275"/>
                <a:gd name="T20" fmla="*/ 161 w 201"/>
                <a:gd name="T21" fmla="*/ 210 h 275"/>
                <a:gd name="T22" fmla="*/ 201 w 201"/>
                <a:gd name="T23" fmla="*/ 210 h 275"/>
                <a:gd name="T24" fmla="*/ 201 w 201"/>
                <a:gd name="T25" fmla="*/ 179 h 275"/>
                <a:gd name="T26" fmla="*/ 161 w 201"/>
                <a:gd name="T27" fmla="*/ 179 h 275"/>
                <a:gd name="T28" fmla="*/ 161 w 201"/>
                <a:gd name="T29" fmla="*/ 0 h 275"/>
                <a:gd name="T30" fmla="*/ 114 w 201"/>
                <a:gd name="T31"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275">
                  <a:moveTo>
                    <a:pt x="124" y="32"/>
                  </a:moveTo>
                  <a:lnTo>
                    <a:pt x="124" y="179"/>
                  </a:lnTo>
                  <a:lnTo>
                    <a:pt x="30" y="179"/>
                  </a:lnTo>
                  <a:lnTo>
                    <a:pt x="124" y="32"/>
                  </a:lnTo>
                  <a:close/>
                  <a:moveTo>
                    <a:pt x="114" y="0"/>
                  </a:moveTo>
                  <a:lnTo>
                    <a:pt x="0" y="174"/>
                  </a:lnTo>
                  <a:lnTo>
                    <a:pt x="0" y="210"/>
                  </a:lnTo>
                  <a:lnTo>
                    <a:pt x="124" y="210"/>
                  </a:lnTo>
                  <a:lnTo>
                    <a:pt x="124" y="275"/>
                  </a:lnTo>
                  <a:lnTo>
                    <a:pt x="161" y="275"/>
                  </a:lnTo>
                  <a:lnTo>
                    <a:pt x="161" y="210"/>
                  </a:lnTo>
                  <a:lnTo>
                    <a:pt x="201" y="210"/>
                  </a:lnTo>
                  <a:lnTo>
                    <a:pt x="201" y="179"/>
                  </a:lnTo>
                  <a:lnTo>
                    <a:pt x="161" y="179"/>
                  </a:lnTo>
                  <a:lnTo>
                    <a:pt x="161" y="0"/>
                  </a:lnTo>
                  <a:lnTo>
                    <a:pt x="114" y="0"/>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85"/>
            <p:cNvSpPr>
              <a:spLocks noEditPoints="1"/>
            </p:cNvSpPr>
            <p:nvPr>
              <p:custDataLst>
                <p:tags r:id="rId22"/>
              </p:custDataLst>
            </p:nvPr>
          </p:nvSpPr>
          <p:spPr bwMode="auto">
            <a:xfrm>
              <a:off x="8112126" y="6372226"/>
              <a:ext cx="22225" cy="180975"/>
            </a:xfrm>
            <a:custGeom>
              <a:avLst/>
              <a:gdLst>
                <a:gd name="T0" fmla="*/ 0 w 34"/>
                <a:gd name="T1" fmla="*/ 80 h 287"/>
                <a:gd name="T2" fmla="*/ 0 w 34"/>
                <a:gd name="T3" fmla="*/ 287 h 287"/>
                <a:gd name="T4" fmla="*/ 34 w 34"/>
                <a:gd name="T5" fmla="*/ 287 h 287"/>
                <a:gd name="T6" fmla="*/ 34 w 34"/>
                <a:gd name="T7" fmla="*/ 80 h 287"/>
                <a:gd name="T8" fmla="*/ 0 w 34"/>
                <a:gd name="T9" fmla="*/ 80 h 287"/>
                <a:gd name="T10" fmla="*/ 0 w 34"/>
                <a:gd name="T11" fmla="*/ 0 h 287"/>
                <a:gd name="T12" fmla="*/ 0 w 34"/>
                <a:gd name="T13" fmla="*/ 43 h 287"/>
                <a:gd name="T14" fmla="*/ 34 w 34"/>
                <a:gd name="T15" fmla="*/ 43 h 287"/>
                <a:gd name="T16" fmla="*/ 34 w 34"/>
                <a:gd name="T17" fmla="*/ 0 h 287"/>
                <a:gd name="T18" fmla="*/ 0 w 34"/>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7">
                  <a:moveTo>
                    <a:pt x="0" y="80"/>
                  </a:moveTo>
                  <a:lnTo>
                    <a:pt x="0" y="287"/>
                  </a:lnTo>
                  <a:lnTo>
                    <a:pt x="34" y="287"/>
                  </a:lnTo>
                  <a:lnTo>
                    <a:pt x="34" y="80"/>
                  </a:lnTo>
                  <a:lnTo>
                    <a:pt x="0" y="80"/>
                  </a:lnTo>
                  <a:close/>
                  <a:moveTo>
                    <a:pt x="0" y="0"/>
                  </a:moveTo>
                  <a:lnTo>
                    <a:pt x="0" y="43"/>
                  </a:lnTo>
                  <a:lnTo>
                    <a:pt x="34" y="43"/>
                  </a:lnTo>
                  <a:lnTo>
                    <a:pt x="34" y="0"/>
                  </a:lnTo>
                  <a:lnTo>
                    <a:pt x="0" y="0"/>
                  </a:lnTo>
                </a:path>
              </a:pathLst>
            </a:custGeom>
            <a:solidFill>
              <a:schemeClr val="tx1"/>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86"/>
            <p:cNvSpPr>
              <a:spLocks/>
            </p:cNvSpPr>
            <p:nvPr>
              <p:custDataLst>
                <p:tags r:id="rId23"/>
              </p:custDataLst>
            </p:nvPr>
          </p:nvSpPr>
          <p:spPr bwMode="auto">
            <a:xfrm>
              <a:off x="8288338" y="5865813"/>
              <a:ext cx="171450" cy="909638"/>
            </a:xfrm>
            <a:custGeom>
              <a:avLst/>
              <a:gdLst>
                <a:gd name="T0" fmla="*/ 207 w 254"/>
                <a:gd name="T1" fmla="*/ 716 h 1431"/>
                <a:gd name="T2" fmla="*/ 0 w 254"/>
                <a:gd name="T3" fmla="*/ 1403 h 1431"/>
                <a:gd name="T4" fmla="*/ 0 w 254"/>
                <a:gd name="T5" fmla="*/ 1431 h 1431"/>
                <a:gd name="T6" fmla="*/ 254 w 254"/>
                <a:gd name="T7" fmla="*/ 716 h 1431"/>
                <a:gd name="T8" fmla="*/ 0 w 254"/>
                <a:gd name="T9" fmla="*/ 0 h 1431"/>
                <a:gd name="T10" fmla="*/ 0 w 254"/>
                <a:gd name="T11" fmla="*/ 28 h 1431"/>
                <a:gd name="T12" fmla="*/ 207 w 254"/>
                <a:gd name="T13" fmla="*/ 716 h 1431"/>
              </a:gdLst>
              <a:ahLst/>
              <a:cxnLst>
                <a:cxn ang="0">
                  <a:pos x="T0" y="T1"/>
                </a:cxn>
                <a:cxn ang="0">
                  <a:pos x="T2" y="T3"/>
                </a:cxn>
                <a:cxn ang="0">
                  <a:pos x="T4" y="T5"/>
                </a:cxn>
                <a:cxn ang="0">
                  <a:pos x="T6" y="T7"/>
                </a:cxn>
                <a:cxn ang="0">
                  <a:pos x="T8" y="T9"/>
                </a:cxn>
                <a:cxn ang="0">
                  <a:pos x="T10" y="T11"/>
                </a:cxn>
                <a:cxn ang="0">
                  <a:pos x="T12" y="T13"/>
                </a:cxn>
              </a:cxnLst>
              <a:rect l="0" t="0" r="r" b="b"/>
              <a:pathLst>
                <a:path w="254" h="1431">
                  <a:moveTo>
                    <a:pt x="207" y="716"/>
                  </a:moveTo>
                  <a:cubicBezTo>
                    <a:pt x="207" y="1143"/>
                    <a:pt x="122" y="1382"/>
                    <a:pt x="0" y="1403"/>
                  </a:cubicBezTo>
                  <a:lnTo>
                    <a:pt x="0" y="1431"/>
                  </a:lnTo>
                  <a:cubicBezTo>
                    <a:pt x="150" y="1413"/>
                    <a:pt x="254" y="1158"/>
                    <a:pt x="254" y="716"/>
                  </a:cubicBezTo>
                  <a:cubicBezTo>
                    <a:pt x="254" y="273"/>
                    <a:pt x="150" y="18"/>
                    <a:pt x="0" y="0"/>
                  </a:cubicBezTo>
                  <a:lnTo>
                    <a:pt x="0" y="28"/>
                  </a:lnTo>
                  <a:cubicBezTo>
                    <a:pt x="122" y="49"/>
                    <a:pt x="207" y="288"/>
                    <a:pt x="207" y="716"/>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87"/>
            <p:cNvSpPr>
              <a:spLocks/>
            </p:cNvSpPr>
            <p:nvPr>
              <p:custDataLst>
                <p:tags r:id="rId24"/>
              </p:custDataLst>
            </p:nvPr>
          </p:nvSpPr>
          <p:spPr bwMode="auto">
            <a:xfrm>
              <a:off x="8577263" y="5865813"/>
              <a:ext cx="173038" cy="909638"/>
            </a:xfrm>
            <a:custGeom>
              <a:avLst/>
              <a:gdLst>
                <a:gd name="T0" fmla="*/ 48 w 255"/>
                <a:gd name="T1" fmla="*/ 716 h 1431"/>
                <a:gd name="T2" fmla="*/ 255 w 255"/>
                <a:gd name="T3" fmla="*/ 28 h 1431"/>
                <a:gd name="T4" fmla="*/ 255 w 255"/>
                <a:gd name="T5" fmla="*/ 0 h 1431"/>
                <a:gd name="T6" fmla="*/ 0 w 255"/>
                <a:gd name="T7" fmla="*/ 716 h 1431"/>
                <a:gd name="T8" fmla="*/ 255 w 255"/>
                <a:gd name="T9" fmla="*/ 1431 h 1431"/>
                <a:gd name="T10" fmla="*/ 255 w 255"/>
                <a:gd name="T11" fmla="*/ 1403 h 1431"/>
                <a:gd name="T12" fmla="*/ 48 w 255"/>
                <a:gd name="T13" fmla="*/ 716 h 1431"/>
              </a:gdLst>
              <a:ahLst/>
              <a:cxnLst>
                <a:cxn ang="0">
                  <a:pos x="T0" y="T1"/>
                </a:cxn>
                <a:cxn ang="0">
                  <a:pos x="T2" y="T3"/>
                </a:cxn>
                <a:cxn ang="0">
                  <a:pos x="T4" y="T5"/>
                </a:cxn>
                <a:cxn ang="0">
                  <a:pos x="T6" y="T7"/>
                </a:cxn>
                <a:cxn ang="0">
                  <a:pos x="T8" y="T9"/>
                </a:cxn>
                <a:cxn ang="0">
                  <a:pos x="T10" y="T11"/>
                </a:cxn>
                <a:cxn ang="0">
                  <a:pos x="T12" y="T13"/>
                </a:cxn>
              </a:cxnLst>
              <a:rect l="0" t="0" r="r" b="b"/>
              <a:pathLst>
                <a:path w="255" h="1431">
                  <a:moveTo>
                    <a:pt x="48" y="716"/>
                  </a:moveTo>
                  <a:cubicBezTo>
                    <a:pt x="48" y="288"/>
                    <a:pt x="132" y="49"/>
                    <a:pt x="255" y="28"/>
                  </a:cubicBezTo>
                  <a:lnTo>
                    <a:pt x="255" y="0"/>
                  </a:lnTo>
                  <a:cubicBezTo>
                    <a:pt x="104" y="18"/>
                    <a:pt x="0" y="273"/>
                    <a:pt x="0" y="716"/>
                  </a:cubicBezTo>
                  <a:cubicBezTo>
                    <a:pt x="0" y="1158"/>
                    <a:pt x="104" y="1413"/>
                    <a:pt x="255" y="1431"/>
                  </a:cubicBezTo>
                  <a:lnTo>
                    <a:pt x="255" y="1403"/>
                  </a:lnTo>
                  <a:cubicBezTo>
                    <a:pt x="132" y="1382"/>
                    <a:pt x="48" y="1143"/>
                    <a:pt x="48" y="716"/>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88"/>
            <p:cNvSpPr>
              <a:spLocks/>
            </p:cNvSpPr>
            <p:nvPr>
              <p:custDataLst>
                <p:tags r:id="rId25"/>
              </p:custDataLst>
            </p:nvPr>
          </p:nvSpPr>
          <p:spPr bwMode="auto">
            <a:xfrm>
              <a:off x="8937626" y="5880101"/>
              <a:ext cx="117475" cy="134938"/>
            </a:xfrm>
            <a:custGeom>
              <a:avLst/>
              <a:gdLst>
                <a:gd name="T0" fmla="*/ 173 w 173"/>
                <a:gd name="T1" fmla="*/ 87 h 211"/>
                <a:gd name="T2" fmla="*/ 155 w 173"/>
                <a:gd name="T3" fmla="*/ 22 h 211"/>
                <a:gd name="T4" fmla="*/ 101 w 173"/>
                <a:gd name="T5" fmla="*/ 0 h 211"/>
                <a:gd name="T6" fmla="*/ 63 w 173"/>
                <a:gd name="T7" fmla="*/ 9 h 211"/>
                <a:gd name="T8" fmla="*/ 34 w 173"/>
                <a:gd name="T9" fmla="*/ 37 h 211"/>
                <a:gd name="T10" fmla="*/ 34 w 173"/>
                <a:gd name="T11" fmla="*/ 5 h 211"/>
                <a:gd name="T12" fmla="*/ 0 w 173"/>
                <a:gd name="T13" fmla="*/ 5 h 211"/>
                <a:gd name="T14" fmla="*/ 0 w 173"/>
                <a:gd name="T15" fmla="*/ 211 h 211"/>
                <a:gd name="T16" fmla="*/ 34 w 173"/>
                <a:gd name="T17" fmla="*/ 211 h 211"/>
                <a:gd name="T18" fmla="*/ 34 w 173"/>
                <a:gd name="T19" fmla="*/ 95 h 211"/>
                <a:gd name="T20" fmla="*/ 50 w 173"/>
                <a:gd name="T21" fmla="*/ 47 h 211"/>
                <a:gd name="T22" fmla="*/ 93 w 173"/>
                <a:gd name="T23" fmla="*/ 29 h 211"/>
                <a:gd name="T24" fmla="*/ 128 w 173"/>
                <a:gd name="T25" fmla="*/ 44 h 211"/>
                <a:gd name="T26" fmla="*/ 139 w 173"/>
                <a:gd name="T27" fmla="*/ 88 h 211"/>
                <a:gd name="T28" fmla="*/ 139 w 173"/>
                <a:gd name="T29" fmla="*/ 211 h 211"/>
                <a:gd name="T30" fmla="*/ 173 w 173"/>
                <a:gd name="T31" fmla="*/ 211 h 211"/>
                <a:gd name="T32" fmla="*/ 173 w 173"/>
                <a:gd name="T33" fmla="*/ 8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11">
                  <a:moveTo>
                    <a:pt x="173" y="87"/>
                  </a:moveTo>
                  <a:cubicBezTo>
                    <a:pt x="173" y="58"/>
                    <a:pt x="167" y="36"/>
                    <a:pt x="155" y="22"/>
                  </a:cubicBezTo>
                  <a:cubicBezTo>
                    <a:pt x="142" y="7"/>
                    <a:pt x="125" y="0"/>
                    <a:pt x="101" y="0"/>
                  </a:cubicBezTo>
                  <a:cubicBezTo>
                    <a:pt x="86" y="0"/>
                    <a:pt x="74" y="3"/>
                    <a:pt x="63" y="9"/>
                  </a:cubicBezTo>
                  <a:cubicBezTo>
                    <a:pt x="52" y="15"/>
                    <a:pt x="42" y="24"/>
                    <a:pt x="34" y="37"/>
                  </a:cubicBezTo>
                  <a:lnTo>
                    <a:pt x="34" y="5"/>
                  </a:lnTo>
                  <a:lnTo>
                    <a:pt x="0" y="5"/>
                  </a:lnTo>
                  <a:lnTo>
                    <a:pt x="0" y="211"/>
                  </a:lnTo>
                  <a:lnTo>
                    <a:pt x="34" y="211"/>
                  </a:lnTo>
                  <a:lnTo>
                    <a:pt x="34" y="95"/>
                  </a:lnTo>
                  <a:cubicBezTo>
                    <a:pt x="34" y="75"/>
                    <a:pt x="39" y="58"/>
                    <a:pt x="50" y="47"/>
                  </a:cubicBezTo>
                  <a:cubicBezTo>
                    <a:pt x="60" y="35"/>
                    <a:pt x="75" y="29"/>
                    <a:pt x="93" y="29"/>
                  </a:cubicBezTo>
                  <a:cubicBezTo>
                    <a:pt x="108" y="29"/>
                    <a:pt x="120" y="34"/>
                    <a:pt x="128" y="44"/>
                  </a:cubicBezTo>
                  <a:cubicBezTo>
                    <a:pt x="135" y="53"/>
                    <a:pt x="139" y="68"/>
                    <a:pt x="139" y="88"/>
                  </a:cubicBezTo>
                  <a:lnTo>
                    <a:pt x="139" y="211"/>
                  </a:lnTo>
                  <a:lnTo>
                    <a:pt x="173" y="211"/>
                  </a:lnTo>
                  <a:lnTo>
                    <a:pt x="173" y="87"/>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89"/>
            <p:cNvSpPr>
              <a:spLocks/>
            </p:cNvSpPr>
            <p:nvPr>
              <p:custDataLst>
                <p:tags r:id="rId26"/>
              </p:custDataLst>
            </p:nvPr>
          </p:nvSpPr>
          <p:spPr bwMode="auto">
            <a:xfrm>
              <a:off x="8772526" y="6075363"/>
              <a:ext cx="430213" cy="482600"/>
            </a:xfrm>
            <a:custGeom>
              <a:avLst/>
              <a:gdLst>
                <a:gd name="T0" fmla="*/ 21 w 637"/>
                <a:gd name="T1" fmla="*/ 0 h 760"/>
                <a:gd name="T2" fmla="*/ 21 w 637"/>
                <a:gd name="T3" fmla="*/ 34 h 760"/>
                <a:gd name="T4" fmla="*/ 325 w 637"/>
                <a:gd name="T5" fmla="*/ 382 h 760"/>
                <a:gd name="T6" fmla="*/ 0 w 637"/>
                <a:gd name="T7" fmla="*/ 760 h 760"/>
                <a:gd name="T8" fmla="*/ 637 w 637"/>
                <a:gd name="T9" fmla="*/ 760 h 760"/>
                <a:gd name="T10" fmla="*/ 637 w 637"/>
                <a:gd name="T11" fmla="*/ 562 h 760"/>
                <a:gd name="T12" fmla="*/ 606 w 637"/>
                <a:gd name="T13" fmla="*/ 562 h 760"/>
                <a:gd name="T14" fmla="*/ 589 w 637"/>
                <a:gd name="T15" fmla="*/ 663 h 760"/>
                <a:gd name="T16" fmla="*/ 554 w 637"/>
                <a:gd name="T17" fmla="*/ 698 h 760"/>
                <a:gd name="T18" fmla="*/ 96 w 637"/>
                <a:gd name="T19" fmla="*/ 698 h 760"/>
                <a:gd name="T20" fmla="*/ 390 w 637"/>
                <a:gd name="T21" fmla="*/ 357 h 760"/>
                <a:gd name="T22" fmla="*/ 108 w 637"/>
                <a:gd name="T23" fmla="*/ 34 h 760"/>
                <a:gd name="T24" fmla="*/ 555 w 637"/>
                <a:gd name="T25" fmla="*/ 34 h 760"/>
                <a:gd name="T26" fmla="*/ 589 w 637"/>
                <a:gd name="T27" fmla="*/ 68 h 760"/>
                <a:gd name="T28" fmla="*/ 606 w 637"/>
                <a:gd name="T29" fmla="*/ 170 h 760"/>
                <a:gd name="T30" fmla="*/ 637 w 637"/>
                <a:gd name="T31" fmla="*/ 170 h 760"/>
                <a:gd name="T32" fmla="*/ 637 w 637"/>
                <a:gd name="T33" fmla="*/ 0 h 760"/>
                <a:gd name="T34" fmla="*/ 108 w 637"/>
                <a:gd name="T35" fmla="*/ 0 h 760"/>
                <a:gd name="T36" fmla="*/ 21 w 637"/>
                <a:gd name="T3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760">
                  <a:moveTo>
                    <a:pt x="21" y="0"/>
                  </a:moveTo>
                  <a:lnTo>
                    <a:pt x="21" y="34"/>
                  </a:lnTo>
                  <a:lnTo>
                    <a:pt x="325" y="382"/>
                  </a:lnTo>
                  <a:lnTo>
                    <a:pt x="0" y="760"/>
                  </a:lnTo>
                  <a:lnTo>
                    <a:pt x="637" y="760"/>
                  </a:lnTo>
                  <a:lnTo>
                    <a:pt x="637" y="562"/>
                  </a:lnTo>
                  <a:lnTo>
                    <a:pt x="606" y="562"/>
                  </a:lnTo>
                  <a:lnTo>
                    <a:pt x="589" y="663"/>
                  </a:lnTo>
                  <a:lnTo>
                    <a:pt x="554" y="698"/>
                  </a:lnTo>
                  <a:lnTo>
                    <a:pt x="96" y="698"/>
                  </a:lnTo>
                  <a:lnTo>
                    <a:pt x="390" y="357"/>
                  </a:lnTo>
                  <a:lnTo>
                    <a:pt x="108" y="34"/>
                  </a:lnTo>
                  <a:lnTo>
                    <a:pt x="555" y="34"/>
                  </a:lnTo>
                  <a:lnTo>
                    <a:pt x="589" y="68"/>
                  </a:lnTo>
                  <a:lnTo>
                    <a:pt x="606" y="170"/>
                  </a:lnTo>
                  <a:lnTo>
                    <a:pt x="637" y="170"/>
                  </a:lnTo>
                  <a:lnTo>
                    <a:pt x="637" y="0"/>
                  </a:lnTo>
                  <a:lnTo>
                    <a:pt x="108" y="0"/>
                  </a:lnTo>
                  <a:lnTo>
                    <a:pt x="21"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90"/>
            <p:cNvSpPr>
              <a:spLocks noEditPoints="1"/>
            </p:cNvSpPr>
            <p:nvPr>
              <p:custDataLst>
                <p:tags r:id="rId27"/>
              </p:custDataLst>
            </p:nvPr>
          </p:nvSpPr>
          <p:spPr bwMode="auto">
            <a:xfrm>
              <a:off x="8796338" y="6619876"/>
              <a:ext cx="22225" cy="182563"/>
            </a:xfrm>
            <a:custGeom>
              <a:avLst/>
              <a:gdLst>
                <a:gd name="T0" fmla="*/ 0 w 34"/>
                <a:gd name="T1" fmla="*/ 81 h 288"/>
                <a:gd name="T2" fmla="*/ 0 w 34"/>
                <a:gd name="T3" fmla="*/ 288 h 288"/>
                <a:gd name="T4" fmla="*/ 34 w 34"/>
                <a:gd name="T5" fmla="*/ 288 h 288"/>
                <a:gd name="T6" fmla="*/ 34 w 34"/>
                <a:gd name="T7" fmla="*/ 81 h 288"/>
                <a:gd name="T8" fmla="*/ 0 w 34"/>
                <a:gd name="T9" fmla="*/ 81 h 288"/>
                <a:gd name="T10" fmla="*/ 0 w 34"/>
                <a:gd name="T11" fmla="*/ 0 h 288"/>
                <a:gd name="T12" fmla="*/ 0 w 34"/>
                <a:gd name="T13" fmla="*/ 43 h 288"/>
                <a:gd name="T14" fmla="*/ 34 w 34"/>
                <a:gd name="T15" fmla="*/ 43 h 288"/>
                <a:gd name="T16" fmla="*/ 34 w 34"/>
                <a:gd name="T17" fmla="*/ 0 h 288"/>
                <a:gd name="T18" fmla="*/ 0 w 34"/>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8">
                  <a:moveTo>
                    <a:pt x="0" y="81"/>
                  </a:moveTo>
                  <a:lnTo>
                    <a:pt x="0" y="288"/>
                  </a:lnTo>
                  <a:lnTo>
                    <a:pt x="34" y="288"/>
                  </a:lnTo>
                  <a:lnTo>
                    <a:pt x="34" y="81"/>
                  </a:lnTo>
                  <a:lnTo>
                    <a:pt x="0" y="81"/>
                  </a:lnTo>
                  <a:close/>
                  <a:moveTo>
                    <a:pt x="0" y="0"/>
                  </a:moveTo>
                  <a:lnTo>
                    <a:pt x="0" y="43"/>
                  </a:lnTo>
                  <a:lnTo>
                    <a:pt x="34" y="43"/>
                  </a:lnTo>
                  <a:lnTo>
                    <a:pt x="34" y="0"/>
                  </a:lnTo>
                  <a:lnTo>
                    <a:pt x="0" y="0"/>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91"/>
            <p:cNvSpPr>
              <a:spLocks noEditPoints="1"/>
            </p:cNvSpPr>
            <p:nvPr>
              <p:custDataLst>
                <p:tags r:id="rId28"/>
              </p:custDataLst>
            </p:nvPr>
          </p:nvSpPr>
          <p:spPr bwMode="auto">
            <a:xfrm>
              <a:off x="8863013" y="6696076"/>
              <a:ext cx="173038" cy="73025"/>
            </a:xfrm>
            <a:custGeom>
              <a:avLst/>
              <a:gdLst>
                <a:gd name="T0" fmla="*/ 0 w 255"/>
                <a:gd name="T1" fmla="*/ 31 h 114"/>
                <a:gd name="T2" fmla="*/ 255 w 255"/>
                <a:gd name="T3" fmla="*/ 31 h 114"/>
                <a:gd name="T4" fmla="*/ 255 w 255"/>
                <a:gd name="T5" fmla="*/ 0 h 114"/>
                <a:gd name="T6" fmla="*/ 0 w 255"/>
                <a:gd name="T7" fmla="*/ 0 h 114"/>
                <a:gd name="T8" fmla="*/ 0 w 255"/>
                <a:gd name="T9" fmla="*/ 31 h 114"/>
                <a:gd name="T10" fmla="*/ 0 w 255"/>
                <a:gd name="T11" fmla="*/ 114 h 114"/>
                <a:gd name="T12" fmla="*/ 255 w 255"/>
                <a:gd name="T13" fmla="*/ 114 h 114"/>
                <a:gd name="T14" fmla="*/ 255 w 255"/>
                <a:gd name="T15" fmla="*/ 83 h 114"/>
                <a:gd name="T16" fmla="*/ 0 w 255"/>
                <a:gd name="T17" fmla="*/ 83 h 114"/>
                <a:gd name="T18" fmla="*/ 0 w 255"/>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114">
                  <a:moveTo>
                    <a:pt x="0" y="31"/>
                  </a:moveTo>
                  <a:lnTo>
                    <a:pt x="255" y="31"/>
                  </a:lnTo>
                  <a:lnTo>
                    <a:pt x="255" y="0"/>
                  </a:lnTo>
                  <a:lnTo>
                    <a:pt x="0" y="0"/>
                  </a:lnTo>
                  <a:lnTo>
                    <a:pt x="0" y="31"/>
                  </a:lnTo>
                  <a:close/>
                  <a:moveTo>
                    <a:pt x="0" y="114"/>
                  </a:moveTo>
                  <a:lnTo>
                    <a:pt x="255" y="114"/>
                  </a:lnTo>
                  <a:lnTo>
                    <a:pt x="255" y="83"/>
                  </a:lnTo>
                  <a:lnTo>
                    <a:pt x="0" y="83"/>
                  </a:lnTo>
                  <a:lnTo>
                    <a:pt x="0" y="114"/>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92"/>
            <p:cNvSpPr>
              <a:spLocks/>
            </p:cNvSpPr>
            <p:nvPr>
              <p:custDataLst>
                <p:tags r:id="rId29"/>
              </p:custDataLst>
            </p:nvPr>
          </p:nvSpPr>
          <p:spPr bwMode="auto">
            <a:xfrm>
              <a:off x="9085263" y="6626226"/>
              <a:ext cx="109538" cy="176213"/>
            </a:xfrm>
            <a:custGeom>
              <a:avLst/>
              <a:gdLst>
                <a:gd name="T0" fmla="*/ 6 w 164"/>
                <a:gd name="T1" fmla="*/ 244 h 276"/>
                <a:gd name="T2" fmla="*/ 6 w 164"/>
                <a:gd name="T3" fmla="*/ 276 h 276"/>
                <a:gd name="T4" fmla="*/ 164 w 164"/>
                <a:gd name="T5" fmla="*/ 276 h 276"/>
                <a:gd name="T6" fmla="*/ 164 w 164"/>
                <a:gd name="T7" fmla="*/ 244 h 276"/>
                <a:gd name="T8" fmla="*/ 104 w 164"/>
                <a:gd name="T9" fmla="*/ 244 h 276"/>
                <a:gd name="T10" fmla="*/ 104 w 164"/>
                <a:gd name="T11" fmla="*/ 0 h 276"/>
                <a:gd name="T12" fmla="*/ 66 w 164"/>
                <a:gd name="T13" fmla="*/ 0 h 276"/>
                <a:gd name="T14" fmla="*/ 0 w 164"/>
                <a:gd name="T15" fmla="*/ 13 h 276"/>
                <a:gd name="T16" fmla="*/ 0 w 164"/>
                <a:gd name="T17" fmla="*/ 47 h 276"/>
                <a:gd name="T18" fmla="*/ 66 w 164"/>
                <a:gd name="T19" fmla="*/ 34 h 276"/>
                <a:gd name="T20" fmla="*/ 66 w 164"/>
                <a:gd name="T21" fmla="*/ 244 h 276"/>
                <a:gd name="T22" fmla="*/ 6 w 164"/>
                <a:gd name="T23" fmla="*/ 2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76">
                  <a:moveTo>
                    <a:pt x="6" y="244"/>
                  </a:moveTo>
                  <a:lnTo>
                    <a:pt x="6" y="276"/>
                  </a:lnTo>
                  <a:lnTo>
                    <a:pt x="164" y="276"/>
                  </a:lnTo>
                  <a:lnTo>
                    <a:pt x="164" y="244"/>
                  </a:lnTo>
                  <a:lnTo>
                    <a:pt x="104" y="244"/>
                  </a:lnTo>
                  <a:lnTo>
                    <a:pt x="104" y="0"/>
                  </a:lnTo>
                  <a:lnTo>
                    <a:pt x="66" y="0"/>
                  </a:lnTo>
                  <a:lnTo>
                    <a:pt x="0" y="13"/>
                  </a:lnTo>
                  <a:lnTo>
                    <a:pt x="0" y="47"/>
                  </a:lnTo>
                  <a:lnTo>
                    <a:pt x="66" y="34"/>
                  </a:lnTo>
                  <a:lnTo>
                    <a:pt x="66" y="244"/>
                  </a:lnTo>
                  <a:lnTo>
                    <a:pt x="6" y="244"/>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193"/>
            <p:cNvSpPr>
              <a:spLocks noEditPoints="1"/>
            </p:cNvSpPr>
            <p:nvPr>
              <p:custDataLst>
                <p:tags r:id="rId30"/>
              </p:custDataLst>
            </p:nvPr>
          </p:nvSpPr>
          <p:spPr bwMode="auto">
            <a:xfrm>
              <a:off x="9305926" y="6235701"/>
              <a:ext cx="165100" cy="242888"/>
            </a:xfrm>
            <a:custGeom>
              <a:avLst/>
              <a:gdLst>
                <a:gd name="T0" fmla="*/ 45 w 244"/>
                <a:gd name="T1" fmla="*/ 239 h 383"/>
                <a:gd name="T2" fmla="*/ 80 w 244"/>
                <a:gd name="T3" fmla="*/ 275 h 383"/>
                <a:gd name="T4" fmla="*/ 132 w 244"/>
                <a:gd name="T5" fmla="*/ 287 h 383"/>
                <a:gd name="T6" fmla="*/ 213 w 244"/>
                <a:gd name="T7" fmla="*/ 247 h 383"/>
                <a:gd name="T8" fmla="*/ 244 w 244"/>
                <a:gd name="T9" fmla="*/ 143 h 383"/>
                <a:gd name="T10" fmla="*/ 213 w 244"/>
                <a:gd name="T11" fmla="*/ 40 h 383"/>
                <a:gd name="T12" fmla="*/ 132 w 244"/>
                <a:gd name="T13" fmla="*/ 0 h 383"/>
                <a:gd name="T14" fmla="*/ 80 w 244"/>
                <a:gd name="T15" fmla="*/ 12 h 383"/>
                <a:gd name="T16" fmla="*/ 45 w 244"/>
                <a:gd name="T17" fmla="*/ 48 h 383"/>
                <a:gd name="T18" fmla="*/ 45 w 244"/>
                <a:gd name="T19" fmla="*/ 7 h 383"/>
                <a:gd name="T20" fmla="*/ 0 w 244"/>
                <a:gd name="T21" fmla="*/ 7 h 383"/>
                <a:gd name="T22" fmla="*/ 0 w 244"/>
                <a:gd name="T23" fmla="*/ 383 h 383"/>
                <a:gd name="T24" fmla="*/ 45 w 244"/>
                <a:gd name="T25" fmla="*/ 383 h 383"/>
                <a:gd name="T26" fmla="*/ 45 w 244"/>
                <a:gd name="T27" fmla="*/ 239 h 383"/>
                <a:gd name="T28" fmla="*/ 197 w 244"/>
                <a:gd name="T29" fmla="*/ 143 h 383"/>
                <a:gd name="T30" fmla="*/ 177 w 244"/>
                <a:gd name="T31" fmla="*/ 221 h 383"/>
                <a:gd name="T32" fmla="*/ 121 w 244"/>
                <a:gd name="T33" fmla="*/ 249 h 383"/>
                <a:gd name="T34" fmla="*/ 65 w 244"/>
                <a:gd name="T35" fmla="*/ 221 h 383"/>
                <a:gd name="T36" fmla="*/ 45 w 244"/>
                <a:gd name="T37" fmla="*/ 143 h 383"/>
                <a:gd name="T38" fmla="*/ 65 w 244"/>
                <a:gd name="T39" fmla="*/ 66 h 383"/>
                <a:gd name="T40" fmla="*/ 121 w 244"/>
                <a:gd name="T41" fmla="*/ 38 h 383"/>
                <a:gd name="T42" fmla="*/ 177 w 244"/>
                <a:gd name="T43" fmla="*/ 66 h 383"/>
                <a:gd name="T44" fmla="*/ 197 w 244"/>
                <a:gd name="T45" fmla="*/ 14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 h="383">
                  <a:moveTo>
                    <a:pt x="45" y="239"/>
                  </a:moveTo>
                  <a:cubicBezTo>
                    <a:pt x="54" y="255"/>
                    <a:pt x="66" y="267"/>
                    <a:pt x="80" y="275"/>
                  </a:cubicBezTo>
                  <a:cubicBezTo>
                    <a:pt x="94" y="283"/>
                    <a:pt x="112" y="287"/>
                    <a:pt x="132" y="287"/>
                  </a:cubicBezTo>
                  <a:cubicBezTo>
                    <a:pt x="165" y="287"/>
                    <a:pt x="192" y="274"/>
                    <a:pt x="213" y="247"/>
                  </a:cubicBezTo>
                  <a:cubicBezTo>
                    <a:pt x="233" y="221"/>
                    <a:pt x="244" y="186"/>
                    <a:pt x="244" y="143"/>
                  </a:cubicBezTo>
                  <a:cubicBezTo>
                    <a:pt x="244" y="101"/>
                    <a:pt x="233" y="66"/>
                    <a:pt x="213" y="40"/>
                  </a:cubicBezTo>
                  <a:cubicBezTo>
                    <a:pt x="192" y="13"/>
                    <a:pt x="165" y="0"/>
                    <a:pt x="132" y="0"/>
                  </a:cubicBezTo>
                  <a:cubicBezTo>
                    <a:pt x="112" y="0"/>
                    <a:pt x="94" y="4"/>
                    <a:pt x="80" y="12"/>
                  </a:cubicBezTo>
                  <a:cubicBezTo>
                    <a:pt x="66" y="20"/>
                    <a:pt x="54" y="32"/>
                    <a:pt x="45" y="48"/>
                  </a:cubicBezTo>
                  <a:lnTo>
                    <a:pt x="45" y="7"/>
                  </a:lnTo>
                  <a:lnTo>
                    <a:pt x="0" y="7"/>
                  </a:lnTo>
                  <a:lnTo>
                    <a:pt x="0" y="383"/>
                  </a:lnTo>
                  <a:lnTo>
                    <a:pt x="45" y="383"/>
                  </a:lnTo>
                  <a:lnTo>
                    <a:pt x="45" y="239"/>
                  </a:lnTo>
                  <a:close/>
                  <a:moveTo>
                    <a:pt x="197" y="143"/>
                  </a:moveTo>
                  <a:cubicBezTo>
                    <a:pt x="197" y="176"/>
                    <a:pt x="190" y="202"/>
                    <a:pt x="177" y="221"/>
                  </a:cubicBezTo>
                  <a:cubicBezTo>
                    <a:pt x="163" y="240"/>
                    <a:pt x="145" y="249"/>
                    <a:pt x="121" y="249"/>
                  </a:cubicBezTo>
                  <a:cubicBezTo>
                    <a:pt x="97" y="249"/>
                    <a:pt x="79" y="240"/>
                    <a:pt x="65" y="221"/>
                  </a:cubicBezTo>
                  <a:cubicBezTo>
                    <a:pt x="52" y="202"/>
                    <a:pt x="45" y="176"/>
                    <a:pt x="45" y="143"/>
                  </a:cubicBezTo>
                  <a:cubicBezTo>
                    <a:pt x="45" y="111"/>
                    <a:pt x="52" y="85"/>
                    <a:pt x="65" y="66"/>
                  </a:cubicBezTo>
                  <a:cubicBezTo>
                    <a:pt x="79" y="47"/>
                    <a:pt x="97" y="38"/>
                    <a:pt x="121" y="38"/>
                  </a:cubicBezTo>
                  <a:cubicBezTo>
                    <a:pt x="145" y="38"/>
                    <a:pt x="163" y="47"/>
                    <a:pt x="177" y="66"/>
                  </a:cubicBezTo>
                  <a:cubicBezTo>
                    <a:pt x="190" y="85"/>
                    <a:pt x="197" y="111"/>
                    <a:pt x="197" y="143"/>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194"/>
            <p:cNvSpPr>
              <a:spLocks/>
            </p:cNvSpPr>
            <p:nvPr>
              <p:custDataLst>
                <p:tags r:id="rId31"/>
              </p:custDataLst>
            </p:nvPr>
          </p:nvSpPr>
          <p:spPr bwMode="auto">
            <a:xfrm>
              <a:off x="9515476" y="6103938"/>
              <a:ext cx="117475" cy="177800"/>
            </a:xfrm>
            <a:custGeom>
              <a:avLst/>
              <a:gdLst>
                <a:gd name="T0" fmla="*/ 45 w 175"/>
                <a:gd name="T1" fmla="*/ 249 h 280"/>
                <a:gd name="T2" fmla="*/ 114 w 175"/>
                <a:gd name="T3" fmla="*/ 178 h 280"/>
                <a:gd name="T4" fmla="*/ 144 w 175"/>
                <a:gd name="T5" fmla="*/ 147 h 280"/>
                <a:gd name="T6" fmla="*/ 167 w 175"/>
                <a:gd name="T7" fmla="*/ 111 h 280"/>
                <a:gd name="T8" fmla="*/ 173 w 175"/>
                <a:gd name="T9" fmla="*/ 78 h 280"/>
                <a:gd name="T10" fmla="*/ 148 w 175"/>
                <a:gd name="T11" fmla="*/ 21 h 280"/>
                <a:gd name="T12" fmla="*/ 79 w 175"/>
                <a:gd name="T13" fmla="*/ 0 h 280"/>
                <a:gd name="T14" fmla="*/ 44 w 175"/>
                <a:gd name="T15" fmla="*/ 4 h 280"/>
                <a:gd name="T16" fmla="*/ 2 w 175"/>
                <a:gd name="T17" fmla="*/ 18 h 280"/>
                <a:gd name="T18" fmla="*/ 2 w 175"/>
                <a:gd name="T19" fmla="*/ 56 h 280"/>
                <a:gd name="T20" fmla="*/ 43 w 175"/>
                <a:gd name="T21" fmla="*/ 37 h 280"/>
                <a:gd name="T22" fmla="*/ 80 w 175"/>
                <a:gd name="T23" fmla="*/ 31 h 280"/>
                <a:gd name="T24" fmla="*/ 120 w 175"/>
                <a:gd name="T25" fmla="*/ 45 h 280"/>
                <a:gd name="T26" fmla="*/ 136 w 175"/>
                <a:gd name="T27" fmla="*/ 81 h 280"/>
                <a:gd name="T28" fmla="*/ 129 w 175"/>
                <a:gd name="T29" fmla="*/ 108 h 280"/>
                <a:gd name="T30" fmla="*/ 104 w 175"/>
                <a:gd name="T31" fmla="*/ 142 h 280"/>
                <a:gd name="T32" fmla="*/ 57 w 175"/>
                <a:gd name="T33" fmla="*/ 190 h 280"/>
                <a:gd name="T34" fmla="*/ 0 w 175"/>
                <a:gd name="T35" fmla="*/ 249 h 280"/>
                <a:gd name="T36" fmla="*/ 0 w 175"/>
                <a:gd name="T37" fmla="*/ 280 h 280"/>
                <a:gd name="T38" fmla="*/ 175 w 175"/>
                <a:gd name="T39" fmla="*/ 280 h 280"/>
                <a:gd name="T40" fmla="*/ 175 w 175"/>
                <a:gd name="T41" fmla="*/ 249 h 280"/>
                <a:gd name="T42" fmla="*/ 45 w 175"/>
                <a:gd name="T43" fmla="*/ 249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280">
                  <a:moveTo>
                    <a:pt x="45" y="249"/>
                  </a:moveTo>
                  <a:lnTo>
                    <a:pt x="114" y="178"/>
                  </a:lnTo>
                  <a:cubicBezTo>
                    <a:pt x="131" y="160"/>
                    <a:pt x="141" y="150"/>
                    <a:pt x="144" y="147"/>
                  </a:cubicBezTo>
                  <a:cubicBezTo>
                    <a:pt x="155" y="133"/>
                    <a:pt x="163" y="121"/>
                    <a:pt x="167" y="111"/>
                  </a:cubicBezTo>
                  <a:cubicBezTo>
                    <a:pt x="171" y="100"/>
                    <a:pt x="173" y="90"/>
                    <a:pt x="173" y="78"/>
                  </a:cubicBezTo>
                  <a:cubicBezTo>
                    <a:pt x="173" y="55"/>
                    <a:pt x="165" y="35"/>
                    <a:pt x="148" y="21"/>
                  </a:cubicBezTo>
                  <a:cubicBezTo>
                    <a:pt x="131" y="7"/>
                    <a:pt x="108" y="0"/>
                    <a:pt x="79" y="0"/>
                  </a:cubicBezTo>
                  <a:cubicBezTo>
                    <a:pt x="69" y="0"/>
                    <a:pt x="57" y="1"/>
                    <a:pt x="44" y="4"/>
                  </a:cubicBezTo>
                  <a:cubicBezTo>
                    <a:pt x="31" y="7"/>
                    <a:pt x="17" y="12"/>
                    <a:pt x="2" y="18"/>
                  </a:cubicBezTo>
                  <a:lnTo>
                    <a:pt x="2" y="56"/>
                  </a:lnTo>
                  <a:cubicBezTo>
                    <a:pt x="16" y="47"/>
                    <a:pt x="30" y="41"/>
                    <a:pt x="43" y="37"/>
                  </a:cubicBezTo>
                  <a:cubicBezTo>
                    <a:pt x="56" y="33"/>
                    <a:pt x="68" y="31"/>
                    <a:pt x="80" y="31"/>
                  </a:cubicBezTo>
                  <a:cubicBezTo>
                    <a:pt x="97" y="31"/>
                    <a:pt x="110" y="36"/>
                    <a:pt x="120" y="45"/>
                  </a:cubicBezTo>
                  <a:cubicBezTo>
                    <a:pt x="131" y="54"/>
                    <a:pt x="136" y="66"/>
                    <a:pt x="136" y="81"/>
                  </a:cubicBezTo>
                  <a:cubicBezTo>
                    <a:pt x="136" y="90"/>
                    <a:pt x="134" y="99"/>
                    <a:pt x="129" y="108"/>
                  </a:cubicBezTo>
                  <a:cubicBezTo>
                    <a:pt x="124" y="117"/>
                    <a:pt x="116" y="129"/>
                    <a:pt x="104" y="142"/>
                  </a:cubicBezTo>
                  <a:cubicBezTo>
                    <a:pt x="98" y="150"/>
                    <a:pt x="82" y="165"/>
                    <a:pt x="57" y="190"/>
                  </a:cubicBezTo>
                  <a:lnTo>
                    <a:pt x="0" y="249"/>
                  </a:lnTo>
                  <a:lnTo>
                    <a:pt x="0" y="280"/>
                  </a:lnTo>
                  <a:lnTo>
                    <a:pt x="175" y="280"/>
                  </a:lnTo>
                  <a:lnTo>
                    <a:pt x="175" y="249"/>
                  </a:lnTo>
                  <a:lnTo>
                    <a:pt x="45" y="249"/>
                  </a:lnTo>
                </a:path>
              </a:pathLst>
            </a:custGeom>
            <a:solidFill>
              <a:srgbClr val="FFFF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195"/>
            <p:cNvSpPr>
              <a:spLocks noEditPoints="1"/>
            </p:cNvSpPr>
            <p:nvPr>
              <p:custDataLst>
                <p:tags r:id="rId32"/>
              </p:custDataLst>
            </p:nvPr>
          </p:nvSpPr>
          <p:spPr bwMode="auto">
            <a:xfrm>
              <a:off x="9520238" y="6372226"/>
              <a:ext cx="23813" cy="180975"/>
            </a:xfrm>
            <a:custGeom>
              <a:avLst/>
              <a:gdLst>
                <a:gd name="T0" fmla="*/ 0 w 34"/>
                <a:gd name="T1" fmla="*/ 80 h 287"/>
                <a:gd name="T2" fmla="*/ 0 w 34"/>
                <a:gd name="T3" fmla="*/ 287 h 287"/>
                <a:gd name="T4" fmla="*/ 34 w 34"/>
                <a:gd name="T5" fmla="*/ 287 h 287"/>
                <a:gd name="T6" fmla="*/ 34 w 34"/>
                <a:gd name="T7" fmla="*/ 80 h 287"/>
                <a:gd name="T8" fmla="*/ 0 w 34"/>
                <a:gd name="T9" fmla="*/ 80 h 287"/>
                <a:gd name="T10" fmla="*/ 0 w 34"/>
                <a:gd name="T11" fmla="*/ 0 h 287"/>
                <a:gd name="T12" fmla="*/ 0 w 34"/>
                <a:gd name="T13" fmla="*/ 43 h 287"/>
                <a:gd name="T14" fmla="*/ 34 w 34"/>
                <a:gd name="T15" fmla="*/ 43 h 287"/>
                <a:gd name="T16" fmla="*/ 34 w 34"/>
                <a:gd name="T17" fmla="*/ 0 h 287"/>
                <a:gd name="T18" fmla="*/ 0 w 34"/>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7">
                  <a:moveTo>
                    <a:pt x="0" y="80"/>
                  </a:moveTo>
                  <a:lnTo>
                    <a:pt x="0" y="287"/>
                  </a:lnTo>
                  <a:lnTo>
                    <a:pt x="34" y="287"/>
                  </a:lnTo>
                  <a:lnTo>
                    <a:pt x="34" y="80"/>
                  </a:lnTo>
                  <a:lnTo>
                    <a:pt x="0" y="80"/>
                  </a:lnTo>
                  <a:close/>
                  <a:moveTo>
                    <a:pt x="0" y="0"/>
                  </a:moveTo>
                  <a:lnTo>
                    <a:pt x="0" y="43"/>
                  </a:lnTo>
                  <a:lnTo>
                    <a:pt x="34" y="43"/>
                  </a:lnTo>
                  <a:lnTo>
                    <a:pt x="34" y="0"/>
                  </a:lnTo>
                  <a:lnTo>
                    <a:pt x="0" y="0"/>
                  </a:lnTo>
                </a:path>
              </a:pathLst>
            </a:custGeom>
            <a:solidFill>
              <a:schemeClr val="tx1"/>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196"/>
            <p:cNvSpPr>
              <a:spLocks/>
            </p:cNvSpPr>
            <p:nvPr>
              <p:custDataLst>
                <p:tags r:id="rId33"/>
              </p:custDataLst>
            </p:nvPr>
          </p:nvSpPr>
          <p:spPr bwMode="auto">
            <a:xfrm>
              <a:off x="9696451" y="5865813"/>
              <a:ext cx="173038" cy="909638"/>
            </a:xfrm>
            <a:custGeom>
              <a:avLst/>
              <a:gdLst>
                <a:gd name="T0" fmla="*/ 208 w 255"/>
                <a:gd name="T1" fmla="*/ 716 h 1431"/>
                <a:gd name="T2" fmla="*/ 0 w 255"/>
                <a:gd name="T3" fmla="*/ 1403 h 1431"/>
                <a:gd name="T4" fmla="*/ 0 w 255"/>
                <a:gd name="T5" fmla="*/ 1431 h 1431"/>
                <a:gd name="T6" fmla="*/ 255 w 255"/>
                <a:gd name="T7" fmla="*/ 716 h 1431"/>
                <a:gd name="T8" fmla="*/ 0 w 255"/>
                <a:gd name="T9" fmla="*/ 0 h 1431"/>
                <a:gd name="T10" fmla="*/ 0 w 255"/>
                <a:gd name="T11" fmla="*/ 28 h 1431"/>
                <a:gd name="T12" fmla="*/ 208 w 255"/>
                <a:gd name="T13" fmla="*/ 716 h 1431"/>
              </a:gdLst>
              <a:ahLst/>
              <a:cxnLst>
                <a:cxn ang="0">
                  <a:pos x="T0" y="T1"/>
                </a:cxn>
                <a:cxn ang="0">
                  <a:pos x="T2" y="T3"/>
                </a:cxn>
                <a:cxn ang="0">
                  <a:pos x="T4" y="T5"/>
                </a:cxn>
                <a:cxn ang="0">
                  <a:pos x="T6" y="T7"/>
                </a:cxn>
                <a:cxn ang="0">
                  <a:pos x="T8" y="T9"/>
                </a:cxn>
                <a:cxn ang="0">
                  <a:pos x="T10" y="T11"/>
                </a:cxn>
                <a:cxn ang="0">
                  <a:pos x="T12" y="T13"/>
                </a:cxn>
              </a:cxnLst>
              <a:rect l="0" t="0" r="r" b="b"/>
              <a:pathLst>
                <a:path w="255" h="1431">
                  <a:moveTo>
                    <a:pt x="208" y="716"/>
                  </a:moveTo>
                  <a:cubicBezTo>
                    <a:pt x="208" y="1143"/>
                    <a:pt x="123" y="1382"/>
                    <a:pt x="0" y="1403"/>
                  </a:cubicBezTo>
                  <a:lnTo>
                    <a:pt x="0" y="1431"/>
                  </a:lnTo>
                  <a:cubicBezTo>
                    <a:pt x="151" y="1413"/>
                    <a:pt x="255" y="1158"/>
                    <a:pt x="255" y="716"/>
                  </a:cubicBezTo>
                  <a:cubicBezTo>
                    <a:pt x="255" y="273"/>
                    <a:pt x="151" y="18"/>
                    <a:pt x="0" y="0"/>
                  </a:cubicBezTo>
                  <a:lnTo>
                    <a:pt x="0" y="28"/>
                  </a:lnTo>
                  <a:cubicBezTo>
                    <a:pt x="123" y="49"/>
                    <a:pt x="208" y="288"/>
                    <a:pt x="208" y="716"/>
                  </a:cubicBez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Oval 2"/>
          <p:cNvSpPr/>
          <p:nvPr/>
        </p:nvSpPr>
        <p:spPr>
          <a:xfrm>
            <a:off x="7048500" y="3661320"/>
            <a:ext cx="3403600" cy="718900"/>
          </a:xfrm>
          <a:prstGeom prst="ellipse">
            <a:avLst/>
          </a:prstGeom>
          <a:noFill/>
          <a:ln w="57150">
            <a:solidFill>
              <a:schemeClr val="tx2"/>
            </a:solidFill>
          </a:ln>
          <a:effectLst>
            <a:glow rad="228600">
              <a:schemeClr val="accent6">
                <a:satMod val="175000"/>
                <a:alpha val="40000"/>
              </a:schemeClr>
            </a:glow>
          </a:effectLst>
        </p:spPr>
        <p:txBody>
          <a:bodyPr rtlCol="0" anchor="ctr"/>
          <a:lstStyle/>
          <a:p>
            <a:pPr algn="ctr"/>
            <a:endParaRPr lang="en-US"/>
          </a:p>
        </p:txBody>
      </p:sp>
      <p:grpSp>
        <p:nvGrpSpPr>
          <p:cNvPr id="54" name="Group 53"/>
          <p:cNvGrpSpPr/>
          <p:nvPr/>
        </p:nvGrpSpPr>
        <p:grpSpPr>
          <a:xfrm>
            <a:off x="2644015" y="2029754"/>
            <a:ext cx="4656898" cy="1785033"/>
            <a:chOff x="6985591" y="3572540"/>
            <a:chExt cx="4757720" cy="3506756"/>
          </a:xfrm>
        </p:grpSpPr>
        <p:sp>
          <p:nvSpPr>
            <p:cNvPr id="55" name="Rounded Rectangle 54"/>
            <p:cNvSpPr/>
            <p:nvPr/>
          </p:nvSpPr>
          <p:spPr>
            <a:xfrm>
              <a:off x="6985591" y="3572540"/>
              <a:ext cx="4757720" cy="3506756"/>
            </a:xfrm>
            <a:prstGeom prst="roundRect">
              <a:avLst/>
            </a:prstGeom>
            <a:solidFill>
              <a:srgbClr val="C00000"/>
            </a:solidFill>
            <a:ln w="38100">
              <a:solidFill>
                <a:schemeClr val="tx1"/>
              </a:solidFill>
            </a:ln>
          </p:spPr>
          <p:txBody>
            <a:bodyPr rtlCol="0" anchor="ctr"/>
            <a:lstStyle/>
            <a:p>
              <a:pPr algn="ctr">
                <a:lnSpc>
                  <a:spcPct val="130000"/>
                </a:lnSpc>
              </a:pPr>
              <a:endParaRPr lang="en-US" sz="4400" dirty="0">
                <a:latin typeface="Arev Sans" panose="020B0603030804020204" pitchFamily="34" charset="0"/>
                <a:ea typeface="Arev Sans" panose="020B0603030804020204" pitchFamily="34" charset="0"/>
              </a:endParaRPr>
            </a:p>
          </p:txBody>
        </p:sp>
        <p:sp>
          <p:nvSpPr>
            <p:cNvPr id="56" name="TextBox 55"/>
            <p:cNvSpPr txBox="1"/>
            <p:nvPr/>
          </p:nvSpPr>
          <p:spPr bwMode="auto">
            <a:xfrm>
              <a:off x="7541385" y="3760011"/>
              <a:ext cx="3616388" cy="2648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1200" dirty="0" smtClean="0">
                  <a:latin typeface="Arev Sans" pitchFamily="34" charset="0"/>
                  <a:ea typeface="Arev Sans" pitchFamily="34" charset="0"/>
                  <a:cs typeface="Arev sans bold" pitchFamily="34" charset="0"/>
                </a:rPr>
                <a:t/>
              </a:r>
              <a:br>
                <a:rPr lang="en-US" sz="1200" dirty="0" smtClean="0">
                  <a:latin typeface="Arev Sans" pitchFamily="34" charset="0"/>
                  <a:ea typeface="Arev Sans" pitchFamily="34" charset="0"/>
                  <a:cs typeface="Arev sans bold" pitchFamily="34" charset="0"/>
                </a:rPr>
              </a:br>
              <a:r>
                <a:rPr lang="en-US" dirty="0" smtClean="0">
                  <a:latin typeface="Arev Sans" pitchFamily="34" charset="0"/>
                  <a:ea typeface="Arev Sans" pitchFamily="34" charset="0"/>
                  <a:cs typeface="Arev sans bold" pitchFamily="34" charset="0"/>
                </a:rPr>
                <a:t>I promised you</a:t>
              </a:r>
              <a:br>
                <a:rPr lang="en-US" dirty="0" smtClean="0">
                  <a:latin typeface="Arev Sans" pitchFamily="34" charset="0"/>
                  <a:ea typeface="Arev Sans" pitchFamily="34" charset="0"/>
                  <a:cs typeface="Arev sans bold" pitchFamily="34" charset="0"/>
                </a:rPr>
              </a:br>
              <a:r>
                <a:rPr lang="en-US" dirty="0" smtClean="0">
                  <a:latin typeface="Arev Sans" pitchFamily="34" charset="0"/>
                  <a:ea typeface="Arev Sans" pitchFamily="34" charset="0"/>
                  <a:cs typeface="Arev sans bold" pitchFamily="34" charset="0"/>
                </a:rPr>
                <a:t>“beautiful math”...</a:t>
              </a:r>
            </a:p>
          </p:txBody>
        </p:sp>
      </p:grpSp>
    </p:spTree>
    <p:extLst>
      <p:ext uri="{BB962C8B-B14F-4D97-AF65-F5344CB8AC3E}">
        <p14:creationId xmlns:p14="http://schemas.microsoft.com/office/powerpoint/2010/main" val="7150706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10" presetClass="entr" presetSubtype="0" fill="hold" nodeType="withEffect">
                                  <p:stCondLst>
                                    <p:cond delay="0"/>
                                  </p:stCondLst>
                                  <p:childTnLst>
                                    <p:set>
                                      <p:cBhvr>
                                        <p:cTn id="33" dur="1" fill="hold">
                                          <p:stCondLst>
                                            <p:cond delay="0"/>
                                          </p:stCondLst>
                                        </p:cTn>
                                        <p:tgtEl>
                                          <p:spTgt spid="241"/>
                                        </p:tgtEl>
                                        <p:attrNameLst>
                                          <p:attrName>style.visibility</p:attrName>
                                        </p:attrNameLst>
                                      </p:cBhvr>
                                      <p:to>
                                        <p:strVal val="visible"/>
                                      </p:to>
                                    </p:set>
                                    <p:animEffect transition="in" filter="fade">
                                      <p:cBhvr>
                                        <p:cTn id="34" dur="500"/>
                                        <p:tgtEl>
                                          <p:spTgt spid="24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5" grpId="0"/>
      <p:bldP spid="26" grpId="0"/>
      <p:bldP spid="27" grpId="0"/>
      <p:bldP spid="4" grpId="0"/>
      <p:bldP spid="2" grpId="0"/>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bwMode="auto">
          <a:xfrm>
            <a:off x="2360856" y="368401"/>
            <a:ext cx="7470315"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The right way to compute them involves</a:t>
            </a:r>
            <a:br>
              <a:rPr lang="en-US" dirty="0" smtClean="0">
                <a:latin typeface="Arev Sans" pitchFamily="34" charset="0"/>
                <a:ea typeface="Arev Sans" pitchFamily="34" charset="0"/>
                <a:cs typeface="Arev sans bold" pitchFamily="34" charset="0"/>
              </a:rPr>
            </a:br>
            <a:r>
              <a:rPr lang="en-US" dirty="0" smtClean="0">
                <a:latin typeface="Arev Sans" pitchFamily="34" charset="0"/>
                <a:ea typeface="Arev Sans" pitchFamily="34" charset="0"/>
                <a:cs typeface="Arev sans bold" pitchFamily="34" charset="0"/>
              </a:rPr>
              <a:t>representation theory of S</a:t>
            </a:r>
            <a:r>
              <a:rPr lang="en-US" sz="3200" baseline="-25000" dirty="0" smtClean="0">
                <a:latin typeface="Arev Sans" pitchFamily="34" charset="0"/>
                <a:ea typeface="Arev Sans" pitchFamily="34" charset="0"/>
                <a:cs typeface="Arev sans bold" pitchFamily="34" charset="0"/>
              </a:rPr>
              <a:t>m</a:t>
            </a:r>
            <a:r>
              <a:rPr lang="en-US" dirty="0" smtClean="0">
                <a:latin typeface="Arev Sans" pitchFamily="34" charset="0"/>
                <a:ea typeface="Arev Sans" pitchFamily="34" charset="0"/>
                <a:cs typeface="Arev sans bold" pitchFamily="34" charset="0"/>
              </a:rPr>
              <a:t>.</a:t>
            </a:r>
          </a:p>
        </p:txBody>
      </p:sp>
      <p:sp>
        <p:nvSpPr>
          <p:cNvPr id="58" name="TextBox 57"/>
          <p:cNvSpPr txBox="1"/>
          <p:nvPr/>
        </p:nvSpPr>
        <p:spPr bwMode="auto">
          <a:xfrm>
            <a:off x="3675324" y="1892401"/>
            <a:ext cx="484139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Which leads to stuff like…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1967" y="2899337"/>
            <a:ext cx="6128065" cy="3340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5" name="Picture 2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58248">
            <a:off x="56932" y="4198241"/>
            <a:ext cx="5054860" cy="3067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4" name="Picture 2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88202">
            <a:off x="4462725" y="1013907"/>
            <a:ext cx="6089963" cy="33148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96832">
            <a:off x="5222902" y="3135915"/>
            <a:ext cx="6039160" cy="3892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73839">
            <a:off x="248427" y="1094975"/>
            <a:ext cx="6728085" cy="55468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44943" y="186519"/>
            <a:ext cx="7404481" cy="21591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722993">
            <a:off x="2150378" y="4152524"/>
            <a:ext cx="3733992" cy="25083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0" name="Picture 23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16835">
            <a:off x="7008083" y="105680"/>
            <a:ext cx="5416828" cy="31307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327061">
            <a:off x="7364519" y="1088895"/>
            <a:ext cx="4210266" cy="50358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3" name="Group 2"/>
          <p:cNvGrpSpPr/>
          <p:nvPr/>
        </p:nvGrpSpPr>
        <p:grpSpPr>
          <a:xfrm>
            <a:off x="-184163" y="2815040"/>
            <a:ext cx="6058211" cy="2965602"/>
            <a:chOff x="-952385" y="3337041"/>
            <a:chExt cx="6058211" cy="2965602"/>
          </a:xfrm>
        </p:grpSpPr>
        <p:pic>
          <p:nvPicPr>
            <p:cNvPr id="29" name="Picture 2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1357516">
              <a:off x="-952385" y="3337041"/>
              <a:ext cx="6058211" cy="29656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6139226">
              <a:off x="1173706" y="5174508"/>
              <a:ext cx="758086" cy="758086"/>
            </a:xfrm>
            <a:prstGeom prst="rect">
              <a:avLst/>
            </a:prstGeom>
          </p:spPr>
        </p:pic>
      </p:grpSp>
      <p:pic>
        <p:nvPicPr>
          <p:cNvPr id="242" name="Picture 24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0656656">
            <a:off x="4436239" y="3239034"/>
            <a:ext cx="5962956" cy="25528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3" name="Picture 24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002104">
            <a:off x="366394" y="-395735"/>
            <a:ext cx="4744043" cy="35834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6" name="Picture 24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769538" y="859625"/>
            <a:ext cx="7113923" cy="24127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453214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4"/>
                                        </p:tgtEl>
                                        <p:attrNameLst>
                                          <p:attrName>style.visibility</p:attrName>
                                        </p:attrNameLst>
                                      </p:cBhvr>
                                      <p:to>
                                        <p:strVal val="visible"/>
                                      </p:to>
                                    </p:set>
                                    <p:animEffect transition="in" filter="fade">
                                      <p:cBhvr>
                                        <p:cTn id="22" dur="500"/>
                                        <p:tgtEl>
                                          <p:spTgt spid="2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5"/>
                                        </p:tgtEl>
                                        <p:attrNameLst>
                                          <p:attrName>style.visibility</p:attrName>
                                        </p:attrNameLst>
                                      </p:cBhvr>
                                      <p:to>
                                        <p:strVal val="visible"/>
                                      </p:to>
                                    </p:set>
                                    <p:animEffect transition="in" filter="fade">
                                      <p:cBhvr>
                                        <p:cTn id="32" dur="500"/>
                                        <p:tgtEl>
                                          <p:spTgt spid="2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40"/>
                                        </p:tgtEl>
                                        <p:attrNameLst>
                                          <p:attrName>style.visibility</p:attrName>
                                        </p:attrNameLst>
                                      </p:cBhvr>
                                      <p:to>
                                        <p:strVal val="visible"/>
                                      </p:to>
                                    </p:set>
                                    <p:animEffect transition="in" filter="fade">
                                      <p:cBhvr>
                                        <p:cTn id="52" dur="500"/>
                                        <p:tgtEl>
                                          <p:spTgt spid="24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42"/>
                                        </p:tgtEl>
                                        <p:attrNameLst>
                                          <p:attrName>style.visibility</p:attrName>
                                        </p:attrNameLst>
                                      </p:cBhvr>
                                      <p:to>
                                        <p:strVal val="visible"/>
                                      </p:to>
                                    </p:set>
                                    <p:animEffect transition="in" filter="fade">
                                      <p:cBhvr>
                                        <p:cTn id="67" dur="500"/>
                                        <p:tgtEl>
                                          <p:spTgt spid="24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43"/>
                                        </p:tgtEl>
                                        <p:attrNameLst>
                                          <p:attrName>style.visibility</p:attrName>
                                        </p:attrNameLst>
                                      </p:cBhvr>
                                      <p:to>
                                        <p:strVal val="visible"/>
                                      </p:to>
                                    </p:set>
                                    <p:animEffect transition="in" filter="fade">
                                      <p:cBhvr>
                                        <p:cTn id="72" dur="500"/>
                                        <p:tgtEl>
                                          <p:spTgt spid="24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46"/>
                                        </p:tgtEl>
                                        <p:attrNameLst>
                                          <p:attrName>style.visibility</p:attrName>
                                        </p:attrNameLst>
                                      </p:cBhvr>
                                      <p:to>
                                        <p:strVal val="visible"/>
                                      </p:to>
                                    </p:set>
                                    <p:animEffect transition="in" filter="fade">
                                      <p:cBhvr>
                                        <p:cTn id="77" dur="5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2873810" y="337572"/>
            <a:ext cx="6444392"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50000"/>
              </a:lnSpc>
            </a:pPr>
            <a:r>
              <a:rPr lang="en-US" dirty="0" smtClean="0">
                <a:latin typeface="Arev Sans" pitchFamily="34" charset="0"/>
                <a:ea typeface="Arev Sans" pitchFamily="34" charset="0"/>
                <a:cs typeface="Arev sans bold" pitchFamily="34" charset="0"/>
              </a:rPr>
              <a:t>Free Probability!</a:t>
            </a:r>
          </a:p>
          <a:p>
            <a:pPr algn="ctr" eaLnBrk="1" hangingPunct="1">
              <a:lnSpc>
                <a:spcPct val="150000"/>
              </a:lnSpc>
            </a:pPr>
            <a:r>
              <a:rPr lang="en-US" dirty="0" smtClean="0">
                <a:latin typeface="Arev Sans" pitchFamily="34" charset="0"/>
                <a:ea typeface="Arev Sans" pitchFamily="34" charset="0"/>
                <a:cs typeface="Arev sans bold" pitchFamily="34" charset="0"/>
              </a:rPr>
              <a:t>Tracy-</a:t>
            </a:r>
            <a:r>
              <a:rPr lang="en-US" dirty="0" err="1" smtClean="0">
                <a:latin typeface="Arev Sans" pitchFamily="34" charset="0"/>
                <a:ea typeface="Arev Sans" pitchFamily="34" charset="0"/>
                <a:cs typeface="Arev sans bold" pitchFamily="34" charset="0"/>
              </a:rPr>
              <a:t>Widom</a:t>
            </a:r>
            <a:r>
              <a:rPr lang="en-US" dirty="0" smtClean="0">
                <a:latin typeface="Arev Sans" pitchFamily="34" charset="0"/>
                <a:ea typeface="Arev Sans" pitchFamily="34" charset="0"/>
                <a:cs typeface="Arev sans bold" pitchFamily="34" charset="0"/>
              </a:rPr>
              <a:t> Distributions!</a:t>
            </a:r>
          </a:p>
          <a:p>
            <a:pPr algn="ctr">
              <a:lnSpc>
                <a:spcPct val="150000"/>
              </a:lnSpc>
            </a:pPr>
            <a:r>
              <a:rPr lang="en-US" dirty="0" smtClean="0">
                <a:latin typeface="Arev Sans" pitchFamily="34" charset="0"/>
                <a:ea typeface="Arev Sans" pitchFamily="34" charset="0"/>
                <a:cs typeface="Arev sans bold" pitchFamily="34" charset="0"/>
              </a:rPr>
              <a:t>Donald Knuth!</a:t>
            </a:r>
          </a:p>
          <a:p>
            <a:pPr algn="ctr" eaLnBrk="1" hangingPunct="1">
              <a:lnSpc>
                <a:spcPct val="150000"/>
              </a:lnSpc>
            </a:pPr>
            <a:r>
              <a:rPr lang="en-US" dirty="0" smtClean="0">
                <a:latin typeface="Arev Sans" pitchFamily="34" charset="0"/>
                <a:ea typeface="Arev Sans" pitchFamily="34" charset="0"/>
                <a:cs typeface="Arev sans bold" pitchFamily="34" charset="0"/>
              </a:rPr>
              <a:t>Geometric Complexity Theory!</a:t>
            </a:r>
          </a:p>
          <a:p>
            <a:pPr algn="ctr" eaLnBrk="1" hangingPunct="1">
              <a:lnSpc>
                <a:spcPct val="150000"/>
              </a:lnSpc>
            </a:pPr>
            <a:r>
              <a:rPr lang="en-US" dirty="0" smtClean="0">
                <a:latin typeface="Arev Sans" pitchFamily="34" charset="0"/>
                <a:ea typeface="Arev Sans" pitchFamily="34" charset="0"/>
                <a:cs typeface="Arev sans bold" pitchFamily="34" charset="0"/>
              </a:rPr>
              <a:t>Longest Increasing Subsequences!</a:t>
            </a:r>
          </a:p>
          <a:p>
            <a:pPr algn="ctr" eaLnBrk="1" hangingPunct="1">
              <a:lnSpc>
                <a:spcPct val="150000"/>
              </a:lnSpc>
            </a:pPr>
            <a:r>
              <a:rPr lang="en-US" dirty="0" smtClean="0">
                <a:latin typeface="Arev Sans" pitchFamily="34" charset="0"/>
                <a:ea typeface="Arev Sans" pitchFamily="34" charset="0"/>
                <a:cs typeface="Arev sans bold" pitchFamily="34" charset="0"/>
              </a:rPr>
              <a:t>Sorting Networks!</a:t>
            </a:r>
          </a:p>
          <a:p>
            <a:pPr algn="ctr" eaLnBrk="1" hangingPunct="1">
              <a:lnSpc>
                <a:spcPct val="150000"/>
              </a:lnSpc>
            </a:pPr>
            <a:r>
              <a:rPr lang="en-US" dirty="0" smtClean="0">
                <a:latin typeface="Arev Sans" pitchFamily="34" charset="0"/>
                <a:ea typeface="Arev Sans" pitchFamily="34" charset="0"/>
                <a:cs typeface="Arev sans bold" pitchFamily="34" charset="0"/>
              </a:rPr>
              <a:t>Queueing Theory!</a:t>
            </a:r>
          </a:p>
          <a:p>
            <a:pPr algn="ctr" eaLnBrk="1" hangingPunct="1">
              <a:lnSpc>
                <a:spcPct val="150000"/>
              </a:lnSpc>
            </a:pPr>
            <a:r>
              <a:rPr lang="en-US" dirty="0" smtClean="0">
                <a:latin typeface="Arev Sans" pitchFamily="34" charset="0"/>
                <a:ea typeface="Arev Sans" pitchFamily="34" charset="0"/>
                <a:cs typeface="Arev sans bold" pitchFamily="34" charset="0"/>
              </a:rPr>
              <a:t>Traffic Models!</a:t>
            </a:r>
          </a:p>
        </p:txBody>
      </p:sp>
      <p:sp>
        <p:nvSpPr>
          <p:cNvPr id="3" name="TextBox 2"/>
          <p:cNvSpPr txBox="1"/>
          <p:nvPr/>
        </p:nvSpPr>
        <p:spPr bwMode="auto">
          <a:xfrm>
            <a:off x="418009" y="5867251"/>
            <a:ext cx="11355994"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For more:  </a:t>
            </a:r>
            <a:r>
              <a:rPr lang="en-US" sz="2400" dirty="0" smtClean="0">
                <a:solidFill>
                  <a:srgbClr val="FFFF00"/>
                </a:solidFill>
                <a:latin typeface="Arev Sans" pitchFamily="34" charset="0"/>
                <a:ea typeface="Arev Sans" pitchFamily="34" charset="0"/>
                <a:cs typeface="Arev sans bold" pitchFamily="34" charset="0"/>
              </a:rPr>
              <a:t>www.cs.cmu.edu</a:t>
            </a:r>
            <a:r>
              <a:rPr lang="en-US" sz="2400" dirty="0">
                <a:solidFill>
                  <a:srgbClr val="FFFF00"/>
                </a:solidFill>
                <a:latin typeface="Arev Sans" pitchFamily="34" charset="0"/>
                <a:ea typeface="Arev Sans" pitchFamily="34" charset="0"/>
                <a:cs typeface="Arev sans bold" pitchFamily="34" charset="0"/>
              </a:rPr>
              <a:t>/~odonnell/papers/tomography-survey.pdf</a:t>
            </a:r>
            <a:endParaRPr lang="en-US" sz="2400" dirty="0" smtClean="0">
              <a:solidFill>
                <a:srgbClr val="FFFF00"/>
              </a:solidFill>
              <a:latin typeface="Arev Sans" pitchFamily="34" charset="0"/>
              <a:ea typeface="Arev Sans" pitchFamily="34" charset="0"/>
              <a:cs typeface="Arev sans bold" pitchFamily="34" charset="0"/>
            </a:endParaRPr>
          </a:p>
        </p:txBody>
      </p:sp>
    </p:spTree>
    <p:extLst>
      <p:ext uri="{BB962C8B-B14F-4D97-AF65-F5344CB8AC3E}">
        <p14:creationId xmlns:p14="http://schemas.microsoft.com/office/powerpoint/2010/main" val="12503403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3625" y="979454"/>
            <a:ext cx="4457750" cy="4213293"/>
          </a:xfrm>
          <a:prstGeom prst="rect">
            <a:avLst/>
          </a:prstGeom>
        </p:spPr>
      </p:pic>
      <p:sp>
        <p:nvSpPr>
          <p:cNvPr id="4" name="TextBox 3"/>
          <p:cNvSpPr txBox="1"/>
          <p:nvPr/>
        </p:nvSpPr>
        <p:spPr bwMode="auto">
          <a:xfrm>
            <a:off x="968421" y="1927305"/>
            <a:ext cx="4717958"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sz="11500" dirty="0" smtClean="0">
                <a:latin typeface="Geodesic" panose="00000400000000000000" pitchFamily="2" charset="0"/>
                <a:ea typeface="Arev Sans" pitchFamily="34" charset="0"/>
                <a:cs typeface="Arev sans bold" pitchFamily="34" charset="0"/>
              </a:rPr>
              <a:t>Thanks!</a:t>
            </a:r>
          </a:p>
        </p:txBody>
      </p:sp>
      <p:sp>
        <p:nvSpPr>
          <p:cNvPr id="6" name="TextBox 5"/>
          <p:cNvSpPr txBox="1"/>
          <p:nvPr/>
        </p:nvSpPr>
        <p:spPr bwMode="auto">
          <a:xfrm>
            <a:off x="418009" y="5867251"/>
            <a:ext cx="11355994"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lnSpc>
                <a:spcPct val="120000"/>
              </a:lnSpc>
            </a:pPr>
            <a:r>
              <a:rPr lang="en-US" dirty="0" smtClean="0">
                <a:latin typeface="Arev Sans" pitchFamily="34" charset="0"/>
                <a:ea typeface="Arev Sans" pitchFamily="34" charset="0"/>
                <a:cs typeface="Arev sans bold" pitchFamily="34" charset="0"/>
              </a:rPr>
              <a:t>For more:  </a:t>
            </a:r>
            <a:r>
              <a:rPr lang="en-US" sz="2400" dirty="0" smtClean="0">
                <a:solidFill>
                  <a:srgbClr val="FFFF00"/>
                </a:solidFill>
                <a:latin typeface="Arev Sans" pitchFamily="34" charset="0"/>
                <a:ea typeface="Arev Sans" pitchFamily="34" charset="0"/>
                <a:cs typeface="Arev sans bold" pitchFamily="34" charset="0"/>
              </a:rPr>
              <a:t>www.cs.cmu.edu</a:t>
            </a:r>
            <a:r>
              <a:rPr lang="en-US" sz="2400" dirty="0">
                <a:solidFill>
                  <a:srgbClr val="FFFF00"/>
                </a:solidFill>
                <a:latin typeface="Arev Sans" pitchFamily="34" charset="0"/>
                <a:ea typeface="Arev Sans" pitchFamily="34" charset="0"/>
                <a:cs typeface="Arev sans bold" pitchFamily="34" charset="0"/>
              </a:rPr>
              <a:t>/~odonnell/papers/tomography-survey.pdf</a:t>
            </a:r>
            <a:endParaRPr lang="en-US" sz="2400" dirty="0" smtClean="0">
              <a:solidFill>
                <a:srgbClr val="FFFF00"/>
              </a:solidFill>
              <a:latin typeface="Arev Sans" pitchFamily="34" charset="0"/>
              <a:ea typeface="Arev Sans" pitchFamily="34" charset="0"/>
              <a:cs typeface="Arev sans bold" pitchFamily="34" charset="0"/>
            </a:endParaRPr>
          </a:p>
        </p:txBody>
      </p:sp>
    </p:spTree>
    <p:extLst>
      <p:ext uri="{BB962C8B-B14F-4D97-AF65-F5344CB8AC3E}">
        <p14:creationId xmlns:p14="http://schemas.microsoft.com/office/powerpoint/2010/main" val="40647451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9050" y="1518662"/>
            <a:ext cx="8413900" cy="50753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bwMode="auto">
          <a:xfrm>
            <a:off x="2610927" y="134881"/>
            <a:ext cx="6970178"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a:lnSpc>
                <a:spcPct val="120000"/>
              </a:lnSpc>
            </a:pPr>
            <a:r>
              <a:rPr lang="en-US" b="1" dirty="0">
                <a:latin typeface="Arev Sans" pitchFamily="34" charset="0"/>
                <a:ea typeface="Arev Sans" pitchFamily="34" charset="0"/>
                <a:cs typeface="Arev sans bold" pitchFamily="34" charset="0"/>
              </a:rPr>
              <a:t>Quantum </a:t>
            </a:r>
            <a:r>
              <a:rPr lang="en-US" b="1" dirty="0" smtClean="0">
                <a:latin typeface="Arev Sans" pitchFamily="34" charset="0"/>
                <a:ea typeface="Arev Sans" pitchFamily="34" charset="0"/>
                <a:cs typeface="Arev sans bold" pitchFamily="34" charset="0"/>
              </a:rPr>
              <a:t>teleportation</a:t>
            </a:r>
            <a:r>
              <a:rPr lang="en-US" dirty="0" smtClean="0">
                <a:latin typeface="Arev Sans" pitchFamily="34" charset="0"/>
                <a:ea typeface="Arev Sans" pitchFamily="34" charset="0"/>
                <a:cs typeface="Arev sans bold" pitchFamily="34" charset="0"/>
              </a:rPr>
              <a:t>, July 2017</a:t>
            </a:r>
          </a:p>
          <a:p>
            <a:pPr algn="ctr" eaLnBrk="1" hangingPunct="1">
              <a:lnSpc>
                <a:spcPct val="120000"/>
              </a:lnSpc>
            </a:pPr>
            <a:r>
              <a:rPr lang="en-US" dirty="0" smtClean="0">
                <a:latin typeface="Arev Sans" pitchFamily="34" charset="0"/>
                <a:ea typeface="Arev Sans" pitchFamily="34" charset="0"/>
                <a:cs typeface="Arev sans bold" pitchFamily="34" charset="0"/>
              </a:rPr>
              <a:t>Jian-Wei Pan et al.</a:t>
            </a:r>
            <a:endParaRPr lang="en-US" b="1" dirty="0" smtClean="0">
              <a:latin typeface="Arev Sans" pitchFamily="34" charset="0"/>
              <a:ea typeface="Arev Sans" pitchFamily="34" charset="0"/>
              <a:cs typeface="Arev sans bold" pitchFamily="34" charset="0"/>
            </a:endParaRPr>
          </a:p>
        </p:txBody>
      </p:sp>
      <p:grpSp>
        <p:nvGrpSpPr>
          <p:cNvPr id="11" name="Group 10"/>
          <p:cNvGrpSpPr/>
          <p:nvPr/>
        </p:nvGrpSpPr>
        <p:grpSpPr>
          <a:xfrm>
            <a:off x="532957" y="5894889"/>
            <a:ext cx="4230429" cy="699091"/>
            <a:chOff x="532957" y="5894889"/>
            <a:chExt cx="4230429" cy="699091"/>
          </a:xfrm>
        </p:grpSpPr>
        <p:sp>
          <p:nvSpPr>
            <p:cNvPr id="5" name="Rounded Rectangle 4"/>
            <p:cNvSpPr/>
            <p:nvPr/>
          </p:nvSpPr>
          <p:spPr>
            <a:xfrm>
              <a:off x="532957" y="5894889"/>
              <a:ext cx="2518587" cy="699091"/>
            </a:xfrm>
            <a:prstGeom prst="roundRect">
              <a:avLst/>
            </a:prstGeom>
            <a:solidFill>
              <a:srgbClr val="C00000"/>
            </a:solidFill>
            <a:ln w="38100">
              <a:solidFill>
                <a:schemeClr val="tx1"/>
              </a:solidFill>
            </a:ln>
          </p:spPr>
          <p:txBody>
            <a:bodyPr rtlCol="0" anchor="ctr"/>
            <a:lstStyle/>
            <a:p>
              <a:pPr algn="ctr"/>
              <a:r>
                <a:rPr lang="en-US" dirty="0" err="1" smtClean="0">
                  <a:latin typeface="Arev Sans" panose="020B0603030804020204" pitchFamily="34" charset="0"/>
                  <a:ea typeface="Arev Sans" panose="020B0603030804020204" pitchFamily="34" charset="0"/>
                </a:rPr>
                <a:t>Ngari</a:t>
              </a:r>
              <a:r>
                <a:rPr lang="en-US" dirty="0" smtClean="0">
                  <a:latin typeface="Arev Sans" panose="020B0603030804020204" pitchFamily="34" charset="0"/>
                  <a:ea typeface="Arev Sans" panose="020B0603030804020204" pitchFamily="34" charset="0"/>
                </a:rPr>
                <a:t>, Tibet</a:t>
              </a:r>
              <a:endParaRPr lang="en-US" dirty="0">
                <a:latin typeface="Arev Sans" panose="020B0603030804020204" pitchFamily="34" charset="0"/>
                <a:ea typeface="Arev Sans" panose="020B0603030804020204" pitchFamily="34" charset="0"/>
              </a:endParaRPr>
            </a:p>
          </p:txBody>
        </p:sp>
        <p:cxnSp>
          <p:nvCxnSpPr>
            <p:cNvPr id="9" name="Straight Arrow Connector 8"/>
            <p:cNvCxnSpPr>
              <a:stCxn id="5" idx="3"/>
            </p:cNvCxnSpPr>
            <p:nvPr/>
          </p:nvCxnSpPr>
          <p:spPr bwMode="auto">
            <a:xfrm flipV="1">
              <a:off x="3051544" y="5894889"/>
              <a:ext cx="1711842" cy="349546"/>
            </a:xfrm>
            <a:prstGeom prst="straightConnector1">
              <a:avLst/>
            </a:prstGeom>
            <a:noFill/>
            <a:ln w="114300" cap="flat" cmpd="sng" algn="ctr">
              <a:solidFill>
                <a:schemeClr val="tx1"/>
              </a:solidFill>
              <a:prstDash val="solid"/>
              <a:round/>
              <a:headEnd type="none" w="med" len="med"/>
              <a:tailEnd type="arrow" w="med" len="med"/>
            </a:ln>
            <a:effectLst/>
          </p:spPr>
        </p:cxnSp>
      </p:grpSp>
      <p:grpSp>
        <p:nvGrpSpPr>
          <p:cNvPr id="12" name="Group 11"/>
          <p:cNvGrpSpPr/>
          <p:nvPr/>
        </p:nvGrpSpPr>
        <p:grpSpPr>
          <a:xfrm>
            <a:off x="6411433" y="963934"/>
            <a:ext cx="5699051" cy="956410"/>
            <a:chOff x="-1850064" y="5894889"/>
            <a:chExt cx="5699051" cy="956410"/>
          </a:xfrm>
        </p:grpSpPr>
        <p:sp>
          <p:nvSpPr>
            <p:cNvPr id="13" name="Rounded Rectangle 12"/>
            <p:cNvSpPr/>
            <p:nvPr/>
          </p:nvSpPr>
          <p:spPr>
            <a:xfrm>
              <a:off x="-489097" y="5894889"/>
              <a:ext cx="4338084" cy="699091"/>
            </a:xfrm>
            <a:prstGeom prst="roundRect">
              <a:avLst/>
            </a:prstGeom>
            <a:solidFill>
              <a:srgbClr val="C00000"/>
            </a:solidFill>
            <a:ln w="38100">
              <a:solidFill>
                <a:schemeClr val="tx1"/>
              </a:solidFill>
            </a:ln>
          </p:spPr>
          <p:txBody>
            <a:bodyPr rtlCol="0" anchor="ctr"/>
            <a:lstStyle/>
            <a:p>
              <a:pPr algn="ctr"/>
              <a:r>
                <a:rPr lang="en-US" dirty="0" err="1" smtClean="0">
                  <a:latin typeface="Arev Sans" panose="020B0603030804020204" pitchFamily="34" charset="0"/>
                  <a:ea typeface="Arev Sans" panose="020B0603030804020204" pitchFamily="34" charset="0"/>
                </a:rPr>
                <a:t>Micius</a:t>
              </a:r>
              <a:r>
                <a:rPr lang="en-US" dirty="0" smtClean="0">
                  <a:latin typeface="Arev Sans" panose="020B0603030804020204" pitchFamily="34" charset="0"/>
                  <a:ea typeface="Arev Sans" panose="020B0603030804020204" pitchFamily="34" charset="0"/>
                </a:rPr>
                <a:t> satellite, space</a:t>
              </a:r>
              <a:endParaRPr lang="en-US" dirty="0">
                <a:latin typeface="Arev Sans" panose="020B0603030804020204" pitchFamily="34" charset="0"/>
                <a:ea typeface="Arev Sans" panose="020B0603030804020204" pitchFamily="34" charset="0"/>
              </a:endParaRPr>
            </a:p>
          </p:txBody>
        </p:sp>
        <p:cxnSp>
          <p:nvCxnSpPr>
            <p:cNvPr id="14" name="Straight Arrow Connector 13"/>
            <p:cNvCxnSpPr>
              <a:stCxn id="13" idx="1"/>
            </p:cNvCxnSpPr>
            <p:nvPr/>
          </p:nvCxnSpPr>
          <p:spPr bwMode="auto">
            <a:xfrm flipH="1">
              <a:off x="-1850064" y="6244435"/>
              <a:ext cx="1360967" cy="606864"/>
            </a:xfrm>
            <a:prstGeom prst="straightConnector1">
              <a:avLst/>
            </a:prstGeom>
            <a:noFill/>
            <a:ln w="114300" cap="flat" cmpd="sng" algn="ctr">
              <a:solidFill>
                <a:schemeClr val="tx1"/>
              </a:solidFill>
              <a:prstDash val="solid"/>
              <a:round/>
              <a:headEnd type="none" w="med" len="med"/>
              <a:tailEnd type="arrow" w="med" len="med"/>
            </a:ln>
            <a:effectLst/>
          </p:spPr>
        </p:cxnSp>
      </p:grpSp>
    </p:spTree>
    <p:extLst>
      <p:ext uri="{BB962C8B-B14F-4D97-AF65-F5344CB8AC3E}">
        <p14:creationId xmlns:p14="http://schemas.microsoft.com/office/powerpoint/2010/main" val="8972041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artisticBlur/>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1889050" y="1518662"/>
            <a:ext cx="8413900" cy="50753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bwMode="auto">
          <a:xfrm>
            <a:off x="2610927" y="134881"/>
            <a:ext cx="6970178"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a:lnSpc>
                <a:spcPct val="120000"/>
              </a:lnSpc>
            </a:pPr>
            <a:r>
              <a:rPr lang="en-US" b="1" dirty="0">
                <a:latin typeface="Arev Sans" pitchFamily="34" charset="0"/>
                <a:ea typeface="Arev Sans" pitchFamily="34" charset="0"/>
                <a:cs typeface="Arev sans bold" pitchFamily="34" charset="0"/>
              </a:rPr>
              <a:t>Quantum </a:t>
            </a:r>
            <a:r>
              <a:rPr lang="en-US" b="1" dirty="0" smtClean="0">
                <a:latin typeface="Arev Sans" pitchFamily="34" charset="0"/>
                <a:ea typeface="Arev Sans" pitchFamily="34" charset="0"/>
                <a:cs typeface="Arev sans bold" pitchFamily="34" charset="0"/>
              </a:rPr>
              <a:t>teleportation</a:t>
            </a:r>
            <a:r>
              <a:rPr lang="en-US" dirty="0" smtClean="0">
                <a:latin typeface="Arev Sans" pitchFamily="34" charset="0"/>
                <a:ea typeface="Arev Sans" pitchFamily="34" charset="0"/>
                <a:cs typeface="Arev sans bold" pitchFamily="34" charset="0"/>
              </a:rPr>
              <a:t>, July 2017</a:t>
            </a:r>
          </a:p>
          <a:p>
            <a:pPr algn="ctr" eaLnBrk="1" hangingPunct="1">
              <a:lnSpc>
                <a:spcPct val="120000"/>
              </a:lnSpc>
            </a:pPr>
            <a:r>
              <a:rPr lang="en-US" dirty="0" smtClean="0">
                <a:latin typeface="Arev Sans" pitchFamily="34" charset="0"/>
                <a:ea typeface="Arev Sans" pitchFamily="34" charset="0"/>
                <a:cs typeface="Arev sans bold" pitchFamily="34" charset="0"/>
              </a:rPr>
              <a:t>Jian-Wei Pan et al.</a:t>
            </a:r>
            <a:endParaRPr lang="en-US" b="1" dirty="0" smtClean="0">
              <a:latin typeface="Arev Sans" pitchFamily="34" charset="0"/>
              <a:ea typeface="Arev Sans" pitchFamily="34" charset="0"/>
              <a:cs typeface="Arev sans bold" pitchFamily="34" charset="0"/>
            </a:endParaRPr>
          </a:p>
        </p:txBody>
      </p:sp>
      <p:grpSp>
        <p:nvGrpSpPr>
          <p:cNvPr id="18" name="Group 17"/>
          <p:cNvGrpSpPr/>
          <p:nvPr/>
        </p:nvGrpSpPr>
        <p:grpSpPr>
          <a:xfrm>
            <a:off x="414670" y="5284382"/>
            <a:ext cx="4561367" cy="1309598"/>
            <a:chOff x="414670" y="5284382"/>
            <a:chExt cx="4561367" cy="1309598"/>
          </a:xfrm>
        </p:grpSpPr>
        <p:sp>
          <p:nvSpPr>
            <p:cNvPr id="5" name="Rounded Rectangle 4"/>
            <p:cNvSpPr/>
            <p:nvPr/>
          </p:nvSpPr>
          <p:spPr>
            <a:xfrm>
              <a:off x="414670" y="5284382"/>
              <a:ext cx="3296093" cy="1309598"/>
            </a:xfrm>
            <a:prstGeom prst="roundRect">
              <a:avLst/>
            </a:prstGeom>
            <a:solidFill>
              <a:srgbClr val="C00000"/>
            </a:solidFill>
            <a:ln w="38100">
              <a:solidFill>
                <a:schemeClr val="tx1"/>
              </a:solidFill>
            </a:ln>
          </p:spPr>
          <p:txBody>
            <a:bodyPr rtlCol="0" anchor="ctr"/>
            <a:lstStyle/>
            <a:p>
              <a:pPr algn="ctr"/>
              <a:r>
                <a:rPr lang="en-US" dirty="0" smtClean="0">
                  <a:latin typeface="Arev Sans" panose="020B0603030804020204" pitchFamily="34" charset="0"/>
                  <a:ea typeface="Arev Sans" panose="020B0603030804020204" pitchFamily="34" charset="0"/>
                </a:rPr>
                <a:t>          </a:t>
              </a:r>
              <a:r>
                <a:rPr lang="en-US" sz="2000" dirty="0" smtClean="0">
                  <a:latin typeface="Arev Sans" panose="020B0603030804020204" pitchFamily="34" charset="0"/>
                  <a:ea typeface="Arev Sans" panose="020B0603030804020204" pitchFamily="34" charset="0"/>
                </a:rPr>
                <a:t> </a:t>
              </a:r>
              <a:r>
                <a:rPr lang="en-US" dirty="0" smtClean="0">
                  <a:latin typeface="Arev Sans" panose="020B0603030804020204" pitchFamily="34" charset="0"/>
                  <a:ea typeface="Arev Sans" panose="020B0603030804020204" pitchFamily="34" charset="0"/>
                </a:rPr>
                <a:t>in state </a:t>
              </a:r>
              <a:r>
                <a:rPr lang="el-GR" dirty="0" smtClean="0">
                  <a:latin typeface="Arev Sans" panose="020B0603030804020204" pitchFamily="34" charset="0"/>
                  <a:ea typeface="Arev Sans" panose="020B0603030804020204" pitchFamily="34" charset="0"/>
                </a:rPr>
                <a:t>ρ</a:t>
              </a:r>
              <a:endParaRPr lang="en-US" baseline="-25000" dirty="0">
                <a:latin typeface="Arev Sans" panose="020B0603030804020204" pitchFamily="34" charset="0"/>
                <a:ea typeface="Arev Sans" panose="020B0603030804020204" pitchFamily="34" charset="0"/>
              </a:endParaRPr>
            </a:p>
          </p:txBody>
        </p:sp>
        <p:cxnSp>
          <p:nvCxnSpPr>
            <p:cNvPr id="15" name="Straight Arrow Connector 14"/>
            <p:cNvCxnSpPr>
              <a:stCxn id="5" idx="3"/>
            </p:cNvCxnSpPr>
            <p:nvPr/>
          </p:nvCxnSpPr>
          <p:spPr bwMode="auto">
            <a:xfrm flipV="1">
              <a:off x="3710763" y="5858540"/>
              <a:ext cx="1265274" cy="80641"/>
            </a:xfrm>
            <a:prstGeom prst="straightConnector1">
              <a:avLst/>
            </a:prstGeom>
            <a:noFill/>
            <a:ln w="114300" cap="flat" cmpd="sng" algn="ctr">
              <a:solidFill>
                <a:schemeClr val="tx1"/>
              </a:solidFill>
              <a:prstDash val="solid"/>
              <a:round/>
              <a:headEnd type="none" w="med" len="med"/>
              <a:tailEnd type="arrow" w="med" len="med"/>
            </a:ln>
            <a:effectLst/>
          </p:spPr>
        </p:cxnSp>
      </p:gr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5553" y="5376637"/>
            <a:ext cx="1190366" cy="1125088"/>
          </a:xfrm>
          <a:prstGeom prst="rect">
            <a:avLst/>
          </a:prstGeom>
        </p:spPr>
      </p:pic>
      <p:grpSp>
        <p:nvGrpSpPr>
          <p:cNvPr id="67" name="Group 66"/>
          <p:cNvGrpSpPr/>
          <p:nvPr/>
        </p:nvGrpSpPr>
        <p:grpSpPr>
          <a:xfrm>
            <a:off x="6453963" y="946949"/>
            <a:ext cx="5067834" cy="1309598"/>
            <a:chOff x="3633143" y="1726019"/>
            <a:chExt cx="5067834" cy="1309598"/>
          </a:xfrm>
        </p:grpSpPr>
        <p:grpSp>
          <p:nvGrpSpPr>
            <p:cNvPr id="19" name="Group 18"/>
            <p:cNvGrpSpPr/>
            <p:nvPr/>
          </p:nvGrpSpPr>
          <p:grpSpPr>
            <a:xfrm>
              <a:off x="3633143" y="1726019"/>
              <a:ext cx="5067834" cy="1309598"/>
              <a:chOff x="-1357071" y="5284382"/>
              <a:chExt cx="5067834" cy="1309598"/>
            </a:xfrm>
          </p:grpSpPr>
          <p:sp>
            <p:nvSpPr>
              <p:cNvPr id="20" name="Rounded Rectangle 19"/>
              <p:cNvSpPr/>
              <p:nvPr/>
            </p:nvSpPr>
            <p:spPr>
              <a:xfrm>
                <a:off x="414670" y="5284382"/>
                <a:ext cx="3296093" cy="1309598"/>
              </a:xfrm>
              <a:prstGeom prst="roundRect">
                <a:avLst/>
              </a:prstGeom>
              <a:solidFill>
                <a:srgbClr val="C00000"/>
              </a:solidFill>
              <a:ln w="38100">
                <a:solidFill>
                  <a:schemeClr val="tx1"/>
                </a:solidFill>
              </a:ln>
            </p:spPr>
            <p:txBody>
              <a:bodyPr rtlCol="0" anchor="ctr"/>
              <a:lstStyle/>
              <a:p>
                <a:pPr algn="ctr"/>
                <a:r>
                  <a:rPr lang="en-US" dirty="0" smtClean="0">
                    <a:latin typeface="Arev Sans" panose="020B0603030804020204" pitchFamily="34" charset="0"/>
                    <a:ea typeface="Arev Sans" panose="020B0603030804020204" pitchFamily="34" charset="0"/>
                  </a:rPr>
                  <a:t>          </a:t>
                </a:r>
                <a:r>
                  <a:rPr lang="en-US" sz="2000" dirty="0" smtClean="0">
                    <a:latin typeface="Arev Sans" panose="020B0603030804020204" pitchFamily="34" charset="0"/>
                    <a:ea typeface="Arev Sans" panose="020B0603030804020204" pitchFamily="34" charset="0"/>
                  </a:rPr>
                  <a:t> </a:t>
                </a:r>
                <a:r>
                  <a:rPr lang="en-US" dirty="0" smtClean="0">
                    <a:latin typeface="Arev Sans" panose="020B0603030804020204" pitchFamily="34" charset="0"/>
                    <a:ea typeface="Arev Sans" panose="020B0603030804020204" pitchFamily="34" charset="0"/>
                  </a:rPr>
                  <a:t>in state </a:t>
                </a:r>
                <a:r>
                  <a:rPr lang="el-GR" dirty="0" smtClean="0">
                    <a:latin typeface="Arev Sans" panose="020B0603030804020204" pitchFamily="34" charset="0"/>
                    <a:ea typeface="Arev Sans" panose="020B0603030804020204" pitchFamily="34" charset="0"/>
                  </a:rPr>
                  <a:t>ρ</a:t>
                </a:r>
                <a:endParaRPr lang="en-US" baseline="-25000" dirty="0">
                  <a:latin typeface="Arev Sans" panose="020B0603030804020204" pitchFamily="34" charset="0"/>
                  <a:ea typeface="Arev Sans" panose="020B0603030804020204" pitchFamily="34" charset="0"/>
                </a:endParaRPr>
              </a:p>
            </p:txBody>
          </p:sp>
          <p:cxnSp>
            <p:nvCxnSpPr>
              <p:cNvPr id="21" name="Straight Arrow Connector 20"/>
              <p:cNvCxnSpPr>
                <a:stCxn id="20" idx="1"/>
              </p:cNvCxnSpPr>
              <p:nvPr/>
            </p:nvCxnSpPr>
            <p:spPr bwMode="auto">
              <a:xfrm flipH="1">
                <a:off x="-1357071" y="5939181"/>
                <a:ext cx="1771741" cy="400616"/>
              </a:xfrm>
              <a:prstGeom prst="straightConnector1">
                <a:avLst/>
              </a:prstGeom>
              <a:noFill/>
              <a:ln w="114300" cap="flat" cmpd="sng" algn="ctr">
                <a:solidFill>
                  <a:schemeClr val="tx1"/>
                </a:solidFill>
                <a:prstDash val="solid"/>
                <a:round/>
                <a:headEnd type="none" w="med" len="med"/>
                <a:tailEnd type="arrow" w="med" len="med"/>
              </a:ln>
              <a:effectLst/>
            </p:spPr>
          </p:cxnSp>
        </p:grpSp>
        <p:pic>
          <p:nvPicPr>
            <p:cNvPr id="22" name="Picture 21"/>
            <p:cNvPicPr>
              <a:picLocks noChangeAspect="1"/>
            </p:cNvPicPr>
            <p:nvPr/>
          </p:nvPicPr>
          <p:blipFill>
            <a:blip r:embed="rId8" cstate="print">
              <a:extLst>
                <a:ext uri="{BEBA8EAE-BF5A-486C-A8C5-ECC9F3942E4B}">
                  <a14:imgProps xmlns:a14="http://schemas.microsoft.com/office/drawing/2010/main">
                    <a14:imgLayer r:embed="rId9">
                      <a14:imgEffect>
                        <a14:artisticGlass/>
                      </a14:imgEffect>
                    </a14:imgLayer>
                  </a14:imgProps>
                </a:ext>
                <a:ext uri="{28A0092B-C50C-407E-A947-70E740481C1C}">
                  <a14:useLocalDpi xmlns:a14="http://schemas.microsoft.com/office/drawing/2010/main" val="0"/>
                </a:ext>
              </a:extLst>
            </a:blip>
            <a:stretch>
              <a:fillRect/>
            </a:stretch>
          </p:blipFill>
          <p:spPr>
            <a:xfrm>
              <a:off x="5500817" y="1818274"/>
              <a:ext cx="1190366" cy="1125088"/>
            </a:xfrm>
            <a:prstGeom prst="rect">
              <a:avLst/>
            </a:prstGeom>
          </p:spPr>
        </p:pic>
        <p:sp>
          <p:nvSpPr>
            <p:cNvPr id="66" name="Freeform 37"/>
            <p:cNvSpPr>
              <a:spLocks noChangeAspect="1"/>
            </p:cNvSpPr>
            <p:nvPr>
              <p:custDataLst>
                <p:tags r:id="rId2"/>
              </p:custDataLst>
            </p:nvPr>
          </p:nvSpPr>
          <p:spPr bwMode="auto">
            <a:xfrm>
              <a:off x="8270963" y="2198164"/>
              <a:ext cx="228600" cy="111125"/>
            </a:xfrm>
            <a:custGeom>
              <a:avLst/>
              <a:gdLst>
                <a:gd name="T0" fmla="*/ 9 w 278"/>
                <a:gd name="T1" fmla="*/ 87 h 87"/>
                <a:gd name="T2" fmla="*/ 139 w 278"/>
                <a:gd name="T3" fmla="*/ 25 h 87"/>
                <a:gd name="T4" fmla="*/ 268 w 278"/>
                <a:gd name="T5" fmla="*/ 87 h 87"/>
                <a:gd name="T6" fmla="*/ 278 w 278"/>
                <a:gd name="T7" fmla="*/ 66 h 87"/>
                <a:gd name="T8" fmla="*/ 139 w 278"/>
                <a:gd name="T9" fmla="*/ 0 h 87"/>
                <a:gd name="T10" fmla="*/ 0 w 278"/>
                <a:gd name="T11" fmla="*/ 66 h 87"/>
                <a:gd name="T12" fmla="*/ 9 w 278"/>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278" h="87">
                  <a:moveTo>
                    <a:pt x="9" y="87"/>
                  </a:moveTo>
                  <a:lnTo>
                    <a:pt x="139" y="25"/>
                  </a:lnTo>
                  <a:lnTo>
                    <a:pt x="268" y="87"/>
                  </a:lnTo>
                  <a:lnTo>
                    <a:pt x="278" y="66"/>
                  </a:lnTo>
                  <a:lnTo>
                    <a:pt x="139" y="0"/>
                  </a:lnTo>
                  <a:lnTo>
                    <a:pt x="0" y="66"/>
                  </a:lnTo>
                  <a:lnTo>
                    <a:pt x="9" y="87"/>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p:cNvGrpSpPr/>
          <p:nvPr/>
        </p:nvGrpSpPr>
        <p:grpSpPr>
          <a:xfrm>
            <a:off x="3631194" y="3158725"/>
            <a:ext cx="4929612" cy="1309598"/>
            <a:chOff x="4558176" y="1726019"/>
            <a:chExt cx="4142802" cy="1309598"/>
          </a:xfrm>
        </p:grpSpPr>
        <p:sp>
          <p:nvSpPr>
            <p:cNvPr id="75" name="Rounded Rectangle 74"/>
            <p:cNvSpPr/>
            <p:nvPr/>
          </p:nvSpPr>
          <p:spPr>
            <a:xfrm>
              <a:off x="4558176" y="1726019"/>
              <a:ext cx="4142802" cy="1309598"/>
            </a:xfrm>
            <a:prstGeom prst="roundRect">
              <a:avLst/>
            </a:prstGeom>
            <a:solidFill>
              <a:srgbClr val="C00000"/>
            </a:solidFill>
            <a:ln w="38100">
              <a:solidFill>
                <a:schemeClr val="tx1"/>
              </a:solidFill>
            </a:ln>
          </p:spPr>
          <p:txBody>
            <a:bodyPr rtlCol="0" anchor="ctr"/>
            <a:lstStyle/>
            <a:p>
              <a:pPr algn="ctr"/>
              <a:r>
                <a:rPr lang="en-US" dirty="0" smtClean="0">
                  <a:latin typeface="Arev Sans" panose="020B0603030804020204" pitchFamily="34" charset="0"/>
                  <a:ea typeface="Arev Sans" panose="020B0603030804020204" pitchFamily="34" charset="0"/>
                </a:rPr>
                <a:t>Fidelity(</a:t>
              </a:r>
              <a:r>
                <a:rPr lang="el-GR" dirty="0" smtClean="0">
                  <a:latin typeface="Arev Sans" panose="020B0603030804020204" pitchFamily="34" charset="0"/>
                  <a:ea typeface="Arev Sans" panose="020B0603030804020204" pitchFamily="34" charset="0"/>
                </a:rPr>
                <a:t>ρ</a:t>
              </a:r>
              <a:r>
                <a:rPr lang="en-US" dirty="0" smtClean="0">
                  <a:latin typeface="Arev Sans" panose="020B0603030804020204" pitchFamily="34" charset="0"/>
                  <a:ea typeface="Arev Sans" panose="020B0603030804020204" pitchFamily="34" charset="0"/>
                </a:rPr>
                <a:t>,</a:t>
              </a:r>
              <a:r>
                <a:rPr lang="el-GR" dirty="0" smtClean="0">
                  <a:latin typeface="Arev Sans" panose="020B0603030804020204" pitchFamily="34" charset="0"/>
                  <a:ea typeface="Arev Sans" panose="020B0603030804020204" pitchFamily="34" charset="0"/>
                </a:rPr>
                <a:t>ρ</a:t>
              </a:r>
              <a:r>
                <a:rPr lang="en-US" dirty="0" smtClean="0">
                  <a:latin typeface="Arev Sans" panose="020B0603030804020204" pitchFamily="34" charset="0"/>
                  <a:ea typeface="Arev Sans" panose="020B0603030804020204" pitchFamily="34" charset="0"/>
                </a:rPr>
                <a:t>)?</a:t>
              </a:r>
              <a:endParaRPr lang="en-US" baseline="-25000" dirty="0">
                <a:latin typeface="Arev Sans" panose="020B0603030804020204" pitchFamily="34" charset="0"/>
                <a:ea typeface="Arev Sans" panose="020B0603030804020204" pitchFamily="34" charset="0"/>
              </a:endParaRPr>
            </a:p>
          </p:txBody>
        </p:sp>
        <p:sp>
          <p:nvSpPr>
            <p:cNvPr id="74" name="Freeform 37"/>
            <p:cNvSpPr>
              <a:spLocks noChangeAspect="1"/>
            </p:cNvSpPr>
            <p:nvPr>
              <p:custDataLst>
                <p:tags r:id="rId1"/>
              </p:custDataLst>
            </p:nvPr>
          </p:nvSpPr>
          <p:spPr bwMode="auto">
            <a:xfrm>
              <a:off x="7127211" y="2198164"/>
              <a:ext cx="228600" cy="111125"/>
            </a:xfrm>
            <a:custGeom>
              <a:avLst/>
              <a:gdLst>
                <a:gd name="T0" fmla="*/ 9 w 278"/>
                <a:gd name="T1" fmla="*/ 87 h 87"/>
                <a:gd name="T2" fmla="*/ 139 w 278"/>
                <a:gd name="T3" fmla="*/ 25 h 87"/>
                <a:gd name="T4" fmla="*/ 268 w 278"/>
                <a:gd name="T5" fmla="*/ 87 h 87"/>
                <a:gd name="T6" fmla="*/ 278 w 278"/>
                <a:gd name="T7" fmla="*/ 66 h 87"/>
                <a:gd name="T8" fmla="*/ 139 w 278"/>
                <a:gd name="T9" fmla="*/ 0 h 87"/>
                <a:gd name="T10" fmla="*/ 0 w 278"/>
                <a:gd name="T11" fmla="*/ 66 h 87"/>
                <a:gd name="T12" fmla="*/ 9 w 278"/>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278" h="87">
                  <a:moveTo>
                    <a:pt x="9" y="87"/>
                  </a:moveTo>
                  <a:lnTo>
                    <a:pt x="139" y="25"/>
                  </a:lnTo>
                  <a:lnTo>
                    <a:pt x="268" y="87"/>
                  </a:lnTo>
                  <a:lnTo>
                    <a:pt x="278" y="66"/>
                  </a:lnTo>
                  <a:lnTo>
                    <a:pt x="139" y="0"/>
                  </a:lnTo>
                  <a:lnTo>
                    <a:pt x="0" y="66"/>
                  </a:lnTo>
                  <a:lnTo>
                    <a:pt x="9" y="87"/>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461834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artisticBlur/>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1889050" y="1518662"/>
            <a:ext cx="8413900" cy="50753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bwMode="auto">
          <a:xfrm>
            <a:off x="2610927" y="134881"/>
            <a:ext cx="6970178"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a:lnSpc>
                <a:spcPct val="120000"/>
              </a:lnSpc>
            </a:pPr>
            <a:r>
              <a:rPr lang="en-US" b="1" dirty="0">
                <a:latin typeface="Arev Sans" pitchFamily="34" charset="0"/>
                <a:ea typeface="Arev Sans" pitchFamily="34" charset="0"/>
                <a:cs typeface="Arev sans bold" pitchFamily="34" charset="0"/>
              </a:rPr>
              <a:t>Quantum </a:t>
            </a:r>
            <a:r>
              <a:rPr lang="en-US" b="1" dirty="0" smtClean="0">
                <a:latin typeface="Arev Sans" pitchFamily="34" charset="0"/>
                <a:ea typeface="Arev Sans" pitchFamily="34" charset="0"/>
                <a:cs typeface="Arev sans bold" pitchFamily="34" charset="0"/>
              </a:rPr>
              <a:t>teleportation</a:t>
            </a:r>
            <a:r>
              <a:rPr lang="en-US" dirty="0" smtClean="0">
                <a:latin typeface="Arev Sans" pitchFamily="34" charset="0"/>
                <a:ea typeface="Arev Sans" pitchFamily="34" charset="0"/>
                <a:cs typeface="Arev sans bold" pitchFamily="34" charset="0"/>
              </a:rPr>
              <a:t>, July 2017</a:t>
            </a:r>
          </a:p>
          <a:p>
            <a:pPr algn="ctr" eaLnBrk="1" hangingPunct="1">
              <a:lnSpc>
                <a:spcPct val="120000"/>
              </a:lnSpc>
            </a:pPr>
            <a:r>
              <a:rPr lang="en-US" dirty="0" smtClean="0">
                <a:latin typeface="Arev Sans" pitchFamily="34" charset="0"/>
                <a:ea typeface="Arev Sans" pitchFamily="34" charset="0"/>
                <a:cs typeface="Arev sans bold" pitchFamily="34" charset="0"/>
              </a:rPr>
              <a:t>Jian-Wei Pan et al.</a:t>
            </a:r>
            <a:endParaRPr lang="en-US" b="1" dirty="0" smtClean="0">
              <a:latin typeface="Arev Sans" pitchFamily="34" charset="0"/>
              <a:ea typeface="Arev Sans" pitchFamily="34" charset="0"/>
              <a:cs typeface="Arev sans bold" pitchFamily="34" charset="0"/>
            </a:endParaRPr>
          </a:p>
        </p:txBody>
      </p:sp>
      <p:grpSp>
        <p:nvGrpSpPr>
          <p:cNvPr id="18" name="Group 17"/>
          <p:cNvGrpSpPr/>
          <p:nvPr/>
        </p:nvGrpSpPr>
        <p:grpSpPr>
          <a:xfrm>
            <a:off x="414670" y="5284382"/>
            <a:ext cx="4561367" cy="1309598"/>
            <a:chOff x="414670" y="5284382"/>
            <a:chExt cx="4561367" cy="1309598"/>
          </a:xfrm>
        </p:grpSpPr>
        <p:sp>
          <p:nvSpPr>
            <p:cNvPr id="5" name="Rounded Rectangle 4"/>
            <p:cNvSpPr/>
            <p:nvPr/>
          </p:nvSpPr>
          <p:spPr>
            <a:xfrm>
              <a:off x="414670" y="5284382"/>
              <a:ext cx="3296093" cy="1309598"/>
            </a:xfrm>
            <a:prstGeom prst="roundRect">
              <a:avLst/>
            </a:prstGeom>
            <a:solidFill>
              <a:srgbClr val="C00000"/>
            </a:solidFill>
            <a:ln w="38100">
              <a:solidFill>
                <a:schemeClr val="tx1"/>
              </a:solidFill>
            </a:ln>
          </p:spPr>
          <p:txBody>
            <a:bodyPr rtlCol="0" anchor="ctr"/>
            <a:lstStyle/>
            <a:p>
              <a:pPr algn="ctr"/>
              <a:r>
                <a:rPr lang="en-US" dirty="0" smtClean="0">
                  <a:latin typeface="Arev Sans" panose="020B0603030804020204" pitchFamily="34" charset="0"/>
                  <a:ea typeface="Arev Sans" panose="020B0603030804020204" pitchFamily="34" charset="0"/>
                </a:rPr>
                <a:t>          </a:t>
              </a:r>
              <a:r>
                <a:rPr lang="en-US" sz="2000" dirty="0" smtClean="0">
                  <a:latin typeface="Arev Sans" panose="020B0603030804020204" pitchFamily="34" charset="0"/>
                  <a:ea typeface="Arev Sans" panose="020B0603030804020204" pitchFamily="34" charset="0"/>
                </a:rPr>
                <a:t> </a:t>
              </a:r>
              <a:r>
                <a:rPr lang="en-US" dirty="0" smtClean="0">
                  <a:latin typeface="Arev Sans" panose="020B0603030804020204" pitchFamily="34" charset="0"/>
                  <a:ea typeface="Arev Sans" panose="020B0603030804020204" pitchFamily="34" charset="0"/>
                </a:rPr>
                <a:t>in state </a:t>
              </a:r>
              <a:r>
                <a:rPr lang="el-GR" dirty="0" smtClean="0">
                  <a:latin typeface="Arev Sans" panose="020B0603030804020204" pitchFamily="34" charset="0"/>
                  <a:ea typeface="Arev Sans" panose="020B0603030804020204" pitchFamily="34" charset="0"/>
                </a:rPr>
                <a:t>ρ</a:t>
              </a:r>
              <a:endParaRPr lang="en-US" baseline="-25000" dirty="0">
                <a:latin typeface="Arev Sans" panose="020B0603030804020204" pitchFamily="34" charset="0"/>
                <a:ea typeface="Arev Sans" panose="020B0603030804020204" pitchFamily="34" charset="0"/>
              </a:endParaRPr>
            </a:p>
          </p:txBody>
        </p:sp>
        <p:cxnSp>
          <p:nvCxnSpPr>
            <p:cNvPr id="15" name="Straight Arrow Connector 14"/>
            <p:cNvCxnSpPr>
              <a:stCxn id="5" idx="3"/>
            </p:cNvCxnSpPr>
            <p:nvPr/>
          </p:nvCxnSpPr>
          <p:spPr bwMode="auto">
            <a:xfrm flipV="1">
              <a:off x="3710763" y="5858540"/>
              <a:ext cx="1265274" cy="80641"/>
            </a:xfrm>
            <a:prstGeom prst="straightConnector1">
              <a:avLst/>
            </a:prstGeom>
            <a:noFill/>
            <a:ln w="114300" cap="flat" cmpd="sng" algn="ctr">
              <a:solidFill>
                <a:schemeClr val="tx1"/>
              </a:solidFill>
              <a:prstDash val="solid"/>
              <a:round/>
              <a:headEnd type="none" w="med" len="med"/>
              <a:tailEnd type="arrow" w="med" len="med"/>
            </a:ln>
            <a:effectLst/>
          </p:spPr>
        </p:cxnSp>
      </p:gr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5553" y="5376637"/>
            <a:ext cx="1190366" cy="1125088"/>
          </a:xfrm>
          <a:prstGeom prst="rect">
            <a:avLst/>
          </a:prstGeom>
        </p:spPr>
      </p:pic>
      <p:grpSp>
        <p:nvGrpSpPr>
          <p:cNvPr id="67" name="Group 66"/>
          <p:cNvGrpSpPr/>
          <p:nvPr/>
        </p:nvGrpSpPr>
        <p:grpSpPr>
          <a:xfrm>
            <a:off x="6453963" y="946949"/>
            <a:ext cx="5067834" cy="1309598"/>
            <a:chOff x="3633143" y="1726019"/>
            <a:chExt cx="5067834" cy="1309598"/>
          </a:xfrm>
        </p:grpSpPr>
        <p:grpSp>
          <p:nvGrpSpPr>
            <p:cNvPr id="19" name="Group 18"/>
            <p:cNvGrpSpPr/>
            <p:nvPr/>
          </p:nvGrpSpPr>
          <p:grpSpPr>
            <a:xfrm>
              <a:off x="3633143" y="1726019"/>
              <a:ext cx="5067834" cy="1309598"/>
              <a:chOff x="-1357071" y="5284382"/>
              <a:chExt cx="5067834" cy="1309598"/>
            </a:xfrm>
          </p:grpSpPr>
          <p:sp>
            <p:nvSpPr>
              <p:cNvPr id="20" name="Rounded Rectangle 19"/>
              <p:cNvSpPr/>
              <p:nvPr/>
            </p:nvSpPr>
            <p:spPr>
              <a:xfrm>
                <a:off x="414670" y="5284382"/>
                <a:ext cx="3296093" cy="1309598"/>
              </a:xfrm>
              <a:prstGeom prst="roundRect">
                <a:avLst/>
              </a:prstGeom>
              <a:solidFill>
                <a:srgbClr val="C00000"/>
              </a:solidFill>
              <a:ln w="38100">
                <a:solidFill>
                  <a:schemeClr val="tx1"/>
                </a:solidFill>
              </a:ln>
            </p:spPr>
            <p:txBody>
              <a:bodyPr rtlCol="0" anchor="ctr"/>
              <a:lstStyle/>
              <a:p>
                <a:pPr algn="ctr"/>
                <a:r>
                  <a:rPr lang="en-US" dirty="0" smtClean="0">
                    <a:latin typeface="Arev Sans" panose="020B0603030804020204" pitchFamily="34" charset="0"/>
                    <a:ea typeface="Arev Sans" panose="020B0603030804020204" pitchFamily="34" charset="0"/>
                  </a:rPr>
                  <a:t>          </a:t>
                </a:r>
                <a:r>
                  <a:rPr lang="en-US" sz="2000" dirty="0" smtClean="0">
                    <a:latin typeface="Arev Sans" panose="020B0603030804020204" pitchFamily="34" charset="0"/>
                    <a:ea typeface="Arev Sans" panose="020B0603030804020204" pitchFamily="34" charset="0"/>
                  </a:rPr>
                  <a:t> </a:t>
                </a:r>
                <a:r>
                  <a:rPr lang="en-US" dirty="0" smtClean="0">
                    <a:latin typeface="Arev Sans" panose="020B0603030804020204" pitchFamily="34" charset="0"/>
                    <a:ea typeface="Arev Sans" panose="020B0603030804020204" pitchFamily="34" charset="0"/>
                  </a:rPr>
                  <a:t>in state </a:t>
                </a:r>
                <a:r>
                  <a:rPr lang="el-GR" dirty="0" smtClean="0">
                    <a:latin typeface="Arev Sans" panose="020B0603030804020204" pitchFamily="34" charset="0"/>
                    <a:ea typeface="Arev Sans" panose="020B0603030804020204" pitchFamily="34" charset="0"/>
                  </a:rPr>
                  <a:t>ρ</a:t>
                </a:r>
                <a:endParaRPr lang="en-US" baseline="-25000" dirty="0">
                  <a:latin typeface="Arev Sans" panose="020B0603030804020204" pitchFamily="34" charset="0"/>
                  <a:ea typeface="Arev Sans" panose="020B0603030804020204" pitchFamily="34" charset="0"/>
                </a:endParaRPr>
              </a:p>
            </p:txBody>
          </p:sp>
          <p:cxnSp>
            <p:nvCxnSpPr>
              <p:cNvPr id="21" name="Straight Arrow Connector 20"/>
              <p:cNvCxnSpPr>
                <a:stCxn id="20" idx="1"/>
              </p:cNvCxnSpPr>
              <p:nvPr/>
            </p:nvCxnSpPr>
            <p:spPr bwMode="auto">
              <a:xfrm flipH="1">
                <a:off x="-1357071" y="5939181"/>
                <a:ext cx="1771741" cy="400616"/>
              </a:xfrm>
              <a:prstGeom prst="straightConnector1">
                <a:avLst/>
              </a:prstGeom>
              <a:noFill/>
              <a:ln w="114300" cap="flat" cmpd="sng" algn="ctr">
                <a:solidFill>
                  <a:schemeClr val="tx1"/>
                </a:solidFill>
                <a:prstDash val="solid"/>
                <a:round/>
                <a:headEnd type="none" w="med" len="med"/>
                <a:tailEnd type="arrow" w="med" len="med"/>
              </a:ln>
              <a:effectLst/>
            </p:spPr>
          </p:cxnSp>
        </p:grpSp>
        <p:pic>
          <p:nvPicPr>
            <p:cNvPr id="22" name="Picture 21"/>
            <p:cNvPicPr>
              <a:picLocks noChangeAspect="1"/>
            </p:cNvPicPr>
            <p:nvPr/>
          </p:nvPicPr>
          <p:blipFill>
            <a:blip r:embed="rId8" cstate="print">
              <a:extLst>
                <a:ext uri="{BEBA8EAE-BF5A-486C-A8C5-ECC9F3942E4B}">
                  <a14:imgProps xmlns:a14="http://schemas.microsoft.com/office/drawing/2010/main">
                    <a14:imgLayer r:embed="rId9">
                      <a14:imgEffect>
                        <a14:artisticGlass/>
                      </a14:imgEffect>
                    </a14:imgLayer>
                  </a14:imgProps>
                </a:ext>
                <a:ext uri="{28A0092B-C50C-407E-A947-70E740481C1C}">
                  <a14:useLocalDpi xmlns:a14="http://schemas.microsoft.com/office/drawing/2010/main" val="0"/>
                </a:ext>
              </a:extLst>
            </a:blip>
            <a:stretch>
              <a:fillRect/>
            </a:stretch>
          </p:blipFill>
          <p:spPr>
            <a:xfrm>
              <a:off x="5500817" y="1818274"/>
              <a:ext cx="1190366" cy="1125088"/>
            </a:xfrm>
            <a:prstGeom prst="rect">
              <a:avLst/>
            </a:prstGeom>
          </p:spPr>
        </p:pic>
        <p:sp>
          <p:nvSpPr>
            <p:cNvPr id="66" name="Freeform 37"/>
            <p:cNvSpPr>
              <a:spLocks noChangeAspect="1"/>
            </p:cNvSpPr>
            <p:nvPr>
              <p:custDataLst>
                <p:tags r:id="rId2"/>
              </p:custDataLst>
            </p:nvPr>
          </p:nvSpPr>
          <p:spPr bwMode="auto">
            <a:xfrm>
              <a:off x="8270963" y="2198164"/>
              <a:ext cx="228600" cy="111125"/>
            </a:xfrm>
            <a:custGeom>
              <a:avLst/>
              <a:gdLst>
                <a:gd name="T0" fmla="*/ 9 w 278"/>
                <a:gd name="T1" fmla="*/ 87 h 87"/>
                <a:gd name="T2" fmla="*/ 139 w 278"/>
                <a:gd name="T3" fmla="*/ 25 h 87"/>
                <a:gd name="T4" fmla="*/ 268 w 278"/>
                <a:gd name="T5" fmla="*/ 87 h 87"/>
                <a:gd name="T6" fmla="*/ 278 w 278"/>
                <a:gd name="T7" fmla="*/ 66 h 87"/>
                <a:gd name="T8" fmla="*/ 139 w 278"/>
                <a:gd name="T9" fmla="*/ 0 h 87"/>
                <a:gd name="T10" fmla="*/ 0 w 278"/>
                <a:gd name="T11" fmla="*/ 66 h 87"/>
                <a:gd name="T12" fmla="*/ 9 w 278"/>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278" h="87">
                  <a:moveTo>
                    <a:pt x="9" y="87"/>
                  </a:moveTo>
                  <a:lnTo>
                    <a:pt x="139" y="25"/>
                  </a:lnTo>
                  <a:lnTo>
                    <a:pt x="268" y="87"/>
                  </a:lnTo>
                  <a:lnTo>
                    <a:pt x="278" y="66"/>
                  </a:lnTo>
                  <a:lnTo>
                    <a:pt x="139" y="0"/>
                  </a:lnTo>
                  <a:lnTo>
                    <a:pt x="0" y="66"/>
                  </a:lnTo>
                  <a:lnTo>
                    <a:pt x="9" y="87"/>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5" name="Rounded Rectangle 74"/>
          <p:cNvSpPr/>
          <p:nvPr/>
        </p:nvSpPr>
        <p:spPr>
          <a:xfrm>
            <a:off x="2679997" y="3158725"/>
            <a:ext cx="6832006" cy="1309598"/>
          </a:xfrm>
          <a:prstGeom prst="roundRect">
            <a:avLst/>
          </a:prstGeom>
          <a:solidFill>
            <a:srgbClr val="C00000"/>
          </a:solidFill>
          <a:ln w="38100">
            <a:solidFill>
              <a:schemeClr val="tx1"/>
            </a:solidFill>
          </a:ln>
        </p:spPr>
        <p:txBody>
          <a:bodyPr rtlCol="0" anchor="ctr"/>
          <a:lstStyle/>
          <a:p>
            <a:r>
              <a:rPr lang="en-US" sz="1800" baseline="30000" dirty="0" smtClean="0">
                <a:latin typeface="Arev Sans" panose="020B0603030804020204" pitchFamily="34" charset="0"/>
                <a:ea typeface="Arev Sans" panose="020B0603030804020204" pitchFamily="34" charset="0"/>
              </a:rPr>
              <a:t>(</a:t>
            </a:r>
            <a:r>
              <a:rPr lang="en-US" sz="2000" baseline="30000" dirty="0" smtClean="0">
                <a:latin typeface="Arev Sans" panose="020B0603030804020204" pitchFamily="34" charset="0"/>
                <a:ea typeface="Arev Sans" panose="020B0603030804020204" pitchFamily="34" charset="0"/>
              </a:rPr>
              <a:t>quantum-)</a:t>
            </a:r>
            <a:r>
              <a:rPr lang="en-US" sz="1800" dirty="0" smtClean="0">
                <a:latin typeface="Arev Sans" panose="020B0603030804020204" pitchFamily="34" charset="0"/>
                <a:ea typeface="Arev Sans" panose="020B0603030804020204" pitchFamily="34" charset="0"/>
              </a:rPr>
              <a:t> </a:t>
            </a:r>
            <a:r>
              <a:rPr lang="en-US" dirty="0" smtClean="0">
                <a:solidFill>
                  <a:srgbClr val="FFFF00"/>
                </a:solidFill>
                <a:latin typeface="Arev Sans" panose="020B0603030804020204" pitchFamily="34" charset="0"/>
                <a:ea typeface="Arev Sans" panose="020B0603030804020204" pitchFamily="34" charset="0"/>
              </a:rPr>
              <a:t>Hellinger</a:t>
            </a:r>
            <a:r>
              <a:rPr lang="en-US" baseline="30000" dirty="0" smtClean="0">
                <a:solidFill>
                  <a:srgbClr val="FFFF00"/>
                </a:solidFill>
                <a:latin typeface="Arev Sans" panose="020B0603030804020204" pitchFamily="34" charset="0"/>
                <a:ea typeface="Arev Sans" panose="020B0603030804020204" pitchFamily="34" charset="0"/>
              </a:rPr>
              <a:t>2</a:t>
            </a:r>
            <a:r>
              <a:rPr lang="en-US" dirty="0" smtClean="0">
                <a:solidFill>
                  <a:srgbClr val="FFFF00"/>
                </a:solidFill>
                <a:latin typeface="Arev Sans" panose="020B0603030804020204" pitchFamily="34" charset="0"/>
                <a:ea typeface="Arev Sans" panose="020B0603030804020204" pitchFamily="34" charset="0"/>
              </a:rPr>
              <a:t>-Dist</a:t>
            </a:r>
            <a:r>
              <a:rPr lang="en-US" dirty="0" smtClean="0">
                <a:latin typeface="Arev Sans" panose="020B0603030804020204" pitchFamily="34" charset="0"/>
                <a:ea typeface="Arev Sans" panose="020B0603030804020204" pitchFamily="34" charset="0"/>
              </a:rPr>
              <a:t>(</a:t>
            </a:r>
            <a:r>
              <a:rPr lang="el-GR" dirty="0" smtClean="0">
                <a:latin typeface="Arev Sans" panose="020B0603030804020204" pitchFamily="34" charset="0"/>
                <a:ea typeface="Arev Sans" panose="020B0603030804020204" pitchFamily="34" charset="0"/>
              </a:rPr>
              <a:t>ρ</a:t>
            </a:r>
            <a:r>
              <a:rPr lang="en-US" dirty="0" smtClean="0">
                <a:latin typeface="Arev Sans" panose="020B0603030804020204" pitchFamily="34" charset="0"/>
                <a:ea typeface="Arev Sans" panose="020B0603030804020204" pitchFamily="34" charset="0"/>
              </a:rPr>
              <a:t>,</a:t>
            </a:r>
            <a:r>
              <a:rPr lang="el-GR" dirty="0" smtClean="0">
                <a:latin typeface="Arev Sans" panose="020B0603030804020204" pitchFamily="34" charset="0"/>
                <a:ea typeface="Arev Sans" panose="020B0603030804020204" pitchFamily="34" charset="0"/>
              </a:rPr>
              <a:t>ρ</a:t>
            </a:r>
            <a:r>
              <a:rPr lang="en-US" dirty="0" smtClean="0">
                <a:latin typeface="Arev Sans" panose="020B0603030804020204" pitchFamily="34" charset="0"/>
                <a:ea typeface="Arev Sans" panose="020B0603030804020204" pitchFamily="34" charset="0"/>
              </a:rPr>
              <a:t>) </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dirty="0" smtClean="0">
                <a:latin typeface="Arev Sans" panose="020B0603030804020204" pitchFamily="34" charset="0"/>
                <a:ea typeface="Arev Sans" panose="020B0603030804020204" pitchFamily="34" charset="0"/>
                <a:cs typeface="Verdana" panose="020B0604030504040204" pitchFamily="34" charset="0"/>
              </a:rPr>
              <a:t>?</a:t>
            </a:r>
            <a:r>
              <a:rPr lang="en-US" dirty="0" smtClean="0">
                <a:solidFill>
                  <a:srgbClr val="C00000"/>
                </a:solidFill>
                <a:latin typeface="Arev Sans" panose="020B0603030804020204" pitchFamily="34" charset="0"/>
                <a:ea typeface="Arev Sans" panose="020B0603030804020204" pitchFamily="34" charset="0"/>
                <a:cs typeface="Verdana" panose="020B0604030504040204" pitchFamily="34" charset="0"/>
              </a:rPr>
              <a:t>21±.01</a:t>
            </a:r>
            <a:r>
              <a:rPr lang="en-US" dirty="0" smtClean="0">
                <a:solidFill>
                  <a:srgbClr val="C00000"/>
                </a:solidFill>
                <a:latin typeface="Arev Sans" panose="020B0603030804020204" pitchFamily="34" charset="0"/>
                <a:ea typeface="Arev Sans" panose="020B0603030804020204" pitchFamily="34" charset="0"/>
              </a:rPr>
              <a:t> </a:t>
            </a:r>
            <a:endParaRPr lang="en-US" baseline="-25000" dirty="0">
              <a:solidFill>
                <a:srgbClr val="C00000"/>
              </a:solidFill>
              <a:latin typeface="Arev Sans" panose="020B0603030804020204" pitchFamily="34" charset="0"/>
              <a:ea typeface="Arev Sans" panose="020B0603030804020204" pitchFamily="34" charset="0"/>
            </a:endParaRPr>
          </a:p>
        </p:txBody>
      </p:sp>
      <p:sp>
        <p:nvSpPr>
          <p:cNvPr id="17" name="Freeform 37"/>
          <p:cNvSpPr>
            <a:spLocks noChangeAspect="1"/>
          </p:cNvSpPr>
          <p:nvPr>
            <p:custDataLst>
              <p:tags r:id="rId1"/>
            </p:custDataLst>
          </p:nvPr>
        </p:nvSpPr>
        <p:spPr bwMode="auto">
          <a:xfrm>
            <a:off x="6879526" y="3630870"/>
            <a:ext cx="272016" cy="111125"/>
          </a:xfrm>
          <a:custGeom>
            <a:avLst/>
            <a:gdLst>
              <a:gd name="T0" fmla="*/ 9 w 278"/>
              <a:gd name="T1" fmla="*/ 87 h 87"/>
              <a:gd name="T2" fmla="*/ 139 w 278"/>
              <a:gd name="T3" fmla="*/ 25 h 87"/>
              <a:gd name="T4" fmla="*/ 268 w 278"/>
              <a:gd name="T5" fmla="*/ 87 h 87"/>
              <a:gd name="T6" fmla="*/ 278 w 278"/>
              <a:gd name="T7" fmla="*/ 66 h 87"/>
              <a:gd name="T8" fmla="*/ 139 w 278"/>
              <a:gd name="T9" fmla="*/ 0 h 87"/>
              <a:gd name="T10" fmla="*/ 0 w 278"/>
              <a:gd name="T11" fmla="*/ 66 h 87"/>
              <a:gd name="T12" fmla="*/ 9 w 278"/>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278" h="87">
                <a:moveTo>
                  <a:pt x="9" y="87"/>
                </a:moveTo>
                <a:lnTo>
                  <a:pt x="139" y="25"/>
                </a:lnTo>
                <a:lnTo>
                  <a:pt x="268" y="87"/>
                </a:lnTo>
                <a:lnTo>
                  <a:pt x="278" y="66"/>
                </a:lnTo>
                <a:lnTo>
                  <a:pt x="139" y="0"/>
                </a:lnTo>
                <a:lnTo>
                  <a:pt x="0" y="66"/>
                </a:lnTo>
                <a:lnTo>
                  <a:pt x="9" y="87"/>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492065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artisticBlur/>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1889050" y="1518662"/>
            <a:ext cx="8413900" cy="50753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bwMode="auto">
          <a:xfrm>
            <a:off x="2610927" y="134881"/>
            <a:ext cx="6970178"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a:lnSpc>
                <a:spcPct val="120000"/>
              </a:lnSpc>
            </a:pPr>
            <a:r>
              <a:rPr lang="en-US" b="1" dirty="0">
                <a:latin typeface="Arev Sans" pitchFamily="34" charset="0"/>
                <a:ea typeface="Arev Sans" pitchFamily="34" charset="0"/>
                <a:cs typeface="Arev sans bold" pitchFamily="34" charset="0"/>
              </a:rPr>
              <a:t>Quantum </a:t>
            </a:r>
            <a:r>
              <a:rPr lang="en-US" b="1" dirty="0" smtClean="0">
                <a:latin typeface="Arev Sans" pitchFamily="34" charset="0"/>
                <a:ea typeface="Arev Sans" pitchFamily="34" charset="0"/>
                <a:cs typeface="Arev sans bold" pitchFamily="34" charset="0"/>
              </a:rPr>
              <a:t>teleportation</a:t>
            </a:r>
            <a:r>
              <a:rPr lang="en-US" dirty="0" smtClean="0">
                <a:latin typeface="Arev Sans" pitchFamily="34" charset="0"/>
                <a:ea typeface="Arev Sans" pitchFamily="34" charset="0"/>
                <a:cs typeface="Arev sans bold" pitchFamily="34" charset="0"/>
              </a:rPr>
              <a:t>, July 2017</a:t>
            </a:r>
          </a:p>
          <a:p>
            <a:pPr algn="ctr" eaLnBrk="1" hangingPunct="1">
              <a:lnSpc>
                <a:spcPct val="120000"/>
              </a:lnSpc>
            </a:pPr>
            <a:r>
              <a:rPr lang="en-US" dirty="0" smtClean="0">
                <a:latin typeface="Arev Sans" pitchFamily="34" charset="0"/>
                <a:ea typeface="Arev Sans" pitchFamily="34" charset="0"/>
                <a:cs typeface="Arev sans bold" pitchFamily="34" charset="0"/>
              </a:rPr>
              <a:t>Jian-Wei Pan et al.</a:t>
            </a:r>
            <a:endParaRPr lang="en-US" b="1" dirty="0" smtClean="0">
              <a:latin typeface="Arev Sans" pitchFamily="34" charset="0"/>
              <a:ea typeface="Arev Sans" pitchFamily="34" charset="0"/>
              <a:cs typeface="Arev sans bold" pitchFamily="34" charset="0"/>
            </a:endParaRPr>
          </a:p>
        </p:txBody>
      </p:sp>
      <p:grpSp>
        <p:nvGrpSpPr>
          <p:cNvPr id="18" name="Group 17"/>
          <p:cNvGrpSpPr/>
          <p:nvPr/>
        </p:nvGrpSpPr>
        <p:grpSpPr>
          <a:xfrm>
            <a:off x="414670" y="5284382"/>
            <a:ext cx="4561367" cy="1309598"/>
            <a:chOff x="414670" y="5284382"/>
            <a:chExt cx="4561367" cy="1309598"/>
          </a:xfrm>
        </p:grpSpPr>
        <p:sp>
          <p:nvSpPr>
            <p:cNvPr id="5" name="Rounded Rectangle 4"/>
            <p:cNvSpPr/>
            <p:nvPr/>
          </p:nvSpPr>
          <p:spPr>
            <a:xfrm>
              <a:off x="414670" y="5284382"/>
              <a:ext cx="3296093" cy="1309598"/>
            </a:xfrm>
            <a:prstGeom prst="roundRect">
              <a:avLst/>
            </a:prstGeom>
            <a:solidFill>
              <a:srgbClr val="C00000"/>
            </a:solidFill>
            <a:ln w="38100">
              <a:solidFill>
                <a:schemeClr val="tx1"/>
              </a:solidFill>
            </a:ln>
          </p:spPr>
          <p:txBody>
            <a:bodyPr rtlCol="0" anchor="ctr"/>
            <a:lstStyle/>
            <a:p>
              <a:pPr algn="ctr"/>
              <a:r>
                <a:rPr lang="en-US" dirty="0" smtClean="0">
                  <a:latin typeface="Arev Sans" panose="020B0603030804020204" pitchFamily="34" charset="0"/>
                  <a:ea typeface="Arev Sans" panose="020B0603030804020204" pitchFamily="34" charset="0"/>
                </a:rPr>
                <a:t>          </a:t>
              </a:r>
              <a:r>
                <a:rPr lang="en-US" sz="2000" dirty="0" smtClean="0">
                  <a:latin typeface="Arev Sans" panose="020B0603030804020204" pitchFamily="34" charset="0"/>
                  <a:ea typeface="Arev Sans" panose="020B0603030804020204" pitchFamily="34" charset="0"/>
                </a:rPr>
                <a:t> </a:t>
              </a:r>
              <a:r>
                <a:rPr lang="en-US" dirty="0" smtClean="0">
                  <a:latin typeface="Arev Sans" panose="020B0603030804020204" pitchFamily="34" charset="0"/>
                  <a:ea typeface="Arev Sans" panose="020B0603030804020204" pitchFamily="34" charset="0"/>
                </a:rPr>
                <a:t>in state </a:t>
              </a:r>
              <a:r>
                <a:rPr lang="el-GR" dirty="0" smtClean="0">
                  <a:latin typeface="Arev Sans" panose="020B0603030804020204" pitchFamily="34" charset="0"/>
                  <a:ea typeface="Arev Sans" panose="020B0603030804020204" pitchFamily="34" charset="0"/>
                </a:rPr>
                <a:t>ρ</a:t>
              </a:r>
              <a:endParaRPr lang="en-US" baseline="-25000" dirty="0">
                <a:latin typeface="Arev Sans" panose="020B0603030804020204" pitchFamily="34" charset="0"/>
                <a:ea typeface="Arev Sans" panose="020B0603030804020204" pitchFamily="34" charset="0"/>
              </a:endParaRPr>
            </a:p>
          </p:txBody>
        </p:sp>
        <p:cxnSp>
          <p:nvCxnSpPr>
            <p:cNvPr id="15" name="Straight Arrow Connector 14"/>
            <p:cNvCxnSpPr>
              <a:stCxn id="5" idx="3"/>
            </p:cNvCxnSpPr>
            <p:nvPr/>
          </p:nvCxnSpPr>
          <p:spPr bwMode="auto">
            <a:xfrm flipV="1">
              <a:off x="3710763" y="5858540"/>
              <a:ext cx="1265274" cy="80641"/>
            </a:xfrm>
            <a:prstGeom prst="straightConnector1">
              <a:avLst/>
            </a:prstGeom>
            <a:noFill/>
            <a:ln w="114300" cap="flat" cmpd="sng" algn="ctr">
              <a:solidFill>
                <a:schemeClr val="tx1"/>
              </a:solidFill>
              <a:prstDash val="solid"/>
              <a:round/>
              <a:headEnd type="none" w="med" len="med"/>
              <a:tailEnd type="arrow" w="med" len="med"/>
            </a:ln>
            <a:effectLst/>
          </p:spPr>
        </p:cxnSp>
      </p:gr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5553" y="5376637"/>
            <a:ext cx="1190366" cy="1125088"/>
          </a:xfrm>
          <a:prstGeom prst="rect">
            <a:avLst/>
          </a:prstGeom>
        </p:spPr>
      </p:pic>
      <p:grpSp>
        <p:nvGrpSpPr>
          <p:cNvPr id="17" name="Group 16"/>
          <p:cNvGrpSpPr/>
          <p:nvPr/>
        </p:nvGrpSpPr>
        <p:grpSpPr>
          <a:xfrm>
            <a:off x="6634718" y="946949"/>
            <a:ext cx="5358808" cy="1309598"/>
            <a:chOff x="5613992" y="946949"/>
            <a:chExt cx="5358808" cy="1309598"/>
          </a:xfrm>
        </p:grpSpPr>
        <p:sp>
          <p:nvSpPr>
            <p:cNvPr id="23" name="Rounded Rectangle 22"/>
            <p:cNvSpPr/>
            <p:nvPr/>
          </p:nvSpPr>
          <p:spPr>
            <a:xfrm>
              <a:off x="5613992" y="946949"/>
              <a:ext cx="5358808" cy="1309598"/>
            </a:xfrm>
            <a:prstGeom prst="roundRect">
              <a:avLst/>
            </a:prstGeom>
            <a:solidFill>
              <a:srgbClr val="C00000"/>
            </a:solidFill>
            <a:ln w="38100">
              <a:solidFill>
                <a:schemeClr val="tx1"/>
              </a:solidFill>
            </a:ln>
          </p:spPr>
          <p:txBody>
            <a:bodyPr rtlCol="0" anchor="ctr"/>
            <a:lstStyle/>
            <a:p>
              <a:r>
                <a:rPr lang="en-US" dirty="0" smtClean="0">
                  <a:latin typeface="Arev Sans" panose="020B0603030804020204" pitchFamily="34" charset="0"/>
                  <a:ea typeface="Arev Sans" panose="020B0603030804020204" pitchFamily="34" charset="0"/>
                </a:rPr>
                <a:t>              </a:t>
              </a:r>
              <a:r>
                <a:rPr lang="en-US" sz="2400" dirty="0" smtClean="0">
                  <a:latin typeface="Arev Sans" panose="020B0603030804020204" pitchFamily="34" charset="0"/>
                  <a:ea typeface="Arev Sans" panose="020B0603030804020204" pitchFamily="34" charset="0"/>
                </a:rPr>
                <a:t> </a:t>
              </a:r>
              <a:r>
                <a:rPr lang="en-US" dirty="0" smtClean="0">
                  <a:latin typeface="Arev Sans" panose="020B0603030804020204" pitchFamily="34" charset="0"/>
                  <a:ea typeface="Arev Sans" panose="020B0603030804020204" pitchFamily="34" charset="0"/>
                </a:rPr>
                <a:t>∙∙∙     </a:t>
              </a:r>
              <a:r>
                <a:rPr lang="en-US" sz="1000" dirty="0" smtClean="0">
                  <a:latin typeface="Arev Sans" panose="020B0603030804020204" pitchFamily="34" charset="0"/>
                  <a:ea typeface="Arev Sans" panose="020B0603030804020204" pitchFamily="34" charset="0"/>
                </a:rPr>
                <a:t> </a:t>
              </a:r>
              <a:r>
                <a:rPr lang="en-US" dirty="0" smtClean="0">
                  <a:latin typeface="Arev Sans" panose="020B0603030804020204" pitchFamily="34" charset="0"/>
                  <a:ea typeface="Arev Sans" panose="020B0603030804020204" pitchFamily="34" charset="0"/>
                </a:rPr>
                <a:t>in state </a:t>
              </a:r>
              <a:r>
                <a:rPr lang="el-GR" dirty="0" smtClean="0">
                  <a:latin typeface="Arev Sans" panose="020B0603030804020204" pitchFamily="34" charset="0"/>
                  <a:ea typeface="Arev Sans" panose="020B0603030804020204" pitchFamily="34" charset="0"/>
                </a:rPr>
                <a:t>ρ</a:t>
              </a:r>
              <a:r>
                <a:rPr lang="el-GR" sz="3200" baseline="30000" dirty="0" smtClean="0">
                  <a:latin typeface="Arev Sans" panose="020B0603030804020204" pitchFamily="34" charset="0"/>
                  <a:ea typeface="Arev Sans" panose="020B0603030804020204" pitchFamily="34" charset="0"/>
                </a:rPr>
                <a:t>⊗</a:t>
              </a:r>
              <a:r>
                <a:rPr lang="en-US" sz="3200" baseline="30000" dirty="0" smtClean="0">
                  <a:latin typeface="Arev Sans" panose="020B0603030804020204" pitchFamily="34" charset="0"/>
                  <a:ea typeface="Arev Sans" panose="020B0603030804020204" pitchFamily="34" charset="0"/>
                </a:rPr>
                <a:t>911</a:t>
              </a:r>
              <a:endParaRPr lang="en-US" baseline="30000" dirty="0">
                <a:latin typeface="Arev Sans" panose="020B0603030804020204" pitchFamily="34" charset="0"/>
                <a:ea typeface="Arev Sans" panose="020B0603030804020204" pitchFamily="34" charset="0"/>
              </a:endParaRPr>
            </a:p>
          </p:txBody>
        </p:sp>
        <p:pic>
          <p:nvPicPr>
            <p:cNvPr id="24" name="Picture 23"/>
            <p:cNvPicPr>
              <a:picLocks noChangeAspect="1"/>
            </p:cNvPicPr>
            <p:nvPr/>
          </p:nvPicPr>
          <p:blipFill>
            <a:blip r:embed="rId8" cstate="print">
              <a:extLst>
                <a:ext uri="{BEBA8EAE-BF5A-486C-A8C5-ECC9F3942E4B}">
                  <a14:imgProps xmlns:a14="http://schemas.microsoft.com/office/drawing/2010/main">
                    <a14:imgLayer r:embed="rId9">
                      <a14:imgEffect>
                        <a14:artisticGlass/>
                      </a14:imgEffect>
                    </a14:imgLayer>
                  </a14:imgProps>
                </a:ext>
                <a:ext uri="{28A0092B-C50C-407E-A947-70E740481C1C}">
                  <a14:useLocalDpi xmlns:a14="http://schemas.microsoft.com/office/drawing/2010/main" val="0"/>
                </a:ext>
              </a:extLst>
            </a:blip>
            <a:stretch>
              <a:fillRect/>
            </a:stretch>
          </p:blipFill>
          <p:spPr>
            <a:xfrm>
              <a:off x="5709496" y="1418225"/>
              <a:ext cx="386504" cy="365308"/>
            </a:xfrm>
            <a:prstGeom prst="rect">
              <a:avLst/>
            </a:prstGeom>
          </p:spPr>
        </p:pic>
        <p:sp>
          <p:nvSpPr>
            <p:cNvPr id="25" name="Freeform 37"/>
            <p:cNvSpPr>
              <a:spLocks noChangeAspect="1"/>
            </p:cNvSpPr>
            <p:nvPr>
              <p:custDataLst>
                <p:tags r:id="rId2"/>
              </p:custDataLst>
            </p:nvPr>
          </p:nvSpPr>
          <p:spPr bwMode="auto">
            <a:xfrm>
              <a:off x="9837145" y="1419094"/>
              <a:ext cx="228600" cy="111125"/>
            </a:xfrm>
            <a:custGeom>
              <a:avLst/>
              <a:gdLst>
                <a:gd name="T0" fmla="*/ 9 w 278"/>
                <a:gd name="T1" fmla="*/ 87 h 87"/>
                <a:gd name="T2" fmla="*/ 139 w 278"/>
                <a:gd name="T3" fmla="*/ 25 h 87"/>
                <a:gd name="T4" fmla="*/ 268 w 278"/>
                <a:gd name="T5" fmla="*/ 87 h 87"/>
                <a:gd name="T6" fmla="*/ 278 w 278"/>
                <a:gd name="T7" fmla="*/ 66 h 87"/>
                <a:gd name="T8" fmla="*/ 139 w 278"/>
                <a:gd name="T9" fmla="*/ 0 h 87"/>
                <a:gd name="T10" fmla="*/ 0 w 278"/>
                <a:gd name="T11" fmla="*/ 66 h 87"/>
                <a:gd name="T12" fmla="*/ 9 w 278"/>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278" h="87">
                  <a:moveTo>
                    <a:pt x="9" y="87"/>
                  </a:moveTo>
                  <a:lnTo>
                    <a:pt x="139" y="25"/>
                  </a:lnTo>
                  <a:lnTo>
                    <a:pt x="268" y="87"/>
                  </a:lnTo>
                  <a:lnTo>
                    <a:pt x="278" y="66"/>
                  </a:lnTo>
                  <a:lnTo>
                    <a:pt x="139" y="0"/>
                  </a:lnTo>
                  <a:lnTo>
                    <a:pt x="0" y="66"/>
                  </a:lnTo>
                  <a:lnTo>
                    <a:pt x="9" y="87"/>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6" name="Picture 25"/>
            <p:cNvPicPr>
              <a:picLocks noChangeAspect="1"/>
            </p:cNvPicPr>
            <p:nvPr/>
          </p:nvPicPr>
          <p:blipFill>
            <a:blip r:embed="rId8" cstate="print">
              <a:extLst>
                <a:ext uri="{BEBA8EAE-BF5A-486C-A8C5-ECC9F3942E4B}">
                  <a14:imgProps xmlns:a14="http://schemas.microsoft.com/office/drawing/2010/main">
                    <a14:imgLayer r:embed="rId9">
                      <a14:imgEffect>
                        <a14:artisticGlass/>
                      </a14:imgEffect>
                    </a14:imgLayer>
                  </a14:imgProps>
                </a:ext>
                <a:ext uri="{28A0092B-C50C-407E-A947-70E740481C1C}">
                  <a14:useLocalDpi xmlns:a14="http://schemas.microsoft.com/office/drawing/2010/main" val="0"/>
                </a:ext>
              </a:extLst>
            </a:blip>
            <a:stretch>
              <a:fillRect/>
            </a:stretch>
          </p:blipFill>
          <p:spPr>
            <a:xfrm>
              <a:off x="6125668" y="1418225"/>
              <a:ext cx="386504" cy="365308"/>
            </a:xfrm>
            <a:prstGeom prst="rect">
              <a:avLst/>
            </a:prstGeom>
          </p:spPr>
        </p:pic>
        <p:pic>
          <p:nvPicPr>
            <p:cNvPr id="27" name="Picture 26"/>
            <p:cNvPicPr>
              <a:picLocks noChangeAspect="1"/>
            </p:cNvPicPr>
            <p:nvPr/>
          </p:nvPicPr>
          <p:blipFill>
            <a:blip r:embed="rId8" cstate="print">
              <a:extLst>
                <a:ext uri="{BEBA8EAE-BF5A-486C-A8C5-ECC9F3942E4B}">
                  <a14:imgProps xmlns:a14="http://schemas.microsoft.com/office/drawing/2010/main">
                    <a14:imgLayer r:embed="rId9">
                      <a14:imgEffect>
                        <a14:artisticGlass/>
                      </a14:imgEffect>
                    </a14:imgLayer>
                  </a14:imgProps>
                </a:ext>
                <a:ext uri="{28A0092B-C50C-407E-A947-70E740481C1C}">
                  <a14:useLocalDpi xmlns:a14="http://schemas.microsoft.com/office/drawing/2010/main" val="0"/>
                </a:ext>
              </a:extLst>
            </a:blip>
            <a:stretch>
              <a:fillRect/>
            </a:stretch>
          </p:blipFill>
          <p:spPr>
            <a:xfrm>
              <a:off x="6541840" y="1418225"/>
              <a:ext cx="386504" cy="365308"/>
            </a:xfrm>
            <a:prstGeom prst="rect">
              <a:avLst/>
            </a:prstGeom>
          </p:spPr>
        </p:pic>
        <p:pic>
          <p:nvPicPr>
            <p:cNvPr id="28" name="Picture 27"/>
            <p:cNvPicPr>
              <a:picLocks noChangeAspect="1"/>
            </p:cNvPicPr>
            <p:nvPr/>
          </p:nvPicPr>
          <p:blipFill>
            <a:blip r:embed="rId8" cstate="print">
              <a:extLst>
                <a:ext uri="{BEBA8EAE-BF5A-486C-A8C5-ECC9F3942E4B}">
                  <a14:imgProps xmlns:a14="http://schemas.microsoft.com/office/drawing/2010/main">
                    <a14:imgLayer r:embed="rId9">
                      <a14:imgEffect>
                        <a14:artisticGlass/>
                      </a14:imgEffect>
                    </a14:imgLayer>
                  </a14:imgProps>
                </a:ext>
                <a:ext uri="{28A0092B-C50C-407E-A947-70E740481C1C}">
                  <a14:useLocalDpi xmlns:a14="http://schemas.microsoft.com/office/drawing/2010/main" val="0"/>
                </a:ext>
              </a:extLst>
            </a:blip>
            <a:stretch>
              <a:fillRect/>
            </a:stretch>
          </p:blipFill>
          <p:spPr>
            <a:xfrm>
              <a:off x="6958012" y="1418225"/>
              <a:ext cx="386504" cy="365308"/>
            </a:xfrm>
            <a:prstGeom prst="rect">
              <a:avLst/>
            </a:prstGeom>
          </p:spPr>
        </p:pic>
        <p:pic>
          <p:nvPicPr>
            <p:cNvPr id="29" name="Picture 28"/>
            <p:cNvPicPr>
              <a:picLocks noChangeAspect="1"/>
            </p:cNvPicPr>
            <p:nvPr/>
          </p:nvPicPr>
          <p:blipFill>
            <a:blip r:embed="rId8" cstate="print">
              <a:extLst>
                <a:ext uri="{BEBA8EAE-BF5A-486C-A8C5-ECC9F3942E4B}">
                  <a14:imgProps xmlns:a14="http://schemas.microsoft.com/office/drawing/2010/main">
                    <a14:imgLayer r:embed="rId9">
                      <a14:imgEffect>
                        <a14:artisticGlass/>
                      </a14:imgEffect>
                    </a14:imgLayer>
                  </a14:imgProps>
                </a:ext>
                <a:ext uri="{28A0092B-C50C-407E-A947-70E740481C1C}">
                  <a14:useLocalDpi xmlns:a14="http://schemas.microsoft.com/office/drawing/2010/main" val="0"/>
                </a:ext>
              </a:extLst>
            </a:blip>
            <a:stretch>
              <a:fillRect/>
            </a:stretch>
          </p:blipFill>
          <p:spPr>
            <a:xfrm>
              <a:off x="7860270" y="1418225"/>
              <a:ext cx="386504" cy="365308"/>
            </a:xfrm>
            <a:prstGeom prst="rect">
              <a:avLst/>
            </a:prstGeom>
          </p:spPr>
        </p:pic>
      </p:grpSp>
      <p:sp>
        <p:nvSpPr>
          <p:cNvPr id="34" name="Rounded Rectangle 33"/>
          <p:cNvSpPr/>
          <p:nvPr/>
        </p:nvSpPr>
        <p:spPr>
          <a:xfrm>
            <a:off x="2679997" y="3158725"/>
            <a:ext cx="6832006" cy="1309598"/>
          </a:xfrm>
          <a:prstGeom prst="roundRect">
            <a:avLst/>
          </a:prstGeom>
          <a:solidFill>
            <a:srgbClr val="C00000"/>
          </a:solidFill>
          <a:ln w="38100">
            <a:solidFill>
              <a:schemeClr val="tx1"/>
            </a:solidFill>
          </a:ln>
        </p:spPr>
        <p:txBody>
          <a:bodyPr rtlCol="0" anchor="ctr"/>
          <a:lstStyle/>
          <a:p>
            <a:r>
              <a:rPr lang="en-US" sz="1800" baseline="30000" dirty="0" smtClean="0">
                <a:latin typeface="Arev Sans" panose="020B0603030804020204" pitchFamily="34" charset="0"/>
                <a:ea typeface="Arev Sans" panose="020B0603030804020204" pitchFamily="34" charset="0"/>
              </a:rPr>
              <a:t>(</a:t>
            </a:r>
            <a:r>
              <a:rPr lang="en-US" sz="2000" baseline="30000" dirty="0" smtClean="0">
                <a:latin typeface="Arev Sans" panose="020B0603030804020204" pitchFamily="34" charset="0"/>
                <a:ea typeface="Arev Sans" panose="020B0603030804020204" pitchFamily="34" charset="0"/>
              </a:rPr>
              <a:t>quantum-)</a:t>
            </a:r>
            <a:r>
              <a:rPr lang="en-US" sz="1800" dirty="0" smtClean="0">
                <a:latin typeface="Arev Sans" panose="020B0603030804020204" pitchFamily="34" charset="0"/>
                <a:ea typeface="Arev Sans" panose="020B0603030804020204" pitchFamily="34" charset="0"/>
              </a:rPr>
              <a:t> </a:t>
            </a:r>
            <a:r>
              <a:rPr lang="en-US" dirty="0" smtClean="0">
                <a:solidFill>
                  <a:srgbClr val="FFFF00"/>
                </a:solidFill>
                <a:latin typeface="Arev Sans" panose="020B0603030804020204" pitchFamily="34" charset="0"/>
                <a:ea typeface="Arev Sans" panose="020B0603030804020204" pitchFamily="34" charset="0"/>
              </a:rPr>
              <a:t>Hellinger</a:t>
            </a:r>
            <a:r>
              <a:rPr lang="en-US" baseline="30000" dirty="0" smtClean="0">
                <a:solidFill>
                  <a:srgbClr val="FFFF00"/>
                </a:solidFill>
                <a:latin typeface="Arev Sans" panose="020B0603030804020204" pitchFamily="34" charset="0"/>
                <a:ea typeface="Arev Sans" panose="020B0603030804020204" pitchFamily="34" charset="0"/>
              </a:rPr>
              <a:t>2</a:t>
            </a:r>
            <a:r>
              <a:rPr lang="en-US" dirty="0" smtClean="0">
                <a:solidFill>
                  <a:srgbClr val="FFFF00"/>
                </a:solidFill>
                <a:latin typeface="Arev Sans" panose="020B0603030804020204" pitchFamily="34" charset="0"/>
                <a:ea typeface="Arev Sans" panose="020B0603030804020204" pitchFamily="34" charset="0"/>
              </a:rPr>
              <a:t>-Dist</a:t>
            </a:r>
            <a:r>
              <a:rPr lang="en-US" dirty="0" smtClean="0">
                <a:latin typeface="Arev Sans" panose="020B0603030804020204" pitchFamily="34" charset="0"/>
                <a:ea typeface="Arev Sans" panose="020B0603030804020204" pitchFamily="34" charset="0"/>
              </a:rPr>
              <a:t>(</a:t>
            </a:r>
            <a:r>
              <a:rPr lang="el-GR" dirty="0" smtClean="0">
                <a:latin typeface="Arev Sans" panose="020B0603030804020204" pitchFamily="34" charset="0"/>
                <a:ea typeface="Arev Sans" panose="020B0603030804020204" pitchFamily="34" charset="0"/>
              </a:rPr>
              <a:t>ρ</a:t>
            </a:r>
            <a:r>
              <a:rPr lang="en-US" dirty="0" smtClean="0">
                <a:latin typeface="Arev Sans" panose="020B0603030804020204" pitchFamily="34" charset="0"/>
                <a:ea typeface="Arev Sans" panose="020B0603030804020204" pitchFamily="34" charset="0"/>
              </a:rPr>
              <a:t>,</a:t>
            </a:r>
            <a:r>
              <a:rPr lang="el-GR" dirty="0" smtClean="0">
                <a:latin typeface="Arev Sans" panose="020B0603030804020204" pitchFamily="34" charset="0"/>
                <a:ea typeface="Arev Sans" panose="020B0603030804020204" pitchFamily="34" charset="0"/>
              </a:rPr>
              <a:t>ρ</a:t>
            </a:r>
            <a:r>
              <a:rPr lang="en-US" dirty="0" smtClean="0">
                <a:latin typeface="Arev Sans" panose="020B0603030804020204" pitchFamily="34" charset="0"/>
                <a:ea typeface="Arev Sans" panose="020B0603030804020204" pitchFamily="34" charset="0"/>
              </a:rPr>
              <a:t>) </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dirty="0" smtClean="0">
                <a:latin typeface="Arev Sans" panose="020B0603030804020204" pitchFamily="34" charset="0"/>
                <a:ea typeface="Arev Sans" panose="020B0603030804020204" pitchFamily="34" charset="0"/>
                <a:cs typeface="Verdana" panose="020B0604030504040204" pitchFamily="34" charset="0"/>
              </a:rPr>
              <a:t>?</a:t>
            </a:r>
            <a:r>
              <a:rPr lang="en-US" dirty="0" smtClean="0">
                <a:solidFill>
                  <a:srgbClr val="C00000"/>
                </a:solidFill>
                <a:latin typeface="Arev Sans" panose="020B0603030804020204" pitchFamily="34" charset="0"/>
                <a:ea typeface="Arev Sans" panose="020B0603030804020204" pitchFamily="34" charset="0"/>
                <a:cs typeface="Verdana" panose="020B0604030504040204" pitchFamily="34" charset="0"/>
              </a:rPr>
              <a:t>21±.01</a:t>
            </a:r>
            <a:r>
              <a:rPr lang="en-US" dirty="0" smtClean="0">
                <a:solidFill>
                  <a:srgbClr val="C00000"/>
                </a:solidFill>
                <a:latin typeface="Arev Sans" panose="020B0603030804020204" pitchFamily="34" charset="0"/>
                <a:ea typeface="Arev Sans" panose="020B0603030804020204" pitchFamily="34" charset="0"/>
              </a:rPr>
              <a:t> </a:t>
            </a:r>
            <a:endParaRPr lang="en-US" baseline="-25000" dirty="0">
              <a:solidFill>
                <a:srgbClr val="C00000"/>
              </a:solidFill>
              <a:latin typeface="Arev Sans" panose="020B0603030804020204" pitchFamily="34" charset="0"/>
              <a:ea typeface="Arev Sans" panose="020B0603030804020204" pitchFamily="34" charset="0"/>
            </a:endParaRPr>
          </a:p>
        </p:txBody>
      </p:sp>
      <p:sp>
        <p:nvSpPr>
          <p:cNvPr id="35" name="Freeform 37"/>
          <p:cNvSpPr>
            <a:spLocks noChangeAspect="1"/>
          </p:cNvSpPr>
          <p:nvPr>
            <p:custDataLst>
              <p:tags r:id="rId1"/>
            </p:custDataLst>
          </p:nvPr>
        </p:nvSpPr>
        <p:spPr bwMode="auto">
          <a:xfrm>
            <a:off x="6879526" y="3630870"/>
            <a:ext cx="272016" cy="111125"/>
          </a:xfrm>
          <a:custGeom>
            <a:avLst/>
            <a:gdLst>
              <a:gd name="T0" fmla="*/ 9 w 278"/>
              <a:gd name="T1" fmla="*/ 87 h 87"/>
              <a:gd name="T2" fmla="*/ 139 w 278"/>
              <a:gd name="T3" fmla="*/ 25 h 87"/>
              <a:gd name="T4" fmla="*/ 268 w 278"/>
              <a:gd name="T5" fmla="*/ 87 h 87"/>
              <a:gd name="T6" fmla="*/ 278 w 278"/>
              <a:gd name="T7" fmla="*/ 66 h 87"/>
              <a:gd name="T8" fmla="*/ 139 w 278"/>
              <a:gd name="T9" fmla="*/ 0 h 87"/>
              <a:gd name="T10" fmla="*/ 0 w 278"/>
              <a:gd name="T11" fmla="*/ 66 h 87"/>
              <a:gd name="T12" fmla="*/ 9 w 278"/>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278" h="87">
                <a:moveTo>
                  <a:pt x="9" y="87"/>
                </a:moveTo>
                <a:lnTo>
                  <a:pt x="139" y="25"/>
                </a:lnTo>
                <a:lnTo>
                  <a:pt x="268" y="87"/>
                </a:lnTo>
                <a:lnTo>
                  <a:pt x="278" y="66"/>
                </a:lnTo>
                <a:lnTo>
                  <a:pt x="139" y="0"/>
                </a:lnTo>
                <a:lnTo>
                  <a:pt x="0" y="66"/>
                </a:lnTo>
                <a:lnTo>
                  <a:pt x="9" y="87"/>
                </a:lnTo>
              </a:path>
            </a:pathLst>
          </a:custGeom>
          <a:solidFill>
            <a:srgbClr val="FFFFFF"/>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928319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6"/>
  <p:tag name="FIRSTANUPAM@XOBAIJSFUVWXY5K9" val="3150"/>
</p:tagLst>
</file>

<file path=ppt/tags/tag10.xml><?xml version="1.0" encoding="utf-8"?>
<p:tagLst xmlns:a="http://schemas.openxmlformats.org/drawingml/2006/main" xmlns:r="http://schemas.openxmlformats.org/officeDocument/2006/relationships" xmlns:p="http://schemas.openxmlformats.org/presentationml/2006/main">
  <p:tag name="ORIGINALHEIGHT" val="7.548077"/>
  <p:tag name="ORIGINALWIDTH" val="4.975969"/>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ell_2^2&#10;}\]&#10;\end{document}"/>
  <p:tag name="IGUANATEXSIZE" val="52"/>
  <p:tag name="IGUANATEXCURSOR" val="726"/>
  <p:tag name="TRANSPARENCY" val="True"/>
  <p:tag name="FILENAME" val=""/>
  <p:tag name="LATEXENGINEID" val="1"/>
  <p:tag name="TEMPFOLDER" val="c:\temp\"/>
  <p:tag name="LATEXFORMHEIGHT" val="380"/>
  <p:tag name="LATEXFORMWIDTH" val="592"/>
  <p:tag name="LATEXFORMWRAP" val="True"/>
  <p:tag name="BITMAPVECTOR" val="1"/>
</p:tagLst>
</file>

<file path=ppt/tags/tag100.xml><?xml version="1.0" encoding="utf-8"?>
<p:tagLst xmlns:a="http://schemas.openxmlformats.org/drawingml/2006/main" xmlns:r="http://schemas.openxmlformats.org/officeDocument/2006/relationships" xmlns:p="http://schemas.openxmlformats.org/presentationml/2006/main">
  <p:tag name="ORIGINALHEIGHT" val="2.8125"/>
  <p:tag name="ORIGINALWIDTH" val="0.3571429"/>
  <p:tag name="EMFCHILD" val="True"/>
</p:tagLst>
</file>

<file path=ppt/tags/tag101.xml><?xml version="1.0" encoding="utf-8"?>
<p:tagLst xmlns:a="http://schemas.openxmlformats.org/drawingml/2006/main" xmlns:r="http://schemas.openxmlformats.org/officeDocument/2006/relationships" xmlns:p="http://schemas.openxmlformats.org/presentationml/2006/main">
  <p:tag name="ORIGINALHEIGHT" val="1.116071"/>
  <p:tag name="ORIGINALWIDTH" val="2.633929"/>
  <p:tag name="EMFCHILD" val="True"/>
</p:tagLst>
</file>

<file path=ppt/tags/tag102.xml><?xml version="1.0" encoding="utf-8"?>
<p:tagLst xmlns:a="http://schemas.openxmlformats.org/drawingml/2006/main" xmlns:r="http://schemas.openxmlformats.org/officeDocument/2006/relationships" xmlns:p="http://schemas.openxmlformats.org/presentationml/2006/main">
  <p:tag name="ORIGINALHEIGHT" val="2.7009"/>
  <p:tag name="ORIGINALWIDTH" val="1.696429"/>
  <p:tag name="EMFCHILD" val="True"/>
</p:tagLst>
</file>

<file path=ppt/tags/tag103.xml><?xml version="1.0" encoding="utf-8"?>
<p:tagLst xmlns:a="http://schemas.openxmlformats.org/drawingml/2006/main" xmlns:r="http://schemas.openxmlformats.org/officeDocument/2006/relationships" xmlns:p="http://schemas.openxmlformats.org/presentationml/2006/main">
  <p:tag name="ORIGINALHEIGHT" val="3.75"/>
  <p:tag name="ORIGINALWIDTH" val="2.522315"/>
  <p:tag name="EMFCHILD" val="True"/>
</p:tagLst>
</file>

<file path=ppt/tags/tag104.xml><?xml version="1.0" encoding="utf-8"?>
<p:tagLst xmlns:a="http://schemas.openxmlformats.org/drawingml/2006/main" xmlns:r="http://schemas.openxmlformats.org/officeDocument/2006/relationships" xmlns:p="http://schemas.openxmlformats.org/presentationml/2006/main">
  <p:tag name="ORIGINALHEIGHT" val="2.767857"/>
  <p:tag name="ORIGINALWIDTH" val="1.808029"/>
  <p:tag name="EMFCHILD" val="True"/>
</p:tagLst>
</file>

<file path=ppt/tags/tag105.xml><?xml version="1.0" encoding="utf-8"?>
<p:tagLst xmlns:a="http://schemas.openxmlformats.org/drawingml/2006/main" xmlns:r="http://schemas.openxmlformats.org/officeDocument/2006/relationships" xmlns:p="http://schemas.openxmlformats.org/presentationml/2006/main">
  <p:tag name="ORIGINALHEIGHT" val="2.8125"/>
  <p:tag name="ORIGINALWIDTH" val="0.3571429"/>
  <p:tag name="EMFCHILD" val="True"/>
</p:tagLst>
</file>

<file path=ppt/tags/tag106.xml><?xml version="1.0" encoding="utf-8"?>
<p:tagLst xmlns:a="http://schemas.openxmlformats.org/drawingml/2006/main" xmlns:r="http://schemas.openxmlformats.org/officeDocument/2006/relationships" xmlns:p="http://schemas.openxmlformats.org/presentationml/2006/main">
  <p:tag name="ORIGINALHEIGHT" val="2.091339"/>
  <p:tag name="ORIGINALWIDTH" val="1.82692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_i^2 &#10;}\]&#10;\end{document}"/>
  <p:tag name="IGUANATEXSIZE" val="52"/>
  <p:tag name="IGUANATEXCURSOR" val="727"/>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107.xml><?xml version="1.0" encoding="utf-8"?>
<p:tagLst xmlns:a="http://schemas.openxmlformats.org/drawingml/2006/main" xmlns:r="http://schemas.openxmlformats.org/officeDocument/2006/relationships" xmlns:p="http://schemas.openxmlformats.org/presentationml/2006/main">
  <p:tag name="ORIGINALHEIGHT" val="7.451925"/>
  <p:tag name="ORIGINALWIDTH" val="6.778845"/>
  <p:tag name="EMFCHILD" val="True"/>
</p:tagLst>
</file>

<file path=ppt/tags/tag108.xml><?xml version="1.0" encoding="utf-8"?>
<p:tagLst xmlns:a="http://schemas.openxmlformats.org/drawingml/2006/main" xmlns:r="http://schemas.openxmlformats.org/officeDocument/2006/relationships" xmlns:p="http://schemas.openxmlformats.org/presentationml/2006/main">
  <p:tag name="ORIGINALHEIGHT" val="2.836539"/>
  <p:tag name="ORIGINALWIDTH" val="0.3605844"/>
  <p:tag name="EMFCHILD" val="True"/>
</p:tagLst>
</file>

<file path=ppt/tags/tag109.xml><?xml version="1.0" encoding="utf-8"?>
<p:tagLst xmlns:a="http://schemas.openxmlformats.org/drawingml/2006/main" xmlns:r="http://schemas.openxmlformats.org/officeDocument/2006/relationships" xmlns:p="http://schemas.openxmlformats.org/presentationml/2006/main">
  <p:tag name="ORIGINALHEIGHT" val="1.1298"/>
  <p:tag name="ORIGINALWIDTH" val="2.716353"/>
  <p:tag name="EMFCHILD" val="True"/>
</p:tagLst>
</file>

<file path=ppt/tags/tag11.xml><?xml version="1.0" encoding="utf-8"?>
<p:tagLst xmlns:a="http://schemas.openxmlformats.org/drawingml/2006/main" xmlns:r="http://schemas.openxmlformats.org/officeDocument/2006/relationships" xmlns:p="http://schemas.openxmlformats.org/presentationml/2006/main">
  <p:tag name="ORIGINALHEIGHT" val="4.014431"/>
  <p:tag name="ORIGINALWIDTH" val="2.139431"/>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ell_2^2&#10;}\]&#10;\end{document}"/>
  <p:tag name="IGUANATEXSIZE" val="52"/>
  <p:tag name="IGUANATEXCURSOR" val="726"/>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110.xml><?xml version="1.0" encoding="utf-8"?>
<p:tagLst xmlns:a="http://schemas.openxmlformats.org/drawingml/2006/main" xmlns:r="http://schemas.openxmlformats.org/officeDocument/2006/relationships" xmlns:p="http://schemas.openxmlformats.org/presentationml/2006/main">
  <p:tag name="ORIGINALHEIGHT" val="2.71634"/>
  <p:tag name="ORIGINALWIDTH" val="1.730769"/>
  <p:tag name="EMFCHILD" val="True"/>
</p:tagLst>
</file>

<file path=ppt/tags/tag111.xml><?xml version="1.0" encoding="utf-8"?>
<p:tagLst xmlns:a="http://schemas.openxmlformats.org/drawingml/2006/main" xmlns:r="http://schemas.openxmlformats.org/officeDocument/2006/relationships" xmlns:p="http://schemas.openxmlformats.org/presentationml/2006/main">
  <p:tag name="ORIGINALHEIGHT" val="3.750001"/>
  <p:tag name="ORIGINALWIDTH" val="2.596153"/>
  <p:tag name="EMFCHILD" val="True"/>
</p:tagLst>
</file>

<file path=ppt/tags/tag112.xml><?xml version="1.0" encoding="utf-8"?>
<p:tagLst xmlns:a="http://schemas.openxmlformats.org/drawingml/2006/main" xmlns:r="http://schemas.openxmlformats.org/officeDocument/2006/relationships" xmlns:p="http://schemas.openxmlformats.org/presentationml/2006/main">
  <p:tag name="ORIGINALHEIGHT" val="2.764416"/>
  <p:tag name="ORIGINALWIDTH" val="1.850969"/>
  <p:tag name="EMFCHILD" val="True"/>
</p:tagLst>
</file>

<file path=ppt/tags/tag113.xml><?xml version="1.0" encoding="utf-8"?>
<p:tagLst xmlns:a="http://schemas.openxmlformats.org/drawingml/2006/main" xmlns:r="http://schemas.openxmlformats.org/officeDocument/2006/relationships" xmlns:p="http://schemas.openxmlformats.org/presentationml/2006/main">
  <p:tag name="ORIGINALHEIGHT" val="2.812493"/>
  <p:tag name="ORIGINALWIDTH" val="0.3605844"/>
  <p:tag name="EMFCHILD" val="True"/>
</p:tagLst>
</file>

<file path=ppt/tags/tag114.xml><?xml version="1.0" encoding="utf-8"?>
<p:tagLst xmlns:a="http://schemas.openxmlformats.org/drawingml/2006/main" xmlns:r="http://schemas.openxmlformats.org/officeDocument/2006/relationships" xmlns:p="http://schemas.openxmlformats.org/presentationml/2006/main">
  <p:tag name="ORIGINALHEIGHT" val="14.24109"/>
  <p:tag name="ORIGINALWIDTH" val="31.85267"/>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E[\color[rgb]{1,1,0}X\color[rgb]{1,1,1}] = \color[rgb]{1,1,0} \sum_{i=1}^n p_i^2&#10;}\]&#10;\end{document}"/>
  <p:tag name="IGUANATEXSIZE" val="56"/>
  <p:tag name="IGUANATEXCURSOR" val="745"/>
  <p:tag name="TRANSPARENCY" val="True"/>
  <p:tag name="FILENAME" val=""/>
  <p:tag name="LATEXENGINEID" val="1"/>
  <p:tag name="TEMPFOLDER" val="c:\temp\"/>
  <p:tag name="LATEXFORMHEIGHT" val="380"/>
  <p:tag name="LATEXFORMWIDTH" val="592"/>
  <p:tag name="LATEXFORMWRAP" val="True"/>
  <p:tag name="BITMAPVECTOR" val="1"/>
</p:tagLst>
</file>

<file path=ppt/tags/tag115.xml><?xml version="1.0" encoding="utf-8"?>
<p:tagLst xmlns:a="http://schemas.openxmlformats.org/drawingml/2006/main" xmlns:r="http://schemas.openxmlformats.org/officeDocument/2006/relationships" xmlns:p="http://schemas.openxmlformats.org/presentationml/2006/main">
  <p:tag name="ORIGINALHEIGHT" val="6.754797"/>
  <p:tag name="ORIGINALWIDTH" val="36.24999"/>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m \color[rgb]{1,1,1} = O\left(\color[rgb]{1,1,0} \sqrt{n}/\eps^2\color[rgb]{1,1,1}\right)&#10;}\]&#10;\end{document}"/>
  <p:tag name="IGUANATEXSIZE" val="52"/>
  <p:tag name="IGUANATEXCURSOR" val="807"/>
  <p:tag name="TRANSPARENCY" val="True"/>
  <p:tag name="FILENAME" val=""/>
  <p:tag name="LATEXENGINEID" val="1"/>
  <p:tag name="TEMPFOLDER" val="c:\temp\"/>
  <p:tag name="LATEXFORMHEIGHT" val="380"/>
  <p:tag name="LATEXFORMWIDTH" val="592"/>
  <p:tag name="LATEXFORMWRAP" val="True"/>
  <p:tag name="BITMAPVECTOR" val="1"/>
</p:tagLst>
</file>

<file path=ppt/tags/tag116.xml><?xml version="1.0" encoding="utf-8"?>
<p:tagLst xmlns:a="http://schemas.openxmlformats.org/drawingml/2006/main" xmlns:r="http://schemas.openxmlformats.org/officeDocument/2006/relationships" xmlns:p="http://schemas.openxmlformats.org/presentationml/2006/main">
  <p:tag name="ORIGINALHEIGHT" val="7.548077"/>
  <p:tag name="ORIGINALWIDTH" val="4.95192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ell_2^2&#10;}\]&#10;\end{document}"/>
  <p:tag name="IGUANATEXSIZE" val="52"/>
  <p:tag name="IGUANATEXCURSOR" val="726"/>
  <p:tag name="TRANSPARENCY" val="True"/>
  <p:tag name="FILENAME" val=""/>
  <p:tag name="LATEXENGINEID" val="1"/>
  <p:tag name="TEMPFOLDER" val="c:\temp\"/>
  <p:tag name="LATEXFORMHEIGHT" val="380"/>
  <p:tag name="LATEXFORMWIDTH" val="592"/>
  <p:tag name="LATEXFORMWRAP" val="True"/>
  <p:tag name="BITMAPVECTOR" val="1"/>
</p:tagLst>
</file>

<file path=ppt/tags/tag117.xml><?xml version="1.0" encoding="utf-8"?>
<p:tagLst xmlns:a="http://schemas.openxmlformats.org/drawingml/2006/main" xmlns:r="http://schemas.openxmlformats.org/officeDocument/2006/relationships" xmlns:p="http://schemas.openxmlformats.org/presentationml/2006/main">
  <p:tag name="ORIGINALHEIGHT" val="7.548077"/>
  <p:tag name="ORIGINALWIDTH" val="4.95192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ell_2^2&#10;}\]&#10;\end{document}"/>
  <p:tag name="IGUANATEXSIZE" val="52"/>
  <p:tag name="IGUANATEXCURSOR" val="726"/>
  <p:tag name="TRANSPARENCY" val="True"/>
  <p:tag name="FILENAME" val=""/>
  <p:tag name="LATEXENGINEID" val="1"/>
  <p:tag name="TEMPFOLDER" val="c:\temp\"/>
  <p:tag name="LATEXFORMHEIGHT" val="380"/>
  <p:tag name="LATEXFORMWIDTH" val="592"/>
  <p:tag name="LATEXFORMWRAP" val="True"/>
  <p:tag name="BITMAPVECTOR" val="1"/>
</p:tagLst>
</file>

<file path=ppt/tags/tag118.xml><?xml version="1.0" encoding="utf-8"?>
<p:tagLst xmlns:a="http://schemas.openxmlformats.org/drawingml/2006/main" xmlns:r="http://schemas.openxmlformats.org/officeDocument/2006/relationships" xmlns:p="http://schemas.openxmlformats.org/presentationml/2006/main">
  <p:tag name="ORIGINALHEIGHT" val="4.014431"/>
  <p:tag name="ORIGINALWIDTH" val="2.115385"/>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ell_2^2&#10;}\]&#10;\end{document}"/>
  <p:tag name="IGUANATEXSIZE" val="52"/>
  <p:tag name="IGUANATEXCURSOR" val="726"/>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119.xml><?xml version="1.0" encoding="utf-8"?>
<p:tagLst xmlns:a="http://schemas.openxmlformats.org/drawingml/2006/main" xmlns:r="http://schemas.openxmlformats.org/officeDocument/2006/relationships" xmlns:p="http://schemas.openxmlformats.org/presentationml/2006/main">
  <p:tag name="ORIGINALHEIGHT" val="2.980769"/>
  <p:tag name="ORIGINALWIDTH" val="2.019231"/>
  <p:tag name="EMFCHILD" val="True"/>
</p:tagLst>
</file>

<file path=ppt/tags/tag12.xml><?xml version="1.0" encoding="utf-8"?>
<p:tagLst xmlns:a="http://schemas.openxmlformats.org/drawingml/2006/main" xmlns:r="http://schemas.openxmlformats.org/officeDocument/2006/relationships" xmlns:p="http://schemas.openxmlformats.org/presentationml/2006/main">
  <p:tag name="ORIGINALHEIGHT" val="2.980769"/>
  <p:tag name="ORIGINALWIDTH" val="2.043277"/>
  <p:tag name="EMFCHILD" val="True"/>
</p:tagLst>
</file>

<file path=ppt/tags/tag120.xml><?xml version="1.0" encoding="utf-8"?>
<p:tagLst xmlns:a="http://schemas.openxmlformats.org/drawingml/2006/main" xmlns:r="http://schemas.openxmlformats.org/officeDocument/2006/relationships" xmlns:p="http://schemas.openxmlformats.org/presentationml/2006/main">
  <p:tag name="ORIGINALHEIGHT" val="2.980769"/>
  <p:tag name="ORIGINALWIDTH" val="2.019231"/>
  <p:tag name="EMFCHILD" val="True"/>
</p:tagLst>
</file>

<file path=ppt/tags/tag121.xml><?xml version="1.0" encoding="utf-8"?>
<p:tagLst xmlns:a="http://schemas.openxmlformats.org/drawingml/2006/main" xmlns:r="http://schemas.openxmlformats.org/officeDocument/2006/relationships" xmlns:p="http://schemas.openxmlformats.org/presentationml/2006/main">
  <p:tag name="ORIGINALHEIGHT" val="4.014431"/>
  <p:tag name="ORIGINALWIDTH" val="2.115385"/>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ell_2^2&#10;}\]&#10;\end{document}"/>
  <p:tag name="IGUANATEXSIZE" val="52"/>
  <p:tag name="IGUANATEXCURSOR" val="726"/>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122.xml><?xml version="1.0" encoding="utf-8"?>
<p:tagLst xmlns:a="http://schemas.openxmlformats.org/drawingml/2006/main" xmlns:r="http://schemas.openxmlformats.org/officeDocument/2006/relationships" xmlns:p="http://schemas.openxmlformats.org/presentationml/2006/main">
  <p:tag name="ORIGINALHEIGHT" val="2.980769"/>
  <p:tag name="ORIGINALWIDTH" val="2.019231"/>
  <p:tag name="EMFCHILD" val="True"/>
</p:tagLst>
</file>

<file path=ppt/tags/tag123.xml><?xml version="1.0" encoding="utf-8"?>
<p:tagLst xmlns:a="http://schemas.openxmlformats.org/drawingml/2006/main" xmlns:r="http://schemas.openxmlformats.org/officeDocument/2006/relationships" xmlns:p="http://schemas.openxmlformats.org/presentationml/2006/main">
  <p:tag name="ORIGINALHEIGHT" val="2.980769"/>
  <p:tag name="ORIGINALWIDTH" val="2.019231"/>
  <p:tag name="EMFCHILD" val="True"/>
</p:tagLst>
</file>

<file path=ppt/tags/tag124.xml><?xml version="1.0" encoding="utf-8"?>
<p:tagLst xmlns:a="http://schemas.openxmlformats.org/drawingml/2006/main" xmlns:r="http://schemas.openxmlformats.org/officeDocument/2006/relationships" xmlns:p="http://schemas.openxmlformats.org/presentationml/2006/main">
  <p:tag name="ORIGINALHEIGHT" val="2.932691"/>
  <p:tag name="ORIGINALWIDTH" val="4.15866"/>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m \color[rgb]{1,1,1} = O\left(\color[rgb]{1,1,0} \sqrt{n}/\eps^2\color[rgb]{1,1,1}\right)&#10;}\]&#10;\end{document}"/>
  <p:tag name="IGUANATEXSIZE" val="52"/>
  <p:tag name="IGUANATEXCURSOR" val="807"/>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125.xml><?xml version="1.0" encoding="utf-8"?>
<p:tagLst xmlns:a="http://schemas.openxmlformats.org/drawingml/2006/main" xmlns:r="http://schemas.openxmlformats.org/officeDocument/2006/relationships" xmlns:p="http://schemas.openxmlformats.org/presentationml/2006/main">
  <p:tag name="ORIGINALHEIGHT" val="1.586538"/>
  <p:tag name="ORIGINALWIDTH" val="3.509614"/>
  <p:tag name="EMFCHILD" val="True"/>
</p:tagLst>
</file>

<file path=ppt/tags/tag126.xml><?xml version="1.0" encoding="utf-8"?>
<p:tagLst xmlns:a="http://schemas.openxmlformats.org/drawingml/2006/main" xmlns:r="http://schemas.openxmlformats.org/officeDocument/2006/relationships" xmlns:p="http://schemas.openxmlformats.org/presentationml/2006/main">
  <p:tag name="ORIGINALHEIGHT" val="3.942306"/>
  <p:tag name="ORIGINALWIDTH" val="3.533661"/>
  <p:tag name="EMFCHILD" val="True"/>
</p:tagLst>
</file>

<file path=ppt/tags/tag127.xml><?xml version="1.0" encoding="utf-8"?>
<p:tagLst xmlns:a="http://schemas.openxmlformats.org/drawingml/2006/main" xmlns:r="http://schemas.openxmlformats.org/officeDocument/2006/relationships" xmlns:p="http://schemas.openxmlformats.org/presentationml/2006/main">
  <p:tag name="ORIGINALHEIGHT" val="6.490381"/>
  <p:tag name="ORIGINALWIDTH" val="1.538461"/>
  <p:tag name="EMFCHILD" val="True"/>
</p:tagLst>
</file>

<file path=ppt/tags/tag128.xml><?xml version="1.0" encoding="utf-8"?>
<p:tagLst xmlns:a="http://schemas.openxmlformats.org/drawingml/2006/main" xmlns:r="http://schemas.openxmlformats.org/officeDocument/2006/relationships" xmlns:p="http://schemas.openxmlformats.org/presentationml/2006/main">
  <p:tag name="ORIGINALHEIGHT" val="4.999998"/>
  <p:tag name="ORIGINALWIDTH" val="3.990384"/>
  <p:tag name="EMFCHILD" val="True"/>
</p:tagLst>
</file>

<file path=ppt/tags/tag129.xml><?xml version="1.0" encoding="utf-8"?>
<p:tagLst xmlns:a="http://schemas.openxmlformats.org/drawingml/2006/main" xmlns:r="http://schemas.openxmlformats.org/officeDocument/2006/relationships" xmlns:p="http://schemas.openxmlformats.org/presentationml/2006/main">
  <p:tag name="ORIGINALHEIGHT" val="2.932691"/>
  <p:tag name="ORIGINALWIDTH" val="2.379815"/>
  <p:tag name="EMFCHILD" val="True"/>
</p:tagLst>
</file>

<file path=ppt/tags/tag13.xml><?xml version="1.0" encoding="utf-8"?>
<p:tagLst xmlns:a="http://schemas.openxmlformats.org/drawingml/2006/main" xmlns:r="http://schemas.openxmlformats.org/officeDocument/2006/relationships" xmlns:p="http://schemas.openxmlformats.org/presentationml/2006/main">
  <p:tag name="ORIGINALHEIGHT" val="2.980769"/>
  <p:tag name="ORIGINALWIDTH" val="2.043277"/>
  <p:tag name="EMFCHILD" val="True"/>
</p:tagLst>
</file>

<file path=ppt/tags/tag130.xml><?xml version="1.0" encoding="utf-8"?>
<p:tagLst xmlns:a="http://schemas.openxmlformats.org/drawingml/2006/main" xmlns:r="http://schemas.openxmlformats.org/officeDocument/2006/relationships" xmlns:p="http://schemas.openxmlformats.org/presentationml/2006/main">
  <p:tag name="ORIGINALHEIGHT" val="4.326921"/>
  <p:tag name="ORIGINALWIDTH" val="2.596153"/>
  <p:tag name="EMFCHILD" val="True"/>
</p:tagLst>
</file>

<file path=ppt/tags/tag131.xml><?xml version="1.0" encoding="utf-8"?>
<p:tagLst xmlns:a="http://schemas.openxmlformats.org/drawingml/2006/main" xmlns:r="http://schemas.openxmlformats.org/officeDocument/2006/relationships" xmlns:p="http://schemas.openxmlformats.org/presentationml/2006/main">
  <p:tag name="ORIGINALHEIGHT" val="3.004799"/>
  <p:tag name="ORIGINALWIDTH" val="2.427891"/>
  <p:tag name="EMFCHILD" val="True"/>
</p:tagLst>
</file>

<file path=ppt/tags/tag132.xml><?xml version="1.0" encoding="utf-8"?>
<p:tagLst xmlns:a="http://schemas.openxmlformats.org/drawingml/2006/main" xmlns:r="http://schemas.openxmlformats.org/officeDocument/2006/relationships" xmlns:p="http://schemas.openxmlformats.org/presentationml/2006/main">
  <p:tag name="ORIGINALHEIGHT" val="2.956722"/>
  <p:tag name="ORIGINALWIDTH" val="1.826923"/>
  <p:tag name="EMFCHILD" val="True"/>
</p:tagLst>
</file>

<file path=ppt/tags/tag133.xml><?xml version="1.0" encoding="utf-8"?>
<p:tagLst xmlns:a="http://schemas.openxmlformats.org/drawingml/2006/main" xmlns:r="http://schemas.openxmlformats.org/officeDocument/2006/relationships" xmlns:p="http://schemas.openxmlformats.org/presentationml/2006/main">
  <p:tag name="ORIGINALHEIGHT" val="6.490381"/>
  <p:tag name="ORIGINALWIDTH" val="1.538461"/>
  <p:tag name="EMFCHILD" val="True"/>
</p:tagLst>
</file>

<file path=ppt/tags/tag134.xml><?xml version="1.0" encoding="utf-8"?>
<p:tagLst xmlns:a="http://schemas.openxmlformats.org/drawingml/2006/main" xmlns:r="http://schemas.openxmlformats.org/officeDocument/2006/relationships" xmlns:p="http://schemas.openxmlformats.org/presentationml/2006/main">
  <p:tag name="ORIGINALHEIGHT" val="0.4327072"/>
  <p:tag name="ORIGINALWIDTH" val="3.437522"/>
  <p:tag name="EMFCHILD" val="True"/>
</p:tagLst>
</file>

<file path=ppt/tags/tag135.xml><?xml version="1.0" encoding="utf-8"?>
<p:tagLst xmlns:a="http://schemas.openxmlformats.org/drawingml/2006/main" xmlns:r="http://schemas.openxmlformats.org/officeDocument/2006/relationships" xmlns:p="http://schemas.openxmlformats.org/presentationml/2006/main">
  <p:tag name="ORIGINALHEIGHT" val="3.571429"/>
  <p:tag name="ORIGINALWIDTH" val="2.678571"/>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E[\color[rgb]{1,1,0}X\color[rgb]{1,1,1}] = \color[rgb]{1,1,0} \sum_{i=1}^n p_i^2&#10;}\]&#10;\end{document}"/>
  <p:tag name="IGUANATEXSIZE" val="56"/>
  <p:tag name="IGUANATEXCURSOR" val="745"/>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136.xml><?xml version="1.0" encoding="utf-8"?>
<p:tagLst xmlns:a="http://schemas.openxmlformats.org/drawingml/2006/main" xmlns:r="http://schemas.openxmlformats.org/officeDocument/2006/relationships" xmlns:p="http://schemas.openxmlformats.org/presentationml/2006/main">
  <p:tag name="ORIGINALHEIGHT" val="4.665186"/>
  <p:tag name="ORIGINALWIDTH" val="1.227672"/>
  <p:tag name="EMFCHILD" val="True"/>
</p:tagLst>
</file>

<file path=ppt/tags/tag137.xml><?xml version="1.0" encoding="utf-8"?>
<p:tagLst xmlns:a="http://schemas.openxmlformats.org/drawingml/2006/main" xmlns:r="http://schemas.openxmlformats.org/officeDocument/2006/relationships" xmlns:p="http://schemas.openxmlformats.org/presentationml/2006/main">
  <p:tag name="ORIGINALHEIGHT" val="3.571429"/>
  <p:tag name="ORIGINALWIDTH" val="3.214286"/>
  <p:tag name="EMFCHILD" val="True"/>
</p:tagLst>
</file>

<file path=ppt/tags/tag138.xml><?xml version="1.0" encoding="utf-8"?>
<p:tagLst xmlns:a="http://schemas.openxmlformats.org/drawingml/2006/main" xmlns:r="http://schemas.openxmlformats.org/officeDocument/2006/relationships" xmlns:p="http://schemas.openxmlformats.org/presentationml/2006/main">
  <p:tag name="ORIGINALHEIGHT" val="4.665186"/>
  <p:tag name="ORIGINALWIDTH" val="1.25"/>
  <p:tag name="EMFCHILD" val="True"/>
</p:tagLst>
</file>

<file path=ppt/tags/tag139.xml><?xml version="1.0" encoding="utf-8"?>
<p:tagLst xmlns:a="http://schemas.openxmlformats.org/drawingml/2006/main" xmlns:r="http://schemas.openxmlformats.org/officeDocument/2006/relationships" xmlns:p="http://schemas.openxmlformats.org/presentationml/2006/main">
  <p:tag name="ORIGINALHEIGHT" val="1.495543"/>
  <p:tag name="ORIGINALWIDTH" val="3.482143"/>
  <p:tag name="EMFCHILD" val="True"/>
</p:tagLst>
</file>

<file path=ppt/tags/tag14.xml><?xml version="1.0" encoding="utf-8"?>
<p:tagLst xmlns:a="http://schemas.openxmlformats.org/drawingml/2006/main" xmlns:r="http://schemas.openxmlformats.org/officeDocument/2006/relationships" xmlns:p="http://schemas.openxmlformats.org/presentationml/2006/main">
  <p:tag name="ORIGINALHEIGHT" val="7.548077"/>
  <p:tag name="ORIGINALWIDTH" val="4.975969"/>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ell_2^2&#10;}\]&#10;\end{document}"/>
  <p:tag name="IGUANATEXSIZE" val="52"/>
  <p:tag name="IGUANATEXCURSOR" val="726"/>
  <p:tag name="TRANSPARENCY" val="True"/>
  <p:tag name="FILENAME" val=""/>
  <p:tag name="LATEXENGINEID" val="1"/>
  <p:tag name="TEMPFOLDER" val="c:\temp\"/>
  <p:tag name="LATEXFORMHEIGHT" val="380"/>
  <p:tag name="LATEXFORMWIDTH" val="592"/>
  <p:tag name="LATEXFORMWRAP" val="True"/>
  <p:tag name="BITMAPVECTOR" val="1"/>
</p:tagLst>
</file>

<file path=ppt/tags/tag140.xml><?xml version="1.0" encoding="utf-8"?>
<p:tagLst xmlns:a="http://schemas.openxmlformats.org/drawingml/2006/main" xmlns:r="http://schemas.openxmlformats.org/officeDocument/2006/relationships" xmlns:p="http://schemas.openxmlformats.org/presentationml/2006/main">
  <p:tag name="ORIGINALHEIGHT" val="2.0759"/>
  <p:tag name="ORIGINALWIDTH" val="1.785714"/>
  <p:tag name="EMFCHILD" val="True"/>
</p:tagLst>
</file>

<file path=ppt/tags/tag141.xml><?xml version="1.0" encoding="utf-8"?>
<p:tagLst xmlns:a="http://schemas.openxmlformats.org/drawingml/2006/main" xmlns:r="http://schemas.openxmlformats.org/officeDocument/2006/relationships" xmlns:p="http://schemas.openxmlformats.org/presentationml/2006/main">
  <p:tag name="ORIGINALHEIGHT" val="7.455357"/>
  <p:tag name="ORIGINALWIDTH" val="6.584815"/>
  <p:tag name="EMFCHILD" val="True"/>
</p:tagLst>
</file>

<file path=ppt/tags/tag142.xml><?xml version="1.0" encoding="utf-8"?>
<p:tagLst xmlns:a="http://schemas.openxmlformats.org/drawingml/2006/main" xmlns:r="http://schemas.openxmlformats.org/officeDocument/2006/relationships" xmlns:p="http://schemas.openxmlformats.org/presentationml/2006/main">
  <p:tag name="ORIGINALHEIGHT" val="2.8125"/>
  <p:tag name="ORIGINALWIDTH" val="0.3571429"/>
  <p:tag name="EMFCHILD" val="True"/>
</p:tagLst>
</file>

<file path=ppt/tags/tag143.xml><?xml version="1.0" encoding="utf-8"?>
<p:tagLst xmlns:a="http://schemas.openxmlformats.org/drawingml/2006/main" xmlns:r="http://schemas.openxmlformats.org/officeDocument/2006/relationships" xmlns:p="http://schemas.openxmlformats.org/presentationml/2006/main">
  <p:tag name="ORIGINALHEIGHT" val="1.116071"/>
  <p:tag name="ORIGINALWIDTH" val="2.633929"/>
  <p:tag name="EMFCHILD" val="True"/>
</p:tagLst>
</file>

<file path=ppt/tags/tag144.xml><?xml version="1.0" encoding="utf-8"?>
<p:tagLst xmlns:a="http://schemas.openxmlformats.org/drawingml/2006/main" xmlns:r="http://schemas.openxmlformats.org/officeDocument/2006/relationships" xmlns:p="http://schemas.openxmlformats.org/presentationml/2006/main">
  <p:tag name="ORIGINALHEIGHT" val="2.7009"/>
  <p:tag name="ORIGINALWIDTH" val="1.696429"/>
  <p:tag name="EMFCHILD" val="True"/>
</p:tagLst>
</file>

<file path=ppt/tags/tag145.xml><?xml version="1.0" encoding="utf-8"?>
<p:tagLst xmlns:a="http://schemas.openxmlformats.org/drawingml/2006/main" xmlns:r="http://schemas.openxmlformats.org/officeDocument/2006/relationships" xmlns:p="http://schemas.openxmlformats.org/presentationml/2006/main">
  <p:tag name="ORIGINALHEIGHT" val="3.75"/>
  <p:tag name="ORIGINALWIDTH" val="2.522315"/>
  <p:tag name="EMFCHILD" val="True"/>
</p:tagLst>
</file>

<file path=ppt/tags/tag146.xml><?xml version="1.0" encoding="utf-8"?>
<p:tagLst xmlns:a="http://schemas.openxmlformats.org/drawingml/2006/main" xmlns:r="http://schemas.openxmlformats.org/officeDocument/2006/relationships" xmlns:p="http://schemas.openxmlformats.org/presentationml/2006/main">
  <p:tag name="ORIGINALHEIGHT" val="2.767857"/>
  <p:tag name="ORIGINALWIDTH" val="1.808029"/>
  <p:tag name="EMFCHILD" val="True"/>
</p:tagLst>
</file>

<file path=ppt/tags/tag147.xml><?xml version="1.0" encoding="utf-8"?>
<p:tagLst xmlns:a="http://schemas.openxmlformats.org/drawingml/2006/main" xmlns:r="http://schemas.openxmlformats.org/officeDocument/2006/relationships" xmlns:p="http://schemas.openxmlformats.org/presentationml/2006/main">
  <p:tag name="ORIGINALHEIGHT" val="2.8125"/>
  <p:tag name="ORIGINALWIDTH" val="0.3571429"/>
  <p:tag name="EMFCHILD" val="True"/>
</p:tagLst>
</file>

<file path=ppt/tags/tag148.xml><?xml version="1.0" encoding="utf-8"?>
<p:tagLst xmlns:a="http://schemas.openxmlformats.org/drawingml/2006/main" xmlns:r="http://schemas.openxmlformats.org/officeDocument/2006/relationships" xmlns:p="http://schemas.openxmlformats.org/presentationml/2006/main">
  <p:tag name="ORIGINALHEIGHT" val="14.24109"/>
  <p:tag name="ORIGINALWIDTH" val="31.85267"/>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E[\color[rgb]{1,1,0}X\color[rgb]{1,1,1}] = \color[rgb]{1,1,0} \sum_{i=1}^n p_i^2&#10;}\]&#10;\end{document}"/>
  <p:tag name="IGUANATEXSIZE" val="56"/>
  <p:tag name="IGUANATEXCURSOR" val="745"/>
  <p:tag name="TRANSPARENCY" val="True"/>
  <p:tag name="FILENAME" val=""/>
  <p:tag name="LATEXENGINEID" val="1"/>
  <p:tag name="TEMPFOLDER" val="c:\temp\"/>
  <p:tag name="LATEXFORMHEIGHT" val="380"/>
  <p:tag name="LATEXFORMWIDTH" val="592"/>
  <p:tag name="LATEXFORMWRAP" val="True"/>
  <p:tag name="BITMAPVECTOR" val="1"/>
</p:tagLst>
</file>

<file path=ppt/tags/tag149.xml><?xml version="1.0" encoding="utf-8"?>
<p:tagLst xmlns:a="http://schemas.openxmlformats.org/drawingml/2006/main" xmlns:r="http://schemas.openxmlformats.org/officeDocument/2006/relationships" xmlns:p="http://schemas.openxmlformats.org/presentationml/2006/main">
  <p:tag name="ORIGINALHEIGHT" val="6.754797"/>
  <p:tag name="ORIGINALWIDTH" val="36.24999"/>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m \color[rgb]{1,1,1} = O\left(\color[rgb]{1,1,0} \sqrt{n}/\eps^2\color[rgb]{1,1,1}\right)&#10;}\]&#10;\end{document}"/>
  <p:tag name="IGUANATEXSIZE" val="52"/>
  <p:tag name="IGUANATEXCURSOR" val="807"/>
  <p:tag name="TRANSPARENCY" val="True"/>
  <p:tag name="FILENAME" val=""/>
  <p:tag name="LATEXENGINEID" val="1"/>
  <p:tag name="TEMPFOLDER" val="c:\temp\"/>
  <p:tag name="LATEXFORMHEIGHT" val="380"/>
  <p:tag name="LATEXFORMWIDTH" val="592"/>
  <p:tag name="LATEXFORMWRAP" val="True"/>
  <p:tag name="BITMAPVECTOR" val="1"/>
</p:tagLst>
</file>

<file path=ppt/tags/tag15.xml><?xml version="1.0" encoding="utf-8"?>
<p:tagLst xmlns:a="http://schemas.openxmlformats.org/drawingml/2006/main" xmlns:r="http://schemas.openxmlformats.org/officeDocument/2006/relationships" xmlns:p="http://schemas.openxmlformats.org/presentationml/2006/main">
  <p:tag name="ORIGINALHEIGHT" val="14.23078"/>
  <p:tag name="ORIGINALWIDTH" val="38.84616"/>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sum_{i=1}^n (p_i - 1/n)^2&#10;}\]&#10;\end{document}"/>
  <p:tag name="IGUANATEXSIZE" val="52"/>
  <p:tag name="IGUANATEXCURSOR" val="741"/>
  <p:tag name="TRANSPARENCY" val="True"/>
  <p:tag name="FILENAME" val=""/>
  <p:tag name="LATEXENGINEID" val="1"/>
  <p:tag name="TEMPFOLDER" val="c:\temp\"/>
  <p:tag name="LATEXFORMHEIGHT" val="380"/>
  <p:tag name="LATEXFORMWIDTH" val="592"/>
  <p:tag name="LATEXFORMWRAP" val="True"/>
  <p:tag name="BITMAPVECTOR" val="1"/>
</p:tagLst>
</file>

<file path=ppt/tags/tag150.xml><?xml version="1.0" encoding="utf-8"?>
<p:tagLst xmlns:a="http://schemas.openxmlformats.org/drawingml/2006/main" xmlns:r="http://schemas.openxmlformats.org/officeDocument/2006/relationships" xmlns:p="http://schemas.openxmlformats.org/presentationml/2006/main">
  <p:tag name="ORIGINALHEIGHT" val="7.548077"/>
  <p:tag name="ORIGINALWIDTH" val="4.95192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ell_2^2&#10;}\]&#10;\end{document}"/>
  <p:tag name="IGUANATEXSIZE" val="52"/>
  <p:tag name="IGUANATEXCURSOR" val="726"/>
  <p:tag name="TRANSPARENCY" val="True"/>
  <p:tag name="FILENAME" val=""/>
  <p:tag name="LATEXENGINEID" val="1"/>
  <p:tag name="TEMPFOLDER" val="c:\temp\"/>
  <p:tag name="LATEXFORMHEIGHT" val="380"/>
  <p:tag name="LATEXFORMWIDTH" val="592"/>
  <p:tag name="LATEXFORMWRAP" val="True"/>
  <p:tag name="BITMAPVECTOR" val="1"/>
</p:tagLst>
</file>

<file path=ppt/tags/tag151.xml><?xml version="1.0" encoding="utf-8"?>
<p:tagLst xmlns:a="http://schemas.openxmlformats.org/drawingml/2006/main" xmlns:r="http://schemas.openxmlformats.org/officeDocument/2006/relationships" xmlns:p="http://schemas.openxmlformats.org/presentationml/2006/main">
  <p:tag name="ORIGINALHEIGHT" val="4.014431"/>
  <p:tag name="ORIGINALWIDTH" val="2.115385"/>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ell_2^2&#10;}\]&#10;\end{document}"/>
  <p:tag name="IGUANATEXSIZE" val="52"/>
  <p:tag name="IGUANATEXCURSOR" val="726"/>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152.xml><?xml version="1.0" encoding="utf-8"?>
<p:tagLst xmlns:a="http://schemas.openxmlformats.org/drawingml/2006/main" xmlns:r="http://schemas.openxmlformats.org/officeDocument/2006/relationships" xmlns:p="http://schemas.openxmlformats.org/presentationml/2006/main">
  <p:tag name="ORIGINALHEIGHT" val="2.980769"/>
  <p:tag name="ORIGINALWIDTH" val="2.019231"/>
  <p:tag name="EMFCHILD" val="True"/>
</p:tagLst>
</file>

<file path=ppt/tags/tag153.xml><?xml version="1.0" encoding="utf-8"?>
<p:tagLst xmlns:a="http://schemas.openxmlformats.org/drawingml/2006/main" xmlns:r="http://schemas.openxmlformats.org/officeDocument/2006/relationships" xmlns:p="http://schemas.openxmlformats.org/presentationml/2006/main">
  <p:tag name="ORIGINALHEIGHT" val="2.980769"/>
  <p:tag name="ORIGINALWIDTH" val="2.019231"/>
  <p:tag name="EMFCHILD" val="True"/>
</p:tagLst>
</file>

<file path=ppt/tags/tag154.xml><?xml version="1.0" encoding="utf-8"?>
<p:tagLst xmlns:a="http://schemas.openxmlformats.org/drawingml/2006/main" xmlns:r="http://schemas.openxmlformats.org/officeDocument/2006/relationships" xmlns:p="http://schemas.openxmlformats.org/presentationml/2006/main">
  <p:tag name="ORIGINALHEIGHT" val="2.932691"/>
  <p:tag name="ORIGINALWIDTH" val="4.15866"/>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m \color[rgb]{1,1,1} = O\left(\color[rgb]{1,1,0} \sqrt{n}/\eps^2\color[rgb]{1,1,1}\right)&#10;}\]&#10;\end{document}"/>
  <p:tag name="IGUANATEXSIZE" val="52"/>
  <p:tag name="IGUANATEXCURSOR" val="807"/>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155.xml><?xml version="1.0" encoding="utf-8"?>
<p:tagLst xmlns:a="http://schemas.openxmlformats.org/drawingml/2006/main" xmlns:r="http://schemas.openxmlformats.org/officeDocument/2006/relationships" xmlns:p="http://schemas.openxmlformats.org/presentationml/2006/main">
  <p:tag name="ORIGINALHEIGHT" val="1.586538"/>
  <p:tag name="ORIGINALWIDTH" val="3.509614"/>
  <p:tag name="EMFCHILD" val="True"/>
</p:tagLst>
</file>

<file path=ppt/tags/tag156.xml><?xml version="1.0" encoding="utf-8"?>
<p:tagLst xmlns:a="http://schemas.openxmlformats.org/drawingml/2006/main" xmlns:r="http://schemas.openxmlformats.org/officeDocument/2006/relationships" xmlns:p="http://schemas.openxmlformats.org/presentationml/2006/main">
  <p:tag name="ORIGINALHEIGHT" val="3.942306"/>
  <p:tag name="ORIGINALWIDTH" val="3.533661"/>
  <p:tag name="EMFCHILD" val="True"/>
</p:tagLst>
</file>

<file path=ppt/tags/tag157.xml><?xml version="1.0" encoding="utf-8"?>
<p:tagLst xmlns:a="http://schemas.openxmlformats.org/drawingml/2006/main" xmlns:r="http://schemas.openxmlformats.org/officeDocument/2006/relationships" xmlns:p="http://schemas.openxmlformats.org/presentationml/2006/main">
  <p:tag name="ORIGINALHEIGHT" val="6.490381"/>
  <p:tag name="ORIGINALWIDTH" val="1.538461"/>
  <p:tag name="EMFCHILD" val="True"/>
</p:tagLst>
</file>

<file path=ppt/tags/tag158.xml><?xml version="1.0" encoding="utf-8"?>
<p:tagLst xmlns:a="http://schemas.openxmlformats.org/drawingml/2006/main" xmlns:r="http://schemas.openxmlformats.org/officeDocument/2006/relationships" xmlns:p="http://schemas.openxmlformats.org/presentationml/2006/main">
  <p:tag name="ORIGINALHEIGHT" val="4.999998"/>
  <p:tag name="ORIGINALWIDTH" val="3.990384"/>
  <p:tag name="EMFCHILD" val="True"/>
</p:tagLst>
</file>

<file path=ppt/tags/tag159.xml><?xml version="1.0" encoding="utf-8"?>
<p:tagLst xmlns:a="http://schemas.openxmlformats.org/drawingml/2006/main" xmlns:r="http://schemas.openxmlformats.org/officeDocument/2006/relationships" xmlns:p="http://schemas.openxmlformats.org/presentationml/2006/main">
  <p:tag name="ORIGINALHEIGHT" val="2.932691"/>
  <p:tag name="ORIGINALWIDTH" val="2.379815"/>
  <p:tag name="EMFCHILD" val="True"/>
</p:tagLst>
</file>

<file path=ppt/tags/tag16.xml><?xml version="1.0" encoding="utf-8"?>
<p:tagLst xmlns:a="http://schemas.openxmlformats.org/drawingml/2006/main" xmlns:r="http://schemas.openxmlformats.org/officeDocument/2006/relationships" xmlns:p="http://schemas.openxmlformats.org/presentationml/2006/main">
  <p:tag name="ORIGINALHEIGHT" val="14.25482"/>
  <p:tag name="ORIGINALWIDTH" val="34.25481"/>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mathrm{&#10;\color[rgb]{1,1,1}    = \color[rgb]{1,1,0} \sum_{i=1}^n p_i^2 \color[rgb]{1,1,1}- 1/n&#10;}\]&#10;\end{document}"/>
  <p:tag name="IGUANATEXSIZE" val="52"/>
  <p:tag name="IGUANATEXCURSOR" val="708"/>
  <p:tag name="TRANSPARENCY" val="True"/>
  <p:tag name="FILENAME" val=""/>
  <p:tag name="LATEXENGINEID" val="1"/>
  <p:tag name="TEMPFOLDER" val="c:\temp\"/>
  <p:tag name="LATEXFORMHEIGHT" val="380"/>
  <p:tag name="LATEXFORMWIDTH" val="592"/>
  <p:tag name="LATEXFORMWRAP" val="True"/>
  <p:tag name="BITMAPVECTOR" val="1"/>
</p:tagLst>
</file>

<file path=ppt/tags/tag160.xml><?xml version="1.0" encoding="utf-8"?>
<p:tagLst xmlns:a="http://schemas.openxmlformats.org/drawingml/2006/main" xmlns:r="http://schemas.openxmlformats.org/officeDocument/2006/relationships" xmlns:p="http://schemas.openxmlformats.org/presentationml/2006/main">
  <p:tag name="ORIGINALHEIGHT" val="4.326921"/>
  <p:tag name="ORIGINALWIDTH" val="2.596153"/>
  <p:tag name="EMFCHILD" val="True"/>
</p:tagLst>
</file>

<file path=ppt/tags/tag161.xml><?xml version="1.0" encoding="utf-8"?>
<p:tagLst xmlns:a="http://schemas.openxmlformats.org/drawingml/2006/main" xmlns:r="http://schemas.openxmlformats.org/officeDocument/2006/relationships" xmlns:p="http://schemas.openxmlformats.org/presentationml/2006/main">
  <p:tag name="ORIGINALHEIGHT" val="3.004799"/>
  <p:tag name="ORIGINALWIDTH" val="2.427891"/>
  <p:tag name="EMFCHILD" val="True"/>
</p:tagLst>
</file>

<file path=ppt/tags/tag162.xml><?xml version="1.0" encoding="utf-8"?>
<p:tagLst xmlns:a="http://schemas.openxmlformats.org/drawingml/2006/main" xmlns:r="http://schemas.openxmlformats.org/officeDocument/2006/relationships" xmlns:p="http://schemas.openxmlformats.org/presentationml/2006/main">
  <p:tag name="ORIGINALHEIGHT" val="2.956722"/>
  <p:tag name="ORIGINALWIDTH" val="1.826923"/>
  <p:tag name="EMFCHILD" val="True"/>
</p:tagLst>
</file>

<file path=ppt/tags/tag163.xml><?xml version="1.0" encoding="utf-8"?>
<p:tagLst xmlns:a="http://schemas.openxmlformats.org/drawingml/2006/main" xmlns:r="http://schemas.openxmlformats.org/officeDocument/2006/relationships" xmlns:p="http://schemas.openxmlformats.org/presentationml/2006/main">
  <p:tag name="ORIGINALHEIGHT" val="6.490381"/>
  <p:tag name="ORIGINALWIDTH" val="1.538461"/>
  <p:tag name="EMFCHILD" val="True"/>
</p:tagLst>
</file>

<file path=ppt/tags/tag164.xml><?xml version="1.0" encoding="utf-8"?>
<p:tagLst xmlns:a="http://schemas.openxmlformats.org/drawingml/2006/main" xmlns:r="http://schemas.openxmlformats.org/officeDocument/2006/relationships" xmlns:p="http://schemas.openxmlformats.org/presentationml/2006/main">
  <p:tag name="ORIGINALHEIGHT" val="0.4327072"/>
  <p:tag name="ORIGINALWIDTH" val="3.437522"/>
  <p:tag name="EMFCHILD" val="True"/>
</p:tagLst>
</file>

<file path=ppt/tags/tag165.xml><?xml version="1.0" encoding="utf-8"?>
<p:tagLst xmlns:a="http://schemas.openxmlformats.org/drawingml/2006/main" xmlns:r="http://schemas.openxmlformats.org/officeDocument/2006/relationships" xmlns:p="http://schemas.openxmlformats.org/presentationml/2006/main">
  <p:tag name="ORIGINALHEIGHT" val="3.571429"/>
  <p:tag name="ORIGINALWIDTH" val="2.678571"/>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E[\color[rgb]{1,1,0}X\color[rgb]{1,1,1}] = \color[rgb]{1,1,0} \sum_{i=1}^n p_i^2&#10;}\]&#10;\end{document}"/>
  <p:tag name="IGUANATEXSIZE" val="56"/>
  <p:tag name="IGUANATEXCURSOR" val="745"/>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166.xml><?xml version="1.0" encoding="utf-8"?>
<p:tagLst xmlns:a="http://schemas.openxmlformats.org/drawingml/2006/main" xmlns:r="http://schemas.openxmlformats.org/officeDocument/2006/relationships" xmlns:p="http://schemas.openxmlformats.org/presentationml/2006/main">
  <p:tag name="ORIGINALHEIGHT" val="4.665186"/>
  <p:tag name="ORIGINALWIDTH" val="1.227672"/>
  <p:tag name="EMFCHILD" val="True"/>
</p:tagLst>
</file>

<file path=ppt/tags/tag167.xml><?xml version="1.0" encoding="utf-8"?>
<p:tagLst xmlns:a="http://schemas.openxmlformats.org/drawingml/2006/main" xmlns:r="http://schemas.openxmlformats.org/officeDocument/2006/relationships" xmlns:p="http://schemas.openxmlformats.org/presentationml/2006/main">
  <p:tag name="ORIGINALHEIGHT" val="3.571429"/>
  <p:tag name="ORIGINALWIDTH" val="3.214286"/>
  <p:tag name="EMFCHILD" val="True"/>
</p:tagLst>
</file>

<file path=ppt/tags/tag168.xml><?xml version="1.0" encoding="utf-8"?>
<p:tagLst xmlns:a="http://schemas.openxmlformats.org/drawingml/2006/main" xmlns:r="http://schemas.openxmlformats.org/officeDocument/2006/relationships" xmlns:p="http://schemas.openxmlformats.org/presentationml/2006/main">
  <p:tag name="ORIGINALHEIGHT" val="4.665186"/>
  <p:tag name="ORIGINALWIDTH" val="1.25"/>
  <p:tag name="EMFCHILD" val="True"/>
</p:tagLst>
</file>

<file path=ppt/tags/tag169.xml><?xml version="1.0" encoding="utf-8"?>
<p:tagLst xmlns:a="http://schemas.openxmlformats.org/drawingml/2006/main" xmlns:r="http://schemas.openxmlformats.org/officeDocument/2006/relationships" xmlns:p="http://schemas.openxmlformats.org/presentationml/2006/main">
  <p:tag name="ORIGINALHEIGHT" val="1.495543"/>
  <p:tag name="ORIGINALWIDTH" val="3.482143"/>
  <p:tag name="EMFCHILD" val="True"/>
</p:tagLst>
</file>

<file path=ppt/tags/tag17.xml><?xml version="1.0" encoding="utf-8"?>
<p:tagLst xmlns:a="http://schemas.openxmlformats.org/drawingml/2006/main" xmlns:r="http://schemas.openxmlformats.org/officeDocument/2006/relationships" xmlns:p="http://schemas.openxmlformats.org/presentationml/2006/main">
  <p:tag name="ORIGINALHEIGHT" val="1.490385"/>
  <p:tag name="ORIGINALWIDTH" val="3.509615"/>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mathrm{&#10;\color[rgb]{1,1,1}    = \color[rgb]{1,1,0} \sum_{i=1}^n p_i^2 \color[rgb]{1,1,1}- 1/n&#10;}\]&#10;\end{document}"/>
  <p:tag name="IGUANATEXSIZE" val="52"/>
  <p:tag name="IGUANATEXCURSOR" val="708"/>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170.xml><?xml version="1.0" encoding="utf-8"?>
<p:tagLst xmlns:a="http://schemas.openxmlformats.org/drawingml/2006/main" xmlns:r="http://schemas.openxmlformats.org/officeDocument/2006/relationships" xmlns:p="http://schemas.openxmlformats.org/presentationml/2006/main">
  <p:tag name="ORIGINALHEIGHT" val="2.0759"/>
  <p:tag name="ORIGINALWIDTH" val="1.785714"/>
  <p:tag name="EMFCHILD" val="True"/>
</p:tagLst>
</file>

<file path=ppt/tags/tag171.xml><?xml version="1.0" encoding="utf-8"?>
<p:tagLst xmlns:a="http://schemas.openxmlformats.org/drawingml/2006/main" xmlns:r="http://schemas.openxmlformats.org/officeDocument/2006/relationships" xmlns:p="http://schemas.openxmlformats.org/presentationml/2006/main">
  <p:tag name="ORIGINALHEIGHT" val="7.455357"/>
  <p:tag name="ORIGINALWIDTH" val="6.584815"/>
  <p:tag name="EMFCHILD" val="True"/>
</p:tagLst>
</file>

<file path=ppt/tags/tag172.xml><?xml version="1.0" encoding="utf-8"?>
<p:tagLst xmlns:a="http://schemas.openxmlformats.org/drawingml/2006/main" xmlns:r="http://schemas.openxmlformats.org/officeDocument/2006/relationships" xmlns:p="http://schemas.openxmlformats.org/presentationml/2006/main">
  <p:tag name="ORIGINALHEIGHT" val="2.8125"/>
  <p:tag name="ORIGINALWIDTH" val="0.3571429"/>
  <p:tag name="EMFCHILD" val="True"/>
</p:tagLst>
</file>

<file path=ppt/tags/tag173.xml><?xml version="1.0" encoding="utf-8"?>
<p:tagLst xmlns:a="http://schemas.openxmlformats.org/drawingml/2006/main" xmlns:r="http://schemas.openxmlformats.org/officeDocument/2006/relationships" xmlns:p="http://schemas.openxmlformats.org/presentationml/2006/main">
  <p:tag name="ORIGINALHEIGHT" val="1.116071"/>
  <p:tag name="ORIGINALWIDTH" val="2.633929"/>
  <p:tag name="EMFCHILD" val="True"/>
</p:tagLst>
</file>

<file path=ppt/tags/tag174.xml><?xml version="1.0" encoding="utf-8"?>
<p:tagLst xmlns:a="http://schemas.openxmlformats.org/drawingml/2006/main" xmlns:r="http://schemas.openxmlformats.org/officeDocument/2006/relationships" xmlns:p="http://schemas.openxmlformats.org/presentationml/2006/main">
  <p:tag name="ORIGINALHEIGHT" val="2.7009"/>
  <p:tag name="ORIGINALWIDTH" val="1.696429"/>
  <p:tag name="EMFCHILD" val="True"/>
</p:tagLst>
</file>

<file path=ppt/tags/tag175.xml><?xml version="1.0" encoding="utf-8"?>
<p:tagLst xmlns:a="http://schemas.openxmlformats.org/drawingml/2006/main" xmlns:r="http://schemas.openxmlformats.org/officeDocument/2006/relationships" xmlns:p="http://schemas.openxmlformats.org/presentationml/2006/main">
  <p:tag name="ORIGINALHEIGHT" val="3.75"/>
  <p:tag name="ORIGINALWIDTH" val="2.522315"/>
  <p:tag name="EMFCHILD" val="True"/>
</p:tagLst>
</file>

<file path=ppt/tags/tag176.xml><?xml version="1.0" encoding="utf-8"?>
<p:tagLst xmlns:a="http://schemas.openxmlformats.org/drawingml/2006/main" xmlns:r="http://schemas.openxmlformats.org/officeDocument/2006/relationships" xmlns:p="http://schemas.openxmlformats.org/presentationml/2006/main">
  <p:tag name="ORIGINALHEIGHT" val="2.767857"/>
  <p:tag name="ORIGINALWIDTH" val="1.808029"/>
  <p:tag name="EMFCHILD" val="True"/>
</p:tagLst>
</file>

<file path=ppt/tags/tag177.xml><?xml version="1.0" encoding="utf-8"?>
<p:tagLst xmlns:a="http://schemas.openxmlformats.org/drawingml/2006/main" xmlns:r="http://schemas.openxmlformats.org/officeDocument/2006/relationships" xmlns:p="http://schemas.openxmlformats.org/presentationml/2006/main">
  <p:tag name="ORIGINALHEIGHT" val="2.8125"/>
  <p:tag name="ORIGINALWIDTH" val="0.3571429"/>
  <p:tag name="EMFCHILD" val="True"/>
</p:tagLst>
</file>

<file path=ppt/tags/tag178.xml><?xml version="1.0" encoding="utf-8"?>
<p:tagLst xmlns:a="http://schemas.openxmlformats.org/drawingml/2006/main" xmlns:r="http://schemas.openxmlformats.org/officeDocument/2006/relationships" xmlns:p="http://schemas.openxmlformats.org/presentationml/2006/main">
  <p:tag name="ORIGINALHEIGHT" val="12.35577"/>
  <p:tag name="ORIGINALWIDTH" val="27.11539"/>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j} \phantom{\rho}_{ij} (X^2)_{ij}&#10;}\]&#10;\end{document}"/>
  <p:tag name="IGUANATEXSIZE" val="52"/>
  <p:tag name="IGUANATEXCURSOR" val="778"/>
  <p:tag name="TRANSPARENCY" val="True"/>
  <p:tag name="FILENAME" val=""/>
  <p:tag name="LATEXENGINEID" val="1"/>
  <p:tag name="TEMPFOLDER" val="c:\temp\"/>
  <p:tag name="LATEXFORMHEIGHT" val="380"/>
  <p:tag name="LATEXFORMWIDTH" val="592"/>
  <p:tag name="LATEXFORMWRAP" val="True"/>
  <p:tag name="BITMAPVECTOR" val="1"/>
</p:tagLst>
</file>

<file path=ppt/tags/tag179.xml><?xml version="1.0" encoding="utf-8"?>
<p:tagLst xmlns:a="http://schemas.openxmlformats.org/drawingml/2006/main" xmlns:r="http://schemas.openxmlformats.org/officeDocument/2006/relationships" xmlns:p="http://schemas.openxmlformats.org/presentationml/2006/main">
  <p:tag name="ORIGINALHEIGHT" val="7.668277"/>
  <p:tag name="ORIGINALWIDTH" val="6.730768"/>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j} \phantom{\rho}_{ij} (X^2)_{ij}&#10;}\]&#10;\end{document}"/>
  <p:tag name="IGUANATEXSIZE" val="52"/>
  <p:tag name="IGUANATEXCURSOR" val="778"/>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18.xml><?xml version="1.0" encoding="utf-8"?>
<p:tagLst xmlns:a="http://schemas.openxmlformats.org/drawingml/2006/main" xmlns:r="http://schemas.openxmlformats.org/officeDocument/2006/relationships" xmlns:p="http://schemas.openxmlformats.org/presentationml/2006/main">
  <p:tag name="ORIGINALHEIGHT" val="2.091354"/>
  <p:tag name="ORIGINALWIDTH" val="1.826923"/>
  <p:tag name="EMFCHILD" val="True"/>
</p:tagLst>
</file>

<file path=ppt/tags/tag180.xml><?xml version="1.0" encoding="utf-8"?>
<p:tagLst xmlns:a="http://schemas.openxmlformats.org/drawingml/2006/main" xmlns:r="http://schemas.openxmlformats.org/officeDocument/2006/relationships" xmlns:p="http://schemas.openxmlformats.org/presentationml/2006/main">
  <p:tag name="ORIGINALHEIGHT" val="2.908661"/>
  <p:tag name="ORIGINALWIDTH" val="0.3605844"/>
  <p:tag name="EMFCHILD" val="True"/>
</p:tagLst>
</file>

<file path=ppt/tags/tag181.xml><?xml version="1.0" encoding="utf-8"?>
<p:tagLst xmlns:a="http://schemas.openxmlformats.org/drawingml/2006/main" xmlns:r="http://schemas.openxmlformats.org/officeDocument/2006/relationships" xmlns:p="http://schemas.openxmlformats.org/presentationml/2006/main">
  <p:tag name="ORIGINALHEIGHT" val="2.908661"/>
  <p:tag name="ORIGINALWIDTH" val="0.3605844"/>
  <p:tag name="EMFCHILD" val="True"/>
</p:tagLst>
</file>

<file path=ppt/tags/tag182.xml><?xml version="1.0" encoding="utf-8"?>
<p:tagLst xmlns:a="http://schemas.openxmlformats.org/drawingml/2006/main" xmlns:r="http://schemas.openxmlformats.org/officeDocument/2006/relationships" xmlns:p="http://schemas.openxmlformats.org/presentationml/2006/main">
  <p:tag name="ORIGINALHEIGHT" val="3.653846"/>
  <p:tag name="ORIGINALWIDTH" val="3.26923"/>
  <p:tag name="EMFCHILD" val="True"/>
</p:tagLst>
</file>

<file path=ppt/tags/tag183.xml><?xml version="1.0" encoding="utf-8"?>
<p:tagLst xmlns:a="http://schemas.openxmlformats.org/drawingml/2006/main" xmlns:r="http://schemas.openxmlformats.org/officeDocument/2006/relationships" xmlns:p="http://schemas.openxmlformats.org/presentationml/2006/main">
  <p:tag name="ORIGINALHEIGHT" val="2.836539"/>
  <p:tag name="ORIGINALWIDTH" val="1.850969"/>
  <p:tag name="EMFCHILD" val="True"/>
</p:tagLst>
</file>

<file path=ppt/tags/tag184.xml><?xml version="1.0" encoding="utf-8"?>
<p:tagLst xmlns:a="http://schemas.openxmlformats.org/drawingml/2006/main" xmlns:r="http://schemas.openxmlformats.org/officeDocument/2006/relationships" xmlns:p="http://schemas.openxmlformats.org/presentationml/2006/main">
  <p:tag name="ORIGINALHEIGHT" val="2.908661"/>
  <p:tag name="ORIGINALWIDTH" val="0.3605844"/>
  <p:tag name="EMFCHILD" val="True"/>
</p:tagLst>
</file>

<file path=ppt/tags/tag185.xml><?xml version="1.0" encoding="utf-8"?>
<p:tagLst xmlns:a="http://schemas.openxmlformats.org/drawingml/2006/main" xmlns:r="http://schemas.openxmlformats.org/officeDocument/2006/relationships" xmlns:p="http://schemas.openxmlformats.org/presentationml/2006/main">
  <p:tag name="ORIGINALHEIGHT" val="12.35577"/>
  <p:tag name="ORIGINALWIDTH" val="19.95192"/>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j} \phantom{\rho}_{ij} X_{ij}&#10;}\]&#10;\end{document}"/>
  <p:tag name="IGUANATEXSIZE" val="52"/>
  <p:tag name="IGUANATEXCURSOR" val="767"/>
  <p:tag name="TRANSPARENCY" val="True"/>
  <p:tag name="FILENAME" val=""/>
  <p:tag name="LATEXENGINEID" val="1"/>
  <p:tag name="TEMPFOLDER" val="c:\temp\"/>
  <p:tag name="LATEXFORMHEIGHT" val="380"/>
  <p:tag name="LATEXFORMWIDTH" val="592"/>
  <p:tag name="LATEXFORMWRAP" val="True"/>
  <p:tag name="BITMAPVECTOR" val="1"/>
</p:tagLst>
</file>

<file path=ppt/tags/tag186.xml><?xml version="1.0" encoding="utf-8"?>
<p:tagLst xmlns:a="http://schemas.openxmlformats.org/drawingml/2006/main" xmlns:r="http://schemas.openxmlformats.org/officeDocument/2006/relationships" xmlns:p="http://schemas.openxmlformats.org/presentationml/2006/main">
  <p:tag name="ORIGINALHEIGHT" val="7.668277"/>
  <p:tag name="ORIGINALWIDTH" val="6.82692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j} \phantom{\rho}_{ij} X_{ij}&#10;}\]&#10;\end{document}"/>
  <p:tag name="IGUANATEXSIZE" val="52"/>
  <p:tag name="IGUANATEXCURSOR" val="767"/>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187.xml><?xml version="1.0" encoding="utf-8"?>
<p:tagLst xmlns:a="http://schemas.openxmlformats.org/drawingml/2006/main" xmlns:r="http://schemas.openxmlformats.org/officeDocument/2006/relationships" xmlns:p="http://schemas.openxmlformats.org/presentationml/2006/main">
  <p:tag name="ORIGINALHEIGHT" val="2.908661"/>
  <p:tag name="ORIGINALWIDTH" val="0.3846154"/>
  <p:tag name="EMFCHILD" val="True"/>
</p:tagLst>
</file>

<file path=ppt/tags/tag188.xml><?xml version="1.0" encoding="utf-8"?>
<p:tagLst xmlns:a="http://schemas.openxmlformats.org/drawingml/2006/main" xmlns:r="http://schemas.openxmlformats.org/officeDocument/2006/relationships" xmlns:p="http://schemas.openxmlformats.org/presentationml/2006/main">
  <p:tag name="ORIGINALHEIGHT" val="2.908661"/>
  <p:tag name="ORIGINALWIDTH" val="0.3605845"/>
  <p:tag name="EMFCHILD" val="True"/>
</p:tagLst>
</file>

<file path=ppt/tags/tag189.xml><?xml version="1.0" encoding="utf-8"?>
<p:tagLst xmlns:a="http://schemas.openxmlformats.org/drawingml/2006/main" xmlns:r="http://schemas.openxmlformats.org/officeDocument/2006/relationships" xmlns:p="http://schemas.openxmlformats.org/presentationml/2006/main">
  <p:tag name="ORIGINALHEIGHT" val="3.653846"/>
  <p:tag name="ORIGINALWIDTH" val="3.341354"/>
  <p:tag name="EMFCHILD" val="True"/>
</p:tagLst>
</file>

<file path=ppt/tags/tag19.xml><?xml version="1.0" encoding="utf-8"?>
<p:tagLst xmlns:a="http://schemas.openxmlformats.org/drawingml/2006/main" xmlns:r="http://schemas.openxmlformats.org/officeDocument/2006/relationships" xmlns:p="http://schemas.openxmlformats.org/presentationml/2006/main">
  <p:tag name="ORIGINALHEIGHT" val="7.451925"/>
  <p:tag name="ORIGINALWIDTH" val="6.65866"/>
  <p:tag name="EMFCHILD" val="True"/>
</p:tagLst>
</file>

<file path=ppt/tags/tag190.xml><?xml version="1.0" encoding="utf-8"?>
<p:tagLst xmlns:a="http://schemas.openxmlformats.org/drawingml/2006/main" xmlns:r="http://schemas.openxmlformats.org/officeDocument/2006/relationships" xmlns:p="http://schemas.openxmlformats.org/presentationml/2006/main">
  <p:tag name="ORIGINALHEIGHT" val="2.908661"/>
  <p:tag name="ORIGINALWIDTH" val="0.3846154"/>
  <p:tag name="EMFCHILD" val="True"/>
</p:tagLst>
</file>

<file path=ppt/tags/tag191.xml><?xml version="1.0" encoding="utf-8"?>
<p:tagLst xmlns:a="http://schemas.openxmlformats.org/drawingml/2006/main" xmlns:r="http://schemas.openxmlformats.org/officeDocument/2006/relationships" xmlns:p="http://schemas.openxmlformats.org/presentationml/2006/main">
  <p:tag name="ORIGINALHEIGHT" val="14.25482"/>
  <p:tag name="ORIGINALWIDTH" val="13.72597"/>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hantom{\rho}_{ii}&#10;}\]&#10;\end{document}"/>
  <p:tag name="IGUANATEXSIZE" val="52"/>
  <p:tag name="IGUANATEXCURSOR" val="770"/>
  <p:tag name="TRANSPARENCY" val="True"/>
  <p:tag name="FILENAME" val=""/>
  <p:tag name="LATEXENGINEID" val="1"/>
  <p:tag name="TEMPFOLDER" val="c:\temp\"/>
  <p:tag name="LATEXFORMHEIGHT" val="380"/>
  <p:tag name="LATEXFORMWIDTH" val="592"/>
  <p:tag name="LATEXFORMWRAP" val="True"/>
  <p:tag name="BITMAPVECTOR" val="1"/>
</p:tagLst>
</file>

<file path=ppt/tags/tag192.xml><?xml version="1.0" encoding="utf-8"?>
<p:tagLst xmlns:a="http://schemas.openxmlformats.org/drawingml/2006/main" xmlns:r="http://schemas.openxmlformats.org/officeDocument/2006/relationships" xmlns:p="http://schemas.openxmlformats.org/presentationml/2006/main">
  <p:tag name="ORIGINALHEIGHT" val="2.091354"/>
  <p:tag name="ORIGINALWIDTH" val="1.899046"/>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hantom{\rho}_{ii}&#10;}\]&#10;\end{document}"/>
  <p:tag name="IGUANATEXSIZE" val="52"/>
  <p:tag name="IGUANATEXCURSOR" val="770"/>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193.xml><?xml version="1.0" encoding="utf-8"?>
<p:tagLst xmlns:a="http://schemas.openxmlformats.org/drawingml/2006/main" xmlns:r="http://schemas.openxmlformats.org/officeDocument/2006/relationships" xmlns:p="http://schemas.openxmlformats.org/presentationml/2006/main">
  <p:tag name="ORIGINALHEIGHT" val="7.451923"/>
  <p:tag name="ORIGINALWIDTH" val="6.947123"/>
  <p:tag name="EMFCHILD" val="True"/>
</p:tagLst>
</file>

<file path=ppt/tags/tag194.xml><?xml version="1.0" encoding="utf-8"?>
<p:tagLst xmlns:a="http://schemas.openxmlformats.org/drawingml/2006/main" xmlns:r="http://schemas.openxmlformats.org/officeDocument/2006/relationships" xmlns:p="http://schemas.openxmlformats.org/presentationml/2006/main">
  <p:tag name="ORIGINALHEIGHT" val="2.836539"/>
  <p:tag name="ORIGINALWIDTH" val="0.3846154"/>
  <p:tag name="EMFCHILD" val="True"/>
</p:tagLst>
</file>

<file path=ppt/tags/tag195.xml><?xml version="1.0" encoding="utf-8"?>
<p:tagLst xmlns:a="http://schemas.openxmlformats.org/drawingml/2006/main" xmlns:r="http://schemas.openxmlformats.org/officeDocument/2006/relationships" xmlns:p="http://schemas.openxmlformats.org/presentationml/2006/main">
  <p:tag name="ORIGINALHEIGHT" val="1.129815"/>
  <p:tag name="ORIGINALWIDTH" val="2.764431"/>
  <p:tag name="EMFCHILD" val="True"/>
</p:tagLst>
</file>

<file path=ppt/tags/tag196.xml><?xml version="1.0" encoding="utf-8"?>
<p:tagLst xmlns:a="http://schemas.openxmlformats.org/drawingml/2006/main" xmlns:r="http://schemas.openxmlformats.org/officeDocument/2006/relationships" xmlns:p="http://schemas.openxmlformats.org/presentationml/2006/main">
  <p:tag name="ORIGINALHEIGHT" val="2.716354"/>
  <p:tag name="ORIGINALWIDTH" val="1.778846"/>
  <p:tag name="EMFCHILD" val="True"/>
</p:tagLst>
</file>

<file path=ppt/tags/tag197.xml><?xml version="1.0" encoding="utf-8"?>
<p:tagLst xmlns:a="http://schemas.openxmlformats.org/drawingml/2006/main" xmlns:r="http://schemas.openxmlformats.org/officeDocument/2006/relationships" xmlns:p="http://schemas.openxmlformats.org/presentationml/2006/main">
  <p:tag name="ORIGINALHEIGHT" val="2.812508"/>
  <p:tag name="ORIGINALWIDTH" val="0.3605845"/>
  <p:tag name="EMFCHILD" val="True"/>
</p:tagLst>
</file>

<file path=ppt/tags/tag198.xml><?xml version="1.0" encoding="utf-8"?>
<p:tagLst xmlns:a="http://schemas.openxmlformats.org/drawingml/2006/main" xmlns:r="http://schemas.openxmlformats.org/officeDocument/2006/relationships" xmlns:p="http://schemas.openxmlformats.org/presentationml/2006/main">
  <p:tag name="ORIGINALHEIGHT" val="12.35577"/>
  <p:tag name="ORIGINALWIDTH" val="27.11539"/>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j} \phantom{\rho}_{ij} (X^2)_{ij}&#10;}\]&#10;\end{document}"/>
  <p:tag name="IGUANATEXSIZE" val="52"/>
  <p:tag name="IGUANATEXCURSOR" val="778"/>
  <p:tag name="TRANSPARENCY" val="True"/>
  <p:tag name="FILENAME" val=""/>
  <p:tag name="LATEXENGINEID" val="1"/>
  <p:tag name="TEMPFOLDER" val="c:\temp\"/>
  <p:tag name="LATEXFORMHEIGHT" val="380"/>
  <p:tag name="LATEXFORMWIDTH" val="592"/>
  <p:tag name="LATEXFORMWRAP" val="True"/>
  <p:tag name="BITMAPVECTOR" val="1"/>
</p:tagLst>
</file>

<file path=ppt/tags/tag199.xml><?xml version="1.0" encoding="utf-8"?>
<p:tagLst xmlns:a="http://schemas.openxmlformats.org/drawingml/2006/main" xmlns:r="http://schemas.openxmlformats.org/officeDocument/2006/relationships" xmlns:p="http://schemas.openxmlformats.org/presentationml/2006/main">
  <p:tag name="ORIGINALHEIGHT" val="7.668277"/>
  <p:tag name="ORIGINALWIDTH" val="6.730768"/>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j} \phantom{\rho}_{ij} (X^2)_{ij}&#10;}\]&#10;\end{document}"/>
  <p:tag name="IGUANATEXSIZE" val="52"/>
  <p:tag name="IGUANATEXCURSOR" val="778"/>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2.xml><?xml version="1.0" encoding="utf-8"?>
<p:tagLst xmlns:a="http://schemas.openxmlformats.org/drawingml/2006/main" xmlns:r="http://schemas.openxmlformats.org/officeDocument/2006/relationships" xmlns:p="http://schemas.openxmlformats.org/presentationml/2006/main">
  <p:tag name="ORIGINALHEIGHT" val="1.682692"/>
  <p:tag name="ORIGINALWIDTH" val="3.461539"/>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widehat{\phantom{\rho}}&#10;}\]&#10;\end{document}"/>
  <p:tag name="IGUANATEXSIZE" val="52"/>
  <p:tag name="IGUANATEXCURSOR" val="726"/>
  <p:tag name="TRANSPARENCY" val="True"/>
  <p:tag name="FILENAME" val=""/>
  <p:tag name="LATEXENGINEID" val="1"/>
  <p:tag name="TEMPFOLDER" val="c:\temp\"/>
  <p:tag name="LATEXFORMHEIGHT" val="380"/>
  <p:tag name="LATEXFORMWIDTH" val="592"/>
  <p:tag name="LATEXFORMWRAP" val="True"/>
  <p:tag name="BITMAPVECTOR" val="1"/>
</p:tagLst>
</file>

<file path=ppt/tags/tag20.xml><?xml version="1.0" encoding="utf-8"?>
<p:tagLst xmlns:a="http://schemas.openxmlformats.org/drawingml/2006/main" xmlns:r="http://schemas.openxmlformats.org/officeDocument/2006/relationships" xmlns:p="http://schemas.openxmlformats.org/presentationml/2006/main">
  <p:tag name="ORIGINALHEIGHT" val="2.836539"/>
  <p:tag name="ORIGINALWIDTH" val="0.3365384"/>
  <p:tag name="EMFCHILD" val="True"/>
</p:tagLst>
</file>

<file path=ppt/tags/tag200.xml><?xml version="1.0" encoding="utf-8"?>
<p:tagLst xmlns:a="http://schemas.openxmlformats.org/drawingml/2006/main" xmlns:r="http://schemas.openxmlformats.org/officeDocument/2006/relationships" xmlns:p="http://schemas.openxmlformats.org/presentationml/2006/main">
  <p:tag name="ORIGINALHEIGHT" val="2.908661"/>
  <p:tag name="ORIGINALWIDTH" val="0.3605844"/>
  <p:tag name="EMFCHILD" val="True"/>
</p:tagLst>
</file>

<file path=ppt/tags/tag201.xml><?xml version="1.0" encoding="utf-8"?>
<p:tagLst xmlns:a="http://schemas.openxmlformats.org/drawingml/2006/main" xmlns:r="http://schemas.openxmlformats.org/officeDocument/2006/relationships" xmlns:p="http://schemas.openxmlformats.org/presentationml/2006/main">
  <p:tag name="ORIGINALHEIGHT" val="2.908661"/>
  <p:tag name="ORIGINALWIDTH" val="0.3605844"/>
  <p:tag name="EMFCHILD" val="True"/>
</p:tagLst>
</file>

<file path=ppt/tags/tag202.xml><?xml version="1.0" encoding="utf-8"?>
<p:tagLst xmlns:a="http://schemas.openxmlformats.org/drawingml/2006/main" xmlns:r="http://schemas.openxmlformats.org/officeDocument/2006/relationships" xmlns:p="http://schemas.openxmlformats.org/presentationml/2006/main">
  <p:tag name="ORIGINALHEIGHT" val="3.653846"/>
  <p:tag name="ORIGINALWIDTH" val="3.26923"/>
  <p:tag name="EMFCHILD" val="True"/>
</p:tagLst>
</file>

<file path=ppt/tags/tag203.xml><?xml version="1.0" encoding="utf-8"?>
<p:tagLst xmlns:a="http://schemas.openxmlformats.org/drawingml/2006/main" xmlns:r="http://schemas.openxmlformats.org/officeDocument/2006/relationships" xmlns:p="http://schemas.openxmlformats.org/presentationml/2006/main">
  <p:tag name="ORIGINALHEIGHT" val="2.836539"/>
  <p:tag name="ORIGINALWIDTH" val="1.850969"/>
  <p:tag name="EMFCHILD" val="True"/>
</p:tagLst>
</file>

<file path=ppt/tags/tag204.xml><?xml version="1.0" encoding="utf-8"?>
<p:tagLst xmlns:a="http://schemas.openxmlformats.org/drawingml/2006/main" xmlns:r="http://schemas.openxmlformats.org/officeDocument/2006/relationships" xmlns:p="http://schemas.openxmlformats.org/presentationml/2006/main">
  <p:tag name="ORIGINALHEIGHT" val="2.908661"/>
  <p:tag name="ORIGINALWIDTH" val="0.3605844"/>
  <p:tag name="EMFCHILD" val="True"/>
</p:tagLst>
</file>

<file path=ppt/tags/tag205.xml><?xml version="1.0" encoding="utf-8"?>
<p:tagLst xmlns:a="http://schemas.openxmlformats.org/drawingml/2006/main" xmlns:r="http://schemas.openxmlformats.org/officeDocument/2006/relationships" xmlns:p="http://schemas.openxmlformats.org/presentationml/2006/main">
  <p:tag name="ORIGINALHEIGHT" val="12.35577"/>
  <p:tag name="ORIGINALWIDTH" val="19.95192"/>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j} \phantom{\rho}_{ij} X_{ij}&#10;}\]&#10;\end{document}"/>
  <p:tag name="IGUANATEXSIZE" val="52"/>
  <p:tag name="IGUANATEXCURSOR" val="767"/>
  <p:tag name="TRANSPARENCY" val="True"/>
  <p:tag name="FILENAME" val=""/>
  <p:tag name="LATEXENGINEID" val="1"/>
  <p:tag name="TEMPFOLDER" val="c:\temp\"/>
  <p:tag name="LATEXFORMHEIGHT" val="380"/>
  <p:tag name="LATEXFORMWIDTH" val="592"/>
  <p:tag name="LATEXFORMWRAP" val="True"/>
  <p:tag name="BITMAPVECTOR" val="1"/>
</p:tagLst>
</file>

<file path=ppt/tags/tag206.xml><?xml version="1.0" encoding="utf-8"?>
<p:tagLst xmlns:a="http://schemas.openxmlformats.org/drawingml/2006/main" xmlns:r="http://schemas.openxmlformats.org/officeDocument/2006/relationships" xmlns:p="http://schemas.openxmlformats.org/presentationml/2006/main">
  <p:tag name="ORIGINALHEIGHT" val="7.668277"/>
  <p:tag name="ORIGINALWIDTH" val="6.82692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j} \phantom{\rho}_{ij} X_{ij}&#10;}\]&#10;\end{document}"/>
  <p:tag name="IGUANATEXSIZE" val="52"/>
  <p:tag name="IGUANATEXCURSOR" val="767"/>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207.xml><?xml version="1.0" encoding="utf-8"?>
<p:tagLst xmlns:a="http://schemas.openxmlformats.org/drawingml/2006/main" xmlns:r="http://schemas.openxmlformats.org/officeDocument/2006/relationships" xmlns:p="http://schemas.openxmlformats.org/presentationml/2006/main">
  <p:tag name="ORIGINALHEIGHT" val="2.908661"/>
  <p:tag name="ORIGINALWIDTH" val="0.3846154"/>
  <p:tag name="EMFCHILD" val="True"/>
</p:tagLst>
</file>

<file path=ppt/tags/tag208.xml><?xml version="1.0" encoding="utf-8"?>
<p:tagLst xmlns:a="http://schemas.openxmlformats.org/drawingml/2006/main" xmlns:r="http://schemas.openxmlformats.org/officeDocument/2006/relationships" xmlns:p="http://schemas.openxmlformats.org/presentationml/2006/main">
  <p:tag name="ORIGINALHEIGHT" val="2.908661"/>
  <p:tag name="ORIGINALWIDTH" val="0.3605845"/>
  <p:tag name="EMFCHILD" val="True"/>
</p:tagLst>
</file>

<file path=ppt/tags/tag209.xml><?xml version="1.0" encoding="utf-8"?>
<p:tagLst xmlns:a="http://schemas.openxmlformats.org/drawingml/2006/main" xmlns:r="http://schemas.openxmlformats.org/officeDocument/2006/relationships" xmlns:p="http://schemas.openxmlformats.org/presentationml/2006/main">
  <p:tag name="ORIGINALHEIGHT" val="3.653846"/>
  <p:tag name="ORIGINALWIDTH" val="3.341354"/>
  <p:tag name="EMFCHILD" val="True"/>
</p:tagLst>
</file>

<file path=ppt/tags/tag21.xml><?xml version="1.0" encoding="utf-8"?>
<p:tagLst xmlns:a="http://schemas.openxmlformats.org/drawingml/2006/main" xmlns:r="http://schemas.openxmlformats.org/officeDocument/2006/relationships" xmlns:p="http://schemas.openxmlformats.org/presentationml/2006/main">
  <p:tag name="ORIGINALHEIGHT" val="1.129816"/>
  <p:tag name="ORIGINALWIDTH" val="2.668276"/>
  <p:tag name="EMFCHILD" val="True"/>
</p:tagLst>
</file>

<file path=ppt/tags/tag210.xml><?xml version="1.0" encoding="utf-8"?>
<p:tagLst xmlns:a="http://schemas.openxmlformats.org/drawingml/2006/main" xmlns:r="http://schemas.openxmlformats.org/officeDocument/2006/relationships" xmlns:p="http://schemas.openxmlformats.org/presentationml/2006/main">
  <p:tag name="ORIGINALHEIGHT" val="2.908661"/>
  <p:tag name="ORIGINALWIDTH" val="0.3846154"/>
  <p:tag name="EMFCHILD" val="True"/>
</p:tagLst>
</file>

<file path=ppt/tags/tag211.xml><?xml version="1.0" encoding="utf-8"?>
<p:tagLst xmlns:a="http://schemas.openxmlformats.org/drawingml/2006/main" xmlns:r="http://schemas.openxmlformats.org/officeDocument/2006/relationships" xmlns:p="http://schemas.openxmlformats.org/presentationml/2006/main">
  <p:tag name="ORIGINALHEIGHT" val="14.25482"/>
  <p:tag name="ORIGINALWIDTH" val="13.72597"/>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hantom{\rho}_{ii}&#10;}\]&#10;\end{document}"/>
  <p:tag name="IGUANATEXSIZE" val="52"/>
  <p:tag name="IGUANATEXCURSOR" val="770"/>
  <p:tag name="TRANSPARENCY" val="True"/>
  <p:tag name="FILENAME" val=""/>
  <p:tag name="LATEXENGINEID" val="1"/>
  <p:tag name="TEMPFOLDER" val="c:\temp\"/>
  <p:tag name="LATEXFORMHEIGHT" val="380"/>
  <p:tag name="LATEXFORMWIDTH" val="592"/>
  <p:tag name="LATEXFORMWRAP" val="True"/>
  <p:tag name="BITMAPVECTOR" val="1"/>
</p:tagLst>
</file>

<file path=ppt/tags/tag212.xml><?xml version="1.0" encoding="utf-8"?>
<p:tagLst xmlns:a="http://schemas.openxmlformats.org/drawingml/2006/main" xmlns:r="http://schemas.openxmlformats.org/officeDocument/2006/relationships" xmlns:p="http://schemas.openxmlformats.org/presentationml/2006/main">
  <p:tag name="ORIGINALHEIGHT" val="2.091354"/>
  <p:tag name="ORIGINALWIDTH" val="1.899046"/>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hantom{\rho}_{ii}&#10;}\]&#10;\end{document}"/>
  <p:tag name="IGUANATEXSIZE" val="52"/>
  <p:tag name="IGUANATEXCURSOR" val="770"/>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213.xml><?xml version="1.0" encoding="utf-8"?>
<p:tagLst xmlns:a="http://schemas.openxmlformats.org/drawingml/2006/main" xmlns:r="http://schemas.openxmlformats.org/officeDocument/2006/relationships" xmlns:p="http://schemas.openxmlformats.org/presentationml/2006/main">
  <p:tag name="ORIGINALHEIGHT" val="7.451923"/>
  <p:tag name="ORIGINALWIDTH" val="6.947123"/>
  <p:tag name="EMFCHILD" val="True"/>
</p:tagLst>
</file>

<file path=ppt/tags/tag214.xml><?xml version="1.0" encoding="utf-8"?>
<p:tagLst xmlns:a="http://schemas.openxmlformats.org/drawingml/2006/main" xmlns:r="http://schemas.openxmlformats.org/officeDocument/2006/relationships" xmlns:p="http://schemas.openxmlformats.org/presentationml/2006/main">
  <p:tag name="ORIGINALHEIGHT" val="2.836539"/>
  <p:tag name="ORIGINALWIDTH" val="0.3846154"/>
  <p:tag name="EMFCHILD" val="True"/>
</p:tagLst>
</file>

<file path=ppt/tags/tag215.xml><?xml version="1.0" encoding="utf-8"?>
<p:tagLst xmlns:a="http://schemas.openxmlformats.org/drawingml/2006/main" xmlns:r="http://schemas.openxmlformats.org/officeDocument/2006/relationships" xmlns:p="http://schemas.openxmlformats.org/presentationml/2006/main">
  <p:tag name="ORIGINALHEIGHT" val="1.129815"/>
  <p:tag name="ORIGINALWIDTH" val="2.764431"/>
  <p:tag name="EMFCHILD" val="True"/>
</p:tagLst>
</file>

<file path=ppt/tags/tag216.xml><?xml version="1.0" encoding="utf-8"?>
<p:tagLst xmlns:a="http://schemas.openxmlformats.org/drawingml/2006/main" xmlns:r="http://schemas.openxmlformats.org/officeDocument/2006/relationships" xmlns:p="http://schemas.openxmlformats.org/presentationml/2006/main">
  <p:tag name="ORIGINALHEIGHT" val="2.716354"/>
  <p:tag name="ORIGINALWIDTH" val="1.778846"/>
  <p:tag name="EMFCHILD" val="True"/>
</p:tagLst>
</file>

<file path=ppt/tags/tag217.xml><?xml version="1.0" encoding="utf-8"?>
<p:tagLst xmlns:a="http://schemas.openxmlformats.org/drawingml/2006/main" xmlns:r="http://schemas.openxmlformats.org/officeDocument/2006/relationships" xmlns:p="http://schemas.openxmlformats.org/presentationml/2006/main">
  <p:tag name="ORIGINALHEIGHT" val="2.812508"/>
  <p:tag name="ORIGINALWIDTH" val="0.3605845"/>
  <p:tag name="EMFCHILD" val="True"/>
</p:tagLst>
</file>

<file path=ppt/tags/tag218.xml><?xml version="1.0" encoding="utf-8"?>
<p:tagLst xmlns:a="http://schemas.openxmlformats.org/drawingml/2006/main" xmlns:r="http://schemas.openxmlformats.org/officeDocument/2006/relationships" xmlns:p="http://schemas.openxmlformats.org/presentationml/2006/main">
  <p:tag name="ORIGINALHEIGHT" val="12.35577"/>
  <p:tag name="ORIGINALWIDTH" val="27.11539"/>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j} \phantom{\rho}_{ij} (X^2)_{ij}&#10;}\]&#10;\end{document}"/>
  <p:tag name="IGUANATEXSIZE" val="52"/>
  <p:tag name="IGUANATEXCURSOR" val="778"/>
  <p:tag name="TRANSPARENCY" val="True"/>
  <p:tag name="FILENAME" val=""/>
  <p:tag name="LATEXENGINEID" val="1"/>
  <p:tag name="TEMPFOLDER" val="c:\temp\"/>
  <p:tag name="LATEXFORMHEIGHT" val="380"/>
  <p:tag name="LATEXFORMWIDTH" val="592"/>
  <p:tag name="LATEXFORMWRAP" val="True"/>
  <p:tag name="BITMAPVECTOR" val="1"/>
</p:tagLst>
</file>

<file path=ppt/tags/tag219.xml><?xml version="1.0" encoding="utf-8"?>
<p:tagLst xmlns:a="http://schemas.openxmlformats.org/drawingml/2006/main" xmlns:r="http://schemas.openxmlformats.org/officeDocument/2006/relationships" xmlns:p="http://schemas.openxmlformats.org/presentationml/2006/main">
  <p:tag name="ORIGINALHEIGHT" val="7.668277"/>
  <p:tag name="ORIGINALWIDTH" val="6.730768"/>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j} \phantom{\rho}_{ij} (X^2)_{ij}&#10;}\]&#10;\end{document}"/>
  <p:tag name="IGUANATEXSIZE" val="52"/>
  <p:tag name="IGUANATEXCURSOR" val="778"/>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22.xml><?xml version="1.0" encoding="utf-8"?>
<p:tagLst xmlns:a="http://schemas.openxmlformats.org/drawingml/2006/main" xmlns:r="http://schemas.openxmlformats.org/officeDocument/2006/relationships" xmlns:p="http://schemas.openxmlformats.org/presentationml/2006/main">
  <p:tag name="ORIGINALHEIGHT" val="2.716355"/>
  <p:tag name="ORIGINALWIDTH" val="1.706738"/>
  <p:tag name="EMFCHILD" val="True"/>
</p:tagLst>
</file>

<file path=ppt/tags/tag220.xml><?xml version="1.0" encoding="utf-8"?>
<p:tagLst xmlns:a="http://schemas.openxmlformats.org/drawingml/2006/main" xmlns:r="http://schemas.openxmlformats.org/officeDocument/2006/relationships" xmlns:p="http://schemas.openxmlformats.org/presentationml/2006/main">
  <p:tag name="ORIGINALHEIGHT" val="2.908661"/>
  <p:tag name="ORIGINALWIDTH" val="0.3605844"/>
  <p:tag name="EMFCHILD" val="True"/>
</p:tagLst>
</file>

<file path=ppt/tags/tag221.xml><?xml version="1.0" encoding="utf-8"?>
<p:tagLst xmlns:a="http://schemas.openxmlformats.org/drawingml/2006/main" xmlns:r="http://schemas.openxmlformats.org/officeDocument/2006/relationships" xmlns:p="http://schemas.openxmlformats.org/presentationml/2006/main">
  <p:tag name="ORIGINALHEIGHT" val="3.701923"/>
  <p:tag name="ORIGINALWIDTH" val="0.8173076"/>
  <p:tag name="EMFCHILD" val="True"/>
</p:tagLst>
</file>

<file path=ppt/tags/tag222.xml><?xml version="1.0" encoding="utf-8"?>
<p:tagLst xmlns:a="http://schemas.openxmlformats.org/drawingml/2006/main" xmlns:r="http://schemas.openxmlformats.org/officeDocument/2006/relationships" xmlns:p="http://schemas.openxmlformats.org/presentationml/2006/main">
  <p:tag name="ORIGINALHEIGHT" val="2.908661"/>
  <p:tag name="ORIGINALWIDTH" val="0.3605844"/>
  <p:tag name="EMFCHILD" val="True"/>
</p:tagLst>
</file>

<file path=ppt/tags/tag223.xml><?xml version="1.0" encoding="utf-8"?>
<p:tagLst xmlns:a="http://schemas.openxmlformats.org/drawingml/2006/main" xmlns:r="http://schemas.openxmlformats.org/officeDocument/2006/relationships" xmlns:p="http://schemas.openxmlformats.org/presentationml/2006/main">
  <p:tag name="ORIGINALHEIGHT" val="3.701923"/>
  <p:tag name="ORIGINALWIDTH" val="0.8173076"/>
  <p:tag name="EMFCHILD" val="True"/>
</p:tagLst>
</file>

<file path=ppt/tags/tag224.xml><?xml version="1.0" encoding="utf-8"?>
<p:tagLst xmlns:a="http://schemas.openxmlformats.org/drawingml/2006/main" xmlns:r="http://schemas.openxmlformats.org/officeDocument/2006/relationships" xmlns:p="http://schemas.openxmlformats.org/presentationml/2006/main">
  <p:tag name="ORIGINALHEIGHT" val="4.807693"/>
  <p:tag name="ORIGINALWIDTH" val="1.538461"/>
  <p:tag name="EMFCHILD" val="True"/>
</p:tagLst>
</file>

<file path=ppt/tags/tag225.xml><?xml version="1.0" encoding="utf-8"?>
<p:tagLst xmlns:a="http://schemas.openxmlformats.org/drawingml/2006/main" xmlns:r="http://schemas.openxmlformats.org/officeDocument/2006/relationships" xmlns:p="http://schemas.openxmlformats.org/presentationml/2006/main">
  <p:tag name="ORIGINALHEIGHT" val="3.653846"/>
  <p:tag name="ORIGINALWIDTH" val="3.26923"/>
  <p:tag name="EMFCHILD" val="True"/>
</p:tagLst>
</file>

<file path=ppt/tags/tag226.xml><?xml version="1.0" encoding="utf-8"?>
<p:tagLst xmlns:a="http://schemas.openxmlformats.org/drawingml/2006/main" xmlns:r="http://schemas.openxmlformats.org/officeDocument/2006/relationships" xmlns:p="http://schemas.openxmlformats.org/presentationml/2006/main">
  <p:tag name="ORIGINALHEIGHT" val="2.836539"/>
  <p:tag name="ORIGINALWIDTH" val="1.850969"/>
  <p:tag name="EMFCHILD" val="True"/>
</p:tagLst>
</file>

<file path=ppt/tags/tag227.xml><?xml version="1.0" encoding="utf-8"?>
<p:tagLst xmlns:a="http://schemas.openxmlformats.org/drawingml/2006/main" xmlns:r="http://schemas.openxmlformats.org/officeDocument/2006/relationships" xmlns:p="http://schemas.openxmlformats.org/presentationml/2006/main">
  <p:tag name="ORIGINALHEIGHT" val="4.807693"/>
  <p:tag name="ORIGINALWIDTH" val="1.562507"/>
  <p:tag name="EMFCHILD" val="True"/>
</p:tagLst>
</file>

<file path=ppt/tags/tag228.xml><?xml version="1.0" encoding="utf-8"?>
<p:tagLst xmlns:a="http://schemas.openxmlformats.org/drawingml/2006/main" xmlns:r="http://schemas.openxmlformats.org/officeDocument/2006/relationships" xmlns:p="http://schemas.openxmlformats.org/presentationml/2006/main">
  <p:tag name="ORIGINALHEIGHT" val="2.908661"/>
  <p:tag name="ORIGINALWIDTH" val="0.3605844"/>
  <p:tag name="EMFCHILD" val="True"/>
</p:tagLst>
</file>

<file path=ppt/tags/tag229.xml><?xml version="1.0" encoding="utf-8"?>
<p:tagLst xmlns:a="http://schemas.openxmlformats.org/drawingml/2006/main" xmlns:r="http://schemas.openxmlformats.org/officeDocument/2006/relationships" xmlns:p="http://schemas.openxmlformats.org/presentationml/2006/main">
  <p:tag name="ORIGINALHEIGHT" val="3.701923"/>
  <p:tag name="ORIGINALWIDTH" val="0.7932767"/>
  <p:tag name="EMFCHILD" val="True"/>
</p:tagLst>
</file>

<file path=ppt/tags/tag23.xml><?xml version="1.0" encoding="utf-8"?>
<p:tagLst xmlns:a="http://schemas.openxmlformats.org/drawingml/2006/main" xmlns:r="http://schemas.openxmlformats.org/officeDocument/2006/relationships" xmlns:p="http://schemas.openxmlformats.org/presentationml/2006/main">
  <p:tag name="ORIGINALHEIGHT" val="3.750001"/>
  <p:tag name="ORIGINALWIDTH" val="2.548077"/>
  <p:tag name="EMFCHILD" val="True"/>
</p:tagLst>
</file>

<file path=ppt/tags/tag230.xml><?xml version="1.0" encoding="utf-8"?>
<p:tagLst xmlns:a="http://schemas.openxmlformats.org/drawingml/2006/main" xmlns:r="http://schemas.openxmlformats.org/officeDocument/2006/relationships" xmlns:p="http://schemas.openxmlformats.org/presentationml/2006/main">
  <p:tag name="ORIGINALHEIGHT" val="12.35577"/>
  <p:tag name="ORIGINALWIDTH" val="19.95192"/>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j} \phantom{\rho}_{ij} X_{ij}&#10;}\]&#10;\end{document}"/>
  <p:tag name="IGUANATEXSIZE" val="52"/>
  <p:tag name="IGUANATEXCURSOR" val="767"/>
  <p:tag name="TRANSPARENCY" val="True"/>
  <p:tag name="FILENAME" val=""/>
  <p:tag name="LATEXENGINEID" val="1"/>
  <p:tag name="TEMPFOLDER" val="c:\temp\"/>
  <p:tag name="LATEXFORMHEIGHT" val="380"/>
  <p:tag name="LATEXFORMWIDTH" val="592"/>
  <p:tag name="LATEXFORMWRAP" val="True"/>
  <p:tag name="BITMAPVECTOR" val="1"/>
</p:tagLst>
</file>

<file path=ppt/tags/tag231.xml><?xml version="1.0" encoding="utf-8"?>
<p:tagLst xmlns:a="http://schemas.openxmlformats.org/drawingml/2006/main" xmlns:r="http://schemas.openxmlformats.org/officeDocument/2006/relationships" xmlns:p="http://schemas.openxmlformats.org/presentationml/2006/main">
  <p:tag name="ORIGINALHEIGHT" val="7.668277"/>
  <p:tag name="ORIGINALWIDTH" val="6.82692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j} \phantom{\rho}_{ij} X_{ij}&#10;}\]&#10;\end{document}"/>
  <p:tag name="IGUANATEXSIZE" val="52"/>
  <p:tag name="IGUANATEXCURSOR" val="767"/>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232.xml><?xml version="1.0" encoding="utf-8"?>
<p:tagLst xmlns:a="http://schemas.openxmlformats.org/drawingml/2006/main" xmlns:r="http://schemas.openxmlformats.org/officeDocument/2006/relationships" xmlns:p="http://schemas.openxmlformats.org/presentationml/2006/main">
  <p:tag name="ORIGINALHEIGHT" val="2.908661"/>
  <p:tag name="ORIGINALWIDTH" val="0.3846154"/>
  <p:tag name="EMFCHILD" val="True"/>
</p:tagLst>
</file>

<file path=ppt/tags/tag233.xml><?xml version="1.0" encoding="utf-8"?>
<p:tagLst xmlns:a="http://schemas.openxmlformats.org/drawingml/2006/main" xmlns:r="http://schemas.openxmlformats.org/officeDocument/2006/relationships" xmlns:p="http://schemas.openxmlformats.org/presentationml/2006/main">
  <p:tag name="ORIGINALHEIGHT" val="3.701923"/>
  <p:tag name="ORIGINALWIDTH" val="0.8173077"/>
  <p:tag name="EMFCHILD" val="True"/>
</p:tagLst>
</file>

<file path=ppt/tags/tag234.xml><?xml version="1.0" encoding="utf-8"?>
<p:tagLst xmlns:a="http://schemas.openxmlformats.org/drawingml/2006/main" xmlns:r="http://schemas.openxmlformats.org/officeDocument/2006/relationships" xmlns:p="http://schemas.openxmlformats.org/presentationml/2006/main">
  <p:tag name="ORIGINALHEIGHT" val="2.908661"/>
  <p:tag name="ORIGINALWIDTH" val="0.3605845"/>
  <p:tag name="EMFCHILD" val="True"/>
</p:tagLst>
</file>

<file path=ppt/tags/tag235.xml><?xml version="1.0" encoding="utf-8"?>
<p:tagLst xmlns:a="http://schemas.openxmlformats.org/drawingml/2006/main" xmlns:r="http://schemas.openxmlformats.org/officeDocument/2006/relationships" xmlns:p="http://schemas.openxmlformats.org/presentationml/2006/main">
  <p:tag name="ORIGINALHEIGHT" val="3.701923"/>
  <p:tag name="ORIGINALWIDTH" val="0.8173077"/>
  <p:tag name="EMFCHILD" val="True"/>
</p:tagLst>
</file>

<file path=ppt/tags/tag236.xml><?xml version="1.0" encoding="utf-8"?>
<p:tagLst xmlns:a="http://schemas.openxmlformats.org/drawingml/2006/main" xmlns:r="http://schemas.openxmlformats.org/officeDocument/2006/relationships" xmlns:p="http://schemas.openxmlformats.org/presentationml/2006/main">
  <p:tag name="ORIGINALHEIGHT" val="3.653846"/>
  <p:tag name="ORIGINALWIDTH" val="3.341354"/>
  <p:tag name="EMFCHILD" val="True"/>
</p:tagLst>
</file>

<file path=ppt/tags/tag237.xml><?xml version="1.0" encoding="utf-8"?>
<p:tagLst xmlns:a="http://schemas.openxmlformats.org/drawingml/2006/main" xmlns:r="http://schemas.openxmlformats.org/officeDocument/2006/relationships" xmlns:p="http://schemas.openxmlformats.org/presentationml/2006/main">
  <p:tag name="ORIGINALHEIGHT" val="2.908661"/>
  <p:tag name="ORIGINALWIDTH" val="0.3846154"/>
  <p:tag name="EMFCHILD" val="True"/>
</p:tagLst>
</file>

<file path=ppt/tags/tag238.xml><?xml version="1.0" encoding="utf-8"?>
<p:tagLst xmlns:a="http://schemas.openxmlformats.org/drawingml/2006/main" xmlns:r="http://schemas.openxmlformats.org/officeDocument/2006/relationships" xmlns:p="http://schemas.openxmlformats.org/presentationml/2006/main">
  <p:tag name="ORIGINALHEIGHT" val="3.701923"/>
  <p:tag name="ORIGINALWIDTH" val="0.8173077"/>
  <p:tag name="EMFCHILD" val="True"/>
</p:tagLst>
</file>

<file path=ppt/tags/tag239.xml><?xml version="1.0" encoding="utf-8"?>
<p:tagLst xmlns:a="http://schemas.openxmlformats.org/drawingml/2006/main" xmlns:r="http://schemas.openxmlformats.org/officeDocument/2006/relationships" xmlns:p="http://schemas.openxmlformats.org/presentationml/2006/main">
  <p:tag name="ORIGINALHEIGHT" val="14.25482"/>
  <p:tag name="ORIGINALWIDTH" val="13.72597"/>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hantom{\rho}_{ii}&#10;}\]&#10;\end{document}"/>
  <p:tag name="IGUANATEXSIZE" val="52"/>
  <p:tag name="IGUANATEXCURSOR" val="770"/>
  <p:tag name="TRANSPARENCY" val="True"/>
  <p:tag name="FILENAME" val=""/>
  <p:tag name="LATEXENGINEID" val="1"/>
  <p:tag name="TEMPFOLDER" val="c:\temp\"/>
  <p:tag name="LATEXFORMHEIGHT" val="380"/>
  <p:tag name="LATEXFORMWIDTH" val="592"/>
  <p:tag name="LATEXFORMWRAP" val="True"/>
  <p:tag name="BITMAPVECTOR" val="1"/>
</p:tagLst>
</file>

<file path=ppt/tags/tag24.xml><?xml version="1.0" encoding="utf-8"?>
<p:tagLst xmlns:a="http://schemas.openxmlformats.org/drawingml/2006/main" xmlns:r="http://schemas.openxmlformats.org/officeDocument/2006/relationships" xmlns:p="http://schemas.openxmlformats.org/presentationml/2006/main">
  <p:tag name="ORIGINALHEIGHT" val="2.764431"/>
  <p:tag name="ORIGINALWIDTH" val="1.826923"/>
  <p:tag name="EMFCHILD" val="True"/>
</p:tagLst>
</file>

<file path=ppt/tags/tag240.xml><?xml version="1.0" encoding="utf-8"?>
<p:tagLst xmlns:a="http://schemas.openxmlformats.org/drawingml/2006/main" xmlns:r="http://schemas.openxmlformats.org/officeDocument/2006/relationships" xmlns:p="http://schemas.openxmlformats.org/presentationml/2006/main">
  <p:tag name="ORIGINALHEIGHT" val="2.091354"/>
  <p:tag name="ORIGINALWIDTH" val="1.899046"/>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hantom{\rho}_{ii}&#10;}\]&#10;\end{document}"/>
  <p:tag name="IGUANATEXSIZE" val="52"/>
  <p:tag name="IGUANATEXCURSOR" val="770"/>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241.xml><?xml version="1.0" encoding="utf-8"?>
<p:tagLst xmlns:a="http://schemas.openxmlformats.org/drawingml/2006/main" xmlns:r="http://schemas.openxmlformats.org/officeDocument/2006/relationships" xmlns:p="http://schemas.openxmlformats.org/presentationml/2006/main">
  <p:tag name="ORIGINALHEIGHT" val="7.451923"/>
  <p:tag name="ORIGINALWIDTH" val="6.947123"/>
  <p:tag name="EMFCHILD" val="True"/>
</p:tagLst>
</file>

<file path=ppt/tags/tag242.xml><?xml version="1.0" encoding="utf-8"?>
<p:tagLst xmlns:a="http://schemas.openxmlformats.org/drawingml/2006/main" xmlns:r="http://schemas.openxmlformats.org/officeDocument/2006/relationships" xmlns:p="http://schemas.openxmlformats.org/presentationml/2006/main">
  <p:tag name="ORIGINALHEIGHT" val="2.836539"/>
  <p:tag name="ORIGINALWIDTH" val="0.3846154"/>
  <p:tag name="EMFCHILD" val="True"/>
</p:tagLst>
</file>

<file path=ppt/tags/tag243.xml><?xml version="1.0" encoding="utf-8"?>
<p:tagLst xmlns:a="http://schemas.openxmlformats.org/drawingml/2006/main" xmlns:r="http://schemas.openxmlformats.org/officeDocument/2006/relationships" xmlns:p="http://schemas.openxmlformats.org/presentationml/2006/main">
  <p:tag name="ORIGINALHEIGHT" val="1.129815"/>
  <p:tag name="ORIGINALWIDTH" val="2.764431"/>
  <p:tag name="EMFCHILD" val="True"/>
</p:tagLst>
</file>

<file path=ppt/tags/tag244.xml><?xml version="1.0" encoding="utf-8"?>
<p:tagLst xmlns:a="http://schemas.openxmlformats.org/drawingml/2006/main" xmlns:r="http://schemas.openxmlformats.org/officeDocument/2006/relationships" xmlns:p="http://schemas.openxmlformats.org/presentationml/2006/main">
  <p:tag name="ORIGINALHEIGHT" val="2.716354"/>
  <p:tag name="ORIGINALWIDTH" val="1.778846"/>
  <p:tag name="EMFCHILD" val="True"/>
</p:tagLst>
</file>

<file path=ppt/tags/tag245.xml><?xml version="1.0" encoding="utf-8"?>
<p:tagLst xmlns:a="http://schemas.openxmlformats.org/drawingml/2006/main" xmlns:r="http://schemas.openxmlformats.org/officeDocument/2006/relationships" xmlns:p="http://schemas.openxmlformats.org/presentationml/2006/main">
  <p:tag name="ORIGINALHEIGHT" val="2.812508"/>
  <p:tag name="ORIGINALWIDTH" val="0.3605845"/>
  <p:tag name="EMFCHILD" val="True"/>
</p:tagLst>
</file>

<file path=ppt/tags/tag246.xml><?xml version="1.0" encoding="utf-8"?>
<p:tagLst xmlns:a="http://schemas.openxmlformats.org/drawingml/2006/main" xmlns:r="http://schemas.openxmlformats.org/officeDocument/2006/relationships" xmlns:p="http://schemas.openxmlformats.org/presentationml/2006/main">
  <p:tag name="ORIGINALHEIGHT" val="2.812508"/>
  <p:tag name="ORIGINALWIDTH" val="0.3846154"/>
  <p:tag name="EMFCHILD" val="True"/>
</p:tagLst>
</file>

<file path=ppt/tags/tag247.xml><?xml version="1.0" encoding="utf-8"?>
<p:tagLst xmlns:a="http://schemas.openxmlformats.org/drawingml/2006/main" xmlns:r="http://schemas.openxmlformats.org/officeDocument/2006/relationships" xmlns:p="http://schemas.openxmlformats.org/presentationml/2006/main">
  <p:tag name="ORIGINALHEIGHT" val="12.35577"/>
  <p:tag name="ORIGINALWIDTH" val="27.11539"/>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j} \phantom{\rho}_{ij} (X^2)_{ij}&#10;}\]&#10;\end{document}"/>
  <p:tag name="IGUANATEXSIZE" val="52"/>
  <p:tag name="IGUANATEXCURSOR" val="778"/>
  <p:tag name="TRANSPARENCY" val="True"/>
  <p:tag name="FILENAME" val=""/>
  <p:tag name="LATEXENGINEID" val="1"/>
  <p:tag name="TEMPFOLDER" val="c:\temp\"/>
  <p:tag name="LATEXFORMHEIGHT" val="380"/>
  <p:tag name="LATEXFORMWIDTH" val="592"/>
  <p:tag name="LATEXFORMWRAP" val="True"/>
  <p:tag name="BITMAPVECTOR" val="1"/>
</p:tagLst>
</file>

<file path=ppt/tags/tag248.xml><?xml version="1.0" encoding="utf-8"?>
<p:tagLst xmlns:a="http://schemas.openxmlformats.org/drawingml/2006/main" xmlns:r="http://schemas.openxmlformats.org/officeDocument/2006/relationships" xmlns:p="http://schemas.openxmlformats.org/presentationml/2006/main">
  <p:tag name="ORIGINALHEIGHT" val="7.668277"/>
  <p:tag name="ORIGINALWIDTH" val="6.730768"/>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j} \phantom{\rho}_{ij} (X^2)_{ij}&#10;}\]&#10;\end{document}"/>
  <p:tag name="IGUANATEXSIZE" val="52"/>
  <p:tag name="IGUANATEXCURSOR" val="778"/>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249.xml><?xml version="1.0" encoding="utf-8"?>
<p:tagLst xmlns:a="http://schemas.openxmlformats.org/drawingml/2006/main" xmlns:r="http://schemas.openxmlformats.org/officeDocument/2006/relationships" xmlns:p="http://schemas.openxmlformats.org/presentationml/2006/main">
  <p:tag name="ORIGINALHEIGHT" val="2.908661"/>
  <p:tag name="ORIGINALWIDTH" val="0.3605844"/>
  <p:tag name="EMFCHILD" val="True"/>
</p:tagLst>
</file>

<file path=ppt/tags/tag25.xml><?xml version="1.0" encoding="utf-8"?>
<p:tagLst xmlns:a="http://schemas.openxmlformats.org/drawingml/2006/main" xmlns:r="http://schemas.openxmlformats.org/officeDocument/2006/relationships" xmlns:p="http://schemas.openxmlformats.org/presentationml/2006/main">
  <p:tag name="ORIGINALHEIGHT" val="2.812508"/>
  <p:tag name="ORIGINALWIDTH" val="0.3605844"/>
  <p:tag name="EMFCHILD" val="True"/>
</p:tagLst>
</file>

<file path=ppt/tags/tag250.xml><?xml version="1.0" encoding="utf-8"?>
<p:tagLst xmlns:a="http://schemas.openxmlformats.org/drawingml/2006/main" xmlns:r="http://schemas.openxmlformats.org/officeDocument/2006/relationships" xmlns:p="http://schemas.openxmlformats.org/presentationml/2006/main">
  <p:tag name="ORIGINALHEIGHT" val="3.701923"/>
  <p:tag name="ORIGINALWIDTH" val="0.8173076"/>
  <p:tag name="EMFCHILD" val="True"/>
</p:tagLst>
</file>

<file path=ppt/tags/tag251.xml><?xml version="1.0" encoding="utf-8"?>
<p:tagLst xmlns:a="http://schemas.openxmlformats.org/drawingml/2006/main" xmlns:r="http://schemas.openxmlformats.org/officeDocument/2006/relationships" xmlns:p="http://schemas.openxmlformats.org/presentationml/2006/main">
  <p:tag name="ORIGINALHEIGHT" val="2.908661"/>
  <p:tag name="ORIGINALWIDTH" val="0.3605844"/>
  <p:tag name="EMFCHILD" val="True"/>
</p:tagLst>
</file>

<file path=ppt/tags/tag252.xml><?xml version="1.0" encoding="utf-8"?>
<p:tagLst xmlns:a="http://schemas.openxmlformats.org/drawingml/2006/main" xmlns:r="http://schemas.openxmlformats.org/officeDocument/2006/relationships" xmlns:p="http://schemas.openxmlformats.org/presentationml/2006/main">
  <p:tag name="ORIGINALHEIGHT" val="3.701923"/>
  <p:tag name="ORIGINALWIDTH" val="0.8173076"/>
  <p:tag name="EMFCHILD" val="True"/>
</p:tagLst>
</file>

<file path=ppt/tags/tag253.xml><?xml version="1.0" encoding="utf-8"?>
<p:tagLst xmlns:a="http://schemas.openxmlformats.org/drawingml/2006/main" xmlns:r="http://schemas.openxmlformats.org/officeDocument/2006/relationships" xmlns:p="http://schemas.openxmlformats.org/presentationml/2006/main">
  <p:tag name="ORIGINALHEIGHT" val="4.807693"/>
  <p:tag name="ORIGINALWIDTH" val="1.538461"/>
  <p:tag name="EMFCHILD" val="True"/>
</p:tagLst>
</file>

<file path=ppt/tags/tag254.xml><?xml version="1.0" encoding="utf-8"?>
<p:tagLst xmlns:a="http://schemas.openxmlformats.org/drawingml/2006/main" xmlns:r="http://schemas.openxmlformats.org/officeDocument/2006/relationships" xmlns:p="http://schemas.openxmlformats.org/presentationml/2006/main">
  <p:tag name="ORIGINALHEIGHT" val="3.653846"/>
  <p:tag name="ORIGINALWIDTH" val="3.26923"/>
  <p:tag name="EMFCHILD" val="True"/>
</p:tagLst>
</file>

<file path=ppt/tags/tag255.xml><?xml version="1.0" encoding="utf-8"?>
<p:tagLst xmlns:a="http://schemas.openxmlformats.org/drawingml/2006/main" xmlns:r="http://schemas.openxmlformats.org/officeDocument/2006/relationships" xmlns:p="http://schemas.openxmlformats.org/presentationml/2006/main">
  <p:tag name="ORIGINALHEIGHT" val="2.836539"/>
  <p:tag name="ORIGINALWIDTH" val="1.850969"/>
  <p:tag name="EMFCHILD" val="True"/>
</p:tagLst>
</file>

<file path=ppt/tags/tag256.xml><?xml version="1.0" encoding="utf-8"?>
<p:tagLst xmlns:a="http://schemas.openxmlformats.org/drawingml/2006/main" xmlns:r="http://schemas.openxmlformats.org/officeDocument/2006/relationships" xmlns:p="http://schemas.openxmlformats.org/presentationml/2006/main">
  <p:tag name="ORIGINALHEIGHT" val="4.807693"/>
  <p:tag name="ORIGINALWIDTH" val="1.562507"/>
  <p:tag name="EMFCHILD" val="True"/>
</p:tagLst>
</file>

<file path=ppt/tags/tag257.xml><?xml version="1.0" encoding="utf-8"?>
<p:tagLst xmlns:a="http://schemas.openxmlformats.org/drawingml/2006/main" xmlns:r="http://schemas.openxmlformats.org/officeDocument/2006/relationships" xmlns:p="http://schemas.openxmlformats.org/presentationml/2006/main">
  <p:tag name="ORIGINALHEIGHT" val="2.908661"/>
  <p:tag name="ORIGINALWIDTH" val="0.3605844"/>
  <p:tag name="EMFCHILD" val="True"/>
</p:tagLst>
</file>

<file path=ppt/tags/tag258.xml><?xml version="1.0" encoding="utf-8"?>
<p:tagLst xmlns:a="http://schemas.openxmlformats.org/drawingml/2006/main" xmlns:r="http://schemas.openxmlformats.org/officeDocument/2006/relationships" xmlns:p="http://schemas.openxmlformats.org/presentationml/2006/main">
  <p:tag name="ORIGINALHEIGHT" val="3.701923"/>
  <p:tag name="ORIGINALWIDTH" val="0.7932767"/>
  <p:tag name="EMFCHILD" val="True"/>
</p:tagLst>
</file>

<file path=ppt/tags/tag259.xml><?xml version="1.0" encoding="utf-8"?>
<p:tagLst xmlns:a="http://schemas.openxmlformats.org/drawingml/2006/main" xmlns:r="http://schemas.openxmlformats.org/officeDocument/2006/relationships" xmlns:p="http://schemas.openxmlformats.org/presentationml/2006/main">
  <p:tag name="ORIGINALHEIGHT" val="12.35577"/>
  <p:tag name="ORIGINALWIDTH" val="19.95192"/>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j} \phantom{\rho}_{ij} X_{ij}&#10;}\]&#10;\end{document}"/>
  <p:tag name="IGUANATEXSIZE" val="52"/>
  <p:tag name="IGUANATEXCURSOR" val="767"/>
  <p:tag name="TRANSPARENCY" val="True"/>
  <p:tag name="FILENAME" val=""/>
  <p:tag name="LATEXENGINEID" val="1"/>
  <p:tag name="TEMPFOLDER" val="c:\temp\"/>
  <p:tag name="LATEXFORMHEIGHT" val="380"/>
  <p:tag name="LATEXFORMWIDTH" val="592"/>
  <p:tag name="LATEXFORMWRAP" val="True"/>
  <p:tag name="BITMAPVECTOR" val="1"/>
</p:tagLst>
</file>

<file path=ppt/tags/tag26.xml><?xml version="1.0" encoding="utf-8"?>
<p:tagLst xmlns:a="http://schemas.openxmlformats.org/drawingml/2006/main" xmlns:r="http://schemas.openxmlformats.org/officeDocument/2006/relationships" xmlns:p="http://schemas.openxmlformats.org/presentationml/2006/main">
  <p:tag name="ORIGINALHEIGHT" val="0.3846155"/>
  <p:tag name="ORIGINALWIDTH" val="3.798076"/>
  <p:tag name="EMFCHILD" val="True"/>
</p:tagLst>
</file>

<file path=ppt/tags/tag260.xml><?xml version="1.0" encoding="utf-8"?>
<p:tagLst xmlns:a="http://schemas.openxmlformats.org/drawingml/2006/main" xmlns:r="http://schemas.openxmlformats.org/officeDocument/2006/relationships" xmlns:p="http://schemas.openxmlformats.org/presentationml/2006/main">
  <p:tag name="ORIGINALHEIGHT" val="7.668277"/>
  <p:tag name="ORIGINALWIDTH" val="6.82692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j} \phantom{\rho}_{ij} X_{ij}&#10;}\]&#10;\end{document}"/>
  <p:tag name="IGUANATEXSIZE" val="52"/>
  <p:tag name="IGUANATEXCURSOR" val="767"/>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261.xml><?xml version="1.0" encoding="utf-8"?>
<p:tagLst xmlns:a="http://schemas.openxmlformats.org/drawingml/2006/main" xmlns:r="http://schemas.openxmlformats.org/officeDocument/2006/relationships" xmlns:p="http://schemas.openxmlformats.org/presentationml/2006/main">
  <p:tag name="ORIGINALHEIGHT" val="2.908661"/>
  <p:tag name="ORIGINALWIDTH" val="0.3846154"/>
  <p:tag name="EMFCHILD" val="True"/>
</p:tagLst>
</file>

<file path=ppt/tags/tag262.xml><?xml version="1.0" encoding="utf-8"?>
<p:tagLst xmlns:a="http://schemas.openxmlformats.org/drawingml/2006/main" xmlns:r="http://schemas.openxmlformats.org/officeDocument/2006/relationships" xmlns:p="http://schemas.openxmlformats.org/presentationml/2006/main">
  <p:tag name="ORIGINALHEIGHT" val="3.701923"/>
  <p:tag name="ORIGINALWIDTH" val="0.8173077"/>
  <p:tag name="EMFCHILD" val="True"/>
</p:tagLst>
</file>

<file path=ppt/tags/tag263.xml><?xml version="1.0" encoding="utf-8"?>
<p:tagLst xmlns:a="http://schemas.openxmlformats.org/drawingml/2006/main" xmlns:r="http://schemas.openxmlformats.org/officeDocument/2006/relationships" xmlns:p="http://schemas.openxmlformats.org/presentationml/2006/main">
  <p:tag name="ORIGINALHEIGHT" val="2.908661"/>
  <p:tag name="ORIGINALWIDTH" val="0.3605845"/>
  <p:tag name="EMFCHILD" val="True"/>
</p:tagLst>
</file>

<file path=ppt/tags/tag264.xml><?xml version="1.0" encoding="utf-8"?>
<p:tagLst xmlns:a="http://schemas.openxmlformats.org/drawingml/2006/main" xmlns:r="http://schemas.openxmlformats.org/officeDocument/2006/relationships" xmlns:p="http://schemas.openxmlformats.org/presentationml/2006/main">
  <p:tag name="ORIGINALHEIGHT" val="3.701923"/>
  <p:tag name="ORIGINALWIDTH" val="0.8173077"/>
  <p:tag name="EMFCHILD" val="True"/>
</p:tagLst>
</file>

<file path=ppt/tags/tag265.xml><?xml version="1.0" encoding="utf-8"?>
<p:tagLst xmlns:a="http://schemas.openxmlformats.org/drawingml/2006/main" xmlns:r="http://schemas.openxmlformats.org/officeDocument/2006/relationships" xmlns:p="http://schemas.openxmlformats.org/presentationml/2006/main">
  <p:tag name="ORIGINALHEIGHT" val="3.653846"/>
  <p:tag name="ORIGINALWIDTH" val="3.341354"/>
  <p:tag name="EMFCHILD" val="True"/>
</p:tagLst>
</file>

<file path=ppt/tags/tag266.xml><?xml version="1.0" encoding="utf-8"?>
<p:tagLst xmlns:a="http://schemas.openxmlformats.org/drawingml/2006/main" xmlns:r="http://schemas.openxmlformats.org/officeDocument/2006/relationships" xmlns:p="http://schemas.openxmlformats.org/presentationml/2006/main">
  <p:tag name="ORIGINALHEIGHT" val="2.908661"/>
  <p:tag name="ORIGINALWIDTH" val="0.3846154"/>
  <p:tag name="EMFCHILD" val="True"/>
</p:tagLst>
</file>

<file path=ppt/tags/tag267.xml><?xml version="1.0" encoding="utf-8"?>
<p:tagLst xmlns:a="http://schemas.openxmlformats.org/drawingml/2006/main" xmlns:r="http://schemas.openxmlformats.org/officeDocument/2006/relationships" xmlns:p="http://schemas.openxmlformats.org/presentationml/2006/main">
  <p:tag name="ORIGINALHEIGHT" val="3.701923"/>
  <p:tag name="ORIGINALWIDTH" val="0.8173077"/>
  <p:tag name="EMFCHILD" val="True"/>
</p:tagLst>
</file>

<file path=ppt/tags/tag268.xml><?xml version="1.0" encoding="utf-8"?>
<p:tagLst xmlns:a="http://schemas.openxmlformats.org/drawingml/2006/main" xmlns:r="http://schemas.openxmlformats.org/officeDocument/2006/relationships" xmlns:p="http://schemas.openxmlformats.org/presentationml/2006/main">
  <p:tag name="ORIGINALHEIGHT" val="14.25482"/>
  <p:tag name="ORIGINALWIDTH" val="13.72597"/>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hantom{\rho}_{ii}&#10;}\]&#10;\end{document}"/>
  <p:tag name="IGUANATEXSIZE" val="52"/>
  <p:tag name="IGUANATEXCURSOR" val="770"/>
  <p:tag name="TRANSPARENCY" val="True"/>
  <p:tag name="FILENAME" val=""/>
  <p:tag name="LATEXENGINEID" val="1"/>
  <p:tag name="TEMPFOLDER" val="c:\temp\"/>
  <p:tag name="LATEXFORMHEIGHT" val="380"/>
  <p:tag name="LATEXFORMWIDTH" val="592"/>
  <p:tag name="LATEXFORMWRAP" val="True"/>
  <p:tag name="BITMAPVECTOR" val="1"/>
</p:tagLst>
</file>

<file path=ppt/tags/tag269.xml><?xml version="1.0" encoding="utf-8"?>
<p:tagLst xmlns:a="http://schemas.openxmlformats.org/drawingml/2006/main" xmlns:r="http://schemas.openxmlformats.org/officeDocument/2006/relationships" xmlns:p="http://schemas.openxmlformats.org/presentationml/2006/main">
  <p:tag name="ORIGINALHEIGHT" val="2.091354"/>
  <p:tag name="ORIGINALWIDTH" val="1.899046"/>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hantom{\rho}_{ii}&#10;}\]&#10;\end{document}"/>
  <p:tag name="IGUANATEXSIZE" val="52"/>
  <p:tag name="IGUANATEXCURSOR" val="770"/>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27.xml><?xml version="1.0" encoding="utf-8"?>
<p:tagLst xmlns:a="http://schemas.openxmlformats.org/drawingml/2006/main" xmlns:r="http://schemas.openxmlformats.org/officeDocument/2006/relationships" xmlns:p="http://schemas.openxmlformats.org/presentationml/2006/main">
  <p:tag name="ORIGINALHEIGHT" val="3.58174"/>
  <p:tag name="ORIGINALWIDTH" val="2.259615"/>
  <p:tag name="EMFCHILD" val="True"/>
</p:tagLst>
</file>

<file path=ppt/tags/tag270.xml><?xml version="1.0" encoding="utf-8"?>
<p:tagLst xmlns:a="http://schemas.openxmlformats.org/drawingml/2006/main" xmlns:r="http://schemas.openxmlformats.org/officeDocument/2006/relationships" xmlns:p="http://schemas.openxmlformats.org/presentationml/2006/main">
  <p:tag name="ORIGINALHEIGHT" val="7.451923"/>
  <p:tag name="ORIGINALWIDTH" val="6.947123"/>
  <p:tag name="EMFCHILD" val="True"/>
</p:tagLst>
</file>

<file path=ppt/tags/tag271.xml><?xml version="1.0" encoding="utf-8"?>
<p:tagLst xmlns:a="http://schemas.openxmlformats.org/drawingml/2006/main" xmlns:r="http://schemas.openxmlformats.org/officeDocument/2006/relationships" xmlns:p="http://schemas.openxmlformats.org/presentationml/2006/main">
  <p:tag name="ORIGINALHEIGHT" val="2.836539"/>
  <p:tag name="ORIGINALWIDTH" val="0.3846154"/>
  <p:tag name="EMFCHILD" val="True"/>
</p:tagLst>
</file>

<file path=ppt/tags/tag272.xml><?xml version="1.0" encoding="utf-8"?>
<p:tagLst xmlns:a="http://schemas.openxmlformats.org/drawingml/2006/main" xmlns:r="http://schemas.openxmlformats.org/officeDocument/2006/relationships" xmlns:p="http://schemas.openxmlformats.org/presentationml/2006/main">
  <p:tag name="ORIGINALHEIGHT" val="1.129815"/>
  <p:tag name="ORIGINALWIDTH" val="2.764431"/>
  <p:tag name="EMFCHILD" val="True"/>
</p:tagLst>
</file>

<file path=ppt/tags/tag273.xml><?xml version="1.0" encoding="utf-8"?>
<p:tagLst xmlns:a="http://schemas.openxmlformats.org/drawingml/2006/main" xmlns:r="http://schemas.openxmlformats.org/officeDocument/2006/relationships" xmlns:p="http://schemas.openxmlformats.org/presentationml/2006/main">
  <p:tag name="ORIGINALHEIGHT" val="2.716354"/>
  <p:tag name="ORIGINALWIDTH" val="1.778846"/>
  <p:tag name="EMFCHILD" val="True"/>
</p:tagLst>
</file>

<file path=ppt/tags/tag274.xml><?xml version="1.0" encoding="utf-8"?>
<p:tagLst xmlns:a="http://schemas.openxmlformats.org/drawingml/2006/main" xmlns:r="http://schemas.openxmlformats.org/officeDocument/2006/relationships" xmlns:p="http://schemas.openxmlformats.org/presentationml/2006/main">
  <p:tag name="ORIGINALHEIGHT" val="2.812508"/>
  <p:tag name="ORIGINALWIDTH" val="0.3605845"/>
  <p:tag name="EMFCHILD" val="True"/>
</p:tagLst>
</file>

<file path=ppt/tags/tag275.xml><?xml version="1.0" encoding="utf-8"?>
<p:tagLst xmlns:a="http://schemas.openxmlformats.org/drawingml/2006/main" xmlns:r="http://schemas.openxmlformats.org/officeDocument/2006/relationships" xmlns:p="http://schemas.openxmlformats.org/presentationml/2006/main">
  <p:tag name="ORIGINALHEIGHT" val="2.812508"/>
  <p:tag name="ORIGINALWIDTH" val="0.3846154"/>
  <p:tag name="EMFCHILD" val="True"/>
</p:tagLst>
</file>

<file path=ppt/tags/tag276.xml><?xml version="1.0" encoding="utf-8"?>
<p:tagLst xmlns:a="http://schemas.openxmlformats.org/drawingml/2006/main" xmlns:r="http://schemas.openxmlformats.org/officeDocument/2006/relationships" xmlns:p="http://schemas.openxmlformats.org/presentationml/2006/main">
  <p:tag name="ORIGINALHEIGHT" val="12.35577"/>
  <p:tag name="ORIGINALWIDTH" val="27.11539"/>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j} \phantom{\rho}_{ij} (X^2)_{ij}&#10;}\]&#10;\end{document}"/>
  <p:tag name="IGUANATEXSIZE" val="52"/>
  <p:tag name="IGUANATEXCURSOR" val="778"/>
  <p:tag name="TRANSPARENCY" val="True"/>
  <p:tag name="FILENAME" val=""/>
  <p:tag name="LATEXENGINEID" val="1"/>
  <p:tag name="TEMPFOLDER" val="c:\temp\"/>
  <p:tag name="LATEXFORMHEIGHT" val="380"/>
  <p:tag name="LATEXFORMWIDTH" val="592"/>
  <p:tag name="LATEXFORMWRAP" val="True"/>
  <p:tag name="BITMAPVECTOR" val="1"/>
</p:tagLst>
</file>

<file path=ppt/tags/tag277.xml><?xml version="1.0" encoding="utf-8"?>
<p:tagLst xmlns:a="http://schemas.openxmlformats.org/drawingml/2006/main" xmlns:r="http://schemas.openxmlformats.org/officeDocument/2006/relationships" xmlns:p="http://schemas.openxmlformats.org/presentationml/2006/main">
  <p:tag name="ORIGINALHEIGHT" val="7.668277"/>
  <p:tag name="ORIGINALWIDTH" val="6.730768"/>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j} \phantom{\rho}_{ij} (X^2)_{ij}&#10;}\]&#10;\end{document}"/>
  <p:tag name="IGUANATEXSIZE" val="52"/>
  <p:tag name="IGUANATEXCURSOR" val="778"/>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278.xml><?xml version="1.0" encoding="utf-8"?>
<p:tagLst xmlns:a="http://schemas.openxmlformats.org/drawingml/2006/main" xmlns:r="http://schemas.openxmlformats.org/officeDocument/2006/relationships" xmlns:p="http://schemas.openxmlformats.org/presentationml/2006/main">
  <p:tag name="ORIGINALHEIGHT" val="2.908661"/>
  <p:tag name="ORIGINALWIDTH" val="0.3605844"/>
  <p:tag name="EMFCHILD" val="True"/>
</p:tagLst>
</file>

<file path=ppt/tags/tag279.xml><?xml version="1.0" encoding="utf-8"?>
<p:tagLst xmlns:a="http://schemas.openxmlformats.org/drawingml/2006/main" xmlns:r="http://schemas.openxmlformats.org/officeDocument/2006/relationships" xmlns:p="http://schemas.openxmlformats.org/presentationml/2006/main">
  <p:tag name="ORIGINALHEIGHT" val="3.701923"/>
  <p:tag name="ORIGINALWIDTH" val="0.8173076"/>
  <p:tag name="EMFCHILD" val="True"/>
</p:tagLst>
</file>

<file path=ppt/tags/tag28.xml><?xml version="1.0" encoding="utf-8"?>
<p:tagLst xmlns:a="http://schemas.openxmlformats.org/drawingml/2006/main" xmlns:r="http://schemas.openxmlformats.org/officeDocument/2006/relationships" xmlns:p="http://schemas.openxmlformats.org/presentationml/2006/main">
  <p:tag name="ORIGINALHEIGHT" val="4.038463"/>
  <p:tag name="ORIGINALWIDTH" val="2.596153"/>
  <p:tag name="EMFCHILD" val="True"/>
</p:tagLst>
</file>

<file path=ppt/tags/tag280.xml><?xml version="1.0" encoding="utf-8"?>
<p:tagLst xmlns:a="http://schemas.openxmlformats.org/drawingml/2006/main" xmlns:r="http://schemas.openxmlformats.org/officeDocument/2006/relationships" xmlns:p="http://schemas.openxmlformats.org/presentationml/2006/main">
  <p:tag name="ORIGINALHEIGHT" val="2.908661"/>
  <p:tag name="ORIGINALWIDTH" val="0.3605844"/>
  <p:tag name="EMFCHILD" val="True"/>
</p:tagLst>
</file>

<file path=ppt/tags/tag281.xml><?xml version="1.0" encoding="utf-8"?>
<p:tagLst xmlns:a="http://schemas.openxmlformats.org/drawingml/2006/main" xmlns:r="http://schemas.openxmlformats.org/officeDocument/2006/relationships" xmlns:p="http://schemas.openxmlformats.org/presentationml/2006/main">
  <p:tag name="ORIGINALHEIGHT" val="3.701923"/>
  <p:tag name="ORIGINALWIDTH" val="0.8173076"/>
  <p:tag name="EMFCHILD" val="True"/>
</p:tagLst>
</file>

<file path=ppt/tags/tag282.xml><?xml version="1.0" encoding="utf-8"?>
<p:tagLst xmlns:a="http://schemas.openxmlformats.org/drawingml/2006/main" xmlns:r="http://schemas.openxmlformats.org/officeDocument/2006/relationships" xmlns:p="http://schemas.openxmlformats.org/presentationml/2006/main">
  <p:tag name="ORIGINALHEIGHT" val="4.807693"/>
  <p:tag name="ORIGINALWIDTH" val="1.538461"/>
  <p:tag name="EMFCHILD" val="True"/>
</p:tagLst>
</file>

<file path=ppt/tags/tag283.xml><?xml version="1.0" encoding="utf-8"?>
<p:tagLst xmlns:a="http://schemas.openxmlformats.org/drawingml/2006/main" xmlns:r="http://schemas.openxmlformats.org/officeDocument/2006/relationships" xmlns:p="http://schemas.openxmlformats.org/presentationml/2006/main">
  <p:tag name="ORIGINALHEIGHT" val="3.653846"/>
  <p:tag name="ORIGINALWIDTH" val="3.26923"/>
  <p:tag name="EMFCHILD" val="True"/>
</p:tagLst>
</file>

<file path=ppt/tags/tag284.xml><?xml version="1.0" encoding="utf-8"?>
<p:tagLst xmlns:a="http://schemas.openxmlformats.org/drawingml/2006/main" xmlns:r="http://schemas.openxmlformats.org/officeDocument/2006/relationships" xmlns:p="http://schemas.openxmlformats.org/presentationml/2006/main">
  <p:tag name="ORIGINALHEIGHT" val="2.836539"/>
  <p:tag name="ORIGINALWIDTH" val="1.850969"/>
  <p:tag name="EMFCHILD" val="True"/>
</p:tagLst>
</file>

<file path=ppt/tags/tag285.xml><?xml version="1.0" encoding="utf-8"?>
<p:tagLst xmlns:a="http://schemas.openxmlformats.org/drawingml/2006/main" xmlns:r="http://schemas.openxmlformats.org/officeDocument/2006/relationships" xmlns:p="http://schemas.openxmlformats.org/presentationml/2006/main">
  <p:tag name="ORIGINALHEIGHT" val="4.807693"/>
  <p:tag name="ORIGINALWIDTH" val="1.562507"/>
  <p:tag name="EMFCHILD" val="True"/>
</p:tagLst>
</file>

<file path=ppt/tags/tag286.xml><?xml version="1.0" encoding="utf-8"?>
<p:tagLst xmlns:a="http://schemas.openxmlformats.org/drawingml/2006/main" xmlns:r="http://schemas.openxmlformats.org/officeDocument/2006/relationships" xmlns:p="http://schemas.openxmlformats.org/presentationml/2006/main">
  <p:tag name="ORIGINALHEIGHT" val="2.908661"/>
  <p:tag name="ORIGINALWIDTH" val="0.3605844"/>
  <p:tag name="EMFCHILD" val="True"/>
</p:tagLst>
</file>

<file path=ppt/tags/tag287.xml><?xml version="1.0" encoding="utf-8"?>
<p:tagLst xmlns:a="http://schemas.openxmlformats.org/drawingml/2006/main" xmlns:r="http://schemas.openxmlformats.org/officeDocument/2006/relationships" xmlns:p="http://schemas.openxmlformats.org/presentationml/2006/main">
  <p:tag name="ORIGINALHEIGHT" val="3.701923"/>
  <p:tag name="ORIGINALWIDTH" val="0.7932767"/>
  <p:tag name="EMFCHILD" val="True"/>
</p:tagLst>
</file>

<file path=ppt/tags/tag288.xml><?xml version="1.0" encoding="utf-8"?>
<p:tagLst xmlns:a="http://schemas.openxmlformats.org/drawingml/2006/main" xmlns:r="http://schemas.openxmlformats.org/officeDocument/2006/relationships" xmlns:p="http://schemas.openxmlformats.org/presentationml/2006/main">
  <p:tag name="ORIGINALHEIGHT" val="12.35577"/>
  <p:tag name="ORIGINALWIDTH" val="19.95192"/>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j} \phantom{\rho}_{ij} X_{ij}&#10;}\]&#10;\end{document}"/>
  <p:tag name="IGUANATEXSIZE" val="52"/>
  <p:tag name="IGUANATEXCURSOR" val="767"/>
  <p:tag name="TRANSPARENCY" val="True"/>
  <p:tag name="FILENAME" val=""/>
  <p:tag name="LATEXENGINEID" val="1"/>
  <p:tag name="TEMPFOLDER" val="c:\temp\"/>
  <p:tag name="LATEXFORMHEIGHT" val="380"/>
  <p:tag name="LATEXFORMWIDTH" val="592"/>
  <p:tag name="LATEXFORMWRAP" val="True"/>
  <p:tag name="BITMAPVECTOR" val="1"/>
</p:tagLst>
</file>

<file path=ppt/tags/tag289.xml><?xml version="1.0" encoding="utf-8"?>
<p:tagLst xmlns:a="http://schemas.openxmlformats.org/drawingml/2006/main" xmlns:r="http://schemas.openxmlformats.org/officeDocument/2006/relationships" xmlns:p="http://schemas.openxmlformats.org/presentationml/2006/main">
  <p:tag name="ORIGINALHEIGHT" val="7.668277"/>
  <p:tag name="ORIGINALWIDTH" val="6.82692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j} \phantom{\rho}_{ij} X_{ij}&#10;}\]&#10;\end{document}"/>
  <p:tag name="IGUANATEXSIZE" val="52"/>
  <p:tag name="IGUANATEXCURSOR" val="767"/>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29.xml><?xml version="1.0" encoding="utf-8"?>
<p:tagLst xmlns:a="http://schemas.openxmlformats.org/drawingml/2006/main" xmlns:r="http://schemas.openxmlformats.org/officeDocument/2006/relationships" xmlns:p="http://schemas.openxmlformats.org/presentationml/2006/main">
  <p:tag name="ORIGINALHEIGHT" val="2.740386"/>
  <p:tag name="ORIGINALWIDTH" val="2.379815"/>
  <p:tag name="EMFCHILD" val="True"/>
</p:tagLst>
</file>

<file path=ppt/tags/tag290.xml><?xml version="1.0" encoding="utf-8"?>
<p:tagLst xmlns:a="http://schemas.openxmlformats.org/drawingml/2006/main" xmlns:r="http://schemas.openxmlformats.org/officeDocument/2006/relationships" xmlns:p="http://schemas.openxmlformats.org/presentationml/2006/main">
  <p:tag name="ORIGINALHEIGHT" val="2.908661"/>
  <p:tag name="ORIGINALWIDTH" val="0.3846154"/>
  <p:tag name="EMFCHILD" val="True"/>
</p:tagLst>
</file>

<file path=ppt/tags/tag291.xml><?xml version="1.0" encoding="utf-8"?>
<p:tagLst xmlns:a="http://schemas.openxmlformats.org/drawingml/2006/main" xmlns:r="http://schemas.openxmlformats.org/officeDocument/2006/relationships" xmlns:p="http://schemas.openxmlformats.org/presentationml/2006/main">
  <p:tag name="ORIGINALHEIGHT" val="3.701923"/>
  <p:tag name="ORIGINALWIDTH" val="0.8173077"/>
  <p:tag name="EMFCHILD" val="True"/>
</p:tagLst>
</file>

<file path=ppt/tags/tag292.xml><?xml version="1.0" encoding="utf-8"?>
<p:tagLst xmlns:a="http://schemas.openxmlformats.org/drawingml/2006/main" xmlns:r="http://schemas.openxmlformats.org/officeDocument/2006/relationships" xmlns:p="http://schemas.openxmlformats.org/presentationml/2006/main">
  <p:tag name="ORIGINALHEIGHT" val="2.908661"/>
  <p:tag name="ORIGINALWIDTH" val="0.3605845"/>
  <p:tag name="EMFCHILD" val="True"/>
</p:tagLst>
</file>

<file path=ppt/tags/tag293.xml><?xml version="1.0" encoding="utf-8"?>
<p:tagLst xmlns:a="http://schemas.openxmlformats.org/drawingml/2006/main" xmlns:r="http://schemas.openxmlformats.org/officeDocument/2006/relationships" xmlns:p="http://schemas.openxmlformats.org/presentationml/2006/main">
  <p:tag name="ORIGINALHEIGHT" val="3.701923"/>
  <p:tag name="ORIGINALWIDTH" val="0.8173077"/>
  <p:tag name="EMFCHILD" val="True"/>
</p:tagLst>
</file>

<file path=ppt/tags/tag294.xml><?xml version="1.0" encoding="utf-8"?>
<p:tagLst xmlns:a="http://schemas.openxmlformats.org/drawingml/2006/main" xmlns:r="http://schemas.openxmlformats.org/officeDocument/2006/relationships" xmlns:p="http://schemas.openxmlformats.org/presentationml/2006/main">
  <p:tag name="ORIGINALHEIGHT" val="3.653846"/>
  <p:tag name="ORIGINALWIDTH" val="3.341354"/>
  <p:tag name="EMFCHILD" val="True"/>
</p:tagLst>
</file>

<file path=ppt/tags/tag295.xml><?xml version="1.0" encoding="utf-8"?>
<p:tagLst xmlns:a="http://schemas.openxmlformats.org/drawingml/2006/main" xmlns:r="http://schemas.openxmlformats.org/officeDocument/2006/relationships" xmlns:p="http://schemas.openxmlformats.org/presentationml/2006/main">
  <p:tag name="ORIGINALHEIGHT" val="2.908661"/>
  <p:tag name="ORIGINALWIDTH" val="0.3846154"/>
  <p:tag name="EMFCHILD" val="True"/>
</p:tagLst>
</file>

<file path=ppt/tags/tag296.xml><?xml version="1.0" encoding="utf-8"?>
<p:tagLst xmlns:a="http://schemas.openxmlformats.org/drawingml/2006/main" xmlns:r="http://schemas.openxmlformats.org/officeDocument/2006/relationships" xmlns:p="http://schemas.openxmlformats.org/presentationml/2006/main">
  <p:tag name="ORIGINALHEIGHT" val="3.701923"/>
  <p:tag name="ORIGINALWIDTH" val="0.8173077"/>
  <p:tag name="EMFCHILD" val="True"/>
</p:tagLst>
</file>

<file path=ppt/tags/tag297.xml><?xml version="1.0" encoding="utf-8"?>
<p:tagLst xmlns:a="http://schemas.openxmlformats.org/drawingml/2006/main" xmlns:r="http://schemas.openxmlformats.org/officeDocument/2006/relationships" xmlns:p="http://schemas.openxmlformats.org/presentationml/2006/main">
  <p:tag name="ORIGINALHEIGHT" val="14.25482"/>
  <p:tag name="ORIGINALWIDTH" val="13.72597"/>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hantom{\rho}_{ii}&#10;}\]&#10;\end{document}"/>
  <p:tag name="IGUANATEXSIZE" val="52"/>
  <p:tag name="IGUANATEXCURSOR" val="770"/>
  <p:tag name="TRANSPARENCY" val="True"/>
  <p:tag name="FILENAME" val=""/>
  <p:tag name="LATEXENGINEID" val="1"/>
  <p:tag name="TEMPFOLDER" val="c:\temp\"/>
  <p:tag name="LATEXFORMHEIGHT" val="380"/>
  <p:tag name="LATEXFORMWIDTH" val="592"/>
  <p:tag name="LATEXFORMWRAP" val="True"/>
  <p:tag name="BITMAPVECTOR" val="1"/>
</p:tagLst>
</file>

<file path=ppt/tags/tag298.xml><?xml version="1.0" encoding="utf-8"?>
<p:tagLst xmlns:a="http://schemas.openxmlformats.org/drawingml/2006/main" xmlns:r="http://schemas.openxmlformats.org/officeDocument/2006/relationships" xmlns:p="http://schemas.openxmlformats.org/presentationml/2006/main">
  <p:tag name="ORIGINALHEIGHT" val="2.091354"/>
  <p:tag name="ORIGINALWIDTH" val="1.899046"/>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hantom{\rho}_{ii}&#10;}\]&#10;\end{document}"/>
  <p:tag name="IGUANATEXSIZE" val="52"/>
  <p:tag name="IGUANATEXCURSOR" val="770"/>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299.xml><?xml version="1.0" encoding="utf-8"?>
<p:tagLst xmlns:a="http://schemas.openxmlformats.org/drawingml/2006/main" xmlns:r="http://schemas.openxmlformats.org/officeDocument/2006/relationships" xmlns:p="http://schemas.openxmlformats.org/presentationml/2006/main">
  <p:tag name="ORIGINALHEIGHT" val="7.451923"/>
  <p:tag name="ORIGINALWIDTH" val="6.947123"/>
  <p:tag name="EMFCHILD" val="True"/>
</p:tagLst>
</file>

<file path=ppt/tags/tag3.xml><?xml version="1.0" encoding="utf-8"?>
<p:tagLst xmlns:a="http://schemas.openxmlformats.org/drawingml/2006/main" xmlns:r="http://schemas.openxmlformats.org/officeDocument/2006/relationships" xmlns:p="http://schemas.openxmlformats.org/presentationml/2006/main">
  <p:tag name="ORIGINALHEIGHT" val="1.682692"/>
  <p:tag name="ORIGINALWIDTH" val="3.461539"/>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widehat{\phantom{\rho}}&#10;}\]&#10;\end{document}"/>
  <p:tag name="IGUANATEXSIZE" val="52"/>
  <p:tag name="IGUANATEXCURSOR" val="726"/>
  <p:tag name="TRANSPARENCY" val="True"/>
  <p:tag name="FILENAME" val=""/>
  <p:tag name="LATEXENGINEID" val="1"/>
  <p:tag name="TEMPFOLDER" val="c:\temp\"/>
  <p:tag name="LATEXFORMHEIGHT" val="380"/>
  <p:tag name="LATEXFORMWIDTH" val="592"/>
  <p:tag name="LATEXFORMWRAP" val="True"/>
  <p:tag name="BITMAPVECTOR" val="1"/>
</p:tagLst>
</file>

<file path=ppt/tags/tag30.xml><?xml version="1.0" encoding="utf-8"?>
<p:tagLst xmlns:a="http://schemas.openxmlformats.org/drawingml/2006/main" xmlns:r="http://schemas.openxmlformats.org/officeDocument/2006/relationships" xmlns:p="http://schemas.openxmlformats.org/presentationml/2006/main">
  <p:tag name="ORIGINALHEIGHT" val="1.466353"/>
  <p:tag name="ORIGINALWIDTH" val="3.461538"/>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sum_{i=1}^n (p_i - 1/n)^2&#10;}\]&#10;\end{document}"/>
  <p:tag name="IGUANATEXSIZE" val="52"/>
  <p:tag name="IGUANATEXCURSOR" val="741"/>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300.xml><?xml version="1.0" encoding="utf-8"?>
<p:tagLst xmlns:a="http://schemas.openxmlformats.org/drawingml/2006/main" xmlns:r="http://schemas.openxmlformats.org/officeDocument/2006/relationships" xmlns:p="http://schemas.openxmlformats.org/presentationml/2006/main">
  <p:tag name="ORIGINALHEIGHT" val="2.836539"/>
  <p:tag name="ORIGINALWIDTH" val="0.3846154"/>
  <p:tag name="EMFCHILD" val="True"/>
</p:tagLst>
</file>

<file path=ppt/tags/tag301.xml><?xml version="1.0" encoding="utf-8"?>
<p:tagLst xmlns:a="http://schemas.openxmlformats.org/drawingml/2006/main" xmlns:r="http://schemas.openxmlformats.org/officeDocument/2006/relationships" xmlns:p="http://schemas.openxmlformats.org/presentationml/2006/main">
  <p:tag name="ORIGINALHEIGHT" val="1.129815"/>
  <p:tag name="ORIGINALWIDTH" val="2.764431"/>
  <p:tag name="EMFCHILD" val="True"/>
</p:tagLst>
</file>

<file path=ppt/tags/tag302.xml><?xml version="1.0" encoding="utf-8"?>
<p:tagLst xmlns:a="http://schemas.openxmlformats.org/drawingml/2006/main" xmlns:r="http://schemas.openxmlformats.org/officeDocument/2006/relationships" xmlns:p="http://schemas.openxmlformats.org/presentationml/2006/main">
  <p:tag name="ORIGINALHEIGHT" val="2.716354"/>
  <p:tag name="ORIGINALWIDTH" val="1.778846"/>
  <p:tag name="EMFCHILD" val="True"/>
</p:tagLst>
</file>

<file path=ppt/tags/tag303.xml><?xml version="1.0" encoding="utf-8"?>
<p:tagLst xmlns:a="http://schemas.openxmlformats.org/drawingml/2006/main" xmlns:r="http://schemas.openxmlformats.org/officeDocument/2006/relationships" xmlns:p="http://schemas.openxmlformats.org/presentationml/2006/main">
  <p:tag name="ORIGINALHEIGHT" val="2.812508"/>
  <p:tag name="ORIGINALWIDTH" val="0.3605845"/>
  <p:tag name="EMFCHILD" val="True"/>
</p:tagLst>
</file>

<file path=ppt/tags/tag304.xml><?xml version="1.0" encoding="utf-8"?>
<p:tagLst xmlns:a="http://schemas.openxmlformats.org/drawingml/2006/main" xmlns:r="http://schemas.openxmlformats.org/officeDocument/2006/relationships" xmlns:p="http://schemas.openxmlformats.org/presentationml/2006/main">
  <p:tag name="ORIGINALHEIGHT" val="2.812508"/>
  <p:tag name="ORIGINALWIDTH" val="0.3846154"/>
  <p:tag name="EMFCHILD" val="True"/>
</p:tagLst>
</file>

<file path=ppt/tags/tag305.xml><?xml version="1.0" encoding="utf-8"?>
<p:tagLst xmlns:a="http://schemas.openxmlformats.org/drawingml/2006/main" xmlns:r="http://schemas.openxmlformats.org/officeDocument/2006/relationships" xmlns:p="http://schemas.openxmlformats.org/presentationml/2006/main">
  <p:tag name="ORIGINALHEIGHT" val="5.78125"/>
  <p:tag name="ORIGINALWIDTH" val="19.40105"/>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langle \phi_i, \rho \phi_i \rangle&#10;}\]&#10;\end{document}"/>
  <p:tag name="IGUANATEXSIZE" val="48"/>
  <p:tag name="IGUANATEXCURSOR" val="757"/>
  <p:tag name="TRANSPARENCY" val="True"/>
  <p:tag name="FILENAME" val=""/>
  <p:tag name="LATEXENGINEID" val="1"/>
  <p:tag name="TEMPFOLDER" val="c:\temp\"/>
  <p:tag name="LATEXFORMHEIGHT" val="380"/>
  <p:tag name="LATEXFORMWIDTH" val="592"/>
  <p:tag name="LATEXFORMWRAP" val="True"/>
  <p:tag name="BITMAPVECTOR" val="1"/>
</p:tagLst>
</file>

<file path=ppt/tags/tag306.xml><?xml version="1.0" encoding="utf-8"?>
<p:tagLst xmlns:a="http://schemas.openxmlformats.org/drawingml/2006/main" xmlns:r="http://schemas.openxmlformats.org/officeDocument/2006/relationships" xmlns:p="http://schemas.openxmlformats.org/presentationml/2006/main">
  <p:tag name="ORIGINALHEIGHT" val="5.130217"/>
  <p:tag name="ORIGINALWIDTH" val="16.9271"/>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lambda_i, \phi_i)&#10;}\]&#10;\end{document}"/>
  <p:tag name="IGUANATEXSIZE" val="48"/>
  <p:tag name="IGUANATEXCURSOR" val="758"/>
  <p:tag name="TRANSPARENCY" val="True"/>
  <p:tag name="FILENAME" val=""/>
  <p:tag name="LATEXENGINEID" val="1"/>
  <p:tag name="TEMPFOLDER" val="c:\temp\"/>
  <p:tag name="LATEXFORMHEIGHT" val="380"/>
  <p:tag name="LATEXFORMWIDTH" val="592"/>
  <p:tag name="LATEXFORMWRAP" val="True"/>
  <p:tag name="BITMAPVECTOR" val="1"/>
</p:tagLst>
</file>

<file path=ppt/tags/tag307.xml><?xml version="1.0" encoding="utf-8"?>
<p:tagLst xmlns:a="http://schemas.openxmlformats.org/drawingml/2006/main" xmlns:r="http://schemas.openxmlformats.org/officeDocument/2006/relationships" xmlns:p="http://schemas.openxmlformats.org/presentationml/2006/main">
  <p:tag name="ORIGINALHEIGHT" val="5.02605"/>
  <p:tag name="ORIGINALWIDTH" val="1.58855"/>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lambda_i, \phi_i)&#10;}\]&#10;\end{document}"/>
  <p:tag name="IGUANATEXSIZE" val="48"/>
  <p:tag name="IGUANATEXCURSOR" val="758"/>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308.xml><?xml version="1.0" encoding="utf-8"?>
<p:tagLst xmlns:a="http://schemas.openxmlformats.org/drawingml/2006/main" xmlns:r="http://schemas.openxmlformats.org/officeDocument/2006/relationships" xmlns:p="http://schemas.openxmlformats.org/presentationml/2006/main">
  <p:tag name="ORIGINALHEIGHT" val="3.9323"/>
  <p:tag name="ORIGINALWIDTH" val="3.15105"/>
  <p:tag name="EMFCHILD" val="True"/>
</p:tagLst>
</file>

<file path=ppt/tags/tag309.xml><?xml version="1.0" encoding="utf-8"?>
<p:tagLst xmlns:a="http://schemas.openxmlformats.org/drawingml/2006/main" xmlns:r="http://schemas.openxmlformats.org/officeDocument/2006/relationships" xmlns:p="http://schemas.openxmlformats.org/presentationml/2006/main">
  <p:tag name="ORIGINALHEIGHT" val="3.072917"/>
  <p:tag name="ORIGINALWIDTH" val="0.3906332"/>
  <p:tag name="EMFCHILD" val="True"/>
</p:tagLst>
</file>

<file path=ppt/tags/tag31.xml><?xml version="1.0" encoding="utf-8"?>
<p:tagLst xmlns:a="http://schemas.openxmlformats.org/drawingml/2006/main" xmlns:r="http://schemas.openxmlformats.org/officeDocument/2006/relationships" xmlns:p="http://schemas.openxmlformats.org/presentationml/2006/main">
  <p:tag name="ORIGINALHEIGHT" val="2.067307"/>
  <p:tag name="ORIGINALWIDTH" val="1.802892"/>
  <p:tag name="EMFCHILD" val="True"/>
</p:tagLst>
</file>

<file path=ppt/tags/tag310.xml><?xml version="1.0" encoding="utf-8"?>
<p:tagLst xmlns:a="http://schemas.openxmlformats.org/drawingml/2006/main" xmlns:r="http://schemas.openxmlformats.org/officeDocument/2006/relationships" xmlns:p="http://schemas.openxmlformats.org/presentationml/2006/main">
  <p:tag name="ORIGINALHEIGHT" val="1.27605"/>
  <p:tag name="ORIGINALWIDTH" val="1.015633"/>
  <p:tag name="EMFCHILD" val="True"/>
</p:tagLst>
</file>

<file path=ppt/tags/tag311.xml><?xml version="1.0" encoding="utf-8"?>
<p:tagLst xmlns:a="http://schemas.openxmlformats.org/drawingml/2006/main" xmlns:r="http://schemas.openxmlformats.org/officeDocument/2006/relationships" xmlns:p="http://schemas.openxmlformats.org/presentationml/2006/main">
  <p:tag name="ORIGINALHEIGHT" val="4.947917"/>
  <p:tag name="ORIGINALWIDTH" val="3.098966"/>
  <p:tag name="EMFCHILD" val="True"/>
</p:tagLst>
</file>

<file path=ppt/tags/tag312.xml><?xml version="1.0" encoding="utf-8"?>
<p:tagLst xmlns:a="http://schemas.openxmlformats.org/drawingml/2006/main" xmlns:r="http://schemas.openxmlformats.org/officeDocument/2006/relationships" xmlns:p="http://schemas.openxmlformats.org/presentationml/2006/main">
  <p:tag name="ORIGINALHEIGHT" val="3.072917"/>
  <p:tag name="ORIGINALWIDTH" val="0.3645833"/>
  <p:tag name="EMFCHILD" val="True"/>
</p:tagLst>
</file>

<file path=ppt/tags/tag313.xml><?xml version="1.0" encoding="utf-8"?>
<p:tagLst xmlns:a="http://schemas.openxmlformats.org/drawingml/2006/main" xmlns:r="http://schemas.openxmlformats.org/officeDocument/2006/relationships" xmlns:p="http://schemas.openxmlformats.org/presentationml/2006/main">
  <p:tag name="ORIGINALHEIGHT" val="5.02605"/>
  <p:tag name="ORIGINALWIDTH" val="1.58855"/>
  <p:tag name="EMFCHILD" val="True"/>
</p:tagLst>
</file>

<file path=ppt/tags/tag314.xml><?xml version="1.0" encoding="utf-8"?>
<p:tagLst xmlns:a="http://schemas.openxmlformats.org/drawingml/2006/main" xmlns:r="http://schemas.openxmlformats.org/officeDocument/2006/relationships" xmlns:p="http://schemas.openxmlformats.org/presentationml/2006/main">
  <p:tag name="ORIGINALHEIGHT" val="5.78125"/>
  <p:tag name="ORIGINALWIDTH" val="1.25"/>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langle \phi_i, \rho \phi_i \rangle&#10;}\]&#10;\end{document}"/>
  <p:tag name="IGUANATEXSIZE" val="48"/>
  <p:tag name="IGUANATEXCURSOR" val="757"/>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315.xml><?xml version="1.0" encoding="utf-8"?>
<p:tagLst xmlns:a="http://schemas.openxmlformats.org/drawingml/2006/main" xmlns:r="http://schemas.openxmlformats.org/officeDocument/2006/relationships" xmlns:p="http://schemas.openxmlformats.org/presentationml/2006/main">
  <p:tag name="ORIGINALHEIGHT" val="5.260417"/>
  <p:tag name="ORIGINALWIDTH" val="3.046883"/>
  <p:tag name="EMFCHILD" val="True"/>
</p:tagLst>
</file>

<file path=ppt/tags/tag316.xml><?xml version="1.0" encoding="utf-8"?>
<p:tagLst xmlns:a="http://schemas.openxmlformats.org/drawingml/2006/main" xmlns:r="http://schemas.openxmlformats.org/officeDocument/2006/relationships" xmlns:p="http://schemas.openxmlformats.org/presentationml/2006/main">
  <p:tag name="ORIGINALHEIGHT" val="3.229167"/>
  <p:tag name="ORIGINALWIDTH" val="0.3645833"/>
  <p:tag name="EMFCHILD" val="True"/>
</p:tagLst>
</file>

<file path=ppt/tags/tag317.xml><?xml version="1.0" encoding="utf-8"?>
<p:tagLst xmlns:a="http://schemas.openxmlformats.org/drawingml/2006/main" xmlns:r="http://schemas.openxmlformats.org/officeDocument/2006/relationships" xmlns:p="http://schemas.openxmlformats.org/presentationml/2006/main">
  <p:tag name="ORIGINALHEIGHT" val="1.354167"/>
  <p:tag name="ORIGINALWIDTH" val="0.9895833"/>
  <p:tag name="EMFCHILD" val="True"/>
</p:tagLst>
</file>

<file path=ppt/tags/tag318.xml><?xml version="1.0" encoding="utf-8"?>
<p:tagLst xmlns:a="http://schemas.openxmlformats.org/drawingml/2006/main" xmlns:r="http://schemas.openxmlformats.org/officeDocument/2006/relationships" xmlns:p="http://schemas.openxmlformats.org/presentationml/2006/main">
  <p:tag name="ORIGINALHEIGHT" val="4.296883"/>
  <p:tag name="ORIGINALWIDTH" val="3.125"/>
  <p:tag name="EMFCHILD" val="True"/>
</p:tagLst>
</file>

<file path=ppt/tags/tag319.xml><?xml version="1.0" encoding="utf-8"?>
<p:tagLst xmlns:a="http://schemas.openxmlformats.org/drawingml/2006/main" xmlns:r="http://schemas.openxmlformats.org/officeDocument/2006/relationships" xmlns:p="http://schemas.openxmlformats.org/presentationml/2006/main">
  <p:tag name="ORIGINALHEIGHT" val="5.260417"/>
  <p:tag name="ORIGINALWIDTH" val="3.046883"/>
  <p:tag name="EMFCHILD" val="True"/>
</p:tagLst>
</file>

<file path=ppt/tags/tag32.xml><?xml version="1.0" encoding="utf-8"?>
<p:tagLst xmlns:a="http://schemas.openxmlformats.org/drawingml/2006/main" xmlns:r="http://schemas.openxmlformats.org/officeDocument/2006/relationships" xmlns:p="http://schemas.openxmlformats.org/presentationml/2006/main">
  <p:tag name="ORIGINALHEIGHT" val="7.427889"/>
  <p:tag name="ORIGINALWIDTH" val="6.586538"/>
  <p:tag name="EMFCHILD" val="True"/>
</p:tagLst>
</file>

<file path=ppt/tags/tag320.xml><?xml version="1.0" encoding="utf-8"?>
<p:tagLst xmlns:a="http://schemas.openxmlformats.org/drawingml/2006/main" xmlns:r="http://schemas.openxmlformats.org/officeDocument/2006/relationships" xmlns:p="http://schemas.openxmlformats.org/presentationml/2006/main">
  <p:tag name="ORIGINALHEIGHT" val="3.229167"/>
  <p:tag name="ORIGINALWIDTH" val="0.3385499"/>
  <p:tag name="EMFCHILD" val="True"/>
</p:tagLst>
</file>

<file path=ppt/tags/tag321.xml><?xml version="1.0" encoding="utf-8"?>
<p:tagLst xmlns:a="http://schemas.openxmlformats.org/drawingml/2006/main" xmlns:r="http://schemas.openxmlformats.org/officeDocument/2006/relationships" xmlns:p="http://schemas.openxmlformats.org/presentationml/2006/main">
  <p:tag name="ORIGINALHEIGHT" val="5.78125"/>
  <p:tag name="ORIGINALWIDTH" val="1.25"/>
  <p:tag name="EMFCHILD" val="True"/>
</p:tagLst>
</file>

<file path=ppt/tags/tag322.xml><?xml version="1.0" encoding="utf-8"?>
<p:tagLst xmlns:a="http://schemas.openxmlformats.org/drawingml/2006/main" xmlns:r="http://schemas.openxmlformats.org/officeDocument/2006/relationships" xmlns:p="http://schemas.openxmlformats.org/presentationml/2006/main">
  <p:tag name="ORIGINALHEIGHT" val="12.35577"/>
  <p:tag name="ORIGINALWIDTH" val="27.11539"/>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j} \phantom{\rho}_{ij} (X^2)_{ij}&#10;}\]&#10;\end{document}"/>
  <p:tag name="IGUANATEXSIZE" val="52"/>
  <p:tag name="IGUANATEXCURSOR" val="778"/>
  <p:tag name="TRANSPARENCY" val="True"/>
  <p:tag name="FILENAME" val=""/>
  <p:tag name="LATEXENGINEID" val="1"/>
  <p:tag name="TEMPFOLDER" val="c:\temp\"/>
  <p:tag name="LATEXFORMHEIGHT" val="380"/>
  <p:tag name="LATEXFORMWIDTH" val="592"/>
  <p:tag name="LATEXFORMWRAP" val="True"/>
  <p:tag name="BITMAPVECTOR" val="1"/>
</p:tagLst>
</file>

<file path=ppt/tags/tag323.xml><?xml version="1.0" encoding="utf-8"?>
<p:tagLst xmlns:a="http://schemas.openxmlformats.org/drawingml/2006/main" xmlns:r="http://schemas.openxmlformats.org/officeDocument/2006/relationships" xmlns:p="http://schemas.openxmlformats.org/presentationml/2006/main">
  <p:tag name="ORIGINALHEIGHT" val="7.668277"/>
  <p:tag name="ORIGINALWIDTH" val="6.730768"/>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j} \phantom{\rho}_{ij} (X^2)_{ij}&#10;}\]&#10;\end{document}"/>
  <p:tag name="IGUANATEXSIZE" val="52"/>
  <p:tag name="IGUANATEXCURSOR" val="778"/>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324.xml><?xml version="1.0" encoding="utf-8"?>
<p:tagLst xmlns:a="http://schemas.openxmlformats.org/drawingml/2006/main" xmlns:r="http://schemas.openxmlformats.org/officeDocument/2006/relationships" xmlns:p="http://schemas.openxmlformats.org/presentationml/2006/main">
  <p:tag name="ORIGINALHEIGHT" val="2.908661"/>
  <p:tag name="ORIGINALWIDTH" val="0.3605844"/>
  <p:tag name="EMFCHILD" val="True"/>
</p:tagLst>
</file>

<file path=ppt/tags/tag325.xml><?xml version="1.0" encoding="utf-8"?>
<p:tagLst xmlns:a="http://schemas.openxmlformats.org/drawingml/2006/main" xmlns:r="http://schemas.openxmlformats.org/officeDocument/2006/relationships" xmlns:p="http://schemas.openxmlformats.org/presentationml/2006/main">
  <p:tag name="ORIGINALHEIGHT" val="3.701923"/>
  <p:tag name="ORIGINALWIDTH" val="0.8173076"/>
  <p:tag name="EMFCHILD" val="True"/>
</p:tagLst>
</file>

<file path=ppt/tags/tag326.xml><?xml version="1.0" encoding="utf-8"?>
<p:tagLst xmlns:a="http://schemas.openxmlformats.org/drawingml/2006/main" xmlns:r="http://schemas.openxmlformats.org/officeDocument/2006/relationships" xmlns:p="http://schemas.openxmlformats.org/presentationml/2006/main">
  <p:tag name="ORIGINALHEIGHT" val="2.908661"/>
  <p:tag name="ORIGINALWIDTH" val="0.3605844"/>
  <p:tag name="EMFCHILD" val="True"/>
</p:tagLst>
</file>

<file path=ppt/tags/tag327.xml><?xml version="1.0" encoding="utf-8"?>
<p:tagLst xmlns:a="http://schemas.openxmlformats.org/drawingml/2006/main" xmlns:r="http://schemas.openxmlformats.org/officeDocument/2006/relationships" xmlns:p="http://schemas.openxmlformats.org/presentationml/2006/main">
  <p:tag name="ORIGINALHEIGHT" val="3.701923"/>
  <p:tag name="ORIGINALWIDTH" val="0.8173076"/>
  <p:tag name="EMFCHILD" val="True"/>
</p:tagLst>
</file>

<file path=ppt/tags/tag328.xml><?xml version="1.0" encoding="utf-8"?>
<p:tagLst xmlns:a="http://schemas.openxmlformats.org/drawingml/2006/main" xmlns:r="http://schemas.openxmlformats.org/officeDocument/2006/relationships" xmlns:p="http://schemas.openxmlformats.org/presentationml/2006/main">
  <p:tag name="ORIGINALHEIGHT" val="4.807693"/>
  <p:tag name="ORIGINALWIDTH" val="1.538461"/>
  <p:tag name="EMFCHILD" val="True"/>
</p:tagLst>
</file>

<file path=ppt/tags/tag329.xml><?xml version="1.0" encoding="utf-8"?>
<p:tagLst xmlns:a="http://schemas.openxmlformats.org/drawingml/2006/main" xmlns:r="http://schemas.openxmlformats.org/officeDocument/2006/relationships" xmlns:p="http://schemas.openxmlformats.org/presentationml/2006/main">
  <p:tag name="ORIGINALHEIGHT" val="3.653846"/>
  <p:tag name="ORIGINALWIDTH" val="3.26923"/>
  <p:tag name="EMFCHILD" val="True"/>
</p:tagLst>
</file>

<file path=ppt/tags/tag33.xml><?xml version="1.0" encoding="utf-8"?>
<p:tagLst xmlns:a="http://schemas.openxmlformats.org/drawingml/2006/main" xmlns:r="http://schemas.openxmlformats.org/officeDocument/2006/relationships" xmlns:p="http://schemas.openxmlformats.org/presentationml/2006/main">
  <p:tag name="ORIGINALHEIGHT" val="2.812507"/>
  <p:tag name="ORIGINALWIDTH" val="0.3605845"/>
  <p:tag name="EMFCHILD" val="True"/>
</p:tagLst>
</file>

<file path=ppt/tags/tag330.xml><?xml version="1.0" encoding="utf-8"?>
<p:tagLst xmlns:a="http://schemas.openxmlformats.org/drawingml/2006/main" xmlns:r="http://schemas.openxmlformats.org/officeDocument/2006/relationships" xmlns:p="http://schemas.openxmlformats.org/presentationml/2006/main">
  <p:tag name="ORIGINALHEIGHT" val="2.836539"/>
  <p:tag name="ORIGINALWIDTH" val="1.850969"/>
  <p:tag name="EMFCHILD" val="True"/>
</p:tagLst>
</file>

<file path=ppt/tags/tag331.xml><?xml version="1.0" encoding="utf-8"?>
<p:tagLst xmlns:a="http://schemas.openxmlformats.org/drawingml/2006/main" xmlns:r="http://schemas.openxmlformats.org/officeDocument/2006/relationships" xmlns:p="http://schemas.openxmlformats.org/presentationml/2006/main">
  <p:tag name="ORIGINALHEIGHT" val="4.807693"/>
  <p:tag name="ORIGINALWIDTH" val="1.562507"/>
  <p:tag name="EMFCHILD" val="True"/>
</p:tagLst>
</file>

<file path=ppt/tags/tag332.xml><?xml version="1.0" encoding="utf-8"?>
<p:tagLst xmlns:a="http://schemas.openxmlformats.org/drawingml/2006/main" xmlns:r="http://schemas.openxmlformats.org/officeDocument/2006/relationships" xmlns:p="http://schemas.openxmlformats.org/presentationml/2006/main">
  <p:tag name="ORIGINALHEIGHT" val="2.908661"/>
  <p:tag name="ORIGINALWIDTH" val="0.3605844"/>
  <p:tag name="EMFCHILD" val="True"/>
</p:tagLst>
</file>

<file path=ppt/tags/tag333.xml><?xml version="1.0" encoding="utf-8"?>
<p:tagLst xmlns:a="http://schemas.openxmlformats.org/drawingml/2006/main" xmlns:r="http://schemas.openxmlformats.org/officeDocument/2006/relationships" xmlns:p="http://schemas.openxmlformats.org/presentationml/2006/main">
  <p:tag name="ORIGINALHEIGHT" val="3.701923"/>
  <p:tag name="ORIGINALWIDTH" val="0.7932767"/>
  <p:tag name="EMFCHILD" val="True"/>
</p:tagLst>
</file>

<file path=ppt/tags/tag334.xml><?xml version="1.0" encoding="utf-8"?>
<p:tagLst xmlns:a="http://schemas.openxmlformats.org/drawingml/2006/main" xmlns:r="http://schemas.openxmlformats.org/officeDocument/2006/relationships" xmlns:p="http://schemas.openxmlformats.org/presentationml/2006/main">
  <p:tag name="ORIGINALHEIGHT" val="12.35577"/>
  <p:tag name="ORIGINALWIDTH" val="19.95192"/>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j} \phantom{\rho}_{ij} X_{ij}&#10;}\]&#10;\end{document}"/>
  <p:tag name="IGUANATEXSIZE" val="52"/>
  <p:tag name="IGUANATEXCURSOR" val="767"/>
  <p:tag name="TRANSPARENCY" val="True"/>
  <p:tag name="FILENAME" val=""/>
  <p:tag name="LATEXENGINEID" val="1"/>
  <p:tag name="TEMPFOLDER" val="c:\temp\"/>
  <p:tag name="LATEXFORMHEIGHT" val="380"/>
  <p:tag name="LATEXFORMWIDTH" val="592"/>
  <p:tag name="LATEXFORMWRAP" val="True"/>
  <p:tag name="BITMAPVECTOR" val="1"/>
</p:tagLst>
</file>

<file path=ppt/tags/tag335.xml><?xml version="1.0" encoding="utf-8"?>
<p:tagLst xmlns:a="http://schemas.openxmlformats.org/drawingml/2006/main" xmlns:r="http://schemas.openxmlformats.org/officeDocument/2006/relationships" xmlns:p="http://schemas.openxmlformats.org/presentationml/2006/main">
  <p:tag name="ORIGINALHEIGHT" val="7.668277"/>
  <p:tag name="ORIGINALWIDTH" val="6.82692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j} \phantom{\rho}_{ij} X_{ij}&#10;}\]&#10;\end{document}"/>
  <p:tag name="IGUANATEXSIZE" val="52"/>
  <p:tag name="IGUANATEXCURSOR" val="767"/>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336.xml><?xml version="1.0" encoding="utf-8"?>
<p:tagLst xmlns:a="http://schemas.openxmlformats.org/drawingml/2006/main" xmlns:r="http://schemas.openxmlformats.org/officeDocument/2006/relationships" xmlns:p="http://schemas.openxmlformats.org/presentationml/2006/main">
  <p:tag name="ORIGINALHEIGHT" val="2.908661"/>
  <p:tag name="ORIGINALWIDTH" val="0.3846154"/>
  <p:tag name="EMFCHILD" val="True"/>
</p:tagLst>
</file>

<file path=ppt/tags/tag337.xml><?xml version="1.0" encoding="utf-8"?>
<p:tagLst xmlns:a="http://schemas.openxmlformats.org/drawingml/2006/main" xmlns:r="http://schemas.openxmlformats.org/officeDocument/2006/relationships" xmlns:p="http://schemas.openxmlformats.org/presentationml/2006/main">
  <p:tag name="ORIGINALHEIGHT" val="3.701923"/>
  <p:tag name="ORIGINALWIDTH" val="0.8173077"/>
  <p:tag name="EMFCHILD" val="True"/>
</p:tagLst>
</file>

<file path=ppt/tags/tag338.xml><?xml version="1.0" encoding="utf-8"?>
<p:tagLst xmlns:a="http://schemas.openxmlformats.org/drawingml/2006/main" xmlns:r="http://schemas.openxmlformats.org/officeDocument/2006/relationships" xmlns:p="http://schemas.openxmlformats.org/presentationml/2006/main">
  <p:tag name="ORIGINALHEIGHT" val="2.908661"/>
  <p:tag name="ORIGINALWIDTH" val="0.3605845"/>
  <p:tag name="EMFCHILD" val="True"/>
</p:tagLst>
</file>

<file path=ppt/tags/tag339.xml><?xml version="1.0" encoding="utf-8"?>
<p:tagLst xmlns:a="http://schemas.openxmlformats.org/drawingml/2006/main" xmlns:r="http://schemas.openxmlformats.org/officeDocument/2006/relationships" xmlns:p="http://schemas.openxmlformats.org/presentationml/2006/main">
  <p:tag name="ORIGINALHEIGHT" val="3.701923"/>
  <p:tag name="ORIGINALWIDTH" val="0.8173077"/>
  <p:tag name="EMFCHILD" val="True"/>
</p:tagLst>
</file>

<file path=ppt/tags/tag34.xml><?xml version="1.0" encoding="utf-8"?>
<p:tagLst xmlns:a="http://schemas.openxmlformats.org/drawingml/2006/main" xmlns:r="http://schemas.openxmlformats.org/officeDocument/2006/relationships" xmlns:p="http://schemas.openxmlformats.org/presentationml/2006/main">
  <p:tag name="ORIGINALHEIGHT" val="1.129815"/>
  <p:tag name="ORIGINALWIDTH" val="2.644231"/>
  <p:tag name="EMFCHILD" val="True"/>
</p:tagLst>
</file>

<file path=ppt/tags/tag340.xml><?xml version="1.0" encoding="utf-8"?>
<p:tagLst xmlns:a="http://schemas.openxmlformats.org/drawingml/2006/main" xmlns:r="http://schemas.openxmlformats.org/officeDocument/2006/relationships" xmlns:p="http://schemas.openxmlformats.org/presentationml/2006/main">
  <p:tag name="ORIGINALHEIGHT" val="3.653846"/>
  <p:tag name="ORIGINALWIDTH" val="3.341354"/>
  <p:tag name="EMFCHILD" val="True"/>
</p:tagLst>
</file>

<file path=ppt/tags/tag341.xml><?xml version="1.0" encoding="utf-8"?>
<p:tagLst xmlns:a="http://schemas.openxmlformats.org/drawingml/2006/main" xmlns:r="http://schemas.openxmlformats.org/officeDocument/2006/relationships" xmlns:p="http://schemas.openxmlformats.org/presentationml/2006/main">
  <p:tag name="ORIGINALHEIGHT" val="2.908661"/>
  <p:tag name="ORIGINALWIDTH" val="0.3846154"/>
  <p:tag name="EMFCHILD" val="True"/>
</p:tagLst>
</file>

<file path=ppt/tags/tag342.xml><?xml version="1.0" encoding="utf-8"?>
<p:tagLst xmlns:a="http://schemas.openxmlformats.org/drawingml/2006/main" xmlns:r="http://schemas.openxmlformats.org/officeDocument/2006/relationships" xmlns:p="http://schemas.openxmlformats.org/presentationml/2006/main">
  <p:tag name="ORIGINALHEIGHT" val="3.701923"/>
  <p:tag name="ORIGINALWIDTH" val="0.8173077"/>
  <p:tag name="EMFCHILD" val="True"/>
</p:tagLst>
</file>

<file path=ppt/tags/tag343.xml><?xml version="1.0" encoding="utf-8"?>
<p:tagLst xmlns:a="http://schemas.openxmlformats.org/drawingml/2006/main" xmlns:r="http://schemas.openxmlformats.org/officeDocument/2006/relationships" xmlns:p="http://schemas.openxmlformats.org/presentationml/2006/main">
  <p:tag name="ORIGINALHEIGHT" val="14.25482"/>
  <p:tag name="ORIGINALWIDTH" val="13.72597"/>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hantom{\rho}_{ii}&#10;}\]&#10;\end{document}"/>
  <p:tag name="IGUANATEXSIZE" val="52"/>
  <p:tag name="IGUANATEXCURSOR" val="770"/>
  <p:tag name="TRANSPARENCY" val="True"/>
  <p:tag name="FILENAME" val=""/>
  <p:tag name="LATEXENGINEID" val="1"/>
  <p:tag name="TEMPFOLDER" val="c:\temp\"/>
  <p:tag name="LATEXFORMHEIGHT" val="380"/>
  <p:tag name="LATEXFORMWIDTH" val="592"/>
  <p:tag name="LATEXFORMWRAP" val="True"/>
  <p:tag name="BITMAPVECTOR" val="1"/>
</p:tagLst>
</file>

<file path=ppt/tags/tag344.xml><?xml version="1.0" encoding="utf-8"?>
<p:tagLst xmlns:a="http://schemas.openxmlformats.org/drawingml/2006/main" xmlns:r="http://schemas.openxmlformats.org/officeDocument/2006/relationships" xmlns:p="http://schemas.openxmlformats.org/presentationml/2006/main">
  <p:tag name="ORIGINALHEIGHT" val="2.091354"/>
  <p:tag name="ORIGINALWIDTH" val="1.899046"/>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hantom{\rho}_{ii}&#10;}\]&#10;\end{document}"/>
  <p:tag name="IGUANATEXSIZE" val="52"/>
  <p:tag name="IGUANATEXCURSOR" val="770"/>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345.xml><?xml version="1.0" encoding="utf-8"?>
<p:tagLst xmlns:a="http://schemas.openxmlformats.org/drawingml/2006/main" xmlns:r="http://schemas.openxmlformats.org/officeDocument/2006/relationships" xmlns:p="http://schemas.openxmlformats.org/presentationml/2006/main">
  <p:tag name="ORIGINALHEIGHT" val="7.451923"/>
  <p:tag name="ORIGINALWIDTH" val="6.947123"/>
  <p:tag name="EMFCHILD" val="True"/>
</p:tagLst>
</file>

<file path=ppt/tags/tag346.xml><?xml version="1.0" encoding="utf-8"?>
<p:tagLst xmlns:a="http://schemas.openxmlformats.org/drawingml/2006/main" xmlns:r="http://schemas.openxmlformats.org/officeDocument/2006/relationships" xmlns:p="http://schemas.openxmlformats.org/presentationml/2006/main">
  <p:tag name="ORIGINALHEIGHT" val="2.836539"/>
  <p:tag name="ORIGINALWIDTH" val="0.3846154"/>
  <p:tag name="EMFCHILD" val="True"/>
</p:tagLst>
</file>

<file path=ppt/tags/tag347.xml><?xml version="1.0" encoding="utf-8"?>
<p:tagLst xmlns:a="http://schemas.openxmlformats.org/drawingml/2006/main" xmlns:r="http://schemas.openxmlformats.org/officeDocument/2006/relationships" xmlns:p="http://schemas.openxmlformats.org/presentationml/2006/main">
  <p:tag name="ORIGINALHEIGHT" val="1.129815"/>
  <p:tag name="ORIGINALWIDTH" val="2.764431"/>
  <p:tag name="EMFCHILD" val="True"/>
</p:tagLst>
</file>

<file path=ppt/tags/tag348.xml><?xml version="1.0" encoding="utf-8"?>
<p:tagLst xmlns:a="http://schemas.openxmlformats.org/drawingml/2006/main" xmlns:r="http://schemas.openxmlformats.org/officeDocument/2006/relationships" xmlns:p="http://schemas.openxmlformats.org/presentationml/2006/main">
  <p:tag name="ORIGINALHEIGHT" val="2.716354"/>
  <p:tag name="ORIGINALWIDTH" val="1.778846"/>
  <p:tag name="EMFCHILD" val="True"/>
</p:tagLst>
</file>

<file path=ppt/tags/tag349.xml><?xml version="1.0" encoding="utf-8"?>
<p:tagLst xmlns:a="http://schemas.openxmlformats.org/drawingml/2006/main" xmlns:r="http://schemas.openxmlformats.org/officeDocument/2006/relationships" xmlns:p="http://schemas.openxmlformats.org/presentationml/2006/main">
  <p:tag name="ORIGINALHEIGHT" val="2.812508"/>
  <p:tag name="ORIGINALWIDTH" val="0.3605845"/>
  <p:tag name="EMFCHILD" val="True"/>
</p:tagLst>
</file>

<file path=ppt/tags/tag35.xml><?xml version="1.0" encoding="utf-8"?>
<p:tagLst xmlns:a="http://schemas.openxmlformats.org/drawingml/2006/main" xmlns:r="http://schemas.openxmlformats.org/officeDocument/2006/relationships" xmlns:p="http://schemas.openxmlformats.org/presentationml/2006/main">
  <p:tag name="ORIGINALHEIGHT" val="2.716353"/>
  <p:tag name="ORIGINALWIDTH" val="1.682692"/>
  <p:tag name="EMFCHILD" val="True"/>
</p:tagLst>
</file>

<file path=ppt/tags/tag350.xml><?xml version="1.0" encoding="utf-8"?>
<p:tagLst xmlns:a="http://schemas.openxmlformats.org/drawingml/2006/main" xmlns:r="http://schemas.openxmlformats.org/officeDocument/2006/relationships" xmlns:p="http://schemas.openxmlformats.org/presentationml/2006/main">
  <p:tag name="ORIGINALHEIGHT" val="2.812508"/>
  <p:tag name="ORIGINALWIDTH" val="0.3846154"/>
  <p:tag name="EMFCHILD" val="True"/>
</p:tagLst>
</file>

<file path=ppt/tags/tag351.xml><?xml version="1.0" encoding="utf-8"?>
<p:tagLst xmlns:a="http://schemas.openxmlformats.org/drawingml/2006/main" xmlns:r="http://schemas.openxmlformats.org/officeDocument/2006/relationships" xmlns:p="http://schemas.openxmlformats.org/presentationml/2006/main">
  <p:tag name="ORIGINALHEIGHT" val="12.35577"/>
  <p:tag name="ORIGINALWIDTH" val="19.95192"/>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j} \phantom{\rho}_{ij} X_{ij}&#10;}\]&#10;\end{document}"/>
  <p:tag name="IGUANATEXSIZE" val="52"/>
  <p:tag name="IGUANATEXCURSOR" val="767"/>
  <p:tag name="TRANSPARENCY" val="True"/>
  <p:tag name="FILENAME" val=""/>
  <p:tag name="LATEXENGINEID" val="1"/>
  <p:tag name="TEMPFOLDER" val="c:\temp\"/>
  <p:tag name="LATEXFORMHEIGHT" val="380"/>
  <p:tag name="LATEXFORMWIDTH" val="592"/>
  <p:tag name="LATEXFORMWRAP" val="True"/>
  <p:tag name="BITMAPVECTOR" val="1"/>
</p:tagLst>
</file>

<file path=ppt/tags/tag352.xml><?xml version="1.0" encoding="utf-8"?>
<p:tagLst xmlns:a="http://schemas.openxmlformats.org/drawingml/2006/main" xmlns:r="http://schemas.openxmlformats.org/officeDocument/2006/relationships" xmlns:p="http://schemas.openxmlformats.org/presentationml/2006/main">
  <p:tag name="ORIGINALHEIGHT" val="7.668277"/>
  <p:tag name="ORIGINALWIDTH" val="6.82692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j} \phantom{\rho}_{ij} X_{ij}&#10;}\]&#10;\end{document}"/>
  <p:tag name="IGUANATEXSIZE" val="52"/>
  <p:tag name="IGUANATEXCURSOR" val="767"/>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353.xml><?xml version="1.0" encoding="utf-8"?>
<p:tagLst xmlns:a="http://schemas.openxmlformats.org/drawingml/2006/main" xmlns:r="http://schemas.openxmlformats.org/officeDocument/2006/relationships" xmlns:p="http://schemas.openxmlformats.org/presentationml/2006/main">
  <p:tag name="ORIGINALHEIGHT" val="2.908661"/>
  <p:tag name="ORIGINALWIDTH" val="0.3846154"/>
  <p:tag name="EMFCHILD" val="True"/>
</p:tagLst>
</file>

<file path=ppt/tags/tag354.xml><?xml version="1.0" encoding="utf-8"?>
<p:tagLst xmlns:a="http://schemas.openxmlformats.org/drawingml/2006/main" xmlns:r="http://schemas.openxmlformats.org/officeDocument/2006/relationships" xmlns:p="http://schemas.openxmlformats.org/presentationml/2006/main">
  <p:tag name="ORIGINALHEIGHT" val="3.701923"/>
  <p:tag name="ORIGINALWIDTH" val="0.8173077"/>
  <p:tag name="EMFCHILD" val="True"/>
</p:tagLst>
</file>

<file path=ppt/tags/tag355.xml><?xml version="1.0" encoding="utf-8"?>
<p:tagLst xmlns:a="http://schemas.openxmlformats.org/drawingml/2006/main" xmlns:r="http://schemas.openxmlformats.org/officeDocument/2006/relationships" xmlns:p="http://schemas.openxmlformats.org/presentationml/2006/main">
  <p:tag name="ORIGINALHEIGHT" val="2.908661"/>
  <p:tag name="ORIGINALWIDTH" val="0.3605845"/>
  <p:tag name="EMFCHILD" val="True"/>
</p:tagLst>
</file>

<file path=ppt/tags/tag356.xml><?xml version="1.0" encoding="utf-8"?>
<p:tagLst xmlns:a="http://schemas.openxmlformats.org/drawingml/2006/main" xmlns:r="http://schemas.openxmlformats.org/officeDocument/2006/relationships" xmlns:p="http://schemas.openxmlformats.org/presentationml/2006/main">
  <p:tag name="ORIGINALHEIGHT" val="3.701923"/>
  <p:tag name="ORIGINALWIDTH" val="0.8173077"/>
  <p:tag name="EMFCHILD" val="True"/>
</p:tagLst>
</file>

<file path=ppt/tags/tag357.xml><?xml version="1.0" encoding="utf-8"?>
<p:tagLst xmlns:a="http://schemas.openxmlformats.org/drawingml/2006/main" xmlns:r="http://schemas.openxmlformats.org/officeDocument/2006/relationships" xmlns:p="http://schemas.openxmlformats.org/presentationml/2006/main">
  <p:tag name="ORIGINALHEIGHT" val="3.653846"/>
  <p:tag name="ORIGINALWIDTH" val="3.341354"/>
  <p:tag name="EMFCHILD" val="True"/>
</p:tagLst>
</file>

<file path=ppt/tags/tag358.xml><?xml version="1.0" encoding="utf-8"?>
<p:tagLst xmlns:a="http://schemas.openxmlformats.org/drawingml/2006/main" xmlns:r="http://schemas.openxmlformats.org/officeDocument/2006/relationships" xmlns:p="http://schemas.openxmlformats.org/presentationml/2006/main">
  <p:tag name="ORIGINALHEIGHT" val="2.908661"/>
  <p:tag name="ORIGINALWIDTH" val="0.3846154"/>
  <p:tag name="EMFCHILD" val="True"/>
</p:tagLst>
</file>

<file path=ppt/tags/tag359.xml><?xml version="1.0" encoding="utf-8"?>
<p:tagLst xmlns:a="http://schemas.openxmlformats.org/drawingml/2006/main" xmlns:r="http://schemas.openxmlformats.org/officeDocument/2006/relationships" xmlns:p="http://schemas.openxmlformats.org/presentationml/2006/main">
  <p:tag name="ORIGINALHEIGHT" val="3.701923"/>
  <p:tag name="ORIGINALWIDTH" val="0.8173077"/>
  <p:tag name="EMFCHILD" val="True"/>
</p:tagLst>
</file>

<file path=ppt/tags/tag36.xml><?xml version="1.0" encoding="utf-8"?>
<p:tagLst xmlns:a="http://schemas.openxmlformats.org/drawingml/2006/main" xmlns:r="http://schemas.openxmlformats.org/officeDocument/2006/relationships" xmlns:p="http://schemas.openxmlformats.org/presentationml/2006/main">
  <p:tag name="ORIGINALHEIGHT" val="4.639429"/>
  <p:tag name="ORIGINALWIDTH" val="1.514431"/>
  <p:tag name="EMFCHILD" val="True"/>
</p:tagLst>
</file>

<file path=ppt/tags/tag360.xml><?xml version="1.0" encoding="utf-8"?>
<p:tagLst xmlns:a="http://schemas.openxmlformats.org/drawingml/2006/main" xmlns:r="http://schemas.openxmlformats.org/officeDocument/2006/relationships" xmlns:p="http://schemas.openxmlformats.org/presentationml/2006/main">
  <p:tag name="ORIGINALHEIGHT" val="21.73077"/>
  <p:tag name="ORIGINALWIDTH" val="46.15386"/>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 X \color[rgb]{1,1,1}= &#10;\begin{pmatrix}&#10;1 &amp; 0 &amp; 0 &amp; 0\\&#10;0 &amp; 0 &amp; 0 &amp; 0\\&#10;0 &amp; 0 &amp; 0 &amp; 0\\&#10;0 &amp; 0 &amp; 0 &amp; 0&#10;\end{pmatrix}&#10;}\]&#10;\end{document}"/>
  <p:tag name="IGUANATEXSIZE" val="52"/>
  <p:tag name="IGUANATEXCURSOR" val="726"/>
  <p:tag name="TRANSPARENCY" val="True"/>
  <p:tag name="FILENAME" val=""/>
  <p:tag name="LATEXENGINEID" val="1"/>
  <p:tag name="TEMPFOLDER" val="c:\temp\"/>
  <p:tag name="LATEXFORMHEIGHT" val="380"/>
  <p:tag name="LATEXFORMWIDTH" val="592"/>
  <p:tag name="LATEXFORMWRAP" val="True"/>
  <p:tag name="BITMAPVECTOR" val="1"/>
</p:tagLst>
</file>

<file path=ppt/tags/tag361.xml><?xml version="1.0" encoding="utf-8"?>
<p:tagLst xmlns:a="http://schemas.openxmlformats.org/drawingml/2006/main" xmlns:r="http://schemas.openxmlformats.org/officeDocument/2006/relationships" xmlns:p="http://schemas.openxmlformats.org/presentationml/2006/main">
  <p:tag name="ORIGINALHEIGHT" val="21.75212"/>
  <p:tag name="ORIGINALWIDTH" val="39.25924"/>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  &#10;\begin{pmatrix}&#10;0 &amp; .5 &amp; 0 &amp; 0\\&#10;.5 &amp; 0 &amp; 0 &amp; 0\\&#10;0 &amp; 0 &amp; 0 &amp; 0\\&#10;0 &amp; 0 &amp; 0 &amp; 0&#10;\end{pmatrix}&#10;}\]&#10;\end{document}"/>
  <p:tag name="IGUANATEXSIZE" val="52"/>
  <p:tag name="IGUANATEXCURSOR" val="776"/>
  <p:tag name="TRANSPARENCY" val="True"/>
  <p:tag name="FILENAME" val=""/>
  <p:tag name="LATEXENGINEID" val="1"/>
  <p:tag name="TEMPFOLDER" val="c:\temp\"/>
  <p:tag name="LATEXFORMHEIGHT" val="380"/>
  <p:tag name="LATEXFORMWIDTH" val="592"/>
  <p:tag name="LATEXFORMWRAP" val="True"/>
  <p:tag name="BITMAPVECTOR" val="1"/>
</p:tagLst>
</file>

<file path=ppt/tags/tag362.xml><?xml version="1.0" encoding="utf-8"?>
<p:tagLst xmlns:a="http://schemas.openxmlformats.org/drawingml/2006/main" xmlns:r="http://schemas.openxmlformats.org/officeDocument/2006/relationships" xmlns:p="http://schemas.openxmlformats.org/presentationml/2006/main">
  <p:tag name="ORIGINALHEIGHT" val="9.368348"/>
  <p:tag name="ORIGINALWIDTH" val="2.927608"/>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  &#10;\begin{pmatrix}&#10;0 &amp; .5 &amp; 0 &amp; 0\\&#10;.5 &amp; 0 &amp; 0 &amp; 0\\&#10;0 &amp; 0 &amp; 0 &amp; 0\\&#10;0 &amp; 0 &amp; 0 &amp; 0&#10;\end{pmatrix}&#10;}\]&#10;\end{document}"/>
  <p:tag name="IGUANATEXSIZE" val="52"/>
  <p:tag name="IGUANATEXCURSOR" val="776"/>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363.xml><?xml version="1.0" encoding="utf-8"?>
<p:tagLst xmlns:a="http://schemas.openxmlformats.org/drawingml/2006/main" xmlns:r="http://schemas.openxmlformats.org/officeDocument/2006/relationships" xmlns:p="http://schemas.openxmlformats.org/presentationml/2006/main">
  <p:tag name="ORIGINALHEIGHT" val="3.688787"/>
  <p:tag name="ORIGINALWIDTH" val="0.5269694"/>
  <p:tag name="EMFCHILD" val="True"/>
</p:tagLst>
</file>

<file path=ppt/tags/tag364.xml><?xml version="1.0" encoding="utf-8"?>
<p:tagLst xmlns:a="http://schemas.openxmlformats.org/drawingml/2006/main" xmlns:r="http://schemas.openxmlformats.org/officeDocument/2006/relationships" xmlns:p="http://schemas.openxmlformats.org/presentationml/2006/main">
  <p:tag name="ORIGINALHEIGHT" val="9.339063"/>
  <p:tag name="ORIGINALWIDTH" val="2.927608"/>
  <p:tag name="EMFCHILD" val="True"/>
</p:tagLst>
</file>

<file path=ppt/tags/tag365.xml><?xml version="1.0" encoding="utf-8"?>
<p:tagLst xmlns:a="http://schemas.openxmlformats.org/drawingml/2006/main" xmlns:r="http://schemas.openxmlformats.org/officeDocument/2006/relationships" xmlns:p="http://schemas.openxmlformats.org/presentationml/2006/main">
  <p:tag name="ORIGINALHEIGHT" val="3.630235"/>
  <p:tag name="ORIGINALWIDTH" val="2.634847"/>
  <p:tag name="EMFCHILD" val="True"/>
</p:tagLst>
</file>

<file path=ppt/tags/tag366.xml><?xml version="1.0" encoding="utf-8"?>
<p:tagLst xmlns:a="http://schemas.openxmlformats.org/drawingml/2006/main" xmlns:r="http://schemas.openxmlformats.org/officeDocument/2006/relationships" xmlns:p="http://schemas.openxmlformats.org/presentationml/2006/main">
  <p:tag name="ORIGINALHEIGHT" val="0.5855218"/>
  <p:tag name="ORIGINALWIDTH" val="0.6440738"/>
  <p:tag name="EMFCHILD" val="True"/>
</p:tagLst>
</file>

<file path=ppt/tags/tag367.xml><?xml version="1.0" encoding="utf-8"?>
<p:tagLst xmlns:a="http://schemas.openxmlformats.org/drawingml/2006/main" xmlns:r="http://schemas.openxmlformats.org/officeDocument/2006/relationships" xmlns:p="http://schemas.openxmlformats.org/presentationml/2006/main">
  <p:tag name="ORIGINALHEIGHT" val="3.542397"/>
  <p:tag name="ORIGINALWIDTH" val="2.429924"/>
  <p:tag name="EMFCHILD" val="True"/>
</p:tagLst>
</file>

<file path=ppt/tags/tag368.xml><?xml version="1.0" encoding="utf-8"?>
<p:tagLst xmlns:a="http://schemas.openxmlformats.org/drawingml/2006/main" xmlns:r="http://schemas.openxmlformats.org/officeDocument/2006/relationships" xmlns:p="http://schemas.openxmlformats.org/presentationml/2006/main">
  <p:tag name="ORIGINALHEIGHT" val="3.630235"/>
  <p:tag name="ORIGINALWIDTH" val="2.60558"/>
  <p:tag name="EMFCHILD" val="True"/>
</p:tagLst>
</file>

<file path=ppt/tags/tag369.xml><?xml version="1.0" encoding="utf-8"?>
<p:tagLst xmlns:a="http://schemas.openxmlformats.org/drawingml/2006/main" xmlns:r="http://schemas.openxmlformats.org/officeDocument/2006/relationships" xmlns:p="http://schemas.openxmlformats.org/presentationml/2006/main">
  <p:tag name="ORIGINALHEIGHT" val="3.630235"/>
  <p:tag name="ORIGINALWIDTH" val="2.634847"/>
  <p:tag name="EMFCHILD" val="True"/>
</p:tagLst>
</file>

<file path=ppt/tags/tag37.xml><?xml version="1.0" encoding="utf-8"?>
<p:tagLst xmlns:a="http://schemas.openxmlformats.org/drawingml/2006/main" xmlns:r="http://schemas.openxmlformats.org/officeDocument/2006/relationships" xmlns:p="http://schemas.openxmlformats.org/presentationml/2006/main">
  <p:tag name="ORIGINALHEIGHT" val="3.749999"/>
  <p:tag name="ORIGINALWIDTH" val="2.524046"/>
  <p:tag name="EMFCHILD" val="True"/>
</p:tagLst>
</file>

<file path=ppt/tags/tag370.xml><?xml version="1.0" encoding="utf-8"?>
<p:tagLst xmlns:a="http://schemas.openxmlformats.org/drawingml/2006/main" xmlns:r="http://schemas.openxmlformats.org/officeDocument/2006/relationships" xmlns:p="http://schemas.openxmlformats.org/presentationml/2006/main">
  <p:tag name="ORIGINALHEIGHT" val="0.5855218"/>
  <p:tag name="ORIGINALWIDTH" val="0.6440738"/>
  <p:tag name="EMFCHILD" val="True"/>
</p:tagLst>
</file>

<file path=ppt/tags/tag371.xml><?xml version="1.0" encoding="utf-8"?>
<p:tagLst xmlns:a="http://schemas.openxmlformats.org/drawingml/2006/main" xmlns:r="http://schemas.openxmlformats.org/officeDocument/2006/relationships" xmlns:p="http://schemas.openxmlformats.org/presentationml/2006/main">
  <p:tag name="ORIGINALHEIGHT" val="3.571683"/>
  <p:tag name="ORIGINALWIDTH" val="2.429924"/>
  <p:tag name="EMFCHILD" val="True"/>
</p:tagLst>
</file>

<file path=ppt/tags/tag372.xml><?xml version="1.0" encoding="utf-8"?>
<p:tagLst xmlns:a="http://schemas.openxmlformats.org/drawingml/2006/main" xmlns:r="http://schemas.openxmlformats.org/officeDocument/2006/relationships" xmlns:p="http://schemas.openxmlformats.org/presentationml/2006/main">
  <p:tag name="ORIGINALHEIGHT" val="3.630235"/>
  <p:tag name="ORIGINALWIDTH" val="2.634847"/>
  <p:tag name="EMFCHILD" val="True"/>
</p:tagLst>
</file>

<file path=ppt/tags/tag373.xml><?xml version="1.0" encoding="utf-8"?>
<p:tagLst xmlns:a="http://schemas.openxmlformats.org/drawingml/2006/main" xmlns:r="http://schemas.openxmlformats.org/officeDocument/2006/relationships" xmlns:p="http://schemas.openxmlformats.org/presentationml/2006/main">
  <p:tag name="ORIGINALHEIGHT" val="3.630235"/>
  <p:tag name="ORIGINALWIDTH" val="2.60558"/>
  <p:tag name="EMFCHILD" val="True"/>
</p:tagLst>
</file>

<file path=ppt/tags/tag374.xml><?xml version="1.0" encoding="utf-8"?>
<p:tagLst xmlns:a="http://schemas.openxmlformats.org/drawingml/2006/main" xmlns:r="http://schemas.openxmlformats.org/officeDocument/2006/relationships" xmlns:p="http://schemas.openxmlformats.org/presentationml/2006/main">
  <p:tag name="ORIGINALHEIGHT" val="3.630235"/>
  <p:tag name="ORIGINALWIDTH" val="2.634847"/>
  <p:tag name="EMFCHILD" val="True"/>
</p:tagLst>
</file>

<file path=ppt/tags/tag375.xml><?xml version="1.0" encoding="utf-8"?>
<p:tagLst xmlns:a="http://schemas.openxmlformats.org/drawingml/2006/main" xmlns:r="http://schemas.openxmlformats.org/officeDocument/2006/relationships" xmlns:p="http://schemas.openxmlformats.org/presentationml/2006/main">
  <p:tag name="ORIGINALHEIGHT" val="3.630235"/>
  <p:tag name="ORIGINALWIDTH" val="2.634847"/>
  <p:tag name="EMFCHILD" val="True"/>
</p:tagLst>
</file>

<file path=ppt/tags/tag376.xml><?xml version="1.0" encoding="utf-8"?>
<p:tagLst xmlns:a="http://schemas.openxmlformats.org/drawingml/2006/main" xmlns:r="http://schemas.openxmlformats.org/officeDocument/2006/relationships" xmlns:p="http://schemas.openxmlformats.org/presentationml/2006/main">
  <p:tag name="ORIGINALHEIGHT" val="3.630235"/>
  <p:tag name="ORIGINALWIDTH" val="2.634847"/>
  <p:tag name="EMFCHILD" val="True"/>
</p:tagLst>
</file>

<file path=ppt/tags/tag377.xml><?xml version="1.0" encoding="utf-8"?>
<p:tagLst xmlns:a="http://schemas.openxmlformats.org/drawingml/2006/main" xmlns:r="http://schemas.openxmlformats.org/officeDocument/2006/relationships" xmlns:p="http://schemas.openxmlformats.org/presentationml/2006/main">
  <p:tag name="ORIGINALHEIGHT" val="3.630235"/>
  <p:tag name="ORIGINALWIDTH" val="2.60558"/>
  <p:tag name="EMFCHILD" val="True"/>
</p:tagLst>
</file>

<file path=ppt/tags/tag378.xml><?xml version="1.0" encoding="utf-8"?>
<p:tagLst xmlns:a="http://schemas.openxmlformats.org/drawingml/2006/main" xmlns:r="http://schemas.openxmlformats.org/officeDocument/2006/relationships" xmlns:p="http://schemas.openxmlformats.org/presentationml/2006/main">
  <p:tag name="ORIGINALHEIGHT" val="3.630235"/>
  <p:tag name="ORIGINALWIDTH" val="2.634847"/>
  <p:tag name="EMFCHILD" val="True"/>
</p:tagLst>
</file>

<file path=ppt/tags/tag379.xml><?xml version="1.0" encoding="utf-8"?>
<p:tagLst xmlns:a="http://schemas.openxmlformats.org/drawingml/2006/main" xmlns:r="http://schemas.openxmlformats.org/officeDocument/2006/relationships" xmlns:p="http://schemas.openxmlformats.org/presentationml/2006/main">
  <p:tag name="ORIGINALHEIGHT" val="3.630235"/>
  <p:tag name="ORIGINALWIDTH" val="2.634847"/>
  <p:tag name="EMFCHILD" val="True"/>
</p:tagLst>
</file>

<file path=ppt/tags/tag38.xml><?xml version="1.0" encoding="utf-8"?>
<p:tagLst xmlns:a="http://schemas.openxmlformats.org/drawingml/2006/main" xmlns:r="http://schemas.openxmlformats.org/officeDocument/2006/relationships" xmlns:p="http://schemas.openxmlformats.org/presentationml/2006/main">
  <p:tag name="ORIGINALHEIGHT" val="2.812507"/>
  <p:tag name="ORIGINALWIDTH" val="0.3605845"/>
  <p:tag name="EMFCHILD" val="True"/>
</p:tagLst>
</file>

<file path=ppt/tags/tag380.xml><?xml version="1.0" encoding="utf-8"?>
<p:tagLst xmlns:a="http://schemas.openxmlformats.org/drawingml/2006/main" xmlns:r="http://schemas.openxmlformats.org/officeDocument/2006/relationships" xmlns:p="http://schemas.openxmlformats.org/presentationml/2006/main">
  <p:tag name="ORIGINALHEIGHT" val="3.630235"/>
  <p:tag name="ORIGINALWIDTH" val="2.634847"/>
  <p:tag name="EMFCHILD" val="True"/>
</p:tagLst>
</file>

<file path=ppt/tags/tag381.xml><?xml version="1.0" encoding="utf-8"?>
<p:tagLst xmlns:a="http://schemas.openxmlformats.org/drawingml/2006/main" xmlns:r="http://schemas.openxmlformats.org/officeDocument/2006/relationships" xmlns:p="http://schemas.openxmlformats.org/presentationml/2006/main">
  <p:tag name="ORIGINALHEIGHT" val="3.630235"/>
  <p:tag name="ORIGINALWIDTH" val="2.60558"/>
  <p:tag name="EMFCHILD" val="True"/>
</p:tagLst>
</file>

<file path=ppt/tags/tag382.xml><?xml version="1.0" encoding="utf-8"?>
<p:tagLst xmlns:a="http://schemas.openxmlformats.org/drawingml/2006/main" xmlns:r="http://schemas.openxmlformats.org/officeDocument/2006/relationships" xmlns:p="http://schemas.openxmlformats.org/presentationml/2006/main">
  <p:tag name="ORIGINALHEIGHT" val="3.630235"/>
  <p:tag name="ORIGINALWIDTH" val="2.634847"/>
  <p:tag name="EMFCHILD" val="True"/>
</p:tagLst>
</file>

<file path=ppt/tags/tag383.xml><?xml version="1.0" encoding="utf-8"?>
<p:tagLst xmlns:a="http://schemas.openxmlformats.org/drawingml/2006/main" xmlns:r="http://schemas.openxmlformats.org/officeDocument/2006/relationships" xmlns:p="http://schemas.openxmlformats.org/presentationml/2006/main">
  <p:tag name="ORIGINALHEIGHT" val="9.485453"/>
  <p:tag name="ORIGINALWIDTH" val="2.927608"/>
  <p:tag name="EMFCHILD" val="True"/>
</p:tagLst>
</file>

<file path=ppt/tags/tag384.xml><?xml version="1.0" encoding="utf-8"?>
<p:tagLst xmlns:a="http://schemas.openxmlformats.org/drawingml/2006/main" xmlns:r="http://schemas.openxmlformats.org/officeDocument/2006/relationships" xmlns:p="http://schemas.openxmlformats.org/presentationml/2006/main">
  <p:tag name="ORIGINALHEIGHT" val="3.688787"/>
  <p:tag name="ORIGINALWIDTH" val="0.5269694"/>
  <p:tag name="EMFCHILD" val="True"/>
</p:tagLst>
</file>

<file path=ppt/tags/tag385.xml><?xml version="1.0" encoding="utf-8"?>
<p:tagLst xmlns:a="http://schemas.openxmlformats.org/drawingml/2006/main" xmlns:r="http://schemas.openxmlformats.org/officeDocument/2006/relationships" xmlns:p="http://schemas.openxmlformats.org/presentationml/2006/main">
  <p:tag name="ORIGINALHEIGHT" val="9.485453"/>
  <p:tag name="ORIGINALWIDTH" val="2.927608"/>
  <p:tag name="EMFCHILD" val="True"/>
</p:tagLst>
</file>

<file path=ppt/tags/tag386.xml><?xml version="1.0" encoding="utf-8"?>
<p:tagLst xmlns:a="http://schemas.openxmlformats.org/drawingml/2006/main" xmlns:r="http://schemas.openxmlformats.org/officeDocument/2006/relationships" xmlns:p="http://schemas.openxmlformats.org/presentationml/2006/main">
  <p:tag name="ORIGINALHEIGHT" val="9.350969"/>
  <p:tag name="ORIGINALWIDTH" val="2.884615"/>
  <p:tag name="EMFCHILD" val="True"/>
</p:tagLst>
</file>

<file path=ppt/tags/tag387.xml><?xml version="1.0" encoding="utf-8"?>
<p:tagLst xmlns:a="http://schemas.openxmlformats.org/drawingml/2006/main" xmlns:r="http://schemas.openxmlformats.org/officeDocument/2006/relationships" xmlns:p="http://schemas.openxmlformats.org/presentationml/2006/main">
  <p:tag name="ORIGINALHEIGHT" val="3.701923"/>
  <p:tag name="ORIGINALWIDTH" val="0.5288461"/>
  <p:tag name="EMFCHILD" val="True"/>
</p:tagLst>
</file>

<file path=ppt/tags/tag388.xml><?xml version="1.0" encoding="utf-8"?>
<p:tagLst xmlns:a="http://schemas.openxmlformats.org/drawingml/2006/main" xmlns:r="http://schemas.openxmlformats.org/officeDocument/2006/relationships" xmlns:p="http://schemas.openxmlformats.org/presentationml/2006/main">
  <p:tag name="ORIGINALHEIGHT" val="9.326923"/>
  <p:tag name="ORIGINALWIDTH" val="2.884615"/>
  <p:tag name="EMFCHILD" val="True"/>
</p:tagLst>
</file>

<file path=ppt/tags/tag389.xml><?xml version="1.0" encoding="utf-8"?>
<p:tagLst xmlns:a="http://schemas.openxmlformats.org/drawingml/2006/main" xmlns:r="http://schemas.openxmlformats.org/officeDocument/2006/relationships" xmlns:p="http://schemas.openxmlformats.org/presentationml/2006/main">
  <p:tag name="ORIGINALHEIGHT" val="3.485585"/>
  <p:tag name="ORIGINALWIDTH" val="2.235584"/>
  <p:tag name="EMFCHILD" val="True"/>
</p:tagLst>
</file>

<file path=ppt/tags/tag39.xml><?xml version="1.0" encoding="utf-8"?>
<p:tagLst xmlns:a="http://schemas.openxmlformats.org/drawingml/2006/main" xmlns:r="http://schemas.openxmlformats.org/officeDocument/2006/relationships" xmlns:p="http://schemas.openxmlformats.org/presentationml/2006/main">
  <p:tag name="ORIGINALHEIGHT" val="0.4086613"/>
  <p:tag name="ORIGINALWIDTH" val="3.725969"/>
  <p:tag name="EMFCHILD" val="True"/>
</p:tagLst>
</file>

<file path=ppt/tags/tag390.xml><?xml version="1.0" encoding="utf-8"?>
<p:tagLst xmlns:a="http://schemas.openxmlformats.org/drawingml/2006/main" xmlns:r="http://schemas.openxmlformats.org/officeDocument/2006/relationships" xmlns:p="http://schemas.openxmlformats.org/presentationml/2006/main">
  <p:tag name="ORIGINALHEIGHT" val="3.629816"/>
  <p:tag name="ORIGINALWIDTH" val="2.572123"/>
  <p:tag name="EMFCHILD" val="True"/>
</p:tagLst>
</file>

<file path=ppt/tags/tag391.xml><?xml version="1.0" encoding="utf-8"?>
<p:tagLst xmlns:a="http://schemas.openxmlformats.org/drawingml/2006/main" xmlns:r="http://schemas.openxmlformats.org/officeDocument/2006/relationships" xmlns:p="http://schemas.openxmlformats.org/presentationml/2006/main">
  <p:tag name="ORIGINALHEIGHT" val="3.629816"/>
  <p:tag name="ORIGINALWIDTH" val="2.596154"/>
  <p:tag name="EMFCHILD" val="True"/>
</p:tagLst>
</file>

<file path=ppt/tags/tag392.xml><?xml version="1.0" encoding="utf-8"?>
<p:tagLst xmlns:a="http://schemas.openxmlformats.org/drawingml/2006/main" xmlns:r="http://schemas.openxmlformats.org/officeDocument/2006/relationships" xmlns:p="http://schemas.openxmlformats.org/presentationml/2006/main">
  <p:tag name="ORIGINALHEIGHT" val="3.629816"/>
  <p:tag name="ORIGINALWIDTH" val="2.572123"/>
  <p:tag name="EMFCHILD" val="True"/>
</p:tagLst>
</file>

<file path=ppt/tags/tag393.xml><?xml version="1.0" encoding="utf-8"?>
<p:tagLst xmlns:a="http://schemas.openxmlformats.org/drawingml/2006/main" xmlns:r="http://schemas.openxmlformats.org/officeDocument/2006/relationships" xmlns:p="http://schemas.openxmlformats.org/presentationml/2006/main">
  <p:tag name="ORIGINALHEIGHT" val="3.629816"/>
  <p:tag name="ORIGINALWIDTH" val="2.596154"/>
  <p:tag name="EMFCHILD" val="True"/>
</p:tagLst>
</file>

<file path=ppt/tags/tag394.xml><?xml version="1.0" encoding="utf-8"?>
<p:tagLst xmlns:a="http://schemas.openxmlformats.org/drawingml/2006/main" xmlns:r="http://schemas.openxmlformats.org/officeDocument/2006/relationships" xmlns:p="http://schemas.openxmlformats.org/presentationml/2006/main">
  <p:tag name="ORIGINALHEIGHT" val="3.629816"/>
  <p:tag name="ORIGINALWIDTH" val="2.572123"/>
  <p:tag name="EMFCHILD" val="True"/>
</p:tagLst>
</file>

<file path=ppt/tags/tag395.xml><?xml version="1.0" encoding="utf-8"?>
<p:tagLst xmlns:a="http://schemas.openxmlformats.org/drawingml/2006/main" xmlns:r="http://schemas.openxmlformats.org/officeDocument/2006/relationships" xmlns:p="http://schemas.openxmlformats.org/presentationml/2006/main">
  <p:tag name="ORIGINALHEIGHT" val="3.629816"/>
  <p:tag name="ORIGINALWIDTH" val="2.596154"/>
  <p:tag name="EMFCHILD" val="True"/>
</p:tagLst>
</file>

<file path=ppt/tags/tag396.xml><?xml version="1.0" encoding="utf-8"?>
<p:tagLst xmlns:a="http://schemas.openxmlformats.org/drawingml/2006/main" xmlns:r="http://schemas.openxmlformats.org/officeDocument/2006/relationships" xmlns:p="http://schemas.openxmlformats.org/presentationml/2006/main">
  <p:tag name="ORIGINALHEIGHT" val="3.629816"/>
  <p:tag name="ORIGINALWIDTH" val="2.572123"/>
  <p:tag name="EMFCHILD" val="True"/>
</p:tagLst>
</file>

<file path=ppt/tags/tag397.xml><?xml version="1.0" encoding="utf-8"?>
<p:tagLst xmlns:a="http://schemas.openxmlformats.org/drawingml/2006/main" xmlns:r="http://schemas.openxmlformats.org/officeDocument/2006/relationships" xmlns:p="http://schemas.openxmlformats.org/presentationml/2006/main">
  <p:tag name="ORIGINALHEIGHT" val="3.605769"/>
  <p:tag name="ORIGINALWIDTH" val="2.596154"/>
  <p:tag name="EMFCHILD" val="True"/>
</p:tagLst>
</file>

<file path=ppt/tags/tag398.xml><?xml version="1.0" encoding="utf-8"?>
<p:tagLst xmlns:a="http://schemas.openxmlformats.org/drawingml/2006/main" xmlns:r="http://schemas.openxmlformats.org/officeDocument/2006/relationships" xmlns:p="http://schemas.openxmlformats.org/presentationml/2006/main">
  <p:tag name="ORIGINALHEIGHT" val="3.605769"/>
  <p:tag name="ORIGINALWIDTH" val="2.572123"/>
  <p:tag name="EMFCHILD" val="True"/>
</p:tagLst>
</file>

<file path=ppt/tags/tag399.xml><?xml version="1.0" encoding="utf-8"?>
<p:tagLst xmlns:a="http://schemas.openxmlformats.org/drawingml/2006/main" xmlns:r="http://schemas.openxmlformats.org/officeDocument/2006/relationships" xmlns:p="http://schemas.openxmlformats.org/presentationml/2006/main">
  <p:tag name="ORIGINALHEIGHT" val="3.605769"/>
  <p:tag name="ORIGINALWIDTH" val="2.596154"/>
  <p:tag name="EMFCHILD" val="True"/>
</p:tagLst>
</file>

<file path=ppt/tags/tag4.xml><?xml version="1.0" encoding="utf-8"?>
<p:tagLst xmlns:a="http://schemas.openxmlformats.org/drawingml/2006/main" xmlns:r="http://schemas.openxmlformats.org/officeDocument/2006/relationships" xmlns:p="http://schemas.openxmlformats.org/presentationml/2006/main">
  <p:tag name="ORIGINALHEIGHT" val="1.682692"/>
  <p:tag name="ORIGINALWIDTH" val="3.461539"/>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widehat{\phantom{\rho}}&#10;}\]&#10;\end{document}"/>
  <p:tag name="IGUANATEXSIZE" val="52"/>
  <p:tag name="IGUANATEXCURSOR" val="726"/>
  <p:tag name="TRANSPARENCY" val="True"/>
  <p:tag name="FILENAME" val=""/>
  <p:tag name="LATEXENGINEID" val="1"/>
  <p:tag name="TEMPFOLDER" val="c:\temp\"/>
  <p:tag name="LATEXFORMHEIGHT" val="380"/>
  <p:tag name="LATEXFORMWIDTH" val="592"/>
  <p:tag name="LATEXFORMWRAP" val="True"/>
  <p:tag name="BITMAPVECTOR" val="1"/>
</p:tagLst>
</file>

<file path=ppt/tags/tag40.xml><?xml version="1.0" encoding="utf-8"?>
<p:tagLst xmlns:a="http://schemas.openxmlformats.org/drawingml/2006/main" xmlns:r="http://schemas.openxmlformats.org/officeDocument/2006/relationships" xmlns:p="http://schemas.openxmlformats.org/presentationml/2006/main">
  <p:tag name="ORIGINALHEIGHT" val="3.557691"/>
  <p:tag name="ORIGINALWIDTH" val="2.235584"/>
  <p:tag name="EMFCHILD" val="True"/>
</p:tagLst>
</file>

<file path=ppt/tags/tag400.xml><?xml version="1.0" encoding="utf-8"?>
<p:tagLst xmlns:a="http://schemas.openxmlformats.org/drawingml/2006/main" xmlns:r="http://schemas.openxmlformats.org/officeDocument/2006/relationships" xmlns:p="http://schemas.openxmlformats.org/presentationml/2006/main">
  <p:tag name="ORIGINALHEIGHT" val="3.605769"/>
  <p:tag name="ORIGINALWIDTH" val="2.572123"/>
  <p:tag name="EMFCHILD" val="True"/>
</p:tagLst>
</file>

<file path=ppt/tags/tag401.xml><?xml version="1.0" encoding="utf-8"?>
<p:tagLst xmlns:a="http://schemas.openxmlformats.org/drawingml/2006/main" xmlns:r="http://schemas.openxmlformats.org/officeDocument/2006/relationships" xmlns:p="http://schemas.openxmlformats.org/presentationml/2006/main">
  <p:tag name="ORIGINALHEIGHT" val="3.629816"/>
  <p:tag name="ORIGINALWIDTH" val="2.596154"/>
  <p:tag name="EMFCHILD" val="True"/>
</p:tagLst>
</file>

<file path=ppt/tags/tag402.xml><?xml version="1.0" encoding="utf-8"?>
<p:tagLst xmlns:a="http://schemas.openxmlformats.org/drawingml/2006/main" xmlns:r="http://schemas.openxmlformats.org/officeDocument/2006/relationships" xmlns:p="http://schemas.openxmlformats.org/presentationml/2006/main">
  <p:tag name="ORIGINALHEIGHT" val="3.629816"/>
  <p:tag name="ORIGINALWIDTH" val="2.572123"/>
  <p:tag name="EMFCHILD" val="True"/>
</p:tagLst>
</file>

<file path=ppt/tags/tag403.xml><?xml version="1.0" encoding="utf-8"?>
<p:tagLst xmlns:a="http://schemas.openxmlformats.org/drawingml/2006/main" xmlns:r="http://schemas.openxmlformats.org/officeDocument/2006/relationships" xmlns:p="http://schemas.openxmlformats.org/presentationml/2006/main">
  <p:tag name="ORIGINALHEIGHT" val="3.629816"/>
  <p:tag name="ORIGINALWIDTH" val="2.596154"/>
  <p:tag name="EMFCHILD" val="True"/>
</p:tagLst>
</file>

<file path=ppt/tags/tag404.xml><?xml version="1.0" encoding="utf-8"?>
<p:tagLst xmlns:a="http://schemas.openxmlformats.org/drawingml/2006/main" xmlns:r="http://schemas.openxmlformats.org/officeDocument/2006/relationships" xmlns:p="http://schemas.openxmlformats.org/presentationml/2006/main">
  <p:tag name="ORIGINALHEIGHT" val="3.629816"/>
  <p:tag name="ORIGINALWIDTH" val="2.572123"/>
  <p:tag name="EMFCHILD" val="True"/>
</p:tagLst>
</file>

<file path=ppt/tags/tag405.xml><?xml version="1.0" encoding="utf-8"?>
<p:tagLst xmlns:a="http://schemas.openxmlformats.org/drawingml/2006/main" xmlns:r="http://schemas.openxmlformats.org/officeDocument/2006/relationships" xmlns:p="http://schemas.openxmlformats.org/presentationml/2006/main">
  <p:tag name="ORIGINALHEIGHT" val="9.471154"/>
  <p:tag name="ORIGINALWIDTH" val="2.908661"/>
  <p:tag name="EMFCHILD" val="True"/>
</p:tagLst>
</file>

<file path=ppt/tags/tag406.xml><?xml version="1.0" encoding="utf-8"?>
<p:tagLst xmlns:a="http://schemas.openxmlformats.org/drawingml/2006/main" xmlns:r="http://schemas.openxmlformats.org/officeDocument/2006/relationships" xmlns:p="http://schemas.openxmlformats.org/presentationml/2006/main">
  <p:tag name="ORIGINALHEIGHT" val="3.701923"/>
  <p:tag name="ORIGINALWIDTH" val="0.5288461"/>
  <p:tag name="EMFCHILD" val="True"/>
</p:tagLst>
</file>

<file path=ppt/tags/tag407.xml><?xml version="1.0" encoding="utf-8"?>
<p:tagLst xmlns:a="http://schemas.openxmlformats.org/drawingml/2006/main" xmlns:r="http://schemas.openxmlformats.org/officeDocument/2006/relationships" xmlns:p="http://schemas.openxmlformats.org/presentationml/2006/main">
  <p:tag name="ORIGINALHEIGHT" val="9.471154"/>
  <p:tag name="ORIGINALWIDTH" val="2.908661"/>
  <p:tag name="EMFCHILD" val="True"/>
</p:tagLst>
</file>

<file path=ppt/tags/tag408.xml><?xml version="1.0" encoding="utf-8"?>
<p:tagLst xmlns:a="http://schemas.openxmlformats.org/drawingml/2006/main" xmlns:r="http://schemas.openxmlformats.org/officeDocument/2006/relationships" xmlns:p="http://schemas.openxmlformats.org/presentationml/2006/main">
  <p:tag name="ORIGINALHEIGHT" val="12.35577"/>
  <p:tag name="ORIGINALWIDTH" val="19.95192"/>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j} \phantom{\rho}_{ij} X_{ij}&#10;}\]&#10;\end{document}"/>
  <p:tag name="IGUANATEXSIZE" val="52"/>
  <p:tag name="IGUANATEXCURSOR" val="767"/>
  <p:tag name="TRANSPARENCY" val="True"/>
  <p:tag name="FILENAME" val=""/>
  <p:tag name="LATEXENGINEID" val="1"/>
  <p:tag name="TEMPFOLDER" val="c:\temp\"/>
  <p:tag name="LATEXFORMHEIGHT" val="380"/>
  <p:tag name="LATEXFORMWIDTH" val="592"/>
  <p:tag name="LATEXFORMWRAP" val="True"/>
  <p:tag name="BITMAPVECTOR" val="1"/>
</p:tagLst>
</file>

<file path=ppt/tags/tag409.xml><?xml version="1.0" encoding="utf-8"?>
<p:tagLst xmlns:a="http://schemas.openxmlformats.org/drawingml/2006/main" xmlns:r="http://schemas.openxmlformats.org/officeDocument/2006/relationships" xmlns:p="http://schemas.openxmlformats.org/presentationml/2006/main">
  <p:tag name="ORIGINALHEIGHT" val="7.668277"/>
  <p:tag name="ORIGINALWIDTH" val="6.82692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j} \phantom{\rho}_{ij} X_{ij}&#10;}\]&#10;\end{document}"/>
  <p:tag name="IGUANATEXSIZE" val="52"/>
  <p:tag name="IGUANATEXCURSOR" val="767"/>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41.xml><?xml version="1.0" encoding="utf-8"?>
<p:tagLst xmlns:a="http://schemas.openxmlformats.org/drawingml/2006/main" xmlns:r="http://schemas.openxmlformats.org/officeDocument/2006/relationships" xmlns:p="http://schemas.openxmlformats.org/presentationml/2006/main">
  <p:tag name="ORIGINALHEIGHT" val="4.01443"/>
  <p:tag name="ORIGINALWIDTH" val="2.572123"/>
  <p:tag name="EMFCHILD" val="True"/>
</p:tagLst>
</file>

<file path=ppt/tags/tag410.xml><?xml version="1.0" encoding="utf-8"?>
<p:tagLst xmlns:a="http://schemas.openxmlformats.org/drawingml/2006/main" xmlns:r="http://schemas.openxmlformats.org/officeDocument/2006/relationships" xmlns:p="http://schemas.openxmlformats.org/presentationml/2006/main">
  <p:tag name="ORIGINALHEIGHT" val="2.908661"/>
  <p:tag name="ORIGINALWIDTH" val="0.3846154"/>
  <p:tag name="EMFCHILD" val="True"/>
</p:tagLst>
</file>

<file path=ppt/tags/tag411.xml><?xml version="1.0" encoding="utf-8"?>
<p:tagLst xmlns:a="http://schemas.openxmlformats.org/drawingml/2006/main" xmlns:r="http://schemas.openxmlformats.org/officeDocument/2006/relationships" xmlns:p="http://schemas.openxmlformats.org/presentationml/2006/main">
  <p:tag name="ORIGINALHEIGHT" val="3.701923"/>
  <p:tag name="ORIGINALWIDTH" val="0.8173077"/>
  <p:tag name="EMFCHILD" val="True"/>
</p:tagLst>
</file>

<file path=ppt/tags/tag412.xml><?xml version="1.0" encoding="utf-8"?>
<p:tagLst xmlns:a="http://schemas.openxmlformats.org/drawingml/2006/main" xmlns:r="http://schemas.openxmlformats.org/officeDocument/2006/relationships" xmlns:p="http://schemas.openxmlformats.org/presentationml/2006/main">
  <p:tag name="ORIGINALHEIGHT" val="2.908661"/>
  <p:tag name="ORIGINALWIDTH" val="0.3605845"/>
  <p:tag name="EMFCHILD" val="True"/>
</p:tagLst>
</file>

<file path=ppt/tags/tag413.xml><?xml version="1.0" encoding="utf-8"?>
<p:tagLst xmlns:a="http://schemas.openxmlformats.org/drawingml/2006/main" xmlns:r="http://schemas.openxmlformats.org/officeDocument/2006/relationships" xmlns:p="http://schemas.openxmlformats.org/presentationml/2006/main">
  <p:tag name="ORIGINALHEIGHT" val="3.701923"/>
  <p:tag name="ORIGINALWIDTH" val="0.8173077"/>
  <p:tag name="EMFCHILD" val="True"/>
</p:tagLst>
</file>

<file path=ppt/tags/tag414.xml><?xml version="1.0" encoding="utf-8"?>
<p:tagLst xmlns:a="http://schemas.openxmlformats.org/drawingml/2006/main" xmlns:r="http://schemas.openxmlformats.org/officeDocument/2006/relationships" xmlns:p="http://schemas.openxmlformats.org/presentationml/2006/main">
  <p:tag name="ORIGINALHEIGHT" val="3.653846"/>
  <p:tag name="ORIGINALWIDTH" val="3.341354"/>
  <p:tag name="EMFCHILD" val="True"/>
</p:tagLst>
</file>

<file path=ppt/tags/tag415.xml><?xml version="1.0" encoding="utf-8"?>
<p:tagLst xmlns:a="http://schemas.openxmlformats.org/drawingml/2006/main" xmlns:r="http://schemas.openxmlformats.org/officeDocument/2006/relationships" xmlns:p="http://schemas.openxmlformats.org/presentationml/2006/main">
  <p:tag name="ORIGINALHEIGHT" val="2.908661"/>
  <p:tag name="ORIGINALWIDTH" val="0.3846154"/>
  <p:tag name="EMFCHILD" val="True"/>
</p:tagLst>
</file>

<file path=ppt/tags/tag416.xml><?xml version="1.0" encoding="utf-8"?>
<p:tagLst xmlns:a="http://schemas.openxmlformats.org/drawingml/2006/main" xmlns:r="http://schemas.openxmlformats.org/officeDocument/2006/relationships" xmlns:p="http://schemas.openxmlformats.org/presentationml/2006/main">
  <p:tag name="ORIGINALHEIGHT" val="3.701923"/>
  <p:tag name="ORIGINALWIDTH" val="0.8173077"/>
  <p:tag name="EMFCHILD" val="True"/>
</p:tagLst>
</file>

<file path=ppt/tags/tag417.xml><?xml version="1.0" encoding="utf-8"?>
<p:tagLst xmlns:a="http://schemas.openxmlformats.org/drawingml/2006/main" xmlns:r="http://schemas.openxmlformats.org/officeDocument/2006/relationships" xmlns:p="http://schemas.openxmlformats.org/presentationml/2006/main">
  <p:tag name="ORIGINALHEIGHT" val="4.927893"/>
  <p:tag name="ORIGINALWIDTH" val="5.07212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ell_1&#10;}\]&#10;\end{document}"/>
  <p:tag name="IGUANATEXSIZE" val="52"/>
  <p:tag name="IGUANATEXCURSOR" val="726"/>
  <p:tag name="TRANSPARENCY" val="True"/>
  <p:tag name="FILENAME" val=""/>
  <p:tag name="LATEXENGINEID" val="1"/>
  <p:tag name="TEMPFOLDER" val="c:\temp\"/>
  <p:tag name="LATEXFORMHEIGHT" val="380"/>
  <p:tag name="LATEXFORMWIDTH" val="592"/>
  <p:tag name="LATEXFORMWRAP" val="True"/>
  <p:tag name="BITMAPVECTOR" val="1"/>
</p:tagLst>
</file>

<file path=ppt/tags/tag418.xml><?xml version="1.0" encoding="utf-8"?>
<p:tagLst xmlns:a="http://schemas.openxmlformats.org/drawingml/2006/main" xmlns:r="http://schemas.openxmlformats.org/officeDocument/2006/relationships" xmlns:p="http://schemas.openxmlformats.org/presentationml/2006/main">
  <p:tag name="ORIGINALHEIGHT" val="4.158662"/>
  <p:tag name="ORIGINALWIDTH" val="2.163462"/>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ell_1&#10;}\]&#10;\end{document}"/>
  <p:tag name="IGUANATEXSIZE" val="52"/>
  <p:tag name="IGUANATEXCURSOR" val="726"/>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419.xml><?xml version="1.0" encoding="utf-8"?>
<p:tagLst xmlns:a="http://schemas.openxmlformats.org/drawingml/2006/main" xmlns:r="http://schemas.openxmlformats.org/officeDocument/2006/relationships" xmlns:p="http://schemas.openxmlformats.org/presentationml/2006/main">
  <p:tag name="ORIGINALHEIGHT" val="3.052892"/>
  <p:tag name="ORIGINALWIDTH" val="1.947123"/>
  <p:tag name="EMFCHILD" val="True"/>
</p:tagLst>
</file>

<file path=ppt/tags/tag42.xml><?xml version="1.0" encoding="utf-8"?>
<p:tagLst xmlns:a="http://schemas.openxmlformats.org/drawingml/2006/main" xmlns:r="http://schemas.openxmlformats.org/officeDocument/2006/relationships" xmlns:p="http://schemas.openxmlformats.org/presentationml/2006/main">
  <p:tag name="ORIGINALHEIGHT" val="2.740384"/>
  <p:tag name="ORIGINALWIDTH" val="2.355769"/>
  <p:tag name="EMFCHILD" val="True"/>
</p:tagLst>
</file>

<file path=ppt/tags/tag420.xml><?xml version="1.0" encoding="utf-8"?>
<p:tagLst xmlns:a="http://schemas.openxmlformats.org/drawingml/2006/main" xmlns:r="http://schemas.openxmlformats.org/officeDocument/2006/relationships" xmlns:p="http://schemas.openxmlformats.org/presentationml/2006/main">
  <p:tag name="ORIGINALHEIGHT" val="12.35577"/>
  <p:tag name="ORIGINALWIDTH" val="19.95192"/>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j} \phantom{\rho}_{ij} X_{ij}&#10;}\]&#10;\end{document}"/>
  <p:tag name="IGUANATEXSIZE" val="52"/>
  <p:tag name="IGUANATEXCURSOR" val="767"/>
  <p:tag name="TRANSPARENCY" val="True"/>
  <p:tag name="FILENAME" val=""/>
  <p:tag name="LATEXENGINEID" val="1"/>
  <p:tag name="TEMPFOLDER" val="c:\temp\"/>
  <p:tag name="LATEXFORMHEIGHT" val="380"/>
  <p:tag name="LATEXFORMWIDTH" val="592"/>
  <p:tag name="LATEXFORMWRAP" val="True"/>
  <p:tag name="BITMAPVECTOR" val="1"/>
</p:tagLst>
</file>

<file path=ppt/tags/tag421.xml><?xml version="1.0" encoding="utf-8"?>
<p:tagLst xmlns:a="http://schemas.openxmlformats.org/drawingml/2006/main" xmlns:r="http://schemas.openxmlformats.org/officeDocument/2006/relationships" xmlns:p="http://schemas.openxmlformats.org/presentationml/2006/main">
  <p:tag name="ORIGINALHEIGHT" val="7.668277"/>
  <p:tag name="ORIGINALWIDTH" val="6.82692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j} \phantom{\rho}_{ij} X_{ij}&#10;}\]&#10;\end{document}"/>
  <p:tag name="IGUANATEXSIZE" val="52"/>
  <p:tag name="IGUANATEXCURSOR" val="767"/>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422.xml><?xml version="1.0" encoding="utf-8"?>
<p:tagLst xmlns:a="http://schemas.openxmlformats.org/drawingml/2006/main" xmlns:r="http://schemas.openxmlformats.org/officeDocument/2006/relationships" xmlns:p="http://schemas.openxmlformats.org/presentationml/2006/main">
  <p:tag name="ORIGINALHEIGHT" val="2.908661"/>
  <p:tag name="ORIGINALWIDTH" val="0.3846154"/>
  <p:tag name="EMFCHILD" val="True"/>
</p:tagLst>
</file>

<file path=ppt/tags/tag423.xml><?xml version="1.0" encoding="utf-8"?>
<p:tagLst xmlns:a="http://schemas.openxmlformats.org/drawingml/2006/main" xmlns:r="http://schemas.openxmlformats.org/officeDocument/2006/relationships" xmlns:p="http://schemas.openxmlformats.org/presentationml/2006/main">
  <p:tag name="ORIGINALHEIGHT" val="3.701923"/>
  <p:tag name="ORIGINALWIDTH" val="0.8173077"/>
  <p:tag name="EMFCHILD" val="True"/>
</p:tagLst>
</file>

<file path=ppt/tags/tag424.xml><?xml version="1.0" encoding="utf-8"?>
<p:tagLst xmlns:a="http://schemas.openxmlformats.org/drawingml/2006/main" xmlns:r="http://schemas.openxmlformats.org/officeDocument/2006/relationships" xmlns:p="http://schemas.openxmlformats.org/presentationml/2006/main">
  <p:tag name="ORIGINALHEIGHT" val="2.908661"/>
  <p:tag name="ORIGINALWIDTH" val="0.3605845"/>
  <p:tag name="EMFCHILD" val="True"/>
</p:tagLst>
</file>

<file path=ppt/tags/tag425.xml><?xml version="1.0" encoding="utf-8"?>
<p:tagLst xmlns:a="http://schemas.openxmlformats.org/drawingml/2006/main" xmlns:r="http://schemas.openxmlformats.org/officeDocument/2006/relationships" xmlns:p="http://schemas.openxmlformats.org/presentationml/2006/main">
  <p:tag name="ORIGINALHEIGHT" val="3.701923"/>
  <p:tag name="ORIGINALWIDTH" val="0.8173077"/>
  <p:tag name="EMFCHILD" val="True"/>
</p:tagLst>
</file>

<file path=ppt/tags/tag426.xml><?xml version="1.0" encoding="utf-8"?>
<p:tagLst xmlns:a="http://schemas.openxmlformats.org/drawingml/2006/main" xmlns:r="http://schemas.openxmlformats.org/officeDocument/2006/relationships" xmlns:p="http://schemas.openxmlformats.org/presentationml/2006/main">
  <p:tag name="ORIGINALHEIGHT" val="3.653846"/>
  <p:tag name="ORIGINALWIDTH" val="3.341354"/>
  <p:tag name="EMFCHILD" val="True"/>
</p:tagLst>
</file>

<file path=ppt/tags/tag427.xml><?xml version="1.0" encoding="utf-8"?>
<p:tagLst xmlns:a="http://schemas.openxmlformats.org/drawingml/2006/main" xmlns:r="http://schemas.openxmlformats.org/officeDocument/2006/relationships" xmlns:p="http://schemas.openxmlformats.org/presentationml/2006/main">
  <p:tag name="ORIGINALHEIGHT" val="2.908661"/>
  <p:tag name="ORIGINALWIDTH" val="0.3846154"/>
  <p:tag name="EMFCHILD" val="True"/>
</p:tagLst>
</file>

<file path=ppt/tags/tag428.xml><?xml version="1.0" encoding="utf-8"?>
<p:tagLst xmlns:a="http://schemas.openxmlformats.org/drawingml/2006/main" xmlns:r="http://schemas.openxmlformats.org/officeDocument/2006/relationships" xmlns:p="http://schemas.openxmlformats.org/presentationml/2006/main">
  <p:tag name="ORIGINALHEIGHT" val="3.701923"/>
  <p:tag name="ORIGINALWIDTH" val="0.8173077"/>
  <p:tag name="EMFCHILD" val="True"/>
</p:tagLst>
</file>

<file path=ppt/tags/tag429.xml><?xml version="1.0" encoding="utf-8"?>
<p:tagLst xmlns:a="http://schemas.openxmlformats.org/drawingml/2006/main" xmlns:r="http://schemas.openxmlformats.org/officeDocument/2006/relationships" xmlns:p="http://schemas.openxmlformats.org/presentationml/2006/main">
  <p:tag name="ORIGINALHEIGHT" val="12.35577"/>
  <p:tag name="ORIGINALWIDTH" val="27.11539"/>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j} \phantom{\rho}_{ij} (X^2)_{ij}&#10;}\]&#10;\end{document}"/>
  <p:tag name="IGUANATEXSIZE" val="52"/>
  <p:tag name="IGUANATEXCURSOR" val="778"/>
  <p:tag name="TRANSPARENCY" val="True"/>
  <p:tag name="FILENAME" val=""/>
  <p:tag name="LATEXENGINEID" val="1"/>
  <p:tag name="TEMPFOLDER" val="c:\temp\"/>
  <p:tag name="LATEXFORMHEIGHT" val="380"/>
  <p:tag name="LATEXFORMWIDTH" val="592"/>
  <p:tag name="LATEXFORMWRAP" val="True"/>
  <p:tag name="BITMAPVECTOR" val="1"/>
</p:tagLst>
</file>

<file path=ppt/tags/tag43.xml><?xml version="1.0" encoding="utf-8"?>
<p:tagLst xmlns:a="http://schemas.openxmlformats.org/drawingml/2006/main" xmlns:r="http://schemas.openxmlformats.org/officeDocument/2006/relationships" xmlns:p="http://schemas.openxmlformats.org/presentationml/2006/main">
  <p:tag name="ORIGINALHEIGHT" val="4.639429"/>
  <p:tag name="ORIGINALWIDTH" val="1.538461"/>
  <p:tag name="EMFCHILD" val="True"/>
</p:tagLst>
</file>

<file path=ppt/tags/tag430.xml><?xml version="1.0" encoding="utf-8"?>
<p:tagLst xmlns:a="http://schemas.openxmlformats.org/drawingml/2006/main" xmlns:r="http://schemas.openxmlformats.org/officeDocument/2006/relationships" xmlns:p="http://schemas.openxmlformats.org/presentationml/2006/main">
  <p:tag name="ORIGINALHEIGHT" val="7.668277"/>
  <p:tag name="ORIGINALWIDTH" val="6.730768"/>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j} \phantom{\rho}_{ij} (X^2)_{ij}&#10;}\]&#10;\end{document}"/>
  <p:tag name="IGUANATEXSIZE" val="52"/>
  <p:tag name="IGUANATEXCURSOR" val="778"/>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431.xml><?xml version="1.0" encoding="utf-8"?>
<p:tagLst xmlns:a="http://schemas.openxmlformats.org/drawingml/2006/main" xmlns:r="http://schemas.openxmlformats.org/officeDocument/2006/relationships" xmlns:p="http://schemas.openxmlformats.org/presentationml/2006/main">
  <p:tag name="ORIGINALHEIGHT" val="2.908661"/>
  <p:tag name="ORIGINALWIDTH" val="0.3605844"/>
  <p:tag name="EMFCHILD" val="True"/>
</p:tagLst>
</file>

<file path=ppt/tags/tag432.xml><?xml version="1.0" encoding="utf-8"?>
<p:tagLst xmlns:a="http://schemas.openxmlformats.org/drawingml/2006/main" xmlns:r="http://schemas.openxmlformats.org/officeDocument/2006/relationships" xmlns:p="http://schemas.openxmlformats.org/presentationml/2006/main">
  <p:tag name="ORIGINALHEIGHT" val="3.701923"/>
  <p:tag name="ORIGINALWIDTH" val="0.8173076"/>
  <p:tag name="EMFCHILD" val="True"/>
</p:tagLst>
</file>

<file path=ppt/tags/tag433.xml><?xml version="1.0" encoding="utf-8"?>
<p:tagLst xmlns:a="http://schemas.openxmlformats.org/drawingml/2006/main" xmlns:r="http://schemas.openxmlformats.org/officeDocument/2006/relationships" xmlns:p="http://schemas.openxmlformats.org/presentationml/2006/main">
  <p:tag name="ORIGINALHEIGHT" val="2.908661"/>
  <p:tag name="ORIGINALWIDTH" val="0.3605844"/>
  <p:tag name="EMFCHILD" val="True"/>
</p:tagLst>
</file>

<file path=ppt/tags/tag434.xml><?xml version="1.0" encoding="utf-8"?>
<p:tagLst xmlns:a="http://schemas.openxmlformats.org/drawingml/2006/main" xmlns:r="http://schemas.openxmlformats.org/officeDocument/2006/relationships" xmlns:p="http://schemas.openxmlformats.org/presentationml/2006/main">
  <p:tag name="ORIGINALHEIGHT" val="3.701923"/>
  <p:tag name="ORIGINALWIDTH" val="0.8173076"/>
  <p:tag name="EMFCHILD" val="True"/>
</p:tagLst>
</file>

<file path=ppt/tags/tag435.xml><?xml version="1.0" encoding="utf-8"?>
<p:tagLst xmlns:a="http://schemas.openxmlformats.org/drawingml/2006/main" xmlns:r="http://schemas.openxmlformats.org/officeDocument/2006/relationships" xmlns:p="http://schemas.openxmlformats.org/presentationml/2006/main">
  <p:tag name="ORIGINALHEIGHT" val="4.807693"/>
  <p:tag name="ORIGINALWIDTH" val="1.538461"/>
  <p:tag name="EMFCHILD" val="True"/>
</p:tagLst>
</file>

<file path=ppt/tags/tag436.xml><?xml version="1.0" encoding="utf-8"?>
<p:tagLst xmlns:a="http://schemas.openxmlformats.org/drawingml/2006/main" xmlns:r="http://schemas.openxmlformats.org/officeDocument/2006/relationships" xmlns:p="http://schemas.openxmlformats.org/presentationml/2006/main">
  <p:tag name="ORIGINALHEIGHT" val="3.653846"/>
  <p:tag name="ORIGINALWIDTH" val="3.26923"/>
  <p:tag name="EMFCHILD" val="True"/>
</p:tagLst>
</file>

<file path=ppt/tags/tag437.xml><?xml version="1.0" encoding="utf-8"?>
<p:tagLst xmlns:a="http://schemas.openxmlformats.org/drawingml/2006/main" xmlns:r="http://schemas.openxmlformats.org/officeDocument/2006/relationships" xmlns:p="http://schemas.openxmlformats.org/presentationml/2006/main">
  <p:tag name="ORIGINALHEIGHT" val="2.836539"/>
  <p:tag name="ORIGINALWIDTH" val="1.850969"/>
  <p:tag name="EMFCHILD" val="True"/>
</p:tagLst>
</file>

<file path=ppt/tags/tag438.xml><?xml version="1.0" encoding="utf-8"?>
<p:tagLst xmlns:a="http://schemas.openxmlformats.org/drawingml/2006/main" xmlns:r="http://schemas.openxmlformats.org/officeDocument/2006/relationships" xmlns:p="http://schemas.openxmlformats.org/presentationml/2006/main">
  <p:tag name="ORIGINALHEIGHT" val="4.807693"/>
  <p:tag name="ORIGINALWIDTH" val="1.562507"/>
  <p:tag name="EMFCHILD" val="True"/>
</p:tagLst>
</file>

<file path=ppt/tags/tag439.xml><?xml version="1.0" encoding="utf-8"?>
<p:tagLst xmlns:a="http://schemas.openxmlformats.org/drawingml/2006/main" xmlns:r="http://schemas.openxmlformats.org/officeDocument/2006/relationships" xmlns:p="http://schemas.openxmlformats.org/presentationml/2006/main">
  <p:tag name="ORIGINALHEIGHT" val="2.908661"/>
  <p:tag name="ORIGINALWIDTH" val="0.3605844"/>
  <p:tag name="EMFCHILD" val="True"/>
</p:tagLst>
</file>

<file path=ppt/tags/tag44.xml><?xml version="1.0" encoding="utf-8"?>
<p:tagLst xmlns:a="http://schemas.openxmlformats.org/drawingml/2006/main" xmlns:r="http://schemas.openxmlformats.org/officeDocument/2006/relationships" xmlns:p="http://schemas.openxmlformats.org/presentationml/2006/main">
  <p:tag name="ORIGINALHEIGHT" val="2.76443"/>
  <p:tag name="ORIGINALWIDTH" val="1.802892"/>
  <p:tag name="EMFCHILD" val="True"/>
</p:tagLst>
</file>

<file path=ppt/tags/tag440.xml><?xml version="1.0" encoding="utf-8"?>
<p:tagLst xmlns:a="http://schemas.openxmlformats.org/drawingml/2006/main" xmlns:r="http://schemas.openxmlformats.org/officeDocument/2006/relationships" xmlns:p="http://schemas.openxmlformats.org/presentationml/2006/main">
  <p:tag name="ORIGINALHEIGHT" val="3.701923"/>
  <p:tag name="ORIGINALWIDTH" val="0.7932767"/>
  <p:tag name="EMFCHILD" val="True"/>
</p:tagLst>
</file>

<file path=ppt/tags/tag441.xml><?xml version="1.0" encoding="utf-8"?>
<p:tagLst xmlns:a="http://schemas.openxmlformats.org/drawingml/2006/main" xmlns:r="http://schemas.openxmlformats.org/officeDocument/2006/relationships" xmlns:p="http://schemas.openxmlformats.org/presentationml/2006/main">
  <p:tag name="ORIGINALHEIGHT" val="12.35577"/>
  <p:tag name="ORIGINALWIDTH" val="19.95192"/>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j} \phantom{\rho}_{ij} X_{ij}&#10;}\]&#10;\end{document}"/>
  <p:tag name="IGUANATEXSIZE" val="52"/>
  <p:tag name="IGUANATEXCURSOR" val="767"/>
  <p:tag name="TRANSPARENCY" val="True"/>
  <p:tag name="FILENAME" val=""/>
  <p:tag name="LATEXENGINEID" val="1"/>
  <p:tag name="TEMPFOLDER" val="c:\temp\"/>
  <p:tag name="LATEXFORMHEIGHT" val="380"/>
  <p:tag name="LATEXFORMWIDTH" val="592"/>
  <p:tag name="LATEXFORMWRAP" val="True"/>
  <p:tag name="BITMAPVECTOR" val="1"/>
</p:tagLst>
</file>

<file path=ppt/tags/tag442.xml><?xml version="1.0" encoding="utf-8"?>
<p:tagLst xmlns:a="http://schemas.openxmlformats.org/drawingml/2006/main" xmlns:r="http://schemas.openxmlformats.org/officeDocument/2006/relationships" xmlns:p="http://schemas.openxmlformats.org/presentationml/2006/main">
  <p:tag name="ORIGINALHEIGHT" val="7.668277"/>
  <p:tag name="ORIGINALWIDTH" val="6.82692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j} \phantom{\rho}_{ij} X_{ij}&#10;}\]&#10;\end{document}"/>
  <p:tag name="IGUANATEXSIZE" val="52"/>
  <p:tag name="IGUANATEXCURSOR" val="767"/>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443.xml><?xml version="1.0" encoding="utf-8"?>
<p:tagLst xmlns:a="http://schemas.openxmlformats.org/drawingml/2006/main" xmlns:r="http://schemas.openxmlformats.org/officeDocument/2006/relationships" xmlns:p="http://schemas.openxmlformats.org/presentationml/2006/main">
  <p:tag name="ORIGINALHEIGHT" val="2.908661"/>
  <p:tag name="ORIGINALWIDTH" val="0.3846154"/>
  <p:tag name="EMFCHILD" val="True"/>
</p:tagLst>
</file>

<file path=ppt/tags/tag444.xml><?xml version="1.0" encoding="utf-8"?>
<p:tagLst xmlns:a="http://schemas.openxmlformats.org/drawingml/2006/main" xmlns:r="http://schemas.openxmlformats.org/officeDocument/2006/relationships" xmlns:p="http://schemas.openxmlformats.org/presentationml/2006/main">
  <p:tag name="ORIGINALHEIGHT" val="3.701923"/>
  <p:tag name="ORIGINALWIDTH" val="0.8173077"/>
  <p:tag name="EMFCHILD" val="True"/>
</p:tagLst>
</file>

<file path=ppt/tags/tag445.xml><?xml version="1.0" encoding="utf-8"?>
<p:tagLst xmlns:a="http://schemas.openxmlformats.org/drawingml/2006/main" xmlns:r="http://schemas.openxmlformats.org/officeDocument/2006/relationships" xmlns:p="http://schemas.openxmlformats.org/presentationml/2006/main">
  <p:tag name="ORIGINALHEIGHT" val="2.908661"/>
  <p:tag name="ORIGINALWIDTH" val="0.3605845"/>
  <p:tag name="EMFCHILD" val="True"/>
</p:tagLst>
</file>

<file path=ppt/tags/tag446.xml><?xml version="1.0" encoding="utf-8"?>
<p:tagLst xmlns:a="http://schemas.openxmlformats.org/drawingml/2006/main" xmlns:r="http://schemas.openxmlformats.org/officeDocument/2006/relationships" xmlns:p="http://schemas.openxmlformats.org/presentationml/2006/main">
  <p:tag name="ORIGINALHEIGHT" val="3.701923"/>
  <p:tag name="ORIGINALWIDTH" val="0.8173077"/>
  <p:tag name="EMFCHILD" val="True"/>
</p:tagLst>
</file>

<file path=ppt/tags/tag447.xml><?xml version="1.0" encoding="utf-8"?>
<p:tagLst xmlns:a="http://schemas.openxmlformats.org/drawingml/2006/main" xmlns:r="http://schemas.openxmlformats.org/officeDocument/2006/relationships" xmlns:p="http://schemas.openxmlformats.org/presentationml/2006/main">
  <p:tag name="ORIGINALHEIGHT" val="3.653846"/>
  <p:tag name="ORIGINALWIDTH" val="3.341354"/>
  <p:tag name="EMFCHILD" val="True"/>
</p:tagLst>
</file>

<file path=ppt/tags/tag448.xml><?xml version="1.0" encoding="utf-8"?>
<p:tagLst xmlns:a="http://schemas.openxmlformats.org/drawingml/2006/main" xmlns:r="http://schemas.openxmlformats.org/officeDocument/2006/relationships" xmlns:p="http://schemas.openxmlformats.org/presentationml/2006/main">
  <p:tag name="ORIGINALHEIGHT" val="2.908661"/>
  <p:tag name="ORIGINALWIDTH" val="0.3846154"/>
  <p:tag name="EMFCHILD" val="True"/>
</p:tagLst>
</file>

<file path=ppt/tags/tag449.xml><?xml version="1.0" encoding="utf-8"?>
<p:tagLst xmlns:a="http://schemas.openxmlformats.org/drawingml/2006/main" xmlns:r="http://schemas.openxmlformats.org/officeDocument/2006/relationships" xmlns:p="http://schemas.openxmlformats.org/presentationml/2006/main">
  <p:tag name="ORIGINALHEIGHT" val="3.701923"/>
  <p:tag name="ORIGINALWIDTH" val="0.8173077"/>
  <p:tag name="EMFCHILD" val="True"/>
</p:tagLst>
</file>

<file path=ppt/tags/tag45.xml><?xml version="1.0" encoding="utf-8"?>
<p:tagLst xmlns:a="http://schemas.openxmlformats.org/drawingml/2006/main" xmlns:r="http://schemas.openxmlformats.org/officeDocument/2006/relationships" xmlns:p="http://schemas.openxmlformats.org/presentationml/2006/main">
  <p:tag name="ORIGINALHEIGHT" val="4.014431"/>
  <p:tag name="ORIGINALWIDTH" val="2.139431"/>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ell_2^2&#10;}\]&#10;\end{document}"/>
  <p:tag name="IGUANATEXSIZE" val="52"/>
  <p:tag name="IGUANATEXCURSOR" val="726"/>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450.xml><?xml version="1.0" encoding="utf-8"?>
<p:tagLst xmlns:a="http://schemas.openxmlformats.org/drawingml/2006/main" xmlns:r="http://schemas.openxmlformats.org/officeDocument/2006/relationships" xmlns:p="http://schemas.openxmlformats.org/presentationml/2006/main">
  <p:tag name="ORIGINALHEIGHT" val="14.25482"/>
  <p:tag name="ORIGINALWIDTH" val="13.72597"/>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hantom{\rho}_{ii}&#10;}\]&#10;\end{document}"/>
  <p:tag name="IGUANATEXSIZE" val="52"/>
  <p:tag name="IGUANATEXCURSOR" val="770"/>
  <p:tag name="TRANSPARENCY" val="True"/>
  <p:tag name="FILENAME" val=""/>
  <p:tag name="LATEXENGINEID" val="1"/>
  <p:tag name="TEMPFOLDER" val="c:\temp\"/>
  <p:tag name="LATEXFORMHEIGHT" val="380"/>
  <p:tag name="LATEXFORMWIDTH" val="592"/>
  <p:tag name="LATEXFORMWRAP" val="True"/>
  <p:tag name="BITMAPVECTOR" val="1"/>
</p:tagLst>
</file>

<file path=ppt/tags/tag451.xml><?xml version="1.0" encoding="utf-8"?>
<p:tagLst xmlns:a="http://schemas.openxmlformats.org/drawingml/2006/main" xmlns:r="http://schemas.openxmlformats.org/officeDocument/2006/relationships" xmlns:p="http://schemas.openxmlformats.org/presentationml/2006/main">
  <p:tag name="ORIGINALHEIGHT" val="2.091354"/>
  <p:tag name="ORIGINALWIDTH" val="1.899046"/>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hantom{\rho}_{ii}&#10;}\]&#10;\end{document}"/>
  <p:tag name="IGUANATEXSIZE" val="52"/>
  <p:tag name="IGUANATEXCURSOR" val="770"/>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452.xml><?xml version="1.0" encoding="utf-8"?>
<p:tagLst xmlns:a="http://schemas.openxmlformats.org/drawingml/2006/main" xmlns:r="http://schemas.openxmlformats.org/officeDocument/2006/relationships" xmlns:p="http://schemas.openxmlformats.org/presentationml/2006/main">
  <p:tag name="ORIGINALHEIGHT" val="7.451923"/>
  <p:tag name="ORIGINALWIDTH" val="6.947123"/>
  <p:tag name="EMFCHILD" val="True"/>
</p:tagLst>
</file>

<file path=ppt/tags/tag453.xml><?xml version="1.0" encoding="utf-8"?>
<p:tagLst xmlns:a="http://schemas.openxmlformats.org/drawingml/2006/main" xmlns:r="http://schemas.openxmlformats.org/officeDocument/2006/relationships" xmlns:p="http://schemas.openxmlformats.org/presentationml/2006/main">
  <p:tag name="ORIGINALHEIGHT" val="2.836539"/>
  <p:tag name="ORIGINALWIDTH" val="0.3846154"/>
  <p:tag name="EMFCHILD" val="True"/>
</p:tagLst>
</file>

<file path=ppt/tags/tag454.xml><?xml version="1.0" encoding="utf-8"?>
<p:tagLst xmlns:a="http://schemas.openxmlformats.org/drawingml/2006/main" xmlns:r="http://schemas.openxmlformats.org/officeDocument/2006/relationships" xmlns:p="http://schemas.openxmlformats.org/presentationml/2006/main">
  <p:tag name="ORIGINALHEIGHT" val="1.129815"/>
  <p:tag name="ORIGINALWIDTH" val="2.764431"/>
  <p:tag name="EMFCHILD" val="True"/>
</p:tagLst>
</file>

<file path=ppt/tags/tag455.xml><?xml version="1.0" encoding="utf-8"?>
<p:tagLst xmlns:a="http://schemas.openxmlformats.org/drawingml/2006/main" xmlns:r="http://schemas.openxmlformats.org/officeDocument/2006/relationships" xmlns:p="http://schemas.openxmlformats.org/presentationml/2006/main">
  <p:tag name="ORIGINALHEIGHT" val="2.716354"/>
  <p:tag name="ORIGINALWIDTH" val="1.778846"/>
  <p:tag name="EMFCHILD" val="True"/>
</p:tagLst>
</file>

<file path=ppt/tags/tag456.xml><?xml version="1.0" encoding="utf-8"?>
<p:tagLst xmlns:a="http://schemas.openxmlformats.org/drawingml/2006/main" xmlns:r="http://schemas.openxmlformats.org/officeDocument/2006/relationships" xmlns:p="http://schemas.openxmlformats.org/presentationml/2006/main">
  <p:tag name="ORIGINALHEIGHT" val="2.812508"/>
  <p:tag name="ORIGINALWIDTH" val="0.3605845"/>
  <p:tag name="EMFCHILD" val="True"/>
</p:tagLst>
</file>

<file path=ppt/tags/tag457.xml><?xml version="1.0" encoding="utf-8"?>
<p:tagLst xmlns:a="http://schemas.openxmlformats.org/drawingml/2006/main" xmlns:r="http://schemas.openxmlformats.org/officeDocument/2006/relationships" xmlns:p="http://schemas.openxmlformats.org/presentationml/2006/main">
  <p:tag name="ORIGINALHEIGHT" val="2.812508"/>
  <p:tag name="ORIGINALWIDTH" val="0.3846154"/>
  <p:tag name="EMFCHILD" val="True"/>
</p:tagLst>
</file>

<file path=ppt/tags/tag458.xml><?xml version="1.0" encoding="utf-8"?>
<p:tagLst xmlns:a="http://schemas.openxmlformats.org/drawingml/2006/main" xmlns:r="http://schemas.openxmlformats.org/officeDocument/2006/relationships" xmlns:p="http://schemas.openxmlformats.org/presentationml/2006/main">
  <p:tag name="ORIGINALHEIGHT" val="14.25482"/>
  <p:tag name="ORIGINALWIDTH" val="13.72597"/>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hantom{\rho}_{ii}&#10;}\]&#10;\end{document}"/>
  <p:tag name="IGUANATEXSIZE" val="52"/>
  <p:tag name="IGUANATEXCURSOR" val="770"/>
  <p:tag name="TRANSPARENCY" val="True"/>
  <p:tag name="FILENAME" val=""/>
  <p:tag name="LATEXENGINEID" val="1"/>
  <p:tag name="TEMPFOLDER" val="c:\temp\"/>
  <p:tag name="LATEXFORMHEIGHT" val="380"/>
  <p:tag name="LATEXFORMWIDTH" val="592"/>
  <p:tag name="LATEXFORMWRAP" val="True"/>
  <p:tag name="BITMAPVECTOR" val="1"/>
</p:tagLst>
</file>

<file path=ppt/tags/tag459.xml><?xml version="1.0" encoding="utf-8"?>
<p:tagLst xmlns:a="http://schemas.openxmlformats.org/drawingml/2006/main" xmlns:r="http://schemas.openxmlformats.org/officeDocument/2006/relationships" xmlns:p="http://schemas.openxmlformats.org/presentationml/2006/main">
  <p:tag name="ORIGINALHEIGHT" val="2.091354"/>
  <p:tag name="ORIGINALWIDTH" val="1.899046"/>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hantom{\rho}_{ii}&#10;}\]&#10;\end{document}"/>
  <p:tag name="IGUANATEXSIZE" val="52"/>
  <p:tag name="IGUANATEXCURSOR" val="770"/>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46.xml><?xml version="1.0" encoding="utf-8"?>
<p:tagLst xmlns:a="http://schemas.openxmlformats.org/drawingml/2006/main" xmlns:r="http://schemas.openxmlformats.org/officeDocument/2006/relationships" xmlns:p="http://schemas.openxmlformats.org/presentationml/2006/main">
  <p:tag name="ORIGINALHEIGHT" val="2.980769"/>
  <p:tag name="ORIGINALWIDTH" val="2.043277"/>
  <p:tag name="EMFCHILD" val="True"/>
</p:tagLst>
</file>

<file path=ppt/tags/tag460.xml><?xml version="1.0" encoding="utf-8"?>
<p:tagLst xmlns:a="http://schemas.openxmlformats.org/drawingml/2006/main" xmlns:r="http://schemas.openxmlformats.org/officeDocument/2006/relationships" xmlns:p="http://schemas.openxmlformats.org/presentationml/2006/main">
  <p:tag name="ORIGINALHEIGHT" val="7.451923"/>
  <p:tag name="ORIGINALWIDTH" val="6.947123"/>
  <p:tag name="EMFCHILD" val="True"/>
</p:tagLst>
</file>

<file path=ppt/tags/tag461.xml><?xml version="1.0" encoding="utf-8"?>
<p:tagLst xmlns:a="http://schemas.openxmlformats.org/drawingml/2006/main" xmlns:r="http://schemas.openxmlformats.org/officeDocument/2006/relationships" xmlns:p="http://schemas.openxmlformats.org/presentationml/2006/main">
  <p:tag name="ORIGINALHEIGHT" val="2.836539"/>
  <p:tag name="ORIGINALWIDTH" val="0.3846154"/>
  <p:tag name="EMFCHILD" val="True"/>
</p:tagLst>
</file>

<file path=ppt/tags/tag462.xml><?xml version="1.0" encoding="utf-8"?>
<p:tagLst xmlns:a="http://schemas.openxmlformats.org/drawingml/2006/main" xmlns:r="http://schemas.openxmlformats.org/officeDocument/2006/relationships" xmlns:p="http://schemas.openxmlformats.org/presentationml/2006/main">
  <p:tag name="ORIGINALHEIGHT" val="1.129815"/>
  <p:tag name="ORIGINALWIDTH" val="2.764431"/>
  <p:tag name="EMFCHILD" val="True"/>
</p:tagLst>
</file>

<file path=ppt/tags/tag463.xml><?xml version="1.0" encoding="utf-8"?>
<p:tagLst xmlns:a="http://schemas.openxmlformats.org/drawingml/2006/main" xmlns:r="http://schemas.openxmlformats.org/officeDocument/2006/relationships" xmlns:p="http://schemas.openxmlformats.org/presentationml/2006/main">
  <p:tag name="ORIGINALHEIGHT" val="2.716354"/>
  <p:tag name="ORIGINALWIDTH" val="1.778846"/>
  <p:tag name="EMFCHILD" val="True"/>
</p:tagLst>
</file>

<file path=ppt/tags/tag464.xml><?xml version="1.0" encoding="utf-8"?>
<p:tagLst xmlns:a="http://schemas.openxmlformats.org/drawingml/2006/main" xmlns:r="http://schemas.openxmlformats.org/officeDocument/2006/relationships" xmlns:p="http://schemas.openxmlformats.org/presentationml/2006/main">
  <p:tag name="ORIGINALHEIGHT" val="2.812508"/>
  <p:tag name="ORIGINALWIDTH" val="0.3605845"/>
  <p:tag name="EMFCHILD" val="True"/>
</p:tagLst>
</file>

<file path=ppt/tags/tag465.xml><?xml version="1.0" encoding="utf-8"?>
<p:tagLst xmlns:a="http://schemas.openxmlformats.org/drawingml/2006/main" xmlns:r="http://schemas.openxmlformats.org/officeDocument/2006/relationships" xmlns:p="http://schemas.openxmlformats.org/presentationml/2006/main">
  <p:tag name="ORIGINALHEIGHT" val="2.812508"/>
  <p:tag name="ORIGINALWIDTH" val="0.3846154"/>
  <p:tag name="EMFCHILD" val="True"/>
</p:tagLst>
</file>

<file path=ppt/tags/tag466.xml><?xml version="1.0" encoding="utf-8"?>
<p:tagLst xmlns:a="http://schemas.openxmlformats.org/drawingml/2006/main" xmlns:r="http://schemas.openxmlformats.org/officeDocument/2006/relationships" xmlns:p="http://schemas.openxmlformats.org/presentationml/2006/main">
  <p:tag name="ORIGINALHEIGHT" val="7.548077"/>
  <p:tag name="ORIGINALWIDTH" val="4.975969"/>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ell_2^2&#10;}\]&#10;\end{document}"/>
  <p:tag name="IGUANATEXSIZE" val="52"/>
  <p:tag name="IGUANATEXCURSOR" val="739"/>
  <p:tag name="TRANSPARENCY" val="True"/>
  <p:tag name="FILENAME" val=""/>
  <p:tag name="LATEXENGINEID" val="1"/>
  <p:tag name="TEMPFOLDER" val="c:\temp\"/>
  <p:tag name="LATEXFORMHEIGHT" val="380"/>
  <p:tag name="LATEXFORMWIDTH" val="592"/>
  <p:tag name="LATEXFORMWRAP" val="True"/>
  <p:tag name="BITMAPVECTOR" val="1"/>
</p:tagLst>
</file>

<file path=ppt/tags/tag467.xml><?xml version="1.0" encoding="utf-8"?>
<p:tagLst xmlns:a="http://schemas.openxmlformats.org/drawingml/2006/main" xmlns:r="http://schemas.openxmlformats.org/officeDocument/2006/relationships" xmlns:p="http://schemas.openxmlformats.org/presentationml/2006/main">
  <p:tag name="ORIGINALHEIGHT" val="4.014431"/>
  <p:tag name="ORIGINALWIDTH" val="2.139431"/>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ell_2^2&#10;}\]&#10;\end{document}"/>
  <p:tag name="IGUANATEXSIZE" val="52"/>
  <p:tag name="IGUANATEXCURSOR" val="739"/>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468.xml><?xml version="1.0" encoding="utf-8"?>
<p:tagLst xmlns:a="http://schemas.openxmlformats.org/drawingml/2006/main" xmlns:r="http://schemas.openxmlformats.org/officeDocument/2006/relationships" xmlns:p="http://schemas.openxmlformats.org/presentationml/2006/main">
  <p:tag name="ORIGINALHEIGHT" val="2.980769"/>
  <p:tag name="ORIGINALWIDTH" val="2.043277"/>
  <p:tag name="EMFCHILD" val="True"/>
</p:tagLst>
</file>

<file path=ppt/tags/tag469.xml><?xml version="1.0" encoding="utf-8"?>
<p:tagLst xmlns:a="http://schemas.openxmlformats.org/drawingml/2006/main" xmlns:r="http://schemas.openxmlformats.org/officeDocument/2006/relationships" xmlns:p="http://schemas.openxmlformats.org/presentationml/2006/main">
  <p:tag name="ORIGINALHEIGHT" val="2.980769"/>
  <p:tag name="ORIGINALWIDTH" val="2.043277"/>
  <p:tag name="EMFCHILD" val="True"/>
</p:tagLst>
</file>

<file path=ppt/tags/tag47.xml><?xml version="1.0" encoding="utf-8"?>
<p:tagLst xmlns:a="http://schemas.openxmlformats.org/drawingml/2006/main" xmlns:r="http://schemas.openxmlformats.org/officeDocument/2006/relationships" xmlns:p="http://schemas.openxmlformats.org/presentationml/2006/main">
  <p:tag name="ORIGINALHEIGHT" val="2.980769"/>
  <p:tag name="ORIGINALWIDTH" val="2.043277"/>
  <p:tag name="EMFCHILD" val="True"/>
</p:tagLst>
</file>

<file path=ppt/tags/tag470.xml><?xml version="1.0" encoding="utf-8"?>
<p:tagLst xmlns:a="http://schemas.openxmlformats.org/drawingml/2006/main" xmlns:r="http://schemas.openxmlformats.org/officeDocument/2006/relationships" xmlns:p="http://schemas.openxmlformats.org/presentationml/2006/main">
  <p:tag name="ORIGINALHEIGHT" val="11.34615"/>
  <p:tag name="ORIGINALWIDTH" val="36.17789"/>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sum_{i} p_i \log(1/p_i)&#10;}\]&#10;\end{document}"/>
  <p:tag name="IGUANATEXSIZE" val="52"/>
  <p:tag name="IGUANATEXCURSOR" val="767"/>
  <p:tag name="TRANSPARENCY" val="True"/>
  <p:tag name="FILENAME" val=""/>
  <p:tag name="LATEXENGINEID" val="1"/>
  <p:tag name="TEMPFOLDER" val="c:\temp\"/>
  <p:tag name="LATEXFORMHEIGHT" val="380"/>
  <p:tag name="LATEXFORMWIDTH" val="592"/>
  <p:tag name="LATEXFORMWRAP" val="True"/>
  <p:tag name="BITMAPVECTOR" val="1"/>
</p:tagLst>
</file>

<file path=ppt/tags/tag471.xml><?xml version="1.0" encoding="utf-8"?>
<p:tagLst xmlns:a="http://schemas.openxmlformats.org/drawingml/2006/main" xmlns:r="http://schemas.openxmlformats.org/officeDocument/2006/relationships" xmlns:p="http://schemas.openxmlformats.org/presentationml/2006/main">
  <p:tag name="ORIGINALHEIGHT" val="7.548077"/>
  <p:tag name="ORIGINALWIDTH" val="6.586539"/>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sum_{i} p_i \log(1/p_i)&#10;}\]&#10;\end{document}"/>
  <p:tag name="IGUANATEXSIZE" val="52"/>
  <p:tag name="IGUANATEXCURSOR" val="767"/>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472.xml><?xml version="1.0" encoding="utf-8"?>
<p:tagLst xmlns:a="http://schemas.openxmlformats.org/drawingml/2006/main" xmlns:r="http://schemas.openxmlformats.org/officeDocument/2006/relationships" xmlns:p="http://schemas.openxmlformats.org/presentationml/2006/main">
  <p:tag name="ORIGINALHEIGHT" val="2.836539"/>
  <p:tag name="ORIGINALWIDTH" val="0.3365385"/>
  <p:tag name="EMFCHILD" val="True"/>
</p:tagLst>
</file>

<file path=ppt/tags/tag473.xml><?xml version="1.0" encoding="utf-8"?>
<p:tagLst xmlns:a="http://schemas.openxmlformats.org/drawingml/2006/main" xmlns:r="http://schemas.openxmlformats.org/officeDocument/2006/relationships" xmlns:p="http://schemas.openxmlformats.org/presentationml/2006/main">
  <p:tag name="ORIGINALHEIGHT" val="3.798077"/>
  <p:tag name="ORIGINALWIDTH" val="2.524046"/>
  <p:tag name="EMFCHILD" val="True"/>
</p:tagLst>
</file>

<file path=ppt/tags/tag474.xml><?xml version="1.0" encoding="utf-8"?>
<p:tagLst xmlns:a="http://schemas.openxmlformats.org/drawingml/2006/main" xmlns:r="http://schemas.openxmlformats.org/officeDocument/2006/relationships" xmlns:p="http://schemas.openxmlformats.org/presentationml/2006/main">
  <p:tag name="ORIGINALHEIGHT" val="2.836539"/>
  <p:tag name="ORIGINALWIDTH" val="0.3365385"/>
  <p:tag name="EMFCHILD" val="True"/>
</p:tagLst>
</file>

<file path=ppt/tags/tag475.xml><?xml version="1.0" encoding="utf-8"?>
<p:tagLst xmlns:a="http://schemas.openxmlformats.org/drawingml/2006/main" xmlns:r="http://schemas.openxmlformats.org/officeDocument/2006/relationships" xmlns:p="http://schemas.openxmlformats.org/presentationml/2006/main">
  <p:tag name="ORIGINALHEIGHT" val="3.75"/>
  <p:tag name="ORIGINALWIDTH" val="0.4567384"/>
  <p:tag name="EMFCHILD" val="True"/>
</p:tagLst>
</file>

<file path=ppt/tags/tag476.xml><?xml version="1.0" encoding="utf-8"?>
<p:tagLst xmlns:a="http://schemas.openxmlformats.org/drawingml/2006/main" xmlns:r="http://schemas.openxmlformats.org/officeDocument/2006/relationships" xmlns:p="http://schemas.openxmlformats.org/presentationml/2006/main">
  <p:tag name="ORIGINALHEIGHT" val="2.836539"/>
  <p:tag name="ORIGINALWIDTH" val="2.596154"/>
  <p:tag name="EMFCHILD" val="True"/>
</p:tagLst>
</file>

<file path=ppt/tags/tag477.xml><?xml version="1.0" encoding="utf-8"?>
<p:tagLst xmlns:a="http://schemas.openxmlformats.org/drawingml/2006/main" xmlns:r="http://schemas.openxmlformats.org/officeDocument/2006/relationships" xmlns:p="http://schemas.openxmlformats.org/presentationml/2006/main">
  <p:tag name="ORIGINALHEIGHT" val="3.798077"/>
  <p:tag name="ORIGINALWIDTH" val="2.524046"/>
  <p:tag name="EMFCHILD" val="True"/>
</p:tagLst>
</file>

<file path=ppt/tags/tag478.xml><?xml version="1.0" encoding="utf-8"?>
<p:tagLst xmlns:a="http://schemas.openxmlformats.org/drawingml/2006/main" xmlns:r="http://schemas.openxmlformats.org/officeDocument/2006/relationships" xmlns:p="http://schemas.openxmlformats.org/presentationml/2006/main">
  <p:tag name="ORIGINALHEIGHT" val="4.711539"/>
  <p:tag name="ORIGINALWIDTH" val="1.538462"/>
  <p:tag name="EMFCHILD" val="True"/>
</p:tagLst>
</file>

<file path=ppt/tags/tag479.xml><?xml version="1.0" encoding="utf-8"?>
<p:tagLst xmlns:a="http://schemas.openxmlformats.org/drawingml/2006/main" xmlns:r="http://schemas.openxmlformats.org/officeDocument/2006/relationships" xmlns:p="http://schemas.openxmlformats.org/presentationml/2006/main">
  <p:tag name="ORIGINALHEIGHT" val="3.605769"/>
  <p:tag name="ORIGINALWIDTH" val="2.235584"/>
  <p:tag name="EMFCHILD" val="True"/>
</p:tagLst>
</file>

<file path=ppt/tags/tag48.xml><?xml version="1.0" encoding="utf-8"?>
<p:tagLst xmlns:a="http://schemas.openxmlformats.org/drawingml/2006/main" xmlns:r="http://schemas.openxmlformats.org/officeDocument/2006/relationships" xmlns:p="http://schemas.openxmlformats.org/presentationml/2006/main">
  <p:tag name="ORIGINALHEIGHT" val="14.2548"/>
  <p:tag name="ORIGINALWIDTH" val="13.58174"/>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_i^2 &#10;}\]&#10;\end{document}"/>
  <p:tag name="IGUANATEXSIZE" val="52"/>
  <p:tag name="IGUANATEXCURSOR" val="727"/>
  <p:tag name="TRANSPARENCY" val="True"/>
  <p:tag name="FILENAME" val=""/>
  <p:tag name="LATEXENGINEID" val="1"/>
  <p:tag name="TEMPFOLDER" val="c:\temp\"/>
  <p:tag name="LATEXFORMHEIGHT" val="380"/>
  <p:tag name="LATEXFORMWIDTH" val="592"/>
  <p:tag name="LATEXFORMWRAP" val="True"/>
  <p:tag name="BITMAPVECTOR" val="1"/>
</p:tagLst>
</file>

<file path=ppt/tags/tag480.xml><?xml version="1.0" encoding="utf-8"?>
<p:tagLst xmlns:a="http://schemas.openxmlformats.org/drawingml/2006/main" xmlns:r="http://schemas.openxmlformats.org/officeDocument/2006/relationships" xmlns:p="http://schemas.openxmlformats.org/presentationml/2006/main">
  <p:tag name="ORIGINALHEIGHT" val="4.062508"/>
  <p:tag name="ORIGINALWIDTH" val="2.572123"/>
  <p:tag name="EMFCHILD" val="True"/>
</p:tagLst>
</file>

<file path=ppt/tags/tag481.xml><?xml version="1.0" encoding="utf-8"?>
<p:tagLst xmlns:a="http://schemas.openxmlformats.org/drawingml/2006/main" xmlns:r="http://schemas.openxmlformats.org/officeDocument/2006/relationships" xmlns:p="http://schemas.openxmlformats.org/presentationml/2006/main">
  <p:tag name="ORIGINALHEIGHT" val="3.798077"/>
  <p:tag name="ORIGINALWIDTH" val="2.524046"/>
  <p:tag name="EMFCHILD" val="True"/>
</p:tagLst>
</file>

<file path=ppt/tags/tag482.xml><?xml version="1.0" encoding="utf-8"?>
<p:tagLst xmlns:a="http://schemas.openxmlformats.org/drawingml/2006/main" xmlns:r="http://schemas.openxmlformats.org/officeDocument/2006/relationships" xmlns:p="http://schemas.openxmlformats.org/presentationml/2006/main">
  <p:tag name="ORIGINALHEIGHT" val="2.836539"/>
  <p:tag name="ORIGINALWIDTH" val="0.3605845"/>
  <p:tag name="EMFCHILD" val="True"/>
</p:tagLst>
</file>

<file path=ppt/tags/tag483.xml><?xml version="1.0" encoding="utf-8"?>
<p:tagLst xmlns:a="http://schemas.openxmlformats.org/drawingml/2006/main" xmlns:r="http://schemas.openxmlformats.org/officeDocument/2006/relationships" xmlns:p="http://schemas.openxmlformats.org/presentationml/2006/main">
  <p:tag name="ORIGINALHEIGHT" val="4.711539"/>
  <p:tag name="ORIGINALWIDTH" val="1.514431"/>
  <p:tag name="EMFCHILD" val="True"/>
</p:tagLst>
</file>

<file path=ppt/tags/tag484.xml><?xml version="1.0" encoding="utf-8"?>
<p:tagLst xmlns:a="http://schemas.openxmlformats.org/drawingml/2006/main" xmlns:r="http://schemas.openxmlformats.org/officeDocument/2006/relationships" xmlns:p="http://schemas.openxmlformats.org/presentationml/2006/main">
  <p:tag name="ORIGINALHEIGHT" val="11.34615"/>
  <p:tag name="ORIGINALWIDTH" val="36.17789"/>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sum_{i} p_i \log(1/p_i)&#10;}\]&#10;\end{document}"/>
  <p:tag name="IGUANATEXSIZE" val="52"/>
  <p:tag name="IGUANATEXCURSOR" val="767"/>
  <p:tag name="TRANSPARENCY" val="True"/>
  <p:tag name="FILENAME" val=""/>
  <p:tag name="LATEXENGINEID" val="1"/>
  <p:tag name="TEMPFOLDER" val="c:\temp\"/>
  <p:tag name="LATEXFORMHEIGHT" val="380"/>
  <p:tag name="LATEXFORMWIDTH" val="592"/>
  <p:tag name="LATEXFORMWRAP" val="True"/>
  <p:tag name="BITMAPVECTOR" val="1"/>
</p:tagLst>
</file>

<file path=ppt/tags/tag485.xml><?xml version="1.0" encoding="utf-8"?>
<p:tagLst xmlns:a="http://schemas.openxmlformats.org/drawingml/2006/main" xmlns:r="http://schemas.openxmlformats.org/officeDocument/2006/relationships" xmlns:p="http://schemas.openxmlformats.org/presentationml/2006/main">
  <p:tag name="ORIGINALHEIGHT" val="7.548077"/>
  <p:tag name="ORIGINALWIDTH" val="6.586539"/>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sum_{i} p_i \log(1/p_i)&#10;}\]&#10;\end{document}"/>
  <p:tag name="IGUANATEXSIZE" val="52"/>
  <p:tag name="IGUANATEXCURSOR" val="767"/>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486.xml><?xml version="1.0" encoding="utf-8"?>
<p:tagLst xmlns:a="http://schemas.openxmlformats.org/drawingml/2006/main" xmlns:r="http://schemas.openxmlformats.org/officeDocument/2006/relationships" xmlns:p="http://schemas.openxmlformats.org/presentationml/2006/main">
  <p:tag name="ORIGINALHEIGHT" val="2.836539"/>
  <p:tag name="ORIGINALWIDTH" val="0.3365385"/>
  <p:tag name="EMFCHILD" val="True"/>
</p:tagLst>
</file>

<file path=ppt/tags/tag487.xml><?xml version="1.0" encoding="utf-8"?>
<p:tagLst xmlns:a="http://schemas.openxmlformats.org/drawingml/2006/main" xmlns:r="http://schemas.openxmlformats.org/officeDocument/2006/relationships" xmlns:p="http://schemas.openxmlformats.org/presentationml/2006/main">
  <p:tag name="ORIGINALHEIGHT" val="3.798077"/>
  <p:tag name="ORIGINALWIDTH" val="2.524046"/>
  <p:tag name="EMFCHILD" val="True"/>
</p:tagLst>
</file>

<file path=ppt/tags/tag488.xml><?xml version="1.0" encoding="utf-8"?>
<p:tagLst xmlns:a="http://schemas.openxmlformats.org/drawingml/2006/main" xmlns:r="http://schemas.openxmlformats.org/officeDocument/2006/relationships" xmlns:p="http://schemas.openxmlformats.org/presentationml/2006/main">
  <p:tag name="ORIGINALHEIGHT" val="2.836539"/>
  <p:tag name="ORIGINALWIDTH" val="0.3365385"/>
  <p:tag name="EMFCHILD" val="True"/>
</p:tagLst>
</file>

<file path=ppt/tags/tag489.xml><?xml version="1.0" encoding="utf-8"?>
<p:tagLst xmlns:a="http://schemas.openxmlformats.org/drawingml/2006/main" xmlns:r="http://schemas.openxmlformats.org/officeDocument/2006/relationships" xmlns:p="http://schemas.openxmlformats.org/presentationml/2006/main">
  <p:tag name="ORIGINALHEIGHT" val="3.75"/>
  <p:tag name="ORIGINALWIDTH" val="0.4567384"/>
  <p:tag name="EMFCHILD" val="True"/>
</p:tagLst>
</file>

<file path=ppt/tags/tag49.xml><?xml version="1.0" encoding="utf-8"?>
<p:tagLst xmlns:a="http://schemas.openxmlformats.org/drawingml/2006/main" xmlns:r="http://schemas.openxmlformats.org/officeDocument/2006/relationships" xmlns:p="http://schemas.openxmlformats.org/presentationml/2006/main">
  <p:tag name="ORIGINALHEIGHT" val="13.84615"/>
  <p:tag name="ORIGINALWIDTH" val="31.82694"/>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begin{cases}&#10;        1 &amp; \text{if a = b,} \\&#10;        0 &amp; \text{else.}&#10;    \end{cases}&#10;}\]&#10;\end{document}"/>
  <p:tag name="IGUANATEXSIZE" val="52"/>
  <p:tag name="IGUANATEXCURSOR" val="812"/>
  <p:tag name="TRANSPARENCY" val="True"/>
  <p:tag name="FILENAME" val=""/>
  <p:tag name="LATEXENGINEID" val="1"/>
  <p:tag name="TEMPFOLDER" val="c:\temp\"/>
  <p:tag name="LATEXFORMHEIGHT" val="380"/>
  <p:tag name="LATEXFORMWIDTH" val="592"/>
  <p:tag name="LATEXFORMWRAP" val="True"/>
  <p:tag name="BITMAPVECTOR" val="1"/>
</p:tagLst>
</file>

<file path=ppt/tags/tag490.xml><?xml version="1.0" encoding="utf-8"?>
<p:tagLst xmlns:a="http://schemas.openxmlformats.org/drawingml/2006/main" xmlns:r="http://schemas.openxmlformats.org/officeDocument/2006/relationships" xmlns:p="http://schemas.openxmlformats.org/presentationml/2006/main">
  <p:tag name="ORIGINALHEIGHT" val="2.836539"/>
  <p:tag name="ORIGINALWIDTH" val="2.596154"/>
  <p:tag name="EMFCHILD" val="True"/>
</p:tagLst>
</file>

<file path=ppt/tags/tag491.xml><?xml version="1.0" encoding="utf-8"?>
<p:tagLst xmlns:a="http://schemas.openxmlformats.org/drawingml/2006/main" xmlns:r="http://schemas.openxmlformats.org/officeDocument/2006/relationships" xmlns:p="http://schemas.openxmlformats.org/presentationml/2006/main">
  <p:tag name="ORIGINALHEIGHT" val="3.798077"/>
  <p:tag name="ORIGINALWIDTH" val="2.524046"/>
  <p:tag name="EMFCHILD" val="True"/>
</p:tagLst>
</file>

<file path=ppt/tags/tag492.xml><?xml version="1.0" encoding="utf-8"?>
<p:tagLst xmlns:a="http://schemas.openxmlformats.org/drawingml/2006/main" xmlns:r="http://schemas.openxmlformats.org/officeDocument/2006/relationships" xmlns:p="http://schemas.openxmlformats.org/presentationml/2006/main">
  <p:tag name="ORIGINALHEIGHT" val="4.711539"/>
  <p:tag name="ORIGINALWIDTH" val="1.538462"/>
  <p:tag name="EMFCHILD" val="True"/>
</p:tagLst>
</file>

<file path=ppt/tags/tag493.xml><?xml version="1.0" encoding="utf-8"?>
<p:tagLst xmlns:a="http://schemas.openxmlformats.org/drawingml/2006/main" xmlns:r="http://schemas.openxmlformats.org/officeDocument/2006/relationships" xmlns:p="http://schemas.openxmlformats.org/presentationml/2006/main">
  <p:tag name="ORIGINALHEIGHT" val="3.605769"/>
  <p:tag name="ORIGINALWIDTH" val="2.235584"/>
  <p:tag name="EMFCHILD" val="True"/>
</p:tagLst>
</file>

<file path=ppt/tags/tag494.xml><?xml version="1.0" encoding="utf-8"?>
<p:tagLst xmlns:a="http://schemas.openxmlformats.org/drawingml/2006/main" xmlns:r="http://schemas.openxmlformats.org/officeDocument/2006/relationships" xmlns:p="http://schemas.openxmlformats.org/presentationml/2006/main">
  <p:tag name="ORIGINALHEIGHT" val="4.062508"/>
  <p:tag name="ORIGINALWIDTH" val="2.572123"/>
  <p:tag name="EMFCHILD" val="True"/>
</p:tagLst>
</file>

<file path=ppt/tags/tag495.xml><?xml version="1.0" encoding="utf-8"?>
<p:tagLst xmlns:a="http://schemas.openxmlformats.org/drawingml/2006/main" xmlns:r="http://schemas.openxmlformats.org/officeDocument/2006/relationships" xmlns:p="http://schemas.openxmlformats.org/presentationml/2006/main">
  <p:tag name="ORIGINALHEIGHT" val="3.798077"/>
  <p:tag name="ORIGINALWIDTH" val="2.524046"/>
  <p:tag name="EMFCHILD" val="True"/>
</p:tagLst>
</file>

<file path=ppt/tags/tag496.xml><?xml version="1.0" encoding="utf-8"?>
<p:tagLst xmlns:a="http://schemas.openxmlformats.org/drawingml/2006/main" xmlns:r="http://schemas.openxmlformats.org/officeDocument/2006/relationships" xmlns:p="http://schemas.openxmlformats.org/presentationml/2006/main">
  <p:tag name="ORIGINALHEIGHT" val="2.836539"/>
  <p:tag name="ORIGINALWIDTH" val="0.3605845"/>
  <p:tag name="EMFCHILD" val="True"/>
</p:tagLst>
</file>

<file path=ppt/tags/tag497.xml><?xml version="1.0" encoding="utf-8"?>
<p:tagLst xmlns:a="http://schemas.openxmlformats.org/drawingml/2006/main" xmlns:r="http://schemas.openxmlformats.org/officeDocument/2006/relationships" xmlns:p="http://schemas.openxmlformats.org/presentationml/2006/main">
  <p:tag name="ORIGINALHEIGHT" val="4.711539"/>
  <p:tag name="ORIGINALWIDTH" val="1.514431"/>
  <p:tag name="EMFCHILD" val="True"/>
</p:tagLst>
</file>

<file path=ppt/tags/tag498.xml><?xml version="1.0" encoding="utf-8"?>
<p:tagLst xmlns:a="http://schemas.openxmlformats.org/drawingml/2006/main" xmlns:r="http://schemas.openxmlformats.org/officeDocument/2006/relationships" xmlns:p="http://schemas.openxmlformats.org/presentationml/2006/main">
  <p:tag name="ORIGINALHEIGHT" val="7.55472"/>
  <p:tag name="ORIGINALWIDTH" val="4.96634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ell_2^2&#10;}\]&#10;\end{document}"/>
  <p:tag name="IGUANATEXSIZE" val="59.4"/>
  <p:tag name="IGUANATEXCURSOR" val="751"/>
  <p:tag name="TRANSPARENCY" val="True"/>
  <p:tag name="FILENAME" val=""/>
  <p:tag name="LATEXENGINEID" val="1"/>
  <p:tag name="TEMPFOLDER" val="c:\temp\"/>
  <p:tag name="LATEXFORMHEIGHT" val="380"/>
  <p:tag name="LATEXFORMWIDTH" val="592"/>
  <p:tag name="LATEXFORMWRAP" val="True"/>
  <p:tag name="BITMAPVECTOR" val="1"/>
</p:tagLst>
</file>

<file path=ppt/tags/tag499.xml><?xml version="1.0" encoding="utf-8"?>
<p:tagLst xmlns:a="http://schemas.openxmlformats.org/drawingml/2006/main" xmlns:r="http://schemas.openxmlformats.org/officeDocument/2006/relationships" xmlns:p="http://schemas.openxmlformats.org/presentationml/2006/main">
  <p:tag name="ORIGINALHEIGHT" val="14.25482"/>
  <p:tag name="ORIGINALWIDTH" val="34.25481"/>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mathrm{&#10;\color[rgb]{1,1,1}    = \color[rgb]{1,1,0} \sum_{i=1}^n p_i^2 \color[rgb]{1,1,1}- 1/n&#10;}\]&#10;\end{document}"/>
  <p:tag name="IGUANATEXSIZE" val="52"/>
  <p:tag name="IGUANATEXCURSOR" val="708"/>
  <p:tag name="TRANSPARENCY" val="True"/>
  <p:tag name="FILENAME" val=""/>
  <p:tag name="LATEXENGINEID" val="1"/>
  <p:tag name="TEMPFOLDER" val="c:\temp\"/>
  <p:tag name="LATEXFORMHEIGHT" val="380"/>
  <p:tag name="LATEXFORMWIDTH" val="592"/>
  <p:tag name="LATEXFORMWRAP" val="True"/>
  <p:tag name="BITMAPVECTOR" val="1"/>
</p:tagLst>
</file>

<file path=ppt/tags/tag5.xml><?xml version="1.0" encoding="utf-8"?>
<p:tagLst xmlns:a="http://schemas.openxmlformats.org/drawingml/2006/main" xmlns:r="http://schemas.openxmlformats.org/officeDocument/2006/relationships" xmlns:p="http://schemas.openxmlformats.org/presentationml/2006/main">
  <p:tag name="ORIGINALHEIGHT" val="1.682692"/>
  <p:tag name="ORIGINALWIDTH" val="3.461539"/>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widehat{\phantom{\rho}}&#10;}\]&#10;\end{document}"/>
  <p:tag name="IGUANATEXSIZE" val="52"/>
  <p:tag name="IGUANATEXCURSOR" val="726"/>
  <p:tag name="TRANSPARENCY" val="True"/>
  <p:tag name="FILENAME" val=""/>
  <p:tag name="LATEXENGINEID" val="1"/>
  <p:tag name="TEMPFOLDER" val="c:\temp\"/>
  <p:tag name="LATEXFORMHEIGHT" val="380"/>
  <p:tag name="LATEXFORMWIDTH" val="592"/>
  <p:tag name="LATEXFORMWRAP" val="True"/>
  <p:tag name="BITMAPVECTOR" val="1"/>
</p:tagLst>
</file>

<file path=ppt/tags/tag50.xml><?xml version="1.0" encoding="utf-8"?>
<p:tagLst xmlns:a="http://schemas.openxmlformats.org/drawingml/2006/main" xmlns:r="http://schemas.openxmlformats.org/officeDocument/2006/relationships" xmlns:p="http://schemas.openxmlformats.org/presentationml/2006/main">
  <p:tag name="ORIGINALHEIGHT" val="14.24109"/>
  <p:tag name="ORIGINALWIDTH" val="31.85267"/>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E[\color[rgb]{1,1,0}X\color[rgb]{1,1,1}] = \color[rgb]{1,1,0} \sum_{i=1}^n p_i^2&#10;}\]&#10;\end{document}"/>
  <p:tag name="IGUANATEXSIZE" val="56"/>
  <p:tag name="IGUANATEXCURSOR" val="745"/>
  <p:tag name="TRANSPARENCY" val="True"/>
  <p:tag name="FILENAME" val=""/>
  <p:tag name="LATEXENGINEID" val="1"/>
  <p:tag name="TEMPFOLDER" val="c:\temp\"/>
  <p:tag name="LATEXFORMHEIGHT" val="380"/>
  <p:tag name="LATEXFORMWIDTH" val="592"/>
  <p:tag name="LATEXFORMWRAP" val="True"/>
  <p:tag name="BITMAPVECTOR" val="1"/>
</p:tagLst>
</file>

<file path=ppt/tags/tag500.xml><?xml version="1.0" encoding="utf-8"?>
<p:tagLst xmlns:a="http://schemas.openxmlformats.org/drawingml/2006/main" xmlns:r="http://schemas.openxmlformats.org/officeDocument/2006/relationships" xmlns:p="http://schemas.openxmlformats.org/presentationml/2006/main">
  <p:tag name="ORIGINALHEIGHT" val="1.490385"/>
  <p:tag name="ORIGINALWIDTH" val="3.509615"/>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mathrm{&#10;\color[rgb]{1,1,1}    = \color[rgb]{1,1,0} \sum_{i=1}^n p_i^2 \color[rgb]{1,1,1}- 1/n&#10;}\]&#10;\end{document}"/>
  <p:tag name="IGUANATEXSIZE" val="52"/>
  <p:tag name="IGUANATEXCURSOR" val="708"/>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501.xml><?xml version="1.0" encoding="utf-8"?>
<p:tagLst xmlns:a="http://schemas.openxmlformats.org/drawingml/2006/main" xmlns:r="http://schemas.openxmlformats.org/officeDocument/2006/relationships" xmlns:p="http://schemas.openxmlformats.org/presentationml/2006/main">
  <p:tag name="ORIGINALHEIGHT" val="2.091354"/>
  <p:tag name="ORIGINALWIDTH" val="1.826923"/>
  <p:tag name="EMFCHILD" val="True"/>
</p:tagLst>
</file>

<file path=ppt/tags/tag502.xml><?xml version="1.0" encoding="utf-8"?>
<p:tagLst xmlns:a="http://schemas.openxmlformats.org/drawingml/2006/main" xmlns:r="http://schemas.openxmlformats.org/officeDocument/2006/relationships" xmlns:p="http://schemas.openxmlformats.org/presentationml/2006/main">
  <p:tag name="ORIGINALHEIGHT" val="7.451925"/>
  <p:tag name="ORIGINALWIDTH" val="6.65866"/>
  <p:tag name="EMFCHILD" val="True"/>
</p:tagLst>
</file>

<file path=ppt/tags/tag503.xml><?xml version="1.0" encoding="utf-8"?>
<p:tagLst xmlns:a="http://schemas.openxmlformats.org/drawingml/2006/main" xmlns:r="http://schemas.openxmlformats.org/officeDocument/2006/relationships" xmlns:p="http://schemas.openxmlformats.org/presentationml/2006/main">
  <p:tag name="ORIGINALHEIGHT" val="2.836539"/>
  <p:tag name="ORIGINALWIDTH" val="0.3365384"/>
  <p:tag name="EMFCHILD" val="True"/>
</p:tagLst>
</file>

<file path=ppt/tags/tag504.xml><?xml version="1.0" encoding="utf-8"?>
<p:tagLst xmlns:a="http://schemas.openxmlformats.org/drawingml/2006/main" xmlns:r="http://schemas.openxmlformats.org/officeDocument/2006/relationships" xmlns:p="http://schemas.openxmlformats.org/presentationml/2006/main">
  <p:tag name="ORIGINALHEIGHT" val="1.129816"/>
  <p:tag name="ORIGINALWIDTH" val="2.668276"/>
  <p:tag name="EMFCHILD" val="True"/>
</p:tagLst>
</file>

<file path=ppt/tags/tag505.xml><?xml version="1.0" encoding="utf-8"?>
<p:tagLst xmlns:a="http://schemas.openxmlformats.org/drawingml/2006/main" xmlns:r="http://schemas.openxmlformats.org/officeDocument/2006/relationships" xmlns:p="http://schemas.openxmlformats.org/presentationml/2006/main">
  <p:tag name="ORIGINALHEIGHT" val="2.716355"/>
  <p:tag name="ORIGINALWIDTH" val="1.706738"/>
  <p:tag name="EMFCHILD" val="True"/>
</p:tagLst>
</file>

<file path=ppt/tags/tag506.xml><?xml version="1.0" encoding="utf-8"?>
<p:tagLst xmlns:a="http://schemas.openxmlformats.org/drawingml/2006/main" xmlns:r="http://schemas.openxmlformats.org/officeDocument/2006/relationships" xmlns:p="http://schemas.openxmlformats.org/presentationml/2006/main">
  <p:tag name="ORIGINALHEIGHT" val="3.750001"/>
  <p:tag name="ORIGINALWIDTH" val="2.548077"/>
  <p:tag name="EMFCHILD" val="True"/>
</p:tagLst>
</file>

<file path=ppt/tags/tag507.xml><?xml version="1.0" encoding="utf-8"?>
<p:tagLst xmlns:a="http://schemas.openxmlformats.org/drawingml/2006/main" xmlns:r="http://schemas.openxmlformats.org/officeDocument/2006/relationships" xmlns:p="http://schemas.openxmlformats.org/presentationml/2006/main">
  <p:tag name="ORIGINALHEIGHT" val="2.764431"/>
  <p:tag name="ORIGINALWIDTH" val="1.826923"/>
  <p:tag name="EMFCHILD" val="True"/>
</p:tagLst>
</file>

<file path=ppt/tags/tag508.xml><?xml version="1.0" encoding="utf-8"?>
<p:tagLst xmlns:a="http://schemas.openxmlformats.org/drawingml/2006/main" xmlns:r="http://schemas.openxmlformats.org/officeDocument/2006/relationships" xmlns:p="http://schemas.openxmlformats.org/presentationml/2006/main">
  <p:tag name="ORIGINALHEIGHT" val="2.812508"/>
  <p:tag name="ORIGINALWIDTH" val="0.3605844"/>
  <p:tag name="EMFCHILD" val="True"/>
</p:tagLst>
</file>

<file path=ppt/tags/tag509.xml><?xml version="1.0" encoding="utf-8"?>
<p:tagLst xmlns:a="http://schemas.openxmlformats.org/drawingml/2006/main" xmlns:r="http://schemas.openxmlformats.org/officeDocument/2006/relationships" xmlns:p="http://schemas.openxmlformats.org/presentationml/2006/main">
  <p:tag name="ORIGINALHEIGHT" val="0.3846155"/>
  <p:tag name="ORIGINALWIDTH" val="3.798076"/>
  <p:tag name="EMFCHILD" val="True"/>
</p:tagLst>
</file>

<file path=ppt/tags/tag51.xml><?xml version="1.0" encoding="utf-8"?>
<p:tagLst xmlns:a="http://schemas.openxmlformats.org/drawingml/2006/main" xmlns:r="http://schemas.openxmlformats.org/officeDocument/2006/relationships" xmlns:p="http://schemas.openxmlformats.org/presentationml/2006/main">
  <p:tag name="ORIGINALHEIGHT" val="3.571429"/>
  <p:tag name="ORIGINALWIDTH" val="2.678571"/>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E[\color[rgb]{1,1,0}X\color[rgb]{1,1,1}] = \color[rgb]{1,1,0} \sum_{i=1}^n p_i^2&#10;}\]&#10;\end{document}"/>
  <p:tag name="IGUANATEXSIZE" val="56"/>
  <p:tag name="IGUANATEXCURSOR" val="745"/>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510.xml><?xml version="1.0" encoding="utf-8"?>
<p:tagLst xmlns:a="http://schemas.openxmlformats.org/drawingml/2006/main" xmlns:r="http://schemas.openxmlformats.org/officeDocument/2006/relationships" xmlns:p="http://schemas.openxmlformats.org/presentationml/2006/main">
  <p:tag name="ORIGINALHEIGHT" val="3.58174"/>
  <p:tag name="ORIGINALWIDTH" val="2.259615"/>
  <p:tag name="EMFCHILD" val="True"/>
</p:tagLst>
</file>

<file path=ppt/tags/tag511.xml><?xml version="1.0" encoding="utf-8"?>
<p:tagLst xmlns:a="http://schemas.openxmlformats.org/drawingml/2006/main" xmlns:r="http://schemas.openxmlformats.org/officeDocument/2006/relationships" xmlns:p="http://schemas.openxmlformats.org/presentationml/2006/main">
  <p:tag name="ORIGINALHEIGHT" val="4.038463"/>
  <p:tag name="ORIGINALWIDTH" val="2.596153"/>
  <p:tag name="EMFCHILD" val="True"/>
</p:tagLst>
</file>

<file path=ppt/tags/tag512.xml><?xml version="1.0" encoding="utf-8"?>
<p:tagLst xmlns:a="http://schemas.openxmlformats.org/drawingml/2006/main" xmlns:r="http://schemas.openxmlformats.org/officeDocument/2006/relationships" xmlns:p="http://schemas.openxmlformats.org/presentationml/2006/main">
  <p:tag name="ORIGINALHEIGHT" val="2.740386"/>
  <p:tag name="ORIGINALWIDTH" val="2.379815"/>
  <p:tag name="EMFCHILD" val="True"/>
</p:tagLst>
</file>

<file path=ppt/tags/tag513.xml><?xml version="1.0" encoding="utf-8"?>
<p:tagLst xmlns:a="http://schemas.openxmlformats.org/drawingml/2006/main" xmlns:r="http://schemas.openxmlformats.org/officeDocument/2006/relationships" xmlns:p="http://schemas.openxmlformats.org/presentationml/2006/main">
  <p:tag name="ORIGINALHEIGHT" val="3.998317"/>
  <p:tag name="ORIGINALWIDTH" val="2.125427"/>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ell_2^2&#10;}\]&#10;\end{document}"/>
  <p:tag name="IGUANATEXSIZE" val="59.4"/>
  <p:tag name="IGUANATEXCURSOR" val="751"/>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514.xml><?xml version="1.0" encoding="utf-8"?>
<p:tagLst xmlns:a="http://schemas.openxmlformats.org/drawingml/2006/main" xmlns:r="http://schemas.openxmlformats.org/officeDocument/2006/relationships" xmlns:p="http://schemas.openxmlformats.org/presentationml/2006/main">
  <p:tag name="ORIGINALHEIGHT" val="2.988215"/>
  <p:tag name="ORIGINALWIDTH" val="2.041252"/>
  <p:tag name="EMFCHILD" val="True"/>
</p:tagLst>
</file>

<file path=ppt/tags/tag515.xml><?xml version="1.0" encoding="utf-8"?>
<p:tagLst xmlns:a="http://schemas.openxmlformats.org/drawingml/2006/main" xmlns:r="http://schemas.openxmlformats.org/officeDocument/2006/relationships" xmlns:p="http://schemas.openxmlformats.org/presentationml/2006/main">
  <p:tag name="ORIGINALHEIGHT" val="2.988215"/>
  <p:tag name="ORIGINALWIDTH" val="2.041252"/>
  <p:tag name="EMFCHILD" val="True"/>
</p:tagLst>
</file>

<file path=ppt/tags/tag516.xml><?xml version="1.0" encoding="utf-8"?>
<p:tagLst xmlns:a="http://schemas.openxmlformats.org/drawingml/2006/main" xmlns:r="http://schemas.openxmlformats.org/officeDocument/2006/relationships" xmlns:p="http://schemas.openxmlformats.org/presentationml/2006/main">
  <p:tag name="ORIGINALHEIGHT" val="14.2548"/>
  <p:tag name="ORIGINALWIDTH" val="13.58174"/>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_i^2 &#10;}\]&#10;\end{document}"/>
  <p:tag name="IGUANATEXSIZE" val="52"/>
  <p:tag name="IGUANATEXCURSOR" val="727"/>
  <p:tag name="TRANSPARENCY" val="True"/>
  <p:tag name="FILENAME" val=""/>
  <p:tag name="LATEXENGINEID" val="1"/>
  <p:tag name="TEMPFOLDER" val="c:\temp\"/>
  <p:tag name="LATEXFORMHEIGHT" val="380"/>
  <p:tag name="LATEXFORMWIDTH" val="592"/>
  <p:tag name="LATEXFORMWRAP" val="True"/>
  <p:tag name="BITMAPVECTOR" val="1"/>
</p:tagLst>
</file>

<file path=ppt/tags/tag517.xml><?xml version="1.0" encoding="utf-8"?>
<p:tagLst xmlns:a="http://schemas.openxmlformats.org/drawingml/2006/main" xmlns:r="http://schemas.openxmlformats.org/officeDocument/2006/relationships" xmlns:p="http://schemas.openxmlformats.org/presentationml/2006/main">
  <p:tag name="ORIGINALHEIGHT" val="2.091339"/>
  <p:tag name="ORIGINALWIDTH" val="1.82692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_i^2 &#10;}\]&#10;\end{document}"/>
  <p:tag name="IGUANATEXSIZE" val="52"/>
  <p:tag name="IGUANATEXCURSOR" val="727"/>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518.xml><?xml version="1.0" encoding="utf-8"?>
<p:tagLst xmlns:a="http://schemas.openxmlformats.org/drawingml/2006/main" xmlns:r="http://schemas.openxmlformats.org/officeDocument/2006/relationships" xmlns:p="http://schemas.openxmlformats.org/presentationml/2006/main">
  <p:tag name="ORIGINALHEIGHT" val="7.451925"/>
  <p:tag name="ORIGINALWIDTH" val="6.778845"/>
  <p:tag name="EMFCHILD" val="True"/>
</p:tagLst>
</file>

<file path=ppt/tags/tag519.xml><?xml version="1.0" encoding="utf-8"?>
<p:tagLst xmlns:a="http://schemas.openxmlformats.org/drawingml/2006/main" xmlns:r="http://schemas.openxmlformats.org/officeDocument/2006/relationships" xmlns:p="http://schemas.openxmlformats.org/presentationml/2006/main">
  <p:tag name="ORIGINALHEIGHT" val="2.836539"/>
  <p:tag name="ORIGINALWIDTH" val="0.3605844"/>
  <p:tag name="EMFCHILD" val="True"/>
</p:tagLst>
</file>

<file path=ppt/tags/tag52.xml><?xml version="1.0" encoding="utf-8"?>
<p:tagLst xmlns:a="http://schemas.openxmlformats.org/drawingml/2006/main" xmlns:r="http://schemas.openxmlformats.org/officeDocument/2006/relationships" xmlns:p="http://schemas.openxmlformats.org/presentationml/2006/main">
  <p:tag name="ORIGINALHEIGHT" val="4.665186"/>
  <p:tag name="ORIGINALWIDTH" val="1.227672"/>
  <p:tag name="EMFCHILD" val="True"/>
</p:tagLst>
</file>

<file path=ppt/tags/tag520.xml><?xml version="1.0" encoding="utf-8"?>
<p:tagLst xmlns:a="http://schemas.openxmlformats.org/drawingml/2006/main" xmlns:r="http://schemas.openxmlformats.org/officeDocument/2006/relationships" xmlns:p="http://schemas.openxmlformats.org/presentationml/2006/main">
  <p:tag name="ORIGINALHEIGHT" val="1.1298"/>
  <p:tag name="ORIGINALWIDTH" val="2.716353"/>
  <p:tag name="EMFCHILD" val="True"/>
</p:tagLst>
</file>

<file path=ppt/tags/tag521.xml><?xml version="1.0" encoding="utf-8"?>
<p:tagLst xmlns:a="http://schemas.openxmlformats.org/drawingml/2006/main" xmlns:r="http://schemas.openxmlformats.org/officeDocument/2006/relationships" xmlns:p="http://schemas.openxmlformats.org/presentationml/2006/main">
  <p:tag name="ORIGINALHEIGHT" val="2.71634"/>
  <p:tag name="ORIGINALWIDTH" val="1.730769"/>
  <p:tag name="EMFCHILD" val="True"/>
</p:tagLst>
</file>

<file path=ppt/tags/tag522.xml><?xml version="1.0" encoding="utf-8"?>
<p:tagLst xmlns:a="http://schemas.openxmlformats.org/drawingml/2006/main" xmlns:r="http://schemas.openxmlformats.org/officeDocument/2006/relationships" xmlns:p="http://schemas.openxmlformats.org/presentationml/2006/main">
  <p:tag name="ORIGINALHEIGHT" val="3.750001"/>
  <p:tag name="ORIGINALWIDTH" val="2.596153"/>
  <p:tag name="EMFCHILD" val="True"/>
</p:tagLst>
</file>

<file path=ppt/tags/tag523.xml><?xml version="1.0" encoding="utf-8"?>
<p:tagLst xmlns:a="http://schemas.openxmlformats.org/drawingml/2006/main" xmlns:r="http://schemas.openxmlformats.org/officeDocument/2006/relationships" xmlns:p="http://schemas.openxmlformats.org/presentationml/2006/main">
  <p:tag name="ORIGINALHEIGHT" val="2.764416"/>
  <p:tag name="ORIGINALWIDTH" val="1.850969"/>
  <p:tag name="EMFCHILD" val="True"/>
</p:tagLst>
</file>

<file path=ppt/tags/tag524.xml><?xml version="1.0" encoding="utf-8"?>
<p:tagLst xmlns:a="http://schemas.openxmlformats.org/drawingml/2006/main" xmlns:r="http://schemas.openxmlformats.org/officeDocument/2006/relationships" xmlns:p="http://schemas.openxmlformats.org/presentationml/2006/main">
  <p:tag name="ORIGINALHEIGHT" val="2.812493"/>
  <p:tag name="ORIGINALWIDTH" val="0.3605844"/>
  <p:tag name="EMFCHILD" val="True"/>
</p:tagLst>
</file>

<file path=ppt/tags/tag525.xml><?xml version="1.0" encoding="utf-8"?>
<p:tagLst xmlns:a="http://schemas.openxmlformats.org/drawingml/2006/main" xmlns:r="http://schemas.openxmlformats.org/officeDocument/2006/relationships" xmlns:p="http://schemas.openxmlformats.org/presentationml/2006/main">
  <p:tag name="ORIGINALHEIGHT" val="7.55472"/>
  <p:tag name="ORIGINALWIDTH" val="4.96634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ell_2^2&#10;}\]&#10;\end{document}"/>
  <p:tag name="IGUANATEXSIZE" val="59.4"/>
  <p:tag name="IGUANATEXCURSOR" val="751"/>
  <p:tag name="TRANSPARENCY" val="True"/>
  <p:tag name="FILENAME" val=""/>
  <p:tag name="LATEXENGINEID" val="1"/>
  <p:tag name="TEMPFOLDER" val="c:\temp\"/>
  <p:tag name="LATEXFORMHEIGHT" val="380"/>
  <p:tag name="LATEXFORMWIDTH" val="592"/>
  <p:tag name="LATEXFORMWRAP" val="True"/>
  <p:tag name="BITMAPVECTOR" val="1"/>
</p:tagLst>
</file>

<file path=ppt/tags/tag526.xml><?xml version="1.0" encoding="utf-8"?>
<p:tagLst xmlns:a="http://schemas.openxmlformats.org/drawingml/2006/main" xmlns:r="http://schemas.openxmlformats.org/officeDocument/2006/relationships" xmlns:p="http://schemas.openxmlformats.org/presentationml/2006/main">
  <p:tag name="ORIGINALHEIGHT" val="3.998317"/>
  <p:tag name="ORIGINALWIDTH" val="2.125427"/>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ell_2^2&#10;}\]&#10;\end{document}"/>
  <p:tag name="IGUANATEXSIZE" val="59.4"/>
  <p:tag name="IGUANATEXCURSOR" val="751"/>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527.xml><?xml version="1.0" encoding="utf-8"?>
<p:tagLst xmlns:a="http://schemas.openxmlformats.org/drawingml/2006/main" xmlns:r="http://schemas.openxmlformats.org/officeDocument/2006/relationships" xmlns:p="http://schemas.openxmlformats.org/presentationml/2006/main">
  <p:tag name="ORIGINALHEIGHT" val="2.988215"/>
  <p:tag name="ORIGINALWIDTH" val="2.041252"/>
  <p:tag name="EMFCHILD" val="True"/>
</p:tagLst>
</file>

<file path=ppt/tags/tag528.xml><?xml version="1.0" encoding="utf-8"?>
<p:tagLst xmlns:a="http://schemas.openxmlformats.org/drawingml/2006/main" xmlns:r="http://schemas.openxmlformats.org/officeDocument/2006/relationships" xmlns:p="http://schemas.openxmlformats.org/presentationml/2006/main">
  <p:tag name="ORIGINALHEIGHT" val="2.988215"/>
  <p:tag name="ORIGINALWIDTH" val="2.041252"/>
  <p:tag name="EMFCHILD" val="True"/>
</p:tagLst>
</file>

<file path=ppt/tags/tag529.xml><?xml version="1.0" encoding="utf-8"?>
<p:tagLst xmlns:a="http://schemas.openxmlformats.org/drawingml/2006/main" xmlns:r="http://schemas.openxmlformats.org/officeDocument/2006/relationships" xmlns:p="http://schemas.openxmlformats.org/presentationml/2006/main">
  <p:tag name="ORIGINALHEIGHT" val="14.2548"/>
  <p:tag name="ORIGINALWIDTH" val="13.58174"/>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_i^2 &#10;}\]&#10;\end{document}"/>
  <p:tag name="IGUANATEXSIZE" val="52"/>
  <p:tag name="IGUANATEXCURSOR" val="727"/>
  <p:tag name="TRANSPARENCY" val="True"/>
  <p:tag name="FILENAME" val=""/>
  <p:tag name="LATEXENGINEID" val="1"/>
  <p:tag name="TEMPFOLDER" val="c:\temp\"/>
  <p:tag name="LATEXFORMHEIGHT" val="380"/>
  <p:tag name="LATEXFORMWIDTH" val="592"/>
  <p:tag name="LATEXFORMWRAP" val="True"/>
  <p:tag name="BITMAPVECTOR" val="1"/>
</p:tagLst>
</file>

<file path=ppt/tags/tag53.xml><?xml version="1.0" encoding="utf-8"?>
<p:tagLst xmlns:a="http://schemas.openxmlformats.org/drawingml/2006/main" xmlns:r="http://schemas.openxmlformats.org/officeDocument/2006/relationships" xmlns:p="http://schemas.openxmlformats.org/presentationml/2006/main">
  <p:tag name="ORIGINALHEIGHT" val="3.571429"/>
  <p:tag name="ORIGINALWIDTH" val="3.214286"/>
  <p:tag name="EMFCHILD" val="True"/>
</p:tagLst>
</file>

<file path=ppt/tags/tag530.xml><?xml version="1.0" encoding="utf-8"?>
<p:tagLst xmlns:a="http://schemas.openxmlformats.org/drawingml/2006/main" xmlns:r="http://schemas.openxmlformats.org/officeDocument/2006/relationships" xmlns:p="http://schemas.openxmlformats.org/presentationml/2006/main">
  <p:tag name="ORIGINALHEIGHT" val="13.82212"/>
  <p:tag name="ORIGINALWIDTH" val="31.82694"/>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begin{cases}&#10;        1 &amp; \text{if a = b,} \\&#10;        0 &amp; \text{else.}&#10;    \end{cases}&#10;}\]&#10;\end{document}"/>
  <p:tag name="IGUANATEXSIZE" val="52"/>
  <p:tag name="IGUANATEXCURSOR" val="783"/>
  <p:tag name="TRANSPARENCY" val="True"/>
  <p:tag name="FILENAME" val=""/>
  <p:tag name="LATEXENGINEID" val="1"/>
  <p:tag name="TEMPFOLDER" val="c:\temp\"/>
  <p:tag name="LATEXFORMHEIGHT" val="380"/>
  <p:tag name="LATEXFORMWIDTH" val="592"/>
  <p:tag name="LATEXFORMWRAP" val="True"/>
  <p:tag name="BITMAPVECTOR" val="1"/>
</p:tagLst>
</file>

<file path=ppt/tags/tag531.xml><?xml version="1.0" encoding="utf-8"?>
<p:tagLst xmlns:a="http://schemas.openxmlformats.org/drawingml/2006/main" xmlns:r="http://schemas.openxmlformats.org/officeDocument/2006/relationships" xmlns:p="http://schemas.openxmlformats.org/presentationml/2006/main">
  <p:tag name="ORIGINALHEIGHT" val="14.2548"/>
  <p:tag name="ORIGINALWIDTH" val="13.58174"/>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_i^2 &#10;}\]&#10;\end{document}"/>
  <p:tag name="IGUANATEXSIZE" val="52"/>
  <p:tag name="IGUANATEXCURSOR" val="727"/>
  <p:tag name="TRANSPARENCY" val="True"/>
  <p:tag name="FILENAME" val=""/>
  <p:tag name="LATEXENGINEID" val="1"/>
  <p:tag name="TEMPFOLDER" val="c:\temp\"/>
  <p:tag name="LATEXFORMHEIGHT" val="380"/>
  <p:tag name="LATEXFORMWIDTH" val="592"/>
  <p:tag name="LATEXFORMWRAP" val="True"/>
  <p:tag name="BITMAPVECTOR" val="1"/>
</p:tagLst>
</file>

<file path=ppt/tags/tag532.xml><?xml version="1.0" encoding="utf-8"?>
<p:tagLst xmlns:a="http://schemas.openxmlformats.org/drawingml/2006/main" xmlns:r="http://schemas.openxmlformats.org/officeDocument/2006/relationships" xmlns:p="http://schemas.openxmlformats.org/presentationml/2006/main">
  <p:tag name="ORIGINALHEIGHT" val="2.091339"/>
  <p:tag name="ORIGINALWIDTH" val="1.82692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_i^2 &#10;}\]&#10;\end{document}"/>
  <p:tag name="IGUANATEXSIZE" val="52"/>
  <p:tag name="IGUANATEXCURSOR" val="727"/>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533.xml><?xml version="1.0" encoding="utf-8"?>
<p:tagLst xmlns:a="http://schemas.openxmlformats.org/drawingml/2006/main" xmlns:r="http://schemas.openxmlformats.org/officeDocument/2006/relationships" xmlns:p="http://schemas.openxmlformats.org/presentationml/2006/main">
  <p:tag name="ORIGINALHEIGHT" val="7.451925"/>
  <p:tag name="ORIGINALWIDTH" val="6.778845"/>
  <p:tag name="EMFCHILD" val="True"/>
</p:tagLst>
</file>

<file path=ppt/tags/tag534.xml><?xml version="1.0" encoding="utf-8"?>
<p:tagLst xmlns:a="http://schemas.openxmlformats.org/drawingml/2006/main" xmlns:r="http://schemas.openxmlformats.org/officeDocument/2006/relationships" xmlns:p="http://schemas.openxmlformats.org/presentationml/2006/main">
  <p:tag name="ORIGINALHEIGHT" val="2.836539"/>
  <p:tag name="ORIGINALWIDTH" val="0.3605844"/>
  <p:tag name="EMFCHILD" val="True"/>
</p:tagLst>
</file>

<file path=ppt/tags/tag535.xml><?xml version="1.0" encoding="utf-8"?>
<p:tagLst xmlns:a="http://schemas.openxmlformats.org/drawingml/2006/main" xmlns:r="http://schemas.openxmlformats.org/officeDocument/2006/relationships" xmlns:p="http://schemas.openxmlformats.org/presentationml/2006/main">
  <p:tag name="ORIGINALHEIGHT" val="1.1298"/>
  <p:tag name="ORIGINALWIDTH" val="2.716353"/>
  <p:tag name="EMFCHILD" val="True"/>
</p:tagLst>
</file>

<file path=ppt/tags/tag536.xml><?xml version="1.0" encoding="utf-8"?>
<p:tagLst xmlns:a="http://schemas.openxmlformats.org/drawingml/2006/main" xmlns:r="http://schemas.openxmlformats.org/officeDocument/2006/relationships" xmlns:p="http://schemas.openxmlformats.org/presentationml/2006/main">
  <p:tag name="ORIGINALHEIGHT" val="2.71634"/>
  <p:tag name="ORIGINALWIDTH" val="1.730769"/>
  <p:tag name="EMFCHILD" val="True"/>
</p:tagLst>
</file>

<file path=ppt/tags/tag537.xml><?xml version="1.0" encoding="utf-8"?>
<p:tagLst xmlns:a="http://schemas.openxmlformats.org/drawingml/2006/main" xmlns:r="http://schemas.openxmlformats.org/officeDocument/2006/relationships" xmlns:p="http://schemas.openxmlformats.org/presentationml/2006/main">
  <p:tag name="ORIGINALHEIGHT" val="3.750001"/>
  <p:tag name="ORIGINALWIDTH" val="2.596153"/>
  <p:tag name="EMFCHILD" val="True"/>
</p:tagLst>
</file>

<file path=ppt/tags/tag538.xml><?xml version="1.0" encoding="utf-8"?>
<p:tagLst xmlns:a="http://schemas.openxmlformats.org/drawingml/2006/main" xmlns:r="http://schemas.openxmlformats.org/officeDocument/2006/relationships" xmlns:p="http://schemas.openxmlformats.org/presentationml/2006/main">
  <p:tag name="ORIGINALHEIGHT" val="2.764416"/>
  <p:tag name="ORIGINALWIDTH" val="1.850969"/>
  <p:tag name="EMFCHILD" val="True"/>
</p:tagLst>
</file>

<file path=ppt/tags/tag539.xml><?xml version="1.0" encoding="utf-8"?>
<p:tagLst xmlns:a="http://schemas.openxmlformats.org/drawingml/2006/main" xmlns:r="http://schemas.openxmlformats.org/officeDocument/2006/relationships" xmlns:p="http://schemas.openxmlformats.org/presentationml/2006/main">
  <p:tag name="ORIGINALHEIGHT" val="2.812493"/>
  <p:tag name="ORIGINALWIDTH" val="0.3605844"/>
  <p:tag name="EMFCHILD" val="True"/>
</p:tagLst>
</file>

<file path=ppt/tags/tag54.xml><?xml version="1.0" encoding="utf-8"?>
<p:tagLst xmlns:a="http://schemas.openxmlformats.org/drawingml/2006/main" xmlns:r="http://schemas.openxmlformats.org/officeDocument/2006/relationships" xmlns:p="http://schemas.openxmlformats.org/presentationml/2006/main">
  <p:tag name="ORIGINALHEIGHT" val="4.665186"/>
  <p:tag name="ORIGINALWIDTH" val="1.25"/>
  <p:tag name="EMFCHILD" val="True"/>
</p:tagLst>
</file>

<file path=ppt/tags/tag540.xml><?xml version="1.0" encoding="utf-8"?>
<p:tagLst xmlns:a="http://schemas.openxmlformats.org/drawingml/2006/main" xmlns:r="http://schemas.openxmlformats.org/officeDocument/2006/relationships" xmlns:p="http://schemas.openxmlformats.org/presentationml/2006/main">
  <p:tag name="ORIGINALHEIGHT" val="13.82212"/>
  <p:tag name="ORIGINALWIDTH" val="2.355769"/>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begin{cases}&#10;        1 &amp; \text{if a = b,} \\&#10;        0 &amp; \text{else.}&#10;    \end{cases}&#10;}\]&#10;\end{document}"/>
  <p:tag name="IGUANATEXSIZE" val="52"/>
  <p:tag name="IGUANATEXCURSOR" val="783"/>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541.xml><?xml version="1.0" encoding="utf-8"?>
<p:tagLst xmlns:a="http://schemas.openxmlformats.org/drawingml/2006/main" xmlns:r="http://schemas.openxmlformats.org/officeDocument/2006/relationships" xmlns:p="http://schemas.openxmlformats.org/presentationml/2006/main">
  <p:tag name="ORIGINALHEIGHT" val="3.509614"/>
  <p:tag name="ORIGINALWIDTH" val="2.259615"/>
  <p:tag name="EMFCHILD" val="True"/>
</p:tagLst>
</file>

<file path=ppt/tags/tag542.xml><?xml version="1.0" encoding="utf-8"?>
<p:tagLst xmlns:a="http://schemas.openxmlformats.org/drawingml/2006/main" xmlns:r="http://schemas.openxmlformats.org/officeDocument/2006/relationships" xmlns:p="http://schemas.openxmlformats.org/presentationml/2006/main">
  <p:tag name="ORIGINALHEIGHT" val="3.653845"/>
  <p:tag name="ORIGINALWIDTH" val="0.4567384"/>
  <p:tag name="EMFCHILD" val="True"/>
</p:tagLst>
</file>

<file path=ppt/tags/tag543.xml><?xml version="1.0" encoding="utf-8"?>
<p:tagLst xmlns:a="http://schemas.openxmlformats.org/drawingml/2006/main" xmlns:r="http://schemas.openxmlformats.org/officeDocument/2006/relationships" xmlns:p="http://schemas.openxmlformats.org/presentationml/2006/main">
  <p:tag name="ORIGINALHEIGHT" val="3.653845"/>
  <p:tag name="ORIGINALWIDTH" val="1.802892"/>
  <p:tag name="EMFCHILD" val="True"/>
</p:tagLst>
</file>

<file path=ppt/tags/tag544.xml><?xml version="1.0" encoding="utf-8"?>
<p:tagLst xmlns:a="http://schemas.openxmlformats.org/drawingml/2006/main" xmlns:r="http://schemas.openxmlformats.org/officeDocument/2006/relationships" xmlns:p="http://schemas.openxmlformats.org/presentationml/2006/main">
  <p:tag name="ORIGINALHEIGHT" val="2.76443"/>
  <p:tag name="ORIGINALWIDTH" val="2.403846"/>
  <p:tag name="EMFCHILD" val="True"/>
</p:tagLst>
</file>

<file path=ppt/tags/tag545.xml><?xml version="1.0" encoding="utf-8"?>
<p:tagLst xmlns:a="http://schemas.openxmlformats.org/drawingml/2006/main" xmlns:r="http://schemas.openxmlformats.org/officeDocument/2006/relationships" xmlns:p="http://schemas.openxmlformats.org/presentationml/2006/main">
  <p:tag name="ORIGINALHEIGHT" val="1.346153"/>
  <p:tag name="ORIGINALWIDTH" val="3.2452"/>
  <p:tag name="EMFCHILD" val="True"/>
</p:tagLst>
</file>

<file path=ppt/tags/tag546.xml><?xml version="1.0" encoding="utf-8"?>
<p:tagLst xmlns:a="http://schemas.openxmlformats.org/drawingml/2006/main" xmlns:r="http://schemas.openxmlformats.org/officeDocument/2006/relationships" xmlns:p="http://schemas.openxmlformats.org/presentationml/2006/main">
  <p:tag name="ORIGINALHEIGHT" val="3.725968"/>
  <p:tag name="ORIGINALWIDTH" val="2.548077"/>
  <p:tag name="EMFCHILD" val="True"/>
</p:tagLst>
</file>

<file path=ppt/tags/tag547.xml><?xml version="1.0" encoding="utf-8"?>
<p:tagLst xmlns:a="http://schemas.openxmlformats.org/drawingml/2006/main" xmlns:r="http://schemas.openxmlformats.org/officeDocument/2006/relationships" xmlns:p="http://schemas.openxmlformats.org/presentationml/2006/main">
  <p:tag name="ORIGINALHEIGHT" val="1.153846"/>
  <p:tag name="ORIGINALWIDTH" val="0.7451999"/>
  <p:tag name="EMFCHILD" val="True"/>
</p:tagLst>
</file>

<file path=ppt/tags/tag548.xml><?xml version="1.0" encoding="utf-8"?>
<p:tagLst xmlns:a="http://schemas.openxmlformats.org/drawingml/2006/main" xmlns:r="http://schemas.openxmlformats.org/officeDocument/2006/relationships" xmlns:p="http://schemas.openxmlformats.org/presentationml/2006/main">
  <p:tag name="ORIGINALHEIGHT" val="3.629815"/>
  <p:tag name="ORIGINALWIDTH" val="2.6202"/>
  <p:tag name="EMFCHILD" val="True"/>
</p:tagLst>
</file>

<file path=ppt/tags/tag549.xml><?xml version="1.0" encoding="utf-8"?>
<p:tagLst xmlns:a="http://schemas.openxmlformats.org/drawingml/2006/main" xmlns:r="http://schemas.openxmlformats.org/officeDocument/2006/relationships" xmlns:p="http://schemas.openxmlformats.org/presentationml/2006/main">
  <p:tag name="ORIGINALHEIGHT" val="2.740384"/>
  <p:tag name="ORIGINALWIDTH" val="2.644231"/>
  <p:tag name="EMFCHILD" val="True"/>
</p:tagLst>
</file>

<file path=ppt/tags/tag55.xml><?xml version="1.0" encoding="utf-8"?>
<p:tagLst xmlns:a="http://schemas.openxmlformats.org/drawingml/2006/main" xmlns:r="http://schemas.openxmlformats.org/officeDocument/2006/relationships" xmlns:p="http://schemas.openxmlformats.org/presentationml/2006/main">
  <p:tag name="ORIGINALHEIGHT" val="1.495543"/>
  <p:tag name="ORIGINALWIDTH" val="3.482143"/>
  <p:tag name="EMFCHILD" val="True"/>
</p:tagLst>
</file>

<file path=ppt/tags/tag550.xml><?xml version="1.0" encoding="utf-8"?>
<p:tagLst xmlns:a="http://schemas.openxmlformats.org/drawingml/2006/main" xmlns:r="http://schemas.openxmlformats.org/officeDocument/2006/relationships" xmlns:p="http://schemas.openxmlformats.org/presentationml/2006/main">
  <p:tag name="ORIGINALHEIGHT" val="3.677891"/>
  <p:tag name="ORIGINALWIDTH" val="0.4807692"/>
  <p:tag name="EMFCHILD" val="True"/>
</p:tagLst>
</file>

<file path=ppt/tags/tag551.xml><?xml version="1.0" encoding="utf-8"?>
<p:tagLst xmlns:a="http://schemas.openxmlformats.org/drawingml/2006/main" xmlns:r="http://schemas.openxmlformats.org/officeDocument/2006/relationships" xmlns:p="http://schemas.openxmlformats.org/presentationml/2006/main">
  <p:tag name="ORIGINALHEIGHT" val="2.740384"/>
  <p:tag name="ORIGINALWIDTH" val="2.163462"/>
  <p:tag name="EMFCHILD" val="True"/>
</p:tagLst>
</file>

<file path=ppt/tags/tag552.xml><?xml version="1.0" encoding="utf-8"?>
<p:tagLst xmlns:a="http://schemas.openxmlformats.org/drawingml/2006/main" xmlns:r="http://schemas.openxmlformats.org/officeDocument/2006/relationships" xmlns:p="http://schemas.openxmlformats.org/presentationml/2006/main">
  <p:tag name="ORIGINALHEIGHT" val="2.740384"/>
  <p:tag name="ORIGINALWIDTH" val="2.644231"/>
  <p:tag name="EMFCHILD" val="True"/>
</p:tagLst>
</file>

<file path=ppt/tags/tag553.xml><?xml version="1.0" encoding="utf-8"?>
<p:tagLst xmlns:a="http://schemas.openxmlformats.org/drawingml/2006/main" xmlns:r="http://schemas.openxmlformats.org/officeDocument/2006/relationships" xmlns:p="http://schemas.openxmlformats.org/presentationml/2006/main">
  <p:tag name="ORIGINALHEIGHT" val="0.600969"/>
  <p:tag name="ORIGINALWIDTH" val="0.5528922"/>
  <p:tag name="EMFCHILD" val="True"/>
</p:tagLst>
</file>

<file path=ppt/tags/tag554.xml><?xml version="1.0" encoding="utf-8"?>
<p:tagLst xmlns:a="http://schemas.openxmlformats.org/drawingml/2006/main" xmlns:r="http://schemas.openxmlformats.org/officeDocument/2006/relationships" xmlns:p="http://schemas.openxmlformats.org/presentationml/2006/main">
  <p:tag name="ORIGINALHEIGHT" val="2.091339"/>
  <p:tag name="ORIGINALWIDTH" val="1.82692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_i^2 &#10;}\]&#10;\end{document}"/>
  <p:tag name="IGUANATEXSIZE" val="52"/>
  <p:tag name="IGUANATEXCURSOR" val="727"/>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555.xml><?xml version="1.0" encoding="utf-8"?>
<p:tagLst xmlns:a="http://schemas.openxmlformats.org/drawingml/2006/main" xmlns:r="http://schemas.openxmlformats.org/officeDocument/2006/relationships" xmlns:p="http://schemas.openxmlformats.org/presentationml/2006/main">
  <p:tag name="ORIGINALHEIGHT" val="7.451925"/>
  <p:tag name="ORIGINALWIDTH" val="6.778845"/>
  <p:tag name="EMFCHILD" val="True"/>
</p:tagLst>
</file>

<file path=ppt/tags/tag556.xml><?xml version="1.0" encoding="utf-8"?>
<p:tagLst xmlns:a="http://schemas.openxmlformats.org/drawingml/2006/main" xmlns:r="http://schemas.openxmlformats.org/officeDocument/2006/relationships" xmlns:p="http://schemas.openxmlformats.org/presentationml/2006/main">
  <p:tag name="ORIGINALHEIGHT" val="2.836539"/>
  <p:tag name="ORIGINALWIDTH" val="0.3605844"/>
  <p:tag name="EMFCHILD" val="True"/>
</p:tagLst>
</file>

<file path=ppt/tags/tag557.xml><?xml version="1.0" encoding="utf-8"?>
<p:tagLst xmlns:a="http://schemas.openxmlformats.org/drawingml/2006/main" xmlns:r="http://schemas.openxmlformats.org/officeDocument/2006/relationships" xmlns:p="http://schemas.openxmlformats.org/presentationml/2006/main">
  <p:tag name="ORIGINALHEIGHT" val="1.1298"/>
  <p:tag name="ORIGINALWIDTH" val="2.716353"/>
  <p:tag name="EMFCHILD" val="True"/>
</p:tagLst>
</file>

<file path=ppt/tags/tag558.xml><?xml version="1.0" encoding="utf-8"?>
<p:tagLst xmlns:a="http://schemas.openxmlformats.org/drawingml/2006/main" xmlns:r="http://schemas.openxmlformats.org/officeDocument/2006/relationships" xmlns:p="http://schemas.openxmlformats.org/presentationml/2006/main">
  <p:tag name="ORIGINALHEIGHT" val="2.71634"/>
  <p:tag name="ORIGINALWIDTH" val="1.730769"/>
  <p:tag name="EMFCHILD" val="True"/>
</p:tagLst>
</file>

<file path=ppt/tags/tag559.xml><?xml version="1.0" encoding="utf-8"?>
<p:tagLst xmlns:a="http://schemas.openxmlformats.org/drawingml/2006/main" xmlns:r="http://schemas.openxmlformats.org/officeDocument/2006/relationships" xmlns:p="http://schemas.openxmlformats.org/presentationml/2006/main">
  <p:tag name="ORIGINALHEIGHT" val="3.750001"/>
  <p:tag name="ORIGINALWIDTH" val="2.596153"/>
  <p:tag name="EMFCHILD" val="True"/>
</p:tagLst>
</file>

<file path=ppt/tags/tag56.xml><?xml version="1.0" encoding="utf-8"?>
<p:tagLst xmlns:a="http://schemas.openxmlformats.org/drawingml/2006/main" xmlns:r="http://schemas.openxmlformats.org/officeDocument/2006/relationships" xmlns:p="http://schemas.openxmlformats.org/presentationml/2006/main">
  <p:tag name="ORIGINALHEIGHT" val="2.0759"/>
  <p:tag name="ORIGINALWIDTH" val="1.785714"/>
  <p:tag name="EMFCHILD" val="True"/>
</p:tagLst>
</file>

<file path=ppt/tags/tag560.xml><?xml version="1.0" encoding="utf-8"?>
<p:tagLst xmlns:a="http://schemas.openxmlformats.org/drawingml/2006/main" xmlns:r="http://schemas.openxmlformats.org/officeDocument/2006/relationships" xmlns:p="http://schemas.openxmlformats.org/presentationml/2006/main">
  <p:tag name="ORIGINALHEIGHT" val="2.764416"/>
  <p:tag name="ORIGINALWIDTH" val="1.850969"/>
  <p:tag name="EMFCHILD" val="True"/>
</p:tagLst>
</file>

<file path=ppt/tags/tag561.xml><?xml version="1.0" encoding="utf-8"?>
<p:tagLst xmlns:a="http://schemas.openxmlformats.org/drawingml/2006/main" xmlns:r="http://schemas.openxmlformats.org/officeDocument/2006/relationships" xmlns:p="http://schemas.openxmlformats.org/presentationml/2006/main">
  <p:tag name="ORIGINALHEIGHT" val="2.812493"/>
  <p:tag name="ORIGINALWIDTH" val="0.3605844"/>
  <p:tag name="EMFCHILD" val="True"/>
</p:tagLst>
</file>

<file path=ppt/tags/tag562.xml><?xml version="1.0" encoding="utf-8"?>
<p:tagLst xmlns:a="http://schemas.openxmlformats.org/drawingml/2006/main" xmlns:r="http://schemas.openxmlformats.org/officeDocument/2006/relationships" xmlns:p="http://schemas.openxmlformats.org/presentationml/2006/main">
  <p:tag name="ORIGINALHEIGHT" val="7.55472"/>
  <p:tag name="ORIGINALWIDTH" val="4.96634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ell_2^2&#10;}\]&#10;\end{document}"/>
  <p:tag name="IGUANATEXSIZE" val="59.4"/>
  <p:tag name="IGUANATEXCURSOR" val="751"/>
  <p:tag name="TRANSPARENCY" val="True"/>
  <p:tag name="FILENAME" val=""/>
  <p:tag name="LATEXENGINEID" val="1"/>
  <p:tag name="TEMPFOLDER" val="c:\temp\"/>
  <p:tag name="LATEXFORMHEIGHT" val="380"/>
  <p:tag name="LATEXFORMWIDTH" val="592"/>
  <p:tag name="LATEXFORMWRAP" val="True"/>
  <p:tag name="BITMAPVECTOR" val="1"/>
</p:tagLst>
</file>

<file path=ppt/tags/tag563.xml><?xml version="1.0" encoding="utf-8"?>
<p:tagLst xmlns:a="http://schemas.openxmlformats.org/drawingml/2006/main" xmlns:r="http://schemas.openxmlformats.org/officeDocument/2006/relationships" xmlns:p="http://schemas.openxmlformats.org/presentationml/2006/main">
  <p:tag name="ORIGINALHEIGHT" val="3.998317"/>
  <p:tag name="ORIGINALWIDTH" val="2.125427"/>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ell_2^2&#10;}\]&#10;\end{document}"/>
  <p:tag name="IGUANATEXSIZE" val="59.4"/>
  <p:tag name="IGUANATEXCURSOR" val="751"/>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564.xml><?xml version="1.0" encoding="utf-8"?>
<p:tagLst xmlns:a="http://schemas.openxmlformats.org/drawingml/2006/main" xmlns:r="http://schemas.openxmlformats.org/officeDocument/2006/relationships" xmlns:p="http://schemas.openxmlformats.org/presentationml/2006/main">
  <p:tag name="ORIGINALHEIGHT" val="2.988215"/>
  <p:tag name="ORIGINALWIDTH" val="2.041252"/>
  <p:tag name="EMFCHILD" val="True"/>
</p:tagLst>
</file>

<file path=ppt/tags/tag565.xml><?xml version="1.0" encoding="utf-8"?>
<p:tagLst xmlns:a="http://schemas.openxmlformats.org/drawingml/2006/main" xmlns:r="http://schemas.openxmlformats.org/officeDocument/2006/relationships" xmlns:p="http://schemas.openxmlformats.org/presentationml/2006/main">
  <p:tag name="ORIGINALHEIGHT" val="2.988215"/>
  <p:tag name="ORIGINALWIDTH" val="2.041252"/>
  <p:tag name="EMFCHILD" val="True"/>
</p:tagLst>
</file>

<file path=ppt/tags/tag566.xml><?xml version="1.0" encoding="utf-8"?>
<p:tagLst xmlns:a="http://schemas.openxmlformats.org/drawingml/2006/main" xmlns:r="http://schemas.openxmlformats.org/officeDocument/2006/relationships" xmlns:p="http://schemas.openxmlformats.org/presentationml/2006/main">
  <p:tag name="ORIGINALHEIGHT" val="7.55472"/>
  <p:tag name="ORIGINALWIDTH" val="4.96634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ell_2^2&#10;}\]&#10;\end{document}"/>
  <p:tag name="IGUANATEXSIZE" val="59.4"/>
  <p:tag name="IGUANATEXCURSOR" val="751"/>
  <p:tag name="TRANSPARENCY" val="True"/>
  <p:tag name="FILENAME" val=""/>
  <p:tag name="LATEXENGINEID" val="1"/>
  <p:tag name="TEMPFOLDER" val="c:\temp\"/>
  <p:tag name="LATEXFORMHEIGHT" val="380"/>
  <p:tag name="LATEXFORMWIDTH" val="592"/>
  <p:tag name="LATEXFORMWRAP" val="True"/>
  <p:tag name="BITMAPVECTOR" val="1"/>
</p:tagLst>
</file>

<file path=ppt/tags/tag567.xml><?xml version="1.0" encoding="utf-8"?>
<p:tagLst xmlns:a="http://schemas.openxmlformats.org/drawingml/2006/main" xmlns:r="http://schemas.openxmlformats.org/officeDocument/2006/relationships" xmlns:p="http://schemas.openxmlformats.org/presentationml/2006/main">
  <p:tag name="ORIGINALHEIGHT" val="14.2548"/>
  <p:tag name="ORIGINALWIDTH" val="13.58174"/>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_i^2 &#10;}\]&#10;\end{document}"/>
  <p:tag name="IGUANATEXSIZE" val="52"/>
  <p:tag name="IGUANATEXCURSOR" val="727"/>
  <p:tag name="TRANSPARENCY" val="True"/>
  <p:tag name="FILENAME" val=""/>
  <p:tag name="LATEXENGINEID" val="1"/>
  <p:tag name="TEMPFOLDER" val="c:\temp\"/>
  <p:tag name="LATEXFORMHEIGHT" val="380"/>
  <p:tag name="LATEXFORMWIDTH" val="592"/>
  <p:tag name="LATEXFORMWRAP" val="True"/>
  <p:tag name="BITMAPVECTOR" val="1"/>
</p:tagLst>
</file>

<file path=ppt/tags/tag568.xml><?xml version="1.0" encoding="utf-8"?>
<p:tagLst xmlns:a="http://schemas.openxmlformats.org/drawingml/2006/main" xmlns:r="http://schemas.openxmlformats.org/officeDocument/2006/relationships" xmlns:p="http://schemas.openxmlformats.org/presentationml/2006/main">
  <p:tag name="ORIGINALHEIGHT" val="2.091339"/>
  <p:tag name="ORIGINALWIDTH" val="1.82692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_i^2 &#10;}\]&#10;\end{document}"/>
  <p:tag name="IGUANATEXSIZE" val="52"/>
  <p:tag name="IGUANATEXCURSOR" val="727"/>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569.xml><?xml version="1.0" encoding="utf-8"?>
<p:tagLst xmlns:a="http://schemas.openxmlformats.org/drawingml/2006/main" xmlns:r="http://schemas.openxmlformats.org/officeDocument/2006/relationships" xmlns:p="http://schemas.openxmlformats.org/presentationml/2006/main">
  <p:tag name="ORIGINALHEIGHT" val="7.451925"/>
  <p:tag name="ORIGINALWIDTH" val="6.778845"/>
  <p:tag name="EMFCHILD" val="True"/>
</p:tagLst>
</file>

<file path=ppt/tags/tag57.xml><?xml version="1.0" encoding="utf-8"?>
<p:tagLst xmlns:a="http://schemas.openxmlformats.org/drawingml/2006/main" xmlns:r="http://schemas.openxmlformats.org/officeDocument/2006/relationships" xmlns:p="http://schemas.openxmlformats.org/presentationml/2006/main">
  <p:tag name="ORIGINALHEIGHT" val="7.455357"/>
  <p:tag name="ORIGINALWIDTH" val="6.584815"/>
  <p:tag name="EMFCHILD" val="True"/>
</p:tagLst>
</file>

<file path=ppt/tags/tag570.xml><?xml version="1.0" encoding="utf-8"?>
<p:tagLst xmlns:a="http://schemas.openxmlformats.org/drawingml/2006/main" xmlns:r="http://schemas.openxmlformats.org/officeDocument/2006/relationships" xmlns:p="http://schemas.openxmlformats.org/presentationml/2006/main">
  <p:tag name="ORIGINALHEIGHT" val="2.836539"/>
  <p:tag name="ORIGINALWIDTH" val="0.3605844"/>
  <p:tag name="EMFCHILD" val="True"/>
</p:tagLst>
</file>

<file path=ppt/tags/tag571.xml><?xml version="1.0" encoding="utf-8"?>
<p:tagLst xmlns:a="http://schemas.openxmlformats.org/drawingml/2006/main" xmlns:r="http://schemas.openxmlformats.org/officeDocument/2006/relationships" xmlns:p="http://schemas.openxmlformats.org/presentationml/2006/main">
  <p:tag name="ORIGINALHEIGHT" val="1.1298"/>
  <p:tag name="ORIGINALWIDTH" val="2.716353"/>
  <p:tag name="EMFCHILD" val="True"/>
</p:tagLst>
</file>

<file path=ppt/tags/tag572.xml><?xml version="1.0" encoding="utf-8"?>
<p:tagLst xmlns:a="http://schemas.openxmlformats.org/drawingml/2006/main" xmlns:r="http://schemas.openxmlformats.org/officeDocument/2006/relationships" xmlns:p="http://schemas.openxmlformats.org/presentationml/2006/main">
  <p:tag name="ORIGINALHEIGHT" val="2.71634"/>
  <p:tag name="ORIGINALWIDTH" val="1.730769"/>
  <p:tag name="EMFCHILD" val="True"/>
</p:tagLst>
</file>

<file path=ppt/tags/tag573.xml><?xml version="1.0" encoding="utf-8"?>
<p:tagLst xmlns:a="http://schemas.openxmlformats.org/drawingml/2006/main" xmlns:r="http://schemas.openxmlformats.org/officeDocument/2006/relationships" xmlns:p="http://schemas.openxmlformats.org/presentationml/2006/main">
  <p:tag name="ORIGINALHEIGHT" val="3.750001"/>
  <p:tag name="ORIGINALWIDTH" val="2.596153"/>
  <p:tag name="EMFCHILD" val="True"/>
</p:tagLst>
</file>

<file path=ppt/tags/tag574.xml><?xml version="1.0" encoding="utf-8"?>
<p:tagLst xmlns:a="http://schemas.openxmlformats.org/drawingml/2006/main" xmlns:r="http://schemas.openxmlformats.org/officeDocument/2006/relationships" xmlns:p="http://schemas.openxmlformats.org/presentationml/2006/main">
  <p:tag name="ORIGINALHEIGHT" val="2.764416"/>
  <p:tag name="ORIGINALWIDTH" val="1.850969"/>
  <p:tag name="EMFCHILD" val="True"/>
</p:tagLst>
</file>

<file path=ppt/tags/tag575.xml><?xml version="1.0" encoding="utf-8"?>
<p:tagLst xmlns:a="http://schemas.openxmlformats.org/drawingml/2006/main" xmlns:r="http://schemas.openxmlformats.org/officeDocument/2006/relationships" xmlns:p="http://schemas.openxmlformats.org/presentationml/2006/main">
  <p:tag name="ORIGINALHEIGHT" val="2.812493"/>
  <p:tag name="ORIGINALWIDTH" val="0.3605844"/>
  <p:tag name="EMFCHILD" val="True"/>
</p:tagLst>
</file>

<file path=ppt/tags/tag576.xml><?xml version="1.0" encoding="utf-8"?>
<p:tagLst xmlns:a="http://schemas.openxmlformats.org/drawingml/2006/main" xmlns:r="http://schemas.openxmlformats.org/officeDocument/2006/relationships" xmlns:p="http://schemas.openxmlformats.org/presentationml/2006/main">
  <p:tag name="ORIGINALHEIGHT" val="3.998317"/>
  <p:tag name="ORIGINALWIDTH" val="2.125427"/>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ell_2^2&#10;}\]&#10;\end{document}"/>
  <p:tag name="IGUANATEXSIZE" val="59.4"/>
  <p:tag name="IGUANATEXCURSOR" val="751"/>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577.xml><?xml version="1.0" encoding="utf-8"?>
<p:tagLst xmlns:a="http://schemas.openxmlformats.org/drawingml/2006/main" xmlns:r="http://schemas.openxmlformats.org/officeDocument/2006/relationships" xmlns:p="http://schemas.openxmlformats.org/presentationml/2006/main">
  <p:tag name="ORIGINALHEIGHT" val="2.988215"/>
  <p:tag name="ORIGINALWIDTH" val="2.041252"/>
  <p:tag name="EMFCHILD" val="True"/>
</p:tagLst>
</file>

<file path=ppt/tags/tag578.xml><?xml version="1.0" encoding="utf-8"?>
<p:tagLst xmlns:a="http://schemas.openxmlformats.org/drawingml/2006/main" xmlns:r="http://schemas.openxmlformats.org/officeDocument/2006/relationships" xmlns:p="http://schemas.openxmlformats.org/presentationml/2006/main">
  <p:tag name="ORIGINALHEIGHT" val="2.988215"/>
  <p:tag name="ORIGINALWIDTH" val="2.041252"/>
  <p:tag name="EMFCHILD" val="True"/>
</p:tagLst>
</file>

<file path=ppt/tags/tag579.xml><?xml version="1.0" encoding="utf-8"?>
<p:tagLst xmlns:a="http://schemas.openxmlformats.org/drawingml/2006/main" xmlns:r="http://schemas.openxmlformats.org/officeDocument/2006/relationships" xmlns:p="http://schemas.openxmlformats.org/presentationml/2006/main">
  <p:tag name="ORIGINALHEIGHT" val="14.2548"/>
  <p:tag name="ORIGINALWIDTH" val="13.58174"/>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_i^2 &#10;}\]&#10;\end{document}"/>
  <p:tag name="IGUANATEXSIZE" val="52"/>
  <p:tag name="IGUANATEXCURSOR" val="727"/>
  <p:tag name="TRANSPARENCY" val="True"/>
  <p:tag name="FILENAME" val=""/>
  <p:tag name="LATEXENGINEID" val="1"/>
  <p:tag name="TEMPFOLDER" val="c:\temp\"/>
  <p:tag name="LATEXFORMHEIGHT" val="380"/>
  <p:tag name="LATEXFORMWIDTH" val="592"/>
  <p:tag name="LATEXFORMWRAP" val="True"/>
  <p:tag name="BITMAPVECTOR" val="1"/>
</p:tagLst>
</file>

<file path=ppt/tags/tag58.xml><?xml version="1.0" encoding="utf-8"?>
<p:tagLst xmlns:a="http://schemas.openxmlformats.org/drawingml/2006/main" xmlns:r="http://schemas.openxmlformats.org/officeDocument/2006/relationships" xmlns:p="http://schemas.openxmlformats.org/presentationml/2006/main">
  <p:tag name="ORIGINALHEIGHT" val="2.8125"/>
  <p:tag name="ORIGINALWIDTH" val="0.3571429"/>
  <p:tag name="EMFCHILD" val="True"/>
</p:tagLst>
</file>

<file path=ppt/tags/tag580.xml><?xml version="1.0" encoding="utf-8"?>
<p:tagLst xmlns:a="http://schemas.openxmlformats.org/drawingml/2006/main" xmlns:r="http://schemas.openxmlformats.org/officeDocument/2006/relationships" xmlns:p="http://schemas.openxmlformats.org/presentationml/2006/main">
  <p:tag name="ORIGINALHEIGHT" val="7.55472"/>
  <p:tag name="ORIGINALWIDTH" val="4.96634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ell_2^2&#10;}\]&#10;\end{document}"/>
  <p:tag name="IGUANATEXSIZE" val="59.4"/>
  <p:tag name="IGUANATEXCURSOR" val="751"/>
  <p:tag name="TRANSPARENCY" val="True"/>
  <p:tag name="FILENAME" val=""/>
  <p:tag name="LATEXENGINEID" val="1"/>
  <p:tag name="TEMPFOLDER" val="c:\temp\"/>
  <p:tag name="LATEXFORMHEIGHT" val="380"/>
  <p:tag name="LATEXFORMWIDTH" val="592"/>
  <p:tag name="LATEXFORMWRAP" val="True"/>
  <p:tag name="BITMAPVECTOR" val="1"/>
</p:tagLst>
</file>

<file path=ppt/tags/tag581.xml><?xml version="1.0" encoding="utf-8"?>
<p:tagLst xmlns:a="http://schemas.openxmlformats.org/drawingml/2006/main" xmlns:r="http://schemas.openxmlformats.org/officeDocument/2006/relationships" xmlns:p="http://schemas.openxmlformats.org/presentationml/2006/main">
  <p:tag name="ORIGINALHEIGHT" val="14.2548"/>
  <p:tag name="ORIGINALWIDTH" val="13.58174"/>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_i^2 &#10;}\]&#10;\end{document}"/>
  <p:tag name="IGUANATEXSIZE" val="52"/>
  <p:tag name="IGUANATEXCURSOR" val="727"/>
  <p:tag name="TRANSPARENCY" val="True"/>
  <p:tag name="FILENAME" val=""/>
  <p:tag name="LATEXENGINEID" val="1"/>
  <p:tag name="TEMPFOLDER" val="c:\temp\"/>
  <p:tag name="LATEXFORMHEIGHT" val="380"/>
  <p:tag name="LATEXFORMWIDTH" val="592"/>
  <p:tag name="LATEXFORMWRAP" val="True"/>
  <p:tag name="BITMAPVECTOR" val="1"/>
</p:tagLst>
</file>

<file path=ppt/tags/tag582.xml><?xml version="1.0" encoding="utf-8"?>
<p:tagLst xmlns:a="http://schemas.openxmlformats.org/drawingml/2006/main" xmlns:r="http://schemas.openxmlformats.org/officeDocument/2006/relationships" xmlns:p="http://schemas.openxmlformats.org/presentationml/2006/main">
  <p:tag name="ORIGINALHEIGHT" val="2.091339"/>
  <p:tag name="ORIGINALWIDTH" val="1.82692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_i^2 &#10;}\]&#10;\end{document}"/>
  <p:tag name="IGUANATEXSIZE" val="52"/>
  <p:tag name="IGUANATEXCURSOR" val="727"/>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583.xml><?xml version="1.0" encoding="utf-8"?>
<p:tagLst xmlns:a="http://schemas.openxmlformats.org/drawingml/2006/main" xmlns:r="http://schemas.openxmlformats.org/officeDocument/2006/relationships" xmlns:p="http://schemas.openxmlformats.org/presentationml/2006/main">
  <p:tag name="ORIGINALHEIGHT" val="7.451925"/>
  <p:tag name="ORIGINALWIDTH" val="6.778845"/>
  <p:tag name="EMFCHILD" val="True"/>
</p:tagLst>
</file>

<file path=ppt/tags/tag584.xml><?xml version="1.0" encoding="utf-8"?>
<p:tagLst xmlns:a="http://schemas.openxmlformats.org/drawingml/2006/main" xmlns:r="http://schemas.openxmlformats.org/officeDocument/2006/relationships" xmlns:p="http://schemas.openxmlformats.org/presentationml/2006/main">
  <p:tag name="ORIGINALHEIGHT" val="2.836539"/>
  <p:tag name="ORIGINALWIDTH" val="0.3605844"/>
  <p:tag name="EMFCHILD" val="True"/>
</p:tagLst>
</file>

<file path=ppt/tags/tag585.xml><?xml version="1.0" encoding="utf-8"?>
<p:tagLst xmlns:a="http://schemas.openxmlformats.org/drawingml/2006/main" xmlns:r="http://schemas.openxmlformats.org/officeDocument/2006/relationships" xmlns:p="http://schemas.openxmlformats.org/presentationml/2006/main">
  <p:tag name="ORIGINALHEIGHT" val="1.1298"/>
  <p:tag name="ORIGINALWIDTH" val="2.716353"/>
  <p:tag name="EMFCHILD" val="True"/>
</p:tagLst>
</file>

<file path=ppt/tags/tag586.xml><?xml version="1.0" encoding="utf-8"?>
<p:tagLst xmlns:a="http://schemas.openxmlformats.org/drawingml/2006/main" xmlns:r="http://schemas.openxmlformats.org/officeDocument/2006/relationships" xmlns:p="http://schemas.openxmlformats.org/presentationml/2006/main">
  <p:tag name="ORIGINALHEIGHT" val="2.71634"/>
  <p:tag name="ORIGINALWIDTH" val="1.730769"/>
  <p:tag name="EMFCHILD" val="True"/>
</p:tagLst>
</file>

<file path=ppt/tags/tag587.xml><?xml version="1.0" encoding="utf-8"?>
<p:tagLst xmlns:a="http://schemas.openxmlformats.org/drawingml/2006/main" xmlns:r="http://schemas.openxmlformats.org/officeDocument/2006/relationships" xmlns:p="http://schemas.openxmlformats.org/presentationml/2006/main">
  <p:tag name="ORIGINALHEIGHT" val="3.750001"/>
  <p:tag name="ORIGINALWIDTH" val="2.596153"/>
  <p:tag name="EMFCHILD" val="True"/>
</p:tagLst>
</file>

<file path=ppt/tags/tag588.xml><?xml version="1.0" encoding="utf-8"?>
<p:tagLst xmlns:a="http://schemas.openxmlformats.org/drawingml/2006/main" xmlns:r="http://schemas.openxmlformats.org/officeDocument/2006/relationships" xmlns:p="http://schemas.openxmlformats.org/presentationml/2006/main">
  <p:tag name="ORIGINALHEIGHT" val="2.764416"/>
  <p:tag name="ORIGINALWIDTH" val="1.850969"/>
  <p:tag name="EMFCHILD" val="True"/>
</p:tagLst>
</file>

<file path=ppt/tags/tag589.xml><?xml version="1.0" encoding="utf-8"?>
<p:tagLst xmlns:a="http://schemas.openxmlformats.org/drawingml/2006/main" xmlns:r="http://schemas.openxmlformats.org/officeDocument/2006/relationships" xmlns:p="http://schemas.openxmlformats.org/presentationml/2006/main">
  <p:tag name="ORIGINALHEIGHT" val="2.812493"/>
  <p:tag name="ORIGINALWIDTH" val="0.3605844"/>
  <p:tag name="EMFCHILD" val="True"/>
</p:tagLst>
</file>

<file path=ppt/tags/tag59.xml><?xml version="1.0" encoding="utf-8"?>
<p:tagLst xmlns:a="http://schemas.openxmlformats.org/drawingml/2006/main" xmlns:r="http://schemas.openxmlformats.org/officeDocument/2006/relationships" xmlns:p="http://schemas.openxmlformats.org/presentationml/2006/main">
  <p:tag name="ORIGINALHEIGHT" val="1.116071"/>
  <p:tag name="ORIGINALWIDTH" val="2.633929"/>
  <p:tag name="EMFCHILD" val="True"/>
</p:tagLst>
</file>

<file path=ppt/tags/tag590.xml><?xml version="1.0" encoding="utf-8"?>
<p:tagLst xmlns:a="http://schemas.openxmlformats.org/drawingml/2006/main" xmlns:r="http://schemas.openxmlformats.org/officeDocument/2006/relationships" xmlns:p="http://schemas.openxmlformats.org/presentationml/2006/main">
  <p:tag name="ORIGINALHEIGHT" val="3.998317"/>
  <p:tag name="ORIGINALWIDTH" val="2.125427"/>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ell_2^2&#10;}\]&#10;\end{document}"/>
  <p:tag name="IGUANATEXSIZE" val="59.4"/>
  <p:tag name="IGUANATEXCURSOR" val="751"/>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591.xml><?xml version="1.0" encoding="utf-8"?>
<p:tagLst xmlns:a="http://schemas.openxmlformats.org/drawingml/2006/main" xmlns:r="http://schemas.openxmlformats.org/officeDocument/2006/relationships" xmlns:p="http://schemas.openxmlformats.org/presentationml/2006/main">
  <p:tag name="ORIGINALHEIGHT" val="2.988215"/>
  <p:tag name="ORIGINALWIDTH" val="2.041252"/>
  <p:tag name="EMFCHILD" val="True"/>
</p:tagLst>
</file>

<file path=ppt/tags/tag592.xml><?xml version="1.0" encoding="utf-8"?>
<p:tagLst xmlns:a="http://schemas.openxmlformats.org/drawingml/2006/main" xmlns:r="http://schemas.openxmlformats.org/officeDocument/2006/relationships" xmlns:p="http://schemas.openxmlformats.org/presentationml/2006/main">
  <p:tag name="ORIGINALHEIGHT" val="2.988215"/>
  <p:tag name="ORIGINALWIDTH" val="2.041252"/>
  <p:tag name="EMFCHILD" val="True"/>
</p:tagLst>
</file>

<file path=ppt/tags/tag593.xml><?xml version="1.0" encoding="utf-8"?>
<p:tagLst xmlns:a="http://schemas.openxmlformats.org/drawingml/2006/main" xmlns:r="http://schemas.openxmlformats.org/officeDocument/2006/relationships" xmlns:p="http://schemas.openxmlformats.org/presentationml/2006/main">
  <p:tag name="ORIGINALHEIGHT" val="2.091339"/>
  <p:tag name="ORIGINALWIDTH" val="1.82692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_i^2 &#10;}\]&#10;\end{document}"/>
  <p:tag name="IGUANATEXSIZE" val="52"/>
  <p:tag name="IGUANATEXCURSOR" val="727"/>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594.xml><?xml version="1.0" encoding="utf-8"?>
<p:tagLst xmlns:a="http://schemas.openxmlformats.org/drawingml/2006/main" xmlns:r="http://schemas.openxmlformats.org/officeDocument/2006/relationships" xmlns:p="http://schemas.openxmlformats.org/presentationml/2006/main">
  <p:tag name="ORIGINALHEIGHT" val="7.451925"/>
  <p:tag name="ORIGINALWIDTH" val="6.778845"/>
  <p:tag name="EMFCHILD" val="True"/>
</p:tagLst>
</file>

<file path=ppt/tags/tag595.xml><?xml version="1.0" encoding="utf-8"?>
<p:tagLst xmlns:a="http://schemas.openxmlformats.org/drawingml/2006/main" xmlns:r="http://schemas.openxmlformats.org/officeDocument/2006/relationships" xmlns:p="http://schemas.openxmlformats.org/presentationml/2006/main">
  <p:tag name="ORIGINALHEIGHT" val="2.836539"/>
  <p:tag name="ORIGINALWIDTH" val="0.3605844"/>
  <p:tag name="EMFCHILD" val="True"/>
</p:tagLst>
</file>

<file path=ppt/tags/tag596.xml><?xml version="1.0" encoding="utf-8"?>
<p:tagLst xmlns:a="http://schemas.openxmlformats.org/drawingml/2006/main" xmlns:r="http://schemas.openxmlformats.org/officeDocument/2006/relationships" xmlns:p="http://schemas.openxmlformats.org/presentationml/2006/main">
  <p:tag name="ORIGINALHEIGHT" val="1.1298"/>
  <p:tag name="ORIGINALWIDTH" val="2.716353"/>
  <p:tag name="EMFCHILD" val="True"/>
</p:tagLst>
</file>

<file path=ppt/tags/tag597.xml><?xml version="1.0" encoding="utf-8"?>
<p:tagLst xmlns:a="http://schemas.openxmlformats.org/drawingml/2006/main" xmlns:r="http://schemas.openxmlformats.org/officeDocument/2006/relationships" xmlns:p="http://schemas.openxmlformats.org/presentationml/2006/main">
  <p:tag name="ORIGINALHEIGHT" val="2.71634"/>
  <p:tag name="ORIGINALWIDTH" val="1.730769"/>
  <p:tag name="EMFCHILD" val="True"/>
</p:tagLst>
</file>

<file path=ppt/tags/tag598.xml><?xml version="1.0" encoding="utf-8"?>
<p:tagLst xmlns:a="http://schemas.openxmlformats.org/drawingml/2006/main" xmlns:r="http://schemas.openxmlformats.org/officeDocument/2006/relationships" xmlns:p="http://schemas.openxmlformats.org/presentationml/2006/main">
  <p:tag name="ORIGINALHEIGHT" val="3.750001"/>
  <p:tag name="ORIGINALWIDTH" val="2.596153"/>
  <p:tag name="EMFCHILD" val="True"/>
</p:tagLst>
</file>

<file path=ppt/tags/tag599.xml><?xml version="1.0" encoding="utf-8"?>
<p:tagLst xmlns:a="http://schemas.openxmlformats.org/drawingml/2006/main" xmlns:r="http://schemas.openxmlformats.org/officeDocument/2006/relationships" xmlns:p="http://schemas.openxmlformats.org/presentationml/2006/main">
  <p:tag name="ORIGINALHEIGHT" val="2.764416"/>
  <p:tag name="ORIGINALWIDTH" val="1.850969"/>
  <p:tag name="EMFCHILD" val="True"/>
</p:tagLst>
</file>

<file path=ppt/tags/tag6.xml><?xml version="1.0" encoding="utf-8"?>
<p:tagLst xmlns:a="http://schemas.openxmlformats.org/drawingml/2006/main" xmlns:r="http://schemas.openxmlformats.org/officeDocument/2006/relationships" xmlns:p="http://schemas.openxmlformats.org/presentationml/2006/main">
  <p:tag name="ORIGINALHEIGHT" val="1.682692"/>
  <p:tag name="ORIGINALWIDTH" val="3.461539"/>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widehat{\phantom{\rho}}&#10;}\]&#10;\end{document}"/>
  <p:tag name="IGUANATEXSIZE" val="52"/>
  <p:tag name="IGUANATEXCURSOR" val="726"/>
  <p:tag name="TRANSPARENCY" val="True"/>
  <p:tag name="FILENAME" val=""/>
  <p:tag name="LATEXENGINEID" val="1"/>
  <p:tag name="TEMPFOLDER" val="c:\temp\"/>
  <p:tag name="LATEXFORMHEIGHT" val="380"/>
  <p:tag name="LATEXFORMWIDTH" val="592"/>
  <p:tag name="LATEXFORMWRAP" val="True"/>
  <p:tag name="BITMAPVECTOR" val="1"/>
</p:tagLst>
</file>

<file path=ppt/tags/tag60.xml><?xml version="1.0" encoding="utf-8"?>
<p:tagLst xmlns:a="http://schemas.openxmlformats.org/drawingml/2006/main" xmlns:r="http://schemas.openxmlformats.org/officeDocument/2006/relationships" xmlns:p="http://schemas.openxmlformats.org/presentationml/2006/main">
  <p:tag name="ORIGINALHEIGHT" val="2.7009"/>
  <p:tag name="ORIGINALWIDTH" val="1.696429"/>
  <p:tag name="EMFCHILD" val="True"/>
</p:tagLst>
</file>

<file path=ppt/tags/tag600.xml><?xml version="1.0" encoding="utf-8"?>
<p:tagLst xmlns:a="http://schemas.openxmlformats.org/drawingml/2006/main" xmlns:r="http://schemas.openxmlformats.org/officeDocument/2006/relationships" xmlns:p="http://schemas.openxmlformats.org/presentationml/2006/main">
  <p:tag name="ORIGINALHEIGHT" val="2.812493"/>
  <p:tag name="ORIGINALWIDTH" val="0.3605844"/>
  <p:tag name="EMFCHILD" val="True"/>
</p:tagLst>
</file>

<file path=ppt/tags/tag601.xml><?xml version="1.0" encoding="utf-8"?>
<p:tagLst xmlns:a="http://schemas.openxmlformats.org/drawingml/2006/main" xmlns:r="http://schemas.openxmlformats.org/officeDocument/2006/relationships" xmlns:p="http://schemas.openxmlformats.org/presentationml/2006/main">
  <p:tag name="ORIGINALHEIGHT" val="14.2548"/>
  <p:tag name="ORIGINALWIDTH" val="13.58174"/>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_i^2 &#10;}\]&#10;\end{document}"/>
  <p:tag name="IGUANATEXSIZE" val="52"/>
  <p:tag name="IGUANATEXCURSOR" val="727"/>
  <p:tag name="TRANSPARENCY" val="True"/>
  <p:tag name="FILENAME" val=""/>
  <p:tag name="LATEXENGINEID" val="1"/>
  <p:tag name="TEMPFOLDER" val="c:\temp\"/>
  <p:tag name="LATEXFORMHEIGHT" val="380"/>
  <p:tag name="LATEXFORMWIDTH" val="592"/>
  <p:tag name="LATEXFORMWRAP" val="True"/>
  <p:tag name="BITMAPVECTOR" val="1"/>
</p:tagLst>
</file>

<file path=ppt/tags/tag602.xml><?xml version="1.0" encoding="utf-8"?>
<p:tagLst xmlns:a="http://schemas.openxmlformats.org/drawingml/2006/main" xmlns:r="http://schemas.openxmlformats.org/officeDocument/2006/relationships" xmlns:p="http://schemas.openxmlformats.org/presentationml/2006/main">
  <p:tag name="ORIGINALHEIGHT" val="7.55472"/>
  <p:tag name="ORIGINALWIDTH" val="4.96634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ell_2^2&#10;}\]&#10;\end{document}"/>
  <p:tag name="IGUANATEXSIZE" val="59.4"/>
  <p:tag name="IGUANATEXCURSOR" val="751"/>
  <p:tag name="TRANSPARENCY" val="True"/>
  <p:tag name="FILENAME" val=""/>
  <p:tag name="LATEXENGINEID" val="1"/>
  <p:tag name="TEMPFOLDER" val="c:\temp\"/>
  <p:tag name="LATEXFORMHEIGHT" val="380"/>
  <p:tag name="LATEXFORMWIDTH" val="592"/>
  <p:tag name="LATEXFORMWRAP" val="True"/>
  <p:tag name="BITMAPVECTOR" val="1"/>
</p:tagLst>
</file>

<file path=ppt/tags/tag603.xml><?xml version="1.0" encoding="utf-8"?>
<p:tagLst xmlns:a="http://schemas.openxmlformats.org/drawingml/2006/main" xmlns:r="http://schemas.openxmlformats.org/officeDocument/2006/relationships" xmlns:p="http://schemas.openxmlformats.org/presentationml/2006/main">
  <p:tag name="ORIGINALHEIGHT" val="3.998317"/>
  <p:tag name="ORIGINALWIDTH" val="2.125427"/>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ell_2^2&#10;}\]&#10;\end{document}"/>
  <p:tag name="IGUANATEXSIZE" val="59.4"/>
  <p:tag name="IGUANATEXCURSOR" val="751"/>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604.xml><?xml version="1.0" encoding="utf-8"?>
<p:tagLst xmlns:a="http://schemas.openxmlformats.org/drawingml/2006/main" xmlns:r="http://schemas.openxmlformats.org/officeDocument/2006/relationships" xmlns:p="http://schemas.openxmlformats.org/presentationml/2006/main">
  <p:tag name="ORIGINALHEIGHT" val="2.988215"/>
  <p:tag name="ORIGINALWIDTH" val="2.041252"/>
  <p:tag name="EMFCHILD" val="True"/>
</p:tagLst>
</file>

<file path=ppt/tags/tag605.xml><?xml version="1.0" encoding="utf-8"?>
<p:tagLst xmlns:a="http://schemas.openxmlformats.org/drawingml/2006/main" xmlns:r="http://schemas.openxmlformats.org/officeDocument/2006/relationships" xmlns:p="http://schemas.openxmlformats.org/presentationml/2006/main">
  <p:tag name="ORIGINALHEIGHT" val="2.988215"/>
  <p:tag name="ORIGINALWIDTH" val="2.041252"/>
  <p:tag name="EMFCHILD" val="True"/>
</p:tagLst>
</file>

<file path=ppt/tags/tag606.xml><?xml version="1.0" encoding="utf-8"?>
<p:tagLst xmlns:a="http://schemas.openxmlformats.org/drawingml/2006/main" xmlns:r="http://schemas.openxmlformats.org/officeDocument/2006/relationships" xmlns:p="http://schemas.openxmlformats.org/presentationml/2006/main">
  <p:tag name="ORIGINALHEIGHT" val="2.091339"/>
  <p:tag name="ORIGINALWIDTH" val="1.82692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_i^2 &#10;}\]&#10;\end{document}"/>
  <p:tag name="IGUANATEXSIZE" val="52"/>
  <p:tag name="IGUANATEXCURSOR" val="727"/>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607.xml><?xml version="1.0" encoding="utf-8"?>
<p:tagLst xmlns:a="http://schemas.openxmlformats.org/drawingml/2006/main" xmlns:r="http://schemas.openxmlformats.org/officeDocument/2006/relationships" xmlns:p="http://schemas.openxmlformats.org/presentationml/2006/main">
  <p:tag name="ORIGINALHEIGHT" val="7.451925"/>
  <p:tag name="ORIGINALWIDTH" val="6.778845"/>
  <p:tag name="EMFCHILD" val="True"/>
</p:tagLst>
</file>

<file path=ppt/tags/tag608.xml><?xml version="1.0" encoding="utf-8"?>
<p:tagLst xmlns:a="http://schemas.openxmlformats.org/drawingml/2006/main" xmlns:r="http://schemas.openxmlformats.org/officeDocument/2006/relationships" xmlns:p="http://schemas.openxmlformats.org/presentationml/2006/main">
  <p:tag name="ORIGINALHEIGHT" val="2.836539"/>
  <p:tag name="ORIGINALWIDTH" val="0.3605844"/>
  <p:tag name="EMFCHILD" val="True"/>
</p:tagLst>
</file>

<file path=ppt/tags/tag609.xml><?xml version="1.0" encoding="utf-8"?>
<p:tagLst xmlns:a="http://schemas.openxmlformats.org/drawingml/2006/main" xmlns:r="http://schemas.openxmlformats.org/officeDocument/2006/relationships" xmlns:p="http://schemas.openxmlformats.org/presentationml/2006/main">
  <p:tag name="ORIGINALHEIGHT" val="1.1298"/>
  <p:tag name="ORIGINALWIDTH" val="2.716353"/>
  <p:tag name="EMFCHILD" val="True"/>
</p:tagLst>
</file>

<file path=ppt/tags/tag61.xml><?xml version="1.0" encoding="utf-8"?>
<p:tagLst xmlns:a="http://schemas.openxmlformats.org/drawingml/2006/main" xmlns:r="http://schemas.openxmlformats.org/officeDocument/2006/relationships" xmlns:p="http://schemas.openxmlformats.org/presentationml/2006/main">
  <p:tag name="ORIGINALHEIGHT" val="3.75"/>
  <p:tag name="ORIGINALWIDTH" val="2.522315"/>
  <p:tag name="EMFCHILD" val="True"/>
</p:tagLst>
</file>

<file path=ppt/tags/tag610.xml><?xml version="1.0" encoding="utf-8"?>
<p:tagLst xmlns:a="http://schemas.openxmlformats.org/drawingml/2006/main" xmlns:r="http://schemas.openxmlformats.org/officeDocument/2006/relationships" xmlns:p="http://schemas.openxmlformats.org/presentationml/2006/main">
  <p:tag name="ORIGINALHEIGHT" val="2.71634"/>
  <p:tag name="ORIGINALWIDTH" val="1.730769"/>
  <p:tag name="EMFCHILD" val="True"/>
</p:tagLst>
</file>

<file path=ppt/tags/tag611.xml><?xml version="1.0" encoding="utf-8"?>
<p:tagLst xmlns:a="http://schemas.openxmlformats.org/drawingml/2006/main" xmlns:r="http://schemas.openxmlformats.org/officeDocument/2006/relationships" xmlns:p="http://schemas.openxmlformats.org/presentationml/2006/main">
  <p:tag name="ORIGINALHEIGHT" val="3.750001"/>
  <p:tag name="ORIGINALWIDTH" val="2.596153"/>
  <p:tag name="EMFCHILD" val="True"/>
</p:tagLst>
</file>

<file path=ppt/tags/tag612.xml><?xml version="1.0" encoding="utf-8"?>
<p:tagLst xmlns:a="http://schemas.openxmlformats.org/drawingml/2006/main" xmlns:r="http://schemas.openxmlformats.org/officeDocument/2006/relationships" xmlns:p="http://schemas.openxmlformats.org/presentationml/2006/main">
  <p:tag name="ORIGINALHEIGHT" val="2.764416"/>
  <p:tag name="ORIGINALWIDTH" val="1.850969"/>
  <p:tag name="EMFCHILD" val="True"/>
</p:tagLst>
</file>

<file path=ppt/tags/tag613.xml><?xml version="1.0" encoding="utf-8"?>
<p:tagLst xmlns:a="http://schemas.openxmlformats.org/drawingml/2006/main" xmlns:r="http://schemas.openxmlformats.org/officeDocument/2006/relationships" xmlns:p="http://schemas.openxmlformats.org/presentationml/2006/main">
  <p:tag name="ORIGINALHEIGHT" val="2.812493"/>
  <p:tag name="ORIGINALWIDTH" val="0.3605844"/>
  <p:tag name="EMFCHILD" val="True"/>
</p:tagLst>
</file>

<file path=ppt/tags/tag614.xml><?xml version="1.0" encoding="utf-8"?>
<p:tagLst xmlns:a="http://schemas.openxmlformats.org/drawingml/2006/main" xmlns:r="http://schemas.openxmlformats.org/officeDocument/2006/relationships" xmlns:p="http://schemas.openxmlformats.org/presentationml/2006/main">
  <p:tag name="ORIGINALHEIGHT" val="14.2548"/>
  <p:tag name="ORIGINALWIDTH" val="13.58174"/>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_i^2 &#10;}\]&#10;\end{document}"/>
  <p:tag name="IGUANATEXSIZE" val="52"/>
  <p:tag name="IGUANATEXCURSOR" val="727"/>
  <p:tag name="TRANSPARENCY" val="True"/>
  <p:tag name="FILENAME" val=""/>
  <p:tag name="LATEXENGINEID" val="1"/>
  <p:tag name="TEMPFOLDER" val="c:\temp\"/>
  <p:tag name="LATEXFORMHEIGHT" val="380"/>
  <p:tag name="LATEXFORMWIDTH" val="592"/>
  <p:tag name="LATEXFORMWRAP" val="True"/>
  <p:tag name="BITMAPVECTOR" val="1"/>
</p:tagLst>
</file>

<file path=ppt/tags/tag615.xml><?xml version="1.0" encoding="utf-8"?>
<p:tagLst xmlns:a="http://schemas.openxmlformats.org/drawingml/2006/main" xmlns:r="http://schemas.openxmlformats.org/officeDocument/2006/relationships" xmlns:p="http://schemas.openxmlformats.org/presentationml/2006/main">
  <p:tag name="ORIGINALHEIGHT" val="7.55472"/>
  <p:tag name="ORIGINALWIDTH" val="4.96634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ell_2^2&#10;}\]&#10;\end{document}"/>
  <p:tag name="IGUANATEXSIZE" val="59.4"/>
  <p:tag name="IGUANATEXCURSOR" val="751"/>
  <p:tag name="TRANSPARENCY" val="True"/>
  <p:tag name="FILENAME" val=""/>
  <p:tag name="LATEXENGINEID" val="1"/>
  <p:tag name="TEMPFOLDER" val="c:\temp\"/>
  <p:tag name="LATEXFORMHEIGHT" val="380"/>
  <p:tag name="LATEXFORMWIDTH" val="592"/>
  <p:tag name="LATEXFORMWRAP" val="True"/>
  <p:tag name="BITMAPVECTOR" val="1"/>
</p:tagLst>
</file>

<file path=ppt/tags/tag616.xml><?xml version="1.0" encoding="utf-8"?>
<p:tagLst xmlns:a="http://schemas.openxmlformats.org/drawingml/2006/main" xmlns:r="http://schemas.openxmlformats.org/officeDocument/2006/relationships" xmlns:p="http://schemas.openxmlformats.org/presentationml/2006/main">
  <p:tag name="ORIGINALHEIGHT" val="3.998317"/>
  <p:tag name="ORIGINALWIDTH" val="2.125427"/>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ell_2^2&#10;}\]&#10;\end{document}"/>
  <p:tag name="IGUANATEXSIZE" val="59.4"/>
  <p:tag name="IGUANATEXCURSOR" val="751"/>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617.xml><?xml version="1.0" encoding="utf-8"?>
<p:tagLst xmlns:a="http://schemas.openxmlformats.org/drawingml/2006/main" xmlns:r="http://schemas.openxmlformats.org/officeDocument/2006/relationships" xmlns:p="http://schemas.openxmlformats.org/presentationml/2006/main">
  <p:tag name="ORIGINALHEIGHT" val="2.988215"/>
  <p:tag name="ORIGINALWIDTH" val="2.041252"/>
  <p:tag name="EMFCHILD" val="True"/>
</p:tagLst>
</file>

<file path=ppt/tags/tag618.xml><?xml version="1.0" encoding="utf-8"?>
<p:tagLst xmlns:a="http://schemas.openxmlformats.org/drawingml/2006/main" xmlns:r="http://schemas.openxmlformats.org/officeDocument/2006/relationships" xmlns:p="http://schemas.openxmlformats.org/presentationml/2006/main">
  <p:tag name="ORIGINALHEIGHT" val="2.988215"/>
  <p:tag name="ORIGINALWIDTH" val="2.041252"/>
  <p:tag name="EMFCHILD" val="True"/>
</p:tagLst>
</file>

<file path=ppt/tags/tag619.xml><?xml version="1.0" encoding="utf-8"?>
<p:tagLst xmlns:a="http://schemas.openxmlformats.org/drawingml/2006/main" xmlns:r="http://schemas.openxmlformats.org/officeDocument/2006/relationships" xmlns:p="http://schemas.openxmlformats.org/presentationml/2006/main">
  <p:tag name="ORIGINALHEIGHT" val="2.091339"/>
  <p:tag name="ORIGINALWIDTH" val="1.82692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_i^2 &#10;}\]&#10;\end{document}"/>
  <p:tag name="IGUANATEXSIZE" val="52"/>
  <p:tag name="IGUANATEXCURSOR" val="727"/>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62.xml><?xml version="1.0" encoding="utf-8"?>
<p:tagLst xmlns:a="http://schemas.openxmlformats.org/drawingml/2006/main" xmlns:r="http://schemas.openxmlformats.org/officeDocument/2006/relationships" xmlns:p="http://schemas.openxmlformats.org/presentationml/2006/main">
  <p:tag name="ORIGINALHEIGHT" val="2.767857"/>
  <p:tag name="ORIGINALWIDTH" val="1.808029"/>
  <p:tag name="EMFCHILD" val="True"/>
</p:tagLst>
</file>

<file path=ppt/tags/tag620.xml><?xml version="1.0" encoding="utf-8"?>
<p:tagLst xmlns:a="http://schemas.openxmlformats.org/drawingml/2006/main" xmlns:r="http://schemas.openxmlformats.org/officeDocument/2006/relationships" xmlns:p="http://schemas.openxmlformats.org/presentationml/2006/main">
  <p:tag name="ORIGINALHEIGHT" val="7.451925"/>
  <p:tag name="ORIGINALWIDTH" val="6.778845"/>
  <p:tag name="EMFCHILD" val="True"/>
</p:tagLst>
</file>

<file path=ppt/tags/tag621.xml><?xml version="1.0" encoding="utf-8"?>
<p:tagLst xmlns:a="http://schemas.openxmlformats.org/drawingml/2006/main" xmlns:r="http://schemas.openxmlformats.org/officeDocument/2006/relationships" xmlns:p="http://schemas.openxmlformats.org/presentationml/2006/main">
  <p:tag name="ORIGINALHEIGHT" val="2.836539"/>
  <p:tag name="ORIGINALWIDTH" val="0.3605844"/>
  <p:tag name="EMFCHILD" val="True"/>
</p:tagLst>
</file>

<file path=ppt/tags/tag622.xml><?xml version="1.0" encoding="utf-8"?>
<p:tagLst xmlns:a="http://schemas.openxmlformats.org/drawingml/2006/main" xmlns:r="http://schemas.openxmlformats.org/officeDocument/2006/relationships" xmlns:p="http://schemas.openxmlformats.org/presentationml/2006/main">
  <p:tag name="ORIGINALHEIGHT" val="1.1298"/>
  <p:tag name="ORIGINALWIDTH" val="2.716353"/>
  <p:tag name="EMFCHILD" val="True"/>
</p:tagLst>
</file>

<file path=ppt/tags/tag623.xml><?xml version="1.0" encoding="utf-8"?>
<p:tagLst xmlns:a="http://schemas.openxmlformats.org/drawingml/2006/main" xmlns:r="http://schemas.openxmlformats.org/officeDocument/2006/relationships" xmlns:p="http://schemas.openxmlformats.org/presentationml/2006/main">
  <p:tag name="ORIGINALHEIGHT" val="2.71634"/>
  <p:tag name="ORIGINALWIDTH" val="1.730769"/>
  <p:tag name="EMFCHILD" val="True"/>
</p:tagLst>
</file>

<file path=ppt/tags/tag624.xml><?xml version="1.0" encoding="utf-8"?>
<p:tagLst xmlns:a="http://schemas.openxmlformats.org/drawingml/2006/main" xmlns:r="http://schemas.openxmlformats.org/officeDocument/2006/relationships" xmlns:p="http://schemas.openxmlformats.org/presentationml/2006/main">
  <p:tag name="ORIGINALHEIGHT" val="3.750001"/>
  <p:tag name="ORIGINALWIDTH" val="2.596153"/>
  <p:tag name="EMFCHILD" val="True"/>
</p:tagLst>
</file>

<file path=ppt/tags/tag625.xml><?xml version="1.0" encoding="utf-8"?>
<p:tagLst xmlns:a="http://schemas.openxmlformats.org/drawingml/2006/main" xmlns:r="http://schemas.openxmlformats.org/officeDocument/2006/relationships" xmlns:p="http://schemas.openxmlformats.org/presentationml/2006/main">
  <p:tag name="ORIGINALHEIGHT" val="2.764416"/>
  <p:tag name="ORIGINALWIDTH" val="1.850969"/>
  <p:tag name="EMFCHILD" val="True"/>
</p:tagLst>
</file>

<file path=ppt/tags/tag626.xml><?xml version="1.0" encoding="utf-8"?>
<p:tagLst xmlns:a="http://schemas.openxmlformats.org/drawingml/2006/main" xmlns:r="http://schemas.openxmlformats.org/officeDocument/2006/relationships" xmlns:p="http://schemas.openxmlformats.org/presentationml/2006/main">
  <p:tag name="ORIGINALHEIGHT" val="2.812493"/>
  <p:tag name="ORIGINALWIDTH" val="0.3605844"/>
  <p:tag name="EMFCHILD" val="True"/>
</p:tagLst>
</file>

<file path=ppt/tags/tag627.xml><?xml version="1.0" encoding="utf-8"?>
<p:tagLst xmlns:a="http://schemas.openxmlformats.org/drawingml/2006/main" xmlns:r="http://schemas.openxmlformats.org/officeDocument/2006/relationships" xmlns:p="http://schemas.openxmlformats.org/presentationml/2006/main">
  <p:tag name="ORIGINALHEIGHT" val="14.2548"/>
  <p:tag name="ORIGINALWIDTH" val="13.58174"/>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_i^2 &#10;}\]&#10;\end{document}"/>
  <p:tag name="IGUANATEXSIZE" val="52"/>
  <p:tag name="IGUANATEXCURSOR" val="727"/>
  <p:tag name="TRANSPARENCY" val="True"/>
  <p:tag name="FILENAME" val=""/>
  <p:tag name="LATEXENGINEID" val="1"/>
  <p:tag name="TEMPFOLDER" val="c:\temp\"/>
  <p:tag name="LATEXFORMHEIGHT" val="380"/>
  <p:tag name="LATEXFORMWIDTH" val="592"/>
  <p:tag name="LATEXFORMWRAP" val="True"/>
  <p:tag name="BITMAPVECTOR" val="1"/>
</p:tagLst>
</file>

<file path=ppt/tags/tag628.xml><?xml version="1.0" encoding="utf-8"?>
<p:tagLst xmlns:a="http://schemas.openxmlformats.org/drawingml/2006/main" xmlns:r="http://schemas.openxmlformats.org/officeDocument/2006/relationships" xmlns:p="http://schemas.openxmlformats.org/presentationml/2006/main">
  <p:tag name="ORIGINALHEIGHT" val="7.55472"/>
  <p:tag name="ORIGINALWIDTH" val="4.96634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ell_2^2&#10;}\]&#10;\end{document}"/>
  <p:tag name="IGUANATEXSIZE" val="59.4"/>
  <p:tag name="IGUANATEXCURSOR" val="751"/>
  <p:tag name="TRANSPARENCY" val="True"/>
  <p:tag name="FILENAME" val=""/>
  <p:tag name="LATEXENGINEID" val="1"/>
  <p:tag name="TEMPFOLDER" val="c:\temp\"/>
  <p:tag name="LATEXFORMHEIGHT" val="380"/>
  <p:tag name="LATEXFORMWIDTH" val="592"/>
  <p:tag name="LATEXFORMWRAP" val="True"/>
  <p:tag name="BITMAPVECTOR" val="1"/>
</p:tagLst>
</file>

<file path=ppt/tags/tag629.xml><?xml version="1.0" encoding="utf-8"?>
<p:tagLst xmlns:a="http://schemas.openxmlformats.org/drawingml/2006/main" xmlns:r="http://schemas.openxmlformats.org/officeDocument/2006/relationships" xmlns:p="http://schemas.openxmlformats.org/presentationml/2006/main">
  <p:tag name="ORIGINALHEIGHT" val="14.18271"/>
  <p:tag name="ORIGINALWIDTH" val="62.21155"/>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left(\sum_{i=1}^n p_i^{\color[rgb]{1,1,0}7}\color[rgb]{1,1,1}\right)  \left(\sum_{i=1}^n p_i^{\color[rgb]{1,1,0}4}\color[rgb]{1,1,1}\right)  \left(\sum_{i=1}^n p_i^{\color[rgb]{1,1,0}2}\color[rgb]{1,1,1}\right)&#10;}\]&#10;\end{document}"/>
  <p:tag name="IGUANATEXSIZE" val="52"/>
  <p:tag name="IGUANATEXCURSOR" val="905"/>
  <p:tag name="TRANSPARENCY" val="True"/>
  <p:tag name="FILENAME" val=""/>
  <p:tag name="LATEXENGINEID" val="1"/>
  <p:tag name="TEMPFOLDER" val="c:\temp\"/>
  <p:tag name="LATEXFORMHEIGHT" val="380"/>
  <p:tag name="LATEXFORMWIDTH" val="592"/>
  <p:tag name="LATEXFORMWRAP" val="True"/>
  <p:tag name="BITMAPVECTOR" val="1"/>
</p:tagLst>
</file>

<file path=ppt/tags/tag63.xml><?xml version="1.0" encoding="utf-8"?>
<p:tagLst xmlns:a="http://schemas.openxmlformats.org/drawingml/2006/main" xmlns:r="http://schemas.openxmlformats.org/officeDocument/2006/relationships" xmlns:p="http://schemas.openxmlformats.org/presentationml/2006/main">
  <p:tag name="ORIGINALHEIGHT" val="2.8125"/>
  <p:tag name="ORIGINALWIDTH" val="0.3571429"/>
  <p:tag name="EMFCHILD" val="True"/>
</p:tagLst>
</file>

<file path=ppt/tags/tag630.xml><?xml version="1.0" encoding="utf-8"?>
<p:tagLst xmlns:a="http://schemas.openxmlformats.org/drawingml/2006/main" xmlns:r="http://schemas.openxmlformats.org/officeDocument/2006/relationships" xmlns:p="http://schemas.openxmlformats.org/presentationml/2006/main">
  <p:tag name="ORIGINALHEIGHT" val="13.77405"/>
  <p:tag name="ORIGINALWIDTH" val="2.596154"/>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left(\sum_{i=1}^n p_i^{\color[rgb]{1,1,0}7}\color[rgb]{1,1,1}\right)  \left(\sum_{i=1}^n p_i^{\color[rgb]{1,1,0}4}\color[rgb]{1,1,1}\right)  \left(\sum_{i=1}^n p_i^{\color[rgb]{1,1,0}2}\color[rgb]{1,1,1}\right)&#10;}\]&#10;\end{document}"/>
  <p:tag name="IGUANATEXSIZE" val="52"/>
  <p:tag name="IGUANATEXCURSOR" val="905"/>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631.xml><?xml version="1.0" encoding="utf-8"?>
<p:tagLst xmlns:a="http://schemas.openxmlformats.org/drawingml/2006/main" xmlns:r="http://schemas.openxmlformats.org/officeDocument/2006/relationships" xmlns:p="http://schemas.openxmlformats.org/presentationml/2006/main">
  <p:tag name="ORIGINALHEIGHT" val="2.043277"/>
  <p:tag name="ORIGINALWIDTH" val="1.754815"/>
  <p:tag name="EMFCHILD" val="True"/>
</p:tagLst>
</file>

<file path=ppt/tags/tag632.xml><?xml version="1.0" encoding="utf-8"?>
<p:tagLst xmlns:a="http://schemas.openxmlformats.org/drawingml/2006/main" xmlns:r="http://schemas.openxmlformats.org/officeDocument/2006/relationships" xmlns:p="http://schemas.openxmlformats.org/presentationml/2006/main">
  <p:tag name="ORIGINALHEIGHT" val="7.307694"/>
  <p:tag name="ORIGINALWIDTH" val="6.51443"/>
  <p:tag name="EMFCHILD" val="True"/>
</p:tagLst>
</file>

<file path=ppt/tags/tag633.xml><?xml version="1.0" encoding="utf-8"?>
<p:tagLst xmlns:a="http://schemas.openxmlformats.org/drawingml/2006/main" xmlns:r="http://schemas.openxmlformats.org/officeDocument/2006/relationships" xmlns:p="http://schemas.openxmlformats.org/presentationml/2006/main">
  <p:tag name="ORIGINALHEIGHT" val="2.764431"/>
  <p:tag name="ORIGINALWIDTH" val="0.3605845"/>
  <p:tag name="EMFCHILD" val="True"/>
</p:tagLst>
</file>

<file path=ppt/tags/tag634.xml><?xml version="1.0" encoding="utf-8"?>
<p:tagLst xmlns:a="http://schemas.openxmlformats.org/drawingml/2006/main" xmlns:r="http://schemas.openxmlformats.org/officeDocument/2006/relationships" xmlns:p="http://schemas.openxmlformats.org/presentationml/2006/main">
  <p:tag name="ORIGINALHEIGHT" val="1.10577"/>
  <p:tag name="ORIGINALWIDTH" val="2.596154"/>
  <p:tag name="EMFCHILD" val="True"/>
</p:tagLst>
</file>

<file path=ppt/tags/tag635.xml><?xml version="1.0" encoding="utf-8"?>
<p:tagLst xmlns:a="http://schemas.openxmlformats.org/drawingml/2006/main" xmlns:r="http://schemas.openxmlformats.org/officeDocument/2006/relationships" xmlns:p="http://schemas.openxmlformats.org/presentationml/2006/main">
  <p:tag name="ORIGINALHEIGHT" val="2.668277"/>
  <p:tag name="ORIGINALWIDTH" val="1.682692"/>
  <p:tag name="EMFCHILD" val="True"/>
</p:tagLst>
</file>

<file path=ppt/tags/tag636.xml><?xml version="1.0" encoding="utf-8"?>
<p:tagLst xmlns:a="http://schemas.openxmlformats.org/drawingml/2006/main" xmlns:r="http://schemas.openxmlformats.org/officeDocument/2006/relationships" xmlns:p="http://schemas.openxmlformats.org/presentationml/2006/main">
  <p:tag name="ORIGINALHEIGHT" val="3.677893"/>
  <p:tag name="ORIGINALWIDTH" val="2.5"/>
  <p:tag name="EMFCHILD" val="True"/>
</p:tagLst>
</file>

<file path=ppt/tags/tag637.xml><?xml version="1.0" encoding="utf-8"?>
<p:tagLst xmlns:a="http://schemas.openxmlformats.org/drawingml/2006/main" xmlns:r="http://schemas.openxmlformats.org/officeDocument/2006/relationships" xmlns:p="http://schemas.openxmlformats.org/presentationml/2006/main">
  <p:tag name="ORIGINALHEIGHT" val="2.644231"/>
  <p:tag name="ORIGINALWIDTH" val="1.826923"/>
  <p:tag name="EMFCHILD" val="True"/>
</p:tagLst>
</file>

<file path=ppt/tags/tag638.xml><?xml version="1.0" encoding="utf-8"?>
<p:tagLst xmlns:a="http://schemas.openxmlformats.org/drawingml/2006/main" xmlns:r="http://schemas.openxmlformats.org/officeDocument/2006/relationships" xmlns:p="http://schemas.openxmlformats.org/presentationml/2006/main">
  <p:tag name="ORIGINALHEIGHT" val="2.740385"/>
  <p:tag name="ORIGINALWIDTH" val="0.3365384"/>
  <p:tag name="EMFCHILD" val="True"/>
</p:tagLst>
</file>

<file path=ppt/tags/tag639.xml><?xml version="1.0" encoding="utf-8"?>
<p:tagLst xmlns:a="http://schemas.openxmlformats.org/drawingml/2006/main" xmlns:r="http://schemas.openxmlformats.org/officeDocument/2006/relationships" xmlns:p="http://schemas.openxmlformats.org/presentationml/2006/main">
  <p:tag name="ORIGINALHEIGHT" val="13.77405"/>
  <p:tag name="ORIGINALWIDTH" val="2.596154"/>
  <p:tag name="EMFCHILD" val="True"/>
</p:tagLst>
</file>

<file path=ppt/tags/tag64.xml><?xml version="1.0" encoding="utf-8"?>
<p:tagLst xmlns:a="http://schemas.openxmlformats.org/drawingml/2006/main" xmlns:r="http://schemas.openxmlformats.org/officeDocument/2006/relationships" xmlns:p="http://schemas.openxmlformats.org/presentationml/2006/main">
  <p:tag name="ORIGINALHEIGHT" val="13.84615"/>
  <p:tag name="ORIGINALWIDTH" val="2.355769"/>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begin{cases}&#10;        1 &amp; \text{if a = b,} \\&#10;        0 &amp; \text{else.}&#10;    \end{cases}&#10;}\]&#10;\end{document}"/>
  <p:tag name="IGUANATEXSIZE" val="52"/>
  <p:tag name="IGUANATEXCURSOR" val="812"/>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640.xml><?xml version="1.0" encoding="utf-8"?>
<p:tagLst xmlns:a="http://schemas.openxmlformats.org/drawingml/2006/main" xmlns:r="http://schemas.openxmlformats.org/officeDocument/2006/relationships" xmlns:p="http://schemas.openxmlformats.org/presentationml/2006/main">
  <p:tag name="ORIGINALHEIGHT" val="13.77405"/>
  <p:tag name="ORIGINALWIDTH" val="2.596154"/>
  <p:tag name="EMFCHILD" val="True"/>
</p:tagLst>
</file>

<file path=ppt/tags/tag641.xml><?xml version="1.0" encoding="utf-8"?>
<p:tagLst xmlns:a="http://schemas.openxmlformats.org/drawingml/2006/main" xmlns:r="http://schemas.openxmlformats.org/officeDocument/2006/relationships" xmlns:p="http://schemas.openxmlformats.org/presentationml/2006/main">
  <p:tag name="ORIGINALHEIGHT" val="2.043277"/>
  <p:tag name="ORIGINALWIDTH" val="1.778846"/>
  <p:tag name="EMFCHILD" val="True"/>
</p:tagLst>
</file>

<file path=ppt/tags/tag642.xml><?xml version="1.0" encoding="utf-8"?>
<p:tagLst xmlns:a="http://schemas.openxmlformats.org/drawingml/2006/main" xmlns:r="http://schemas.openxmlformats.org/officeDocument/2006/relationships" xmlns:p="http://schemas.openxmlformats.org/presentationml/2006/main">
  <p:tag name="ORIGINALHEIGHT" val="7.307694"/>
  <p:tag name="ORIGINALWIDTH" val="6.51443"/>
  <p:tag name="EMFCHILD" val="True"/>
</p:tagLst>
</file>

<file path=ppt/tags/tag643.xml><?xml version="1.0" encoding="utf-8"?>
<p:tagLst xmlns:a="http://schemas.openxmlformats.org/drawingml/2006/main" xmlns:r="http://schemas.openxmlformats.org/officeDocument/2006/relationships" xmlns:p="http://schemas.openxmlformats.org/presentationml/2006/main">
  <p:tag name="ORIGINALHEIGHT" val="2.764431"/>
  <p:tag name="ORIGINALWIDTH" val="0.3365384"/>
  <p:tag name="EMFCHILD" val="True"/>
</p:tagLst>
</file>

<file path=ppt/tags/tag644.xml><?xml version="1.0" encoding="utf-8"?>
<p:tagLst xmlns:a="http://schemas.openxmlformats.org/drawingml/2006/main" xmlns:r="http://schemas.openxmlformats.org/officeDocument/2006/relationships" xmlns:p="http://schemas.openxmlformats.org/presentationml/2006/main">
  <p:tag name="ORIGINALHEIGHT" val="1.10577"/>
  <p:tag name="ORIGINALWIDTH" val="2.596154"/>
  <p:tag name="EMFCHILD" val="True"/>
</p:tagLst>
</file>

<file path=ppt/tags/tag645.xml><?xml version="1.0" encoding="utf-8"?>
<p:tagLst xmlns:a="http://schemas.openxmlformats.org/drawingml/2006/main" xmlns:r="http://schemas.openxmlformats.org/officeDocument/2006/relationships" xmlns:p="http://schemas.openxmlformats.org/presentationml/2006/main">
  <p:tag name="ORIGINALHEIGHT" val="2.668277"/>
  <p:tag name="ORIGINALWIDTH" val="1.682692"/>
  <p:tag name="EMFCHILD" val="True"/>
</p:tagLst>
</file>

<file path=ppt/tags/tag646.xml><?xml version="1.0" encoding="utf-8"?>
<p:tagLst xmlns:a="http://schemas.openxmlformats.org/drawingml/2006/main" xmlns:r="http://schemas.openxmlformats.org/officeDocument/2006/relationships" xmlns:p="http://schemas.openxmlformats.org/presentationml/2006/main">
  <p:tag name="ORIGINALHEIGHT" val="3.677893"/>
  <p:tag name="ORIGINALWIDTH" val="2.5"/>
  <p:tag name="EMFCHILD" val="True"/>
</p:tagLst>
</file>

<file path=ppt/tags/tag647.xml><?xml version="1.0" encoding="utf-8"?>
<p:tagLst xmlns:a="http://schemas.openxmlformats.org/drawingml/2006/main" xmlns:r="http://schemas.openxmlformats.org/officeDocument/2006/relationships" xmlns:p="http://schemas.openxmlformats.org/presentationml/2006/main">
  <p:tag name="ORIGINALHEIGHT" val="2.644231"/>
  <p:tag name="ORIGINALWIDTH" val="2.043277"/>
  <p:tag name="EMFCHILD" val="True"/>
</p:tagLst>
</file>

<file path=ppt/tags/tag648.xml><?xml version="1.0" encoding="utf-8"?>
<p:tagLst xmlns:a="http://schemas.openxmlformats.org/drawingml/2006/main" xmlns:r="http://schemas.openxmlformats.org/officeDocument/2006/relationships" xmlns:p="http://schemas.openxmlformats.org/presentationml/2006/main">
  <p:tag name="ORIGINALHEIGHT" val="2.740385"/>
  <p:tag name="ORIGINALWIDTH" val="0.3365384"/>
  <p:tag name="EMFCHILD" val="True"/>
</p:tagLst>
</file>

<file path=ppt/tags/tag649.xml><?xml version="1.0" encoding="utf-8"?>
<p:tagLst xmlns:a="http://schemas.openxmlformats.org/drawingml/2006/main" xmlns:r="http://schemas.openxmlformats.org/officeDocument/2006/relationships" xmlns:p="http://schemas.openxmlformats.org/presentationml/2006/main">
  <p:tag name="ORIGINALHEIGHT" val="13.77405"/>
  <p:tag name="ORIGINALWIDTH" val="2.596154"/>
  <p:tag name="EMFCHILD" val="True"/>
</p:tagLst>
</file>

<file path=ppt/tags/tag65.xml><?xml version="1.0" encoding="utf-8"?>
<p:tagLst xmlns:a="http://schemas.openxmlformats.org/drawingml/2006/main" xmlns:r="http://schemas.openxmlformats.org/officeDocument/2006/relationships" xmlns:p="http://schemas.openxmlformats.org/presentationml/2006/main">
  <p:tag name="ORIGINALHEIGHT" val="3.509615"/>
  <p:tag name="ORIGINALWIDTH" val="2.259615"/>
  <p:tag name="EMFCHILD" val="True"/>
</p:tagLst>
</file>

<file path=ppt/tags/tag650.xml><?xml version="1.0" encoding="utf-8"?>
<p:tagLst xmlns:a="http://schemas.openxmlformats.org/drawingml/2006/main" xmlns:r="http://schemas.openxmlformats.org/officeDocument/2006/relationships" xmlns:p="http://schemas.openxmlformats.org/presentationml/2006/main">
  <p:tag name="ORIGINALHEIGHT" val="13.77405"/>
  <p:tag name="ORIGINALWIDTH" val="2.6202"/>
  <p:tag name="EMFCHILD" val="True"/>
</p:tagLst>
</file>

<file path=ppt/tags/tag651.xml><?xml version="1.0" encoding="utf-8"?>
<p:tagLst xmlns:a="http://schemas.openxmlformats.org/drawingml/2006/main" xmlns:r="http://schemas.openxmlformats.org/officeDocument/2006/relationships" xmlns:p="http://schemas.openxmlformats.org/presentationml/2006/main">
  <p:tag name="ORIGINALHEIGHT" val="2.043277"/>
  <p:tag name="ORIGINALWIDTH" val="1.778846"/>
  <p:tag name="EMFCHILD" val="True"/>
</p:tagLst>
</file>

<file path=ppt/tags/tag652.xml><?xml version="1.0" encoding="utf-8"?>
<p:tagLst xmlns:a="http://schemas.openxmlformats.org/drawingml/2006/main" xmlns:r="http://schemas.openxmlformats.org/officeDocument/2006/relationships" xmlns:p="http://schemas.openxmlformats.org/presentationml/2006/main">
  <p:tag name="ORIGINALHEIGHT" val="7.307694"/>
  <p:tag name="ORIGINALWIDTH" val="6.51443"/>
  <p:tag name="EMFCHILD" val="True"/>
</p:tagLst>
</file>

<file path=ppt/tags/tag653.xml><?xml version="1.0" encoding="utf-8"?>
<p:tagLst xmlns:a="http://schemas.openxmlformats.org/drawingml/2006/main" xmlns:r="http://schemas.openxmlformats.org/officeDocument/2006/relationships" xmlns:p="http://schemas.openxmlformats.org/presentationml/2006/main">
  <p:tag name="ORIGINALHEIGHT" val="2.764431"/>
  <p:tag name="ORIGINALWIDTH" val="0.3365384"/>
  <p:tag name="EMFCHILD" val="True"/>
</p:tagLst>
</file>

<file path=ppt/tags/tag654.xml><?xml version="1.0" encoding="utf-8"?>
<p:tagLst xmlns:a="http://schemas.openxmlformats.org/drawingml/2006/main" xmlns:r="http://schemas.openxmlformats.org/officeDocument/2006/relationships" xmlns:p="http://schemas.openxmlformats.org/presentationml/2006/main">
  <p:tag name="ORIGINALHEIGHT" val="1.10577"/>
  <p:tag name="ORIGINALWIDTH" val="2.6202"/>
  <p:tag name="EMFCHILD" val="True"/>
</p:tagLst>
</file>

<file path=ppt/tags/tag655.xml><?xml version="1.0" encoding="utf-8"?>
<p:tagLst xmlns:a="http://schemas.openxmlformats.org/drawingml/2006/main" xmlns:r="http://schemas.openxmlformats.org/officeDocument/2006/relationships" xmlns:p="http://schemas.openxmlformats.org/presentationml/2006/main">
  <p:tag name="ORIGINALHEIGHT" val="2.668277"/>
  <p:tag name="ORIGINALWIDTH" val="1.658661"/>
  <p:tag name="EMFCHILD" val="True"/>
</p:tagLst>
</file>

<file path=ppt/tags/tag656.xml><?xml version="1.0" encoding="utf-8"?>
<p:tagLst xmlns:a="http://schemas.openxmlformats.org/drawingml/2006/main" xmlns:r="http://schemas.openxmlformats.org/officeDocument/2006/relationships" xmlns:p="http://schemas.openxmlformats.org/presentationml/2006/main">
  <p:tag name="ORIGINALHEIGHT" val="3.677893"/>
  <p:tag name="ORIGINALWIDTH" val="2.5"/>
  <p:tag name="EMFCHILD" val="True"/>
</p:tagLst>
</file>

<file path=ppt/tags/tag657.xml><?xml version="1.0" encoding="utf-8"?>
<p:tagLst xmlns:a="http://schemas.openxmlformats.org/drawingml/2006/main" xmlns:r="http://schemas.openxmlformats.org/officeDocument/2006/relationships" xmlns:p="http://schemas.openxmlformats.org/presentationml/2006/main">
  <p:tag name="ORIGINALHEIGHT" val="2.692308"/>
  <p:tag name="ORIGINALWIDTH" val="1.778846"/>
  <p:tag name="EMFCHILD" val="True"/>
</p:tagLst>
</file>

<file path=ppt/tags/tag658.xml><?xml version="1.0" encoding="utf-8"?>
<p:tagLst xmlns:a="http://schemas.openxmlformats.org/drawingml/2006/main" xmlns:r="http://schemas.openxmlformats.org/officeDocument/2006/relationships" xmlns:p="http://schemas.openxmlformats.org/presentationml/2006/main">
  <p:tag name="ORIGINALHEIGHT" val="2.740385"/>
  <p:tag name="ORIGINALWIDTH" val="0.3605845"/>
  <p:tag name="EMFCHILD" val="True"/>
</p:tagLst>
</file>

<file path=ppt/tags/tag659.xml><?xml version="1.0" encoding="utf-8"?>
<p:tagLst xmlns:a="http://schemas.openxmlformats.org/drawingml/2006/main" xmlns:r="http://schemas.openxmlformats.org/officeDocument/2006/relationships" xmlns:p="http://schemas.openxmlformats.org/presentationml/2006/main">
  <p:tag name="ORIGINALHEIGHT" val="13.77405"/>
  <p:tag name="ORIGINALWIDTH" val="2.6202"/>
  <p:tag name="EMFCHILD" val="True"/>
</p:tagLst>
</file>

<file path=ppt/tags/tag66.xml><?xml version="1.0" encoding="utf-8"?>
<p:tagLst xmlns:a="http://schemas.openxmlformats.org/drawingml/2006/main" xmlns:r="http://schemas.openxmlformats.org/officeDocument/2006/relationships" xmlns:p="http://schemas.openxmlformats.org/presentationml/2006/main">
  <p:tag name="ORIGINALHEIGHT" val="3.653846"/>
  <p:tag name="ORIGINALWIDTH" val="0.4567384"/>
  <p:tag name="EMFCHILD" val="True"/>
</p:tagLst>
</file>

<file path=ppt/tags/tag660.xml><?xml version="1.0" encoding="utf-8"?>
<p:tagLst xmlns:a="http://schemas.openxmlformats.org/drawingml/2006/main" xmlns:r="http://schemas.openxmlformats.org/officeDocument/2006/relationships" xmlns:p="http://schemas.openxmlformats.org/presentationml/2006/main">
  <p:tag name="ORIGINALHEIGHT" val="3.998317"/>
  <p:tag name="ORIGINALWIDTH" val="2.125427"/>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ell_2^2&#10;}\]&#10;\end{document}"/>
  <p:tag name="IGUANATEXSIZE" val="59.4"/>
  <p:tag name="IGUANATEXCURSOR" val="751"/>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661.xml><?xml version="1.0" encoding="utf-8"?>
<p:tagLst xmlns:a="http://schemas.openxmlformats.org/drawingml/2006/main" xmlns:r="http://schemas.openxmlformats.org/officeDocument/2006/relationships" xmlns:p="http://schemas.openxmlformats.org/presentationml/2006/main">
  <p:tag name="ORIGINALHEIGHT" val="2.988215"/>
  <p:tag name="ORIGINALWIDTH" val="2.041252"/>
  <p:tag name="EMFCHILD" val="True"/>
</p:tagLst>
</file>

<file path=ppt/tags/tag662.xml><?xml version="1.0" encoding="utf-8"?>
<p:tagLst xmlns:a="http://schemas.openxmlformats.org/drawingml/2006/main" xmlns:r="http://schemas.openxmlformats.org/officeDocument/2006/relationships" xmlns:p="http://schemas.openxmlformats.org/presentationml/2006/main">
  <p:tag name="ORIGINALHEIGHT" val="2.988215"/>
  <p:tag name="ORIGINALWIDTH" val="2.041252"/>
  <p:tag name="EMFCHILD" val="True"/>
</p:tagLst>
</file>

<file path=ppt/tags/tag663.xml><?xml version="1.0" encoding="utf-8"?>
<p:tagLst xmlns:a="http://schemas.openxmlformats.org/drawingml/2006/main" xmlns:r="http://schemas.openxmlformats.org/officeDocument/2006/relationships" xmlns:p="http://schemas.openxmlformats.org/presentationml/2006/main">
  <p:tag name="ORIGINALHEIGHT" val="2.091339"/>
  <p:tag name="ORIGINALWIDTH" val="1.82692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_i^2 &#10;}\]&#10;\end{document}"/>
  <p:tag name="IGUANATEXSIZE" val="52"/>
  <p:tag name="IGUANATEXCURSOR" val="727"/>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664.xml><?xml version="1.0" encoding="utf-8"?>
<p:tagLst xmlns:a="http://schemas.openxmlformats.org/drawingml/2006/main" xmlns:r="http://schemas.openxmlformats.org/officeDocument/2006/relationships" xmlns:p="http://schemas.openxmlformats.org/presentationml/2006/main">
  <p:tag name="ORIGINALHEIGHT" val="7.451925"/>
  <p:tag name="ORIGINALWIDTH" val="6.778845"/>
  <p:tag name="EMFCHILD" val="True"/>
</p:tagLst>
</file>

<file path=ppt/tags/tag665.xml><?xml version="1.0" encoding="utf-8"?>
<p:tagLst xmlns:a="http://schemas.openxmlformats.org/drawingml/2006/main" xmlns:r="http://schemas.openxmlformats.org/officeDocument/2006/relationships" xmlns:p="http://schemas.openxmlformats.org/presentationml/2006/main">
  <p:tag name="ORIGINALHEIGHT" val="2.836539"/>
  <p:tag name="ORIGINALWIDTH" val="0.3605844"/>
  <p:tag name="EMFCHILD" val="True"/>
</p:tagLst>
</file>

<file path=ppt/tags/tag666.xml><?xml version="1.0" encoding="utf-8"?>
<p:tagLst xmlns:a="http://schemas.openxmlformats.org/drawingml/2006/main" xmlns:r="http://schemas.openxmlformats.org/officeDocument/2006/relationships" xmlns:p="http://schemas.openxmlformats.org/presentationml/2006/main">
  <p:tag name="ORIGINALHEIGHT" val="1.1298"/>
  <p:tag name="ORIGINALWIDTH" val="2.716353"/>
  <p:tag name="EMFCHILD" val="True"/>
</p:tagLst>
</file>

<file path=ppt/tags/tag667.xml><?xml version="1.0" encoding="utf-8"?>
<p:tagLst xmlns:a="http://schemas.openxmlformats.org/drawingml/2006/main" xmlns:r="http://schemas.openxmlformats.org/officeDocument/2006/relationships" xmlns:p="http://schemas.openxmlformats.org/presentationml/2006/main">
  <p:tag name="ORIGINALHEIGHT" val="2.71634"/>
  <p:tag name="ORIGINALWIDTH" val="1.730769"/>
  <p:tag name="EMFCHILD" val="True"/>
</p:tagLst>
</file>

<file path=ppt/tags/tag668.xml><?xml version="1.0" encoding="utf-8"?>
<p:tagLst xmlns:a="http://schemas.openxmlformats.org/drawingml/2006/main" xmlns:r="http://schemas.openxmlformats.org/officeDocument/2006/relationships" xmlns:p="http://schemas.openxmlformats.org/presentationml/2006/main">
  <p:tag name="ORIGINALHEIGHT" val="3.750001"/>
  <p:tag name="ORIGINALWIDTH" val="2.596153"/>
  <p:tag name="EMFCHILD" val="True"/>
</p:tagLst>
</file>

<file path=ppt/tags/tag669.xml><?xml version="1.0" encoding="utf-8"?>
<p:tagLst xmlns:a="http://schemas.openxmlformats.org/drawingml/2006/main" xmlns:r="http://schemas.openxmlformats.org/officeDocument/2006/relationships" xmlns:p="http://schemas.openxmlformats.org/presentationml/2006/main">
  <p:tag name="ORIGINALHEIGHT" val="2.764416"/>
  <p:tag name="ORIGINALWIDTH" val="1.850969"/>
  <p:tag name="EMFCHILD" val="True"/>
</p:tagLst>
</file>

<file path=ppt/tags/tag67.xml><?xml version="1.0" encoding="utf-8"?>
<p:tagLst xmlns:a="http://schemas.openxmlformats.org/drawingml/2006/main" xmlns:r="http://schemas.openxmlformats.org/officeDocument/2006/relationships" xmlns:p="http://schemas.openxmlformats.org/presentationml/2006/main">
  <p:tag name="ORIGINALHEIGHT" val="3.653846"/>
  <p:tag name="ORIGINALWIDTH" val="1.802892"/>
  <p:tag name="EMFCHILD" val="True"/>
</p:tagLst>
</file>

<file path=ppt/tags/tag670.xml><?xml version="1.0" encoding="utf-8"?>
<p:tagLst xmlns:a="http://schemas.openxmlformats.org/drawingml/2006/main" xmlns:r="http://schemas.openxmlformats.org/officeDocument/2006/relationships" xmlns:p="http://schemas.openxmlformats.org/presentationml/2006/main">
  <p:tag name="ORIGINALHEIGHT" val="2.812493"/>
  <p:tag name="ORIGINALWIDTH" val="0.3605844"/>
  <p:tag name="EMFCHILD" val="True"/>
</p:tagLst>
</file>

<file path=ppt/tags/tag671.xml><?xml version="1.0" encoding="utf-8"?>
<p:tagLst xmlns:a="http://schemas.openxmlformats.org/drawingml/2006/main" xmlns:r="http://schemas.openxmlformats.org/officeDocument/2006/relationships" xmlns:p="http://schemas.openxmlformats.org/presentationml/2006/main">
  <p:tag name="ORIGINALHEIGHT" val="14.2548"/>
  <p:tag name="ORIGINALWIDTH" val="13.58174"/>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_i^2 &#10;}\]&#10;\end{document}"/>
  <p:tag name="IGUANATEXSIZE" val="52"/>
  <p:tag name="IGUANATEXCURSOR" val="727"/>
  <p:tag name="TRANSPARENCY" val="True"/>
  <p:tag name="FILENAME" val=""/>
  <p:tag name="LATEXENGINEID" val="1"/>
  <p:tag name="TEMPFOLDER" val="c:\temp\"/>
  <p:tag name="LATEXFORMHEIGHT" val="380"/>
  <p:tag name="LATEXFORMWIDTH" val="592"/>
  <p:tag name="LATEXFORMWRAP" val="True"/>
  <p:tag name="BITMAPVECTOR" val="1"/>
</p:tagLst>
</file>

<file path=ppt/tags/tag672.xml><?xml version="1.0" encoding="utf-8"?>
<p:tagLst xmlns:a="http://schemas.openxmlformats.org/drawingml/2006/main" xmlns:r="http://schemas.openxmlformats.org/officeDocument/2006/relationships" xmlns:p="http://schemas.openxmlformats.org/presentationml/2006/main">
  <p:tag name="ORIGINALHEIGHT" val="7.55472"/>
  <p:tag name="ORIGINALWIDTH" val="4.96634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ell_2^2&#10;}\]&#10;\end{document}"/>
  <p:tag name="IGUANATEXSIZE" val="59.4"/>
  <p:tag name="IGUANATEXCURSOR" val="751"/>
  <p:tag name="TRANSPARENCY" val="True"/>
  <p:tag name="FILENAME" val=""/>
  <p:tag name="LATEXENGINEID" val="1"/>
  <p:tag name="TEMPFOLDER" val="c:\temp\"/>
  <p:tag name="LATEXFORMHEIGHT" val="380"/>
  <p:tag name="LATEXFORMWIDTH" val="592"/>
  <p:tag name="LATEXFORMWRAP" val="True"/>
  <p:tag name="BITMAPVECTOR" val="1"/>
</p:tagLst>
</file>

<file path=ppt/tags/tag673.xml><?xml version="1.0" encoding="utf-8"?>
<p:tagLst xmlns:a="http://schemas.openxmlformats.org/drawingml/2006/main" xmlns:r="http://schemas.openxmlformats.org/officeDocument/2006/relationships" xmlns:p="http://schemas.openxmlformats.org/presentationml/2006/main">
  <p:tag name="ORIGINALHEIGHT" val="14.18271"/>
  <p:tag name="ORIGINALWIDTH" val="62.21155"/>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left(\sum_{i=1}^n p_i^{\color[rgb]{1,1,0}7}\color[rgb]{1,1,1}\right)  \left(\sum_{i=1}^n p_i^{\color[rgb]{1,1,0}4}\color[rgb]{1,1,1}\right)  \left(\sum_{i=1}^n p_i^{\color[rgb]{1,1,0}2}\color[rgb]{1,1,1}\right)&#10;}\]&#10;\end{document}"/>
  <p:tag name="IGUANATEXSIZE" val="52"/>
  <p:tag name="IGUANATEXCURSOR" val="905"/>
  <p:tag name="TRANSPARENCY" val="True"/>
  <p:tag name="FILENAME" val=""/>
  <p:tag name="LATEXENGINEID" val="1"/>
  <p:tag name="TEMPFOLDER" val="c:\temp\"/>
  <p:tag name="LATEXFORMHEIGHT" val="380"/>
  <p:tag name="LATEXFORMWIDTH" val="592"/>
  <p:tag name="LATEXFORMWRAP" val="True"/>
  <p:tag name="BITMAPVECTOR" val="1"/>
</p:tagLst>
</file>

<file path=ppt/tags/tag674.xml><?xml version="1.0" encoding="utf-8"?>
<p:tagLst xmlns:a="http://schemas.openxmlformats.org/drawingml/2006/main" xmlns:r="http://schemas.openxmlformats.org/officeDocument/2006/relationships" xmlns:p="http://schemas.openxmlformats.org/presentationml/2006/main">
  <p:tag name="ORIGINALHEIGHT" val="13.77405"/>
  <p:tag name="ORIGINALWIDTH" val="2.596154"/>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left(\sum_{i=1}^n p_i^{\color[rgb]{1,1,0}7}\color[rgb]{1,1,1}\right)  \left(\sum_{i=1}^n p_i^{\color[rgb]{1,1,0}4}\color[rgb]{1,1,1}\right)  \left(\sum_{i=1}^n p_i^{\color[rgb]{1,1,0}2}\color[rgb]{1,1,1}\right)&#10;}\]&#10;\end{document}"/>
  <p:tag name="IGUANATEXSIZE" val="52"/>
  <p:tag name="IGUANATEXCURSOR" val="905"/>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675.xml><?xml version="1.0" encoding="utf-8"?>
<p:tagLst xmlns:a="http://schemas.openxmlformats.org/drawingml/2006/main" xmlns:r="http://schemas.openxmlformats.org/officeDocument/2006/relationships" xmlns:p="http://schemas.openxmlformats.org/presentationml/2006/main">
  <p:tag name="ORIGINALHEIGHT" val="2.043277"/>
  <p:tag name="ORIGINALWIDTH" val="1.754815"/>
  <p:tag name="EMFCHILD" val="True"/>
</p:tagLst>
</file>

<file path=ppt/tags/tag676.xml><?xml version="1.0" encoding="utf-8"?>
<p:tagLst xmlns:a="http://schemas.openxmlformats.org/drawingml/2006/main" xmlns:r="http://schemas.openxmlformats.org/officeDocument/2006/relationships" xmlns:p="http://schemas.openxmlformats.org/presentationml/2006/main">
  <p:tag name="ORIGINALHEIGHT" val="7.307694"/>
  <p:tag name="ORIGINALWIDTH" val="6.51443"/>
  <p:tag name="EMFCHILD" val="True"/>
</p:tagLst>
</file>

<file path=ppt/tags/tag677.xml><?xml version="1.0" encoding="utf-8"?>
<p:tagLst xmlns:a="http://schemas.openxmlformats.org/drawingml/2006/main" xmlns:r="http://schemas.openxmlformats.org/officeDocument/2006/relationships" xmlns:p="http://schemas.openxmlformats.org/presentationml/2006/main">
  <p:tag name="ORIGINALHEIGHT" val="2.764431"/>
  <p:tag name="ORIGINALWIDTH" val="0.3605845"/>
  <p:tag name="EMFCHILD" val="True"/>
</p:tagLst>
</file>

<file path=ppt/tags/tag678.xml><?xml version="1.0" encoding="utf-8"?>
<p:tagLst xmlns:a="http://schemas.openxmlformats.org/drawingml/2006/main" xmlns:r="http://schemas.openxmlformats.org/officeDocument/2006/relationships" xmlns:p="http://schemas.openxmlformats.org/presentationml/2006/main">
  <p:tag name="ORIGINALHEIGHT" val="1.10577"/>
  <p:tag name="ORIGINALWIDTH" val="2.596154"/>
  <p:tag name="EMFCHILD" val="True"/>
</p:tagLst>
</file>

<file path=ppt/tags/tag679.xml><?xml version="1.0" encoding="utf-8"?>
<p:tagLst xmlns:a="http://schemas.openxmlformats.org/drawingml/2006/main" xmlns:r="http://schemas.openxmlformats.org/officeDocument/2006/relationships" xmlns:p="http://schemas.openxmlformats.org/presentationml/2006/main">
  <p:tag name="ORIGINALHEIGHT" val="2.668277"/>
  <p:tag name="ORIGINALWIDTH" val="1.682692"/>
  <p:tag name="EMFCHILD" val="True"/>
</p:tagLst>
</file>

<file path=ppt/tags/tag68.xml><?xml version="1.0" encoding="utf-8"?>
<p:tagLst xmlns:a="http://schemas.openxmlformats.org/drawingml/2006/main" xmlns:r="http://schemas.openxmlformats.org/officeDocument/2006/relationships" xmlns:p="http://schemas.openxmlformats.org/presentationml/2006/main">
  <p:tag name="ORIGINALHEIGHT" val="2.764431"/>
  <p:tag name="ORIGINALWIDTH" val="2.403846"/>
  <p:tag name="EMFCHILD" val="True"/>
</p:tagLst>
</file>

<file path=ppt/tags/tag680.xml><?xml version="1.0" encoding="utf-8"?>
<p:tagLst xmlns:a="http://schemas.openxmlformats.org/drawingml/2006/main" xmlns:r="http://schemas.openxmlformats.org/officeDocument/2006/relationships" xmlns:p="http://schemas.openxmlformats.org/presentationml/2006/main">
  <p:tag name="ORIGINALHEIGHT" val="3.677893"/>
  <p:tag name="ORIGINALWIDTH" val="2.5"/>
  <p:tag name="EMFCHILD" val="True"/>
</p:tagLst>
</file>

<file path=ppt/tags/tag681.xml><?xml version="1.0" encoding="utf-8"?>
<p:tagLst xmlns:a="http://schemas.openxmlformats.org/drawingml/2006/main" xmlns:r="http://schemas.openxmlformats.org/officeDocument/2006/relationships" xmlns:p="http://schemas.openxmlformats.org/presentationml/2006/main">
  <p:tag name="ORIGINALHEIGHT" val="2.644231"/>
  <p:tag name="ORIGINALWIDTH" val="1.826923"/>
  <p:tag name="EMFCHILD" val="True"/>
</p:tagLst>
</file>

<file path=ppt/tags/tag682.xml><?xml version="1.0" encoding="utf-8"?>
<p:tagLst xmlns:a="http://schemas.openxmlformats.org/drawingml/2006/main" xmlns:r="http://schemas.openxmlformats.org/officeDocument/2006/relationships" xmlns:p="http://schemas.openxmlformats.org/presentationml/2006/main">
  <p:tag name="ORIGINALHEIGHT" val="2.740385"/>
  <p:tag name="ORIGINALWIDTH" val="0.3365384"/>
  <p:tag name="EMFCHILD" val="True"/>
</p:tagLst>
</file>

<file path=ppt/tags/tag683.xml><?xml version="1.0" encoding="utf-8"?>
<p:tagLst xmlns:a="http://schemas.openxmlformats.org/drawingml/2006/main" xmlns:r="http://schemas.openxmlformats.org/officeDocument/2006/relationships" xmlns:p="http://schemas.openxmlformats.org/presentationml/2006/main">
  <p:tag name="ORIGINALHEIGHT" val="13.77405"/>
  <p:tag name="ORIGINALWIDTH" val="2.596154"/>
  <p:tag name="EMFCHILD" val="True"/>
</p:tagLst>
</file>

<file path=ppt/tags/tag684.xml><?xml version="1.0" encoding="utf-8"?>
<p:tagLst xmlns:a="http://schemas.openxmlformats.org/drawingml/2006/main" xmlns:r="http://schemas.openxmlformats.org/officeDocument/2006/relationships" xmlns:p="http://schemas.openxmlformats.org/presentationml/2006/main">
  <p:tag name="ORIGINALHEIGHT" val="13.77405"/>
  <p:tag name="ORIGINALWIDTH" val="2.596154"/>
  <p:tag name="EMFCHILD" val="True"/>
</p:tagLst>
</file>

<file path=ppt/tags/tag685.xml><?xml version="1.0" encoding="utf-8"?>
<p:tagLst xmlns:a="http://schemas.openxmlformats.org/drawingml/2006/main" xmlns:r="http://schemas.openxmlformats.org/officeDocument/2006/relationships" xmlns:p="http://schemas.openxmlformats.org/presentationml/2006/main">
  <p:tag name="ORIGINALHEIGHT" val="2.043277"/>
  <p:tag name="ORIGINALWIDTH" val="1.778846"/>
  <p:tag name="EMFCHILD" val="True"/>
</p:tagLst>
</file>

<file path=ppt/tags/tag686.xml><?xml version="1.0" encoding="utf-8"?>
<p:tagLst xmlns:a="http://schemas.openxmlformats.org/drawingml/2006/main" xmlns:r="http://schemas.openxmlformats.org/officeDocument/2006/relationships" xmlns:p="http://schemas.openxmlformats.org/presentationml/2006/main">
  <p:tag name="ORIGINALHEIGHT" val="7.307694"/>
  <p:tag name="ORIGINALWIDTH" val="6.51443"/>
  <p:tag name="EMFCHILD" val="True"/>
</p:tagLst>
</file>

<file path=ppt/tags/tag687.xml><?xml version="1.0" encoding="utf-8"?>
<p:tagLst xmlns:a="http://schemas.openxmlformats.org/drawingml/2006/main" xmlns:r="http://schemas.openxmlformats.org/officeDocument/2006/relationships" xmlns:p="http://schemas.openxmlformats.org/presentationml/2006/main">
  <p:tag name="ORIGINALHEIGHT" val="2.764431"/>
  <p:tag name="ORIGINALWIDTH" val="0.3365384"/>
  <p:tag name="EMFCHILD" val="True"/>
</p:tagLst>
</file>

<file path=ppt/tags/tag688.xml><?xml version="1.0" encoding="utf-8"?>
<p:tagLst xmlns:a="http://schemas.openxmlformats.org/drawingml/2006/main" xmlns:r="http://schemas.openxmlformats.org/officeDocument/2006/relationships" xmlns:p="http://schemas.openxmlformats.org/presentationml/2006/main">
  <p:tag name="ORIGINALHEIGHT" val="1.10577"/>
  <p:tag name="ORIGINALWIDTH" val="2.596154"/>
  <p:tag name="EMFCHILD" val="True"/>
</p:tagLst>
</file>

<file path=ppt/tags/tag689.xml><?xml version="1.0" encoding="utf-8"?>
<p:tagLst xmlns:a="http://schemas.openxmlformats.org/drawingml/2006/main" xmlns:r="http://schemas.openxmlformats.org/officeDocument/2006/relationships" xmlns:p="http://schemas.openxmlformats.org/presentationml/2006/main">
  <p:tag name="ORIGINALHEIGHT" val="2.668277"/>
  <p:tag name="ORIGINALWIDTH" val="1.682692"/>
  <p:tag name="EMFCHILD" val="True"/>
</p:tagLst>
</file>

<file path=ppt/tags/tag69.xml><?xml version="1.0" encoding="utf-8"?>
<p:tagLst xmlns:a="http://schemas.openxmlformats.org/drawingml/2006/main" xmlns:r="http://schemas.openxmlformats.org/officeDocument/2006/relationships" xmlns:p="http://schemas.openxmlformats.org/presentationml/2006/main">
  <p:tag name="ORIGINALHEIGHT" val="1.3702"/>
  <p:tag name="ORIGINALWIDTH" val="3.2452"/>
  <p:tag name="EMFCHILD" val="True"/>
</p:tagLst>
</file>

<file path=ppt/tags/tag690.xml><?xml version="1.0" encoding="utf-8"?>
<p:tagLst xmlns:a="http://schemas.openxmlformats.org/drawingml/2006/main" xmlns:r="http://schemas.openxmlformats.org/officeDocument/2006/relationships" xmlns:p="http://schemas.openxmlformats.org/presentationml/2006/main">
  <p:tag name="ORIGINALHEIGHT" val="3.677893"/>
  <p:tag name="ORIGINALWIDTH" val="2.5"/>
  <p:tag name="EMFCHILD" val="True"/>
</p:tagLst>
</file>

<file path=ppt/tags/tag691.xml><?xml version="1.0" encoding="utf-8"?>
<p:tagLst xmlns:a="http://schemas.openxmlformats.org/drawingml/2006/main" xmlns:r="http://schemas.openxmlformats.org/officeDocument/2006/relationships" xmlns:p="http://schemas.openxmlformats.org/presentationml/2006/main">
  <p:tag name="ORIGINALHEIGHT" val="2.644231"/>
  <p:tag name="ORIGINALWIDTH" val="2.043277"/>
  <p:tag name="EMFCHILD" val="True"/>
</p:tagLst>
</file>

<file path=ppt/tags/tag692.xml><?xml version="1.0" encoding="utf-8"?>
<p:tagLst xmlns:a="http://schemas.openxmlformats.org/drawingml/2006/main" xmlns:r="http://schemas.openxmlformats.org/officeDocument/2006/relationships" xmlns:p="http://schemas.openxmlformats.org/presentationml/2006/main">
  <p:tag name="ORIGINALHEIGHT" val="2.740385"/>
  <p:tag name="ORIGINALWIDTH" val="0.3365384"/>
  <p:tag name="EMFCHILD" val="True"/>
</p:tagLst>
</file>

<file path=ppt/tags/tag693.xml><?xml version="1.0" encoding="utf-8"?>
<p:tagLst xmlns:a="http://schemas.openxmlformats.org/drawingml/2006/main" xmlns:r="http://schemas.openxmlformats.org/officeDocument/2006/relationships" xmlns:p="http://schemas.openxmlformats.org/presentationml/2006/main">
  <p:tag name="ORIGINALHEIGHT" val="13.77405"/>
  <p:tag name="ORIGINALWIDTH" val="2.596154"/>
  <p:tag name="EMFCHILD" val="True"/>
</p:tagLst>
</file>

<file path=ppt/tags/tag694.xml><?xml version="1.0" encoding="utf-8"?>
<p:tagLst xmlns:a="http://schemas.openxmlformats.org/drawingml/2006/main" xmlns:r="http://schemas.openxmlformats.org/officeDocument/2006/relationships" xmlns:p="http://schemas.openxmlformats.org/presentationml/2006/main">
  <p:tag name="ORIGINALHEIGHT" val="13.77405"/>
  <p:tag name="ORIGINALWIDTH" val="2.6202"/>
  <p:tag name="EMFCHILD" val="True"/>
</p:tagLst>
</file>

<file path=ppt/tags/tag695.xml><?xml version="1.0" encoding="utf-8"?>
<p:tagLst xmlns:a="http://schemas.openxmlformats.org/drawingml/2006/main" xmlns:r="http://schemas.openxmlformats.org/officeDocument/2006/relationships" xmlns:p="http://schemas.openxmlformats.org/presentationml/2006/main">
  <p:tag name="ORIGINALHEIGHT" val="2.043277"/>
  <p:tag name="ORIGINALWIDTH" val="1.778846"/>
  <p:tag name="EMFCHILD" val="True"/>
</p:tagLst>
</file>

<file path=ppt/tags/tag696.xml><?xml version="1.0" encoding="utf-8"?>
<p:tagLst xmlns:a="http://schemas.openxmlformats.org/drawingml/2006/main" xmlns:r="http://schemas.openxmlformats.org/officeDocument/2006/relationships" xmlns:p="http://schemas.openxmlformats.org/presentationml/2006/main">
  <p:tag name="ORIGINALHEIGHT" val="7.307694"/>
  <p:tag name="ORIGINALWIDTH" val="6.51443"/>
  <p:tag name="EMFCHILD" val="True"/>
</p:tagLst>
</file>

<file path=ppt/tags/tag697.xml><?xml version="1.0" encoding="utf-8"?>
<p:tagLst xmlns:a="http://schemas.openxmlformats.org/drawingml/2006/main" xmlns:r="http://schemas.openxmlformats.org/officeDocument/2006/relationships" xmlns:p="http://schemas.openxmlformats.org/presentationml/2006/main">
  <p:tag name="ORIGINALHEIGHT" val="2.764431"/>
  <p:tag name="ORIGINALWIDTH" val="0.3365384"/>
  <p:tag name="EMFCHILD" val="True"/>
</p:tagLst>
</file>

<file path=ppt/tags/tag698.xml><?xml version="1.0" encoding="utf-8"?>
<p:tagLst xmlns:a="http://schemas.openxmlformats.org/drawingml/2006/main" xmlns:r="http://schemas.openxmlformats.org/officeDocument/2006/relationships" xmlns:p="http://schemas.openxmlformats.org/presentationml/2006/main">
  <p:tag name="ORIGINALHEIGHT" val="1.10577"/>
  <p:tag name="ORIGINALWIDTH" val="2.6202"/>
  <p:tag name="EMFCHILD" val="True"/>
</p:tagLst>
</file>

<file path=ppt/tags/tag699.xml><?xml version="1.0" encoding="utf-8"?>
<p:tagLst xmlns:a="http://schemas.openxmlformats.org/drawingml/2006/main" xmlns:r="http://schemas.openxmlformats.org/officeDocument/2006/relationships" xmlns:p="http://schemas.openxmlformats.org/presentationml/2006/main">
  <p:tag name="ORIGINALHEIGHT" val="2.668277"/>
  <p:tag name="ORIGINALWIDTH" val="1.658661"/>
  <p:tag name="EMFCHILD" val="True"/>
</p:tagLst>
</file>

<file path=ppt/tags/tag7.xml><?xml version="1.0" encoding="utf-8"?>
<p:tagLst xmlns:a="http://schemas.openxmlformats.org/drawingml/2006/main" xmlns:r="http://schemas.openxmlformats.org/officeDocument/2006/relationships" xmlns:p="http://schemas.openxmlformats.org/presentationml/2006/main">
  <p:tag name="ORIGINALHEIGHT" val="1.682692"/>
  <p:tag name="ORIGINALWIDTH" val="3.461539"/>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widehat{\phantom{\rho}}&#10;}\]&#10;\end{document}"/>
  <p:tag name="IGUANATEXSIZE" val="52"/>
  <p:tag name="IGUANATEXCURSOR" val="726"/>
  <p:tag name="TRANSPARENCY" val="True"/>
  <p:tag name="FILENAME" val=""/>
  <p:tag name="LATEXENGINEID" val="1"/>
  <p:tag name="TEMPFOLDER" val="c:\temp\"/>
  <p:tag name="LATEXFORMHEIGHT" val="380"/>
  <p:tag name="LATEXFORMWIDTH" val="592"/>
  <p:tag name="LATEXFORMWRAP" val="True"/>
  <p:tag name="BITMAPVECTOR" val="1"/>
</p:tagLst>
</file>

<file path=ppt/tags/tag70.xml><?xml version="1.0" encoding="utf-8"?>
<p:tagLst xmlns:a="http://schemas.openxmlformats.org/drawingml/2006/main" xmlns:r="http://schemas.openxmlformats.org/officeDocument/2006/relationships" xmlns:p="http://schemas.openxmlformats.org/presentationml/2006/main">
  <p:tag name="ORIGINALHEIGHT" val="3.725969"/>
  <p:tag name="ORIGINALWIDTH" val="2.548077"/>
  <p:tag name="EMFCHILD" val="True"/>
</p:tagLst>
</file>

<file path=ppt/tags/tag700.xml><?xml version="1.0" encoding="utf-8"?>
<p:tagLst xmlns:a="http://schemas.openxmlformats.org/drawingml/2006/main" xmlns:r="http://schemas.openxmlformats.org/officeDocument/2006/relationships" xmlns:p="http://schemas.openxmlformats.org/presentationml/2006/main">
  <p:tag name="ORIGINALHEIGHT" val="3.677893"/>
  <p:tag name="ORIGINALWIDTH" val="2.5"/>
  <p:tag name="EMFCHILD" val="True"/>
</p:tagLst>
</file>

<file path=ppt/tags/tag701.xml><?xml version="1.0" encoding="utf-8"?>
<p:tagLst xmlns:a="http://schemas.openxmlformats.org/drawingml/2006/main" xmlns:r="http://schemas.openxmlformats.org/officeDocument/2006/relationships" xmlns:p="http://schemas.openxmlformats.org/presentationml/2006/main">
  <p:tag name="ORIGINALHEIGHT" val="2.692308"/>
  <p:tag name="ORIGINALWIDTH" val="1.778846"/>
  <p:tag name="EMFCHILD" val="True"/>
</p:tagLst>
</file>

<file path=ppt/tags/tag702.xml><?xml version="1.0" encoding="utf-8"?>
<p:tagLst xmlns:a="http://schemas.openxmlformats.org/drawingml/2006/main" xmlns:r="http://schemas.openxmlformats.org/officeDocument/2006/relationships" xmlns:p="http://schemas.openxmlformats.org/presentationml/2006/main">
  <p:tag name="ORIGINALHEIGHT" val="2.740385"/>
  <p:tag name="ORIGINALWIDTH" val="0.3605845"/>
  <p:tag name="EMFCHILD" val="True"/>
</p:tagLst>
</file>

<file path=ppt/tags/tag703.xml><?xml version="1.0" encoding="utf-8"?>
<p:tagLst xmlns:a="http://schemas.openxmlformats.org/drawingml/2006/main" xmlns:r="http://schemas.openxmlformats.org/officeDocument/2006/relationships" xmlns:p="http://schemas.openxmlformats.org/presentationml/2006/main">
  <p:tag name="ORIGINALHEIGHT" val="13.77405"/>
  <p:tag name="ORIGINALWIDTH" val="2.6202"/>
  <p:tag name="EMFCHILD" val="True"/>
</p:tagLst>
</file>

<file path=ppt/tags/tag704.xml><?xml version="1.0" encoding="utf-8"?>
<p:tagLst xmlns:a="http://schemas.openxmlformats.org/drawingml/2006/main" xmlns:r="http://schemas.openxmlformats.org/officeDocument/2006/relationships" xmlns:p="http://schemas.openxmlformats.org/presentationml/2006/main">
  <p:tag name="ORIGINALHEIGHT" val="3.998317"/>
  <p:tag name="ORIGINALWIDTH" val="2.125427"/>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ell_2^2&#10;}\]&#10;\end{document}"/>
  <p:tag name="IGUANATEXSIZE" val="59.4"/>
  <p:tag name="IGUANATEXCURSOR" val="751"/>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705.xml><?xml version="1.0" encoding="utf-8"?>
<p:tagLst xmlns:a="http://schemas.openxmlformats.org/drawingml/2006/main" xmlns:r="http://schemas.openxmlformats.org/officeDocument/2006/relationships" xmlns:p="http://schemas.openxmlformats.org/presentationml/2006/main">
  <p:tag name="ORIGINALHEIGHT" val="2.988215"/>
  <p:tag name="ORIGINALWIDTH" val="2.041252"/>
  <p:tag name="EMFCHILD" val="True"/>
</p:tagLst>
</file>

<file path=ppt/tags/tag706.xml><?xml version="1.0" encoding="utf-8"?>
<p:tagLst xmlns:a="http://schemas.openxmlformats.org/drawingml/2006/main" xmlns:r="http://schemas.openxmlformats.org/officeDocument/2006/relationships" xmlns:p="http://schemas.openxmlformats.org/presentationml/2006/main">
  <p:tag name="ORIGINALHEIGHT" val="2.988215"/>
  <p:tag name="ORIGINALWIDTH" val="2.041252"/>
  <p:tag name="EMFCHILD" val="True"/>
</p:tagLst>
</file>

<file path=ppt/tags/tag707.xml><?xml version="1.0" encoding="utf-8"?>
<p:tagLst xmlns:a="http://schemas.openxmlformats.org/drawingml/2006/main" xmlns:r="http://schemas.openxmlformats.org/officeDocument/2006/relationships" xmlns:p="http://schemas.openxmlformats.org/presentationml/2006/main">
  <p:tag name="ORIGINALHEIGHT" val="2.091339"/>
  <p:tag name="ORIGINALWIDTH" val="1.82692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_i^2 &#10;}\]&#10;\end{document}"/>
  <p:tag name="IGUANATEXSIZE" val="52"/>
  <p:tag name="IGUANATEXCURSOR" val="727"/>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708.xml><?xml version="1.0" encoding="utf-8"?>
<p:tagLst xmlns:a="http://schemas.openxmlformats.org/drawingml/2006/main" xmlns:r="http://schemas.openxmlformats.org/officeDocument/2006/relationships" xmlns:p="http://schemas.openxmlformats.org/presentationml/2006/main">
  <p:tag name="ORIGINALHEIGHT" val="7.451925"/>
  <p:tag name="ORIGINALWIDTH" val="6.778845"/>
  <p:tag name="EMFCHILD" val="True"/>
</p:tagLst>
</file>

<file path=ppt/tags/tag709.xml><?xml version="1.0" encoding="utf-8"?>
<p:tagLst xmlns:a="http://schemas.openxmlformats.org/drawingml/2006/main" xmlns:r="http://schemas.openxmlformats.org/officeDocument/2006/relationships" xmlns:p="http://schemas.openxmlformats.org/presentationml/2006/main">
  <p:tag name="ORIGINALHEIGHT" val="2.836539"/>
  <p:tag name="ORIGINALWIDTH" val="0.3605844"/>
  <p:tag name="EMFCHILD" val="True"/>
</p:tagLst>
</file>

<file path=ppt/tags/tag71.xml><?xml version="1.0" encoding="utf-8"?>
<p:tagLst xmlns:a="http://schemas.openxmlformats.org/drawingml/2006/main" xmlns:r="http://schemas.openxmlformats.org/officeDocument/2006/relationships" xmlns:p="http://schemas.openxmlformats.org/presentationml/2006/main">
  <p:tag name="ORIGINALHEIGHT" val="1.153846"/>
  <p:tag name="ORIGINALWIDTH" val="0.7451999"/>
  <p:tag name="EMFCHILD" val="True"/>
</p:tagLst>
</file>

<file path=ppt/tags/tag710.xml><?xml version="1.0" encoding="utf-8"?>
<p:tagLst xmlns:a="http://schemas.openxmlformats.org/drawingml/2006/main" xmlns:r="http://schemas.openxmlformats.org/officeDocument/2006/relationships" xmlns:p="http://schemas.openxmlformats.org/presentationml/2006/main">
  <p:tag name="ORIGINALHEIGHT" val="1.1298"/>
  <p:tag name="ORIGINALWIDTH" val="2.716353"/>
  <p:tag name="EMFCHILD" val="True"/>
</p:tagLst>
</file>

<file path=ppt/tags/tag711.xml><?xml version="1.0" encoding="utf-8"?>
<p:tagLst xmlns:a="http://schemas.openxmlformats.org/drawingml/2006/main" xmlns:r="http://schemas.openxmlformats.org/officeDocument/2006/relationships" xmlns:p="http://schemas.openxmlformats.org/presentationml/2006/main">
  <p:tag name="ORIGINALHEIGHT" val="2.71634"/>
  <p:tag name="ORIGINALWIDTH" val="1.730769"/>
  <p:tag name="EMFCHILD" val="True"/>
</p:tagLst>
</file>

<file path=ppt/tags/tag712.xml><?xml version="1.0" encoding="utf-8"?>
<p:tagLst xmlns:a="http://schemas.openxmlformats.org/drawingml/2006/main" xmlns:r="http://schemas.openxmlformats.org/officeDocument/2006/relationships" xmlns:p="http://schemas.openxmlformats.org/presentationml/2006/main">
  <p:tag name="ORIGINALHEIGHT" val="3.750001"/>
  <p:tag name="ORIGINALWIDTH" val="2.596153"/>
  <p:tag name="EMFCHILD" val="True"/>
</p:tagLst>
</file>

<file path=ppt/tags/tag713.xml><?xml version="1.0" encoding="utf-8"?>
<p:tagLst xmlns:a="http://schemas.openxmlformats.org/drawingml/2006/main" xmlns:r="http://schemas.openxmlformats.org/officeDocument/2006/relationships" xmlns:p="http://schemas.openxmlformats.org/presentationml/2006/main">
  <p:tag name="ORIGINALHEIGHT" val="2.764416"/>
  <p:tag name="ORIGINALWIDTH" val="1.850969"/>
  <p:tag name="EMFCHILD" val="True"/>
</p:tagLst>
</file>

<file path=ppt/tags/tag714.xml><?xml version="1.0" encoding="utf-8"?>
<p:tagLst xmlns:a="http://schemas.openxmlformats.org/drawingml/2006/main" xmlns:r="http://schemas.openxmlformats.org/officeDocument/2006/relationships" xmlns:p="http://schemas.openxmlformats.org/presentationml/2006/main">
  <p:tag name="ORIGINALHEIGHT" val="2.812493"/>
  <p:tag name="ORIGINALWIDTH" val="0.3605844"/>
  <p:tag name="EMFCHILD" val="True"/>
</p:tagLst>
</file>

<file path=ppt/tags/tag715.xml><?xml version="1.0" encoding="utf-8"?>
<p:tagLst xmlns:a="http://schemas.openxmlformats.org/drawingml/2006/main" xmlns:r="http://schemas.openxmlformats.org/officeDocument/2006/relationships" xmlns:p="http://schemas.openxmlformats.org/presentationml/2006/main">
  <p:tag name="ORIGINALHEIGHT" val="7.55472"/>
  <p:tag name="ORIGINALWIDTH" val="4.96634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ell_2^2&#10;}\]&#10;\end{document}"/>
  <p:tag name="IGUANATEXSIZE" val="59.4"/>
  <p:tag name="IGUANATEXCURSOR" val="751"/>
  <p:tag name="TRANSPARENCY" val="True"/>
  <p:tag name="FILENAME" val=""/>
  <p:tag name="LATEXENGINEID" val="1"/>
  <p:tag name="TEMPFOLDER" val="c:\temp\"/>
  <p:tag name="LATEXFORMHEIGHT" val="380"/>
  <p:tag name="LATEXFORMWIDTH" val="592"/>
  <p:tag name="LATEXFORMWRAP" val="True"/>
  <p:tag name="BITMAPVECTOR" val="1"/>
</p:tagLst>
</file>

<file path=ppt/tags/tag716.xml><?xml version="1.0" encoding="utf-8"?>
<p:tagLst xmlns:a="http://schemas.openxmlformats.org/drawingml/2006/main" xmlns:r="http://schemas.openxmlformats.org/officeDocument/2006/relationships" xmlns:p="http://schemas.openxmlformats.org/presentationml/2006/main">
  <p:tag name="ORIGINALHEIGHT" val="7.548077"/>
  <p:tag name="ORIGINALWIDTH" val="4.95192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ell_2^2&#10;}\]&#10;\end{document}"/>
  <p:tag name="IGUANATEXSIZE" val="52"/>
  <p:tag name="IGUANATEXCURSOR" val="726"/>
  <p:tag name="TRANSPARENCY" val="True"/>
  <p:tag name="FILENAME" val=""/>
  <p:tag name="LATEXENGINEID" val="1"/>
  <p:tag name="TEMPFOLDER" val="c:\temp\"/>
  <p:tag name="LATEXFORMHEIGHT" val="380"/>
  <p:tag name="LATEXFORMWIDTH" val="592"/>
  <p:tag name="LATEXFORMWRAP" val="True"/>
  <p:tag name="BITMAPVECTOR" val="1"/>
</p:tagLst>
</file>

<file path=ppt/tags/tag717.xml><?xml version="1.0" encoding="utf-8"?>
<p:tagLst xmlns:a="http://schemas.openxmlformats.org/drawingml/2006/main" xmlns:r="http://schemas.openxmlformats.org/officeDocument/2006/relationships" xmlns:p="http://schemas.openxmlformats.org/presentationml/2006/main">
  <p:tag name="ORIGINALHEIGHT" val="4.927893"/>
  <p:tag name="ORIGINALWIDTH" val="5.07212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ell_1&#10;}\]&#10;\end{document}"/>
  <p:tag name="IGUANATEXSIZE" val="52"/>
  <p:tag name="IGUANATEXCURSOR" val="749"/>
  <p:tag name="TRANSPARENCY" val="True"/>
  <p:tag name="FILENAME" val=""/>
  <p:tag name="LATEXENGINEID" val="1"/>
  <p:tag name="TEMPFOLDER" val="c:\temp\"/>
  <p:tag name="LATEXFORMHEIGHT" val="380"/>
  <p:tag name="LATEXFORMWIDTH" val="592"/>
  <p:tag name="LATEXFORMWRAP" val="True"/>
  <p:tag name="BITMAPVECTOR" val="1"/>
</p:tagLst>
</file>

<file path=ppt/tags/tag718.xml><?xml version="1.0" encoding="utf-8"?>
<p:tagLst xmlns:a="http://schemas.openxmlformats.org/drawingml/2006/main" xmlns:r="http://schemas.openxmlformats.org/officeDocument/2006/relationships" xmlns:p="http://schemas.openxmlformats.org/presentationml/2006/main">
  <p:tag name="ORIGINALHEIGHT" val="4.158662"/>
  <p:tag name="ORIGINALWIDTH" val="2.163461"/>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ell_1&#10;}\]&#10;\end{document}"/>
  <p:tag name="IGUANATEXSIZE" val="52"/>
  <p:tag name="IGUANATEXCURSOR" val="749"/>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719.xml><?xml version="1.0" encoding="utf-8"?>
<p:tagLst xmlns:a="http://schemas.openxmlformats.org/drawingml/2006/main" xmlns:r="http://schemas.openxmlformats.org/officeDocument/2006/relationships" xmlns:p="http://schemas.openxmlformats.org/presentationml/2006/main">
  <p:tag name="ORIGINALHEIGHT" val="3.052892"/>
  <p:tag name="ORIGINALWIDTH" val="1.947123"/>
  <p:tag name="EMFCHILD" val="True"/>
</p:tagLst>
</file>

<file path=ppt/tags/tag72.xml><?xml version="1.0" encoding="utf-8"?>
<p:tagLst xmlns:a="http://schemas.openxmlformats.org/drawingml/2006/main" xmlns:r="http://schemas.openxmlformats.org/officeDocument/2006/relationships" xmlns:p="http://schemas.openxmlformats.org/presentationml/2006/main">
  <p:tag name="ORIGINALHEIGHT" val="3.629816"/>
  <p:tag name="ORIGINALWIDTH" val="2.6202"/>
  <p:tag name="EMFCHILD" val="True"/>
</p:tagLst>
</file>

<file path=ppt/tags/tag720.xml><?xml version="1.0" encoding="utf-8"?>
<p:tagLst xmlns:a="http://schemas.openxmlformats.org/drawingml/2006/main" xmlns:r="http://schemas.openxmlformats.org/officeDocument/2006/relationships" xmlns:p="http://schemas.openxmlformats.org/presentationml/2006/main">
  <p:tag name="ORIGINALHEIGHT" val="4.014431"/>
  <p:tag name="ORIGINALWIDTH" val="2.115385"/>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ell_2^2&#10;}\]&#10;\end{document}"/>
  <p:tag name="IGUANATEXSIZE" val="52"/>
  <p:tag name="IGUANATEXCURSOR" val="726"/>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721.xml><?xml version="1.0" encoding="utf-8"?>
<p:tagLst xmlns:a="http://schemas.openxmlformats.org/drawingml/2006/main" xmlns:r="http://schemas.openxmlformats.org/officeDocument/2006/relationships" xmlns:p="http://schemas.openxmlformats.org/presentationml/2006/main">
  <p:tag name="ORIGINALHEIGHT" val="2.980769"/>
  <p:tag name="ORIGINALWIDTH" val="2.019231"/>
  <p:tag name="EMFCHILD" val="True"/>
</p:tagLst>
</file>

<file path=ppt/tags/tag722.xml><?xml version="1.0" encoding="utf-8"?>
<p:tagLst xmlns:a="http://schemas.openxmlformats.org/drawingml/2006/main" xmlns:r="http://schemas.openxmlformats.org/officeDocument/2006/relationships" xmlns:p="http://schemas.openxmlformats.org/presentationml/2006/main">
  <p:tag name="ORIGINALHEIGHT" val="2.980769"/>
  <p:tag name="ORIGINALWIDTH" val="2.019231"/>
  <p:tag name="EMFCHILD" val="True"/>
</p:tagLst>
</file>

<file path=ppt/tags/tag723.xml><?xml version="1.0" encoding="utf-8"?>
<p:tagLst xmlns:a="http://schemas.openxmlformats.org/drawingml/2006/main" xmlns:r="http://schemas.openxmlformats.org/officeDocument/2006/relationships" xmlns:p="http://schemas.openxmlformats.org/presentationml/2006/main">
  <p:tag name="ORIGINALHEIGHT" val="3.998317"/>
  <p:tag name="ORIGINALWIDTH" val="2.125427"/>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ell_2^2&#10;}\]&#10;\end{document}"/>
  <p:tag name="IGUANATEXSIZE" val="59.4"/>
  <p:tag name="IGUANATEXCURSOR" val="751"/>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724.xml><?xml version="1.0" encoding="utf-8"?>
<p:tagLst xmlns:a="http://schemas.openxmlformats.org/drawingml/2006/main" xmlns:r="http://schemas.openxmlformats.org/officeDocument/2006/relationships" xmlns:p="http://schemas.openxmlformats.org/presentationml/2006/main">
  <p:tag name="ORIGINALHEIGHT" val="2.988215"/>
  <p:tag name="ORIGINALWIDTH" val="2.041252"/>
  <p:tag name="EMFCHILD" val="True"/>
</p:tagLst>
</file>

<file path=ppt/tags/tag725.xml><?xml version="1.0" encoding="utf-8"?>
<p:tagLst xmlns:a="http://schemas.openxmlformats.org/drawingml/2006/main" xmlns:r="http://schemas.openxmlformats.org/officeDocument/2006/relationships" xmlns:p="http://schemas.openxmlformats.org/presentationml/2006/main">
  <p:tag name="ORIGINALHEIGHT" val="2.988215"/>
  <p:tag name="ORIGINALWIDTH" val="2.041252"/>
  <p:tag name="EMFCHILD" val="True"/>
</p:tagLst>
</file>

<file path=ppt/tags/tag726.xml><?xml version="1.0" encoding="utf-8"?>
<p:tagLst xmlns:a="http://schemas.openxmlformats.org/drawingml/2006/main" xmlns:r="http://schemas.openxmlformats.org/officeDocument/2006/relationships" xmlns:p="http://schemas.openxmlformats.org/presentationml/2006/main">
  <p:tag name="ORIGINALHEIGHT" val="14.2548"/>
  <p:tag name="ORIGINALWIDTH" val="13.58174"/>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_i^2 &#10;}\]&#10;\end{document}"/>
  <p:tag name="IGUANATEXSIZE" val="52"/>
  <p:tag name="IGUANATEXCURSOR" val="727"/>
  <p:tag name="TRANSPARENCY" val="True"/>
  <p:tag name="FILENAME" val=""/>
  <p:tag name="LATEXENGINEID" val="1"/>
  <p:tag name="TEMPFOLDER" val="c:\temp\"/>
  <p:tag name="LATEXFORMHEIGHT" val="380"/>
  <p:tag name="LATEXFORMWIDTH" val="592"/>
  <p:tag name="LATEXFORMWRAP" val="True"/>
  <p:tag name="BITMAPVECTOR" val="1"/>
</p:tagLst>
</file>

<file path=ppt/tags/tag727.xml><?xml version="1.0" encoding="utf-8"?>
<p:tagLst xmlns:a="http://schemas.openxmlformats.org/drawingml/2006/main" xmlns:r="http://schemas.openxmlformats.org/officeDocument/2006/relationships" xmlns:p="http://schemas.openxmlformats.org/presentationml/2006/main">
  <p:tag name="ORIGINALHEIGHT" val="7.55472"/>
  <p:tag name="ORIGINALWIDTH" val="4.96634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ell_2^2&#10;}\]&#10;\end{document}"/>
  <p:tag name="IGUANATEXSIZE" val="59.4"/>
  <p:tag name="IGUANATEXCURSOR" val="751"/>
  <p:tag name="TRANSPARENCY" val="True"/>
  <p:tag name="FILENAME" val=""/>
  <p:tag name="LATEXENGINEID" val="1"/>
  <p:tag name="TEMPFOLDER" val="c:\temp\"/>
  <p:tag name="LATEXFORMHEIGHT" val="380"/>
  <p:tag name="LATEXFORMWIDTH" val="592"/>
  <p:tag name="LATEXFORMWRAP" val="True"/>
  <p:tag name="BITMAPVECTOR" val="1"/>
</p:tagLst>
</file>

<file path=ppt/tags/tag728.xml><?xml version="1.0" encoding="utf-8"?>
<p:tagLst xmlns:a="http://schemas.openxmlformats.org/drawingml/2006/main" xmlns:r="http://schemas.openxmlformats.org/officeDocument/2006/relationships" xmlns:p="http://schemas.openxmlformats.org/presentationml/2006/main">
  <p:tag name="ORIGINALHEIGHT" val="14.18271"/>
  <p:tag name="ORIGINALWIDTH" val="62.21155"/>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left(\sum_{i=1}^n p_i^{\color[rgb]{1,1,0}7}\color[rgb]{1,1,1}\right)  \left(\sum_{i=1}^n p_i^{\color[rgb]{1,1,0}4}\color[rgb]{1,1,1}\right)  \left(\sum_{i=1}^n p_i^{\color[rgb]{1,1,0}2}\color[rgb]{1,1,1}\right)&#10;}\]&#10;\end{document}"/>
  <p:tag name="IGUANATEXSIZE" val="52"/>
  <p:tag name="IGUANATEXCURSOR" val="905"/>
  <p:tag name="TRANSPARENCY" val="True"/>
  <p:tag name="FILENAME" val=""/>
  <p:tag name="LATEXENGINEID" val="1"/>
  <p:tag name="TEMPFOLDER" val="c:\temp\"/>
  <p:tag name="LATEXFORMHEIGHT" val="380"/>
  <p:tag name="LATEXFORMWIDTH" val="592"/>
  <p:tag name="LATEXFORMWRAP" val="True"/>
  <p:tag name="BITMAPVECTOR" val="1"/>
</p:tagLst>
</file>

<file path=ppt/tags/tag729.xml><?xml version="1.0" encoding="utf-8"?>
<p:tagLst xmlns:a="http://schemas.openxmlformats.org/drawingml/2006/main" xmlns:r="http://schemas.openxmlformats.org/officeDocument/2006/relationships" xmlns:p="http://schemas.openxmlformats.org/presentationml/2006/main">
  <p:tag name="ORIGINALHEIGHT" val="13.77405"/>
  <p:tag name="ORIGINALWIDTH" val="2.596154"/>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left(\sum_{i=1}^n p_i^{\color[rgb]{1,1,0}7}\color[rgb]{1,1,1}\right)  \left(\sum_{i=1}^n p_i^{\color[rgb]{1,1,0}4}\color[rgb]{1,1,1}\right)  \left(\sum_{i=1}^n p_i^{\color[rgb]{1,1,0}2}\color[rgb]{1,1,1}\right)&#10;}\]&#10;\end{document}"/>
  <p:tag name="IGUANATEXSIZE" val="52"/>
  <p:tag name="IGUANATEXCURSOR" val="905"/>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73.xml><?xml version="1.0" encoding="utf-8"?>
<p:tagLst xmlns:a="http://schemas.openxmlformats.org/drawingml/2006/main" xmlns:r="http://schemas.openxmlformats.org/officeDocument/2006/relationships" xmlns:p="http://schemas.openxmlformats.org/presentationml/2006/main">
  <p:tag name="ORIGINALHEIGHT" val="2.764431"/>
  <p:tag name="ORIGINALWIDTH" val="2.644231"/>
  <p:tag name="EMFCHILD" val="True"/>
</p:tagLst>
</file>

<file path=ppt/tags/tag730.xml><?xml version="1.0" encoding="utf-8"?>
<p:tagLst xmlns:a="http://schemas.openxmlformats.org/drawingml/2006/main" xmlns:r="http://schemas.openxmlformats.org/officeDocument/2006/relationships" xmlns:p="http://schemas.openxmlformats.org/presentationml/2006/main">
  <p:tag name="ORIGINALHEIGHT" val="2.043277"/>
  <p:tag name="ORIGINALWIDTH" val="1.754815"/>
  <p:tag name="EMFCHILD" val="True"/>
</p:tagLst>
</file>

<file path=ppt/tags/tag731.xml><?xml version="1.0" encoding="utf-8"?>
<p:tagLst xmlns:a="http://schemas.openxmlformats.org/drawingml/2006/main" xmlns:r="http://schemas.openxmlformats.org/officeDocument/2006/relationships" xmlns:p="http://schemas.openxmlformats.org/presentationml/2006/main">
  <p:tag name="ORIGINALHEIGHT" val="7.307694"/>
  <p:tag name="ORIGINALWIDTH" val="6.51443"/>
  <p:tag name="EMFCHILD" val="True"/>
</p:tagLst>
</file>

<file path=ppt/tags/tag732.xml><?xml version="1.0" encoding="utf-8"?>
<p:tagLst xmlns:a="http://schemas.openxmlformats.org/drawingml/2006/main" xmlns:r="http://schemas.openxmlformats.org/officeDocument/2006/relationships" xmlns:p="http://schemas.openxmlformats.org/presentationml/2006/main">
  <p:tag name="ORIGINALHEIGHT" val="2.764431"/>
  <p:tag name="ORIGINALWIDTH" val="0.3605845"/>
  <p:tag name="EMFCHILD" val="True"/>
</p:tagLst>
</file>

<file path=ppt/tags/tag733.xml><?xml version="1.0" encoding="utf-8"?>
<p:tagLst xmlns:a="http://schemas.openxmlformats.org/drawingml/2006/main" xmlns:r="http://schemas.openxmlformats.org/officeDocument/2006/relationships" xmlns:p="http://schemas.openxmlformats.org/presentationml/2006/main">
  <p:tag name="ORIGINALHEIGHT" val="1.10577"/>
  <p:tag name="ORIGINALWIDTH" val="2.596154"/>
  <p:tag name="EMFCHILD" val="True"/>
</p:tagLst>
</file>

<file path=ppt/tags/tag734.xml><?xml version="1.0" encoding="utf-8"?>
<p:tagLst xmlns:a="http://schemas.openxmlformats.org/drawingml/2006/main" xmlns:r="http://schemas.openxmlformats.org/officeDocument/2006/relationships" xmlns:p="http://schemas.openxmlformats.org/presentationml/2006/main">
  <p:tag name="ORIGINALHEIGHT" val="2.668277"/>
  <p:tag name="ORIGINALWIDTH" val="1.682692"/>
  <p:tag name="EMFCHILD" val="True"/>
</p:tagLst>
</file>

<file path=ppt/tags/tag735.xml><?xml version="1.0" encoding="utf-8"?>
<p:tagLst xmlns:a="http://schemas.openxmlformats.org/drawingml/2006/main" xmlns:r="http://schemas.openxmlformats.org/officeDocument/2006/relationships" xmlns:p="http://schemas.openxmlformats.org/presentationml/2006/main">
  <p:tag name="ORIGINALHEIGHT" val="3.677893"/>
  <p:tag name="ORIGINALWIDTH" val="2.5"/>
  <p:tag name="EMFCHILD" val="True"/>
</p:tagLst>
</file>

<file path=ppt/tags/tag736.xml><?xml version="1.0" encoding="utf-8"?>
<p:tagLst xmlns:a="http://schemas.openxmlformats.org/drawingml/2006/main" xmlns:r="http://schemas.openxmlformats.org/officeDocument/2006/relationships" xmlns:p="http://schemas.openxmlformats.org/presentationml/2006/main">
  <p:tag name="ORIGINALHEIGHT" val="2.644231"/>
  <p:tag name="ORIGINALWIDTH" val="1.826923"/>
  <p:tag name="EMFCHILD" val="True"/>
</p:tagLst>
</file>

<file path=ppt/tags/tag737.xml><?xml version="1.0" encoding="utf-8"?>
<p:tagLst xmlns:a="http://schemas.openxmlformats.org/drawingml/2006/main" xmlns:r="http://schemas.openxmlformats.org/officeDocument/2006/relationships" xmlns:p="http://schemas.openxmlformats.org/presentationml/2006/main">
  <p:tag name="ORIGINALHEIGHT" val="2.740385"/>
  <p:tag name="ORIGINALWIDTH" val="0.3365384"/>
  <p:tag name="EMFCHILD" val="True"/>
</p:tagLst>
</file>

<file path=ppt/tags/tag738.xml><?xml version="1.0" encoding="utf-8"?>
<p:tagLst xmlns:a="http://schemas.openxmlformats.org/drawingml/2006/main" xmlns:r="http://schemas.openxmlformats.org/officeDocument/2006/relationships" xmlns:p="http://schemas.openxmlformats.org/presentationml/2006/main">
  <p:tag name="ORIGINALHEIGHT" val="13.77405"/>
  <p:tag name="ORIGINALWIDTH" val="2.596154"/>
  <p:tag name="EMFCHILD" val="True"/>
</p:tagLst>
</file>

<file path=ppt/tags/tag739.xml><?xml version="1.0" encoding="utf-8"?>
<p:tagLst xmlns:a="http://schemas.openxmlformats.org/drawingml/2006/main" xmlns:r="http://schemas.openxmlformats.org/officeDocument/2006/relationships" xmlns:p="http://schemas.openxmlformats.org/presentationml/2006/main">
  <p:tag name="ORIGINALHEIGHT" val="13.77405"/>
  <p:tag name="ORIGINALWIDTH" val="2.596154"/>
  <p:tag name="EMFCHILD" val="True"/>
</p:tagLst>
</file>

<file path=ppt/tags/tag74.xml><?xml version="1.0" encoding="utf-8"?>
<p:tagLst xmlns:a="http://schemas.openxmlformats.org/drawingml/2006/main" xmlns:r="http://schemas.openxmlformats.org/officeDocument/2006/relationships" xmlns:p="http://schemas.openxmlformats.org/presentationml/2006/main">
  <p:tag name="ORIGINALHEIGHT" val="3.653846"/>
  <p:tag name="ORIGINALWIDTH" val="0.4807692"/>
  <p:tag name="EMFCHILD" val="True"/>
</p:tagLst>
</file>

<file path=ppt/tags/tag740.xml><?xml version="1.0" encoding="utf-8"?>
<p:tagLst xmlns:a="http://schemas.openxmlformats.org/drawingml/2006/main" xmlns:r="http://schemas.openxmlformats.org/officeDocument/2006/relationships" xmlns:p="http://schemas.openxmlformats.org/presentationml/2006/main">
  <p:tag name="ORIGINALHEIGHT" val="2.043277"/>
  <p:tag name="ORIGINALWIDTH" val="1.778846"/>
  <p:tag name="EMFCHILD" val="True"/>
</p:tagLst>
</file>

<file path=ppt/tags/tag741.xml><?xml version="1.0" encoding="utf-8"?>
<p:tagLst xmlns:a="http://schemas.openxmlformats.org/drawingml/2006/main" xmlns:r="http://schemas.openxmlformats.org/officeDocument/2006/relationships" xmlns:p="http://schemas.openxmlformats.org/presentationml/2006/main">
  <p:tag name="ORIGINALHEIGHT" val="7.307694"/>
  <p:tag name="ORIGINALWIDTH" val="6.51443"/>
  <p:tag name="EMFCHILD" val="True"/>
</p:tagLst>
</file>

<file path=ppt/tags/tag742.xml><?xml version="1.0" encoding="utf-8"?>
<p:tagLst xmlns:a="http://schemas.openxmlformats.org/drawingml/2006/main" xmlns:r="http://schemas.openxmlformats.org/officeDocument/2006/relationships" xmlns:p="http://schemas.openxmlformats.org/presentationml/2006/main">
  <p:tag name="ORIGINALHEIGHT" val="2.764431"/>
  <p:tag name="ORIGINALWIDTH" val="0.3365384"/>
  <p:tag name="EMFCHILD" val="True"/>
</p:tagLst>
</file>

<file path=ppt/tags/tag743.xml><?xml version="1.0" encoding="utf-8"?>
<p:tagLst xmlns:a="http://schemas.openxmlformats.org/drawingml/2006/main" xmlns:r="http://schemas.openxmlformats.org/officeDocument/2006/relationships" xmlns:p="http://schemas.openxmlformats.org/presentationml/2006/main">
  <p:tag name="ORIGINALHEIGHT" val="1.10577"/>
  <p:tag name="ORIGINALWIDTH" val="2.596154"/>
  <p:tag name="EMFCHILD" val="True"/>
</p:tagLst>
</file>

<file path=ppt/tags/tag744.xml><?xml version="1.0" encoding="utf-8"?>
<p:tagLst xmlns:a="http://schemas.openxmlformats.org/drawingml/2006/main" xmlns:r="http://schemas.openxmlformats.org/officeDocument/2006/relationships" xmlns:p="http://schemas.openxmlformats.org/presentationml/2006/main">
  <p:tag name="ORIGINALHEIGHT" val="2.668277"/>
  <p:tag name="ORIGINALWIDTH" val="1.682692"/>
  <p:tag name="EMFCHILD" val="True"/>
</p:tagLst>
</file>

<file path=ppt/tags/tag745.xml><?xml version="1.0" encoding="utf-8"?>
<p:tagLst xmlns:a="http://schemas.openxmlformats.org/drawingml/2006/main" xmlns:r="http://schemas.openxmlformats.org/officeDocument/2006/relationships" xmlns:p="http://schemas.openxmlformats.org/presentationml/2006/main">
  <p:tag name="ORIGINALHEIGHT" val="3.677893"/>
  <p:tag name="ORIGINALWIDTH" val="2.5"/>
  <p:tag name="EMFCHILD" val="True"/>
</p:tagLst>
</file>

<file path=ppt/tags/tag746.xml><?xml version="1.0" encoding="utf-8"?>
<p:tagLst xmlns:a="http://schemas.openxmlformats.org/drawingml/2006/main" xmlns:r="http://schemas.openxmlformats.org/officeDocument/2006/relationships" xmlns:p="http://schemas.openxmlformats.org/presentationml/2006/main">
  <p:tag name="ORIGINALHEIGHT" val="2.644231"/>
  <p:tag name="ORIGINALWIDTH" val="2.043277"/>
  <p:tag name="EMFCHILD" val="True"/>
</p:tagLst>
</file>

<file path=ppt/tags/tag747.xml><?xml version="1.0" encoding="utf-8"?>
<p:tagLst xmlns:a="http://schemas.openxmlformats.org/drawingml/2006/main" xmlns:r="http://schemas.openxmlformats.org/officeDocument/2006/relationships" xmlns:p="http://schemas.openxmlformats.org/presentationml/2006/main">
  <p:tag name="ORIGINALHEIGHT" val="2.740385"/>
  <p:tag name="ORIGINALWIDTH" val="0.3365384"/>
  <p:tag name="EMFCHILD" val="True"/>
</p:tagLst>
</file>

<file path=ppt/tags/tag748.xml><?xml version="1.0" encoding="utf-8"?>
<p:tagLst xmlns:a="http://schemas.openxmlformats.org/drawingml/2006/main" xmlns:r="http://schemas.openxmlformats.org/officeDocument/2006/relationships" xmlns:p="http://schemas.openxmlformats.org/presentationml/2006/main">
  <p:tag name="ORIGINALHEIGHT" val="13.77405"/>
  <p:tag name="ORIGINALWIDTH" val="2.596154"/>
  <p:tag name="EMFCHILD" val="True"/>
</p:tagLst>
</file>

<file path=ppt/tags/tag749.xml><?xml version="1.0" encoding="utf-8"?>
<p:tagLst xmlns:a="http://schemas.openxmlformats.org/drawingml/2006/main" xmlns:r="http://schemas.openxmlformats.org/officeDocument/2006/relationships" xmlns:p="http://schemas.openxmlformats.org/presentationml/2006/main">
  <p:tag name="ORIGINALHEIGHT" val="13.77405"/>
  <p:tag name="ORIGINALWIDTH" val="2.6202"/>
  <p:tag name="EMFCHILD" val="True"/>
</p:tagLst>
</file>

<file path=ppt/tags/tag75.xml><?xml version="1.0" encoding="utf-8"?>
<p:tagLst xmlns:a="http://schemas.openxmlformats.org/drawingml/2006/main" xmlns:r="http://schemas.openxmlformats.org/officeDocument/2006/relationships" xmlns:p="http://schemas.openxmlformats.org/presentationml/2006/main">
  <p:tag name="ORIGINALHEIGHT" val="2.764431"/>
  <p:tag name="ORIGINALWIDTH" val="2.163462"/>
  <p:tag name="EMFCHILD" val="True"/>
</p:tagLst>
</file>

<file path=ppt/tags/tag750.xml><?xml version="1.0" encoding="utf-8"?>
<p:tagLst xmlns:a="http://schemas.openxmlformats.org/drawingml/2006/main" xmlns:r="http://schemas.openxmlformats.org/officeDocument/2006/relationships" xmlns:p="http://schemas.openxmlformats.org/presentationml/2006/main">
  <p:tag name="ORIGINALHEIGHT" val="2.043277"/>
  <p:tag name="ORIGINALWIDTH" val="1.778846"/>
  <p:tag name="EMFCHILD" val="True"/>
</p:tagLst>
</file>

<file path=ppt/tags/tag751.xml><?xml version="1.0" encoding="utf-8"?>
<p:tagLst xmlns:a="http://schemas.openxmlformats.org/drawingml/2006/main" xmlns:r="http://schemas.openxmlformats.org/officeDocument/2006/relationships" xmlns:p="http://schemas.openxmlformats.org/presentationml/2006/main">
  <p:tag name="ORIGINALHEIGHT" val="7.307694"/>
  <p:tag name="ORIGINALWIDTH" val="6.51443"/>
  <p:tag name="EMFCHILD" val="True"/>
</p:tagLst>
</file>

<file path=ppt/tags/tag752.xml><?xml version="1.0" encoding="utf-8"?>
<p:tagLst xmlns:a="http://schemas.openxmlformats.org/drawingml/2006/main" xmlns:r="http://schemas.openxmlformats.org/officeDocument/2006/relationships" xmlns:p="http://schemas.openxmlformats.org/presentationml/2006/main">
  <p:tag name="ORIGINALHEIGHT" val="2.764431"/>
  <p:tag name="ORIGINALWIDTH" val="0.3365384"/>
  <p:tag name="EMFCHILD" val="True"/>
</p:tagLst>
</file>

<file path=ppt/tags/tag753.xml><?xml version="1.0" encoding="utf-8"?>
<p:tagLst xmlns:a="http://schemas.openxmlformats.org/drawingml/2006/main" xmlns:r="http://schemas.openxmlformats.org/officeDocument/2006/relationships" xmlns:p="http://schemas.openxmlformats.org/presentationml/2006/main">
  <p:tag name="ORIGINALHEIGHT" val="1.10577"/>
  <p:tag name="ORIGINALWIDTH" val="2.6202"/>
  <p:tag name="EMFCHILD" val="True"/>
</p:tagLst>
</file>

<file path=ppt/tags/tag754.xml><?xml version="1.0" encoding="utf-8"?>
<p:tagLst xmlns:a="http://schemas.openxmlformats.org/drawingml/2006/main" xmlns:r="http://schemas.openxmlformats.org/officeDocument/2006/relationships" xmlns:p="http://schemas.openxmlformats.org/presentationml/2006/main">
  <p:tag name="ORIGINALHEIGHT" val="2.668277"/>
  <p:tag name="ORIGINALWIDTH" val="1.658661"/>
  <p:tag name="EMFCHILD" val="True"/>
</p:tagLst>
</file>

<file path=ppt/tags/tag755.xml><?xml version="1.0" encoding="utf-8"?>
<p:tagLst xmlns:a="http://schemas.openxmlformats.org/drawingml/2006/main" xmlns:r="http://schemas.openxmlformats.org/officeDocument/2006/relationships" xmlns:p="http://schemas.openxmlformats.org/presentationml/2006/main">
  <p:tag name="ORIGINALHEIGHT" val="3.677893"/>
  <p:tag name="ORIGINALWIDTH" val="2.5"/>
  <p:tag name="EMFCHILD" val="True"/>
</p:tagLst>
</file>

<file path=ppt/tags/tag756.xml><?xml version="1.0" encoding="utf-8"?>
<p:tagLst xmlns:a="http://schemas.openxmlformats.org/drawingml/2006/main" xmlns:r="http://schemas.openxmlformats.org/officeDocument/2006/relationships" xmlns:p="http://schemas.openxmlformats.org/presentationml/2006/main">
  <p:tag name="ORIGINALHEIGHT" val="2.692308"/>
  <p:tag name="ORIGINALWIDTH" val="1.778846"/>
  <p:tag name="EMFCHILD" val="True"/>
</p:tagLst>
</file>

<file path=ppt/tags/tag757.xml><?xml version="1.0" encoding="utf-8"?>
<p:tagLst xmlns:a="http://schemas.openxmlformats.org/drawingml/2006/main" xmlns:r="http://schemas.openxmlformats.org/officeDocument/2006/relationships" xmlns:p="http://schemas.openxmlformats.org/presentationml/2006/main">
  <p:tag name="ORIGINALHEIGHT" val="2.740385"/>
  <p:tag name="ORIGINALWIDTH" val="0.3605845"/>
  <p:tag name="EMFCHILD" val="True"/>
</p:tagLst>
</file>

<file path=ppt/tags/tag758.xml><?xml version="1.0" encoding="utf-8"?>
<p:tagLst xmlns:a="http://schemas.openxmlformats.org/drawingml/2006/main" xmlns:r="http://schemas.openxmlformats.org/officeDocument/2006/relationships" xmlns:p="http://schemas.openxmlformats.org/presentationml/2006/main">
  <p:tag name="ORIGINALHEIGHT" val="13.77405"/>
  <p:tag name="ORIGINALWIDTH" val="2.6202"/>
  <p:tag name="EMFCHILD" val="True"/>
</p:tagLst>
</file>

<file path=ppt/tags/tag759.xml><?xml version="1.0" encoding="utf-8"?>
<p:tagLst xmlns:a="http://schemas.openxmlformats.org/drawingml/2006/main" xmlns:r="http://schemas.openxmlformats.org/officeDocument/2006/relationships" xmlns:p="http://schemas.openxmlformats.org/presentationml/2006/main">
  <p:tag name="ORIGINALHEIGHT" val="3.998317"/>
  <p:tag name="ORIGINALWIDTH" val="2.125427"/>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ell_2^2&#10;}\]&#10;\end{document}"/>
  <p:tag name="IGUANATEXSIZE" val="59.4"/>
  <p:tag name="IGUANATEXCURSOR" val="751"/>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76.xml><?xml version="1.0" encoding="utf-8"?>
<p:tagLst xmlns:a="http://schemas.openxmlformats.org/drawingml/2006/main" xmlns:r="http://schemas.openxmlformats.org/officeDocument/2006/relationships" xmlns:p="http://schemas.openxmlformats.org/presentationml/2006/main">
  <p:tag name="ORIGINALHEIGHT" val="2.764431"/>
  <p:tag name="ORIGINALWIDTH" val="2.644231"/>
  <p:tag name="EMFCHILD" val="True"/>
</p:tagLst>
</file>

<file path=ppt/tags/tag760.xml><?xml version="1.0" encoding="utf-8"?>
<p:tagLst xmlns:a="http://schemas.openxmlformats.org/drawingml/2006/main" xmlns:r="http://schemas.openxmlformats.org/officeDocument/2006/relationships" xmlns:p="http://schemas.openxmlformats.org/presentationml/2006/main">
  <p:tag name="ORIGINALHEIGHT" val="2.988215"/>
  <p:tag name="ORIGINALWIDTH" val="2.041252"/>
  <p:tag name="EMFCHILD" val="True"/>
</p:tagLst>
</file>

<file path=ppt/tags/tag761.xml><?xml version="1.0" encoding="utf-8"?>
<p:tagLst xmlns:a="http://schemas.openxmlformats.org/drawingml/2006/main" xmlns:r="http://schemas.openxmlformats.org/officeDocument/2006/relationships" xmlns:p="http://schemas.openxmlformats.org/presentationml/2006/main">
  <p:tag name="ORIGINALHEIGHT" val="2.988215"/>
  <p:tag name="ORIGINALWIDTH" val="2.041252"/>
  <p:tag name="EMFCHILD" val="True"/>
</p:tagLst>
</file>

<file path=ppt/tags/tag762.xml><?xml version="1.0" encoding="utf-8"?>
<p:tagLst xmlns:a="http://schemas.openxmlformats.org/drawingml/2006/main" xmlns:r="http://schemas.openxmlformats.org/officeDocument/2006/relationships" xmlns:p="http://schemas.openxmlformats.org/presentationml/2006/main">
  <p:tag name="ORIGINALHEIGHT" val="2.091339"/>
  <p:tag name="ORIGINALWIDTH" val="1.82692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_i^2 &#10;}\]&#10;\end{document}"/>
  <p:tag name="IGUANATEXSIZE" val="52"/>
  <p:tag name="IGUANATEXCURSOR" val="727"/>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763.xml><?xml version="1.0" encoding="utf-8"?>
<p:tagLst xmlns:a="http://schemas.openxmlformats.org/drawingml/2006/main" xmlns:r="http://schemas.openxmlformats.org/officeDocument/2006/relationships" xmlns:p="http://schemas.openxmlformats.org/presentationml/2006/main">
  <p:tag name="ORIGINALHEIGHT" val="7.451925"/>
  <p:tag name="ORIGINALWIDTH" val="6.778845"/>
  <p:tag name="EMFCHILD" val="True"/>
</p:tagLst>
</file>

<file path=ppt/tags/tag764.xml><?xml version="1.0" encoding="utf-8"?>
<p:tagLst xmlns:a="http://schemas.openxmlformats.org/drawingml/2006/main" xmlns:r="http://schemas.openxmlformats.org/officeDocument/2006/relationships" xmlns:p="http://schemas.openxmlformats.org/presentationml/2006/main">
  <p:tag name="ORIGINALHEIGHT" val="2.836539"/>
  <p:tag name="ORIGINALWIDTH" val="0.3605844"/>
  <p:tag name="EMFCHILD" val="True"/>
</p:tagLst>
</file>

<file path=ppt/tags/tag765.xml><?xml version="1.0" encoding="utf-8"?>
<p:tagLst xmlns:a="http://schemas.openxmlformats.org/drawingml/2006/main" xmlns:r="http://schemas.openxmlformats.org/officeDocument/2006/relationships" xmlns:p="http://schemas.openxmlformats.org/presentationml/2006/main">
  <p:tag name="ORIGINALHEIGHT" val="1.1298"/>
  <p:tag name="ORIGINALWIDTH" val="2.716353"/>
  <p:tag name="EMFCHILD" val="True"/>
</p:tagLst>
</file>

<file path=ppt/tags/tag766.xml><?xml version="1.0" encoding="utf-8"?>
<p:tagLst xmlns:a="http://schemas.openxmlformats.org/drawingml/2006/main" xmlns:r="http://schemas.openxmlformats.org/officeDocument/2006/relationships" xmlns:p="http://schemas.openxmlformats.org/presentationml/2006/main">
  <p:tag name="ORIGINALHEIGHT" val="2.71634"/>
  <p:tag name="ORIGINALWIDTH" val="1.730769"/>
  <p:tag name="EMFCHILD" val="True"/>
</p:tagLst>
</file>

<file path=ppt/tags/tag767.xml><?xml version="1.0" encoding="utf-8"?>
<p:tagLst xmlns:a="http://schemas.openxmlformats.org/drawingml/2006/main" xmlns:r="http://schemas.openxmlformats.org/officeDocument/2006/relationships" xmlns:p="http://schemas.openxmlformats.org/presentationml/2006/main">
  <p:tag name="ORIGINALHEIGHT" val="3.750001"/>
  <p:tag name="ORIGINALWIDTH" val="2.596153"/>
  <p:tag name="EMFCHILD" val="True"/>
</p:tagLst>
</file>

<file path=ppt/tags/tag768.xml><?xml version="1.0" encoding="utf-8"?>
<p:tagLst xmlns:a="http://schemas.openxmlformats.org/drawingml/2006/main" xmlns:r="http://schemas.openxmlformats.org/officeDocument/2006/relationships" xmlns:p="http://schemas.openxmlformats.org/presentationml/2006/main">
  <p:tag name="ORIGINALHEIGHT" val="2.764416"/>
  <p:tag name="ORIGINALWIDTH" val="1.850969"/>
  <p:tag name="EMFCHILD" val="True"/>
</p:tagLst>
</file>

<file path=ppt/tags/tag769.xml><?xml version="1.0" encoding="utf-8"?>
<p:tagLst xmlns:a="http://schemas.openxmlformats.org/drawingml/2006/main" xmlns:r="http://schemas.openxmlformats.org/officeDocument/2006/relationships" xmlns:p="http://schemas.openxmlformats.org/presentationml/2006/main">
  <p:tag name="ORIGINALHEIGHT" val="2.812493"/>
  <p:tag name="ORIGINALWIDTH" val="0.3605844"/>
  <p:tag name="EMFCHILD" val="True"/>
</p:tagLst>
</file>

<file path=ppt/tags/tag77.xml><?xml version="1.0" encoding="utf-8"?>
<p:tagLst xmlns:a="http://schemas.openxmlformats.org/drawingml/2006/main" xmlns:r="http://schemas.openxmlformats.org/officeDocument/2006/relationships" xmlns:p="http://schemas.openxmlformats.org/presentationml/2006/main">
  <p:tag name="ORIGINALHEIGHT" val="0.6009691"/>
  <p:tag name="ORIGINALWIDTH" val="0.5528922"/>
  <p:tag name="EMFCHILD" val="True"/>
</p:tagLst>
</file>

<file path=ppt/tags/tag78.xml><?xml version="1.0" encoding="utf-8"?>
<p:tagLst xmlns:a="http://schemas.openxmlformats.org/drawingml/2006/main" xmlns:r="http://schemas.openxmlformats.org/officeDocument/2006/relationships" xmlns:p="http://schemas.openxmlformats.org/presentationml/2006/main">
  <p:tag name="ORIGINALHEIGHT" val="2.091339"/>
  <p:tag name="ORIGINALWIDTH" val="1.826923"/>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_i^2 &#10;}\]&#10;\end{document}"/>
  <p:tag name="IGUANATEXSIZE" val="52"/>
  <p:tag name="IGUANATEXCURSOR" val="727"/>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79.xml><?xml version="1.0" encoding="utf-8"?>
<p:tagLst xmlns:a="http://schemas.openxmlformats.org/drawingml/2006/main" xmlns:r="http://schemas.openxmlformats.org/officeDocument/2006/relationships" xmlns:p="http://schemas.openxmlformats.org/presentationml/2006/main">
  <p:tag name="ORIGINALHEIGHT" val="7.451925"/>
  <p:tag name="ORIGINALWIDTH" val="6.778845"/>
  <p:tag name="EMFCHILD" val="True"/>
</p:tagLst>
</file>

<file path=ppt/tags/tag8.xml><?xml version="1.0" encoding="utf-8"?>
<p:tagLst xmlns:a="http://schemas.openxmlformats.org/drawingml/2006/main" xmlns:r="http://schemas.openxmlformats.org/officeDocument/2006/relationships" xmlns:p="http://schemas.openxmlformats.org/presentationml/2006/main">
  <p:tag name="ORIGINALHEIGHT" val="1.682692"/>
  <p:tag name="ORIGINALWIDTH" val="3.461539"/>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widehat{\phantom{\rho}}&#10;}\]&#10;\end{document}"/>
  <p:tag name="IGUANATEXSIZE" val="52"/>
  <p:tag name="IGUANATEXCURSOR" val="726"/>
  <p:tag name="TRANSPARENCY" val="True"/>
  <p:tag name="FILENAME" val=""/>
  <p:tag name="LATEXENGINEID" val="1"/>
  <p:tag name="TEMPFOLDER" val="c:\temp\"/>
  <p:tag name="LATEXFORMHEIGHT" val="380"/>
  <p:tag name="LATEXFORMWIDTH" val="592"/>
  <p:tag name="LATEXFORMWRAP" val="True"/>
  <p:tag name="BITMAPVECTOR" val="1"/>
</p:tagLst>
</file>

<file path=ppt/tags/tag80.xml><?xml version="1.0" encoding="utf-8"?>
<p:tagLst xmlns:a="http://schemas.openxmlformats.org/drawingml/2006/main" xmlns:r="http://schemas.openxmlformats.org/officeDocument/2006/relationships" xmlns:p="http://schemas.openxmlformats.org/presentationml/2006/main">
  <p:tag name="ORIGINALHEIGHT" val="2.836539"/>
  <p:tag name="ORIGINALWIDTH" val="0.3605844"/>
  <p:tag name="EMFCHILD" val="True"/>
</p:tagLst>
</file>

<file path=ppt/tags/tag81.xml><?xml version="1.0" encoding="utf-8"?>
<p:tagLst xmlns:a="http://schemas.openxmlformats.org/drawingml/2006/main" xmlns:r="http://schemas.openxmlformats.org/officeDocument/2006/relationships" xmlns:p="http://schemas.openxmlformats.org/presentationml/2006/main">
  <p:tag name="ORIGINALHEIGHT" val="1.1298"/>
  <p:tag name="ORIGINALWIDTH" val="2.716353"/>
  <p:tag name="EMFCHILD" val="True"/>
</p:tagLst>
</file>

<file path=ppt/tags/tag82.xml><?xml version="1.0" encoding="utf-8"?>
<p:tagLst xmlns:a="http://schemas.openxmlformats.org/drawingml/2006/main" xmlns:r="http://schemas.openxmlformats.org/officeDocument/2006/relationships" xmlns:p="http://schemas.openxmlformats.org/presentationml/2006/main">
  <p:tag name="ORIGINALHEIGHT" val="2.71634"/>
  <p:tag name="ORIGINALWIDTH" val="1.730769"/>
  <p:tag name="EMFCHILD" val="True"/>
</p:tagLst>
</file>

<file path=ppt/tags/tag83.xml><?xml version="1.0" encoding="utf-8"?>
<p:tagLst xmlns:a="http://schemas.openxmlformats.org/drawingml/2006/main" xmlns:r="http://schemas.openxmlformats.org/officeDocument/2006/relationships" xmlns:p="http://schemas.openxmlformats.org/presentationml/2006/main">
  <p:tag name="ORIGINALHEIGHT" val="3.750001"/>
  <p:tag name="ORIGINALWIDTH" val="2.596153"/>
  <p:tag name="EMFCHILD" val="True"/>
</p:tagLst>
</file>

<file path=ppt/tags/tag84.xml><?xml version="1.0" encoding="utf-8"?>
<p:tagLst xmlns:a="http://schemas.openxmlformats.org/drawingml/2006/main" xmlns:r="http://schemas.openxmlformats.org/officeDocument/2006/relationships" xmlns:p="http://schemas.openxmlformats.org/presentationml/2006/main">
  <p:tag name="ORIGINALHEIGHT" val="2.764416"/>
  <p:tag name="ORIGINALWIDTH" val="1.850969"/>
  <p:tag name="EMFCHILD" val="True"/>
</p:tagLst>
</file>

<file path=ppt/tags/tag85.xml><?xml version="1.0" encoding="utf-8"?>
<p:tagLst xmlns:a="http://schemas.openxmlformats.org/drawingml/2006/main" xmlns:r="http://schemas.openxmlformats.org/officeDocument/2006/relationships" xmlns:p="http://schemas.openxmlformats.org/presentationml/2006/main">
  <p:tag name="ORIGINALHEIGHT" val="2.812493"/>
  <p:tag name="ORIGINALWIDTH" val="0.3605844"/>
  <p:tag name="EMFCHILD" val="True"/>
</p:tagLst>
</file>

<file path=ppt/tags/tag86.xml><?xml version="1.0" encoding="utf-8"?>
<p:tagLst xmlns:a="http://schemas.openxmlformats.org/drawingml/2006/main" xmlns:r="http://schemas.openxmlformats.org/officeDocument/2006/relationships" xmlns:p="http://schemas.openxmlformats.org/presentationml/2006/main">
  <p:tag name="ORIGINALHEIGHT" val="14.2548"/>
  <p:tag name="ORIGINALWIDTH" val="13.58174"/>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0}&#10;\[\mathrm{&#10; \sum_{i=1}^n p_i^2 &#10;}\]&#10;\end{document}"/>
  <p:tag name="IGUANATEXSIZE" val="52"/>
  <p:tag name="IGUANATEXCURSOR" val="727"/>
  <p:tag name="TRANSPARENCY" val="True"/>
  <p:tag name="FILENAME" val=""/>
  <p:tag name="LATEXENGINEID" val="1"/>
  <p:tag name="TEMPFOLDER" val="c:\temp\"/>
  <p:tag name="LATEXFORMHEIGHT" val="380"/>
  <p:tag name="LATEXFORMWIDTH" val="592"/>
  <p:tag name="LATEXFORMWRAP" val="True"/>
  <p:tag name="BITMAPVECTOR" val="1"/>
</p:tagLst>
</file>

<file path=ppt/tags/tag87.xml><?xml version="1.0" encoding="utf-8"?>
<p:tagLst xmlns:a="http://schemas.openxmlformats.org/drawingml/2006/main" xmlns:r="http://schemas.openxmlformats.org/officeDocument/2006/relationships" xmlns:p="http://schemas.openxmlformats.org/presentationml/2006/main">
  <p:tag name="ORIGINALHEIGHT" val="14.24109"/>
  <p:tag name="ORIGINALWIDTH" val="31.85267"/>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E[\color[rgb]{1,1,0}X\color[rgb]{1,1,1}] = \color[rgb]{1,1,0} \sum_{i=1}^n p_i^2&#10;}\]&#10;\end{document}"/>
  <p:tag name="IGUANATEXSIZE" val="56"/>
  <p:tag name="IGUANATEXCURSOR" val="745"/>
  <p:tag name="TRANSPARENCY" val="True"/>
  <p:tag name="FILENAME" val=""/>
  <p:tag name="LATEXENGINEID" val="1"/>
  <p:tag name="TEMPFOLDER" val="c:\temp\"/>
  <p:tag name="LATEXFORMHEIGHT" val="380"/>
  <p:tag name="LATEXFORMWIDTH" val="592"/>
  <p:tag name="LATEXFORMWRAP" val="True"/>
  <p:tag name="BITMAPVECTOR" val="1"/>
</p:tagLst>
</file>

<file path=ppt/tags/tag88.xml><?xml version="1.0" encoding="utf-8"?>
<p:tagLst xmlns:a="http://schemas.openxmlformats.org/drawingml/2006/main" xmlns:r="http://schemas.openxmlformats.org/officeDocument/2006/relationships" xmlns:p="http://schemas.openxmlformats.org/presentationml/2006/main">
  <p:tag name="ORIGINALHEIGHT" val="12.74039"/>
  <p:tag name="ORIGINALWIDTH" val="11.25002"/>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binom{m}{2}&#10;}\]&#10;\end{document}"/>
  <p:tag name="IGUANATEXSIZE" val="52"/>
  <p:tag name="IGUANATEXCURSOR" val="755"/>
  <p:tag name="TRANSPARENCY" val="True"/>
  <p:tag name="FILENAME" val=""/>
  <p:tag name="LATEXENGINEID" val="1"/>
  <p:tag name="TEMPFOLDER" val="c:\temp\"/>
  <p:tag name="LATEXFORMHEIGHT" val="380"/>
  <p:tag name="LATEXFORMWIDTH" val="592"/>
  <p:tag name="LATEXFORMWRAP" val="True"/>
  <p:tag name="BITMAPVECTOR" val="1"/>
</p:tagLst>
</file>

<file path=ppt/tags/tag89.xml><?xml version="1.0" encoding="utf-8"?>
<p:tagLst xmlns:a="http://schemas.openxmlformats.org/drawingml/2006/main" xmlns:r="http://schemas.openxmlformats.org/officeDocument/2006/relationships" xmlns:p="http://schemas.openxmlformats.org/presentationml/2006/main">
  <p:tag name="ORIGINALHEIGHT" val="12.74039"/>
  <p:tag name="ORIGINALWIDTH" val="2.6202"/>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binom{m}{2}&#10;}\]&#10;\end{document}"/>
  <p:tag name="IGUANATEXSIZE" val="52"/>
  <p:tag name="IGUANATEXCURSOR" val="755"/>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9.xml><?xml version="1.0" encoding="utf-8"?>
<p:tagLst xmlns:a="http://schemas.openxmlformats.org/drawingml/2006/main" xmlns:r="http://schemas.openxmlformats.org/officeDocument/2006/relationships" xmlns:p="http://schemas.openxmlformats.org/presentationml/2006/main">
  <p:tag name="ORIGINALHEIGHT" val="1.682692"/>
  <p:tag name="ORIGINALWIDTH" val="3.461539"/>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widehat{\phantom{\rho}}&#10;}\]&#10;\end{document}"/>
  <p:tag name="IGUANATEXSIZE" val="52"/>
  <p:tag name="IGUANATEXCURSOR" val="726"/>
  <p:tag name="TRANSPARENCY" val="True"/>
  <p:tag name="FILENAME" val=""/>
  <p:tag name="LATEXENGINEID" val="1"/>
  <p:tag name="TEMPFOLDER" val="c:\temp\"/>
  <p:tag name="LATEXFORMHEIGHT" val="380"/>
  <p:tag name="LATEXFORMWIDTH" val="592"/>
  <p:tag name="LATEXFORMWRAP" val="True"/>
  <p:tag name="BITMAPVECTOR" val="1"/>
</p:tagLst>
</file>

<file path=ppt/tags/tag90.xml><?xml version="1.0" encoding="utf-8"?>
<p:tagLst xmlns:a="http://schemas.openxmlformats.org/drawingml/2006/main" xmlns:r="http://schemas.openxmlformats.org/officeDocument/2006/relationships" xmlns:p="http://schemas.openxmlformats.org/presentationml/2006/main">
  <p:tag name="ORIGINALHEIGHT" val="2.788462"/>
  <p:tag name="ORIGINALWIDTH" val="4.326923"/>
  <p:tag name="EMFCHILD" val="True"/>
</p:tagLst>
</file>

<file path=ppt/tags/tag91.xml><?xml version="1.0" encoding="utf-8"?>
<p:tagLst xmlns:a="http://schemas.openxmlformats.org/drawingml/2006/main" xmlns:r="http://schemas.openxmlformats.org/officeDocument/2006/relationships" xmlns:p="http://schemas.openxmlformats.org/presentationml/2006/main">
  <p:tag name="ORIGINALHEIGHT" val="3.701923"/>
  <p:tag name="ORIGINALWIDTH" val="2.5"/>
  <p:tag name="EMFCHILD" val="True"/>
</p:tagLst>
</file>

<file path=ppt/tags/tag92.xml><?xml version="1.0" encoding="utf-8"?>
<p:tagLst xmlns:a="http://schemas.openxmlformats.org/drawingml/2006/main" xmlns:r="http://schemas.openxmlformats.org/officeDocument/2006/relationships" xmlns:p="http://schemas.openxmlformats.org/presentationml/2006/main">
  <p:tag name="ORIGINALHEIGHT" val="12.74039"/>
  <p:tag name="ORIGINALWIDTH" val="2.6202"/>
  <p:tag name="EMFCHILD" val="True"/>
</p:tagLst>
</file>

<file path=ppt/tags/tag93.xml><?xml version="1.0" encoding="utf-8"?>
<p:tagLst xmlns:a="http://schemas.openxmlformats.org/drawingml/2006/main" xmlns:r="http://schemas.openxmlformats.org/officeDocument/2006/relationships" xmlns:p="http://schemas.openxmlformats.org/presentationml/2006/main">
  <p:tag name="ORIGINALHEIGHT" val="3.571429"/>
  <p:tag name="ORIGINALWIDTH" val="2.678571"/>
  <p:tag name="LATEXADDIN" val="\documentclass{article}\pagestyle{empty}&#10;\usepackage{color}\usepackage{arev}\usepackage{ams-mdbch}\usepackage{amsmath}&#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littlesum}{\mathop{{\textstyle \sum}}}\newcommand{\la}{\langle}\newcommand{\ra}{\rangle}&#10;\begin{document}&#10;\color[rgb]{1,1,1}&#10;\[\mathrm{&#10;    \E[\color[rgb]{1,1,0}X\color[rgb]{1,1,1}] = \color[rgb]{1,1,0} \sum_{i=1}^n p_i^2&#10;}\]&#10;\end{document}"/>
  <p:tag name="IGUANATEXSIZE" val="56"/>
  <p:tag name="IGUANATEXCURSOR" val="745"/>
  <p:tag name="TRANSPARENCY" val="True"/>
  <p:tag name="FILENAME" val=""/>
  <p:tag name="LATEXENGINEID" val="1"/>
  <p:tag name="TEMPFOLDER" val="c:\temp\"/>
  <p:tag name="LATEXFORMHEIGHT" val="380"/>
  <p:tag name="LATEXFORMWIDTH" val="592"/>
  <p:tag name="LATEXFORMWRAP" val="True"/>
  <p:tag name="BITMAPVECTOR" val="1"/>
  <p:tag name="EMFCHILD" val="True"/>
</p:tagLst>
</file>

<file path=ppt/tags/tag94.xml><?xml version="1.0" encoding="utf-8"?>
<p:tagLst xmlns:a="http://schemas.openxmlformats.org/drawingml/2006/main" xmlns:r="http://schemas.openxmlformats.org/officeDocument/2006/relationships" xmlns:p="http://schemas.openxmlformats.org/presentationml/2006/main">
  <p:tag name="ORIGINALHEIGHT" val="4.665186"/>
  <p:tag name="ORIGINALWIDTH" val="1.227672"/>
  <p:tag name="EMFCHILD" val="True"/>
</p:tagLst>
</file>

<file path=ppt/tags/tag95.xml><?xml version="1.0" encoding="utf-8"?>
<p:tagLst xmlns:a="http://schemas.openxmlformats.org/drawingml/2006/main" xmlns:r="http://schemas.openxmlformats.org/officeDocument/2006/relationships" xmlns:p="http://schemas.openxmlformats.org/presentationml/2006/main">
  <p:tag name="ORIGINALHEIGHT" val="3.571429"/>
  <p:tag name="ORIGINALWIDTH" val="3.214286"/>
  <p:tag name="EMFCHILD" val="True"/>
</p:tagLst>
</file>

<file path=ppt/tags/tag96.xml><?xml version="1.0" encoding="utf-8"?>
<p:tagLst xmlns:a="http://schemas.openxmlformats.org/drawingml/2006/main" xmlns:r="http://schemas.openxmlformats.org/officeDocument/2006/relationships" xmlns:p="http://schemas.openxmlformats.org/presentationml/2006/main">
  <p:tag name="ORIGINALHEIGHT" val="4.665186"/>
  <p:tag name="ORIGINALWIDTH" val="1.25"/>
  <p:tag name="EMFCHILD" val="True"/>
</p:tagLst>
</file>

<file path=ppt/tags/tag97.xml><?xml version="1.0" encoding="utf-8"?>
<p:tagLst xmlns:a="http://schemas.openxmlformats.org/drawingml/2006/main" xmlns:r="http://schemas.openxmlformats.org/officeDocument/2006/relationships" xmlns:p="http://schemas.openxmlformats.org/presentationml/2006/main">
  <p:tag name="ORIGINALHEIGHT" val="1.495543"/>
  <p:tag name="ORIGINALWIDTH" val="3.482143"/>
  <p:tag name="EMFCHILD" val="True"/>
</p:tagLst>
</file>

<file path=ppt/tags/tag98.xml><?xml version="1.0" encoding="utf-8"?>
<p:tagLst xmlns:a="http://schemas.openxmlformats.org/drawingml/2006/main" xmlns:r="http://schemas.openxmlformats.org/officeDocument/2006/relationships" xmlns:p="http://schemas.openxmlformats.org/presentationml/2006/main">
  <p:tag name="ORIGINALHEIGHT" val="2.0759"/>
  <p:tag name="ORIGINALWIDTH" val="1.785714"/>
  <p:tag name="EMFCHILD" val="True"/>
</p:tagLst>
</file>

<file path=ppt/tags/tag99.xml><?xml version="1.0" encoding="utf-8"?>
<p:tagLst xmlns:a="http://schemas.openxmlformats.org/drawingml/2006/main" xmlns:r="http://schemas.openxmlformats.org/officeDocument/2006/relationships" xmlns:p="http://schemas.openxmlformats.org/presentationml/2006/main">
  <p:tag name="ORIGINALHEIGHT" val="7.455357"/>
  <p:tag name="ORIGINALWIDTH" val="6.584815"/>
  <p:tag name="EMFCHILD" val="True"/>
</p:tagLst>
</file>

<file path=ppt/theme/theme1.xml><?xml version="1.0" encoding="utf-8"?>
<a:theme xmlns:a="http://schemas.openxmlformats.org/drawingml/2006/main" name="Default Design">
  <a:themeElements>
    <a:clrScheme name="Default Design 4">
      <a:dk1>
        <a:srgbClr val="000000"/>
      </a:dk1>
      <a:lt1>
        <a:srgbClr val="FFFFFF"/>
      </a:lt1>
      <a:dk2>
        <a:srgbClr val="000066"/>
      </a:dk2>
      <a:lt2>
        <a:srgbClr val="FFFF00"/>
      </a:lt2>
      <a:accent1>
        <a:srgbClr val="CC9900"/>
      </a:accent1>
      <a:accent2>
        <a:srgbClr val="FFCC66"/>
      </a:accent2>
      <a:accent3>
        <a:srgbClr val="AAAAB8"/>
      </a:accent3>
      <a:accent4>
        <a:srgbClr val="DADADA"/>
      </a:accent4>
      <a:accent5>
        <a:srgbClr val="E2CAAA"/>
      </a:accent5>
      <a:accent6>
        <a:srgbClr val="E7B95C"/>
      </a:accent6>
      <a:hlink>
        <a:srgbClr val="490B09"/>
      </a:hlink>
      <a:folHlink>
        <a:srgbClr val="CCFFCC"/>
      </a:folHlink>
    </a:clrScheme>
    <a:fontScheme name="Default Design">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00000"/>
        </a:solidFill>
        <a:ln w="38100">
          <a:solidFill>
            <a:schemeClr val="tx1"/>
          </a:solidFill>
        </a:ln>
      </a:spPr>
      <a:bodyPr rtlCol="0" anchor="ctr"/>
      <a:lstStyle>
        <a:defPPr algn="ctr">
          <a:defRPr/>
        </a:defPPr>
      </a:lstStyle>
    </a:spDef>
    <a:lnDef>
      <a:spPr bwMode="auto">
        <a:noFill/>
        <a:ln w="76200" cap="flat" cmpd="sng" algn="ctr">
          <a:solidFill>
            <a:schemeClr val="tx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none" rtlCol="0">
        <a:spAutoFit/>
      </a:bodyPr>
      <a:lstStyle>
        <a:defPPr algn="ctr" eaLnBrk="1" hangingPunct="1">
          <a:lnSpc>
            <a:spcPct val="120000"/>
          </a:lnSpc>
          <a:defRPr dirty="0" smtClean="0">
            <a:latin typeface="Arev Sans" pitchFamily="34" charset="0"/>
            <a:ea typeface="Arev Sans" pitchFamily="34" charset="0"/>
            <a:cs typeface="Arev sans bold" pitchFamily="34" charset="0"/>
          </a:defRPr>
        </a:defPPr>
      </a:lstStyle>
    </a:tx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FFFFFF"/>
        </a:lt2>
        <a:accent1>
          <a:srgbClr val="DDDDDD"/>
        </a:accent1>
        <a:accent2>
          <a:srgbClr val="4D4D4D"/>
        </a:accent2>
        <a:accent3>
          <a:srgbClr val="FFFFFF"/>
        </a:accent3>
        <a:accent4>
          <a:srgbClr val="000000"/>
        </a:accent4>
        <a:accent5>
          <a:srgbClr val="EBEBEB"/>
        </a:accent5>
        <a:accent6>
          <a:srgbClr val="454545"/>
        </a:accent6>
        <a:hlink>
          <a:srgbClr val="333333"/>
        </a:hlink>
        <a:folHlink>
          <a:srgbClr val="080808"/>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66"/>
        </a:dk2>
        <a:lt2>
          <a:srgbClr val="FFFF00"/>
        </a:lt2>
        <a:accent1>
          <a:srgbClr val="CC9900"/>
        </a:accent1>
        <a:accent2>
          <a:srgbClr val="FFCC66"/>
        </a:accent2>
        <a:accent3>
          <a:srgbClr val="AAAAB8"/>
        </a:accent3>
        <a:accent4>
          <a:srgbClr val="DADADA"/>
        </a:accent4>
        <a:accent5>
          <a:srgbClr val="E2CAAA"/>
        </a:accent5>
        <a:accent6>
          <a:srgbClr val="E7B95C"/>
        </a:accent6>
        <a:hlink>
          <a:srgbClr val="61CF79"/>
        </a:hlink>
        <a:folHlink>
          <a:srgbClr val="CCFFCC"/>
        </a:folHlink>
      </a:clrScheme>
      <a:clrMap bg1="dk2" tx1="lt1" bg2="dk1" tx2="lt2" accent1="accent1" accent2="accent2" accent3="accent3" accent4="accent4" accent5="accent5" accent6="accent6" hlink="hlink" folHlink="folHlink"/>
    </a:extraClrScheme>
    <a:extraClrScheme>
      <a:clrScheme name="Default Design 4">
        <a:dk1>
          <a:srgbClr val="000000"/>
        </a:dk1>
        <a:lt1>
          <a:srgbClr val="FFFFFF"/>
        </a:lt1>
        <a:dk2>
          <a:srgbClr val="000066"/>
        </a:dk2>
        <a:lt2>
          <a:srgbClr val="FFFF00"/>
        </a:lt2>
        <a:accent1>
          <a:srgbClr val="CC9900"/>
        </a:accent1>
        <a:accent2>
          <a:srgbClr val="FFCC66"/>
        </a:accent2>
        <a:accent3>
          <a:srgbClr val="AAAAB8"/>
        </a:accent3>
        <a:accent4>
          <a:srgbClr val="DADADA"/>
        </a:accent4>
        <a:accent5>
          <a:srgbClr val="E2CAAA"/>
        </a:accent5>
        <a:accent6>
          <a:srgbClr val="E7B95C"/>
        </a:accent6>
        <a:hlink>
          <a:srgbClr val="490B09"/>
        </a:hlink>
        <a:folHlink>
          <a:srgbClr val="CC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89644</TotalTime>
  <Words>2910</Words>
  <Application>Microsoft Office PowerPoint</Application>
  <PresentationFormat>Widescreen</PresentationFormat>
  <Paragraphs>525</Paragraphs>
  <Slides>59</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59</vt:i4>
      </vt:variant>
    </vt:vector>
  </HeadingPairs>
  <TitlesOfParts>
    <vt:vector size="71" baseType="lpstr">
      <vt:lpstr>Arev Sans</vt:lpstr>
      <vt:lpstr>Arev sans bold</vt:lpstr>
      <vt:lpstr>Arial Rounded MT Bold</vt:lpstr>
      <vt:lpstr>Consolas</vt:lpstr>
      <vt:lpstr>DejaVu Sans Light</vt:lpstr>
      <vt:lpstr>Geodesic</vt:lpstr>
      <vt:lpstr>Mathematica7Mono</vt:lpstr>
      <vt:lpstr>OPTIC.BOT</vt:lpstr>
      <vt:lpstr>PROG.BOT</vt:lpstr>
      <vt:lpstr>Times New Roman</vt:lpstr>
      <vt:lpstr>Verdana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Distribution Testing in the 21.5th Century</dc:title>
  <dc:creator>Ryan O'Donnell</dc:creator>
  <cp:lastModifiedBy>Ryan O'Donnell</cp:lastModifiedBy>
  <cp:revision>2067</cp:revision>
  <cp:lastPrinted>1998-01-22T22:42:46Z</cp:lastPrinted>
  <dcterms:created xsi:type="dcterms:W3CDTF">1996-09-30T18:28:10Z</dcterms:created>
  <dcterms:modified xsi:type="dcterms:W3CDTF">2017-10-14T17:18:31Z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85</vt:i4>
  </property>
  <property fmtid="{D5CDD505-2E9C-101B-9397-08002B2CF9AE}" pid="5" name="ScreenSize">
    <vt:i4>2</vt:i4>
  </property>
  <property fmtid="{D5CDD505-2E9C-101B-9397-08002B2CF9AE}" pid="6" name="ScreenUsage">
    <vt:i4>2</vt:i4>
  </property>
  <property fmtid="{D5CDD505-2E9C-101B-9397-08002B2CF9AE}" pid="7" name="MailAddress">
    <vt:lpwstr>rudich@cs.cmu.edu</vt:lpwstr>
  </property>
  <property fmtid="{D5CDD505-2E9C-101B-9397-08002B2CF9AE}" pid="8" name="HomePage">
    <vt:lpwstr>http://www.cs.cmu.edu/~rudich</vt:lpwstr>
  </property>
  <property fmtid="{D5CDD505-2E9C-101B-9397-08002B2CF9AE}" pid="9" name="Other">
    <vt:lpwstr>The lecture was generated using Powerpoint 97. The original lecture contains sound and animation that is not represented here. Some distortions of the original slides are due to bugs in the Powerpoint to HTML translator.</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6684672</vt:i4>
  </property>
  <property fmtid="{D5CDD505-2E9C-101B-9397-08002B2CF9AE}" pid="14" name="TextColor">
    <vt:i4>16777215</vt:i4>
  </property>
  <property fmtid="{D5CDD505-2E9C-101B-9397-08002B2CF9AE}" pid="15" name="LinkColor">
    <vt:i4>65535</vt:i4>
  </property>
  <property fmtid="{D5CDD505-2E9C-101B-9397-08002B2CF9AE}" pid="16" name="VisitedColor">
    <vt:i4>6737151</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4</vt:i4>
  </property>
  <property fmtid="{D5CDD505-2E9C-101B-9397-08002B2CF9AE}" pid="21" name="OutputDir">
    <vt:lpwstr>C:\Rudich\HTML</vt:lpwstr>
  </property>
</Properties>
</file>