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78" r:id="rId11"/>
    <p:sldId id="280" r:id="rId12"/>
    <p:sldId id="281" r:id="rId13"/>
    <p:sldId id="272" r:id="rId14"/>
    <p:sldId id="276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1991" autoAdjust="0"/>
  </p:normalViewPr>
  <p:slideViewPr>
    <p:cSldViewPr snapToGrid="0">
      <p:cViewPr varScale="1">
        <p:scale>
          <a:sx n="78" d="100"/>
          <a:sy n="78" d="100"/>
        </p:scale>
        <p:origin x="8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E5CC-F203-485A-A70F-9BBBAB72BFA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F649-63A4-41B1-9A07-A9C9CC80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Naïve</a:t>
            </a:r>
            <a:r>
              <a:rPr lang="en-US" baseline="0" dirty="0" smtClean="0"/>
              <a:t> approach of using L1 tolerant testing would require n/log n samples. This is </a:t>
            </a:r>
            <a:r>
              <a:rPr lang="en-US" baseline="0" smtClean="0"/>
              <a:t>why different </a:t>
            </a:r>
            <a:r>
              <a:rPr lang="en-US" baseline="0" dirty="0" smtClean="0"/>
              <a:t>distances are important!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F649-63A4-41B1-9A07-A9C9CC803D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9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108-7CDA-4FDE-B222-26AE07BA832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88EB-0062-4C95-BB68-ADDA1CB15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09" y="957770"/>
            <a:ext cx="11323782" cy="1101811"/>
          </a:xfrm>
        </p:spPr>
        <p:txBody>
          <a:bodyPr/>
          <a:lstStyle/>
          <a:p>
            <a:r>
              <a:rPr lang="en-US" dirty="0" smtClean="0"/>
              <a:t>Testing with Alternative Distances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65693"/>
            <a:ext cx="9144000" cy="1655762"/>
          </a:xfrm>
        </p:spPr>
        <p:txBody>
          <a:bodyPr/>
          <a:lstStyle/>
          <a:p>
            <a:r>
              <a:rPr lang="en-US" dirty="0" smtClean="0"/>
              <a:t>Gautam “G” Kamath</a:t>
            </a:r>
          </a:p>
          <a:p>
            <a:r>
              <a:rPr lang="en-US" dirty="0" smtClean="0"/>
              <a:t>FOCS 2017 Workshop: Frontiers in Distribution Testing</a:t>
            </a:r>
          </a:p>
          <a:p>
            <a:r>
              <a:rPr lang="en-US" dirty="0" smtClean="0"/>
              <a:t>October 14,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94" y="4389018"/>
            <a:ext cx="1101811" cy="1101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94" y="4389021"/>
            <a:ext cx="1101811" cy="110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384" y="4389022"/>
            <a:ext cx="1096956" cy="1101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745" y="5582904"/>
            <a:ext cx="155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Jayadev</a:t>
            </a:r>
            <a:r>
              <a:rPr lang="en-US" sz="1600" dirty="0" smtClean="0"/>
              <a:t> Acharya</a:t>
            </a:r>
          </a:p>
          <a:p>
            <a:pPr algn="ctr"/>
            <a:r>
              <a:rPr lang="en-US" sz="1600" dirty="0" smtClean="0"/>
              <a:t>Cornell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0131" y="5582906"/>
            <a:ext cx="217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Constantinos</a:t>
            </a:r>
            <a:r>
              <a:rPr lang="en-US" sz="1600" dirty="0" smtClean="0"/>
              <a:t> </a:t>
            </a:r>
            <a:r>
              <a:rPr lang="en-US" sz="1600" dirty="0" err="1" smtClean="0"/>
              <a:t>Daskalakis</a:t>
            </a:r>
            <a:endParaRPr lang="en-US" sz="1600" dirty="0" smtClean="0"/>
          </a:p>
          <a:p>
            <a:pPr algn="ctr"/>
            <a:r>
              <a:rPr lang="en-US" sz="1600" dirty="0" smtClean="0"/>
              <a:t>MIT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77559" y="5582904"/>
            <a:ext cx="118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John Wright</a:t>
            </a:r>
          </a:p>
          <a:p>
            <a:pPr algn="ctr"/>
            <a:r>
              <a:rPr lang="en-US" sz="1600" dirty="0" smtClean="0"/>
              <a:t>MIT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94969" y="4019688"/>
            <a:ext cx="26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Based on joint works with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83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Details for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-Tolerant Tester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Goal: Distinguish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versus (ii)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Statistic: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# of appearances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: # of samples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(ii):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bound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with some work</a:t>
                </a:r>
              </a:p>
              <a:p>
                <a:pPr lvl="2"/>
                <a:r>
                  <a:rPr lang="en-US" dirty="0" smtClean="0"/>
                  <a:t>Need to avoid low prob.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1828800" lvl="3" indent="-457200">
                  <a:buFont typeface="+mj-lt"/>
                  <a:buAutoNum type="arabicPeriod"/>
                </a:pPr>
                <a:r>
                  <a:rPr lang="en-US" dirty="0" smtClean="0"/>
                  <a:t>Either ignore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; or</a:t>
                </a:r>
              </a:p>
              <a:p>
                <a:pPr marL="1828800" lvl="3" indent="-457200">
                  <a:buFont typeface="+mj-lt"/>
                  <a:buAutoNum type="arabicPeriod"/>
                </a:pPr>
                <a:r>
                  <a:rPr lang="en-US" dirty="0" smtClean="0"/>
                  <a:t>Mix lightly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with uniform </a:t>
                </a:r>
                <a:r>
                  <a:rPr lang="en-US" dirty="0" smtClean="0"/>
                  <a:t>distribution (also in [G’16])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Apply </a:t>
                </a:r>
                <a:r>
                  <a:rPr lang="en-US" dirty="0" err="1" smtClean="0"/>
                  <a:t>Chebyshev’s</a:t>
                </a:r>
                <a:r>
                  <a:rPr lang="en-US" dirty="0" smtClean="0"/>
                  <a:t> inequality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40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Line Callout 1 3"/>
              <p:cNvSpPr/>
              <p:nvPr/>
            </p:nvSpPr>
            <p:spPr>
              <a:xfrm>
                <a:off x="8727379" y="2860219"/>
                <a:ext cx="3073940" cy="2911316"/>
              </a:xfrm>
              <a:prstGeom prst="borderCallout1">
                <a:avLst>
                  <a:gd name="adj1" fmla="val 14632"/>
                  <a:gd name="adj2" fmla="val -2637"/>
                  <a:gd name="adj3" fmla="val -3343"/>
                  <a:gd name="adj4" fmla="val -82598"/>
                </a:avLst>
              </a:prstGeom>
              <a:solidFill>
                <a:srgbClr val="C00000"/>
              </a:solidFill>
              <a:ln w="1905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Side-Note:</a:t>
                </a:r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Pearson’s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-test uses statistic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numerator gives an unbiased estimator and importantly may hugely decrease </a:t>
                </a:r>
                <a:r>
                  <a:rPr lang="en-US" dirty="0" smtClean="0"/>
                  <a:t>variance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[Zelterman’87]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[VV’14, CDVV’14, DKN’15]</a:t>
                </a:r>
                <a:endParaRPr lang="en-US" dirty="0" smtClean="0"/>
              </a:p>
            </p:txBody>
          </p:sp>
        </mc:Choice>
        <mc:Fallback>
          <p:sp>
            <p:nvSpPr>
              <p:cNvPr id="4" name="Line Callout 1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79" y="2860219"/>
                <a:ext cx="3073940" cy="2911316"/>
              </a:xfrm>
              <a:prstGeom prst="borderCallout1">
                <a:avLst>
                  <a:gd name="adj1" fmla="val 14632"/>
                  <a:gd name="adj2" fmla="val -2637"/>
                  <a:gd name="adj3" fmla="val -3343"/>
                  <a:gd name="adj4" fmla="val -82598"/>
                </a:avLst>
              </a:prstGeom>
              <a:blipFill>
                <a:blip r:embed="rId4"/>
                <a:stretch>
                  <a:fillRect b="-4628"/>
                </a:stretch>
              </a:blipFill>
              <a:ln w="19050"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983514" y="6308219"/>
            <a:ext cx="8978239" cy="55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100" i="1" dirty="0" smtClean="0"/>
              <a:t>Acharya, </a:t>
            </a:r>
            <a:r>
              <a:rPr lang="en-US" sz="2100" i="1" dirty="0" err="1" smtClean="0"/>
              <a:t>Daskalakis</a:t>
            </a:r>
            <a:r>
              <a:rPr lang="en-US" sz="2100" i="1" dirty="0" smtClean="0"/>
              <a:t>, </a:t>
            </a:r>
            <a:r>
              <a:rPr lang="en-US" sz="2100" i="1" dirty="0" smtClean="0">
                <a:solidFill>
                  <a:srgbClr val="FF0000"/>
                </a:solidFill>
              </a:rPr>
              <a:t>K</a:t>
            </a:r>
            <a:r>
              <a:rPr lang="en-US" sz="2100" i="1" dirty="0" smtClean="0"/>
              <a:t>. Optimal Testing for Properties of Distributions. NIPS 2015.</a:t>
            </a:r>
          </a:p>
        </p:txBody>
      </p:sp>
    </p:spTree>
    <p:extLst>
      <p:ext uri="{BB962C8B-B14F-4D97-AF65-F5344CB8AC3E}">
        <p14:creationId xmlns:p14="http://schemas.microsoft.com/office/powerpoint/2010/main" val="10465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Tolerant Identity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48375"/>
            <a:ext cx="11823700" cy="5540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100" i="1" dirty="0" err="1" smtClean="0"/>
              <a:t>Daskalakis</a:t>
            </a:r>
            <a:r>
              <a:rPr lang="en-US" sz="2100" i="1" dirty="0" smtClean="0"/>
              <a:t>, </a:t>
            </a:r>
            <a:r>
              <a:rPr lang="en-US" sz="2100" i="1" dirty="0" smtClean="0">
                <a:solidFill>
                  <a:srgbClr val="FF0000"/>
                </a:solidFill>
              </a:rPr>
              <a:t>K</a:t>
            </a:r>
            <a:r>
              <a:rPr lang="en-US" sz="2100" i="1" dirty="0" smtClean="0"/>
              <a:t>., Wright. Which Distribution Distances are </a:t>
            </a:r>
            <a:r>
              <a:rPr lang="en-US" sz="2100" i="1" dirty="0" err="1" smtClean="0"/>
              <a:t>Sublinearly</a:t>
            </a:r>
            <a:r>
              <a:rPr lang="en-US" sz="2100" i="1" dirty="0" smtClean="0"/>
              <a:t> Testable? SODA 2018.</a:t>
            </a:r>
            <a:endParaRPr lang="en-US" sz="2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83" y="2399079"/>
            <a:ext cx="5334462" cy="125740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28373" y="1744592"/>
            <a:ext cx="606489" cy="2542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915643" y="2738729"/>
            <a:ext cx="1421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Harder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65" y="1496030"/>
            <a:ext cx="5776461" cy="3063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20" y="1496030"/>
            <a:ext cx="5799323" cy="3063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845" y="4990829"/>
            <a:ext cx="5316295" cy="3956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48098" y="4990829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(Implicit in [DK’16])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Tolerant Testing Takeaways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Can handle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tolerance at no additional cost 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KL, Hellinger,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tolerance are expensive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KL result based off hardness of entropy estimation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Closeness testing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unknown):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tolerance is costly!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</a:t>
                </a:r>
              </a:p>
              <a:p>
                <a:pPr lvl="1"/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tolerance is free</a:t>
                </a:r>
              </a:p>
              <a:p>
                <a:pPr lvl="1"/>
                <a:r>
                  <a:rPr lang="en-US" dirty="0" smtClean="0"/>
                  <a:t>Proven via hardness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-</a:t>
                </a:r>
                <a:r>
                  <a:rPr lang="en-US" dirty="0" smtClean="0"/>
                  <a:t>tolerant</a:t>
                </a:r>
                <a:r>
                  <a:rPr lang="en-US" i="1" dirty="0" smtClean="0"/>
                  <a:t> identity</a:t>
                </a:r>
                <a:r>
                  <a:rPr lang="en-US" dirty="0" smtClean="0"/>
                  <a:t> testing</a:t>
                </a:r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unknown,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no longer a polynomial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6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Testing for Structure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Composite hypothesis testing</a:t>
                </a:r>
                <a:endParaRPr lang="en-US" dirty="0" smtClean="0"/>
              </a:p>
              <a:p>
                <a:r>
                  <a:rPr lang="en-US" dirty="0" smtClean="0"/>
                  <a:t>Test against a class of distributions!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= all monotone distributions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monotone </a:t>
                </a:r>
                <a:r>
                  <a:rPr lang="en-US" dirty="0" smtClean="0"/>
                  <a:t>non-increasing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Others: </a:t>
                </a:r>
                <a:r>
                  <a:rPr lang="en-US" dirty="0" err="1" smtClean="0"/>
                  <a:t>unimodality</a:t>
                </a:r>
                <a:r>
                  <a:rPr lang="en-US" dirty="0" smtClean="0"/>
                  <a:t>, log-concavity, monotone hazard rate, </a:t>
                </a:r>
                <a:r>
                  <a:rPr lang="en-US" dirty="0" smtClean="0"/>
                  <a:t>independence</a:t>
                </a:r>
              </a:p>
              <a:p>
                <a:pPr lvl="1"/>
                <a:r>
                  <a:rPr lang="en-US" dirty="0" smtClean="0"/>
                  <a:t>All can be tested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samples [AD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’15]</a:t>
                </a:r>
              </a:p>
              <a:p>
                <a:pPr lvl="2"/>
                <a:r>
                  <a:rPr lang="en-US" dirty="0" smtClean="0"/>
                  <a:t>Same complexity as vanilla uniformity testing!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3620477" y="3282757"/>
                <a:ext cx="1354645" cy="339066"/>
              </a:xfrm>
              <a:prstGeom prst="wedgeRoundRectCallout">
                <a:avLst>
                  <a:gd name="adj1" fmla="val -33236"/>
                  <a:gd name="adj2" fmla="val -74027"/>
                  <a:gd name="adj3" fmla="val 1666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i="0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5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15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5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5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5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ln w="0"/>
                  <a:solidFill>
                    <a:schemeClr val="tx1"/>
                  </a:solidFill>
                  <a:effectLst/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477" y="3282757"/>
                <a:ext cx="1354645" cy="339066"/>
              </a:xfrm>
              <a:prstGeom prst="wedgeRoundRectCallout">
                <a:avLst>
                  <a:gd name="adj1" fmla="val -33236"/>
                  <a:gd name="adj2" fmla="val -74027"/>
                  <a:gd name="adj3" fmla="val 16667"/>
                </a:avLst>
              </a:prstGeom>
              <a:blipFill>
                <a:blip r:embed="rId3"/>
                <a:stretch>
                  <a:fillRect b="-845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GeometricDistrib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68" y="1905793"/>
            <a:ext cx="33909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by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Goal: Distinguish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Learn-then-Test: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Learn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such that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			(needs cheap “proper learner”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			(automatic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Perform “tolerant testing”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Given sample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description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distinguish</a:t>
                </a:r>
              </a:p>
              <a:p>
                <a:pPr marL="1371600" lvl="3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Tolerant testing (step 2)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Naïve approach (using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would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Proper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learners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(step 1)?</a:t>
                </a:r>
              </a:p>
              <a:p>
                <a:pPr lvl="1"/>
                <a:r>
                  <a:rPr lang="en-US" dirty="0" smtClean="0"/>
                  <a:t>Claim: This is cheap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1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Hellinger Testing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700" dirty="0" smtClean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700" dirty="0" smtClean="0"/>
              </a:p>
              <a:p>
                <a:r>
                  <a:rPr lang="en-US" sz="2700" dirty="0" smtClean="0"/>
                  <a:t>Hellinger </a:t>
                </a:r>
                <a:r>
                  <a:rPr lang="en-US" sz="2700" dirty="0" smtClean="0"/>
                  <a:t>distance: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7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700" dirty="0" smtClean="0"/>
              </a:p>
              <a:p>
                <a:pPr lvl="1"/>
                <a:r>
                  <a:rPr lang="en-US" sz="2300" b="0" dirty="0" smtClean="0"/>
                  <a:t>Between linear and quadratic relationship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3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/>
              </a:p>
              <a:p>
                <a:r>
                  <a:rPr lang="en-US" sz="2700" dirty="0" smtClean="0"/>
                  <a:t>Natural distance when considering a collection of </a:t>
                </a:r>
                <a:r>
                  <a:rPr lang="en-US" sz="2700" dirty="0" err="1" smtClean="0"/>
                  <a:t>iid</a:t>
                </a:r>
                <a:r>
                  <a:rPr lang="en-US" sz="2700" dirty="0" smtClean="0"/>
                  <a:t> samples</a:t>
                </a:r>
              </a:p>
              <a:p>
                <a:pPr lvl="1"/>
                <a:r>
                  <a:rPr lang="en-US" sz="2300" dirty="0" smtClean="0"/>
                  <a:t>Comes up in some multivariate testing problems (</a:t>
                </a:r>
                <a:r>
                  <a:rPr lang="en-US" sz="2300" dirty="0" err="1" smtClean="0"/>
                  <a:t>Costis</a:t>
                </a:r>
                <a:r>
                  <a:rPr lang="en-US" sz="2300" dirty="0" smtClean="0"/>
                  <a:t> @ 2:55)</a:t>
                </a:r>
              </a:p>
              <a:p>
                <a:r>
                  <a:rPr lang="en-US" sz="2700" dirty="0" smtClean="0"/>
                  <a:t>Testing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 smtClean="0"/>
                  <a:t> vs.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700" dirty="0" smtClean="0"/>
                  <a:t>?</a:t>
                </a:r>
              </a:p>
              <a:p>
                <a:r>
                  <a:rPr lang="en-US" sz="2700" dirty="0" smtClean="0"/>
                  <a:t>Trivial results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 smtClean="0"/>
                  <a:t> testing</a:t>
                </a:r>
              </a:p>
              <a:p>
                <a:pPr lvl="1"/>
                <a:r>
                  <a:rPr lang="en-US" sz="2300" dirty="0" smtClean="0"/>
                  <a:t>Identity: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/>
                  <a:t> samples</a:t>
                </a:r>
                <a:endParaRPr lang="en-US" sz="2300" dirty="0" smtClean="0"/>
              </a:p>
              <a:p>
                <a:pPr lvl="1"/>
                <a:r>
                  <a:rPr lang="en-US" sz="2300" dirty="0" smtClean="0"/>
                  <a:t>Closeness: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samples</a:t>
                </a:r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7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Hellinger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700" dirty="0" smtClean="0"/>
                  <a:t>Testing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/>
                  <a:t> vs.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700" dirty="0" smtClean="0"/>
                  <a:t>?</a:t>
                </a:r>
              </a:p>
              <a:p>
                <a:r>
                  <a:rPr lang="en-US" sz="2700" dirty="0"/>
                  <a:t>Trivial results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testing</a:t>
                </a:r>
              </a:p>
              <a:p>
                <a:pPr lvl="1"/>
                <a:r>
                  <a:rPr lang="en-US" sz="2300" dirty="0"/>
                  <a:t>Identity: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3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/>
                  <a:t> samples</a:t>
                </a:r>
                <a:endParaRPr lang="en-US" sz="2300" dirty="0"/>
              </a:p>
              <a:p>
                <a:pPr lvl="1"/>
                <a:r>
                  <a:rPr lang="en-US" sz="2300" dirty="0"/>
                  <a:t>Closeness: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3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8/3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samples</a:t>
                </a:r>
                <a:endParaRPr lang="en-US" sz="2300" dirty="0"/>
              </a:p>
              <a:p>
                <a:r>
                  <a:rPr lang="en-US" dirty="0" smtClean="0"/>
                  <a:t>But you can do better!</a:t>
                </a:r>
              </a:p>
              <a:p>
                <a:pPr lvl="1"/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samples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No extra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tolerance either!</a:t>
                </a:r>
                <a:endParaRPr lang="en-US" dirty="0"/>
              </a:p>
              <a:p>
                <a:pPr lvl="1"/>
                <a:r>
                  <a:rPr lang="en-US" dirty="0" smtClean="0"/>
                  <a:t>Closeness: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8/3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3/4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samples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LB and previous UB in [DK’16]</a:t>
                </a:r>
                <a:endParaRPr lang="en-US" dirty="0"/>
              </a:p>
              <a:p>
                <a:r>
                  <a:rPr lang="en-US" dirty="0" smtClean="0"/>
                  <a:t>Similar chi-squared statistics as [AD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’15] and [CDVV’14]</a:t>
                </a:r>
              </a:p>
              <a:p>
                <a:pPr lvl="1"/>
                <a:r>
                  <a:rPr lang="en-US" dirty="0" smtClean="0"/>
                  <a:t>Some </a:t>
                </a:r>
                <a:r>
                  <a:rPr lang="en-US" dirty="0" smtClean="0"/>
                  <a:t>tweaks </a:t>
                </a:r>
                <a:r>
                  <a:rPr lang="en-US" dirty="0" smtClean="0"/>
                  <a:t>and more careful </a:t>
                </a:r>
                <a:r>
                  <a:rPr lang="en-US" dirty="0" smtClean="0"/>
                  <a:t>analysis to handle Hellinger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65471" y="6392505"/>
            <a:ext cx="11823700" cy="554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100" i="1" smtClean="0"/>
              <a:t>Daskalakis, </a:t>
            </a:r>
            <a:r>
              <a:rPr lang="en-US" sz="2100" i="1" smtClean="0">
                <a:solidFill>
                  <a:srgbClr val="FF0000"/>
                </a:solidFill>
              </a:rPr>
              <a:t>K</a:t>
            </a:r>
            <a:r>
              <a:rPr lang="en-US" sz="2100" i="1" smtClean="0"/>
              <a:t>., Wright. Which Distribution Distances are Sublinearly Testable? SODA 2018.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8712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Trivially impossible, due to ratio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Upper bounds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testing problems?</a:t>
                </a:r>
              </a:p>
              <a:p>
                <a:pPr lvl="1"/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Use estimators mentioned in </a:t>
                </a:r>
                <a:r>
                  <a:rPr lang="en-US" dirty="0" err="1" smtClean="0"/>
                  <a:t>Jiantao’s</a:t>
                </a:r>
                <a:r>
                  <a:rPr lang="en-US" dirty="0" smtClean="0"/>
                  <a:t> talk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6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55" y="1825625"/>
            <a:ext cx="8795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7884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Test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Goal: Strongly sublinear sample complexity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Identity testing (samples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known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samples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[BFFKR’01, P’08, VV’14]</a:t>
                </a:r>
              </a:p>
              <a:p>
                <a:r>
                  <a:rPr lang="en-US" dirty="0" smtClean="0"/>
                  <a:t>Closeness testing (samples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4/3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samples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</a:pPr>
                <a:r>
                  <a:rPr lang="en-US" dirty="0" smtClean="0"/>
                  <a:t>[BFRSW’00, V’11, CDVV’14]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78840" cy="4351338"/>
              </a:xfrm>
              <a:blipFill>
                <a:blip r:embed="rId2"/>
                <a:stretch>
                  <a:fillRect l="-161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67828" y="856345"/>
            <a:ext cx="3149536" cy="5687570"/>
            <a:chOff x="7804410" y="939473"/>
            <a:chExt cx="3149536" cy="5687570"/>
          </a:xfrm>
        </p:grpSpPr>
        <p:grpSp>
          <p:nvGrpSpPr>
            <p:cNvPr id="5" name="Group 4"/>
            <p:cNvGrpSpPr/>
            <p:nvPr/>
          </p:nvGrpSpPr>
          <p:grpSpPr>
            <a:xfrm>
              <a:off x="7804410" y="939473"/>
              <a:ext cx="3149536" cy="5687570"/>
              <a:chOff x="7804410" y="939473"/>
              <a:chExt cx="3149536" cy="568757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804410" y="939473"/>
                    <a:ext cx="3149536" cy="568757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410" y="939473"/>
                    <a:ext cx="3149536" cy="56875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8125905" y="1690688"/>
                    <a:ext cx="2535810" cy="43513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Oval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5905" y="1690688"/>
                    <a:ext cx="2535810" cy="435133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9198188" y="3672495"/>
                <a:ext cx="391244" cy="38203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647340" y="3342980"/>
                  <a:ext cx="6293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7340" y="3342980"/>
                  <a:ext cx="6293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767" r="-67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9393810" y="3481480"/>
              <a:ext cx="253530" cy="382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9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Generalize: Different Distances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7629" y="1825625"/>
            <a:ext cx="2102741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Generalize: Different Distances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-close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-far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Distances of interest: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KL, Hellinger</a:t>
                </a:r>
              </a:p>
              <a:p>
                <a:r>
                  <a:rPr lang="en-US" dirty="0"/>
                  <a:t>Classic identity testing: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Can we characterize </a:t>
                </a:r>
                <a:r>
                  <a:rPr lang="en-US" dirty="0" smtClean="0"/>
                  <a:t>sample complexity for each pair of </a:t>
                </a:r>
                <a:r>
                  <a:rPr lang="en-US" dirty="0" smtClean="0"/>
                  <a:t>distances?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Which distribution distances are </a:t>
                </a:r>
                <a:r>
                  <a:rPr lang="en-US" dirty="0" err="1" smtClean="0"/>
                  <a:t>sublinearly</a:t>
                </a:r>
                <a:r>
                  <a:rPr lang="en-US" dirty="0" smtClean="0"/>
                  <a:t> testable? [D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W’18]</a:t>
                </a:r>
              </a:p>
              <a:p>
                <a:r>
                  <a:rPr lang="en-US" dirty="0" smtClean="0"/>
                  <a:t>Wait, but… why?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1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but… why?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Tolerance for model misspecification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Useful as a proxy in classical testing problems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distance is useful for composite hypothesis testing</a:t>
                </a:r>
              </a:p>
              <a:p>
                <a:pPr lvl="1"/>
                <a:r>
                  <a:rPr lang="en-US" dirty="0" smtClean="0"/>
                  <a:t>Monotonicity, independence, etc. [AD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’15]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Other distances are natural in certain testing settings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as Hellinger distance is sometimes natural in multivariate settings</a:t>
                </a:r>
              </a:p>
              <a:p>
                <a:pPr lvl="1"/>
                <a:r>
                  <a:rPr lang="en-US" dirty="0" smtClean="0"/>
                  <a:t>Bayes networks, Markov chains [DP’17,DDG’17]</a:t>
                </a:r>
              </a:p>
              <a:p>
                <a:pPr lvl="1"/>
                <a:r>
                  <a:rPr lang="en-US" dirty="0" err="1" smtClean="0"/>
                  <a:t>Costis</a:t>
                </a:r>
                <a:r>
                  <a:rPr lang="en-US" dirty="0" smtClean="0"/>
                  <a:t>’ talk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but… why?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Tolerance for model misspecification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dirty="0" smtClean="0"/>
                  <a:t>Useful as a proxy in classical testing problems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distance is useful for composite hypothesis testing</a:t>
                </a:r>
              </a:p>
              <a:p>
                <a:pPr lvl="1"/>
                <a:r>
                  <a:rPr lang="en-US" dirty="0" smtClean="0"/>
                  <a:t>Monotonicity, independence, etc. [AD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’15]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Other distances are natural in certain testing settings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as Hellinger distance is sometimes natural in multivariate settings</a:t>
                </a:r>
              </a:p>
              <a:p>
                <a:pPr lvl="1"/>
                <a:r>
                  <a:rPr lang="en-US" dirty="0" smtClean="0"/>
                  <a:t>Bayes networks, Markov chains [DP’17,DDG’17]</a:t>
                </a:r>
              </a:p>
              <a:p>
                <a:pPr lvl="1"/>
                <a:r>
                  <a:rPr lang="en-US" dirty="0" err="1" smtClean="0"/>
                  <a:t>Costis</a:t>
                </a:r>
                <a:r>
                  <a:rPr lang="en-US" dirty="0" smtClean="0"/>
                  <a:t>’ talk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86842"/>
              </a:xfrm>
            </p:spPr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or are they far from each other?</a:t>
                </a:r>
              </a:p>
              <a:p>
                <a:pPr lvl="1"/>
                <a:r>
                  <a:rPr lang="en-US" dirty="0" smtClean="0"/>
                  <a:t>But why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exactly?</a:t>
                </a:r>
              </a:p>
              <a:p>
                <a:r>
                  <a:rPr lang="en-US" dirty="0" smtClean="0"/>
                  <a:t>Models are inexact</a:t>
                </a:r>
              </a:p>
              <a:p>
                <a:pPr lvl="1"/>
                <a:r>
                  <a:rPr lang="en-US" dirty="0" smtClean="0"/>
                  <a:t>Measurement errors</a:t>
                </a:r>
              </a:p>
              <a:p>
                <a:pPr lvl="1"/>
                <a:r>
                  <a:rPr lang="en-US" dirty="0" smtClean="0"/>
                  <a:t>Imprecisions in nature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may be “philosophically” equal, but not literally equal</a:t>
                </a:r>
              </a:p>
              <a:p>
                <a:r>
                  <a:rPr lang="en-US" dirty="0" smtClean="0"/>
                  <a:t>When can we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786842"/>
              </a:xfrm>
              <a:blipFill>
                <a:blip r:embed="rId2"/>
                <a:stretch>
                  <a:fillRect l="-2118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717606" y="927984"/>
            <a:ext cx="1750947" cy="1742807"/>
            <a:chOff x="3579509" y="293688"/>
            <a:chExt cx="1750947" cy="1742807"/>
          </a:xfrm>
        </p:grpSpPr>
        <p:grpSp>
          <p:nvGrpSpPr>
            <p:cNvPr id="24" name="Group 23"/>
            <p:cNvGrpSpPr/>
            <p:nvPr/>
          </p:nvGrpSpPr>
          <p:grpSpPr>
            <a:xfrm>
              <a:off x="3579509" y="293688"/>
              <a:ext cx="1750947" cy="1200911"/>
              <a:chOff x="3579509" y="293688"/>
              <a:chExt cx="1750947" cy="120091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79509" y="293688"/>
                <a:ext cx="1750947" cy="1200911"/>
                <a:chOff x="904240" y="1525272"/>
                <a:chExt cx="3037840" cy="2051398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2468880" y="1525272"/>
                  <a:ext cx="0" cy="205139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904240" y="3576670"/>
                  <a:ext cx="30378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Freeform 7"/>
              <p:cNvSpPr/>
              <p:nvPr/>
            </p:nvSpPr>
            <p:spPr>
              <a:xfrm>
                <a:off x="3836192" y="473152"/>
                <a:ext cx="1237580" cy="975610"/>
              </a:xfrm>
              <a:custGeom>
                <a:avLst/>
                <a:gdLst>
                  <a:gd name="connsiteX0" fmla="*/ 0 w 2560320"/>
                  <a:gd name="connsiteY0" fmla="*/ 1627963 h 1649429"/>
                  <a:gd name="connsiteX1" fmla="*/ 203200 w 2560320"/>
                  <a:gd name="connsiteY1" fmla="*/ 1648283 h 1649429"/>
                  <a:gd name="connsiteX2" fmla="*/ 497840 w 2560320"/>
                  <a:gd name="connsiteY2" fmla="*/ 1597483 h 1649429"/>
                  <a:gd name="connsiteX3" fmla="*/ 731520 w 2560320"/>
                  <a:gd name="connsiteY3" fmla="*/ 1445083 h 1649429"/>
                  <a:gd name="connsiteX4" fmla="*/ 894080 w 2560320"/>
                  <a:gd name="connsiteY4" fmla="*/ 1089483 h 1649429"/>
                  <a:gd name="connsiteX5" fmla="*/ 1076960 w 2560320"/>
                  <a:gd name="connsiteY5" fmla="*/ 469723 h 1649429"/>
                  <a:gd name="connsiteX6" fmla="*/ 1198880 w 2560320"/>
                  <a:gd name="connsiteY6" fmla="*/ 144603 h 1649429"/>
                  <a:gd name="connsiteX7" fmla="*/ 1280160 w 2560320"/>
                  <a:gd name="connsiteY7" fmla="*/ 32843 h 1649429"/>
                  <a:gd name="connsiteX8" fmla="*/ 1330960 w 2560320"/>
                  <a:gd name="connsiteY8" fmla="*/ 2363 h 1649429"/>
                  <a:gd name="connsiteX9" fmla="*/ 1452880 w 2560320"/>
                  <a:gd name="connsiteY9" fmla="*/ 83643 h 1649429"/>
                  <a:gd name="connsiteX10" fmla="*/ 1534160 w 2560320"/>
                  <a:gd name="connsiteY10" fmla="*/ 286843 h 1649429"/>
                  <a:gd name="connsiteX11" fmla="*/ 1615440 w 2560320"/>
                  <a:gd name="connsiteY11" fmla="*/ 561163 h 1649429"/>
                  <a:gd name="connsiteX12" fmla="*/ 1747520 w 2560320"/>
                  <a:gd name="connsiteY12" fmla="*/ 998043 h 1649429"/>
                  <a:gd name="connsiteX13" fmla="*/ 1849120 w 2560320"/>
                  <a:gd name="connsiteY13" fmla="*/ 1282523 h 1649429"/>
                  <a:gd name="connsiteX14" fmla="*/ 1971040 w 2560320"/>
                  <a:gd name="connsiteY14" fmla="*/ 1485723 h 1649429"/>
                  <a:gd name="connsiteX15" fmla="*/ 2133600 w 2560320"/>
                  <a:gd name="connsiteY15" fmla="*/ 1587323 h 1649429"/>
                  <a:gd name="connsiteX16" fmla="*/ 2286000 w 2560320"/>
                  <a:gd name="connsiteY16" fmla="*/ 1627963 h 1649429"/>
                  <a:gd name="connsiteX17" fmla="*/ 2560320 w 2560320"/>
                  <a:gd name="connsiteY17" fmla="*/ 1627963 h 1649429"/>
                  <a:gd name="connsiteX0" fmla="*/ 0 w 2560320"/>
                  <a:gd name="connsiteY0" fmla="*/ 1626136 h 1647602"/>
                  <a:gd name="connsiteX1" fmla="*/ 203200 w 2560320"/>
                  <a:gd name="connsiteY1" fmla="*/ 1646456 h 1647602"/>
                  <a:gd name="connsiteX2" fmla="*/ 497840 w 2560320"/>
                  <a:gd name="connsiteY2" fmla="*/ 1595656 h 1647602"/>
                  <a:gd name="connsiteX3" fmla="*/ 731520 w 2560320"/>
                  <a:gd name="connsiteY3" fmla="*/ 1443256 h 1647602"/>
                  <a:gd name="connsiteX4" fmla="*/ 894080 w 2560320"/>
                  <a:gd name="connsiteY4" fmla="*/ 1087656 h 1647602"/>
                  <a:gd name="connsiteX5" fmla="*/ 1076960 w 2560320"/>
                  <a:gd name="connsiteY5" fmla="*/ 467896 h 1647602"/>
                  <a:gd name="connsiteX6" fmla="*/ 1198880 w 2560320"/>
                  <a:gd name="connsiteY6" fmla="*/ 142776 h 1647602"/>
                  <a:gd name="connsiteX7" fmla="*/ 1239520 w 2560320"/>
                  <a:gd name="connsiteY7" fmla="*/ 51336 h 1647602"/>
                  <a:gd name="connsiteX8" fmla="*/ 1330960 w 2560320"/>
                  <a:gd name="connsiteY8" fmla="*/ 536 h 1647602"/>
                  <a:gd name="connsiteX9" fmla="*/ 1452880 w 2560320"/>
                  <a:gd name="connsiteY9" fmla="*/ 81816 h 1647602"/>
                  <a:gd name="connsiteX10" fmla="*/ 1534160 w 2560320"/>
                  <a:gd name="connsiteY10" fmla="*/ 285016 h 1647602"/>
                  <a:gd name="connsiteX11" fmla="*/ 1615440 w 2560320"/>
                  <a:gd name="connsiteY11" fmla="*/ 559336 h 1647602"/>
                  <a:gd name="connsiteX12" fmla="*/ 1747520 w 2560320"/>
                  <a:gd name="connsiteY12" fmla="*/ 996216 h 1647602"/>
                  <a:gd name="connsiteX13" fmla="*/ 1849120 w 2560320"/>
                  <a:gd name="connsiteY13" fmla="*/ 1280696 h 1647602"/>
                  <a:gd name="connsiteX14" fmla="*/ 1971040 w 2560320"/>
                  <a:gd name="connsiteY14" fmla="*/ 1483896 h 1647602"/>
                  <a:gd name="connsiteX15" fmla="*/ 2133600 w 2560320"/>
                  <a:gd name="connsiteY15" fmla="*/ 1585496 h 1647602"/>
                  <a:gd name="connsiteX16" fmla="*/ 2286000 w 2560320"/>
                  <a:gd name="connsiteY16" fmla="*/ 1626136 h 1647602"/>
                  <a:gd name="connsiteX17" fmla="*/ 2560320 w 2560320"/>
                  <a:gd name="connsiteY17" fmla="*/ 1626136 h 1647602"/>
                  <a:gd name="connsiteX0" fmla="*/ 0 w 2560320"/>
                  <a:gd name="connsiteY0" fmla="*/ 1626327 h 1647793"/>
                  <a:gd name="connsiteX1" fmla="*/ 203200 w 2560320"/>
                  <a:gd name="connsiteY1" fmla="*/ 1646647 h 1647793"/>
                  <a:gd name="connsiteX2" fmla="*/ 497840 w 2560320"/>
                  <a:gd name="connsiteY2" fmla="*/ 1595847 h 1647793"/>
                  <a:gd name="connsiteX3" fmla="*/ 731520 w 2560320"/>
                  <a:gd name="connsiteY3" fmla="*/ 1443447 h 1647793"/>
                  <a:gd name="connsiteX4" fmla="*/ 894080 w 2560320"/>
                  <a:gd name="connsiteY4" fmla="*/ 1087847 h 1647793"/>
                  <a:gd name="connsiteX5" fmla="*/ 1076960 w 2560320"/>
                  <a:gd name="connsiteY5" fmla="*/ 468087 h 1647793"/>
                  <a:gd name="connsiteX6" fmla="*/ 1168400 w 2560320"/>
                  <a:gd name="connsiteY6" fmla="*/ 203927 h 1647793"/>
                  <a:gd name="connsiteX7" fmla="*/ 1239520 w 2560320"/>
                  <a:gd name="connsiteY7" fmla="*/ 51527 h 1647793"/>
                  <a:gd name="connsiteX8" fmla="*/ 1330960 w 2560320"/>
                  <a:gd name="connsiteY8" fmla="*/ 727 h 1647793"/>
                  <a:gd name="connsiteX9" fmla="*/ 1452880 w 2560320"/>
                  <a:gd name="connsiteY9" fmla="*/ 82007 h 1647793"/>
                  <a:gd name="connsiteX10" fmla="*/ 1534160 w 2560320"/>
                  <a:gd name="connsiteY10" fmla="*/ 285207 h 1647793"/>
                  <a:gd name="connsiteX11" fmla="*/ 1615440 w 2560320"/>
                  <a:gd name="connsiteY11" fmla="*/ 559527 h 1647793"/>
                  <a:gd name="connsiteX12" fmla="*/ 1747520 w 2560320"/>
                  <a:gd name="connsiteY12" fmla="*/ 996407 h 1647793"/>
                  <a:gd name="connsiteX13" fmla="*/ 1849120 w 2560320"/>
                  <a:gd name="connsiteY13" fmla="*/ 1280887 h 1647793"/>
                  <a:gd name="connsiteX14" fmla="*/ 1971040 w 2560320"/>
                  <a:gd name="connsiteY14" fmla="*/ 1484087 h 1647793"/>
                  <a:gd name="connsiteX15" fmla="*/ 2133600 w 2560320"/>
                  <a:gd name="connsiteY15" fmla="*/ 1585687 h 1647793"/>
                  <a:gd name="connsiteX16" fmla="*/ 2286000 w 2560320"/>
                  <a:gd name="connsiteY16" fmla="*/ 1626327 h 1647793"/>
                  <a:gd name="connsiteX17" fmla="*/ 2560320 w 2560320"/>
                  <a:gd name="connsiteY17" fmla="*/ 1626327 h 1647793"/>
                  <a:gd name="connsiteX0" fmla="*/ 0 w 2580640"/>
                  <a:gd name="connsiteY0" fmla="*/ 1666967 h 1670891"/>
                  <a:gd name="connsiteX1" fmla="*/ 223520 w 2580640"/>
                  <a:gd name="connsiteY1" fmla="*/ 1646647 h 1670891"/>
                  <a:gd name="connsiteX2" fmla="*/ 518160 w 2580640"/>
                  <a:gd name="connsiteY2" fmla="*/ 1595847 h 1670891"/>
                  <a:gd name="connsiteX3" fmla="*/ 751840 w 2580640"/>
                  <a:gd name="connsiteY3" fmla="*/ 1443447 h 1670891"/>
                  <a:gd name="connsiteX4" fmla="*/ 914400 w 2580640"/>
                  <a:gd name="connsiteY4" fmla="*/ 1087847 h 1670891"/>
                  <a:gd name="connsiteX5" fmla="*/ 1097280 w 2580640"/>
                  <a:gd name="connsiteY5" fmla="*/ 468087 h 1670891"/>
                  <a:gd name="connsiteX6" fmla="*/ 1188720 w 2580640"/>
                  <a:gd name="connsiteY6" fmla="*/ 203927 h 1670891"/>
                  <a:gd name="connsiteX7" fmla="*/ 1259840 w 2580640"/>
                  <a:gd name="connsiteY7" fmla="*/ 51527 h 1670891"/>
                  <a:gd name="connsiteX8" fmla="*/ 1351280 w 2580640"/>
                  <a:gd name="connsiteY8" fmla="*/ 727 h 1670891"/>
                  <a:gd name="connsiteX9" fmla="*/ 1473200 w 2580640"/>
                  <a:gd name="connsiteY9" fmla="*/ 82007 h 1670891"/>
                  <a:gd name="connsiteX10" fmla="*/ 1554480 w 2580640"/>
                  <a:gd name="connsiteY10" fmla="*/ 285207 h 1670891"/>
                  <a:gd name="connsiteX11" fmla="*/ 1635760 w 2580640"/>
                  <a:gd name="connsiteY11" fmla="*/ 559527 h 1670891"/>
                  <a:gd name="connsiteX12" fmla="*/ 1767840 w 2580640"/>
                  <a:gd name="connsiteY12" fmla="*/ 996407 h 1670891"/>
                  <a:gd name="connsiteX13" fmla="*/ 1869440 w 2580640"/>
                  <a:gd name="connsiteY13" fmla="*/ 1280887 h 1670891"/>
                  <a:gd name="connsiteX14" fmla="*/ 1991360 w 2580640"/>
                  <a:gd name="connsiteY14" fmla="*/ 1484087 h 1670891"/>
                  <a:gd name="connsiteX15" fmla="*/ 2153920 w 2580640"/>
                  <a:gd name="connsiteY15" fmla="*/ 1585687 h 1670891"/>
                  <a:gd name="connsiteX16" fmla="*/ 2306320 w 2580640"/>
                  <a:gd name="connsiteY16" fmla="*/ 1626327 h 1670891"/>
                  <a:gd name="connsiteX17" fmla="*/ 2580640 w 2580640"/>
                  <a:gd name="connsiteY17" fmla="*/ 1626327 h 167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80640" h="1670891">
                    <a:moveTo>
                      <a:pt x="0" y="1666967"/>
                    </a:moveTo>
                    <a:cubicBezTo>
                      <a:pt x="60113" y="1679667"/>
                      <a:pt x="137160" y="1658500"/>
                      <a:pt x="223520" y="1646647"/>
                    </a:cubicBezTo>
                    <a:cubicBezTo>
                      <a:pt x="309880" y="1634794"/>
                      <a:pt x="430107" y="1629714"/>
                      <a:pt x="518160" y="1595847"/>
                    </a:cubicBezTo>
                    <a:cubicBezTo>
                      <a:pt x="606213" y="1561980"/>
                      <a:pt x="685800" y="1528114"/>
                      <a:pt x="751840" y="1443447"/>
                    </a:cubicBezTo>
                    <a:cubicBezTo>
                      <a:pt x="817880" y="1358780"/>
                      <a:pt x="856827" y="1250407"/>
                      <a:pt x="914400" y="1087847"/>
                    </a:cubicBezTo>
                    <a:cubicBezTo>
                      <a:pt x="971973" y="925287"/>
                      <a:pt x="1051560" y="615407"/>
                      <a:pt x="1097280" y="468087"/>
                    </a:cubicBezTo>
                    <a:cubicBezTo>
                      <a:pt x="1143000" y="320767"/>
                      <a:pt x="1161627" y="273353"/>
                      <a:pt x="1188720" y="203927"/>
                    </a:cubicBezTo>
                    <a:cubicBezTo>
                      <a:pt x="1215813" y="134501"/>
                      <a:pt x="1232747" y="85394"/>
                      <a:pt x="1259840" y="51527"/>
                    </a:cubicBezTo>
                    <a:cubicBezTo>
                      <a:pt x="1286933" y="17660"/>
                      <a:pt x="1315720" y="-4353"/>
                      <a:pt x="1351280" y="727"/>
                    </a:cubicBezTo>
                    <a:cubicBezTo>
                      <a:pt x="1386840" y="5807"/>
                      <a:pt x="1439333" y="34594"/>
                      <a:pt x="1473200" y="82007"/>
                    </a:cubicBezTo>
                    <a:cubicBezTo>
                      <a:pt x="1507067" y="129420"/>
                      <a:pt x="1527387" y="205620"/>
                      <a:pt x="1554480" y="285207"/>
                    </a:cubicBezTo>
                    <a:cubicBezTo>
                      <a:pt x="1581573" y="364794"/>
                      <a:pt x="1600200" y="440994"/>
                      <a:pt x="1635760" y="559527"/>
                    </a:cubicBezTo>
                    <a:cubicBezTo>
                      <a:pt x="1671320" y="678060"/>
                      <a:pt x="1728893" y="876180"/>
                      <a:pt x="1767840" y="996407"/>
                    </a:cubicBezTo>
                    <a:cubicBezTo>
                      <a:pt x="1806787" y="1116634"/>
                      <a:pt x="1832187" y="1199607"/>
                      <a:pt x="1869440" y="1280887"/>
                    </a:cubicBezTo>
                    <a:cubicBezTo>
                      <a:pt x="1906693" y="1362167"/>
                      <a:pt x="1943947" y="1433287"/>
                      <a:pt x="1991360" y="1484087"/>
                    </a:cubicBezTo>
                    <a:cubicBezTo>
                      <a:pt x="2038773" y="1534887"/>
                      <a:pt x="2101427" y="1561980"/>
                      <a:pt x="2153920" y="1585687"/>
                    </a:cubicBezTo>
                    <a:cubicBezTo>
                      <a:pt x="2206413" y="1609394"/>
                      <a:pt x="2235200" y="1619554"/>
                      <a:pt x="2306320" y="1626327"/>
                    </a:cubicBezTo>
                    <a:cubicBezTo>
                      <a:pt x="2377440" y="1633100"/>
                      <a:pt x="2580640" y="1626327"/>
                      <a:pt x="2580640" y="1626327"/>
                    </a:cubicBezTo>
                  </a:path>
                </a:pathLst>
              </a:custGeom>
              <a:ln w="44450"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733251" y="1619940"/>
              <a:ext cx="1490053" cy="416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dirty="0" smtClean="0"/>
                <a:t>deal model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45109" y="4729928"/>
            <a:ext cx="1990950" cy="1726167"/>
            <a:chOff x="8126470" y="310328"/>
            <a:chExt cx="1990950" cy="1726167"/>
          </a:xfrm>
        </p:grpSpPr>
        <p:grpSp>
          <p:nvGrpSpPr>
            <p:cNvPr id="10" name="Group 9"/>
            <p:cNvGrpSpPr/>
            <p:nvPr/>
          </p:nvGrpSpPr>
          <p:grpSpPr>
            <a:xfrm>
              <a:off x="8144806" y="310328"/>
              <a:ext cx="1750947" cy="1200911"/>
              <a:chOff x="904240" y="1525272"/>
              <a:chExt cx="3037840" cy="205139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468880" y="1525272"/>
                <a:ext cx="0" cy="20513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904240" y="3576670"/>
                <a:ext cx="30378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8126470" y="473152"/>
              <a:ext cx="1990950" cy="1563343"/>
              <a:chOff x="8126470" y="473152"/>
              <a:chExt cx="1990950" cy="156334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8355651" y="473152"/>
                <a:ext cx="1237580" cy="1021446"/>
              </a:xfrm>
              <a:custGeom>
                <a:avLst/>
                <a:gdLst>
                  <a:gd name="connsiteX0" fmla="*/ 0 w 2743200"/>
                  <a:gd name="connsiteY0" fmla="*/ 1504666 h 1677477"/>
                  <a:gd name="connsiteX1" fmla="*/ 121920 w 2743200"/>
                  <a:gd name="connsiteY1" fmla="*/ 1494506 h 1677477"/>
                  <a:gd name="connsiteX2" fmla="*/ 193040 w 2743200"/>
                  <a:gd name="connsiteY2" fmla="*/ 1545306 h 1677477"/>
                  <a:gd name="connsiteX3" fmla="*/ 243840 w 2743200"/>
                  <a:gd name="connsiteY3" fmla="*/ 1626586 h 1677477"/>
                  <a:gd name="connsiteX4" fmla="*/ 355600 w 2743200"/>
                  <a:gd name="connsiteY4" fmla="*/ 1677386 h 1677477"/>
                  <a:gd name="connsiteX5" fmla="*/ 457200 w 2743200"/>
                  <a:gd name="connsiteY5" fmla="*/ 1636746 h 1677477"/>
                  <a:gd name="connsiteX6" fmla="*/ 487680 w 2743200"/>
                  <a:gd name="connsiteY6" fmla="*/ 1555466 h 1677477"/>
                  <a:gd name="connsiteX7" fmla="*/ 528320 w 2743200"/>
                  <a:gd name="connsiteY7" fmla="*/ 1474186 h 1677477"/>
                  <a:gd name="connsiteX8" fmla="*/ 619760 w 2743200"/>
                  <a:gd name="connsiteY8" fmla="*/ 1423386 h 1677477"/>
                  <a:gd name="connsiteX9" fmla="*/ 731520 w 2743200"/>
                  <a:gd name="connsiteY9" fmla="*/ 1433546 h 1677477"/>
                  <a:gd name="connsiteX10" fmla="*/ 822960 w 2743200"/>
                  <a:gd name="connsiteY10" fmla="*/ 1464026 h 1677477"/>
                  <a:gd name="connsiteX11" fmla="*/ 1005840 w 2743200"/>
                  <a:gd name="connsiteY11" fmla="*/ 1464026 h 1677477"/>
                  <a:gd name="connsiteX12" fmla="*/ 1087120 w 2743200"/>
                  <a:gd name="connsiteY12" fmla="*/ 1352266 h 1677477"/>
                  <a:gd name="connsiteX13" fmla="*/ 1107440 w 2743200"/>
                  <a:gd name="connsiteY13" fmla="*/ 1230346 h 1677477"/>
                  <a:gd name="connsiteX14" fmla="*/ 1107440 w 2743200"/>
                  <a:gd name="connsiteY14" fmla="*/ 1088106 h 1677477"/>
                  <a:gd name="connsiteX15" fmla="*/ 1097280 w 2743200"/>
                  <a:gd name="connsiteY15" fmla="*/ 915386 h 1677477"/>
                  <a:gd name="connsiteX16" fmla="*/ 1137920 w 2743200"/>
                  <a:gd name="connsiteY16" fmla="*/ 691866 h 1677477"/>
                  <a:gd name="connsiteX17" fmla="*/ 1198880 w 2743200"/>
                  <a:gd name="connsiteY17" fmla="*/ 519146 h 1677477"/>
                  <a:gd name="connsiteX18" fmla="*/ 1290320 w 2743200"/>
                  <a:gd name="connsiteY18" fmla="*/ 346426 h 1677477"/>
                  <a:gd name="connsiteX19" fmla="*/ 1351280 w 2743200"/>
                  <a:gd name="connsiteY19" fmla="*/ 143226 h 1677477"/>
                  <a:gd name="connsiteX20" fmla="*/ 1442720 w 2743200"/>
                  <a:gd name="connsiteY20" fmla="*/ 11146 h 1677477"/>
                  <a:gd name="connsiteX21" fmla="*/ 1584960 w 2743200"/>
                  <a:gd name="connsiteY21" fmla="*/ 31466 h 1677477"/>
                  <a:gd name="connsiteX22" fmla="*/ 1686560 w 2743200"/>
                  <a:gd name="connsiteY22" fmla="*/ 224506 h 1677477"/>
                  <a:gd name="connsiteX23" fmla="*/ 1767840 w 2743200"/>
                  <a:gd name="connsiteY23" fmla="*/ 448026 h 1677477"/>
                  <a:gd name="connsiteX24" fmla="*/ 1899920 w 2743200"/>
                  <a:gd name="connsiteY24" fmla="*/ 671546 h 1677477"/>
                  <a:gd name="connsiteX25" fmla="*/ 1960880 w 2743200"/>
                  <a:gd name="connsiteY25" fmla="*/ 864586 h 1677477"/>
                  <a:gd name="connsiteX26" fmla="*/ 1971040 w 2743200"/>
                  <a:gd name="connsiteY26" fmla="*/ 1047466 h 1677477"/>
                  <a:gd name="connsiteX27" fmla="*/ 1981200 w 2743200"/>
                  <a:gd name="connsiteY27" fmla="*/ 1138906 h 1677477"/>
                  <a:gd name="connsiteX28" fmla="*/ 2052320 w 2743200"/>
                  <a:gd name="connsiteY28" fmla="*/ 1301466 h 1677477"/>
                  <a:gd name="connsiteX29" fmla="*/ 2092960 w 2743200"/>
                  <a:gd name="connsiteY29" fmla="*/ 1413226 h 1677477"/>
                  <a:gd name="connsiteX30" fmla="*/ 2265680 w 2743200"/>
                  <a:gd name="connsiteY30" fmla="*/ 1596106 h 1677477"/>
                  <a:gd name="connsiteX31" fmla="*/ 2438400 w 2743200"/>
                  <a:gd name="connsiteY31" fmla="*/ 1667226 h 1677477"/>
                  <a:gd name="connsiteX32" fmla="*/ 2580640 w 2743200"/>
                  <a:gd name="connsiteY32" fmla="*/ 1636746 h 1677477"/>
                  <a:gd name="connsiteX33" fmla="*/ 2743200 w 2743200"/>
                  <a:gd name="connsiteY33" fmla="*/ 1636746 h 16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43200" h="1677477">
                    <a:moveTo>
                      <a:pt x="0" y="1504666"/>
                    </a:moveTo>
                    <a:cubicBezTo>
                      <a:pt x="44873" y="1496199"/>
                      <a:pt x="89747" y="1487733"/>
                      <a:pt x="121920" y="1494506"/>
                    </a:cubicBezTo>
                    <a:cubicBezTo>
                      <a:pt x="154093" y="1501279"/>
                      <a:pt x="172720" y="1523293"/>
                      <a:pt x="193040" y="1545306"/>
                    </a:cubicBezTo>
                    <a:cubicBezTo>
                      <a:pt x="213360" y="1567319"/>
                      <a:pt x="216747" y="1604573"/>
                      <a:pt x="243840" y="1626586"/>
                    </a:cubicBezTo>
                    <a:cubicBezTo>
                      <a:pt x="270933" y="1648599"/>
                      <a:pt x="320040" y="1675693"/>
                      <a:pt x="355600" y="1677386"/>
                    </a:cubicBezTo>
                    <a:cubicBezTo>
                      <a:pt x="391160" y="1679079"/>
                      <a:pt x="435187" y="1657066"/>
                      <a:pt x="457200" y="1636746"/>
                    </a:cubicBezTo>
                    <a:cubicBezTo>
                      <a:pt x="479213" y="1616426"/>
                      <a:pt x="475827" y="1582559"/>
                      <a:pt x="487680" y="1555466"/>
                    </a:cubicBezTo>
                    <a:cubicBezTo>
                      <a:pt x="499533" y="1528373"/>
                      <a:pt x="506307" y="1496199"/>
                      <a:pt x="528320" y="1474186"/>
                    </a:cubicBezTo>
                    <a:cubicBezTo>
                      <a:pt x="550333" y="1452173"/>
                      <a:pt x="585893" y="1430159"/>
                      <a:pt x="619760" y="1423386"/>
                    </a:cubicBezTo>
                    <a:cubicBezTo>
                      <a:pt x="653627" y="1416613"/>
                      <a:pt x="697653" y="1426773"/>
                      <a:pt x="731520" y="1433546"/>
                    </a:cubicBezTo>
                    <a:cubicBezTo>
                      <a:pt x="765387" y="1440319"/>
                      <a:pt x="777240" y="1458946"/>
                      <a:pt x="822960" y="1464026"/>
                    </a:cubicBezTo>
                    <a:cubicBezTo>
                      <a:pt x="868680" y="1469106"/>
                      <a:pt x="961813" y="1482653"/>
                      <a:pt x="1005840" y="1464026"/>
                    </a:cubicBezTo>
                    <a:cubicBezTo>
                      <a:pt x="1049867" y="1445399"/>
                      <a:pt x="1070187" y="1391213"/>
                      <a:pt x="1087120" y="1352266"/>
                    </a:cubicBezTo>
                    <a:cubicBezTo>
                      <a:pt x="1104053" y="1313319"/>
                      <a:pt x="1104053" y="1274373"/>
                      <a:pt x="1107440" y="1230346"/>
                    </a:cubicBezTo>
                    <a:cubicBezTo>
                      <a:pt x="1110827" y="1186319"/>
                      <a:pt x="1109133" y="1140599"/>
                      <a:pt x="1107440" y="1088106"/>
                    </a:cubicBezTo>
                    <a:cubicBezTo>
                      <a:pt x="1105747" y="1035613"/>
                      <a:pt x="1092200" y="981426"/>
                      <a:pt x="1097280" y="915386"/>
                    </a:cubicBezTo>
                    <a:cubicBezTo>
                      <a:pt x="1102360" y="849346"/>
                      <a:pt x="1120987" y="757906"/>
                      <a:pt x="1137920" y="691866"/>
                    </a:cubicBezTo>
                    <a:cubicBezTo>
                      <a:pt x="1154853" y="625826"/>
                      <a:pt x="1173480" y="576719"/>
                      <a:pt x="1198880" y="519146"/>
                    </a:cubicBezTo>
                    <a:cubicBezTo>
                      <a:pt x="1224280" y="461573"/>
                      <a:pt x="1264920" y="409079"/>
                      <a:pt x="1290320" y="346426"/>
                    </a:cubicBezTo>
                    <a:cubicBezTo>
                      <a:pt x="1315720" y="283773"/>
                      <a:pt x="1325880" y="199106"/>
                      <a:pt x="1351280" y="143226"/>
                    </a:cubicBezTo>
                    <a:cubicBezTo>
                      <a:pt x="1376680" y="87346"/>
                      <a:pt x="1403773" y="29773"/>
                      <a:pt x="1442720" y="11146"/>
                    </a:cubicBezTo>
                    <a:cubicBezTo>
                      <a:pt x="1481667" y="-7481"/>
                      <a:pt x="1544320" y="-4094"/>
                      <a:pt x="1584960" y="31466"/>
                    </a:cubicBezTo>
                    <a:cubicBezTo>
                      <a:pt x="1625600" y="67026"/>
                      <a:pt x="1656080" y="155079"/>
                      <a:pt x="1686560" y="224506"/>
                    </a:cubicBezTo>
                    <a:cubicBezTo>
                      <a:pt x="1717040" y="293933"/>
                      <a:pt x="1732280" y="373519"/>
                      <a:pt x="1767840" y="448026"/>
                    </a:cubicBezTo>
                    <a:cubicBezTo>
                      <a:pt x="1803400" y="522533"/>
                      <a:pt x="1867747" y="602119"/>
                      <a:pt x="1899920" y="671546"/>
                    </a:cubicBezTo>
                    <a:cubicBezTo>
                      <a:pt x="1932093" y="740973"/>
                      <a:pt x="1949027" y="801933"/>
                      <a:pt x="1960880" y="864586"/>
                    </a:cubicBezTo>
                    <a:cubicBezTo>
                      <a:pt x="1972733" y="927239"/>
                      <a:pt x="1967653" y="1001746"/>
                      <a:pt x="1971040" y="1047466"/>
                    </a:cubicBezTo>
                    <a:cubicBezTo>
                      <a:pt x="1974427" y="1093186"/>
                      <a:pt x="1967653" y="1096573"/>
                      <a:pt x="1981200" y="1138906"/>
                    </a:cubicBezTo>
                    <a:cubicBezTo>
                      <a:pt x="1994747" y="1181239"/>
                      <a:pt x="2033693" y="1255746"/>
                      <a:pt x="2052320" y="1301466"/>
                    </a:cubicBezTo>
                    <a:cubicBezTo>
                      <a:pt x="2070947" y="1347186"/>
                      <a:pt x="2057400" y="1364119"/>
                      <a:pt x="2092960" y="1413226"/>
                    </a:cubicBezTo>
                    <a:cubicBezTo>
                      <a:pt x="2128520" y="1462333"/>
                      <a:pt x="2208107" y="1553773"/>
                      <a:pt x="2265680" y="1596106"/>
                    </a:cubicBezTo>
                    <a:cubicBezTo>
                      <a:pt x="2323253" y="1638439"/>
                      <a:pt x="2385907" y="1660453"/>
                      <a:pt x="2438400" y="1667226"/>
                    </a:cubicBezTo>
                    <a:cubicBezTo>
                      <a:pt x="2490893" y="1673999"/>
                      <a:pt x="2529840" y="1641826"/>
                      <a:pt x="2580640" y="1636746"/>
                    </a:cubicBezTo>
                    <a:cubicBezTo>
                      <a:pt x="2631440" y="1631666"/>
                      <a:pt x="2743200" y="1636746"/>
                      <a:pt x="2743200" y="1636746"/>
                    </a:cubicBezTo>
                  </a:path>
                </a:pathLst>
              </a:custGeom>
              <a:ln w="44450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26470" y="1619940"/>
                <a:ext cx="1990950" cy="416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observed model</a:t>
                </a:r>
                <a:endParaRPr lang="en-US" sz="2400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740584" y="3660535"/>
            <a:ext cx="248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data point wrong…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40584" y="2833615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CLT approximations…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665271" y="2753242"/>
            <a:ext cx="0" cy="1814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088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 smtClean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 How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0" dirty="0" smtClean="0"/>
                  <a:t>No!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 [VV’10]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 smtClean="0"/>
                  <a:t>Chill out, relax…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distance: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marL="685800" lvl="2">
                  <a:spcBef>
                    <a:spcPts val="1000"/>
                  </a:spcBef>
                  <a:buClr>
                    <a:schemeClr val="tx1"/>
                  </a:buClr>
                </a:pPr>
                <a:r>
                  <a:rPr lang="en-US" dirty="0"/>
                  <a:t>Cauchy-Schwarz: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b="0" dirty="0" smtClean="0"/>
                  <a:t>Yes!</a:t>
                </a:r>
                <a:r>
                  <a:rPr lang="en-US" b="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 [AD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’15]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08800" cy="4351338"/>
              </a:xfrm>
              <a:blipFill>
                <a:blip r:embed="rId2"/>
                <a:stretch>
                  <a:fillRect l="-158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298932" y="818175"/>
            <a:ext cx="3149536" cy="5687570"/>
            <a:chOff x="8298932" y="818175"/>
            <a:chExt cx="3149536" cy="5687570"/>
          </a:xfrm>
        </p:grpSpPr>
        <p:grpSp>
          <p:nvGrpSpPr>
            <p:cNvPr id="5" name="Group 4"/>
            <p:cNvGrpSpPr/>
            <p:nvPr/>
          </p:nvGrpSpPr>
          <p:grpSpPr>
            <a:xfrm>
              <a:off x="8298932" y="818175"/>
              <a:ext cx="3149536" cy="5687570"/>
              <a:chOff x="7804410" y="939473"/>
              <a:chExt cx="3149536" cy="5687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804410" y="939473"/>
                    <a:ext cx="3149536" cy="568757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4410" y="939473"/>
                    <a:ext cx="3149536" cy="56875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/>
                  <p:cNvSpPr/>
                  <p:nvPr/>
                </p:nvSpPr>
                <p:spPr>
                  <a:xfrm>
                    <a:off x="8125905" y="1690688"/>
                    <a:ext cx="2535810" cy="43513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Oval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5905" y="1690688"/>
                    <a:ext cx="2535810" cy="435133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9198188" y="3672495"/>
                <a:ext cx="391244" cy="38203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141862" y="3221682"/>
                  <a:ext cx="6293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862" y="3221682"/>
                  <a:ext cx="6293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767" r="-679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9888332" y="3360182"/>
              <a:ext cx="253530" cy="382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298932" y="818175"/>
            <a:ext cx="3149536" cy="5687570"/>
            <a:chOff x="7804410" y="939473"/>
            <a:chExt cx="3149536" cy="5687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804410" y="939473"/>
                  <a:ext cx="3149536" cy="56875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410" y="939473"/>
                  <a:ext cx="3149536" cy="5687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8125905" y="1690688"/>
                  <a:ext cx="2535810" cy="43513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:endParaRPr lang="en-US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905" y="1690688"/>
                  <a:ext cx="2535810" cy="435133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8496333" y="3001452"/>
                  <a:ext cx="1765690" cy="17241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333" y="3001452"/>
                  <a:ext cx="1765690" cy="172411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8313564" y="818175"/>
            <a:ext cx="3149536" cy="5687570"/>
            <a:chOff x="7804410" y="939473"/>
            <a:chExt cx="3149536" cy="5687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804410" y="939473"/>
                  <a:ext cx="3149536" cy="56875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410" y="939473"/>
                  <a:ext cx="3149536" cy="5687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8125905" y="1690688"/>
                  <a:ext cx="2535810" cy="43513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Oval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905" y="1690688"/>
                  <a:ext cx="2535810" cy="435133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8739604" y="3238995"/>
              <a:ext cx="1279148" cy="12490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77820" y="3645540"/>
                <a:ext cx="12500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20" y="3645540"/>
                <a:ext cx="1250086" cy="215444"/>
              </a:xfrm>
              <a:prstGeom prst="rect">
                <a:avLst/>
              </a:prstGeom>
              <a:blipFill>
                <a:blip r:embed="rId11"/>
                <a:stretch>
                  <a:fillRect l="-3415" r="-2927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6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Details for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-Tolerant Tester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Goal: Distinguish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versus (ii)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(“</a:t>
                </a:r>
                <a:r>
                  <a:rPr lang="en-US" dirty="0" err="1" smtClean="0"/>
                  <a:t>Poissonization</a:t>
                </a:r>
                <a:r>
                  <a:rPr lang="en-US" dirty="0" smtClean="0"/>
                  <a:t>”)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number of appearances of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now independent!</a:t>
                </a:r>
              </a:p>
              <a:p>
                <a:r>
                  <a:rPr lang="en-US" dirty="0" smtClean="0"/>
                  <a:t>Statistic: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983514" y="6308219"/>
            <a:ext cx="8978239" cy="55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100" i="1" dirty="0" smtClean="0"/>
              <a:t>Acharya, </a:t>
            </a:r>
            <a:r>
              <a:rPr lang="en-US" sz="2100" i="1" dirty="0" err="1" smtClean="0"/>
              <a:t>Daskalakis</a:t>
            </a:r>
            <a:r>
              <a:rPr lang="en-US" sz="2100" i="1" dirty="0" smtClean="0"/>
              <a:t>, </a:t>
            </a:r>
            <a:r>
              <a:rPr lang="en-US" sz="2100" i="1" dirty="0" smtClean="0">
                <a:solidFill>
                  <a:srgbClr val="FF0000"/>
                </a:solidFill>
              </a:rPr>
              <a:t>K</a:t>
            </a:r>
            <a:r>
              <a:rPr lang="en-US" sz="2100" i="1" dirty="0" smtClean="0"/>
              <a:t>. Optimal Testing for Properties of Distributions. NIPS 2015.</a:t>
            </a:r>
          </a:p>
        </p:txBody>
      </p:sp>
    </p:spTree>
    <p:extLst>
      <p:ext uri="{BB962C8B-B14F-4D97-AF65-F5344CB8AC3E}">
        <p14:creationId xmlns:p14="http://schemas.microsoft.com/office/powerpoint/2010/main" val="14194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342</Words>
  <Application>Microsoft Office PowerPoint</Application>
  <PresentationFormat>Widescreen</PresentationFormat>
  <Paragraphs>290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Georgia</vt:lpstr>
      <vt:lpstr>Office Theme</vt:lpstr>
      <vt:lpstr>Testing with Alternative Distances</vt:lpstr>
      <vt:lpstr>The story so far…</vt:lpstr>
      <vt:lpstr>Generalize: Different Distances</vt:lpstr>
      <vt:lpstr>Generalize: Different Distances</vt:lpstr>
      <vt:lpstr>Wait, but… why?</vt:lpstr>
      <vt:lpstr>Wait, but… why?</vt:lpstr>
      <vt:lpstr>Tolerance</vt:lpstr>
      <vt:lpstr>Tolerance</vt:lpstr>
      <vt:lpstr>Details for a χ^2-Tolerant Tester</vt:lpstr>
      <vt:lpstr>Details for a χ^2-Tolerant Tester</vt:lpstr>
      <vt:lpstr>Tolerant Identity Testing</vt:lpstr>
      <vt:lpstr>Tolerant Testing Takeaways</vt:lpstr>
      <vt:lpstr>Application: Testing for Structure</vt:lpstr>
      <vt:lpstr>Testing by Learning</vt:lpstr>
      <vt:lpstr>Hellinger Testing</vt:lpstr>
      <vt:lpstr>Hellinger Testing</vt:lpstr>
      <vt:lpstr>Miscellanea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Hypothesis Testing in the Modern Age</dc:title>
  <dc:creator>Gautam</dc:creator>
  <cp:lastModifiedBy>Gautam</cp:lastModifiedBy>
  <cp:revision>316</cp:revision>
  <dcterms:created xsi:type="dcterms:W3CDTF">2017-09-14T18:19:06Z</dcterms:created>
  <dcterms:modified xsi:type="dcterms:W3CDTF">2017-10-14T05:37:41Z</dcterms:modified>
</cp:coreProperties>
</file>