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1"/>
  </p:notesMasterIdLst>
  <p:sldIdLst>
    <p:sldId id="258" r:id="rId2"/>
    <p:sldId id="362" r:id="rId3"/>
    <p:sldId id="393" r:id="rId4"/>
    <p:sldId id="361" r:id="rId5"/>
    <p:sldId id="467" r:id="rId6"/>
    <p:sldId id="372" r:id="rId7"/>
    <p:sldId id="485" r:id="rId8"/>
    <p:sldId id="468" r:id="rId9"/>
    <p:sldId id="377" r:id="rId10"/>
    <p:sldId id="483" r:id="rId11"/>
    <p:sldId id="486" r:id="rId12"/>
    <p:sldId id="487" r:id="rId13"/>
    <p:sldId id="488" r:id="rId14"/>
    <p:sldId id="489" r:id="rId15"/>
    <p:sldId id="484" r:id="rId16"/>
    <p:sldId id="397" r:id="rId17"/>
    <p:sldId id="398" r:id="rId18"/>
    <p:sldId id="512" r:id="rId19"/>
    <p:sldId id="516" r:id="rId20"/>
    <p:sldId id="508" r:id="rId21"/>
    <p:sldId id="517" r:id="rId22"/>
    <p:sldId id="510" r:id="rId23"/>
    <p:sldId id="513" r:id="rId24"/>
    <p:sldId id="514" r:id="rId25"/>
    <p:sldId id="518" r:id="rId26"/>
    <p:sldId id="515" r:id="rId27"/>
    <p:sldId id="478" r:id="rId28"/>
    <p:sldId id="480" r:id="rId29"/>
    <p:sldId id="51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adev Achary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CC"/>
    <a:srgbClr val="008A3E"/>
    <a:srgbClr val="0070C0"/>
    <a:srgbClr val="C00000"/>
    <a:srgbClr val="7030A0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88325" autoAdjust="0"/>
  </p:normalViewPr>
  <p:slideViewPr>
    <p:cSldViewPr snapToGrid="0" snapToObjects="1">
      <p:cViewPr varScale="1">
        <p:scale>
          <a:sx n="91" d="100"/>
          <a:sy n="91" d="100"/>
        </p:scale>
        <p:origin x="63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3683D-E311-9643-BE61-DBA356D30DDC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BE83C-33FC-B749-A15F-E7E6D37DE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71F-CDE2-6D45-8F54-8F4E30A613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48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1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22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4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8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94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2170F-D216-814D-A7B1-9FD3827E03B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5073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3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N.B. sample</a:t>
            </a:r>
            <a:r>
              <a:rPr lang="en-US" baseline="0" dirty="0" smtClean="0"/>
              <a:t> complexity above beats sample complexity of exponential time tournament based learning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7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E83C-33FC-B749-A15F-E7E6D37DE7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6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9303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6728-F999-3C42-A0FA-C019CC493F7A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83BF-1DC5-1346-9D33-CF8FD309A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90.png"/><Relationship Id="rId26" Type="http://schemas.openxmlformats.org/officeDocument/2006/relationships/image" Target="../media/image540.png"/><Relationship Id="rId39" Type="http://schemas.openxmlformats.org/officeDocument/2006/relationships/image" Target="../media/image52.png"/><Relationship Id="rId3" Type="http://schemas.openxmlformats.org/officeDocument/2006/relationships/image" Target="../media/image32.png"/><Relationship Id="rId21" Type="http://schemas.openxmlformats.org/officeDocument/2006/relationships/image" Target="../media/image520.png"/><Relationship Id="rId34" Type="http://schemas.openxmlformats.org/officeDocument/2006/relationships/image" Target="../media/image9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47.png"/><Relationship Id="rId38" Type="http://schemas.openxmlformats.org/officeDocument/2006/relationships/image" Target="../media/image5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510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4.png"/><Relationship Id="rId36" Type="http://schemas.openxmlformats.org/officeDocument/2006/relationships/image" Target="../media/image49.png"/><Relationship Id="rId10" Type="http://schemas.openxmlformats.org/officeDocument/2006/relationships/image" Target="../media/image39.png"/><Relationship Id="rId19" Type="http://schemas.openxmlformats.org/officeDocument/2006/relationships/image" Target="../media/image50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2.png"/><Relationship Id="rId35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901.png"/><Relationship Id="rId26" Type="http://schemas.openxmlformats.org/officeDocument/2006/relationships/image" Target="../media/image5401.png"/><Relationship Id="rId3" Type="http://schemas.openxmlformats.org/officeDocument/2006/relationships/image" Target="../media/image32.png"/><Relationship Id="rId21" Type="http://schemas.openxmlformats.org/officeDocument/2006/relationships/image" Target="../media/image520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47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5101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4.png"/><Relationship Id="rId28" Type="http://schemas.openxmlformats.org/officeDocument/2006/relationships/image" Target="../media/image60.png"/><Relationship Id="rId10" Type="http://schemas.openxmlformats.org/officeDocument/2006/relationships/image" Target="../media/image39.png"/><Relationship Id="rId19" Type="http://schemas.openxmlformats.org/officeDocument/2006/relationships/image" Target="../media/image5001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2.png"/><Relationship Id="rId27" Type="http://schemas.openxmlformats.org/officeDocument/2006/relationships/image" Target="../media/image9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326784" y="3486210"/>
            <a:ext cx="4434128" cy="1175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Constantinos “Costis” Daskalakis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CSAIL and EECS, MIT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9372" y="1320100"/>
            <a:ext cx="8808952" cy="238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High-Dimensional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Distribution </a:t>
            </a:r>
            <a:r>
              <a:rPr lang="en-US" dirty="0"/>
              <a:t>Testing</a:t>
            </a:r>
            <a:endParaRPr lang="en-US" dirty="0">
              <a:cs typeface="Chalkboard S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451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01" y="1859123"/>
            <a:ext cx="4612738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latin typeface="+mj-lt"/>
                <a:cs typeface="Georgia"/>
              </a:rPr>
              <a:t>Today’s Menu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Georgia"/>
              </a:rPr>
              <a:t>Motivation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Georgia"/>
              </a:rPr>
              <a:t>Testing Bayesian Networks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Georgia"/>
              </a:rPr>
              <a:t>Testing Ising Models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Georgia"/>
              </a:rPr>
              <a:t>Closing Thoughts</a:t>
            </a:r>
            <a:endParaRPr lang="en-US" sz="2800" dirty="0">
              <a:latin typeface="+mj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68274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5" idx="4"/>
            <a:endCxn id="8" idx="1"/>
          </p:cNvCxnSpPr>
          <p:nvPr/>
        </p:nvCxnSpPr>
        <p:spPr>
          <a:xfrm>
            <a:off x="826063" y="4216851"/>
            <a:ext cx="347199" cy="477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Bayesian Networks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6135" y="1191445"/>
                <a:ext cx="8229600" cy="3181772"/>
              </a:xfrm>
            </p:spPr>
            <p:txBody>
              <a:bodyPr>
                <a:normAutofit fontScale="92500"/>
              </a:bodyPr>
              <a:lstStyle/>
              <a:p>
                <a:endParaRPr lang="en-US" sz="2400" dirty="0" smtClean="0"/>
              </a:p>
              <a:p>
                <a:r>
                  <a:rPr lang="en-US" sz="2600" dirty="0" smtClean="0"/>
                  <a:t>Probability distribution defined in terms of a DAG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Nodes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600" dirty="0" smtClean="0"/>
                  <a:t> associated w/ random variable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Distribution </a:t>
                </a:r>
                <a:r>
                  <a:rPr lang="en-US" sz="2600" dirty="0" err="1" smtClean="0"/>
                  <a:t>factorizable</a:t>
                </a:r>
                <a:r>
                  <a:rPr lang="en-US" sz="2600" dirty="0" smtClean="0"/>
                  <a:t> in terms of </a:t>
                </a:r>
                <a:r>
                  <a:rPr lang="en-US" sz="2600" dirty="0" smtClean="0"/>
                  <a:t>parenthood </a:t>
                </a:r>
                <a:r>
                  <a:rPr lang="en-US" sz="2600" dirty="0" smtClean="0"/>
                  <a:t>relationships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dirty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dirty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en-US" sz="2200" b="0" dirty="0" smtClean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135" y="1191445"/>
                <a:ext cx="8229600" cy="3181772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4760843" y="3560171"/>
                <a:ext cx="1909481" cy="388474"/>
              </a:xfrm>
              <a:prstGeom prst="wedgeRoundRectCallout">
                <a:avLst>
                  <a:gd name="adj1" fmla="val -30073"/>
                  <a:gd name="adj2" fmla="val -90657"/>
                  <a:gd name="adj3" fmla="val 16667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 w="0"/>
                    <a:solidFill>
                      <a:schemeClr val="tx1"/>
                    </a:solidFill>
                    <a:effectLst/>
                    <a:latin typeface="Georgia" panose="02040502050405020303" pitchFamily="18" charset="0"/>
                  </a:rPr>
                  <a:t>Parents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n w="0"/>
                    <a:solidFill>
                      <a:schemeClr val="tx1"/>
                    </a:solidFill>
                    <a:effectLst/>
                    <a:latin typeface="Georgia" panose="02040502050405020303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>
                  <a:ln w="0"/>
                  <a:solidFill>
                    <a:schemeClr val="tx1"/>
                  </a:solidFill>
                  <a:effectLst/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43" y="3560171"/>
                <a:ext cx="1909481" cy="388474"/>
              </a:xfrm>
              <a:prstGeom prst="wedgeRoundRectCallout">
                <a:avLst>
                  <a:gd name="adj1" fmla="val -30073"/>
                  <a:gd name="adj2" fmla="val -90657"/>
                  <a:gd name="adj3" fmla="val 16667"/>
                </a:avLst>
              </a:prstGeom>
              <a:blipFill>
                <a:blip r:embed="rId4"/>
                <a:stretch>
                  <a:fillRect l="-631" b="-126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/>
              <p:cNvSpPr/>
              <p:nvPr/>
            </p:nvSpPr>
            <p:spPr>
              <a:xfrm>
                <a:off x="604917" y="3794438"/>
                <a:ext cx="442291" cy="4224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7" y="3794438"/>
                <a:ext cx="442291" cy="42241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/>
              <p:cNvSpPr/>
              <p:nvPr/>
            </p:nvSpPr>
            <p:spPr>
              <a:xfrm>
                <a:off x="1108490" y="4632639"/>
                <a:ext cx="442291" cy="4224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90" y="4632639"/>
                <a:ext cx="442291" cy="42241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val 9"/>
              <p:cNvSpPr/>
              <p:nvPr/>
            </p:nvSpPr>
            <p:spPr>
              <a:xfrm>
                <a:off x="621467" y="5369230"/>
                <a:ext cx="442291" cy="4224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7" y="5369230"/>
                <a:ext cx="442291" cy="42241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/>
              <p:cNvSpPr/>
              <p:nvPr/>
            </p:nvSpPr>
            <p:spPr>
              <a:xfrm>
                <a:off x="1501335" y="5914597"/>
                <a:ext cx="442291" cy="4224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35" y="5914597"/>
                <a:ext cx="442291" cy="42241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9" idx="4"/>
            <a:endCxn id="8" idx="7"/>
          </p:cNvCxnSpPr>
          <p:nvPr/>
        </p:nvCxnSpPr>
        <p:spPr>
          <a:xfrm flipH="1">
            <a:off x="1486009" y="4211883"/>
            <a:ext cx="315736" cy="482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1580599" y="3789470"/>
                <a:ext cx="442291" cy="42241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99" y="3789470"/>
                <a:ext cx="442291" cy="42241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8" idx="3"/>
            <a:endCxn id="10" idx="0"/>
          </p:cNvCxnSpPr>
          <p:nvPr/>
        </p:nvCxnSpPr>
        <p:spPr>
          <a:xfrm flipH="1">
            <a:off x="842613" y="4993191"/>
            <a:ext cx="330649" cy="376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5"/>
            <a:endCxn id="11" idx="0"/>
          </p:cNvCxnSpPr>
          <p:nvPr/>
        </p:nvCxnSpPr>
        <p:spPr>
          <a:xfrm>
            <a:off x="1486009" y="4993191"/>
            <a:ext cx="236472" cy="921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20893" y="4800600"/>
                <a:ext cx="64659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893" y="4800600"/>
                <a:ext cx="6465907" cy="369332"/>
              </a:xfrm>
              <a:prstGeom prst="rect">
                <a:avLst/>
              </a:prstGeom>
              <a:blipFill>
                <a:blip r:embed="rId10"/>
                <a:stretch>
                  <a:fillRect t="-23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10" idx="5"/>
            <a:endCxn id="11" idx="2"/>
          </p:cNvCxnSpPr>
          <p:nvPr/>
        </p:nvCxnSpPr>
        <p:spPr>
          <a:xfrm>
            <a:off x="998986" y="5729782"/>
            <a:ext cx="502349" cy="396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Testing Bayesian Networks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1440" y="1446143"/>
                <a:ext cx="1749287" cy="2007704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Bayesnet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on DAG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with:</a:t>
                </a:r>
              </a:p>
              <a:p>
                <a:pPr algn="ctr"/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pPr algn="ctr"/>
                <a:r>
                  <a:rPr lang="en-US" dirty="0" smtClean="0"/>
                  <a:t>- in-degree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0" y="1446143"/>
                <a:ext cx="1749287" cy="20077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8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2330727" y="2449995"/>
            <a:ext cx="432351" cy="0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88597" y="1489213"/>
                <a:ext cx="1749287" cy="200770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Bayesnet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on DAG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with:</a:t>
                </a:r>
              </a:p>
              <a:p>
                <a:pPr algn="ctr"/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nodes</a:t>
                </a:r>
              </a:p>
              <a:p>
                <a:pPr algn="ctr"/>
                <a:r>
                  <a:rPr lang="en-US" dirty="0"/>
                  <a:t>- in-degree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597" y="1489213"/>
                <a:ext cx="1749287" cy="2007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6023113" y="2493065"/>
            <a:ext cx="465484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723322" y="2107096"/>
                <a:ext cx="1113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322" y="2107096"/>
                <a:ext cx="11137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5019065" y="2557670"/>
                <a:ext cx="1168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065" y="2557670"/>
                <a:ext cx="116865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58732" y="4115519"/>
                <a:ext cx="8939933" cy="274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[Daskalakis-Pan COLT’17]:</a:t>
                </a:r>
                <a:r>
                  <a:rPr lang="en-US" dirty="0" smtClean="0"/>
                  <a:t> </a:t>
                </a:r>
                <a:r>
                  <a:rPr lang="en-US" dirty="0" smtClean="0"/>
                  <a:t>There exist efficient testers using:</a:t>
                </a:r>
              </a:p>
              <a:p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0.75 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samples, i</a:t>
                </a:r>
                <a:r>
                  <a:rPr lang="en-US" dirty="0" smtClean="0"/>
                  <a:t>f </a:t>
                </a:r>
                <a:r>
                  <a:rPr lang="en-US" dirty="0"/>
                  <a:t>DAGs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unknown</a:t>
                </a:r>
                <a:endParaRPr lang="en-US" dirty="0" smtClean="0"/>
              </a:p>
              <a:p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9/2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samples, 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are unknown and potentially different </a:t>
                </a:r>
                <a:r>
                  <a:rPr lang="en-US" dirty="0" smtClean="0"/>
                  <a:t>trees</a:t>
                </a:r>
                <a:endParaRPr lang="en-US" dirty="0" smtClean="0"/>
              </a:p>
              <a:p>
                <a:r>
                  <a:rPr lang="en-US" dirty="0" smtClean="0"/>
                  <a:t>Moreover, the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of both bounds is tight up to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factor, and the exponential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dependence is necessary and essentially tight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[Canonne et al. COLT’17]:</a:t>
                </a:r>
                <a:r>
                  <a:rPr lang="en-US" dirty="0" smtClean="0"/>
                  <a:t> Identify conditions under which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can be made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when </a:t>
                </a:r>
                <a:r>
                  <a:rPr lang="en-US" dirty="0" smtClean="0"/>
                  <a:t>one of the two </a:t>
                </a:r>
                <a:r>
                  <a:rPr lang="en-US" dirty="0" err="1" smtClean="0"/>
                  <a:t>Bayesnets</a:t>
                </a:r>
                <a:r>
                  <a:rPr lang="en-US" dirty="0" smtClean="0"/>
                  <a:t> is known (goodness-of-fit problem)</a:t>
                </a:r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32" y="4115519"/>
                <a:ext cx="8939933" cy="2743508"/>
              </a:xfrm>
              <a:prstGeom prst="rect">
                <a:avLst/>
              </a:prstGeom>
              <a:blipFill>
                <a:blip r:embed="rId7"/>
                <a:stretch>
                  <a:fillRect l="-545" t="-111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977582" y="3638513"/>
                <a:ext cx="47527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Goal:</a:t>
                </a:r>
                <a:r>
                  <a:rPr lang="en-US" sz="2000" dirty="0" smtClean="0"/>
                  <a:t> distinguish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000" dirty="0" smtClean="0"/>
                  <a:t>   vs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582" y="3638513"/>
                <a:ext cx="4752773" cy="400110"/>
              </a:xfrm>
              <a:prstGeom prst="rect">
                <a:avLst/>
              </a:prstGeom>
              <a:blipFill>
                <a:blip r:embed="rId8"/>
                <a:stretch>
                  <a:fillRect l="-1282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7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Testing Bayesian Networks (cont’d)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18367" y="1515382"/>
                <a:ext cx="8944903" cy="4959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Goal:</a:t>
                </a:r>
                <a:r>
                  <a:rPr lang="en-US" dirty="0"/>
                  <a:t> distinguish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vs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Idea: </a:t>
                </a:r>
                <a:r>
                  <a:rPr lang="en-US" dirty="0"/>
                  <a:t>d</a:t>
                </a:r>
                <a:r>
                  <a:rPr lang="en-US" dirty="0" smtClean="0"/>
                  <a:t>istance </a:t>
                </a:r>
                <a:r>
                  <a:rPr lang="en-US" dirty="0"/>
                  <a:t>l</a:t>
                </a:r>
                <a:r>
                  <a:rPr lang="en-US" dirty="0" smtClean="0"/>
                  <a:t>ocalization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prove statements of the form: “If P and Q are far in TV, there exists a small size witness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variables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, the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of P and Q on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are also somewhat far </a:t>
                </a:r>
                <a:r>
                  <a:rPr lang="en-US" dirty="0" smtClean="0"/>
                  <a:t>away”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</a:t>
                </a:r>
                <a:r>
                  <a:rPr lang="en-US" dirty="0" smtClean="0"/>
                  <a:t>educes the original problem to identity testing on small size sets 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dirty="0" smtClean="0"/>
                  <a:t> which distance to localize in?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Attempt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TV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TV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	  </a:t>
                </a:r>
                <a:r>
                  <a:rPr lang="en-US" dirty="0" smtClean="0"/>
                  <a:t>(hybrid </a:t>
                </a:r>
                <a:r>
                  <a:rPr lang="en-US" dirty="0" smtClean="0"/>
                  <a:t>argument)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Hence: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⇒   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leads to suboptimal sample 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sz="1050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Attempt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nary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	  </a:t>
                </a:r>
                <a:r>
                  <a:rPr lang="en-US" dirty="0" smtClean="0"/>
                  <a:t>(chain rule of KL)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Hence: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KL testing requires infinitely many samples, </a:t>
                </a:r>
                <a:r>
                  <a:rPr lang="en-US" dirty="0" err="1" smtClean="0"/>
                  <a:t>b.c.</a:t>
                </a:r>
                <a:r>
                  <a:rPr lang="en-US" dirty="0" smtClean="0"/>
                  <a:t> of low probability events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7" y="1515382"/>
                <a:ext cx="8944903" cy="4959435"/>
              </a:xfrm>
              <a:prstGeom prst="rect">
                <a:avLst/>
              </a:prstGeom>
              <a:blipFill>
                <a:blip r:embed="rId3"/>
                <a:stretch>
                  <a:fillRect l="-545" t="-738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0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Testing Bayesian Networks (cont’d)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18367" y="1515382"/>
                <a:ext cx="8944903" cy="585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Goal:</a:t>
                </a:r>
                <a:r>
                  <a:rPr lang="en-US" dirty="0"/>
                  <a:t> distinguish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  vs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Idea: </a:t>
                </a:r>
                <a:r>
                  <a:rPr lang="en-US" dirty="0"/>
                  <a:t>d</a:t>
                </a:r>
                <a:r>
                  <a:rPr lang="en-US" dirty="0" smtClean="0"/>
                  <a:t>istance </a:t>
                </a:r>
                <a:r>
                  <a:rPr lang="en-US" dirty="0"/>
                  <a:t>l</a:t>
                </a:r>
                <a:r>
                  <a:rPr lang="en-US" dirty="0" smtClean="0"/>
                  <a:t>ocalization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prove statements of the form: “If P and Q are far in TV, there exists a small size witness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variables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, the </a:t>
                </a:r>
                <a:r>
                  <a:rPr lang="en-US" dirty="0" err="1" smtClean="0"/>
                  <a:t>marginals</a:t>
                </a:r>
                <a:r>
                  <a:rPr lang="en-US" dirty="0" smtClean="0"/>
                  <a:t> of P and Q on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are also somewhat far </a:t>
                </a:r>
                <a:r>
                  <a:rPr lang="en-US" dirty="0" smtClean="0"/>
                  <a:t>away”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</a:t>
                </a:r>
                <a:r>
                  <a:rPr lang="en-US" dirty="0" smtClean="0"/>
                  <a:t>educes the original problem to identity testing on small size sets 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C00000"/>
                    </a:solidFill>
                  </a:rPr>
                  <a:t>Attempt 3:</a:t>
                </a:r>
                <a:r>
                  <a:rPr lang="en-US" dirty="0" smtClean="0"/>
                  <a:t> Use Hellinger distance!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Defined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Satisfies: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satisfies subadditivity over neighborhoods: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Hence: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⇒   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c.f. G’s talk: distinguishing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 versus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, 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samples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7" y="1515382"/>
                <a:ext cx="8944903" cy="5851217"/>
              </a:xfrm>
              <a:prstGeom prst="rect">
                <a:avLst/>
              </a:prstGeom>
              <a:blipFill>
                <a:blip r:embed="rId3"/>
                <a:stretch>
                  <a:fillRect l="-545" t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01" y="1859123"/>
            <a:ext cx="4612738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latin typeface="+mj-lt"/>
                <a:cs typeface="Georgia"/>
              </a:rPr>
              <a:t>Today’s Menu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Georgia"/>
              </a:rPr>
              <a:t>Motivation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Georgia"/>
              </a:rPr>
              <a:t>Testing Bayesian Networks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Georgia"/>
              </a:rPr>
              <a:t>Testing Ising Models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Georgia"/>
              </a:rPr>
              <a:t>Closing Thoughts</a:t>
            </a:r>
            <a:endParaRPr lang="en-US" sz="2800" dirty="0">
              <a:latin typeface="+mj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4997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Ising</a:t>
            </a:r>
            <a:r>
              <a:rPr lang="en-US" sz="3600" dirty="0" smtClean="0"/>
              <a:t> Model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6134" y="1191445"/>
                <a:ext cx="8554295" cy="544789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Probability </a:t>
                </a:r>
                <a:r>
                  <a:rPr lang="en-US" sz="2400" dirty="0" smtClean="0"/>
                  <a:t>distribution defined in terms of a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="0" dirty="0" smtClean="0"/>
              </a:p>
              <a:p>
                <a:r>
                  <a:rPr lang="en-US" sz="2400" dirty="0" smtClean="0"/>
                  <a:t>State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Given </a:t>
                </a:r>
                <a:r>
                  <a:rPr lang="en-US" sz="2400" dirty="0"/>
                  <a:t>edge potentials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/>
                  <a:t>, node potentials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1"/>
                <a:r>
                  <a:rPr lang="en-US" sz="2000" dirty="0" smtClean="0"/>
                  <a:t>High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/>
                  <a:t>’s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 strongly (anti-)correlated spins</a:t>
                </a:r>
              </a:p>
              <a:p>
                <a:r>
                  <a:rPr lang="en-US" sz="2400" dirty="0"/>
                  <a:t>Statistical physics, computer vision, neuroscience, social science</a:t>
                </a:r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134" y="1191445"/>
                <a:ext cx="8554295" cy="5447893"/>
              </a:xfrm>
              <a:blipFill>
                <a:blip r:embed="rId2"/>
                <a:stretch>
                  <a:fillRect l="-926" t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http://inspirehep.net/record/1283384/files/is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21" y="3595985"/>
            <a:ext cx="4867442" cy="14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Model: Strong vs weak 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5" y="5120638"/>
            <a:ext cx="1703095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217" y="3840478"/>
            <a:ext cx="1703093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6" y="2609795"/>
            <a:ext cx="170309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4" y="1379112"/>
            <a:ext cx="1703096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25" y="2609795"/>
            <a:ext cx="1703095" cy="128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48" y="1379112"/>
            <a:ext cx="1703095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0" y="3840478"/>
            <a:ext cx="1703095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25" y="5120638"/>
            <a:ext cx="1703094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7" y="1379112"/>
            <a:ext cx="1703095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5" y="5120638"/>
            <a:ext cx="1703095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6" y="2609795"/>
            <a:ext cx="1703095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8" y="3889955"/>
            <a:ext cx="1703094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1" y="1379112"/>
            <a:ext cx="1703095" cy="12801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1" y="2609795"/>
            <a:ext cx="1703095" cy="1280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53" y="3889955"/>
            <a:ext cx="1703095" cy="1280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1" y="5170114"/>
            <a:ext cx="1703096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1687" y="6351320"/>
                <a:ext cx="9721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87" y="6351320"/>
                <a:ext cx="972151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41693" y="6351321"/>
                <a:ext cx="1153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93" y="6351321"/>
                <a:ext cx="115312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8991" y="6345075"/>
                <a:ext cx="1153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91" y="6345075"/>
                <a:ext cx="1153121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06707" y="6341698"/>
                <a:ext cx="1421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07" y="6341698"/>
                <a:ext cx="1421096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5" y="1417637"/>
            <a:ext cx="1703095" cy="12801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7" y="2615270"/>
            <a:ext cx="1703095" cy="12801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7" y="3889952"/>
            <a:ext cx="1703095" cy="1280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3" y="5170113"/>
            <a:ext cx="1703095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1509" y="6351319"/>
                <a:ext cx="1421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09" y="6351319"/>
                <a:ext cx="1421096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26529" y="1048305"/>
            <a:ext cx="283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“low temperature regime”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17540" y="1045568"/>
            <a:ext cx="283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“high temperature regime”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424531" y="-28563"/>
                <a:ext cx="1118152" cy="5615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31" y="-28563"/>
                <a:ext cx="1118152" cy="56156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8623635" y="93473"/>
            <a:ext cx="418188" cy="356031"/>
            <a:chOff x="8469759" y="943660"/>
            <a:chExt cx="418188" cy="356031"/>
          </a:xfrm>
        </p:grpSpPr>
        <p:sp>
          <p:nvSpPr>
            <p:cNvPr id="5" name="Oval 4"/>
            <p:cNvSpPr/>
            <p:nvPr/>
          </p:nvSpPr>
          <p:spPr>
            <a:xfrm>
              <a:off x="8677183" y="943660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672635" y="1249368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838204" y="1098919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69759" y="1098919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5" idx="4"/>
              <a:endCxn id="43" idx="0"/>
            </p:cNvCxnSpPr>
            <p:nvPr/>
          </p:nvCxnSpPr>
          <p:spPr>
            <a:xfrm flipH="1">
              <a:off x="8697507" y="993983"/>
              <a:ext cx="4548" cy="25538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6"/>
              <a:endCxn id="44" idx="2"/>
            </p:cNvCxnSpPr>
            <p:nvPr/>
          </p:nvCxnSpPr>
          <p:spPr>
            <a:xfrm>
              <a:off x="8519502" y="1124081"/>
              <a:ext cx="318702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8677628" y="1098919"/>
              <a:ext cx="49743" cy="5032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29496" y="1547540"/>
            <a:ext cx="4611002" cy="4607816"/>
            <a:chOff x="1656938" y="1547540"/>
            <a:chExt cx="4611002" cy="4607816"/>
          </a:xfrm>
        </p:grpSpPr>
        <p:grpSp>
          <p:nvGrpSpPr>
            <p:cNvPr id="41" name="Group 40"/>
            <p:cNvGrpSpPr/>
            <p:nvPr/>
          </p:nvGrpSpPr>
          <p:grpSpPr>
            <a:xfrm>
              <a:off x="1656938" y="1547540"/>
              <a:ext cx="4611002" cy="4607816"/>
              <a:chOff x="155575" y="-3260725"/>
              <a:chExt cx="6800850" cy="6800850"/>
            </a:xfrm>
          </p:grpSpPr>
          <p:pic>
            <p:nvPicPr>
              <p:cNvPr id="3074" name="Picture 2" descr="http://www.rle.mit.edu/cua/highlights/wp-content/uploads/2014/04/magnetic_gas.jpg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5" y="-3260725"/>
                <a:ext cx="6800850" cy="6800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81215" y="-2286709"/>
                <a:ext cx="2600664" cy="526572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64806" y="-2286709"/>
                <a:ext cx="2538572" cy="520975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46818" y="-2712255"/>
                <a:ext cx="1574964" cy="32072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64997" y="-2745747"/>
                <a:ext cx="1551882" cy="336621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4662" y="3144214"/>
                <a:ext cx="613219" cy="320937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05310" y="3210380"/>
                <a:ext cx="636930" cy="254772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3692387" y="5929793"/>
              <a:ext cx="919973" cy="174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Forces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910788" y="1246472"/>
            <a:ext cx="37940" cy="5409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Ising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657" y="2173585"/>
                <a:ext cx="9304205" cy="4649627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 smtClean="0">
                    <a:solidFill>
                      <a:srgbClr val="800000"/>
                    </a:solidFill>
                  </a:rPr>
                  <a:t>Identity Testing:</a:t>
                </a:r>
                <a:r>
                  <a:rPr lang="en-US" sz="2200" dirty="0" smtClean="0"/>
                  <a:t> Given sample access to two Ising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  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dirty="0" smtClean="0"/>
              </a:p>
              <a:p>
                <a:endParaRPr lang="en-US" sz="1000" b="1" dirty="0" smtClean="0">
                  <a:solidFill>
                    <a:srgbClr val="800000"/>
                  </a:solidFill>
                </a:endParaRPr>
              </a:p>
              <a:p>
                <a:r>
                  <a:rPr lang="en-US" sz="2200" b="1" dirty="0" smtClean="0">
                    <a:solidFill>
                      <a:srgbClr val="800000"/>
                    </a:solidFill>
                  </a:rPr>
                  <a:t>Independence Testing: </a:t>
                </a:r>
                <a:r>
                  <a:rPr lang="en-US" sz="2200" dirty="0" smtClean="0"/>
                  <a:t>Given </a:t>
                </a:r>
                <a:r>
                  <a:rPr lang="en-US" sz="2200" dirty="0"/>
                  <a:t>sample access to </a:t>
                </a:r>
                <a:r>
                  <a:rPr lang="en-US" sz="2200" dirty="0" smtClean="0"/>
                  <a:t>an </a:t>
                </a:r>
                <a:r>
                  <a:rPr lang="en-US" sz="2200" dirty="0"/>
                  <a:t>Ising </a:t>
                </a:r>
                <a:r>
                  <a:rPr lang="en-US" sz="2200" dirty="0" smtClean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distinguish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1" dirty="0" smtClean="0">
                    <a:solidFill>
                      <a:srgbClr val="800000"/>
                    </a:solidFill>
                  </a:rPr>
                  <a:t>[w/ Dikkala, Kamath SODA’18]:</a:t>
                </a:r>
                <a:r>
                  <a:rPr lang="en-US" sz="2000" dirty="0" smtClean="0"/>
                  <a:t> small-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samples </a:t>
                </a:r>
                <a:r>
                  <a:rPr lang="en-US" sz="2000" dirty="0" smtClean="0"/>
                  <a:t>suffice to do this efficiently</a:t>
                </a:r>
              </a:p>
              <a:p>
                <a:pPr lvl="1"/>
                <a:r>
                  <a:rPr lang="en-US" sz="1800" dirty="0" smtClean="0"/>
                  <a:t>Poly depends on the regime: high vs low temperature, </a:t>
                </a:r>
                <a:r>
                  <a:rPr lang="en-US" sz="1800" dirty="0" smtClean="0"/>
                  <a:t>ferromagnetic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≥0,∀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n-US" sz="1800" dirty="0" smtClean="0"/>
                  <a:t>vs non-ferromagnetic, </a:t>
                </a:r>
                <a:r>
                  <a:rPr lang="en-US" sz="1800" dirty="0"/>
                  <a:t>non-external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) vs external </a:t>
                </a:r>
                <a:r>
                  <a:rPr lang="en-US" sz="1800" dirty="0" smtClean="0"/>
                  <a:t>fields, </a:t>
                </a:r>
                <a:r>
                  <a:rPr lang="en-US" sz="1800" dirty="0"/>
                  <a:t>tree vs general graph, independence vs </a:t>
                </a:r>
                <a:r>
                  <a:rPr lang="en-US" sz="1800" dirty="0" smtClean="0"/>
                  <a:t>identity</a:t>
                </a:r>
                <a:r>
                  <a:rPr lang="en-US" sz="1800" dirty="0" smtClean="0"/>
                  <a:t>, </a:t>
                </a:r>
                <a:r>
                  <a:rPr lang="en-US" sz="1800" dirty="0" smtClean="0"/>
                  <a:t>etc.</a:t>
                </a:r>
              </a:p>
              <a:p>
                <a:pPr lvl="1"/>
                <a:r>
                  <a:rPr lang="en-US" sz="1800" dirty="0" smtClean="0"/>
                  <a:t>Technical vignettes: localization, concentration of measure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657" y="2173585"/>
                <a:ext cx="9304205" cy="4649627"/>
              </a:xfrm>
              <a:blipFill>
                <a:blip r:embed="rId3"/>
                <a:stretch>
                  <a:fillRect l="-720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4377881" y="4261565"/>
            <a:ext cx="2057401" cy="282152"/>
          </a:xfrm>
          <a:prstGeom prst="wedgeRoundRectCallout">
            <a:avLst>
              <a:gd name="adj1" fmla="val -27595"/>
              <a:gd name="adj2" fmla="val -8042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latin typeface="Georgia" panose="02040502050405020303" pitchFamily="18" charset="0"/>
              </a:rPr>
              <a:t>p</a:t>
            </a:r>
            <a:r>
              <a:rPr lang="en-US" dirty="0" smtClean="0">
                <a:ln w="0"/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roduct measures</a:t>
            </a:r>
            <a:endParaRPr lang="en-US" dirty="0">
              <a:ln w="0"/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Ising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657" y="2173585"/>
                <a:ext cx="9304205" cy="4649627"/>
              </a:xfrm>
            </p:spPr>
            <p:txBody>
              <a:bodyPr>
                <a:normAutofit/>
              </a:bodyPr>
              <a:lstStyle/>
              <a:p>
                <a:r>
                  <a:rPr lang="en-US" sz="2200" b="1" dirty="0" smtClean="0">
                    <a:solidFill>
                      <a:srgbClr val="800000"/>
                    </a:solidFill>
                  </a:rPr>
                  <a:t>Identity Testing:</a:t>
                </a:r>
                <a:r>
                  <a:rPr lang="en-US" sz="2200" dirty="0" smtClean="0"/>
                  <a:t> Given sample access to two Ising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  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200" dirty="0" smtClean="0"/>
              </a:p>
              <a:p>
                <a:endParaRPr lang="en-US" sz="1000" b="1" dirty="0" smtClean="0">
                  <a:solidFill>
                    <a:srgbClr val="800000"/>
                  </a:solidFill>
                </a:endParaRPr>
              </a:p>
              <a:p>
                <a:r>
                  <a:rPr lang="en-US" sz="2200" b="1" dirty="0" smtClean="0">
                    <a:solidFill>
                      <a:srgbClr val="800000"/>
                    </a:solidFill>
                  </a:rPr>
                  <a:t>Independence Testing: </a:t>
                </a:r>
                <a:r>
                  <a:rPr lang="en-US" sz="2200" dirty="0" smtClean="0"/>
                  <a:t>Given </a:t>
                </a:r>
                <a:r>
                  <a:rPr lang="en-US" sz="2200" dirty="0"/>
                  <a:t>sample access to </a:t>
                </a:r>
                <a:r>
                  <a:rPr lang="en-US" sz="2200" dirty="0" smtClean="0"/>
                  <a:t>an </a:t>
                </a:r>
                <a:r>
                  <a:rPr lang="en-US" sz="2200" dirty="0"/>
                  <a:t>Ising </a:t>
                </a:r>
                <a:r>
                  <a:rPr lang="en-US" sz="2200" dirty="0" smtClean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200" dirty="0"/>
                  <a:t>	</a:t>
                </a:r>
                <a:r>
                  <a:rPr lang="en-US" sz="2200" dirty="0" smtClean="0"/>
                  <a:t>distinguish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1" dirty="0" smtClean="0">
                    <a:solidFill>
                      <a:srgbClr val="800000"/>
                    </a:solidFill>
                  </a:rPr>
                  <a:t>[w/ Dikkala, Kamath SODA’18]:</a:t>
                </a:r>
                <a:r>
                  <a:rPr lang="en-US" sz="2000" dirty="0" smtClean="0"/>
                  <a:t> small-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samples </a:t>
                </a:r>
                <a:r>
                  <a:rPr lang="en-US" sz="2000" dirty="0" smtClean="0"/>
                  <a:t>suffice to do this efficiently</a:t>
                </a:r>
              </a:p>
              <a:p>
                <a:pPr lvl="1"/>
                <a:r>
                  <a:rPr lang="en-US" sz="1800" dirty="0" smtClean="0"/>
                  <a:t>Poly depends on the regime: high vs low temperature, </a:t>
                </a:r>
                <a:r>
                  <a:rPr lang="en-US" sz="1800" dirty="0" smtClean="0"/>
                  <a:t>ferromagnetic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≥0,∀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n-US" sz="1800" dirty="0" smtClean="0"/>
                  <a:t>vs non-ferromagnetic, </a:t>
                </a:r>
                <a:r>
                  <a:rPr lang="en-US" sz="1800" dirty="0"/>
                  <a:t>non-external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/>
                  <a:t>) vs external </a:t>
                </a:r>
                <a:r>
                  <a:rPr lang="en-US" sz="1800" dirty="0" smtClean="0"/>
                  <a:t>fields, </a:t>
                </a:r>
                <a:r>
                  <a:rPr lang="en-US" sz="1800" dirty="0"/>
                  <a:t>tree vs general graph, independence vs </a:t>
                </a:r>
                <a:r>
                  <a:rPr lang="en-US" sz="1800" dirty="0" smtClean="0"/>
                  <a:t>identity</a:t>
                </a:r>
                <a:r>
                  <a:rPr lang="en-US" sz="1800" dirty="0" smtClean="0"/>
                  <a:t>, </a:t>
                </a:r>
                <a:r>
                  <a:rPr lang="en-US" sz="1800" dirty="0" smtClean="0"/>
                  <a:t>etc.</a:t>
                </a:r>
              </a:p>
              <a:p>
                <a:pPr lvl="1"/>
                <a:r>
                  <a:rPr lang="en-US" sz="1800" dirty="0" smtClean="0"/>
                  <a:t>Technical vignettes: localization, </a:t>
                </a:r>
                <a:r>
                  <a:rPr lang="en-US" sz="1800" b="1" dirty="0" smtClean="0"/>
                  <a:t>concentration of measure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657" y="2173585"/>
                <a:ext cx="9304205" cy="4649627"/>
              </a:xfrm>
              <a:blipFill>
                <a:blip r:embed="rId3"/>
                <a:stretch>
                  <a:fillRect l="-720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4377881" y="4261565"/>
            <a:ext cx="2057401" cy="282152"/>
          </a:xfrm>
          <a:prstGeom prst="wedgeRoundRectCallout">
            <a:avLst>
              <a:gd name="adj1" fmla="val -27595"/>
              <a:gd name="adj2" fmla="val -8042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latin typeface="Georgia" panose="02040502050405020303" pitchFamily="18" charset="0"/>
              </a:rPr>
              <a:t>p</a:t>
            </a:r>
            <a:r>
              <a:rPr lang="en-US" dirty="0" smtClean="0">
                <a:ln w="0"/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roduct measures</a:t>
            </a:r>
            <a:endParaRPr lang="en-US" dirty="0">
              <a:ln w="0"/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97" y="1942903"/>
            <a:ext cx="779303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What properties do your BIG distributions have?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505200"/>
            <a:ext cx="272503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Ising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8328" y="1370584"/>
                <a:ext cx="9220656" cy="548741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2300" b="1" dirty="0" smtClean="0">
                    <a:solidFill>
                      <a:srgbClr val="800000"/>
                    </a:solidFill>
                  </a:rPr>
                  <a:t>Identity Testing:</a:t>
                </a:r>
                <a:r>
                  <a:rPr lang="en-US" sz="2300" dirty="0" smtClean="0"/>
                  <a:t> Given sample access to </a:t>
                </a:r>
                <a:br>
                  <a:rPr lang="en-US" sz="2300" dirty="0" smtClean="0"/>
                </a:br>
                <a:r>
                  <a:rPr lang="en-US" sz="2300" dirty="0" smtClean="0"/>
                  <a:t>two Ising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3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300" dirty="0" smtClean="0"/>
                  <a:t>,</a:t>
                </a:r>
              </a:p>
              <a:p>
                <a:pPr marL="457200" lvl="1" indent="0">
                  <a:buNone/>
                </a:pPr>
                <a:r>
                  <a:rPr lang="en-US" sz="2300" dirty="0" smtClean="0"/>
                  <a:t>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300" dirty="0" smtClean="0"/>
                  <a:t>  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300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3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300" dirty="0" smtClean="0"/>
              </a:p>
              <a:p>
                <a:endParaRPr lang="en-US" sz="1000" b="1" dirty="0" smtClean="0">
                  <a:solidFill>
                    <a:srgbClr val="800000"/>
                  </a:solidFill>
                </a:endParaRPr>
              </a:p>
              <a:p>
                <a:r>
                  <a:rPr lang="en-US" sz="2300" b="1" dirty="0" smtClean="0">
                    <a:solidFill>
                      <a:srgbClr val="800000"/>
                    </a:solidFill>
                  </a:rPr>
                  <a:t>Independence Testing: </a:t>
                </a:r>
                <a:r>
                  <a:rPr lang="en-US" sz="2300" dirty="0" smtClean="0"/>
                  <a:t>Given </a:t>
                </a:r>
                <a:r>
                  <a:rPr lang="en-US" sz="2300" dirty="0"/>
                  <a:t>sample access to </a:t>
                </a:r>
                <a:r>
                  <a:rPr lang="en-US" sz="2300" dirty="0" smtClean="0"/>
                  <a:t>an </a:t>
                </a:r>
                <a:r>
                  <a:rPr lang="en-US" sz="2300" dirty="0"/>
                  <a:t>Ising </a:t>
                </a:r>
                <a:r>
                  <a:rPr lang="en-US" sz="2300" dirty="0" smtClean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3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300" dirty="0"/>
                  <a:t>	</a:t>
                </a:r>
                <a:r>
                  <a:rPr lang="en-US" sz="2300" dirty="0" smtClean="0"/>
                  <a:t>distinguish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3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sSup>
                          <m:sSupPr>
                            <m:ctrlPr>
                              <a:rPr lang="en-US" sz="23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3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23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300" dirty="0" smtClean="0"/>
                  <a:t>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3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3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3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3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3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3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300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sz="2800" dirty="0" smtClean="0"/>
                  <a:t>Bi-linear functions of the Ising model serve as useful distinguishing statistics </a:t>
                </a:r>
              </a:p>
              <a:p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800" dirty="0" smtClean="0"/>
                  <a:t> consider:</a:t>
                </a:r>
                <a:endParaRPr lang="en-US" sz="2800" dirty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3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])(</m:t>
                        </m:r>
                        <m:sSub>
                          <m:sSub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])</m:t>
                        </m:r>
                      </m:e>
                    </m:nary>
                  </m:oMath>
                </a14:m>
                <a:r>
                  <a:rPr lang="en-US" sz="2600" dirty="0" smtClean="0"/>
                  <a:t>, where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∈[±1]</m:t>
                    </m:r>
                  </m:oMath>
                </a14:m>
                <a:endParaRPr lang="en-US" sz="2600" dirty="0" smtClean="0"/>
              </a:p>
              <a:p>
                <a:endParaRPr lang="en-US" sz="2800" b="1" dirty="0" smtClean="0">
                  <a:solidFill>
                    <a:srgbClr val="800000"/>
                  </a:solidFill>
                </a:endParaRPr>
              </a:p>
              <a:p>
                <a:r>
                  <a:rPr lang="en-US" sz="2800" b="1" dirty="0" smtClean="0">
                    <a:solidFill>
                      <a:srgbClr val="800000"/>
                    </a:solidFill>
                  </a:rPr>
                  <a:t>Technical </a:t>
                </a:r>
                <a:r>
                  <a:rPr lang="en-US" sz="2800" b="1" dirty="0" smtClean="0">
                    <a:solidFill>
                      <a:srgbClr val="800000"/>
                    </a:solidFill>
                  </a:rPr>
                  <a:t>Challenge: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can’t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intelligently</a:t>
                </a:r>
                <a:endParaRPr lang="en-US" sz="2800" dirty="0"/>
              </a:p>
              <a:p>
                <a:endParaRPr lang="en-US" sz="2100" dirty="0" smtClean="0"/>
              </a:p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=0, 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 err="1"/>
                  <a:t>O.w</a:t>
                </a:r>
                <a:r>
                  <a:rPr lang="en-US" sz="2800" dirty="0"/>
                  <a:t>. best can say is </a:t>
                </a:r>
                <a:r>
                  <a:rPr lang="en-US" sz="2800" dirty="0" smtClean="0"/>
                  <a:t>(trivial)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sym typeface="Wingdings" panose="05000000000000000000" pitchFamily="2" charset="2"/>
                  </a:rPr>
                  <a:t>)</a:t>
                </a:r>
              </a:p>
              <a:p>
                <a:pPr lvl="1"/>
                <a:r>
                  <a:rPr lang="en-US" sz="2600" dirty="0" smtClean="0">
                    <a:sym typeface="Wingdings" panose="05000000000000000000" pitchFamily="2" charset="2"/>
                  </a:rPr>
                  <a:t>and, </a:t>
                </a:r>
                <a:r>
                  <a:rPr lang="en-US" sz="2600" dirty="0">
                    <a:sym typeface="Wingdings" panose="05000000000000000000" pitchFamily="2" charset="2"/>
                  </a:rPr>
                  <a:t>in fact,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this is </a:t>
                </a:r>
                <a:r>
                  <a:rPr lang="en-US" sz="2600" dirty="0" smtClean="0">
                    <a:sym typeface="Wingdings" panose="05000000000000000000" pitchFamily="2" charset="2"/>
                  </a:rPr>
                  <a:t>tight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 </a:t>
                </a:r>
                <a:endParaRPr lang="en-US" sz="23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sz="2300" dirty="0">
                    <a:sym typeface="Wingdings" panose="05000000000000000000" pitchFamily="2" charset="2"/>
                  </a:rPr>
                  <a:t>consider two disjoint cliques with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super-strong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300" dirty="0" smtClean="0">
                    <a:sym typeface="Wingdings" panose="05000000000000000000" pitchFamily="2" charset="2"/>
                  </a:rPr>
                  <a:t>’s</a:t>
                </a:r>
                <a:br>
                  <a:rPr lang="en-US" sz="2300" dirty="0" smtClean="0">
                    <a:sym typeface="Wingdings" panose="05000000000000000000" pitchFamily="2" charset="2"/>
                  </a:rPr>
                </a:br>
                <a:r>
                  <a:rPr lang="en-US" sz="2300" dirty="0" smtClean="0">
                    <a:sym typeface="Wingdings" panose="05000000000000000000" pitchFamily="2" charset="2"/>
                  </a:rPr>
                  <a:t>inside, 0 across,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300" dirty="0" smtClean="0">
                    <a:sym typeface="Wingdings" panose="05000000000000000000" pitchFamily="2" charset="2"/>
                  </a:rPr>
                  <a:t>’s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zero everywhere</a:t>
                </a:r>
                <a:endParaRPr lang="en-US" sz="23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sz="2300" dirty="0">
                    <a:sym typeface="Wingdings" panose="05000000000000000000" pitchFamily="2" charset="2"/>
                  </a:rPr>
                  <a:t>suppose </a:t>
                </a:r>
                <a:r>
                  <a:rPr lang="en-US" sz="2300" dirty="0" smtClean="0">
                    <a:sym typeface="Wingdings" panose="05000000000000000000" pitchFamily="2" charset="2"/>
                  </a:rPr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3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=1,</m:t>
                    </m:r>
                  </m:oMath>
                </a14:m>
                <a:r>
                  <a:rPr lang="en-US" sz="2300" dirty="0">
                    <a:sym typeface="Wingdings" panose="05000000000000000000" pitchFamily="2" charset="2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r>
                      <a:rPr lang="en-US" sz="23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3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endParaRPr lang="en-US" sz="2300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sz="2300" b="0" dirty="0" smtClean="0">
                    <a:sym typeface="Wingdings" panose="05000000000000000000" pitchFamily="2" charset="2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300" dirty="0">
                    <a:sym typeface="Wingdings" panose="05000000000000000000" pitchFamily="2" charset="2"/>
                  </a:rPr>
                  <a:t> dances around its mean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30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n</m:t>
                            </m:r>
                          </m:e>
                          <m:sup>
                            <m:r>
                              <a:rPr lang="en-US" sz="230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328" y="1370584"/>
                <a:ext cx="9220656" cy="5487416"/>
              </a:xfrm>
              <a:blipFill>
                <a:blip r:embed="rId3"/>
                <a:stretch>
                  <a:fillRect l="-595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18257" y="5448072"/>
            <a:ext cx="3199834" cy="1275780"/>
            <a:chOff x="5818257" y="5448072"/>
            <a:chExt cx="3199834" cy="1275780"/>
          </a:xfrm>
        </p:grpSpPr>
        <p:sp>
          <p:nvSpPr>
            <p:cNvPr id="9" name="Flowchart: Decision 8"/>
            <p:cNvSpPr/>
            <p:nvPr/>
          </p:nvSpPr>
          <p:spPr>
            <a:xfrm>
              <a:off x="7523268" y="5448072"/>
              <a:ext cx="1485991" cy="1275780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5818257" y="5448072"/>
              <a:ext cx="1485991" cy="1275780"/>
            </a:xfrm>
            <a:prstGeom prst="flowChartDecisi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829919" y="5850120"/>
                  <a:ext cx="11881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9919" y="5850120"/>
                  <a:ext cx="1188172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37277" y="5847552"/>
                  <a:ext cx="11881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=+∞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277" y="5847552"/>
                  <a:ext cx="1188172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 flipH="1">
            <a:off x="6629841" y="4369910"/>
            <a:ext cx="232579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Low temperature.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about high temperature?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uiExpand="1" build="p" bldLvl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Temperature Ising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Several conditions</a:t>
                </a:r>
              </a:p>
              <a:p>
                <a:r>
                  <a:rPr lang="en-US" sz="2800" dirty="0" err="1" smtClean="0"/>
                  <a:t>Dobrushin’s</a:t>
                </a:r>
                <a:r>
                  <a:rPr lang="en-US" sz="2800" dirty="0" smtClean="0"/>
                  <a:t> uniqueness criterion: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tanh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Think: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Implies: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mixing of natural MC</a:t>
                </a:r>
              </a:p>
              <a:p>
                <a:pPr lvl="1"/>
                <a:r>
                  <a:rPr lang="en-US" sz="2400" dirty="0" smtClean="0"/>
                  <a:t>Correlation decay properties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291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5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Ising</a:t>
            </a:r>
            <a:r>
              <a:rPr lang="en-US" dirty="0" smtClean="0"/>
              <a:t> Model: Strong vs weak 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5" y="5120638"/>
            <a:ext cx="1703095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217" y="3840478"/>
            <a:ext cx="1703093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6" y="2609795"/>
            <a:ext cx="1703094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4" y="1379112"/>
            <a:ext cx="1703096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25" y="2609795"/>
            <a:ext cx="1703095" cy="128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48" y="1379112"/>
            <a:ext cx="1703095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80" y="3840478"/>
            <a:ext cx="1703095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25" y="5120638"/>
            <a:ext cx="1703094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7" y="1379112"/>
            <a:ext cx="1703095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5" y="5120638"/>
            <a:ext cx="1703095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6" y="2609795"/>
            <a:ext cx="1703095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18" y="3889955"/>
            <a:ext cx="1703094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1" y="1379112"/>
            <a:ext cx="1703095" cy="12801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1" y="2609795"/>
            <a:ext cx="1703095" cy="1280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53" y="3889955"/>
            <a:ext cx="1703095" cy="1280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21" y="5170114"/>
            <a:ext cx="1703096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1687" y="6351320"/>
                <a:ext cx="9721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87" y="6351320"/>
                <a:ext cx="972151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41693" y="6351321"/>
                <a:ext cx="1153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693" y="6351321"/>
                <a:ext cx="1153121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8991" y="6345075"/>
                <a:ext cx="1153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991" y="6345075"/>
                <a:ext cx="1153121" cy="6463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06707" y="6341698"/>
                <a:ext cx="1421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=0.125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707" y="6341698"/>
                <a:ext cx="1421096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5" y="1417637"/>
            <a:ext cx="1703095" cy="12801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7" y="2615270"/>
            <a:ext cx="1703095" cy="12801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7" y="3889952"/>
            <a:ext cx="1703095" cy="1280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3" y="5170113"/>
            <a:ext cx="1703095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01509" y="6351319"/>
                <a:ext cx="14210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509" y="6351319"/>
                <a:ext cx="1421096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26529" y="1048305"/>
            <a:ext cx="283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“low temperature regime”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17540" y="1045568"/>
            <a:ext cx="283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“high temperature regime”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774214" y="1246472"/>
            <a:ext cx="37940" cy="54093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424531" y="-28563"/>
                <a:ext cx="1118152" cy="5615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531" y="-28563"/>
                <a:ext cx="1118152" cy="56156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8623635" y="93473"/>
            <a:ext cx="418188" cy="356031"/>
            <a:chOff x="8469759" y="943660"/>
            <a:chExt cx="418188" cy="356031"/>
          </a:xfrm>
        </p:grpSpPr>
        <p:sp>
          <p:nvSpPr>
            <p:cNvPr id="5" name="Oval 4"/>
            <p:cNvSpPr/>
            <p:nvPr/>
          </p:nvSpPr>
          <p:spPr>
            <a:xfrm>
              <a:off x="8677183" y="943660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672635" y="1249368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838204" y="1098919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469759" y="1098919"/>
              <a:ext cx="49743" cy="5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5" idx="4"/>
              <a:endCxn id="43" idx="0"/>
            </p:cNvCxnSpPr>
            <p:nvPr/>
          </p:nvCxnSpPr>
          <p:spPr>
            <a:xfrm flipH="1">
              <a:off x="8697507" y="993983"/>
              <a:ext cx="4548" cy="25538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6"/>
              <a:endCxn id="44" idx="2"/>
            </p:cNvCxnSpPr>
            <p:nvPr/>
          </p:nvCxnSpPr>
          <p:spPr>
            <a:xfrm>
              <a:off x="8519502" y="1124081"/>
              <a:ext cx="318702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8677628" y="1098919"/>
              <a:ext cx="49743" cy="50323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ounded Rectangle 49"/>
              <p:cNvSpPr/>
              <p:nvPr/>
            </p:nvSpPr>
            <p:spPr>
              <a:xfrm>
                <a:off x="4910678" y="5225141"/>
                <a:ext cx="2896758" cy="78377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 mixing of the </a:t>
                </a:r>
                <a:r>
                  <a:rPr lang="en-US" dirty="0" err="1" smtClean="0"/>
                  <a:t>Glauber</a:t>
                </a:r>
                <a:r>
                  <a:rPr lang="en-US" dirty="0" smtClean="0"/>
                  <a:t> dynamics</a:t>
                </a:r>
                <a:endParaRPr lang="en-US" dirty="0"/>
              </a:p>
            </p:txBody>
          </p:sp>
        </mc:Choice>
        <mc:Fallback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78" y="5225141"/>
                <a:ext cx="2896758" cy="783772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376239" y="5312476"/>
            <a:ext cx="2896758" cy="7837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Exponential mixing of the </a:t>
            </a:r>
            <a:r>
              <a:rPr lang="en-US" dirty="0" err="1" smtClean="0"/>
              <a:t>Glauber</a:t>
            </a:r>
            <a:r>
              <a:rPr lang="en-US" dirty="0" smtClean="0"/>
              <a:t> dynamics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 flipH="1">
                <a:off x="3796389" y="6488668"/>
                <a:ext cx="198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96389" y="6488668"/>
                <a:ext cx="198971" cy="369332"/>
              </a:xfrm>
              <a:prstGeom prst="rect">
                <a:avLst/>
              </a:prstGeom>
              <a:blipFill>
                <a:blip r:embed="rId29"/>
                <a:stretch>
                  <a:fillRect r="-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02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Ising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8328" y="1308091"/>
                <a:ext cx="9220656" cy="5559362"/>
              </a:xfrm>
            </p:spPr>
            <p:txBody>
              <a:bodyPr>
                <a:normAutofit/>
              </a:bodyPr>
              <a:lstStyle/>
              <a:p>
                <a:r>
                  <a:rPr lang="en-US" sz="1800" b="1" dirty="0" smtClean="0">
                    <a:solidFill>
                      <a:srgbClr val="800000"/>
                    </a:solidFill>
                  </a:rPr>
                  <a:t>Identity Testing:</a:t>
                </a:r>
                <a:r>
                  <a:rPr lang="en-US" sz="1800" dirty="0" smtClean="0"/>
                  <a:t> Given sample access to </a:t>
                </a:r>
                <a:br>
                  <a:rPr lang="en-US" sz="1800" dirty="0" smtClean="0"/>
                </a:br>
                <a:r>
                  <a:rPr lang="en-US" sz="1800" dirty="0" smtClean="0"/>
                  <a:t>two Ising models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 smtClean="0"/>
                  <a:t>,</a:t>
                </a:r>
              </a:p>
              <a:p>
                <a:pPr marL="457200" lvl="1" indent="0">
                  <a:buNone/>
                </a:pPr>
                <a:r>
                  <a:rPr lang="en-US" sz="1800" dirty="0" smtClean="0"/>
                  <a:t>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 smtClean="0"/>
                  <a:t>  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800" dirty="0" smtClean="0"/>
              </a:p>
              <a:p>
                <a:endParaRPr lang="en-US" sz="800" b="1" dirty="0" smtClean="0">
                  <a:solidFill>
                    <a:srgbClr val="800000"/>
                  </a:solidFill>
                </a:endParaRPr>
              </a:p>
              <a:p>
                <a:r>
                  <a:rPr lang="en-US" sz="1800" b="1" dirty="0" smtClean="0">
                    <a:solidFill>
                      <a:srgbClr val="800000"/>
                    </a:solidFill>
                  </a:rPr>
                  <a:t>Independence Testing: </a:t>
                </a:r>
                <a:r>
                  <a:rPr lang="en-US" sz="1800" dirty="0" smtClean="0"/>
                  <a:t>Given </a:t>
                </a:r>
                <a:r>
                  <a:rPr lang="en-US" sz="1800" dirty="0"/>
                  <a:t>sample access to </a:t>
                </a:r>
                <a:r>
                  <a:rPr lang="en-US" sz="1800" dirty="0" smtClean="0"/>
                  <a:t>an </a:t>
                </a:r>
                <a:r>
                  <a:rPr lang="en-US" sz="1800" dirty="0"/>
                  <a:t>Ising </a:t>
                </a:r>
                <a:r>
                  <a:rPr lang="en-US" sz="1800" dirty="0" smtClean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distinguish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800" dirty="0" smtClean="0"/>
                  <a:t>    vs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000" dirty="0" smtClean="0"/>
                  <a:t>Bi-linear functions of the Ising model serve as useful distinguishing statistics </a:t>
                </a:r>
              </a:p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 dirty="0" smtClean="0"/>
                  <a:t> consider:</a:t>
                </a:r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𝑢𝑣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])(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])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Low </a:t>
                </a:r>
                <a:r>
                  <a:rPr lang="en-US" sz="2000" dirty="0"/>
                  <a:t>temperature: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800000"/>
                    </a:solidFill>
                    <a:sym typeface="Wingdings" panose="05000000000000000000" pitchFamily="2" charset="2"/>
                  </a:rPr>
                  <a:t>[w/ Dikkala, Kamath]: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High </a:t>
                </a:r>
                <a:r>
                  <a:rPr lang="en-US" sz="2000" dirty="0">
                    <a:sym typeface="Wingdings" panose="05000000000000000000" pitchFamily="2" charset="2"/>
                  </a:rPr>
                  <a:t>temperature: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>
                    <a:sym typeface="Wingdings" panose="05000000000000000000" pitchFamily="2" charset="2"/>
                  </a:rPr>
                  <a:t>proof by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tightening </a:t>
                </a:r>
                <a:r>
                  <a:rPr lang="en-US" sz="2000" dirty="0">
                    <a:sym typeface="Wingdings" panose="05000000000000000000" pitchFamily="2" charset="2"/>
                  </a:rPr>
                  <a:t>exchangeable pair technology </a:t>
                </a:r>
                <a:r>
                  <a:rPr lang="en-US" sz="2000" b="1" dirty="0">
                    <a:solidFill>
                      <a:srgbClr val="800000"/>
                    </a:solidFill>
                    <a:sym typeface="Wingdings" panose="05000000000000000000" pitchFamily="2" charset="2"/>
                  </a:rPr>
                  <a:t>[Stein,…,Chatterjee 2006]</a:t>
                </a:r>
                <a:endParaRPr lang="en-US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328" y="1308091"/>
                <a:ext cx="9220656" cy="5559362"/>
              </a:xfrm>
              <a:blipFill>
                <a:blip r:embed="rId3"/>
                <a:stretch>
                  <a:fillRect l="-595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U-Turn Arrow 13"/>
          <p:cNvSpPr/>
          <p:nvPr/>
        </p:nvSpPr>
        <p:spPr>
          <a:xfrm rot="16200000" flipV="1">
            <a:off x="5955832" y="3213612"/>
            <a:ext cx="3546202" cy="1194319"/>
          </a:xfrm>
          <a:prstGeom prst="uturnArrow">
            <a:avLst>
              <a:gd name="adj1" fmla="val 14583"/>
              <a:gd name="adj2" fmla="val 20833"/>
              <a:gd name="adj3" fmla="val 22396"/>
              <a:gd name="adj4" fmla="val 43750"/>
              <a:gd name="adj5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Concentration of Measure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279" y="2120376"/>
                <a:ext cx="9220656" cy="5559362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>
                    <a:solidFill>
                      <a:srgbClr val="800000"/>
                    </a:solidFill>
                    <a:sym typeface="Wingdings" panose="05000000000000000000" pitchFamily="2" charset="2"/>
                  </a:rPr>
                  <a:t>[w/ Dikkala, Kamath NIPS’17]: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Under </a:t>
                </a:r>
                <a:r>
                  <a:rPr lang="en-US" sz="2000" b="1" dirty="0" smtClean="0">
                    <a:solidFill>
                      <a:srgbClr val="008A3E"/>
                    </a:solidFill>
                    <a:sym typeface="Wingdings" panose="05000000000000000000" pitchFamily="2" charset="2"/>
                  </a:rPr>
                  <a:t>high temperature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, any </a:t>
                </a:r>
                <a:r>
                  <a:rPr lang="en-US" sz="2000" b="1" dirty="0" smtClean="0">
                    <a:solidFill>
                      <a:srgbClr val="FF33CC"/>
                    </a:solidFill>
                    <a:sym typeface="Wingdings" panose="05000000000000000000" pitchFamily="2" charset="2"/>
                  </a:rPr>
                  <a:t>centered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b="1" dirty="0" smtClean="0">
                    <a:solidFill>
                      <a:srgbClr val="FF33CC"/>
                    </a:solidFill>
                    <a:sym typeface="Wingdings" panose="05000000000000000000" pitchFamily="2" charset="2"/>
                  </a:rPr>
                  <a:t>polynomial function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of the Ising model concentrates </a:t>
                </a:r>
                <a:r>
                  <a:rPr lang="en-US" sz="2000" b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essentially as </a:t>
                </a:r>
                <a:r>
                  <a:rPr lang="en-US" sz="2000" b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well as if the variables where independent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.</a:t>
                </a:r>
              </a:p>
              <a:p>
                <a:r>
                  <a:rPr lang="en-US" sz="2000" b="1" dirty="0" smtClean="0">
                    <a:solidFill>
                      <a:srgbClr val="008A3E"/>
                    </a:solidFill>
                    <a:sym typeface="Wingdings" panose="05000000000000000000" pitchFamily="2" charset="2"/>
                  </a:rPr>
                  <a:t>High temperature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=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Dobrushin’s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condition holds, think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𝑢𝑣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000" dirty="0"/>
              </a:p>
              <a:p>
                <a:r>
                  <a:rPr lang="en-US" sz="2000" b="1" dirty="0" smtClean="0">
                    <a:solidFill>
                      <a:srgbClr val="FF33CC"/>
                    </a:solidFill>
                    <a:sym typeface="Wingdings" panose="05000000000000000000" pitchFamily="2" charset="2"/>
                  </a:rPr>
                  <a:t>Centered multi-linear function of degree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𝒅</m:t>
                    </m:r>
                  </m:oMath>
                </a14:m>
                <a:r>
                  <a:rPr lang="en-US" sz="2000" b="1" dirty="0" smtClean="0">
                    <a:solidFill>
                      <a:srgbClr val="FF33CC"/>
                    </a:solidFill>
                    <a:sym typeface="Wingdings" panose="05000000000000000000" pitchFamily="2" charset="2"/>
                  </a:rPr>
                  <a:t>: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≤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</m:t>
                              </m:r>
                            </m:sub>
                          </m:sSub>
                          <m:nary>
                            <m:naryPr>
                              <m:chr m:val="∏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naryPr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600" dirty="0" smtClean="0">
                  <a:sym typeface="Wingdings" panose="05000000000000000000" pitchFamily="2" charset="2"/>
                </a:endParaRPr>
              </a:p>
              <a:p>
                <a:endParaRPr lang="en-US" sz="2000" dirty="0" smtClean="0">
                  <a:sym typeface="Wingdings" panose="05000000000000000000" pitchFamily="2" charset="2"/>
                </a:endParaRPr>
              </a:p>
              <a:p>
                <a:r>
                  <a:rPr lang="en-US" sz="2000" b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Essentially as </a:t>
                </a:r>
                <a:r>
                  <a:rPr lang="en-US" sz="2000" b="1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well as if the variables where </a:t>
                </a:r>
                <a:r>
                  <a:rPr lang="en-US" sz="2000" b="1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independent: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≤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f>
                                            <m:f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  <a:sym typeface="Wingdings" panose="05000000000000000000" pitchFamily="2" charset="2"/>
                                                </a:rPr>
                                                <m:t>𝑑</m:t>
                                              </m:r>
                                            </m:den>
                                          </m:f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𝑛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>
                  <a:sym typeface="Wingdings" panose="05000000000000000000" pitchFamily="2" charset="2"/>
                </a:endParaRP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Improves from known concentration results on Lipschitz </a:t>
                </a:r>
                <a:r>
                  <a:rPr lang="en-US" sz="2000" dirty="0" err="1" smtClean="0">
                    <a:sym typeface="Wingdings" panose="05000000000000000000" pitchFamily="2" charset="2"/>
                  </a:rPr>
                  <a:t>fn’s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of Ising model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−0.5</m:t>
                        </m:r>
                      </m:sup>
                    </m:sSup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radius of concentration</a:t>
                </a:r>
                <a:endParaRPr lang="en-US" sz="16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79" y="2120376"/>
                <a:ext cx="9220656" cy="5559362"/>
              </a:xfrm>
              <a:blipFill>
                <a:blip r:embed="rId3"/>
                <a:stretch>
                  <a:fillRect l="-595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1" y="1225900"/>
                <a:ext cx="4075475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9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95" y="2826949"/>
            <a:ext cx="6597326" cy="2517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Concentration to Test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4333" y="1558425"/>
                <a:ext cx="8229600" cy="4525963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r>
                  <a:rPr lang="en-US" sz="2400" dirty="0" smtClean="0"/>
                  <a:t>Is it high-temperature Ising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333" y="1558425"/>
                <a:ext cx="8229600" cy="4525963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24091" y="5252392"/>
                <a:ext cx="8354925" cy="1485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One is a sample from a product measure, the other is product measure but every node selects a friend or friend of friend and copies him 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000" dirty="0" smtClean="0"/>
              </a:p>
              <a:p>
                <a:endParaRPr lang="en-US" sz="1050" dirty="0"/>
              </a:p>
              <a:p>
                <a:r>
                  <a:rPr lang="en-US" sz="2000" dirty="0" smtClean="0"/>
                  <a:t>Bilinear statistics catch the deviation at 10x smaller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value compared to MLE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 smtClean="0"/>
                  <a:t> and comparison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91" y="5252392"/>
                <a:ext cx="8354925" cy="1485022"/>
              </a:xfrm>
              <a:prstGeom prst="rect">
                <a:avLst/>
              </a:prstGeom>
              <a:blipFill>
                <a:blip r:embed="rId4"/>
                <a:stretch>
                  <a:fillRect l="-803" t="-2469" b="-6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377881" y="1225900"/>
                <a:ext cx="3936847" cy="808235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81" y="1225900"/>
                <a:ext cx="3936847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Weak vs Strong Network Ties</a:t>
            </a:r>
            <a:endParaRPr lang="en-US" dirty="0"/>
          </a:p>
        </p:txBody>
      </p:sp>
      <p:pic>
        <p:nvPicPr>
          <p:cNvPr id="4" name="Picture 2" descr="http://pacificaweb.com/img/showcase-social-media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35" y="1760510"/>
            <a:ext cx="5389775" cy="317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ποτέλεσμα εικόνας για bea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47" y="3037564"/>
            <a:ext cx="452427" cy="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Αποτέλεσμα εικόνας για bea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73" y="2482806"/>
            <a:ext cx="452427" cy="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ποτέλεσμα εικόνας για bea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10" y="4053307"/>
            <a:ext cx="452427" cy="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Αποτέλεσμα εικόνας για bea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74" y="2249876"/>
            <a:ext cx="452427" cy="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Αποτέλεσμα εικόνας για beat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17" y="3104731"/>
            <a:ext cx="452427" cy="2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9758" y="1262522"/>
            <a:ext cx="7449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e.g. Who listens to the Beatles?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182" y="4950369"/>
            <a:ext cx="849881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Q:</a:t>
            </a:r>
            <a:r>
              <a:rPr lang="en-US" sz="2200" dirty="0" smtClean="0"/>
              <a:t> Given </a:t>
            </a:r>
            <a:r>
              <a:rPr lang="en-US" sz="2200" dirty="0" smtClean="0"/>
              <a:t>one sample (from last.fm dataset) of who does/doesn’t listen to </a:t>
            </a:r>
            <a:r>
              <a:rPr lang="en-US" sz="2200" dirty="0" smtClean="0"/>
              <a:t>a particular band, </a:t>
            </a:r>
            <a:r>
              <a:rPr lang="en-US" sz="2200" dirty="0" smtClean="0"/>
              <a:t>can we reject the hypothesis that this decision </a:t>
            </a:r>
            <a:r>
              <a:rPr lang="en-US" sz="2200" dirty="0" smtClean="0"/>
              <a:t>comes from high-temperature Ising model (lack of long range correlation)?</a:t>
            </a:r>
            <a:endParaRPr lang="en-US" sz="2200" dirty="0" smtClean="0"/>
          </a:p>
          <a:p>
            <a:endParaRPr lang="en-US" sz="1200" dirty="0" smtClean="0"/>
          </a:p>
          <a:p>
            <a:r>
              <a:rPr lang="en-US" sz="2200" b="1" dirty="0" smtClean="0"/>
              <a:t>A:</a:t>
            </a:r>
            <a:r>
              <a:rPr lang="en-US" sz="2200" dirty="0" smtClean="0"/>
              <a:t> we can for Taylor Swift, Britney Spears, Katy Perry, Rihanna, Lady Gaga; we cannot for Beatles and Muse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6752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Testing properties of high-dimensional distributions requires exponentially many samples</a:t>
            </a:r>
          </a:p>
          <a:p>
            <a:r>
              <a:rPr lang="en-US" sz="2800" dirty="0" smtClean="0"/>
              <a:t>Making assumptions about the distribution being sampled gives leverage</a:t>
            </a:r>
          </a:p>
          <a:p>
            <a:r>
              <a:rPr lang="en-US" sz="2800" dirty="0">
                <a:solidFill>
                  <a:srgbClr val="800000"/>
                </a:solidFill>
              </a:rPr>
              <a:t>[w/ </a:t>
            </a:r>
            <a:r>
              <a:rPr lang="en-US" sz="2800" dirty="0" smtClean="0">
                <a:solidFill>
                  <a:srgbClr val="800000"/>
                </a:solidFill>
              </a:rPr>
              <a:t>Pan COLT’17]:</a:t>
            </a:r>
            <a:r>
              <a:rPr lang="en-US" sz="2800" dirty="0" smtClean="0"/>
              <a:t> </a:t>
            </a:r>
            <a:r>
              <a:rPr lang="en-US" sz="2800" dirty="0"/>
              <a:t>Testing </a:t>
            </a:r>
            <a:r>
              <a:rPr lang="en-US" sz="2800" dirty="0" smtClean="0"/>
              <a:t>Bayes nets with linearly </a:t>
            </a:r>
            <a:r>
              <a:rPr lang="en-US" sz="2800" dirty="0"/>
              <a:t>many samples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[w/ Dikkala, Kamath SODA’18]:</a:t>
            </a:r>
            <a:r>
              <a:rPr lang="en-US" sz="2800" dirty="0" smtClean="0"/>
              <a:t> Testing Ising models with polynomially many samples</a:t>
            </a:r>
          </a:p>
          <a:p>
            <a:r>
              <a:rPr lang="en-US" sz="2800" dirty="0">
                <a:solidFill>
                  <a:srgbClr val="800000"/>
                </a:solidFill>
              </a:rPr>
              <a:t>[w/ Dikkala, Kamath </a:t>
            </a:r>
            <a:r>
              <a:rPr lang="en-US" sz="2800" dirty="0" smtClean="0">
                <a:solidFill>
                  <a:srgbClr val="800000"/>
                </a:solidFill>
              </a:rPr>
              <a:t>NIPS’17]:</a:t>
            </a:r>
            <a:r>
              <a:rPr lang="en-US" sz="2800" dirty="0" smtClean="0"/>
              <a:t> </a:t>
            </a:r>
            <a:r>
              <a:rPr lang="en-US" sz="2800" dirty="0"/>
              <a:t>Testing </a:t>
            </a:r>
            <a:r>
              <a:rPr lang="en-US" sz="2800" dirty="0" smtClean="0"/>
              <a:t>weak vs strong ties from </a:t>
            </a:r>
            <a:r>
              <a:rPr lang="en-US" sz="2800" b="1" dirty="0" smtClean="0"/>
              <a:t>one sample</a:t>
            </a:r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85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interworks.com/sites/default/files/blog-content/social_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23" y="3813239"/>
            <a:ext cx="3098800" cy="29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Testing from a Single Sample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</a:t>
            </a:r>
            <a:r>
              <a:rPr lang="en-US" sz="2800" b="1" dirty="0" smtClean="0"/>
              <a:t>one</a:t>
            </a:r>
            <a:r>
              <a:rPr lang="en-US" sz="2800" dirty="0" smtClean="0"/>
              <a:t> social network, </a:t>
            </a:r>
            <a:r>
              <a:rPr lang="en-US" sz="2800" b="1" dirty="0" smtClean="0"/>
              <a:t>one</a:t>
            </a:r>
            <a:r>
              <a:rPr lang="en-US" sz="2800" dirty="0" smtClean="0"/>
              <a:t> brain, etc., how can we test the validity of a certain generative model?</a:t>
            </a:r>
          </a:p>
          <a:p>
            <a:r>
              <a:rPr lang="en-US" sz="2800" dirty="0" smtClean="0"/>
              <a:t>Ongoing </a:t>
            </a:r>
            <a:r>
              <a:rPr lang="en-US" sz="2800" dirty="0" smtClean="0"/>
              <a:t>with </a:t>
            </a:r>
            <a:r>
              <a:rPr lang="en-US" sz="2800" dirty="0" err="1" smtClean="0"/>
              <a:t>Aliakbarpour</a:t>
            </a:r>
            <a:r>
              <a:rPr lang="en-US" sz="2800" dirty="0" smtClean="0"/>
              <a:t>-Rubinfeld-Zampetakis, testing preferential attachment models</a:t>
            </a:r>
            <a:endParaRPr lang="en-US" sz="2800" dirty="0"/>
          </a:p>
        </p:txBody>
      </p:sp>
      <p:pic>
        <p:nvPicPr>
          <p:cNvPr id="1026" name="Picture 2" descr="http://vision.ae/uploads/article_images/life_images/xScreen-shot-2012-04-11-at-11.35.09RS.jpg.pagespeed.ic.YxuBQHE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" y="4422914"/>
            <a:ext cx="3600903" cy="2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Markov Chains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049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Given one trajectory of an unknown Markov Chain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whose starting state we cannot control, can we test whether it came from a given Markov Chain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states? </a:t>
                </a:r>
              </a:p>
              <a:p>
                <a:r>
                  <a:rPr lang="en-SG" sz="2400" u="sng" dirty="0"/>
                  <a:t>Question</a:t>
                </a:r>
                <a:r>
                  <a:rPr lang="en-SG" sz="2400" dirty="0"/>
                  <a:t>: test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SG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vs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SG" sz="2400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SG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SG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SG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SG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SG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SG" sz="2400" b="1" dirty="0">
                    <a:solidFill>
                      <a:srgbClr val="800000"/>
                    </a:solidFill>
                  </a:rPr>
                  <a:t>[Ongoing </a:t>
                </a:r>
                <a:r>
                  <a:rPr lang="en-SG" sz="2400" b="1" dirty="0" smtClean="0">
                    <a:solidFill>
                      <a:srgbClr val="800000"/>
                    </a:solidFill>
                  </a:rPr>
                  <a:t>w/ </a:t>
                </a:r>
                <a:r>
                  <a:rPr lang="en-SG" sz="2400" b="1" dirty="0" err="1">
                    <a:solidFill>
                      <a:srgbClr val="800000"/>
                    </a:solidFill>
                  </a:rPr>
                  <a:t>Dikkala</a:t>
                </a:r>
                <a:r>
                  <a:rPr lang="en-SG" sz="2400" b="1" dirty="0">
                    <a:solidFill>
                      <a:srgbClr val="800000"/>
                    </a:solidFill>
                  </a:rPr>
                  <a:t>, </a:t>
                </a:r>
                <a:r>
                  <a:rPr lang="en-SG" sz="2400" b="1" dirty="0" err="1">
                    <a:solidFill>
                      <a:srgbClr val="800000"/>
                    </a:solidFill>
                  </a:rPr>
                  <a:t>Gravin</a:t>
                </a:r>
                <a:r>
                  <a:rPr lang="en-SG" sz="2400" b="1" dirty="0" smtClean="0">
                    <a:solidFill>
                      <a:srgbClr val="800000"/>
                    </a:solidFill>
                  </a:rPr>
                  <a:t>]:</a:t>
                </a:r>
                <a:r>
                  <a:rPr lang="en-SG" sz="2400" dirty="0" smtClean="0"/>
                  <a:t> </a:t>
                </a:r>
                <a:r>
                  <a:rPr lang="en-US" sz="2400" dirty="0" smtClean="0"/>
                  <a:t>We propose a distance measure capturing the limiting behavior of the TV distance between trajectories of the two chains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SG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SG" sz="2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SG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SG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SG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SG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SG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SG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Show that </a:t>
                </a:r>
                <a:r>
                  <a:rPr lang="en-US" sz="2400" b="1" dirty="0" smtClean="0"/>
                  <a:t>one trajectory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length suffices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049"/>
                <a:ext cx="8229600" cy="4525963"/>
              </a:xfrm>
              <a:blipFill>
                <a:blip r:embed="rId2"/>
                <a:stretch>
                  <a:fillRect l="-963" t="-1077" r="-222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3692" y="3595572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 smtClean="0"/>
              <a:t> </a:t>
            </a:r>
            <a:endParaRPr lang="en-SG" sz="2800" dirty="0"/>
          </a:p>
        </p:txBody>
      </p:sp>
      <p:sp>
        <p:nvSpPr>
          <p:cNvPr id="5" name="Rectangular Callout 4"/>
          <p:cNvSpPr/>
          <p:nvPr/>
        </p:nvSpPr>
        <p:spPr>
          <a:xfrm>
            <a:off x="5333555" y="3221287"/>
            <a:ext cx="2923895" cy="514616"/>
          </a:xfrm>
          <a:prstGeom prst="wedgeRectCallout">
            <a:avLst>
              <a:gd name="adj1" fmla="val -65964"/>
              <a:gd name="adj2" fmla="val -628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quantify distance between Markov chains?</a:t>
            </a:r>
            <a:endParaRPr lang="en-SG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3555" y="5919536"/>
            <a:ext cx="4837965" cy="1129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800000"/>
                </a:solidFill>
              </a:rPr>
              <a:t>Thanks!</a:t>
            </a:r>
            <a:endParaRPr lang="en-US" sz="5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e.g. </a:t>
            </a:r>
            <a:r>
              <a:rPr lang="en-US" dirty="0" smtClean="0"/>
              <a:t>1 </a:t>
            </a:r>
            <a:r>
              <a:rPr lang="en-US" dirty="0" smtClean="0"/>
              <a:t>Testing Uniformity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717" y="2042491"/>
                <a:ext cx="7081632" cy="32794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Consider source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generating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-bit strings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sz="2400" dirty="0" smtClean="0"/>
                  <a:t>0011010101   (sample 1)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400" dirty="0" smtClean="0"/>
                  <a:t>0101001110   (sample 2)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400" dirty="0" smtClean="0"/>
                  <a:t>0011110100   (sample 3)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400" dirty="0" smtClean="0"/>
                  <a:t>…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 smtClean="0"/>
                  <a:t>Is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 smtClean="0"/>
                  <a:t>    or    is it far from uniform?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717" y="2042491"/>
                <a:ext cx="7081632" cy="3279468"/>
              </a:xfrm>
              <a:blipFill>
                <a:blip r:embed="rId2"/>
                <a:stretch>
                  <a:fillRect l="-1119" t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24" y="1837059"/>
            <a:ext cx="1703095" cy="12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26" y="3034692"/>
            <a:ext cx="1703095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26" y="4309374"/>
            <a:ext cx="1703095" cy="128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58675" y="1286383"/>
                <a:ext cx="8945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bit images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675" y="1286383"/>
                <a:ext cx="894522" cy="646331"/>
              </a:xfrm>
              <a:prstGeom prst="rect">
                <a:avLst/>
              </a:prstGeom>
              <a:blipFill>
                <a:blip r:embed="rId6"/>
                <a:stretch>
                  <a:fillRect l="-5442" t="-4717" r="-6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5400000">
            <a:off x="8162385" y="554449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417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7" y="255201"/>
            <a:ext cx="7886700" cy="11134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e.g.2: </a:t>
            </a:r>
            <a:r>
              <a:rPr lang="en-US" sz="4000" dirty="0" smtClean="0"/>
              <a:t>Linkage Disequilibrium</a:t>
            </a:r>
            <a:endParaRPr lang="en-US" sz="4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30944" y="2119242"/>
            <a:ext cx="5034338" cy="875785"/>
            <a:chOff x="1674687" y="1155881"/>
            <a:chExt cx="5034338" cy="875785"/>
          </a:xfrm>
        </p:grpSpPr>
        <p:sp>
          <p:nvSpPr>
            <p:cNvPr id="24" name="Rounded Rectangle 23"/>
            <p:cNvSpPr/>
            <p:nvPr/>
          </p:nvSpPr>
          <p:spPr>
            <a:xfrm>
              <a:off x="1674687" y="1157592"/>
              <a:ext cx="5034338" cy="35959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373330" y="1157591"/>
              <a:ext cx="205483" cy="35959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378483" y="1155881"/>
              <a:ext cx="205483" cy="3595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525778" y="1155881"/>
              <a:ext cx="205483" cy="35959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9370" y="1623320"/>
              <a:ext cx="888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locus 1</a:t>
              </a:r>
              <a:endParaRPr lang="en-US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84991" y="1625401"/>
              <a:ext cx="8386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locus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260912" y="1623320"/>
                  <a:ext cx="8586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+mj-lt"/>
                    </a:rPr>
                    <a:t>locus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912" y="1623320"/>
                  <a:ext cx="8586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472015" y="2144891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Genome</a:t>
            </a:r>
            <a:endParaRPr lang="en-US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015" y="3380239"/>
            <a:ext cx="814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Single Nucleotide Polymorphisms (SNPs), are they independent?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6436" y="3951702"/>
                <a:ext cx="834997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loci,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possible states each, then: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s</a:t>
                </a:r>
                <a:r>
                  <a:rPr lang="en-US" sz="2400" dirty="0" smtClean="0">
                    <a:latin typeface="+mj-lt"/>
                  </a:rPr>
                  <a:t>tate of one’s genome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800000"/>
                    </a:solidFill>
                    <a:latin typeface="+mj-lt"/>
                  </a:rPr>
                  <a:t>humans:</a:t>
                </a:r>
                <a:r>
                  <a:rPr lang="en-US" sz="2400" dirty="0" smtClean="0">
                    <a:latin typeface="+mj-lt"/>
                  </a:rPr>
                  <a:t> some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+mj-lt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</a:endParaRPr>
              </a:p>
              <a:p>
                <a:r>
                  <a:rPr lang="en-US" sz="2400" b="1" dirty="0" smtClean="0">
                    <a:solidFill>
                      <a:srgbClr val="800000"/>
                    </a:solidFill>
                    <a:latin typeface="+mj-lt"/>
                  </a:rPr>
                  <a:t>Question:</a:t>
                </a:r>
                <a:r>
                  <a:rPr lang="en-US" sz="2400" dirty="0" smtClean="0">
                    <a:latin typeface="+mj-lt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a product </a:t>
                </a:r>
                <a:r>
                  <a:rPr lang="en-US" sz="2400" dirty="0" err="1" smtClean="0">
                    <a:latin typeface="+mj-lt"/>
                  </a:rPr>
                  <a:t>dist’n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OR   </a:t>
                </a:r>
                <a:r>
                  <a:rPr lang="en-US" sz="2400" b="1" i="1" dirty="0" smtClean="0">
                    <a:solidFill>
                      <a:srgbClr val="0070C0"/>
                    </a:solidFill>
                    <a:latin typeface="+mj-lt"/>
                  </a:rPr>
                  <a:t>far</a:t>
                </a:r>
                <a:r>
                  <a:rPr lang="en-US" sz="2400" dirty="0" smtClean="0">
                    <a:latin typeface="+mj-lt"/>
                  </a:rPr>
                  <a:t> from all product </a:t>
                </a:r>
                <a:r>
                  <a:rPr lang="en-US" sz="2400" dirty="0" err="1" smtClean="0">
                    <a:latin typeface="+mj-lt"/>
                  </a:rPr>
                  <a:t>dist’ns</a:t>
                </a:r>
                <a:r>
                  <a:rPr lang="en-US" sz="2400" dirty="0" smtClean="0">
                    <a:latin typeface="+mj-lt"/>
                  </a:rPr>
                  <a:t>?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6" y="3951702"/>
                <a:ext cx="8349978" cy="1938992"/>
              </a:xfrm>
              <a:prstGeom prst="rect">
                <a:avLst/>
              </a:prstGeom>
              <a:blipFill>
                <a:blip r:embed="rId4"/>
                <a:stretch>
                  <a:fillRect l="-1095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7207" y="6122303"/>
            <a:ext cx="4441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33CC"/>
                </a:solidFill>
              </a:rPr>
              <a:t>1000 samples (you patients)</a:t>
            </a:r>
            <a:endParaRPr lang="en-US" sz="2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6" grpId="0" build="p" bldLvl="3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e.g.3: Behavior in a Social Network</a:t>
            </a:r>
            <a:endParaRPr lang="en-US" dirty="0"/>
          </a:p>
        </p:txBody>
      </p:sp>
      <p:pic>
        <p:nvPicPr>
          <p:cNvPr id="1026" name="Picture 2" descr="http://pacificaweb.com/img/showcase-social-media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0" y="1551637"/>
            <a:ext cx="6415252" cy="377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973wzbg.com/wp-content/uploads/2012/11/android-logo-transpa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97" y="2852169"/>
            <a:ext cx="430511" cy="5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xoptimaxasia.com/assets/images/ios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92" y="2098856"/>
            <a:ext cx="705048" cy="7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fxoptimaxasia.com/assets/images/ios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83" y="3010582"/>
            <a:ext cx="705048" cy="7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fxoptimaxasia.com/assets/images/ios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83" y="2098856"/>
            <a:ext cx="705048" cy="7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fxoptimaxasia.com/assets/images/ios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0" y="3980562"/>
            <a:ext cx="705048" cy="7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973wzbg.com/wp-content/uploads/2012/11/android-logo-transpa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44" y="2881296"/>
            <a:ext cx="430511" cy="5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973wzbg.com/wp-content/uploads/2012/11/android-logo-transpar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29" y="3895980"/>
            <a:ext cx="430511" cy="5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f/f2/Microsoft_Store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63" y="3545987"/>
            <a:ext cx="408241" cy="4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upload.wikimedia.org/wikipedia/commons/f/f2/Microsoft_Store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41" y="2192058"/>
            <a:ext cx="408241" cy="4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upload.wikimedia.org/wikipedia/commons/f/f2/Microsoft_Store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61" y="3299777"/>
            <a:ext cx="408241" cy="4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upload.wikimedia.org/wikipedia/commons/f/f2/Microsoft_Store_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20" y="3572321"/>
            <a:ext cx="408241" cy="4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4289" y="5216938"/>
            <a:ext cx="875565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Q:</a:t>
            </a:r>
            <a:r>
              <a:rPr lang="en-US" sz="2400" dirty="0" smtClean="0"/>
              <a:t> </a:t>
            </a:r>
            <a:r>
              <a:rPr lang="en-US" sz="2400" dirty="0"/>
              <a:t>Are nodes behaving independently or far from independently?</a:t>
            </a:r>
          </a:p>
          <a:p>
            <a:endParaRPr lang="en-US" sz="1400" b="1" dirty="0" smtClean="0">
              <a:solidFill>
                <a:srgbClr val="800000"/>
              </a:solidFill>
              <a:latin typeface="+mj-lt"/>
            </a:endParaRPr>
          </a:p>
          <a:p>
            <a:r>
              <a:rPr lang="en-US" sz="2400" b="1" dirty="0" smtClean="0">
                <a:solidFill>
                  <a:srgbClr val="800000"/>
                </a:solidFill>
                <a:latin typeface="+mj-lt"/>
              </a:rPr>
              <a:t>Q’:</a:t>
            </a:r>
            <a:r>
              <a:rPr lang="en-US" sz="2400" dirty="0" smtClean="0">
                <a:latin typeface="+mj-lt"/>
              </a:rPr>
              <a:t> Do adopted technologies exhibit </a:t>
            </a:r>
            <a:r>
              <a:rPr lang="en-US" sz="2400" b="1" i="1" dirty="0" smtClean="0">
                <a:latin typeface="+mj-lt"/>
              </a:rPr>
              <a:t>weak</a:t>
            </a:r>
            <a:r>
              <a:rPr lang="en-US" sz="2400" dirty="0" smtClean="0">
                <a:latin typeface="+mj-lt"/>
              </a:rPr>
              <a:t> or </a:t>
            </a:r>
            <a:r>
              <a:rPr lang="en-US" sz="2400" b="1" i="1" dirty="0" smtClean="0">
                <a:latin typeface="+mj-lt"/>
              </a:rPr>
              <a:t>strong</a:t>
            </a:r>
            <a:r>
              <a:rPr lang="en-US" sz="2400" dirty="0" smtClean="0">
                <a:latin typeface="+mj-lt"/>
              </a:rPr>
              <a:t> network effects?</a:t>
            </a:r>
          </a:p>
          <a:p>
            <a:endParaRPr lang="en-US" sz="105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289" y="6322358"/>
            <a:ext cx="208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33CC"/>
                </a:solidFill>
              </a:rPr>
              <a:t>1 sample</a:t>
            </a:r>
            <a:endParaRPr lang="en-US" sz="2000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3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583" y="1190799"/>
                <a:ext cx="8802474" cy="58659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Distribution Property: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ambria Math" charset="0"/>
                    <a:cs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r>
                  <a:rPr lang="en-US" sz="2400" dirty="0" smtClean="0"/>
                  <a:t>: subset of all distributions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pPr lvl="1" indent="-342900">
                  <a:spcAft>
                    <a:spcPts val="600"/>
                  </a:spcAf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e.g.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r>
                  <a:rPr lang="en-US" sz="2000" dirty="0" smtClean="0"/>
                  <a:t> = product measures,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{uniform distribution over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/>
                  <a:t>}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Problem: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Given: samples from </a:t>
                </a:r>
                <a:r>
                  <a:rPr lang="en-US" sz="2400" b="1" dirty="0" smtClean="0"/>
                  <a:t>unknown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dirty="0" smtClean="0"/>
                  <a:t>	w/ </a:t>
                </a:r>
                <a:r>
                  <a:rPr lang="en-US" sz="2400" dirty="0" err="1" smtClean="0"/>
                  <a:t>prob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400" dirty="0" smtClean="0"/>
                  <a:t>, distinguish: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</m:oMath>
                </a14:m>
                <a:r>
                  <a:rPr lang="en-US" sz="2400" dirty="0" smtClean="0"/>
                  <a:t>     </a:t>
                </a:r>
                <a:r>
                  <a:rPr lang="en-US" sz="2400" b="1" dirty="0" smtClean="0"/>
                  <a:t>vs</a:t>
                </a:r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Objective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Minimize sample and time complexity</a:t>
                </a:r>
              </a:p>
              <a:p>
                <a:pPr marL="0" indent="0">
                  <a:buNone/>
                </a:pPr>
                <a:endParaRPr lang="en-US" sz="1100" dirty="0" smtClean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[Acharya-Daskalakis-Kamath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NIPS’15]:</a:t>
                </a:r>
                <a:r>
                  <a:rPr lang="en-US" sz="2400" dirty="0"/>
                  <a:t> A broad set of </a:t>
                </a:r>
                <a:r>
                  <a:rPr lang="en-US" sz="2400" dirty="0" smtClean="0"/>
                  <a:t>properties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𝒫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can be tested </a:t>
                </a:r>
                <a:r>
                  <a:rPr lang="en-US" sz="2400" dirty="0" smtClean="0"/>
                  <a:t>efficiently from an optimal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ra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number of </a:t>
                </a:r>
                <a:r>
                  <a:rPr lang="en-US" sz="2400" dirty="0"/>
                  <a:t>samples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200" dirty="0"/>
                  <a:t>e</a:t>
                </a:r>
                <a:r>
                  <a:rPr lang="en-US" sz="2200" dirty="0" smtClean="0"/>
                  <a:t>.g. monotonicity and independence of high-dimensional </a:t>
                </a:r>
                <a:r>
                  <a:rPr lang="en-US" sz="2200" dirty="0" err="1" smtClean="0"/>
                  <a:t>dist’ns</a:t>
                </a:r>
                <a:r>
                  <a:rPr lang="en-US" sz="2200" dirty="0" smtClean="0"/>
                  <a:t>, unimodality, log-concavity, monotone-hazard rate of one-dimensional </a:t>
                </a:r>
                <a:r>
                  <a:rPr lang="en-US" sz="2200" dirty="0" err="1" smtClean="0"/>
                  <a:t>dist’ns</a:t>
                </a:r>
                <a:endParaRPr lang="en-US" sz="2200" dirty="0" smtClean="0"/>
              </a:p>
              <a:p>
                <a:r>
                  <a:rPr lang="en-US" sz="2200" dirty="0" smtClean="0"/>
                  <a:t>c.f</a:t>
                </a:r>
                <a:r>
                  <a:rPr lang="en-US" sz="2200" dirty="0"/>
                  <a:t>. 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[</a:t>
                </a:r>
                <a:r>
                  <a:rPr lang="en-US" sz="2200" b="1" dirty="0" smtClean="0">
                    <a:solidFill>
                      <a:srgbClr val="C00000"/>
                    </a:solidFill>
                  </a:rPr>
                  <a:t>Paninksi’04], [Valiant-Valiant’14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], [Canonne et </a:t>
                </a:r>
                <a:r>
                  <a:rPr lang="en-US" sz="2200" b="1" dirty="0" smtClean="0">
                    <a:solidFill>
                      <a:srgbClr val="C00000"/>
                    </a:solidFill>
                  </a:rPr>
                  <a:t>al’16]</a:t>
                </a:r>
              </a:p>
              <a:p>
                <a:endParaRPr lang="en-US" sz="6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7030A0"/>
                    </a:solidFill>
                  </a:rPr>
                  <a:t>The sample complexity of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𝜮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</a:rPr>
                  <a:t> is optimal, but unsettling </a:t>
                </a:r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583" y="1190799"/>
                <a:ext cx="8802474" cy="5865984"/>
              </a:xfrm>
              <a:blipFill>
                <a:blip r:embed="rId3"/>
                <a:stretch>
                  <a:fillRect l="-900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1909135" y="191622"/>
            <a:ext cx="5084158" cy="111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Problem formulation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32343" y="3791685"/>
            <a:ext cx="1173655" cy="664176"/>
            <a:chOff x="5332343" y="3871195"/>
            <a:chExt cx="1173655" cy="664176"/>
          </a:xfrm>
        </p:grpSpPr>
        <p:sp>
          <p:nvSpPr>
            <p:cNvPr id="6" name="Oval 5"/>
            <p:cNvSpPr/>
            <p:nvPr/>
          </p:nvSpPr>
          <p:spPr>
            <a:xfrm>
              <a:off x="5477829" y="3871195"/>
              <a:ext cx="882681" cy="6641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332343" y="4001103"/>
                  <a:ext cx="1173655" cy="4739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2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2200" dirty="0" smtClean="0">
                      <a:solidFill>
                        <a:schemeClr val="tx1"/>
                      </a:solidFill>
                    </a:rPr>
                    <a:t>?</a:t>
                  </a:r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2343" y="4001103"/>
                  <a:ext cx="1173655" cy="473976"/>
                </a:xfrm>
                <a:prstGeom prst="rect">
                  <a:avLst/>
                </a:prstGeom>
                <a:blipFill>
                  <a:blip r:embed="rId4"/>
                  <a:stretch>
                    <a:fillRect t="-7692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ounded Rectangular Callout 7"/>
          <p:cNvSpPr/>
          <p:nvPr/>
        </p:nvSpPr>
        <p:spPr>
          <a:xfrm>
            <a:off x="5778436" y="2590125"/>
            <a:ext cx="1909481" cy="388474"/>
          </a:xfrm>
          <a:prstGeom prst="wedgeRoundRectCallout">
            <a:avLst>
              <a:gd name="adj1" fmla="val -36580"/>
              <a:gd name="adj2" fmla="val 7820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TV (</a:t>
            </a:r>
            <a:r>
              <a:rPr lang="en-US" i="1" dirty="0" smtClean="0">
                <a:ln w="0"/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c.f.</a:t>
            </a:r>
            <a:r>
              <a:rPr lang="en-US" dirty="0" smtClean="0">
                <a:ln w="0"/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G’s talk)</a:t>
            </a:r>
            <a:endParaRPr lang="en-US" dirty="0">
              <a:ln w="0"/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397" y="1942903"/>
            <a:ext cx="779303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What do we </a:t>
            </a:r>
            <a:r>
              <a:rPr lang="en-US" altLang="en-US" sz="4000" b="1" i="1" dirty="0" smtClean="0">
                <a:solidFill>
                  <a:srgbClr val="7030A0"/>
                </a:solidFill>
              </a:rPr>
              <a:t>really</a:t>
            </a:r>
            <a:r>
              <a:rPr lang="en-US" altLang="en-US" sz="4000" dirty="0" smtClean="0"/>
              <a:t> know about our BIG distributions of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505200"/>
            <a:ext cx="272503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Inspecting the LB Instance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3868" y="1341784"/>
                <a:ext cx="9049219" cy="570009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800" b="1" dirty="0" smtClean="0">
                    <a:solidFill>
                      <a:srgbClr val="800000"/>
                    </a:solidFill>
                  </a:rPr>
                  <a:t>Task:</a:t>
                </a:r>
                <a:r>
                  <a:rPr lang="en-US" sz="2800" dirty="0" smtClean="0"/>
                  <a:t> Distinguish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>    vs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600" b="1" dirty="0" smtClean="0">
                    <a:solidFill>
                      <a:srgbClr val="C00000"/>
                    </a:solidFill>
                  </a:rPr>
                  <a:t>[Paninski’04]: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samples are necessary and sufficient</a:t>
                </a:r>
                <a:endParaRPr lang="en-US" sz="26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2600" b="1" dirty="0" smtClean="0">
                    <a:solidFill>
                      <a:srgbClr val="C00000"/>
                    </a:solidFill>
                  </a:rPr>
                  <a:t>“Proof:”</a:t>
                </a:r>
              </a:p>
              <a:p>
                <a:pPr lvl="2">
                  <a:lnSpc>
                    <a:spcPct val="110000"/>
                  </a:lnSpc>
                </a:pPr>
                <a:r>
                  <a:rPr lang="en-US" sz="2500" dirty="0" smtClean="0"/>
                  <a:t>Universe 1: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500" dirty="0" smtClean="0"/>
                  <a:t> is uniform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5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5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500" dirty="0" smtClean="0"/>
              </a:p>
              <a:p>
                <a:pPr lvl="2">
                  <a:lnSpc>
                    <a:spcPct val="110000"/>
                  </a:lnSpc>
                </a:pPr>
                <a:r>
                  <a:rPr lang="en-US" sz="2500" dirty="0" smtClean="0"/>
                  <a:t>Universe 2: </a:t>
                </a:r>
                <a14:m>
                  <m:oMath xmlns:m="http://schemas.openxmlformats.org/officeDocument/2006/math">
                    <m:r>
                      <a:rPr lang="en-US" sz="25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500" dirty="0" smtClean="0"/>
                  <a:t> is randomly chosen as follows</a:t>
                </a:r>
              </a:p>
              <a:p>
                <a:pPr lvl="3">
                  <a:lnSpc>
                    <a:spcPct val="110000"/>
                  </a:lnSpc>
                </a:pP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differ only in last bit, 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1±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1∓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2">
                  <a:lnSpc>
                    <a:spcPct val="110000"/>
                  </a:lnSpc>
                </a:pPr>
                <a:r>
                  <a:rPr lang="en-US" sz="2500" dirty="0"/>
                  <a:t>a</a:t>
                </a:r>
                <a:r>
                  <a:rPr lang="en-US" sz="2500" dirty="0" smtClean="0"/>
                  <a:t>verage distribution in Universe 2 = uniform (formally use </a:t>
                </a:r>
                <a:r>
                  <a:rPr lang="en-US" sz="2500" dirty="0" err="1" smtClean="0"/>
                  <a:t>LeCam</a:t>
                </a:r>
                <a:r>
                  <a:rPr lang="en-US" sz="2500" dirty="0" smtClean="0"/>
                  <a:t>)</a:t>
                </a:r>
              </a:p>
              <a:p>
                <a:pPr marL="1371600" lvl="3" indent="0">
                  <a:lnSpc>
                    <a:spcPct val="110000"/>
                  </a:lnSpc>
                  <a:buNone/>
                </a:pPr>
                <a:endParaRPr lang="en-US" sz="1300" dirty="0" smtClean="0"/>
              </a:p>
              <a:p>
                <a:pPr>
                  <a:lnSpc>
                    <a:spcPct val="110000"/>
                  </a:lnSpc>
                </a:pPr>
                <a:r>
                  <a:rPr lang="en-US" sz="2800" dirty="0" smtClean="0"/>
                  <a:t>To index a </a:t>
                </a:r>
                <a:r>
                  <a:rPr lang="en-US" sz="2800" dirty="0" err="1" smtClean="0"/>
                  <a:t>dist’n</a:t>
                </a:r>
                <a:r>
                  <a:rPr lang="en-US" sz="2800" dirty="0" smtClean="0"/>
                  <a:t> in Universe 2,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 smtClean="0"/>
                  <a:t> bits</a:t>
                </a:r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Nature </a:t>
                </a:r>
                <a:r>
                  <a:rPr lang="en-US" sz="2800" dirty="0" smtClean="0"/>
                  <a:t>doesn’t have this many bits</a:t>
                </a:r>
                <a:endParaRPr lang="en-US" sz="2800" dirty="0"/>
              </a:p>
              <a:p>
                <a:pPr lvl="1">
                  <a:lnSpc>
                    <a:spcPct val="110000"/>
                  </a:lnSpc>
                </a:pPr>
                <a:r>
                  <a:rPr lang="en-US" sz="2500" dirty="0" smtClean="0"/>
                  <a:t>often </a:t>
                </a:r>
                <a:r>
                  <a:rPr lang="en-US" sz="2500" dirty="0"/>
                  <a:t>high dimensional systems have structure, </a:t>
                </a:r>
                <a:endParaRPr lang="en-US" sz="2500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en-US" sz="2500" dirty="0" smtClean="0"/>
                  <a:t>modeled as </a:t>
                </a:r>
                <a:r>
                  <a:rPr lang="en-US" sz="2500" dirty="0"/>
                  <a:t>Markov </a:t>
                </a:r>
                <a:r>
                  <a:rPr lang="en-US" sz="2500" dirty="0" smtClean="0"/>
                  <a:t>Random Fields </a:t>
                </a:r>
                <a:r>
                  <a:rPr lang="en-US" sz="2500" dirty="0"/>
                  <a:t>(MRFs), </a:t>
                </a:r>
                <a:r>
                  <a:rPr lang="en-US" sz="2500" dirty="0" smtClean="0"/>
                  <a:t>Bayesian Networks, </a:t>
                </a:r>
                <a:r>
                  <a:rPr lang="en-US" sz="2500" dirty="0" err="1"/>
                  <a:t>et</a:t>
                </a:r>
                <a:r>
                  <a:rPr lang="en-US" sz="2500" dirty="0" err="1">
                    <a:solidFill>
                      <a:srgbClr val="7030A0"/>
                    </a:solidFill>
                  </a:rPr>
                  <a:t>c</a:t>
                </a:r>
                <a:endParaRPr lang="en-US" sz="25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400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800" b="1" dirty="0">
                    <a:solidFill>
                      <a:srgbClr val="7030A0"/>
                    </a:solidFill>
                  </a:rPr>
                  <a:t>Testing high-dimensional distributions with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structure?</a:t>
                </a:r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68" y="1341784"/>
                <a:ext cx="9049219" cy="5700090"/>
              </a:xfrm>
              <a:blipFill>
                <a:blip r:embed="rId2"/>
                <a:stretch>
                  <a:fillRect l="-1011" t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111447" y="2662411"/>
            <a:ext cx="1252330" cy="945505"/>
            <a:chOff x="6182861" y="2871121"/>
            <a:chExt cx="928613" cy="848071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182861" y="3164866"/>
              <a:ext cx="450092" cy="55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632953" y="3164866"/>
              <a:ext cx="416929" cy="55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62188" y="2871121"/>
              <a:ext cx="749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u.a.r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666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01" y="1859123"/>
            <a:ext cx="4503669" cy="3303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latin typeface="+mj-lt"/>
                <a:cs typeface="Georgia"/>
              </a:rPr>
              <a:t>Today’s Menu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j-lt"/>
                <a:cs typeface="Georgia"/>
              </a:rPr>
              <a:t>Motivation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Georgia"/>
              </a:rPr>
              <a:t>Testing Bayesian Networks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Georgia"/>
              </a:rPr>
              <a:t>Testing Ising Models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Georgia"/>
              </a:rPr>
              <a:t>Closing Thoughts</a:t>
            </a:r>
            <a:endParaRPr lang="en-US" sz="2800" dirty="0">
              <a:latin typeface="+mj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5675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28389</TotalTime>
  <Words>769</Words>
  <Application>Microsoft Office PowerPoint</Application>
  <PresentationFormat>On-screen Show (4:3)</PresentationFormat>
  <Paragraphs>300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Cambria Math</vt:lpstr>
      <vt:lpstr>Chalkboard SE Regular</vt:lpstr>
      <vt:lpstr>Georgia</vt:lpstr>
      <vt:lpstr>Wingdings</vt:lpstr>
      <vt:lpstr>Office Theme</vt:lpstr>
      <vt:lpstr>PowerPoint Presentation</vt:lpstr>
      <vt:lpstr>What properties do your BIG distributions have?</vt:lpstr>
      <vt:lpstr>e.g. 1 Testing Uniformity</vt:lpstr>
      <vt:lpstr>e.g.2: Linkage Disequilibrium</vt:lpstr>
      <vt:lpstr>e.g.3: Behavior in a Social Network</vt:lpstr>
      <vt:lpstr>PowerPoint Presentation</vt:lpstr>
      <vt:lpstr>What do we really know about our BIG distributions of interest?</vt:lpstr>
      <vt:lpstr>Inspecting the LB Instance</vt:lpstr>
      <vt:lpstr>PowerPoint Presentation</vt:lpstr>
      <vt:lpstr>PowerPoint Presentation</vt:lpstr>
      <vt:lpstr>Bayesian Networks</vt:lpstr>
      <vt:lpstr>Testing Bayesian Networks</vt:lpstr>
      <vt:lpstr>Testing Bayesian Networks (cont’d)</vt:lpstr>
      <vt:lpstr>Testing Bayesian Networks (cont’d)</vt:lpstr>
      <vt:lpstr>PowerPoint Presentation</vt:lpstr>
      <vt:lpstr>Ising Model</vt:lpstr>
      <vt:lpstr>Ising Model: Strong vs weak ties</vt:lpstr>
      <vt:lpstr>Testing Ising Models</vt:lpstr>
      <vt:lpstr>Testing Ising Models</vt:lpstr>
      <vt:lpstr>Testing Ising Models</vt:lpstr>
      <vt:lpstr>High Temperature Ising</vt:lpstr>
      <vt:lpstr>Ising Model: Strong vs weak ties</vt:lpstr>
      <vt:lpstr>Testing Ising Models</vt:lpstr>
      <vt:lpstr>Concentration of Measure</vt:lpstr>
      <vt:lpstr>Using Concentration to Test</vt:lpstr>
      <vt:lpstr>Testing Weak vs Strong Network Ties</vt:lpstr>
      <vt:lpstr>Conclusions</vt:lpstr>
      <vt:lpstr>Testing from a Single Sample</vt:lpstr>
      <vt:lpstr>Testing Markov Chains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Testing for Families of Distributions</dc:title>
  <dc:creator>Jayadev Acharya</dc:creator>
  <cp:lastModifiedBy>Constantinos Daskalakis</cp:lastModifiedBy>
  <cp:revision>548</cp:revision>
  <dcterms:created xsi:type="dcterms:W3CDTF">2015-06-07T14:49:45Z</dcterms:created>
  <dcterms:modified xsi:type="dcterms:W3CDTF">2017-10-15T00:23:51Z</dcterms:modified>
</cp:coreProperties>
</file>