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4"/>
  </p:notesMasterIdLst>
  <p:handoutMasterIdLst>
    <p:handoutMasterId r:id="rId45"/>
  </p:handoutMasterIdLst>
  <p:sldIdLst>
    <p:sldId id="257" r:id="rId2"/>
    <p:sldId id="849" r:id="rId3"/>
    <p:sldId id="850" r:id="rId4"/>
    <p:sldId id="851" r:id="rId5"/>
    <p:sldId id="852" r:id="rId6"/>
    <p:sldId id="853" r:id="rId7"/>
    <p:sldId id="854" r:id="rId8"/>
    <p:sldId id="823" r:id="rId9"/>
    <p:sldId id="855" r:id="rId10"/>
    <p:sldId id="856" r:id="rId11"/>
    <p:sldId id="857" r:id="rId12"/>
    <p:sldId id="858" r:id="rId13"/>
    <p:sldId id="859" r:id="rId14"/>
    <p:sldId id="860" r:id="rId15"/>
    <p:sldId id="861" r:id="rId16"/>
    <p:sldId id="863" r:id="rId17"/>
    <p:sldId id="864" r:id="rId18"/>
    <p:sldId id="865" r:id="rId19"/>
    <p:sldId id="866" r:id="rId20"/>
    <p:sldId id="867" r:id="rId21"/>
    <p:sldId id="868" r:id="rId22"/>
    <p:sldId id="869" r:id="rId23"/>
    <p:sldId id="870" r:id="rId24"/>
    <p:sldId id="871" r:id="rId25"/>
    <p:sldId id="872" r:id="rId26"/>
    <p:sldId id="873" r:id="rId27"/>
    <p:sldId id="878" r:id="rId28"/>
    <p:sldId id="874" r:id="rId29"/>
    <p:sldId id="875" r:id="rId30"/>
    <p:sldId id="876" r:id="rId31"/>
    <p:sldId id="877" r:id="rId32"/>
    <p:sldId id="879" r:id="rId33"/>
    <p:sldId id="880" r:id="rId34"/>
    <p:sldId id="881" r:id="rId35"/>
    <p:sldId id="882" r:id="rId36"/>
    <p:sldId id="883" r:id="rId37"/>
    <p:sldId id="884" r:id="rId38"/>
    <p:sldId id="886" r:id="rId39"/>
    <p:sldId id="887" r:id="rId40"/>
    <p:sldId id="862" r:id="rId41"/>
    <p:sldId id="885" r:id="rId42"/>
    <p:sldId id="841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6FF"/>
    <a:srgbClr val="941651"/>
    <a:srgbClr val="FF40FF"/>
    <a:srgbClr val="F24D08"/>
    <a:srgbClr val="FF8AD8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2416"/>
  </p:normalViewPr>
  <p:slideViewPr>
    <p:cSldViewPr snapToGrid="0" snapToObjects="1">
      <p:cViewPr>
        <p:scale>
          <a:sx n="116" d="100"/>
          <a:sy n="116" d="100"/>
        </p:scale>
        <p:origin x="14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8C9B6-6EAC-6B49-A61E-E0D1C35A7811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90DC5-5870-5C41-B430-7B9B3AC8A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64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31T17:26:58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31T17:26:58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31T17:26:58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31T17:26:58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BCF8B-DD77-8742-8724-F26EA65E9FF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A15F8-7CE3-5848-8218-DDA4607AF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9A71F-CDE2-6D45-8F54-8F4E30A613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78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A0257-B4FA-F54D-892E-204BDDF26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450DC-0E57-B048-AC32-152710F65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44D45-D248-504B-9E36-AB0087036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79252-C3BE-0444-88C3-CC6E141A857F}" type="datetime1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6394D-2B21-DA40-8C9A-E0702A9F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EC18F-CC7F-544B-A616-F9D509308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6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0E398-BB3F-1B48-8C8C-CE6B2467D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544D26-81E8-FC43-BAFA-F7A288599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4EFAB-4F84-E64F-AA63-F076237E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16CB-EB1D-0442-82FB-000D82AB8BF8}" type="datetime1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9F298-78A9-D74C-AA5F-DD77BC46E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C212A-E00D-A84A-B94A-A6E3CEAF1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2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3A9E2A-9FF2-E549-BEB4-1232DE8F8E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ED990A-013F-0E4E-9BD7-7976C80DD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0A70B-20A5-3543-B12E-FAF67763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280E-996A-FA4C-BB47-B73D11769466}" type="datetime1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37AFC-8398-894B-B0E9-20372D0DD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A10FB-1AB3-3D48-A835-5619D8AE2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7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9C01D-E7D6-B245-84B8-74D55A65C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5CC9C-320A-4342-848A-92196820E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DA90B-E1FB-C24F-9731-24B6ED5C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3EB6-5707-9243-8CB1-31C18FC89B5D}" type="datetime1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8C57A-6040-A345-A998-EB128623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6896E-E733-F242-BEF4-8CE652541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2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9A1A9-E029-D949-9BC3-B6B3E2FC3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BBFB8-06C6-1A41-BA02-A43BCB09D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145FC-C153-3947-9907-438B859DF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E4E2-D64C-534E-BA4D-33B2F773E17F}" type="datetime1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8A5D5-D00C-2D49-AA5D-67B1D36B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0F6E6-973B-7F46-961F-F40EF542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F248D-D137-B14D-9CD9-0661A1524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B2CD9-FBD4-8149-8510-E6670F778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4A7E17-9ABF-B74E-B40E-CD8BEAB6C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87E92-468E-6048-BBE8-375FE7E1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2B0C-2E1D-E649-9CAF-AFEB01FB3513}" type="datetime1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35C98-1FBC-5E46-ABB4-7917A4E46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AB1B4-7BB5-9C46-98D9-AFC10DC63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5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AE8D3-CDD4-2141-AF7C-F69827EC2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0B30A-6430-1A4D-9440-2F6E4FC5E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40107-6457-8A49-B6C7-82955DBB0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CF8548-90A2-1E4D-BEDD-D1FF559E0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88EE07-DDF6-4E4E-8A95-64765A549E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FB4664-BC1F-4644-AB97-22D5D5D8B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29F3-17C6-2545-856D-79DF721E5DBD}" type="datetime1">
              <a:rPr lang="en-US" smtClean="0"/>
              <a:t>11/1/2020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CE4BD0-D14F-4A4F-A2CA-C62EADCB8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F211D0-A710-CE40-B20F-6BCA9AFEB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51DA6-E0BE-1447-A3C4-BEB572434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27392F-238A-3040-8295-7B072F18C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9E9-2832-C146-A7EB-D3A61730BC93}" type="datetime1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070B40-A0D5-7B4B-AA6A-D05E9242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C0C71F-1C30-8647-B592-2B61FF5F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3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F4C77B-D81D-A14A-A582-7ACD7B7B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8D2C-595F-C440-9ECC-9069CC5BD479}" type="datetime1">
              <a:rPr lang="en-US" smtClean="0"/>
              <a:t>11/1/2020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45CFC3-A67C-CC4E-9AD7-C5B866BEF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157FC-75EA-7F45-9653-24332A8B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54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588FF-6A36-BE4E-8BC8-E14FAD164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70A22-16E0-8B4E-A97E-0B15D58F2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73B87-1D96-124E-BC19-5228DBBB1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06C08-4740-284F-855E-515E6BFB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4A4B-163D-1B41-901A-A1C16ACED54B}" type="datetime1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0FBA9-8B5A-D24E-93EE-E6CF9E16A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9287E-1CAA-6849-8129-015247704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3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C84A-958B-EA4B-BF14-5D53FFCFD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D6E5-FB81-3D4E-A493-9532A12A2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E1E54-9C87-A84B-B550-320B8CE3A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9A030-3815-EC41-8855-7486D8AB8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FD6A-C555-2B4A-BD44-4670FC3F6FD8}" type="datetime1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744E3-5535-AD43-93C2-A649B3BA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C43C5-6751-9C41-B194-B2C72CDA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4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899388-F227-0749-9E59-68ACDCC24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3C9EA-538F-C741-9FAE-7AF5746BE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CCB7E-85D9-3342-9FEF-DF855F998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0BE0F-6121-9E43-9473-3857C1CFC869}" type="datetime1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C8297-870C-5B4F-B088-0633D12EA0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E07EC-09DD-454D-A225-8B132DD79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F214C-60A0-B446-AC9B-732FFC2E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0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3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4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4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4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4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4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47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3.sv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svg"/><Relationship Id="rId9" Type="http://schemas.openxmlformats.org/officeDocument/2006/relationships/image" Target="../media/image11.sv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hyperlink" Target="http://www.cs.columbia.edu/~ccanonne/tutorial-focs2020/bibliography.html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13.sv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13.svg"/><Relationship Id="rId4" Type="http://schemas.openxmlformats.org/officeDocument/2006/relationships/image" Target="../media/image14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134471" y="273956"/>
            <a:ext cx="9412942" cy="24946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Cookbook: Lower Bounds for Statistical Inference in Distributed and Constrained Settings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0288" y="3045807"/>
            <a:ext cx="7778496" cy="1416863"/>
          </a:xfrm>
        </p:spPr>
        <p:txBody>
          <a:bodyPr>
            <a:normAutofit/>
          </a:bodyPr>
          <a:lstStyle/>
          <a:p>
            <a:r>
              <a:rPr lang="en-US" sz="2600" dirty="0"/>
              <a:t>Jayadev Acharya, </a:t>
            </a:r>
            <a:r>
              <a:rPr lang="en-US" sz="2600" b="1" dirty="0"/>
              <a:t>Clément Canonne</a:t>
            </a:r>
            <a:r>
              <a:rPr lang="en-US" sz="2600" dirty="0"/>
              <a:t>, Himanshu Tyagi</a:t>
            </a:r>
          </a:p>
          <a:p>
            <a:endParaRPr lang="en-US" sz="2600" dirty="0"/>
          </a:p>
          <a:p>
            <a:r>
              <a:rPr lang="en-US" sz="2800" dirty="0"/>
              <a:t>FOCS 2020</a:t>
            </a:r>
          </a:p>
          <a:p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379187" y="4826643"/>
            <a:ext cx="63856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Part IV: Upper bounds and discussion</a:t>
            </a: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660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76"/>
    </mc:Choice>
    <mc:Fallback xmlns="">
      <p:transition spd="slow" advTm="597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66CECE-44B3-429F-8A04-BAE1E007C061}"/>
                  </a:ext>
                </a:extLst>
              </p:cNvPr>
              <p:cNvSpPr txBox="1"/>
              <p:nvPr/>
            </p:nvSpPr>
            <p:spPr>
              <a:xfrm>
                <a:off x="840259" y="2681416"/>
                <a:ext cx="752114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Idea: </a:t>
                </a:r>
                <a:r>
                  <a:rPr lang="en-US" sz="2400" dirty="0"/>
                  <a:t>if, </a:t>
                </a:r>
                <a:r>
                  <a:rPr lang="en-US" sz="2400" dirty="0">
                    <a:solidFill>
                      <a:srgbClr val="C00000"/>
                    </a:solidFill>
                  </a:rPr>
                  <a:t>under constraints</a:t>
                </a:r>
                <a:r>
                  <a:rPr lang="en-US" sz="2400" dirty="0"/>
                  <a:t>, given messages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users the server can simulate one sample from the unknown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US" sz="2400" dirty="0"/>
                  <a:t>, then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𝑐𝑒𝑛𝑡𝑟𝑎𝑙𝑖𝑧𝑒𝑑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  <a:p>
                <a:r>
                  <a:rPr lang="en-US" sz="2400" dirty="0"/>
                  <a:t>users suffice.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66CECE-44B3-429F-8A04-BAE1E007C0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2681416"/>
                <a:ext cx="7521146" cy="1569660"/>
              </a:xfrm>
              <a:prstGeom prst="rect">
                <a:avLst/>
              </a:prstGeom>
              <a:blipFill>
                <a:blip r:embed="rId2"/>
                <a:stretch>
                  <a:fillRect l="-1297" t="-3113" r="-1702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6613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11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66CECE-44B3-429F-8A04-BAE1E007C061}"/>
                  </a:ext>
                </a:extLst>
              </p:cNvPr>
              <p:cNvSpPr txBox="1"/>
              <p:nvPr/>
            </p:nvSpPr>
            <p:spPr>
              <a:xfrm>
                <a:off x="840259" y="2681416"/>
                <a:ext cx="7521146" cy="993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 (easy).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simulate-and-infer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den>
                    </m:f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66CECE-44B3-429F-8A04-BAE1E007C0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2681416"/>
                <a:ext cx="7521146" cy="993349"/>
              </a:xfrm>
              <a:prstGeom prst="rect">
                <a:avLst/>
              </a:prstGeom>
              <a:blipFill>
                <a:blip r:embed="rId2"/>
                <a:stretch>
                  <a:fillRect l="-1297" t="-4908" b="-5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phic 1" descr="Dice">
            <a:extLst>
              <a:ext uri="{FF2B5EF4-FFF2-40B4-BE49-F238E27FC236}">
                <a16:creationId xmlns:a16="http://schemas.microsoft.com/office/drawing/2014/main" id="{5DE8DE1A-4DB5-4786-907F-6342830F84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5438" y="2681416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340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/>
              <p:nvPr/>
            </p:nvSpPr>
            <p:spPr>
              <a:xfrm>
                <a:off x="840259" y="4040659"/>
                <a:ext cx="7521146" cy="1896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Proof. </a:t>
                </a:r>
                <a:r>
                  <a:rPr lang="en-US" sz="2400" dirty="0"/>
                  <a:t>First user sends the first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/>
                  <a:t> bits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, …,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-th user sends last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/>
                  <a:t> bits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2400" dirty="0"/>
                  <a:t>. Server creates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≔</m:t>
                      </m:r>
                      <m:d>
                        <m:d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sub>
                          </m:s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sub>
                          </m:s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sub>
                          </m:sSub>
                        </m:e>
                      </m:d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±1</m:t>
                              </m:r>
                            </m:e>
                          </m:d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en-US" sz="2400" b="0" dirty="0"/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Since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US" sz="2400" dirty="0"/>
                  <a:t> is a product distribution,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US" sz="2400" dirty="0"/>
                  <a:t>.		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4040659"/>
                <a:ext cx="7521146" cy="1896481"/>
              </a:xfrm>
              <a:prstGeom prst="rect">
                <a:avLst/>
              </a:prstGeom>
              <a:blipFill>
                <a:blip r:embed="rId2"/>
                <a:stretch>
                  <a:fillRect l="-1297" t="-2572" b="-6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/>
              <p:nvPr/>
            </p:nvSpPr>
            <p:spPr>
              <a:xfrm>
                <a:off x="840259" y="2681416"/>
                <a:ext cx="7521146" cy="993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 (easy).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simulate-and-infer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den>
                    </m:f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2681416"/>
                <a:ext cx="7521146" cy="993349"/>
              </a:xfrm>
              <a:prstGeom prst="rect">
                <a:avLst/>
              </a:prstGeom>
              <a:blipFill>
                <a:blip r:embed="rId3"/>
                <a:stretch>
                  <a:fillRect l="-1297" t="-4908" b="-5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phic 8" descr="Dice">
            <a:extLst>
              <a:ext uri="{FF2B5EF4-FFF2-40B4-BE49-F238E27FC236}">
                <a16:creationId xmlns:a16="http://schemas.microsoft.com/office/drawing/2014/main" id="{A4174E78-4D28-4745-AF58-2A7BCE4C43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438" y="2681416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500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/>
              <p:nvPr/>
            </p:nvSpPr>
            <p:spPr>
              <a:xfrm>
                <a:off x="840259" y="4040659"/>
                <a:ext cx="7521146" cy="102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Proof. </a:t>
                </a:r>
                <a:r>
                  <a:rPr lang="en-US" sz="2400" dirty="0"/>
                  <a:t>Recall that the centralized sample complexity is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, by taking the empirical mean. 		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4040659"/>
                <a:ext cx="7521146" cy="1027845"/>
              </a:xfrm>
              <a:prstGeom prst="rect">
                <a:avLst/>
              </a:prstGeom>
              <a:blipFill>
                <a:blip r:embed="rId2"/>
                <a:stretch>
                  <a:fillRect l="-1297" t="-4762"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/>
              <p:nvPr/>
            </p:nvSpPr>
            <p:spPr>
              <a:xfrm>
                <a:off x="840259" y="2681416"/>
                <a:ext cx="7521146" cy="1014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Corollary.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mean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estimation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loss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2681416"/>
                <a:ext cx="7521146" cy="1014380"/>
              </a:xfrm>
              <a:prstGeom prst="rect">
                <a:avLst/>
              </a:prstGeom>
              <a:blipFill>
                <a:blip r:embed="rId3"/>
                <a:stretch>
                  <a:fillRect l="-1297" t="-4819" b="-4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phic 8" descr="Dice">
            <a:extLst>
              <a:ext uri="{FF2B5EF4-FFF2-40B4-BE49-F238E27FC236}">
                <a16:creationId xmlns:a16="http://schemas.microsoft.com/office/drawing/2014/main" id="{A4174E78-4D28-4745-AF58-2A7BCE4C43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438" y="2681416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937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/>
              <p:nvPr/>
            </p:nvSpPr>
            <p:spPr>
              <a:xfrm>
                <a:off x="840259" y="4040659"/>
                <a:ext cx="7521146" cy="1484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Proof. </a:t>
                </a:r>
                <a:r>
                  <a:rPr lang="en-US" sz="2400" dirty="0"/>
                  <a:t>Recall that the centralized sample complexity is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, by taking the squared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norm empirical mean (and computing its expectation and variance).	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4040659"/>
                <a:ext cx="7521146" cy="1484124"/>
              </a:xfrm>
              <a:prstGeom prst="rect">
                <a:avLst/>
              </a:prstGeom>
              <a:blipFill>
                <a:blip r:embed="rId2"/>
                <a:stretch>
                  <a:fillRect l="-1297" t="-3292"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/>
              <p:nvPr/>
            </p:nvSpPr>
            <p:spPr>
              <a:xfrm>
                <a:off x="840259" y="2681416"/>
                <a:ext cx="7521146" cy="1114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Corollary.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mean</a:t>
                </a:r>
                <a:r>
                  <a:rPr lang="en-US" sz="2400" dirty="0"/>
                  <a:t> 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loss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2681416"/>
                <a:ext cx="7521146" cy="1114792"/>
              </a:xfrm>
              <a:prstGeom prst="rect">
                <a:avLst/>
              </a:prstGeom>
              <a:blipFill>
                <a:blip r:embed="rId3"/>
                <a:stretch>
                  <a:fillRect l="-1297" t="-4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phic 8" descr="Dice">
            <a:extLst>
              <a:ext uri="{FF2B5EF4-FFF2-40B4-BE49-F238E27FC236}">
                <a16:creationId xmlns:a16="http://schemas.microsoft.com/office/drawing/2014/main" id="{A4174E78-4D28-4745-AF58-2A7BCE4C43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438" y="2681416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07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/>
              <p:nvPr/>
            </p:nvSpPr>
            <p:spPr>
              <a:xfrm>
                <a:off x="840259" y="4040659"/>
                <a:ext cx="7521146" cy="1506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Proof. </a:t>
                </a:r>
                <a:r>
                  <a:rPr lang="en-US" sz="2400" dirty="0"/>
                  <a:t>Recall that the centralized sample complexity is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func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, by computing the empirical mean of each coordinate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±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(and taking a union bound).	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4040659"/>
                <a:ext cx="7521146" cy="1506631"/>
              </a:xfrm>
              <a:prstGeom prst="rect">
                <a:avLst/>
              </a:prstGeom>
              <a:blipFill>
                <a:blip r:embed="rId2"/>
                <a:stretch>
                  <a:fillRect l="-1297" t="-3239" b="-3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/>
              <p:nvPr/>
            </p:nvSpPr>
            <p:spPr>
              <a:xfrm>
                <a:off x="840259" y="2681416"/>
                <a:ext cx="7521146" cy="102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Corollary.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hide-and-seek</a:t>
                </a:r>
                <a:r>
                  <a:rPr lang="en-US" sz="2400" dirty="0"/>
                  <a:t> can be performed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func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2681416"/>
                <a:ext cx="7521146" cy="1027845"/>
              </a:xfrm>
              <a:prstGeom prst="rect">
                <a:avLst/>
              </a:prstGeom>
              <a:blipFill>
                <a:blip r:embed="rId3"/>
                <a:stretch>
                  <a:fillRect l="-1297" t="-4762"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phic 8" descr="Dice">
            <a:extLst>
              <a:ext uri="{FF2B5EF4-FFF2-40B4-BE49-F238E27FC236}">
                <a16:creationId xmlns:a16="http://schemas.microsoft.com/office/drawing/2014/main" id="{A4174E78-4D28-4745-AF58-2A7BCE4C43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438" y="2681416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29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E71638-2749-4E92-9DB4-9A6D54A5D9F2}"/>
              </a:ext>
            </a:extLst>
          </p:cNvPr>
          <p:cNvSpPr txBox="1"/>
          <p:nvPr/>
        </p:nvSpPr>
        <p:spPr>
          <a:xfrm>
            <a:off x="951470" y="2026525"/>
            <a:ext cx="7220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That’s three upper bounds via simulate-and-infer. Let’s do two more.</a:t>
            </a:r>
          </a:p>
        </p:txBody>
      </p:sp>
    </p:spTree>
    <p:extLst>
      <p:ext uri="{BB962C8B-B14F-4D97-AF65-F5344CB8AC3E}">
        <p14:creationId xmlns:p14="http://schemas.microsoft.com/office/powerpoint/2010/main" val="2829508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/>
              <p:nvPr/>
            </p:nvSpPr>
            <p:spPr>
              <a:xfrm>
                <a:off x="840259" y="3429000"/>
                <a:ext cx="7521146" cy="993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 </a:t>
                </a:r>
                <a:r>
                  <a:rPr lang="en-US" sz="2400" dirty="0"/>
                  <a:t>(</a:t>
                </a:r>
                <a:r>
                  <a:rPr lang="en-US" sz="2400" dirty="0">
                    <a:solidFill>
                      <a:srgbClr val="0070C0"/>
                    </a:solidFill>
                  </a:rPr>
                  <a:t>[ACT20d]</a:t>
                </a:r>
                <a:r>
                  <a:rPr lang="en-US" sz="2400" dirty="0"/>
                  <a:t>)</a:t>
                </a:r>
                <a:r>
                  <a:rPr lang="en-US" sz="2400" b="1" dirty="0"/>
                  <a:t>.</a:t>
                </a:r>
                <a:r>
                  <a:rPr lang="en-US" sz="2400" dirty="0"/>
                  <a:t>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simulate-and-infer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3429000"/>
                <a:ext cx="7521146" cy="993349"/>
              </a:xfrm>
              <a:prstGeom prst="rect">
                <a:avLst/>
              </a:prstGeom>
              <a:blipFill>
                <a:blip r:embed="rId2"/>
                <a:stretch>
                  <a:fillRect l="-1297" t="-4938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E71638-2749-4E92-9DB4-9A6D54A5D9F2}"/>
              </a:ext>
            </a:extLst>
          </p:cNvPr>
          <p:cNvSpPr txBox="1"/>
          <p:nvPr/>
        </p:nvSpPr>
        <p:spPr>
          <a:xfrm>
            <a:off x="951470" y="2026525"/>
            <a:ext cx="7220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That’s three upper bounds via simulate-and-infer. Let’s do two more.</a:t>
            </a:r>
          </a:p>
        </p:txBody>
      </p:sp>
      <p:pic>
        <p:nvPicPr>
          <p:cNvPr id="2" name="Graphic 1" descr="Dice">
            <a:extLst>
              <a:ext uri="{FF2B5EF4-FFF2-40B4-BE49-F238E27FC236}">
                <a16:creationId xmlns:a16="http://schemas.microsoft.com/office/drawing/2014/main" id="{BF2197E1-F0F9-4AA5-980B-2E2E8D19D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5438" y="3414584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26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/>
              <p:nvPr/>
            </p:nvSpPr>
            <p:spPr>
              <a:xfrm>
                <a:off x="840259" y="1804086"/>
                <a:ext cx="7521146" cy="993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simulate-and-infer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≍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(in expectation).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1804086"/>
                <a:ext cx="7521146" cy="993349"/>
              </a:xfrm>
              <a:prstGeom prst="rect">
                <a:avLst/>
              </a:prstGeom>
              <a:blipFill>
                <a:blip r:embed="rId2"/>
                <a:stretch>
                  <a:fillRect l="-1297" t="-4908" b="-5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18</a:t>
            </a:fld>
            <a:endParaRPr lang="en-US"/>
          </a:p>
        </p:txBody>
      </p:sp>
      <p:pic>
        <p:nvPicPr>
          <p:cNvPr id="5" name="Graphic 4" descr="Dice">
            <a:extLst>
              <a:ext uri="{FF2B5EF4-FFF2-40B4-BE49-F238E27FC236}">
                <a16:creationId xmlns:a16="http://schemas.microsoft.com/office/drawing/2014/main" id="{DD30ECA3-8855-4CFD-B131-B76EE3F661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5438" y="1837037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64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/>
              <p:nvPr/>
            </p:nvSpPr>
            <p:spPr>
              <a:xfrm>
                <a:off x="840259" y="1804086"/>
                <a:ext cx="7521146" cy="993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simulate-and-infer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≍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(in expectation).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1804086"/>
                <a:ext cx="7521146" cy="993349"/>
              </a:xfrm>
              <a:prstGeom prst="rect">
                <a:avLst/>
              </a:prstGeom>
              <a:blipFill>
                <a:blip r:embed="rId2"/>
                <a:stretch>
                  <a:fillRect l="-1297" t="-4908" b="-5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CEED11-1354-4FDE-A958-C025FB6B5744}"/>
                  </a:ext>
                </a:extLst>
              </p:cNvPr>
              <p:cNvSpPr txBox="1"/>
              <p:nvPr/>
            </p:nvSpPr>
            <p:spPr>
              <a:xfrm>
                <a:off x="811426" y="2904968"/>
                <a:ext cx="7784757" cy="2344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Proof. </a:t>
                </a:r>
                <a:r>
                  <a:rPr lang="en-US" sz="2400" dirty="0"/>
                  <a:t>First,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ℓ=1</m:t>
                    </m:r>
                  </m:oMath>
                </a14:m>
                <a:r>
                  <a:rPr lang="en-US" sz="2400" dirty="0"/>
                  <a:t>. Take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users, pair them: users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𝕀</m:t>
                        </m:r>
                      </m:e>
                      <m: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𝕀</m:t>
                        </m:r>
                      </m:e>
                      <m: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, resp.</a:t>
                </a:r>
              </a:p>
              <a:p>
                <a:r>
                  <a:rPr lang="en-US" sz="2400" dirty="0"/>
                  <a:t>If </a:t>
                </a:r>
              </a:p>
              <a:p>
                <a:pPr marL="342900" indent="-342900">
                  <a:buFontTx/>
                  <a:buChar char="-"/>
                </a:pPr>
                <a:r>
                  <a:rPr lang="en-US" sz="2400" dirty="0"/>
                  <a:t>there is a unique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/>
                  <a:t>, and </a:t>
                </a:r>
              </a:p>
              <a:p>
                <a:pPr marL="342900" indent="-342900">
                  <a:buFontTx/>
                  <a:buChar char="-"/>
                </a:pPr>
                <a:r>
                  <a:rPr lang="en-US" sz="2400" dirty="0"/>
                  <a:t>for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we also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then the server outputs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. Otherwise, it outputs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CEED11-1354-4FDE-A958-C025FB6B5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426" y="2904968"/>
                <a:ext cx="7784757" cy="2344360"/>
              </a:xfrm>
              <a:prstGeom prst="rect">
                <a:avLst/>
              </a:prstGeom>
              <a:blipFill>
                <a:blip r:embed="rId3"/>
                <a:stretch>
                  <a:fillRect l="-1253" t="-2083" r="-78" b="-5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phic 4" descr="Dice">
            <a:extLst>
              <a:ext uri="{FF2B5EF4-FFF2-40B4-BE49-F238E27FC236}">
                <a16:creationId xmlns:a16="http://schemas.microsoft.com/office/drawing/2014/main" id="{6169DE45-CB9F-4BE6-9490-3B5048BD42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438" y="1837037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28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11162"/>
            <a:ext cx="7886700" cy="5395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Those were lower bounds.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38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/>
              <p:nvPr/>
            </p:nvSpPr>
            <p:spPr>
              <a:xfrm>
                <a:off x="840259" y="1804086"/>
                <a:ext cx="7521146" cy="993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simulate-and-infer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≍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(in expectation).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1804086"/>
                <a:ext cx="7521146" cy="993349"/>
              </a:xfrm>
              <a:prstGeom prst="rect">
                <a:avLst/>
              </a:prstGeom>
              <a:blipFill>
                <a:blip r:embed="rId2"/>
                <a:stretch>
                  <a:fillRect l="-1297" t="-4908" b="-5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CEED11-1354-4FDE-A958-C025FB6B5744}"/>
                  </a:ext>
                </a:extLst>
              </p:cNvPr>
              <p:cNvSpPr txBox="1"/>
              <p:nvPr/>
            </p:nvSpPr>
            <p:spPr>
              <a:xfrm>
                <a:off x="811426" y="2904968"/>
                <a:ext cx="8073081" cy="3440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Proof. </a:t>
                </a:r>
                <a:r>
                  <a:rPr lang="en-US" sz="2400" dirty="0"/>
                  <a:t>First,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ℓ=1</m:t>
                    </m:r>
                  </m:oMath>
                </a14:m>
                <a:r>
                  <a:rPr lang="en-US" sz="2400" dirty="0"/>
                  <a:t>. Take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users, pair them: users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𝕀</m:t>
                        </m:r>
                      </m:e>
                      <m: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𝕀</m:t>
                        </m:r>
                      </m:e>
                      <m: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, resp.</a:t>
                </a:r>
              </a:p>
              <a:p>
                <a:r>
                  <a:rPr lang="en-US" sz="2400" dirty="0"/>
                  <a:t>If </a:t>
                </a:r>
              </a:p>
              <a:p>
                <a:pPr marL="342900" indent="-342900">
                  <a:buFontTx/>
                  <a:buChar char="-"/>
                </a:pPr>
                <a:r>
                  <a:rPr lang="en-US" sz="2400" dirty="0"/>
                  <a:t>there is a unique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/>
                  <a:t>, and </a:t>
                </a:r>
              </a:p>
              <a:p>
                <a:pPr marL="342900" indent="-342900">
                  <a:buFontTx/>
                  <a:buChar char="-"/>
                </a:pPr>
                <a:r>
                  <a:rPr lang="en-US" sz="2400" dirty="0"/>
                  <a:t>for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we also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then the server outputs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. Otherwise,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/>
                <a:br>
                  <a:rPr lang="en-US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acc>
                            <m:accPr>
                              <m:chr m:val="̃"/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∣</m:t>
                          </m:r>
                          <m:acc>
                            <m:accPr>
                              <m:chr m:val="̃"/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≠⊥]</m:t>
                          </m:r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nary>
                        <m:naryPr>
                          <m:chr m:val="∏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CEED11-1354-4FDE-A958-C025FB6B5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426" y="2904968"/>
                <a:ext cx="8073081" cy="3440494"/>
              </a:xfrm>
              <a:prstGeom prst="rect">
                <a:avLst/>
              </a:prstGeom>
              <a:blipFill>
                <a:blip r:embed="rId3"/>
                <a:stretch>
                  <a:fillRect l="-1208" t="-1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phic 4" descr="Dice">
            <a:extLst>
              <a:ext uri="{FF2B5EF4-FFF2-40B4-BE49-F238E27FC236}">
                <a16:creationId xmlns:a16="http://schemas.microsoft.com/office/drawing/2014/main" id="{61A30809-4A5B-4101-A8F2-0C855C6DC0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438" y="1837037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10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/>
              <p:nvPr/>
            </p:nvSpPr>
            <p:spPr>
              <a:xfrm>
                <a:off x="840259" y="1804086"/>
                <a:ext cx="7521146" cy="993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simulate-and-infer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≍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(in expectation).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1804086"/>
                <a:ext cx="7521146" cy="993349"/>
              </a:xfrm>
              <a:prstGeom prst="rect">
                <a:avLst/>
              </a:prstGeom>
              <a:blipFill>
                <a:blip r:embed="rId2"/>
                <a:stretch>
                  <a:fillRect l="-1297" t="-4908" b="-5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CEED11-1354-4FDE-A958-C025FB6B5744}"/>
                  </a:ext>
                </a:extLst>
              </p:cNvPr>
              <p:cNvSpPr txBox="1"/>
              <p:nvPr/>
            </p:nvSpPr>
            <p:spPr>
              <a:xfrm>
                <a:off x="811426" y="2904968"/>
                <a:ext cx="8073081" cy="3721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i="1" dirty="0"/>
                  <a:t>Proof (cont’d). </a:t>
                </a:r>
                <a:r>
                  <a:rPr lang="en-US" sz="2400" dirty="0"/>
                  <a:t> So </a:t>
                </a:r>
                <a:br>
                  <a:rPr lang="en-US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sepChr m:val="∣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̃"/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≠⊥</m:t>
                              </m:r>
                            </m:e>
                          </m:d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∝</m:t>
                          </m:r>
                          <m:sSub>
                            <m:sSub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dirty="0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2400" dirty="0"/>
              </a:p>
              <a:p>
                <a:r>
                  <a:rPr lang="en-US" sz="2400" dirty="0"/>
                  <a:t>which is good. Moreover,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̃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  <m:r>
                                <a:rPr lang="en-US" sz="2400" i="1" dirty="0"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∏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nary>
                                <m:naryPr>
                                  <m:chr m:val="∏"/>
                                  <m:sup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1" i="1" smtClean="0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nary>
                            </m:e>
                          </m:nary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0" dirty="0"/>
              </a:p>
              <a:p>
                <a:r>
                  <a:rPr lang="en-US" sz="2400" dirty="0"/>
                  <a:t>using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. So we are good as long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∞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… which we can assume via a simple trick using       and losing a factor 2: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[2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/>
                  <a:t>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).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CEED11-1354-4FDE-A958-C025FB6B5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426" y="2904968"/>
                <a:ext cx="8073081" cy="3721212"/>
              </a:xfrm>
              <a:prstGeom prst="rect">
                <a:avLst/>
              </a:prstGeom>
              <a:blipFill>
                <a:blip r:embed="rId3"/>
                <a:stretch>
                  <a:fillRect l="-1133" t="-1311" r="-1964" b="-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phic 4" descr="Dice">
            <a:extLst>
              <a:ext uri="{FF2B5EF4-FFF2-40B4-BE49-F238E27FC236}">
                <a16:creationId xmlns:a16="http://schemas.microsoft.com/office/drawing/2014/main" id="{35C77E77-9BB9-49C8-A3D5-ADB19A94C0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438" y="1837037"/>
            <a:ext cx="426423" cy="426423"/>
          </a:xfrm>
          <a:prstGeom prst="rect">
            <a:avLst/>
          </a:prstGeom>
        </p:spPr>
      </p:pic>
      <p:pic>
        <p:nvPicPr>
          <p:cNvPr id="7" name="Graphic 6" descr="Dice">
            <a:extLst>
              <a:ext uri="{FF2B5EF4-FFF2-40B4-BE49-F238E27FC236}">
                <a16:creationId xmlns:a16="http://schemas.microsoft.com/office/drawing/2014/main" id="{BB29EA5F-DA5A-47CD-99C2-B86CFF0BD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84404" y="5601729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365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/>
              <p:nvPr/>
            </p:nvSpPr>
            <p:spPr>
              <a:xfrm>
                <a:off x="840259" y="1804086"/>
                <a:ext cx="7521146" cy="993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simulate-and-infer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≍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(in expectation).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16CD9-64C1-4EC4-AF6C-D796CA019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1804086"/>
                <a:ext cx="7521146" cy="993349"/>
              </a:xfrm>
              <a:prstGeom prst="rect">
                <a:avLst/>
              </a:prstGeom>
              <a:blipFill>
                <a:blip r:embed="rId2"/>
                <a:stretch>
                  <a:fillRect l="-1297" t="-4908" b="-5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CEED11-1354-4FDE-A958-C025FB6B5744}"/>
                  </a:ext>
                </a:extLst>
              </p:cNvPr>
              <p:cNvSpPr txBox="1"/>
              <p:nvPr/>
            </p:nvSpPr>
            <p:spPr>
              <a:xfrm>
                <a:off x="811426" y="2904968"/>
                <a:ext cx="8073081" cy="2151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 (cont’d). </a:t>
                </a:r>
                <a:r>
                  <a:rPr lang="en-US" sz="2400" dirty="0"/>
                  <a:t> We just proved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,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ℓ=1</m:t>
                    </m:r>
                  </m:oMath>
                </a14:m>
                <a:r>
                  <a:rPr lang="en-US" sz="2400" dirty="0"/>
                  <a:t>.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ℓ≥1</m:t>
                    </m:r>
                  </m:oMath>
                </a14:m>
                <a:r>
                  <a:rPr lang="en-US" sz="2400" dirty="0"/>
                  <a:t>, partition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/>
                  <a:t> in sets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sub>
                    </m:sSub>
                  </m:oMath>
                </a14:m>
                <a:r>
                  <a:rPr lang="en-US" sz="2400" dirty="0"/>
                  <a:t>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400" dirty="0"/>
                  <a:t>. Users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send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/>
                  <a:t> if their sample is outside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, or the index of their sample inside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otherwise. Same analysis as for the case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ℓ=1</m:t>
                    </m:r>
                  </m:oMath>
                </a14:m>
                <a:r>
                  <a:rPr lang="en-US" sz="2400" dirty="0"/>
                  <a:t>.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CEED11-1354-4FDE-A958-C025FB6B5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426" y="2904968"/>
                <a:ext cx="8073081" cy="2151166"/>
              </a:xfrm>
              <a:prstGeom prst="rect">
                <a:avLst/>
              </a:prstGeom>
              <a:blipFill>
                <a:blip r:embed="rId3"/>
                <a:stretch>
                  <a:fillRect l="-1133" t="-2273" b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phic 4" descr="Dice">
            <a:extLst>
              <a:ext uri="{FF2B5EF4-FFF2-40B4-BE49-F238E27FC236}">
                <a16:creationId xmlns:a16="http://schemas.microsoft.com/office/drawing/2014/main" id="{35C77E77-9BB9-49C8-A3D5-ADB19A94C0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438" y="1837037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691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/>
              <p:nvPr/>
            </p:nvSpPr>
            <p:spPr>
              <a:xfrm>
                <a:off x="840259" y="4040659"/>
                <a:ext cx="7521146" cy="1027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Proof. </a:t>
                </a:r>
                <a:r>
                  <a:rPr lang="en-US" sz="2400" dirty="0"/>
                  <a:t>Recall that the centralized sample complexity is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, by taking the empirical distribution. 		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4040659"/>
                <a:ext cx="7521146" cy="1027845"/>
              </a:xfrm>
              <a:prstGeom prst="rect">
                <a:avLst/>
              </a:prstGeom>
              <a:blipFill>
                <a:blip r:embed="rId2"/>
                <a:stretch>
                  <a:fillRect l="-1297" t="-4762"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/>
              <p:nvPr/>
            </p:nvSpPr>
            <p:spPr>
              <a:xfrm>
                <a:off x="840259" y="2681416"/>
                <a:ext cx="7521146" cy="1014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Corollary. </a:t>
                </a:r>
                <a:r>
                  <a:rPr lang="en-US" sz="2400" dirty="0"/>
                  <a:t>For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estimation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loss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2681416"/>
                <a:ext cx="7521146" cy="1014380"/>
              </a:xfrm>
              <a:prstGeom prst="rect">
                <a:avLst/>
              </a:prstGeom>
              <a:blipFill>
                <a:blip r:embed="rId3"/>
                <a:stretch>
                  <a:fillRect l="-1297" t="-4819" b="-4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phic 8" descr="Dice">
            <a:extLst>
              <a:ext uri="{FF2B5EF4-FFF2-40B4-BE49-F238E27FC236}">
                <a16:creationId xmlns:a16="http://schemas.microsoft.com/office/drawing/2014/main" id="{A4174E78-4D28-4745-AF58-2A7BCE4C43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438" y="2681416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872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Let’s do several at once: </a:t>
            </a:r>
            <a:r>
              <a:rPr lang="en-US" sz="3200" dirty="0">
                <a:solidFill>
                  <a:srgbClr val="0070C0"/>
                </a:solidFill>
              </a:rPr>
              <a:t>simulate-and-infer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/>
              <p:nvPr/>
            </p:nvSpPr>
            <p:spPr>
              <a:xfrm>
                <a:off x="840259" y="4040659"/>
                <a:ext cx="7521146" cy="1484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Proof. </a:t>
                </a:r>
                <a:r>
                  <a:rPr lang="en-US" sz="2400" dirty="0"/>
                  <a:t>Recall that the centralized sample complexity is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, e.g., via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-type test (and computing its expectation and variance).	                             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F167544-2EE3-46C4-8013-A7588A715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4040659"/>
                <a:ext cx="7521146" cy="1484124"/>
              </a:xfrm>
              <a:prstGeom prst="rect">
                <a:avLst/>
              </a:prstGeom>
              <a:blipFill>
                <a:blip r:embed="rId2"/>
                <a:stretch>
                  <a:fillRect l="-1297" t="-3292"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/>
              <p:nvPr/>
            </p:nvSpPr>
            <p:spPr>
              <a:xfrm>
                <a:off x="840259" y="2681416"/>
                <a:ext cx="7521146" cy="1114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Corollary.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private-coin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identity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distance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B1816B7-4136-41C0-AA70-4FDFF577D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59" y="2681416"/>
                <a:ext cx="7521146" cy="1114792"/>
              </a:xfrm>
              <a:prstGeom prst="rect">
                <a:avLst/>
              </a:prstGeom>
              <a:blipFill>
                <a:blip r:embed="rId3"/>
                <a:stretch>
                  <a:fillRect l="-1297" t="-4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phic 8" descr="Dice">
            <a:extLst>
              <a:ext uri="{FF2B5EF4-FFF2-40B4-BE49-F238E27FC236}">
                <a16:creationId xmlns:a16="http://schemas.microsoft.com/office/drawing/2014/main" id="{A4174E78-4D28-4745-AF58-2A7BCE4C43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5438" y="2681416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629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Two more to go, and public coins to use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E71638-2749-4E92-9DB4-9A6D54A5D9F2}"/>
                  </a:ext>
                </a:extLst>
              </p:cNvPr>
              <p:cNvSpPr txBox="1"/>
              <p:nvPr/>
            </p:nvSpPr>
            <p:spPr>
              <a:xfrm>
                <a:off x="951470" y="2026525"/>
                <a:ext cx="7364627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We just proved 5 out of 7 upper bounds, via distribution simulation: all were </a:t>
                </a:r>
                <a:r>
                  <a:rPr lang="en-US" sz="2400" b="1" dirty="0"/>
                  <a:t>private-coin</a:t>
                </a:r>
                <a:r>
                  <a:rPr lang="en-US" sz="2400" dirty="0"/>
                  <a:t>, noninteractive.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The last two are public-coin upper bounds, and both will rely on some type of </a:t>
                </a:r>
                <a:r>
                  <a:rPr lang="en-US" sz="2400" dirty="0">
                    <a:solidFill>
                      <a:srgbClr val="0070C0"/>
                    </a:solidFill>
                  </a:rPr>
                  <a:t>dimensionality reduction</a:t>
                </a:r>
                <a:r>
                  <a:rPr lang="en-US" sz="2400" dirty="0"/>
                  <a:t>: use public randomness to project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US" sz="2400" dirty="0"/>
                  <a:t> to a lower-dimensional random subspace ⇝ “</a:t>
                </a:r>
                <a:r>
                  <a:rPr lang="en-US" sz="2400" dirty="0">
                    <a:solidFill>
                      <a:srgbClr val="0070C0"/>
                    </a:solidFill>
                  </a:rPr>
                  <a:t>domain compression</a:t>
                </a:r>
                <a:r>
                  <a:rPr lang="en-US" sz="2400" dirty="0"/>
                  <a:t>”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E71638-2749-4E92-9DB4-9A6D54A5D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470" y="2026525"/>
                <a:ext cx="7364627" cy="3046988"/>
              </a:xfrm>
              <a:prstGeom prst="rect">
                <a:avLst/>
              </a:prstGeom>
              <a:blipFill>
                <a:blip r:embed="rId2"/>
                <a:stretch>
                  <a:fillRect l="-1242" t="-1600" r="-993" b="-3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phic 1" descr="Dice">
            <a:extLst>
              <a:ext uri="{FF2B5EF4-FFF2-40B4-BE49-F238E27FC236}">
                <a16:creationId xmlns:a16="http://schemas.microsoft.com/office/drawing/2014/main" id="{FF6898E7-9029-4262-AEAF-CEAC3ADED9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44606" y="2442023"/>
            <a:ext cx="729621" cy="729621"/>
          </a:xfrm>
          <a:prstGeom prst="rect">
            <a:avLst/>
          </a:prstGeom>
        </p:spPr>
      </p:pic>
      <p:pic>
        <p:nvPicPr>
          <p:cNvPr id="9" name="Graphic 8" descr="Dice">
            <a:extLst>
              <a:ext uri="{FF2B5EF4-FFF2-40B4-BE49-F238E27FC236}">
                <a16:creationId xmlns:a16="http://schemas.microsoft.com/office/drawing/2014/main" id="{7B9A9CDE-1398-4596-92C3-CC92ADE4F0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20703" y="4188444"/>
            <a:ext cx="729621" cy="72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2176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solidFill>
                      <a:srgbClr val="0070C0"/>
                    </a:solidFill>
                  </a:rPr>
                  <a:t>Domain compression </a:t>
                </a:r>
                <a:r>
                  <a:rPr lang="en-US" sz="32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  <a:blipFill>
                <a:blip r:embed="rId2"/>
                <a:stretch>
                  <a:fillRect l="-1932" t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/>
              <p:nvPr/>
            </p:nvSpPr>
            <p:spPr>
              <a:xfrm>
                <a:off x="813029" y="1675361"/>
                <a:ext cx="7521146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/>
                  <a:t>, noninteractive public-coin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mean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loss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1675361"/>
                <a:ext cx="7521146" cy="1291507"/>
              </a:xfrm>
              <a:prstGeom prst="rect">
                <a:avLst/>
              </a:prstGeom>
              <a:blipFill>
                <a:blip r:embed="rId3"/>
                <a:stretch>
                  <a:fillRect l="-1216"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phic 11" descr="Dice">
            <a:extLst>
              <a:ext uri="{FF2B5EF4-FFF2-40B4-BE49-F238E27FC236}">
                <a16:creationId xmlns:a16="http://schemas.microsoft.com/office/drawing/2014/main" id="{1E6D849E-DB07-460D-A91E-802632BE95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88208" y="1675361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413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solidFill>
                      <a:srgbClr val="0070C0"/>
                    </a:solidFill>
                  </a:rPr>
                  <a:t>Domain compression </a:t>
                </a:r>
                <a:r>
                  <a:rPr lang="en-US" sz="32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  <a:blipFill>
                <a:blip r:embed="rId2"/>
                <a:stretch>
                  <a:fillRect l="-1932" t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/>
              <p:nvPr/>
            </p:nvSpPr>
            <p:spPr>
              <a:xfrm>
                <a:off x="813029" y="2966868"/>
                <a:ext cx="7521146" cy="3503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Proof. </a:t>
                </a:r>
                <a:r>
                  <a:rPr lang="en-US" sz="2400" dirty="0"/>
                  <a:t>Pick a </a:t>
                </a:r>
                <a:r>
                  <a:rPr lang="en-US" sz="2400" dirty="0">
                    <a:solidFill>
                      <a:srgbClr val="C00000"/>
                    </a:solidFill>
                  </a:rPr>
                  <a:t>common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u.a.r.</a:t>
                </a:r>
                <a:r>
                  <a:rPr lang="en-US" sz="2400" dirty="0"/>
                  <a:t> random vector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lit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±1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lit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}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sz="2400" dirty="0"/>
                  <a:t>: all users replace their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lit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±1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lit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}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Conditioned 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US" sz="2400" dirty="0"/>
                  <a:t>, new mean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400" dirty="0"/>
                  <a:t>.</a:t>
                </a:r>
              </a:p>
              <a:p>
                <a:br>
                  <a:rPr lang="en-US" sz="2400" dirty="0"/>
                </a:br>
                <a:r>
                  <a:rPr lang="en-US" sz="2400" dirty="0"/>
                  <a:t>Partition the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400" dirty="0"/>
                  <a:t> coordinates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/>
                  <a:t> groups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/>
                  <a:t> of same size. User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computes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[</m:t>
                    </m:r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  <m:sup/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&gt;0]</m:t>
                        </m:r>
                      </m:e>
                    </m:nary>
                  </m:oMath>
                </a14:m>
                <a:r>
                  <a:rPr lang="en-US" sz="2400" dirty="0"/>
                  <a:t> for all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≤ℓ</m:t>
                    </m:r>
                  </m:oMath>
                </a14:m>
                <a:r>
                  <a:rPr lang="en-US" sz="2400" dirty="0"/>
                  <a:t> and send those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/>
                  <a:t> bits.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So the server gets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i.i.d</a:t>
                </a:r>
                <a:r>
                  <a:rPr lang="en-US" sz="2400" dirty="0"/>
                  <a:t>. samples from some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</m:sSub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±1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lit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}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2966868"/>
                <a:ext cx="7521146" cy="3503395"/>
              </a:xfrm>
              <a:prstGeom prst="rect">
                <a:avLst/>
              </a:prstGeom>
              <a:blipFill>
                <a:blip r:embed="rId3"/>
                <a:stretch>
                  <a:fillRect l="-1216" t="-1220" r="-81" b="-3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/>
              <p:nvPr/>
            </p:nvSpPr>
            <p:spPr>
              <a:xfrm>
                <a:off x="813029" y="1675361"/>
                <a:ext cx="7521146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/>
                  <a:t>, noninteractive public-coin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mean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loss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1675361"/>
                <a:ext cx="7521146" cy="1291507"/>
              </a:xfrm>
              <a:prstGeom prst="rect">
                <a:avLst/>
              </a:prstGeom>
              <a:blipFill>
                <a:blip r:embed="rId4"/>
                <a:stretch>
                  <a:fillRect l="-1216"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phic 11" descr="Dice">
            <a:extLst>
              <a:ext uri="{FF2B5EF4-FFF2-40B4-BE49-F238E27FC236}">
                <a16:creationId xmlns:a16="http://schemas.microsoft.com/office/drawing/2014/main" id="{1E6D849E-DB07-460D-A91E-802632BE9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88208" y="1675361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716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solidFill>
                      <a:srgbClr val="0070C0"/>
                    </a:solidFill>
                  </a:rPr>
                  <a:t>Domain compression </a:t>
                </a:r>
                <a:r>
                  <a:rPr lang="en-US" sz="32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  <a:blipFill>
                <a:blip r:embed="rId2"/>
                <a:stretch>
                  <a:fillRect l="-1932" t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/>
              <p:nvPr/>
            </p:nvSpPr>
            <p:spPr>
              <a:xfrm>
                <a:off x="813029" y="2962749"/>
                <a:ext cx="7521146" cy="324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i="1" dirty="0"/>
                  <a:t>Proof (cont’d). </a:t>
                </a:r>
                <a:r>
                  <a:rPr lang="en-US" sz="2400" dirty="0"/>
                  <a:t>Why is this good?</a:t>
                </a:r>
                <a:endParaRPr lang="en-US" sz="2400" b="0" dirty="0"/>
              </a:p>
              <a:p>
                <a:pPr marL="342900" indent="-342900">
                  <a:lnSpc>
                    <a:spcPct val="150000"/>
                  </a:lnSpc>
                  <a:buFontTx/>
                  <a:buChar char="-"/>
                </a:pPr>
                <a:r>
                  <a:rPr lang="en-US" sz="2400" dirty="0"/>
                  <a:t>This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</m:sSub>
                  </m:oMath>
                </a14:m>
                <a:r>
                  <a:rPr lang="en-US" sz="2400" dirty="0"/>
                  <a:t> is a product distribution on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sz="2400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±1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lit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}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pPr marL="342900" indent="-342900">
                  <a:lnSpc>
                    <a:spcPct val="150000"/>
                  </a:lnSpc>
                  <a:buFontTx/>
                  <a:buChar char="-"/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US" sz="2400" dirty="0"/>
                  <a:t> has mean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dirty="0"/>
                  <a:t>, then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</m:sSub>
                  </m:oMath>
                </a14:m>
                <a:r>
                  <a:rPr lang="en-US" sz="2400" dirty="0"/>
                  <a:t> has mean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400" dirty="0"/>
              </a:p>
              <a:p>
                <a:pPr marL="342900" indent="-342900">
                  <a:lnSpc>
                    <a:spcPct val="150000"/>
                  </a:lnSpc>
                  <a:buFontTx/>
                  <a:buChar char="-"/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US" sz="2400" dirty="0"/>
                  <a:t> has mean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400" dirty="0"/>
                  <a:t>, “then”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𝑍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ℓ/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rad>
                              <m:r>
                                <m:rPr>
                                  <m:nor/>
                                </m:rPr>
                                <a:rPr lang="en-US" sz="2400" dirty="0"/>
                                <m:t> 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2962749"/>
                <a:ext cx="7521146" cy="3243067"/>
              </a:xfrm>
              <a:prstGeom prst="rect">
                <a:avLst/>
              </a:prstGeom>
              <a:blipFill>
                <a:blip r:embed="rId3"/>
                <a:stretch>
                  <a:fillRect l="-1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/>
              <p:nvPr/>
            </p:nvSpPr>
            <p:spPr>
              <a:xfrm>
                <a:off x="813029" y="1671242"/>
                <a:ext cx="7521146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/>
                  <a:t>, noninteractive public-coin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mean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loss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1671242"/>
                <a:ext cx="7521146" cy="1291507"/>
              </a:xfrm>
              <a:prstGeom prst="rect">
                <a:avLst/>
              </a:prstGeom>
              <a:blipFill>
                <a:blip r:embed="rId4"/>
                <a:stretch>
                  <a:fillRect l="-1216"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phic 11" descr="Dice">
            <a:extLst>
              <a:ext uri="{FF2B5EF4-FFF2-40B4-BE49-F238E27FC236}">
                <a16:creationId xmlns:a16="http://schemas.microsoft.com/office/drawing/2014/main" id="{1E6D849E-DB07-460D-A91E-802632BE9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88208" y="1671242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263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solidFill>
                      <a:srgbClr val="0070C0"/>
                    </a:solidFill>
                  </a:rPr>
                  <a:t>Domain compression </a:t>
                </a:r>
                <a:r>
                  <a:rPr lang="en-US" sz="32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  <a:blipFill>
                <a:blip r:embed="rId2"/>
                <a:stretch>
                  <a:fillRect l="-1932" t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29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/>
              <p:nvPr/>
            </p:nvSpPr>
            <p:spPr>
              <a:xfrm>
                <a:off x="813028" y="2966868"/>
                <a:ext cx="7945967" cy="3616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 (cont’d). </a:t>
                </a:r>
                <a:r>
                  <a:rPr lang="en-US" sz="2400" dirty="0"/>
                  <a:t>This last part is not quite obvious. Helps to think of each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e>
                        </m:rad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  <m:sup/>
                      <m:e>
                        <m:sSubSup>
                          <m:sSub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den>
                            </m:f>
                          </m:e>
                        </m:rad>
                        <m:nary>
                          <m:naryPr>
                            <m:chr m:val="∑"/>
                            <m:sup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r>
                  <a:rPr lang="en-US" sz="2400" b="0" dirty="0"/>
                  <a:t> as </a:t>
                </a:r>
                <a:r>
                  <a:rPr lang="en-US" sz="2400" b="0" dirty="0">
                    <a:solidFill>
                      <a:srgbClr val="C00000"/>
                    </a:solidFill>
                  </a:rPr>
                  <a:t>roughly normal</a:t>
                </a:r>
                <a:r>
                  <a:rPr lang="en-US" sz="2400" b="0" dirty="0"/>
                  <a:t>: </a:t>
                </a:r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𝒩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rad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US" sz="2400" b="0" dirty="0"/>
              </a:p>
              <a:p>
                <a:r>
                  <a:rPr lang="en-US" sz="2400" b="0" dirty="0"/>
                  <a:t>So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b="0" dirty="0"/>
                  <a:t>-</a:t>
                </a:r>
                <a:r>
                  <a:rPr lang="en-US" sz="2400" b="0" dirty="0" err="1"/>
                  <a:t>th</a:t>
                </a:r>
                <a:r>
                  <a:rPr lang="en-US" sz="2400" b="0" dirty="0"/>
                  <a:t> bit </a:t>
                </a:r>
                <a:r>
                  <a:rPr lang="en-US" sz="2400" dirty="0"/>
                  <a:t>has parameter</a:t>
                </a: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≥0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Ω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den>
                                </m:f>
                              </m:e>
                            </m:rad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US" sz="2400" b="0" dirty="0"/>
                  <a:t>…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8" y="2966868"/>
                <a:ext cx="7945967" cy="3616439"/>
              </a:xfrm>
              <a:prstGeom prst="rect">
                <a:avLst/>
              </a:prstGeom>
              <a:blipFill>
                <a:blip r:embed="rId3"/>
                <a:stretch>
                  <a:fillRect l="-1150" t="-1349" r="-5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/>
              <p:nvPr/>
            </p:nvSpPr>
            <p:spPr>
              <a:xfrm>
                <a:off x="813029" y="1675361"/>
                <a:ext cx="7521146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/>
                  <a:t>, noninteractive public-coin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mean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loss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1675361"/>
                <a:ext cx="7521146" cy="1291507"/>
              </a:xfrm>
              <a:prstGeom prst="rect">
                <a:avLst/>
              </a:prstGeom>
              <a:blipFill>
                <a:blip r:embed="rId4"/>
                <a:stretch>
                  <a:fillRect l="-1216"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phic 11" descr="Dice">
            <a:extLst>
              <a:ext uri="{FF2B5EF4-FFF2-40B4-BE49-F238E27FC236}">
                <a16:creationId xmlns:a16="http://schemas.microsoft.com/office/drawing/2014/main" id="{1E6D849E-DB07-460D-A91E-802632BE9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88208" y="1675361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6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11162"/>
            <a:ext cx="7886700" cy="5395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Those were lower bounds.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3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B7259D-A090-4054-9AB7-87B45018A598}"/>
              </a:ext>
            </a:extLst>
          </p:cNvPr>
          <p:cNvSpPr txBox="1"/>
          <p:nvPr/>
        </p:nvSpPr>
        <p:spPr>
          <a:xfrm>
            <a:off x="3476367" y="3350740"/>
            <a:ext cx="2035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Are they tight?</a:t>
            </a:r>
          </a:p>
        </p:txBody>
      </p:sp>
    </p:spTree>
    <p:extLst>
      <p:ext uri="{BB962C8B-B14F-4D97-AF65-F5344CB8AC3E}">
        <p14:creationId xmlns:p14="http://schemas.microsoft.com/office/powerpoint/2010/main" val="6308997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solidFill>
                      <a:srgbClr val="0070C0"/>
                    </a:solidFill>
                  </a:rPr>
                  <a:t>Domain compression </a:t>
                </a:r>
                <a:r>
                  <a:rPr lang="en-US" sz="32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  <a:blipFill>
                <a:blip r:embed="rId2"/>
                <a:stretch>
                  <a:fillRect l="-1932" t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30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/>
              <p:nvPr/>
            </p:nvSpPr>
            <p:spPr>
              <a:xfrm>
                <a:off x="813028" y="2962749"/>
                <a:ext cx="7828464" cy="3916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 (cont’d). </a:t>
                </a:r>
                <a:r>
                  <a:rPr lang="en-US" sz="2400" dirty="0"/>
                  <a:t>The mean vector then satisfies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∈</m:t>
                                      </m:r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400" dirty="0"/>
              </a:p>
              <a:p>
                <a:r>
                  <a:rPr lang="en-US" sz="2400" dirty="0"/>
                  <a:t>and </a:t>
                </a:r>
                <a:r>
                  <a:rPr lang="en-US" sz="2400" dirty="0">
                    <a:solidFill>
                      <a:srgbClr val="C00000"/>
                    </a:solidFill>
                  </a:rPr>
                  <a:t>(handwaving) </a:t>
                </a:r>
                <a:r>
                  <a:rPr lang="en-US" sz="2400" dirty="0"/>
                  <a:t>we can show that</a:t>
                </a:r>
              </a:p>
              <a:p>
                <a:pPr algn="ctr"/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 panose="02040503050406030204" pitchFamily="18" charset="0"/>
                              </a:rPr>
                              <m:t>Pr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Z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‖"/>
                                    <m:endChr m:val="‖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𝜇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𝑍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ℓ/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rad>
                            <m:r>
                              <m:rPr>
                                <m:nor/>
                              </m:rPr>
                              <a:rPr lang="en-US" sz="2400" dirty="0"/>
                              <m:t> 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We are done: the server can do mean testing over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±1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lit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}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</m:oMath>
                </a14:m>
                <a:r>
                  <a:rPr lang="en-US" sz="2400" dirty="0"/>
                  <a:t>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𝜀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ℓ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rad>
                  </m:oMath>
                </a14:m>
                <a:r>
                  <a:rPr lang="en-US" sz="2400" dirty="0"/>
                  <a:t>, for which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𝜀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is enough.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sz="2400" dirty="0"/>
              </a:p>
              <a:p>
                <a:r>
                  <a:rPr lang="en-US" sz="2400" b="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8" y="2962749"/>
                <a:ext cx="7828464" cy="3916841"/>
              </a:xfrm>
              <a:prstGeom prst="rect">
                <a:avLst/>
              </a:prstGeom>
              <a:blipFill>
                <a:blip r:embed="rId3"/>
                <a:stretch>
                  <a:fillRect l="-1167" t="-1244" r="-1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/>
              <p:nvPr/>
            </p:nvSpPr>
            <p:spPr>
              <a:xfrm>
                <a:off x="813029" y="1671242"/>
                <a:ext cx="7521146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2400" dirty="0"/>
                  <a:t>, noninteractive public-coin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mean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loss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1671242"/>
                <a:ext cx="7521146" cy="1291507"/>
              </a:xfrm>
              <a:prstGeom prst="rect">
                <a:avLst/>
              </a:prstGeom>
              <a:blipFill>
                <a:blip r:embed="rId4"/>
                <a:stretch>
                  <a:fillRect l="-1216" t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phic 11" descr="Dice">
            <a:extLst>
              <a:ext uri="{FF2B5EF4-FFF2-40B4-BE49-F238E27FC236}">
                <a16:creationId xmlns:a16="http://schemas.microsoft.com/office/drawing/2014/main" id="{1E6D849E-DB07-460D-A91E-802632BE9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88208" y="1671242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840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solidFill>
                      <a:srgbClr val="0070C0"/>
                    </a:solidFill>
                  </a:rPr>
                  <a:t>Domain compression </a:t>
                </a:r>
                <a:r>
                  <a:rPr lang="en-US" sz="32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  <a:blipFill>
                <a:blip r:embed="rId2"/>
                <a:stretch>
                  <a:fillRect l="-1932" t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31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/>
              <p:nvPr/>
            </p:nvSpPr>
            <p:spPr>
              <a:xfrm>
                <a:off x="813029" y="1675361"/>
                <a:ext cx="7626636" cy="1660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 (</a:t>
                </a:r>
                <a:r>
                  <a:rPr lang="en-US" sz="2400" dirty="0">
                    <a:solidFill>
                      <a:srgbClr val="0070C0"/>
                    </a:solidFill>
                  </a:rPr>
                  <a:t>[ACT20d,ACHST20]</a:t>
                </a:r>
                <a:r>
                  <a:rPr lang="en-US" sz="2400" b="1" dirty="0"/>
                  <a:t>).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public-coin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identity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distance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1675361"/>
                <a:ext cx="7626636" cy="1660839"/>
              </a:xfrm>
              <a:prstGeom prst="rect">
                <a:avLst/>
              </a:prstGeom>
              <a:blipFill>
                <a:blip r:embed="rId3"/>
                <a:stretch>
                  <a:fillRect l="-1199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phic 11" descr="Dice">
            <a:extLst>
              <a:ext uri="{FF2B5EF4-FFF2-40B4-BE49-F238E27FC236}">
                <a16:creationId xmlns:a16="http://schemas.microsoft.com/office/drawing/2014/main" id="{1E6D849E-DB07-460D-A91E-802632BE95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88208" y="1675361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579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solidFill>
                      <a:srgbClr val="0070C0"/>
                    </a:solidFill>
                  </a:rPr>
                  <a:t>Domain compression </a:t>
                </a:r>
                <a:r>
                  <a:rPr lang="en-US" sz="32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  <a:blipFill>
                <a:blip r:embed="rId2"/>
                <a:stretch>
                  <a:fillRect l="-1932" t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32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/>
              <p:nvPr/>
            </p:nvSpPr>
            <p:spPr>
              <a:xfrm>
                <a:off x="813029" y="2966868"/>
                <a:ext cx="7521146" cy="3074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Proof. </a:t>
                </a:r>
                <a:r>
                  <a:rPr lang="en-US" sz="2400" dirty="0"/>
                  <a:t>Pick a </a:t>
                </a:r>
                <a:r>
                  <a:rPr lang="en-US" sz="2400" dirty="0">
                    <a:solidFill>
                      <a:srgbClr val="C00000"/>
                    </a:solidFill>
                  </a:rPr>
                  <a:t>common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u.a.r.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0070C0"/>
                    </a:solidFill>
                  </a:rPr>
                  <a:t>hash function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→[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/>
                  <a:t>: all users replace their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 which they can send.</a:t>
                </a:r>
              </a:p>
              <a:p>
                <a:br>
                  <a:rPr lang="en-US" sz="2400" dirty="0"/>
                </a:br>
                <a:r>
                  <a:rPr lang="en-US" sz="2400" dirty="0"/>
                  <a:t>So server gets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i.i.d</a:t>
                </a:r>
                <a:r>
                  <a:rPr lang="en-US" sz="2400" dirty="0"/>
                  <a:t>. samples from some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/>
                  <a:t>. It also knows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400" dirty="0"/>
                  <a:t>, so can 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400" dirty="0"/>
                  <a:t> (where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r>
                  <a:rPr lang="en-US" sz="2400" dirty="0"/>
                  <a:t> is the reference distribution).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All that remains is to do identity testing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400" dirty="0"/>
                  <a:t>…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2966868"/>
                <a:ext cx="7521146" cy="3074560"/>
              </a:xfrm>
              <a:prstGeom prst="rect">
                <a:avLst/>
              </a:prstGeom>
              <a:blipFill>
                <a:blip r:embed="rId3"/>
                <a:stretch>
                  <a:fillRect l="-1216" t="-1190" r="-2107"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/>
              <p:nvPr/>
            </p:nvSpPr>
            <p:spPr>
              <a:xfrm>
                <a:off x="813029" y="1675361"/>
                <a:ext cx="7626636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public-coin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identity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distance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1675361"/>
                <a:ext cx="7626636" cy="1291507"/>
              </a:xfrm>
              <a:prstGeom prst="rect">
                <a:avLst/>
              </a:prstGeom>
              <a:blipFill>
                <a:blip r:embed="rId4"/>
                <a:stretch>
                  <a:fillRect l="-1199" t="-3774" r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phic 11" descr="Dice">
            <a:extLst>
              <a:ext uri="{FF2B5EF4-FFF2-40B4-BE49-F238E27FC236}">
                <a16:creationId xmlns:a16="http://schemas.microsoft.com/office/drawing/2014/main" id="{1E6D849E-DB07-460D-A91E-802632BE9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88208" y="1675361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769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solidFill>
                      <a:srgbClr val="0070C0"/>
                    </a:solidFill>
                  </a:rPr>
                  <a:t>Domain compression </a:t>
                </a:r>
                <a:r>
                  <a:rPr lang="en-US" sz="32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  <a:blipFill>
                <a:blip r:embed="rId2"/>
                <a:stretch>
                  <a:fillRect l="-1932" t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33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/>
              <p:nvPr/>
            </p:nvSpPr>
            <p:spPr>
              <a:xfrm>
                <a:off x="813029" y="2966868"/>
                <a:ext cx="7521146" cy="3561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i="1" dirty="0"/>
                  <a:t>Proof (cont’d). </a:t>
                </a:r>
                <a:r>
                  <a:rPr lang="en-US" sz="2400" dirty="0"/>
                  <a:t>Why is this good?</a:t>
                </a:r>
                <a:endParaRPr lang="en-US" sz="2400" b="0" dirty="0"/>
              </a:p>
              <a:p>
                <a:pPr marL="342900" indent="-342900">
                  <a:lnSpc>
                    <a:spcPct val="150000"/>
                  </a:lnSpc>
                  <a:buFontTx/>
                  <a:buChar char="-"/>
                </a:pPr>
                <a:r>
                  <a:rPr lang="en-US" sz="2400" dirty="0"/>
                  <a:t>Server has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i.i.d</a:t>
                </a:r>
                <a:r>
                  <a:rPr lang="en-US" sz="2400" dirty="0"/>
                  <a:t>. samples from this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pPr marL="342900" indent="-342900">
                  <a:lnSpc>
                    <a:spcPct val="150000"/>
                  </a:lnSpc>
                  <a:buFontTx/>
                  <a:buChar char="-"/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r>
                  <a:rPr lang="en-US" sz="2400" dirty="0"/>
                  <a:t> then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</a:p>
              <a:p>
                <a:pPr marL="342900" indent="-342900">
                  <a:lnSpc>
                    <a:spcPct val="150000"/>
                  </a:lnSpc>
                  <a:buFontTx/>
                  <a:buChar char="-"/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400" dirty="0"/>
                  <a:t>, “then”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i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sub>
                                      </m:sSub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1" i="1">
                                              <a:latin typeface="Cambria Math" panose="02040503050406030204" pitchFamily="18" charset="0"/>
                                            </a:rPr>
                                            <m:t>𝒒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rad>
                              <m:r>
                                <m:rPr>
                                  <m:nor/>
                                </m:rPr>
                                <a:rPr lang="en-US" sz="2400" dirty="0"/>
                                <m:t> 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2966868"/>
                <a:ext cx="7521146" cy="3561681"/>
              </a:xfrm>
              <a:prstGeom prst="rect">
                <a:avLst/>
              </a:prstGeom>
              <a:blipFill>
                <a:blip r:embed="rId3"/>
                <a:stretch>
                  <a:fillRect l="-1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/>
              <p:nvPr/>
            </p:nvSpPr>
            <p:spPr>
              <a:xfrm>
                <a:off x="813029" y="1675361"/>
                <a:ext cx="7626636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public-coin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identity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distance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1675361"/>
                <a:ext cx="7626636" cy="1291507"/>
              </a:xfrm>
              <a:prstGeom prst="rect">
                <a:avLst/>
              </a:prstGeom>
              <a:blipFill>
                <a:blip r:embed="rId4"/>
                <a:stretch>
                  <a:fillRect l="-1199" t="-3774" r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phic 11" descr="Dice">
            <a:extLst>
              <a:ext uri="{FF2B5EF4-FFF2-40B4-BE49-F238E27FC236}">
                <a16:creationId xmlns:a16="http://schemas.microsoft.com/office/drawing/2014/main" id="{1E6D849E-DB07-460D-A91E-802632BE9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88208" y="1675361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7241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solidFill>
                      <a:srgbClr val="0070C0"/>
                    </a:solidFill>
                  </a:rPr>
                  <a:t>Domain compression </a:t>
                </a:r>
                <a:r>
                  <a:rPr lang="en-US" sz="32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  <a:blipFill>
                <a:blip r:embed="rId2"/>
                <a:stretch>
                  <a:fillRect l="-1932" t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34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/>
              <p:nvPr/>
            </p:nvSpPr>
            <p:spPr>
              <a:xfrm>
                <a:off x="813029" y="2966868"/>
                <a:ext cx="7521146" cy="3436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 (cont’d). </a:t>
                </a:r>
                <a:r>
                  <a:rPr lang="en-US" sz="2400" dirty="0"/>
                  <a:t>This last part is not obvious: going to handwave the argument. Proving the analogous statement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is a bit simpler: </a:t>
                </a:r>
              </a:p>
              <a:p>
                <a:pPr marL="457200" indent="-457200">
                  <a:lnSpc>
                    <a:spcPct val="150000"/>
                  </a:lnSpc>
                  <a:buAutoNum type="arabicPeriod"/>
                </a:pPr>
                <a:r>
                  <a:rPr lang="en-US" sz="2400" dirty="0"/>
                  <a:t>Check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𝔼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≍</m:t>
                    </m:r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</m:d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2400" dirty="0"/>
              </a:p>
              <a:p>
                <a:pPr marL="457200" indent="-457200">
                  <a:lnSpc>
                    <a:spcPct val="150000"/>
                  </a:lnSpc>
                  <a:buAutoNum type="arabicPeriod"/>
                </a:pPr>
                <a:r>
                  <a:rPr lang="en-US" sz="2400" dirty="0"/>
                  <a:t>Bound the variance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2400" b="0" dirty="0"/>
              </a:p>
              <a:p>
                <a:pPr marL="457200" indent="-457200">
                  <a:lnSpc>
                    <a:spcPct val="150000"/>
                  </a:lnSpc>
                  <a:buAutoNum type="arabicPeriod"/>
                </a:pPr>
                <a:r>
                  <a:rPr lang="en-US" sz="2400" dirty="0"/>
                  <a:t>Apply Paley-</a:t>
                </a:r>
                <a:r>
                  <a:rPr lang="en-US" sz="2400" dirty="0" err="1"/>
                  <a:t>Zygmund’s</a:t>
                </a:r>
                <a:r>
                  <a:rPr lang="en-US" sz="2400" dirty="0"/>
                  <a:t> inequality.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(For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statement, a few more ingredients are needed.)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2966868"/>
                <a:ext cx="7521146" cy="3436903"/>
              </a:xfrm>
              <a:prstGeom prst="rect">
                <a:avLst/>
              </a:prstGeom>
              <a:blipFill>
                <a:blip r:embed="rId3"/>
                <a:stretch>
                  <a:fillRect l="-1297" t="-1421" r="-891" b="-3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/>
              <p:nvPr/>
            </p:nvSpPr>
            <p:spPr>
              <a:xfrm>
                <a:off x="813029" y="1675361"/>
                <a:ext cx="7626636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public-coin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identity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distance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1675361"/>
                <a:ext cx="7626636" cy="1291507"/>
              </a:xfrm>
              <a:prstGeom prst="rect">
                <a:avLst/>
              </a:prstGeom>
              <a:blipFill>
                <a:blip r:embed="rId4"/>
                <a:stretch>
                  <a:fillRect l="-1199" t="-3774" r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phic 11" descr="Dice">
            <a:extLst>
              <a:ext uri="{FF2B5EF4-FFF2-40B4-BE49-F238E27FC236}">
                <a16:creationId xmlns:a16="http://schemas.microsoft.com/office/drawing/2014/main" id="{1E6D849E-DB07-460D-A91E-802632BE9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88208" y="1675361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8316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solidFill>
                      <a:srgbClr val="0070C0"/>
                    </a:solidFill>
                  </a:rPr>
                  <a:t>Domain compression </a:t>
                </a:r>
                <a:r>
                  <a:rPr lang="en-US" sz="32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804400-2035-4914-A12B-5632720CD4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720811"/>
                <a:ext cx="7886700" cy="1083275"/>
              </a:xfrm>
              <a:blipFill>
                <a:blip r:embed="rId2"/>
                <a:stretch>
                  <a:fillRect l="-1932" t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35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/>
              <p:nvPr/>
            </p:nvSpPr>
            <p:spPr>
              <a:xfrm>
                <a:off x="813029" y="2966868"/>
                <a:ext cx="7521146" cy="3032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/>
                  <a:t>Proof (cont’d). </a:t>
                </a:r>
                <a:r>
                  <a:rPr lang="en-US" sz="2400" dirty="0"/>
                  <a:t>Once we have this, we are done: the server can do identity testing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400" dirty="0"/>
                  <a:t> over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/>
                  <a:t>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𝜀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rad>
                  </m:oMath>
                </a14:m>
                <a:r>
                  <a:rPr lang="en-US" sz="2400" dirty="0"/>
                  <a:t>, for which </a:t>
                </a:r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p>
                                </m:sSup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𝜀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is enough.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5715EAA-2A9D-441D-A3BB-AAD1A7EBC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2966868"/>
                <a:ext cx="7521146" cy="3032433"/>
              </a:xfrm>
              <a:prstGeom prst="rect">
                <a:avLst/>
              </a:prstGeom>
              <a:blipFill>
                <a:blip r:embed="rId3"/>
                <a:stretch>
                  <a:fillRect l="-1216" t="-1610" b="-3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/>
              <p:nvPr/>
            </p:nvSpPr>
            <p:spPr>
              <a:xfrm>
                <a:off x="813029" y="1675361"/>
                <a:ext cx="7626636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Theorem. </a:t>
                </a:r>
                <a:r>
                  <a:rPr lang="en-US" sz="24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, noninteractive public-coin </a:t>
                </a:r>
                <a:r>
                  <a:rPr lang="en-US" sz="2400" dirty="0">
                    <a:solidFill>
                      <a:srgbClr val="C00000"/>
                    </a:solidFill>
                  </a:rPr>
                  <a:t>identity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C00000"/>
                    </a:solidFill>
                  </a:rPr>
                  <a:t>testing</a:t>
                </a:r>
                <a:r>
                  <a:rPr lang="en-US" sz="2400" dirty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distance is possible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B4FA45-94FD-4BDF-BEBC-AABF06B90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29" y="1675361"/>
                <a:ext cx="7626636" cy="1291507"/>
              </a:xfrm>
              <a:prstGeom prst="rect">
                <a:avLst/>
              </a:prstGeom>
              <a:blipFill>
                <a:blip r:embed="rId4"/>
                <a:stretch>
                  <a:fillRect l="-1199" t="-3774" r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phic 11" descr="Dice">
            <a:extLst>
              <a:ext uri="{FF2B5EF4-FFF2-40B4-BE49-F238E27FC236}">
                <a16:creationId xmlns:a16="http://schemas.microsoft.com/office/drawing/2014/main" id="{1E6D849E-DB07-460D-A91E-802632BE9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388208" y="1675361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796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That’s seven upper bounds we proved.</a:t>
            </a:r>
            <a:br>
              <a:rPr lang="en-US" sz="3200" dirty="0"/>
            </a:b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(in ≈30 minutes)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572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That’s seven upper bounds we proved.</a:t>
            </a:r>
            <a:br>
              <a:rPr lang="en-US" sz="3200" dirty="0"/>
            </a:b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(in ≈30 minutes)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E1644D5-DD10-4353-91EC-61D93EDD29D2}"/>
              </a:ext>
            </a:extLst>
          </p:cNvPr>
          <p:cNvSpPr txBox="1">
            <a:spLocks/>
          </p:cNvSpPr>
          <p:nvPr/>
        </p:nvSpPr>
        <p:spPr>
          <a:xfrm>
            <a:off x="6457950" y="638930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1F214C-60A0-B446-AC9B-732FFC2EFB68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0625F5A-7EB0-4044-A697-525FC6767D31}"/>
              </a:ext>
            </a:extLst>
          </p:cNvPr>
          <p:cNvSpPr txBox="1">
            <a:spLocks/>
          </p:cNvSpPr>
          <p:nvPr/>
        </p:nvSpPr>
        <p:spPr>
          <a:xfrm>
            <a:off x="6457950" y="638930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1F214C-60A0-B446-AC9B-732FFC2EFB68}" type="slidenum">
              <a:rPr lang="en-US" smtClean="0"/>
              <a:pPr/>
              <a:t>37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8">
                <a:extLst>
                  <a:ext uri="{FF2B5EF4-FFF2-40B4-BE49-F238E27FC236}">
                    <a16:creationId xmlns:a16="http://schemas.microsoft.com/office/drawing/2014/main" id="{2B2D5379-5C05-4383-BA32-55C849D3C0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8815885"/>
                  </p:ext>
                </p:extLst>
              </p:nvPr>
            </p:nvGraphicFramePr>
            <p:xfrm>
              <a:off x="308919" y="2397305"/>
              <a:ext cx="4229853" cy="2877503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409951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1409951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1409951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4110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solidFill>
                                <a:schemeClr val="tx1"/>
                              </a:solidFill>
                            </a:rPr>
                            <a:t>Estimation</a:t>
                          </a:r>
                        </a:p>
                      </a:txBody>
                      <a:tcPr marL="59669" marR="59669" marT="29834" marB="2983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8364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20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59669" marR="59669" marT="29834" marB="2983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n-US" sz="12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2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2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ℓ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 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𝜚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2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  <a:p>
                          <a:pPr algn="ctr"/>
                          <a:endParaRPr lang="en-US" sz="12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8311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ℬ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59669" marR="59669" marT="29834" marB="2983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2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0" i="1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𝜚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2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78323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𝒢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 marL="59669" marR="59669" marT="29834" marB="2983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0" i="1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 b="0" i="0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200" b="0" i="1" smtClean="0">
                                                <a:solidFill>
                                                  <a:schemeClr val="bg1">
                                                    <a:lumMod val="65000"/>
                                                  </a:schemeClr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200" b="0" i="1" smtClean="0">
                                                <a:solidFill>
                                                  <a:schemeClr val="bg1">
                                                    <a:lumMod val="65000"/>
                                                  </a:schemeClr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chemeClr val="bg1">
                                                    <a:lumMod val="65000"/>
                                                  </a:schemeClr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2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  <a:p>
                          <a:pPr algn="ctr"/>
                          <a:endParaRPr lang="en-US" sz="12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b="0" i="1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𝜚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2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8">
                <a:extLst>
                  <a:ext uri="{FF2B5EF4-FFF2-40B4-BE49-F238E27FC236}">
                    <a16:creationId xmlns:a16="http://schemas.microsoft.com/office/drawing/2014/main" id="{2B2D5379-5C05-4383-BA32-55C849D3C0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38815885"/>
                  </p:ext>
                </p:extLst>
              </p:nvPr>
            </p:nvGraphicFramePr>
            <p:xfrm>
              <a:off x="308919" y="2397305"/>
              <a:ext cx="4229853" cy="2877503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409951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1409951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1409951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4110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solidFill>
                                <a:schemeClr val="tx1"/>
                              </a:solidFill>
                            </a:rPr>
                            <a:t>Estimation</a:t>
                          </a:r>
                        </a:p>
                      </a:txBody>
                      <a:tcPr marL="59669" marR="59669" marT="29834" marB="2983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83647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669" marR="59669" marT="29834" marB="2983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1" t="-50365" r="-200431" b="-1970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866" t="-50365" r="-101299" b="-1970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50365" r="-862" b="-1970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8311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669" marR="59669" marT="29834" marB="2983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1" t="-150365" r="-200431" b="-970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866" t="-150365" r="-101299" b="-970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150365" r="-862" b="-970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7988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669" marR="59669" marT="29834" marB="2983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1" t="-261832" r="-200431" b="-1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866" t="-261832" r="-101299" b="-1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9669" marR="59669" marT="29834" marB="29834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261832" r="-862" b="-15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8" name="Graphic 7" descr="Cell Tower">
            <a:extLst>
              <a:ext uri="{FF2B5EF4-FFF2-40B4-BE49-F238E27FC236}">
                <a16:creationId xmlns:a16="http://schemas.microsoft.com/office/drawing/2014/main" id="{8171B9B5-84A7-420D-913D-7DEEABED29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44569" y="2437138"/>
            <a:ext cx="358551" cy="358551"/>
          </a:xfrm>
          <a:prstGeom prst="rect">
            <a:avLst/>
          </a:prstGeom>
        </p:spPr>
      </p:pic>
      <p:pic>
        <p:nvPicPr>
          <p:cNvPr id="9" name="Graphic 8" descr="Blind">
            <a:extLst>
              <a:ext uri="{FF2B5EF4-FFF2-40B4-BE49-F238E27FC236}">
                <a16:creationId xmlns:a16="http://schemas.microsoft.com/office/drawing/2014/main" id="{89BF0D72-37C9-473E-9B08-CB3C098E87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45904" y="2410561"/>
            <a:ext cx="411231" cy="4112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8">
                <a:extLst>
                  <a:ext uri="{FF2B5EF4-FFF2-40B4-BE49-F238E27FC236}">
                    <a16:creationId xmlns:a16="http://schemas.microsoft.com/office/drawing/2014/main" id="{F83590BB-D982-488B-846B-7EA42941F9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57994765"/>
                  </p:ext>
                </p:extLst>
              </p:nvPr>
            </p:nvGraphicFramePr>
            <p:xfrm>
              <a:off x="4628279" y="2402845"/>
              <a:ext cx="4178550" cy="2883018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392850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1392850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1392850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406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solidFill>
                                <a:schemeClr val="tx1"/>
                              </a:solidFill>
                            </a:rPr>
                            <a:t>Testing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marL="58945" marR="58945" marT="29472" marB="29472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marL="58945" marR="58945" marT="29472" marB="29472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82633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20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ra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n-US" sz="12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2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2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ℓ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 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ra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1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func>
                                          <m:funcPr>
                                            <m:ctrlP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200" b="0" i="0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min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{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sz="12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2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2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ℓ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}</m:t>
                                            </m:r>
                                          </m:e>
                                        </m:func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8210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ℬ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</m:ra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1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num>
                                      <m:den>
                                        <m:func>
                                          <m:funcPr>
                                            <m:ctrlP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200" b="0" i="0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min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{ℓ,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}</m:t>
                                            </m:r>
                                          </m:e>
                                        </m:func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8201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“Hide-and-Seek”</a:t>
                          </a:r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US" sz="12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</m:func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2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2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200" dirty="0"/>
                        </a:p>
                        <a:p>
                          <a:pPr algn="ctr"/>
                          <a:endParaRPr lang="en-US" sz="1200" dirty="0"/>
                        </a:p>
                      </a:txBody>
                      <a:tcPr marL="90331" marR="90331" marT="45165" marB="45165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8">
                <a:extLst>
                  <a:ext uri="{FF2B5EF4-FFF2-40B4-BE49-F238E27FC236}">
                    <a16:creationId xmlns:a16="http://schemas.microsoft.com/office/drawing/2014/main" id="{F83590BB-D982-488B-846B-7EA42941F9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57994765"/>
                  </p:ext>
                </p:extLst>
              </p:nvPr>
            </p:nvGraphicFramePr>
            <p:xfrm>
              <a:off x="4628279" y="2402845"/>
              <a:ext cx="4178550" cy="2883018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392850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1392850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1392850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4060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>
                              <a:solidFill>
                                <a:schemeClr val="tx1"/>
                              </a:solidFill>
                            </a:rPr>
                            <a:t>Testing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marL="58945" marR="58945" marT="29472" marB="29472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marL="58945" marR="58945" marT="29472" marB="29472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8263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437" t="-50000" r="-200437" b="-2007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0877" t="-50000" r="-101316" b="-2007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00000" t="-50000" r="-873" b="-2007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8210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437" t="-151111" r="-200437" b="-1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0877" t="-151111" r="-101316" b="-10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00000" t="-151111" r="-873" b="-10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8295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“Hide-and-Seek”</a:t>
                          </a:r>
                        </a:p>
                      </a:txBody>
                      <a:tcPr marL="58945" marR="58945" marT="29472" marB="29472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0331" marR="90331" marT="45165" marB="45165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50328" t="-249265" r="-438" b="-147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3" name="Graphic 12" descr="Cell Tower">
            <a:extLst>
              <a:ext uri="{FF2B5EF4-FFF2-40B4-BE49-F238E27FC236}">
                <a16:creationId xmlns:a16="http://schemas.microsoft.com/office/drawing/2014/main" id="{5AF34D40-5110-4DD2-BE58-61E8B8BD94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45229" y="2442242"/>
            <a:ext cx="354202" cy="354202"/>
          </a:xfrm>
          <a:prstGeom prst="rect">
            <a:avLst/>
          </a:prstGeom>
        </p:spPr>
      </p:pic>
      <p:pic>
        <p:nvPicPr>
          <p:cNvPr id="15" name="Graphic 14" descr="Cell Tower">
            <a:extLst>
              <a:ext uri="{FF2B5EF4-FFF2-40B4-BE49-F238E27FC236}">
                <a16:creationId xmlns:a16="http://schemas.microsoft.com/office/drawing/2014/main" id="{35E63387-4B7D-4812-9B03-3070CBD488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45979" y="2442242"/>
            <a:ext cx="354202" cy="354202"/>
          </a:xfrm>
          <a:prstGeom prst="rect">
            <a:avLst/>
          </a:prstGeom>
        </p:spPr>
      </p:pic>
      <p:pic>
        <p:nvPicPr>
          <p:cNvPr id="17" name="Graphic 16" descr="Dice">
            <a:extLst>
              <a:ext uri="{FF2B5EF4-FFF2-40B4-BE49-F238E27FC236}">
                <a16:creationId xmlns:a16="http://schemas.microsoft.com/office/drawing/2014/main" id="{9AF2AF0F-845A-483B-8722-8B359DDD1D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251444" y="2518995"/>
            <a:ext cx="276694" cy="276694"/>
          </a:xfrm>
          <a:prstGeom prst="rect">
            <a:avLst/>
          </a:prstGeom>
        </p:spPr>
      </p:pic>
      <p:pic>
        <p:nvPicPr>
          <p:cNvPr id="19" name="Graphic 18" descr="Dice">
            <a:extLst>
              <a:ext uri="{FF2B5EF4-FFF2-40B4-BE49-F238E27FC236}">
                <a16:creationId xmlns:a16="http://schemas.microsoft.com/office/drawing/2014/main" id="{910D3DAF-9559-42DF-96FB-2B2EFEF5530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841816" y="2521558"/>
            <a:ext cx="274886" cy="27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5949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2"/>
            <a:ext cx="7886700" cy="5730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Summary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E1644D5-DD10-4353-91EC-61D93EDD29D2}"/>
              </a:ext>
            </a:extLst>
          </p:cNvPr>
          <p:cNvSpPr txBox="1">
            <a:spLocks/>
          </p:cNvSpPr>
          <p:nvPr/>
        </p:nvSpPr>
        <p:spPr>
          <a:xfrm>
            <a:off x="6457950" y="638930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1F214C-60A0-B446-AC9B-732FFC2EFB68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0625F5A-7EB0-4044-A697-525FC6767D31}"/>
              </a:ext>
            </a:extLst>
          </p:cNvPr>
          <p:cNvSpPr txBox="1">
            <a:spLocks/>
          </p:cNvSpPr>
          <p:nvPr/>
        </p:nvSpPr>
        <p:spPr>
          <a:xfrm>
            <a:off x="6457950" y="638930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1F214C-60A0-B446-AC9B-732FFC2EFB68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C7203F-6045-457E-87C1-D3DE2BC45114}"/>
              </a:ext>
            </a:extLst>
          </p:cNvPr>
          <p:cNvSpPr txBox="1"/>
          <p:nvPr/>
        </p:nvSpPr>
        <p:spPr>
          <a:xfrm>
            <a:off x="572530" y="1742303"/>
            <a:ext cx="7886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tutorial: techniques for proving lower bounds, in both </a:t>
            </a:r>
            <a:r>
              <a:rPr lang="en-US" sz="2400" b="1" dirty="0"/>
              <a:t>interactive</a:t>
            </a:r>
            <a:r>
              <a:rPr lang="en-US" sz="2400" dirty="0"/>
              <a:t> and </a:t>
            </a:r>
            <a:r>
              <a:rPr lang="en-US" sz="2400" b="1" dirty="0"/>
              <a:t>noninteractive</a:t>
            </a:r>
            <a:r>
              <a:rPr lang="en-US" sz="2400" dirty="0"/>
              <a:t> settings, for statistical </a:t>
            </a:r>
            <a:r>
              <a:rPr lang="en-US" sz="2400" dirty="0">
                <a:solidFill>
                  <a:srgbClr val="0070C0"/>
                </a:solidFill>
              </a:rPr>
              <a:t>estimation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70C0"/>
                </a:solidFill>
              </a:rPr>
              <a:t>testing</a:t>
            </a:r>
            <a:r>
              <a:rPr lang="en-US" sz="2400" dirty="0"/>
              <a:t> under “</a:t>
            </a:r>
            <a:r>
              <a:rPr lang="en-US" sz="2400" dirty="0">
                <a:solidFill>
                  <a:srgbClr val="C00000"/>
                </a:solidFill>
              </a:rPr>
              <a:t>local constraints</a:t>
            </a:r>
            <a:r>
              <a:rPr lang="en-US" sz="24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0061413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2"/>
            <a:ext cx="7886700" cy="5730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Summary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E1644D5-DD10-4353-91EC-61D93EDD29D2}"/>
              </a:ext>
            </a:extLst>
          </p:cNvPr>
          <p:cNvSpPr txBox="1">
            <a:spLocks/>
          </p:cNvSpPr>
          <p:nvPr/>
        </p:nvSpPr>
        <p:spPr>
          <a:xfrm>
            <a:off x="6457950" y="638930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1F214C-60A0-B446-AC9B-732FFC2EFB68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0625F5A-7EB0-4044-A697-525FC6767D31}"/>
              </a:ext>
            </a:extLst>
          </p:cNvPr>
          <p:cNvSpPr txBox="1">
            <a:spLocks/>
          </p:cNvSpPr>
          <p:nvPr/>
        </p:nvSpPr>
        <p:spPr>
          <a:xfrm>
            <a:off x="6457950" y="638930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1F214C-60A0-B446-AC9B-732FFC2EFB68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C7203F-6045-457E-87C1-D3DE2BC45114}"/>
              </a:ext>
            </a:extLst>
          </p:cNvPr>
          <p:cNvSpPr txBox="1"/>
          <p:nvPr/>
        </p:nvSpPr>
        <p:spPr>
          <a:xfrm>
            <a:off x="572530" y="1742303"/>
            <a:ext cx="7886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tutorial: techniques for proving lower bounds, in both </a:t>
            </a:r>
            <a:r>
              <a:rPr lang="en-US" sz="2400" b="1" dirty="0"/>
              <a:t>interactive</a:t>
            </a:r>
            <a:r>
              <a:rPr lang="en-US" sz="2400" dirty="0"/>
              <a:t> and </a:t>
            </a:r>
            <a:r>
              <a:rPr lang="en-US" sz="2400" b="1" dirty="0"/>
              <a:t>noninteractive</a:t>
            </a:r>
            <a:r>
              <a:rPr lang="en-US" sz="2400" dirty="0"/>
              <a:t> settings, for statistical </a:t>
            </a:r>
            <a:r>
              <a:rPr lang="en-US" sz="2400" dirty="0">
                <a:solidFill>
                  <a:srgbClr val="0070C0"/>
                </a:solidFill>
              </a:rPr>
              <a:t>estimation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70C0"/>
                </a:solidFill>
              </a:rPr>
              <a:t>testing</a:t>
            </a:r>
            <a:r>
              <a:rPr lang="en-US" sz="2400" dirty="0"/>
              <a:t> under “</a:t>
            </a:r>
            <a:r>
              <a:rPr lang="en-US" sz="2400" dirty="0">
                <a:solidFill>
                  <a:srgbClr val="C00000"/>
                </a:solidFill>
              </a:rPr>
              <a:t>local constraints</a:t>
            </a:r>
            <a:r>
              <a:rPr lang="en-US" sz="2400" dirty="0"/>
              <a:t>.”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1C5287-F60E-4A67-9D86-A8ED5E8101A3}"/>
              </a:ext>
            </a:extLst>
          </p:cNvPr>
          <p:cNvSpPr txBox="1"/>
          <p:nvPr/>
        </p:nvSpPr>
        <p:spPr>
          <a:xfrm>
            <a:off x="973610" y="3229233"/>
            <a:ext cx="7541740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lnSpc>
                <a:spcPct val="150000"/>
              </a:lnSpc>
              <a:buAutoNum type="romanUcPeriod"/>
            </a:pPr>
            <a:r>
              <a:rPr lang="en-US" sz="2400" dirty="0"/>
              <a:t>Introduction 				</a:t>
            </a:r>
            <a:r>
              <a:rPr lang="en-US" sz="2400" dirty="0">
                <a:solidFill>
                  <a:srgbClr val="C00000"/>
                </a:solidFill>
              </a:rPr>
              <a:t>Clément</a:t>
            </a:r>
          </a:p>
          <a:p>
            <a:pPr marL="400050" indent="-400050">
              <a:lnSpc>
                <a:spcPct val="150000"/>
              </a:lnSpc>
              <a:buAutoNum type="romanUcPeriod"/>
            </a:pPr>
            <a:r>
              <a:rPr lang="en-US" sz="2400" dirty="0"/>
              <a:t>Lower Bounds for Estimation 		</a:t>
            </a:r>
            <a:r>
              <a:rPr lang="en-US" sz="2400" dirty="0" err="1">
                <a:solidFill>
                  <a:srgbClr val="C00000"/>
                </a:solidFill>
              </a:rPr>
              <a:t>Jayadev</a:t>
            </a:r>
            <a:endParaRPr lang="en-US" sz="2400" dirty="0">
              <a:solidFill>
                <a:srgbClr val="C00000"/>
              </a:solidFill>
            </a:endParaRPr>
          </a:p>
          <a:p>
            <a:pPr marL="400050" indent="-400050">
              <a:lnSpc>
                <a:spcPct val="150000"/>
              </a:lnSpc>
              <a:buAutoNum type="romanUcPeriod"/>
            </a:pPr>
            <a:r>
              <a:rPr lang="en-US" sz="2400" dirty="0"/>
              <a:t>Lower Bounds for Testing 			</a:t>
            </a:r>
            <a:r>
              <a:rPr lang="en-US" sz="2400" dirty="0">
                <a:solidFill>
                  <a:srgbClr val="C00000"/>
                </a:solidFill>
              </a:rPr>
              <a:t>Himanshu</a:t>
            </a:r>
          </a:p>
          <a:p>
            <a:pPr marL="400050" indent="-400050">
              <a:lnSpc>
                <a:spcPct val="150000"/>
              </a:lnSpc>
              <a:buAutoNum type="romanUcPeriod"/>
            </a:pPr>
            <a:r>
              <a:rPr lang="en-US" sz="2400" dirty="0"/>
              <a:t>Some upper bounds, and discussion 	</a:t>
            </a:r>
            <a:r>
              <a:rPr lang="en-US" sz="2400" dirty="0">
                <a:solidFill>
                  <a:srgbClr val="C00000"/>
                </a:solidFill>
              </a:rPr>
              <a:t>Clément</a:t>
            </a:r>
          </a:p>
        </p:txBody>
      </p:sp>
    </p:spTree>
    <p:extLst>
      <p:ext uri="{BB962C8B-B14F-4D97-AF65-F5344CB8AC3E}">
        <p14:creationId xmlns:p14="http://schemas.microsoft.com/office/powerpoint/2010/main" val="2360837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31DE9-3438-42B1-B516-41A619E9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EF93412-9EDF-4565-A43D-4BC660C2388A}"/>
                  </a:ext>
                </a:extLst>
              </p14:cNvPr>
              <p14:cNvContentPartPr/>
              <p14:nvPr/>
            </p14:nvContentPartPr>
            <p14:xfrm>
              <a:off x="1145014" y="-236807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EF93412-9EDF-4565-A43D-4BC660C238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6014" y="-24580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E4E60C85-221D-40A5-A7AA-2F1858B1AD07}"/>
              </a:ext>
            </a:extLst>
          </p:cNvPr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1F214C-60A0-B446-AC9B-732FFC2EFB6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7938AA-DDE8-41FA-AB9C-43BCA93BAF5D}"/>
              </a:ext>
            </a:extLst>
          </p:cNvPr>
          <p:cNvSpPr txBox="1">
            <a:spLocks/>
          </p:cNvSpPr>
          <p:nvPr/>
        </p:nvSpPr>
        <p:spPr>
          <a:xfrm>
            <a:off x="181177" y="136524"/>
            <a:ext cx="8919279" cy="981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Upper bounds for learning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8">
                <a:extLst>
                  <a:ext uri="{FF2B5EF4-FFF2-40B4-BE49-F238E27FC236}">
                    <a16:creationId xmlns:a16="http://schemas.microsoft.com/office/drawing/2014/main" id="{3A291755-70B6-4463-9C39-2341ABC101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3589635"/>
                  </p:ext>
                </p:extLst>
              </p:nvPr>
            </p:nvGraphicFramePr>
            <p:xfrm>
              <a:off x="1920240" y="1491143"/>
              <a:ext cx="6482079" cy="438569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60693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6299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Estimation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128186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ℓ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𝜚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127364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ℬ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𝜚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98255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𝒢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𝜚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8">
                <a:extLst>
                  <a:ext uri="{FF2B5EF4-FFF2-40B4-BE49-F238E27FC236}">
                    <a16:creationId xmlns:a16="http://schemas.microsoft.com/office/drawing/2014/main" id="{3A291755-70B6-4463-9C39-2341ABC101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3589635"/>
                  </p:ext>
                </p:extLst>
              </p:nvPr>
            </p:nvGraphicFramePr>
            <p:xfrm>
              <a:off x="1920240" y="1491143"/>
              <a:ext cx="6482079" cy="438569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60693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6299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Estimation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128186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63" t="-50000" r="-200282" b="-1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847" t="-50000" r="-100847" b="-1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282" t="-50000" r="-563" b="-19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127364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63" t="-150000" r="-200282" b="-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847" t="-150000" r="-100847" b="-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282" t="-150000" r="-563" b="-9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12002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63" t="-266497" r="-200282" b="-10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847" t="-266497" r="-100847" b="-10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282" t="-266497" r="-563" b="-10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Graphic 11" descr="Cell Tower">
            <a:extLst>
              <a:ext uri="{FF2B5EF4-FFF2-40B4-BE49-F238E27FC236}">
                <a16:creationId xmlns:a16="http://schemas.microsoft.com/office/drawing/2014/main" id="{1090AFF5-24D7-4156-B6EF-C71BD92B24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86546" y="1545003"/>
            <a:ext cx="549465" cy="549465"/>
          </a:xfrm>
          <a:prstGeom prst="rect">
            <a:avLst/>
          </a:prstGeom>
        </p:spPr>
      </p:pic>
      <p:pic>
        <p:nvPicPr>
          <p:cNvPr id="14" name="Graphic 13" descr="Blind">
            <a:extLst>
              <a:ext uri="{FF2B5EF4-FFF2-40B4-BE49-F238E27FC236}">
                <a16:creationId xmlns:a16="http://schemas.microsoft.com/office/drawing/2014/main" id="{987F521B-AD3E-490A-861D-4EFBA7DB30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98043" y="1504637"/>
            <a:ext cx="630195" cy="63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6901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1A1D8-1F2E-4102-A468-03E00AA6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open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56AE4-8F8D-43D7-89E0-E22F8FF11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First, happy to discuss those (and more) in detail during the conference, interactively! Please feel free reach out.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EF889-9CF4-4140-853C-35EBC6CDE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555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1A1D8-1F2E-4102-A468-03E00AA6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56AE4-8F8D-43D7-89E0-E22F8FF11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First, happy to discuss those (and more) in detail during the conference, interactively! Please feel free reach out.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Open Problem #1: </a:t>
            </a:r>
            <a:r>
              <a:rPr lang="en-US" dirty="0"/>
              <a:t>What if all users had </a:t>
            </a:r>
            <a:r>
              <a:rPr lang="en-US" dirty="0">
                <a:solidFill>
                  <a:srgbClr val="C00000"/>
                </a:solidFill>
              </a:rPr>
              <a:t>different constraints</a:t>
            </a:r>
            <a:r>
              <a:rPr lang="en-US" dirty="0"/>
              <a:t>? E.g., different bandwidth constraints, or different privacy requirements…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Open Problem #2: </a:t>
            </a:r>
            <a:r>
              <a:rPr lang="en-US" dirty="0"/>
              <a:t>Other types of constraints! Linear measurements, threshold measurements (univariate case), or malicious noise à la </a:t>
            </a:r>
            <a:r>
              <a:rPr lang="en-US" dirty="0" err="1"/>
              <a:t>Massart</a:t>
            </a:r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EF889-9CF4-4140-853C-35EBC6CDE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777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3B9E0-DCC4-4825-938D-7D6753919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previous work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066226-1232-4CB2-8C59-03B004D2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42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BFA0E3-159E-4E34-8F6E-2DB62BB6ED85}"/>
              </a:ext>
            </a:extLst>
          </p:cNvPr>
          <p:cNvSpPr txBox="1"/>
          <p:nvPr/>
        </p:nvSpPr>
        <p:spPr>
          <a:xfrm>
            <a:off x="754912" y="2855320"/>
            <a:ext cx="74162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a detailed bibliography:</a:t>
            </a:r>
          </a:p>
          <a:p>
            <a:pPr algn="ctr"/>
            <a:r>
              <a:rPr lang="en-US" sz="2400" dirty="0">
                <a:latin typeface="Univers Condensed" panose="020B0506020202050204" pitchFamily="34" charset="0"/>
                <a:hlinkClick r:id="rId2"/>
              </a:rPr>
              <a:t>www.cs.columbia.edu/~ccanonne/tutorial-focs2020/bibliography.html</a:t>
            </a:r>
            <a:r>
              <a:rPr lang="en-US" sz="2400" dirty="0">
                <a:latin typeface="Univers Condensed" panose="020B0506020202050204" pitchFamily="34" charset="0"/>
              </a:rPr>
              <a:t> </a:t>
            </a:r>
          </a:p>
        </p:txBody>
      </p:sp>
      <p:pic>
        <p:nvPicPr>
          <p:cNvPr id="5" name="Picture 5" descr="Qr code&#10;&#10;Description automatically generated">
            <a:extLst>
              <a:ext uri="{FF2B5EF4-FFF2-40B4-BE49-F238E27FC236}">
                <a16:creationId xmlns:a16="http://schemas.microsoft.com/office/drawing/2014/main" id="{3E469729-256C-40E5-906B-517AC438B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883" y="4895779"/>
            <a:ext cx="1459981" cy="145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943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31DE9-3438-42B1-B516-41A619E9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EF93412-9EDF-4565-A43D-4BC660C2388A}"/>
                  </a:ext>
                </a:extLst>
              </p14:cNvPr>
              <p14:cNvContentPartPr/>
              <p14:nvPr/>
            </p14:nvContentPartPr>
            <p14:xfrm>
              <a:off x="1145014" y="-236807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EF93412-9EDF-4565-A43D-4BC660C238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6014" y="-24580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E4E60C85-221D-40A5-A7AA-2F1858B1AD07}"/>
              </a:ext>
            </a:extLst>
          </p:cNvPr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1F214C-60A0-B446-AC9B-732FFC2EFB6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7938AA-DDE8-41FA-AB9C-43BCA93BAF5D}"/>
              </a:ext>
            </a:extLst>
          </p:cNvPr>
          <p:cNvSpPr txBox="1">
            <a:spLocks/>
          </p:cNvSpPr>
          <p:nvPr/>
        </p:nvSpPr>
        <p:spPr>
          <a:xfrm>
            <a:off x="181177" y="136524"/>
            <a:ext cx="8919279" cy="981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Upper bounds for learning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8">
                <a:extLst>
                  <a:ext uri="{FF2B5EF4-FFF2-40B4-BE49-F238E27FC236}">
                    <a16:creationId xmlns:a16="http://schemas.microsoft.com/office/drawing/2014/main" id="{3A291755-70B6-4463-9C39-2341ABC101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5200341"/>
                  </p:ext>
                </p:extLst>
              </p:nvPr>
            </p:nvGraphicFramePr>
            <p:xfrm>
              <a:off x="1920240" y="1491143"/>
              <a:ext cx="6482079" cy="438569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60693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6299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Estimation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128186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ℓ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𝜚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  <a:p>
                          <a:pPr algn="ctr"/>
                          <a:endParaRPr lang="en-US" sz="18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127364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ℬ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𝜚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98255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𝒢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chemeClr val="bg1">
                                                    <a:lumMod val="65000"/>
                                                  </a:schemeClr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chemeClr val="bg1">
                                                    <a:lumMod val="65000"/>
                                                  </a:schemeClr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chemeClr val="bg1">
                                                    <a:lumMod val="65000"/>
                                                  </a:schemeClr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  <a:p>
                          <a:pPr algn="ctr"/>
                          <a:endParaRPr lang="en-US" sz="18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chemeClr val="bg1">
                                            <a:lumMod val="6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𝜚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solidFill>
                                              <a:schemeClr val="bg1">
                                                <a:lumMod val="6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8">
                <a:extLst>
                  <a:ext uri="{FF2B5EF4-FFF2-40B4-BE49-F238E27FC236}">
                    <a16:creationId xmlns:a16="http://schemas.microsoft.com/office/drawing/2014/main" id="{3A291755-70B6-4463-9C39-2341ABC101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5200341"/>
                  </p:ext>
                </p:extLst>
              </p:nvPr>
            </p:nvGraphicFramePr>
            <p:xfrm>
              <a:off x="1920240" y="1491143"/>
              <a:ext cx="6482079" cy="438569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60693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6299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Estimation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128186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63" t="-50000" r="-200282" b="-1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847" t="-50000" r="-100847" b="-1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282" t="-50000" r="-563" b="-19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127364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63" t="-150000" r="-200282" b="-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847" t="-150000" r="-100847" b="-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282" t="-150000" r="-563" b="-9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12002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63" t="-266497" r="-200282" b="-10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847" t="-266497" r="-100847" b="-10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282" t="-266497" r="-563" b="-10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Graphic 11" descr="Cell Tower">
            <a:extLst>
              <a:ext uri="{FF2B5EF4-FFF2-40B4-BE49-F238E27FC236}">
                <a16:creationId xmlns:a16="http://schemas.microsoft.com/office/drawing/2014/main" id="{1090AFF5-24D7-4156-B6EF-C71BD92B24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86546" y="1545003"/>
            <a:ext cx="549465" cy="549465"/>
          </a:xfrm>
          <a:prstGeom prst="rect">
            <a:avLst/>
          </a:prstGeom>
        </p:spPr>
      </p:pic>
      <p:pic>
        <p:nvPicPr>
          <p:cNvPr id="14" name="Graphic 13" descr="Blind">
            <a:extLst>
              <a:ext uri="{FF2B5EF4-FFF2-40B4-BE49-F238E27FC236}">
                <a16:creationId xmlns:a16="http://schemas.microsoft.com/office/drawing/2014/main" id="{987F521B-AD3E-490A-861D-4EFBA7DB30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98043" y="1504637"/>
            <a:ext cx="630195" cy="630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6C1C89-ADDC-466D-AEC7-DFEE2C1E49BE}"/>
              </a:ext>
            </a:extLst>
          </p:cNvPr>
          <p:cNvSpPr txBox="1"/>
          <p:nvPr/>
        </p:nvSpPr>
        <p:spPr>
          <a:xfrm>
            <a:off x="5510151" y="6075145"/>
            <a:ext cx="2686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Focus on </a:t>
            </a:r>
            <a:r>
              <a:rPr lang="en-US" b="1" dirty="0">
                <a:solidFill>
                  <a:srgbClr val="C00000"/>
                </a:solidFill>
              </a:rPr>
              <a:t>communication</a:t>
            </a:r>
            <a:r>
              <a:rPr lang="en-US" b="1" dirty="0"/>
              <a:t> for this part</a:t>
            </a:r>
          </a:p>
        </p:txBody>
      </p:sp>
    </p:spTree>
    <p:extLst>
      <p:ext uri="{BB962C8B-B14F-4D97-AF65-F5344CB8AC3E}">
        <p14:creationId xmlns:p14="http://schemas.microsoft.com/office/powerpoint/2010/main" val="1017916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31DE9-3438-42B1-B516-41A619E9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EF93412-9EDF-4565-A43D-4BC660C2388A}"/>
                  </a:ext>
                </a:extLst>
              </p14:cNvPr>
              <p14:cNvContentPartPr/>
              <p14:nvPr/>
            </p14:nvContentPartPr>
            <p14:xfrm>
              <a:off x="1145014" y="-236807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EF93412-9EDF-4565-A43D-4BC660C238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6014" y="-24580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E4E60C85-221D-40A5-A7AA-2F1858B1AD07}"/>
              </a:ext>
            </a:extLst>
          </p:cNvPr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1F214C-60A0-B446-AC9B-732FFC2EFB6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7938AA-DDE8-41FA-AB9C-43BCA93BAF5D}"/>
              </a:ext>
            </a:extLst>
          </p:cNvPr>
          <p:cNvSpPr txBox="1">
            <a:spLocks/>
          </p:cNvSpPr>
          <p:nvPr/>
        </p:nvSpPr>
        <p:spPr>
          <a:xfrm>
            <a:off x="181177" y="136524"/>
            <a:ext cx="8919279" cy="981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Upper bounds for testing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8">
                <a:extLst>
                  <a:ext uri="{FF2B5EF4-FFF2-40B4-BE49-F238E27FC236}">
                    <a16:creationId xmlns:a16="http://schemas.microsoft.com/office/drawing/2014/main" id="{3A291755-70B6-4463-9C39-2341ABC101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9468846"/>
                  </p:ext>
                </p:extLst>
              </p:nvPr>
            </p:nvGraphicFramePr>
            <p:xfrm>
              <a:off x="1920240" y="1491143"/>
              <a:ext cx="6482079" cy="43857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60693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6299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Testing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128186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ra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ℓ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ra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func>
                                          <m:funcPr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800" b="0" i="0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min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{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ℓ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}</m:t>
                                            </m:r>
                                          </m:e>
                                        </m:func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127364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ℬ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</m:ra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num>
                                      <m:den>
                                        <m:func>
                                          <m:funcPr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800" b="0" i="0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min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{ℓ,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}</m:t>
                                            </m:r>
                                          </m:e>
                                        </m:func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9825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“Hide-and-Seek”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</m:func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  <a:p>
                          <a:pPr algn="ctr"/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8">
                <a:extLst>
                  <a:ext uri="{FF2B5EF4-FFF2-40B4-BE49-F238E27FC236}">
                    <a16:creationId xmlns:a16="http://schemas.microsoft.com/office/drawing/2014/main" id="{3A291755-70B6-4463-9C39-2341ABC101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9468846"/>
                  </p:ext>
                </p:extLst>
              </p:nvPr>
            </p:nvGraphicFramePr>
            <p:xfrm>
              <a:off x="1920240" y="1491143"/>
              <a:ext cx="6482079" cy="43857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60693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6299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Testing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128186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63" t="-50000" r="-200282" b="-1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847" t="-50000" r="-100847" b="-1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282" t="-50000" r="-563" b="-19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127364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63" t="-150000" r="-200282" b="-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847" t="-150000" r="-100847" b="-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282" t="-150000" r="-563" b="-9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12003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“Hide-and-Seek”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0353" t="-266497" r="-282" b="-101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Graphic 11" descr="Cell Tower">
            <a:extLst>
              <a:ext uri="{FF2B5EF4-FFF2-40B4-BE49-F238E27FC236}">
                <a16:creationId xmlns:a16="http://schemas.microsoft.com/office/drawing/2014/main" id="{1090AFF5-24D7-4156-B6EF-C71BD92B24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86546" y="1545003"/>
            <a:ext cx="549465" cy="549465"/>
          </a:xfrm>
          <a:prstGeom prst="rect">
            <a:avLst/>
          </a:prstGeom>
        </p:spPr>
      </p:pic>
      <p:pic>
        <p:nvPicPr>
          <p:cNvPr id="2" name="Graphic 1" descr="Cell Tower">
            <a:extLst>
              <a:ext uri="{FF2B5EF4-FFF2-40B4-BE49-F238E27FC236}">
                <a16:creationId xmlns:a16="http://schemas.microsoft.com/office/drawing/2014/main" id="{62FE59AC-3ACA-4360-91C3-8CBE81F81B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38407" y="1555298"/>
            <a:ext cx="549465" cy="549465"/>
          </a:xfrm>
          <a:prstGeom prst="rect">
            <a:avLst/>
          </a:prstGeom>
        </p:spPr>
      </p:pic>
      <p:pic>
        <p:nvPicPr>
          <p:cNvPr id="5" name="Graphic 4" descr="Dice">
            <a:extLst>
              <a:ext uri="{FF2B5EF4-FFF2-40B4-BE49-F238E27FC236}">
                <a16:creationId xmlns:a16="http://schemas.microsoft.com/office/drawing/2014/main" id="{94954FFD-5E33-419D-95DB-F9217AF20E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472883" y="1694557"/>
            <a:ext cx="424023" cy="424023"/>
          </a:xfrm>
          <a:prstGeom prst="rect">
            <a:avLst/>
          </a:prstGeom>
        </p:spPr>
      </p:pic>
      <p:pic>
        <p:nvPicPr>
          <p:cNvPr id="13" name="Graphic 12" descr="Dice">
            <a:extLst>
              <a:ext uri="{FF2B5EF4-FFF2-40B4-BE49-F238E27FC236}">
                <a16:creationId xmlns:a16="http://schemas.microsoft.com/office/drawing/2014/main" id="{F84BD266-C018-44F3-A10E-6FE1FFD6082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22809" y="1694557"/>
            <a:ext cx="426423" cy="4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103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31DE9-3438-42B1-B516-41A619E9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EF93412-9EDF-4565-A43D-4BC660C2388A}"/>
                  </a:ext>
                </a:extLst>
              </p14:cNvPr>
              <p14:cNvContentPartPr/>
              <p14:nvPr/>
            </p14:nvContentPartPr>
            <p14:xfrm>
              <a:off x="1145014" y="-236807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EF93412-9EDF-4565-A43D-4BC660C238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6014" y="-24580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E4E60C85-221D-40A5-A7AA-2F1858B1AD07}"/>
              </a:ext>
            </a:extLst>
          </p:cNvPr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1F214C-60A0-B446-AC9B-732FFC2EFB6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7938AA-DDE8-41FA-AB9C-43BCA93BAF5D}"/>
              </a:ext>
            </a:extLst>
          </p:cNvPr>
          <p:cNvSpPr txBox="1">
            <a:spLocks/>
          </p:cNvSpPr>
          <p:nvPr/>
        </p:nvSpPr>
        <p:spPr>
          <a:xfrm>
            <a:off x="181177" y="136524"/>
            <a:ext cx="8919279" cy="981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Upper bounds for testing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8">
                <a:extLst>
                  <a:ext uri="{FF2B5EF4-FFF2-40B4-BE49-F238E27FC236}">
                    <a16:creationId xmlns:a16="http://schemas.microsoft.com/office/drawing/2014/main" id="{3A291755-70B6-4463-9C39-2341ABC101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6235423"/>
                  </p:ext>
                </p:extLst>
              </p:nvPr>
            </p:nvGraphicFramePr>
            <p:xfrm>
              <a:off x="1920240" y="1491143"/>
              <a:ext cx="6482079" cy="43857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60693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6299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Testing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128186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ra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ℓ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ra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func>
                                          <m:funcPr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800" b="0" i="0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min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{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800" b="0" i="1" smtClean="0">
                                                    <a:solidFill>
                                                      <a:srgbClr val="C0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ℓ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}</m:t>
                                            </m:r>
                                          </m:e>
                                        </m:func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127364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ℬ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</m:ra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num>
                                      <m:den>
                                        <m:func>
                                          <m:funcPr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800" b="0" i="0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min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{ℓ,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}</m:t>
                                            </m:r>
                                          </m:e>
                                        </m:func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9825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“Hide-and-Seek”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</m:func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𝜀</m:t>
                                        </m:r>
                                      </m:e>
                                      <m:sup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f>
                                  <m:fPr>
                                    <m:ctrlP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8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ℓ, </m:t>
                                            </m:r>
                                            <m:r>
                                              <a:rPr lang="en-US" sz="18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en-US" sz="1800" dirty="0"/>
                        </a:p>
                        <a:p>
                          <a:pPr algn="ctr"/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8">
                <a:extLst>
                  <a:ext uri="{FF2B5EF4-FFF2-40B4-BE49-F238E27FC236}">
                    <a16:creationId xmlns:a16="http://schemas.microsoft.com/office/drawing/2014/main" id="{3A291755-70B6-4463-9C39-2341ABC101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6235423"/>
                  </p:ext>
                </p:extLst>
              </p:nvPr>
            </p:nvGraphicFramePr>
            <p:xfrm>
              <a:off x="1920240" y="1491143"/>
              <a:ext cx="6482079" cy="43857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60693">
                      <a:extLst>
                        <a:ext uri="{9D8B030D-6E8A-4147-A177-3AD203B41FA5}">
                          <a16:colId xmlns:a16="http://schemas.microsoft.com/office/drawing/2014/main" val="2561159718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3241064133"/>
                        </a:ext>
                      </a:extLst>
                    </a:gridCol>
                    <a:gridCol w="2160693">
                      <a:extLst>
                        <a:ext uri="{9D8B030D-6E8A-4147-A177-3AD203B41FA5}">
                          <a16:colId xmlns:a16="http://schemas.microsoft.com/office/drawing/2014/main" val="4117753679"/>
                        </a:ext>
                      </a:extLst>
                    </a:gridCol>
                  </a:tblGrid>
                  <a:tr h="6299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solidFill>
                                <a:schemeClr val="tx1"/>
                              </a:solidFill>
                            </a:rPr>
                            <a:t>Testing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047846"/>
                      </a:ext>
                    </a:extLst>
                  </a:tr>
                  <a:tr h="128186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63" t="-50000" r="-200282" b="-1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847" t="-50000" r="-100847" b="-1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282" t="-50000" r="-563" b="-19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2126947"/>
                      </a:ext>
                    </a:extLst>
                  </a:tr>
                  <a:tr h="127364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63" t="-150000" r="-200282" b="-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847" t="-150000" r="-100847" b="-9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282" t="-150000" r="-563" b="-9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6146309"/>
                      </a:ext>
                    </a:extLst>
                  </a:tr>
                  <a:tr h="12003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“Hide-and-Seek”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0353" t="-266497" r="-282" b="-101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18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6061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Graphic 11" descr="Cell Tower">
            <a:extLst>
              <a:ext uri="{FF2B5EF4-FFF2-40B4-BE49-F238E27FC236}">
                <a16:creationId xmlns:a16="http://schemas.microsoft.com/office/drawing/2014/main" id="{1090AFF5-24D7-4156-B6EF-C71BD92B24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86546" y="1545003"/>
            <a:ext cx="549465" cy="549465"/>
          </a:xfrm>
          <a:prstGeom prst="rect">
            <a:avLst/>
          </a:prstGeom>
        </p:spPr>
      </p:pic>
      <p:pic>
        <p:nvPicPr>
          <p:cNvPr id="2" name="Graphic 1" descr="Cell Tower">
            <a:extLst>
              <a:ext uri="{FF2B5EF4-FFF2-40B4-BE49-F238E27FC236}">
                <a16:creationId xmlns:a16="http://schemas.microsoft.com/office/drawing/2014/main" id="{62FE59AC-3ACA-4360-91C3-8CBE81F81B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38407" y="1555298"/>
            <a:ext cx="549465" cy="549465"/>
          </a:xfrm>
          <a:prstGeom prst="rect">
            <a:avLst/>
          </a:prstGeom>
        </p:spPr>
      </p:pic>
      <p:pic>
        <p:nvPicPr>
          <p:cNvPr id="5" name="Graphic 4" descr="Dice">
            <a:extLst>
              <a:ext uri="{FF2B5EF4-FFF2-40B4-BE49-F238E27FC236}">
                <a16:creationId xmlns:a16="http://schemas.microsoft.com/office/drawing/2014/main" id="{94954FFD-5E33-419D-95DB-F9217AF20E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472883" y="1694557"/>
            <a:ext cx="424023" cy="424023"/>
          </a:xfrm>
          <a:prstGeom prst="rect">
            <a:avLst/>
          </a:prstGeom>
        </p:spPr>
      </p:pic>
      <p:pic>
        <p:nvPicPr>
          <p:cNvPr id="13" name="Graphic 12" descr="Dice">
            <a:extLst>
              <a:ext uri="{FF2B5EF4-FFF2-40B4-BE49-F238E27FC236}">
                <a16:creationId xmlns:a16="http://schemas.microsoft.com/office/drawing/2014/main" id="{F84BD266-C018-44F3-A10E-6FE1FFD6082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22809" y="1694557"/>
            <a:ext cx="426423" cy="4264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64C524B-765E-4F45-8007-C46CAB2F0070}"/>
              </a:ext>
            </a:extLst>
          </p:cNvPr>
          <p:cNvSpPr txBox="1"/>
          <p:nvPr/>
        </p:nvSpPr>
        <p:spPr>
          <a:xfrm>
            <a:off x="5536020" y="6233873"/>
            <a:ext cx="2686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(analogous for </a:t>
            </a:r>
            <a:r>
              <a:rPr lang="en-US" b="1" dirty="0">
                <a:solidFill>
                  <a:srgbClr val="C00000"/>
                </a:solidFill>
              </a:rPr>
              <a:t>privacy</a:t>
            </a:r>
            <a:r>
              <a:rPr lang="en-US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48834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That’s seven upper bounds to prove.</a:t>
            </a:r>
            <a:br>
              <a:rPr lang="en-US" sz="3200" dirty="0"/>
            </a:b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(in ≈30 minutes)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78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4400-2035-4914-A12B-5632720CD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0811"/>
            <a:ext cx="7886700" cy="1083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That’s seven upper bounds to prove.</a:t>
            </a:r>
            <a:br>
              <a:rPr lang="en-US" sz="3200" dirty="0"/>
            </a:b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(in ≈30 minutes)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E06D6-A582-40AC-83D1-51D3E316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214C-60A0-B446-AC9B-732FFC2EFB68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A06E03C-625B-44EC-BB6C-33D1C994DFEA}"/>
                  </a:ext>
                </a:extLst>
              </p:cNvPr>
              <p:cNvSpPr txBox="1"/>
              <p:nvPr/>
            </p:nvSpPr>
            <p:spPr>
              <a:xfrm>
                <a:off x="733168" y="3013501"/>
                <a:ext cx="311802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Discrete distributions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loss: </a:t>
                </a:r>
                <a:r>
                  <a:rPr lang="en-US" sz="2400" dirty="0">
                    <a:solidFill>
                      <a:srgbClr val="0070C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A06E03C-625B-44EC-BB6C-33D1C994D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68" y="3013501"/>
                <a:ext cx="3118021" cy="830997"/>
              </a:xfrm>
              <a:prstGeom prst="rect">
                <a:avLst/>
              </a:prstGeom>
              <a:blipFill>
                <a:blip r:embed="rId2"/>
                <a:stretch>
                  <a:fillRect t="-5839" r="-391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3D9E807-E8E4-4916-B69E-E20B25AAF871}"/>
              </a:ext>
            </a:extLst>
          </p:cNvPr>
          <p:cNvSpPr txBox="1"/>
          <p:nvPr/>
        </p:nvSpPr>
        <p:spPr>
          <a:xfrm>
            <a:off x="3012989" y="4576548"/>
            <a:ext cx="31180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Bernoulli product hide-and-seek: </a:t>
            </a:r>
            <a:r>
              <a:rPr lang="en-US" sz="2400" dirty="0">
                <a:solidFill>
                  <a:srgbClr val="0070C0"/>
                </a:solidFill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AD8F62C-895F-4B65-8A3D-063D7062FF8F}"/>
                  </a:ext>
                </a:extLst>
              </p:cNvPr>
              <p:cNvSpPr txBox="1"/>
              <p:nvPr/>
            </p:nvSpPr>
            <p:spPr>
              <a:xfrm>
                <a:off x="5445213" y="3013501"/>
                <a:ext cx="311802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Bernoulli product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loss: </a:t>
                </a:r>
                <a:r>
                  <a:rPr lang="en-US" sz="2400" dirty="0">
                    <a:solidFill>
                      <a:srgbClr val="0070C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AD8F62C-895F-4B65-8A3D-063D7062F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213" y="3013501"/>
                <a:ext cx="3118021" cy="830997"/>
              </a:xfrm>
              <a:prstGeom prst="rect">
                <a:avLst/>
              </a:prstGeom>
              <a:blipFill>
                <a:blip r:embed="rId3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3344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5D3C9F9-B063-48E1-9CC0-1C7141E15F5E}">
  <we:reference id="wa104038830" version="1.0.0.3" store="en-US" storeType="OMEX"/>
  <we:alternateReferences>
    <we:reference id="WA104038830" version="1.0.0.3" store="WA104038830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115554</TotalTime>
  <Words>2253</Words>
  <Application>Microsoft Office PowerPoint</Application>
  <PresentationFormat>On-screen Show (4:3)</PresentationFormat>
  <Paragraphs>285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Univers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open problems</vt:lpstr>
      <vt:lpstr>Some directions</vt:lpstr>
      <vt:lpstr>References and previous work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Clement Canonne</cp:lastModifiedBy>
  <cp:revision>3238</cp:revision>
  <cp:lastPrinted>2020-10-14T14:26:02Z</cp:lastPrinted>
  <dcterms:created xsi:type="dcterms:W3CDTF">2016-01-25T19:51:04Z</dcterms:created>
  <dcterms:modified xsi:type="dcterms:W3CDTF">2020-11-02T07:42:26Z</dcterms:modified>
  <cp:category/>
</cp:coreProperties>
</file>