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7.xml" ContentType="application/inkml+xml"/>
  <Override PartName="/ppt/notesSlides/notesSlide21.xml" ContentType="application/vnd.openxmlformats-officedocument.presentationml.notesSlide+xml"/>
  <Override PartName="/ppt/ink/ink18.xml" ContentType="application/inkml+xml"/>
  <Override PartName="/ppt/notesSlides/notesSlide22.xml" ContentType="application/vnd.openxmlformats-officedocument.presentationml.notesSlide+xml"/>
  <Override PartName="/ppt/ink/ink19.xml" ContentType="application/inkml+xml"/>
  <Override PartName="/ppt/notesSlides/notesSlide23.xml" ContentType="application/vnd.openxmlformats-officedocument.presentationml.notesSlide+xml"/>
  <Override PartName="/ppt/ink/ink20.xml" ContentType="application/inkml+xml"/>
  <Override PartName="/ppt/notesSlides/notesSlide24.xml" ContentType="application/vnd.openxmlformats-officedocument.presentationml.notesSlide+xml"/>
  <Override PartName="/ppt/ink/ink21.xml" ContentType="application/inkml+xml"/>
  <Override PartName="/ppt/notesSlides/notesSlide25.xml" ContentType="application/vnd.openxmlformats-officedocument.presentationml.notesSlide+xml"/>
  <Override PartName="/ppt/ink/ink22.xml" ContentType="application/inkml+xml"/>
  <Override PartName="/ppt/comments/comment1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3.xml" ContentType="application/inkml+xml"/>
  <Override PartName="/ppt/notesSlides/notesSlide29.xml" ContentType="application/vnd.openxmlformats-officedocument.presentationml.notesSlide+xml"/>
  <Override PartName="/ppt/ink/ink24.xml" ContentType="application/inkml+xml"/>
  <Override PartName="/ppt/notesSlides/notesSlide30.xml" ContentType="application/vnd.openxmlformats-officedocument.presentationml.notesSlide+xml"/>
  <Override PartName="/ppt/ink/ink25.xml" ContentType="application/inkml+xml"/>
  <Override PartName="/ppt/notesSlides/notesSlide31.xml" ContentType="application/vnd.openxmlformats-officedocument.presentationml.notesSlide+xml"/>
  <Override PartName="/ppt/ink/ink26.xml" ContentType="application/inkml+xml"/>
  <Override PartName="/ppt/notesSlides/notesSlide32.xml" ContentType="application/vnd.openxmlformats-officedocument.presentationml.notesSlide+xml"/>
  <Override PartName="/ppt/ink/ink27.xml" ContentType="application/inkml+xml"/>
  <Override PartName="/ppt/comments/comment2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8.xml" ContentType="application/inkml+xml"/>
  <Override PartName="/ppt/comments/comment3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29.xml" ContentType="application/inkml+xml"/>
  <Override PartName="/ppt/notesSlides/notesSlide37.xml" ContentType="application/vnd.openxmlformats-officedocument.presentationml.notesSlide+xml"/>
  <Override PartName="/ppt/ink/ink30.xml" ContentType="application/inkml+xml"/>
  <Override PartName="/ppt/notesSlides/notesSlide38.xml" ContentType="application/vnd.openxmlformats-officedocument.presentationml.notesSlide+xml"/>
  <Override PartName="/ppt/ink/ink31.xml" ContentType="application/inkml+xml"/>
  <Override PartName="/ppt/notesSlides/notesSlide39.xml" ContentType="application/vnd.openxmlformats-officedocument.presentationml.notesSlide+xml"/>
  <Override PartName="/ppt/ink/ink32.xml" ContentType="application/inkml+xml"/>
  <Override PartName="/ppt/notesSlides/notesSlide40.xml" ContentType="application/vnd.openxmlformats-officedocument.presentationml.notesSlide+xml"/>
  <Override PartName="/ppt/ink/ink33.xml" ContentType="application/inkml+xml"/>
  <Override PartName="/ppt/notesSlides/notesSlide41.xml" ContentType="application/vnd.openxmlformats-officedocument.presentationml.notesSlide+xml"/>
  <Override PartName="/ppt/ink/ink34.xml" ContentType="application/inkml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7" r:id="rId2"/>
    <p:sldId id="802" r:id="rId3"/>
    <p:sldId id="818" r:id="rId4"/>
    <p:sldId id="819" r:id="rId5"/>
    <p:sldId id="833" r:id="rId6"/>
    <p:sldId id="834" r:id="rId7"/>
    <p:sldId id="835" r:id="rId8"/>
    <p:sldId id="804" r:id="rId9"/>
    <p:sldId id="822" r:id="rId10"/>
    <p:sldId id="806" r:id="rId11"/>
    <p:sldId id="809" r:id="rId12"/>
    <p:sldId id="823" r:id="rId13"/>
    <p:sldId id="836" r:id="rId14"/>
    <p:sldId id="837" r:id="rId15"/>
    <p:sldId id="838" r:id="rId16"/>
    <p:sldId id="839" r:id="rId17"/>
    <p:sldId id="859" r:id="rId18"/>
    <p:sldId id="840" r:id="rId19"/>
    <p:sldId id="841" r:id="rId20"/>
    <p:sldId id="810" r:id="rId21"/>
    <p:sldId id="854" r:id="rId22"/>
    <p:sldId id="842" r:id="rId23"/>
    <p:sldId id="843" r:id="rId24"/>
    <p:sldId id="811" r:id="rId25"/>
    <p:sldId id="845" r:id="rId26"/>
    <p:sldId id="844" r:id="rId27"/>
    <p:sldId id="808" r:id="rId28"/>
    <p:sldId id="813" r:id="rId29"/>
    <p:sldId id="851" r:id="rId30"/>
    <p:sldId id="852" r:id="rId31"/>
    <p:sldId id="814" r:id="rId32"/>
    <p:sldId id="853" r:id="rId33"/>
    <p:sldId id="849" r:id="rId34"/>
    <p:sldId id="848" r:id="rId35"/>
    <p:sldId id="807" r:id="rId36"/>
    <p:sldId id="817" r:id="rId37"/>
    <p:sldId id="855" r:id="rId38"/>
    <p:sldId id="856" r:id="rId39"/>
    <p:sldId id="857" r:id="rId40"/>
    <p:sldId id="847" r:id="rId41"/>
    <p:sldId id="858" r:id="rId42"/>
    <p:sldId id="85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Tyagi" initials="HT" lastIdx="7" clrIdx="0">
    <p:extLst>
      <p:ext uri="{19B8F6BF-5375-455C-9EA6-DF929625EA0E}">
        <p15:presenceInfo xmlns:p15="http://schemas.microsoft.com/office/powerpoint/2012/main" userId="S::htyagi@iisc.ac.in::258a653e-9d5e-4574-9f21-c01c8dc25c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D08"/>
    <a:srgbClr val="FF40FF"/>
    <a:srgbClr val="941651"/>
    <a:srgbClr val="0346FF"/>
    <a:srgbClr val="FF8AD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/>
    <p:restoredTop sz="79549"/>
  </p:normalViewPr>
  <p:slideViewPr>
    <p:cSldViewPr snapToGrid="0" snapToObjects="1">
      <p:cViewPr varScale="1">
        <p:scale>
          <a:sx n="90" d="100"/>
          <a:sy n="90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16:57:18.334" idx="2">
    <p:pos x="10" y="10"/>
    <p:text>Fix italics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17:04:39.654" idx="4">
    <p:pos x="5637" y="627"/>
    <p:text>Y^n italics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17:05:39.033" idx="5">
    <p:pos x="10" y="10"/>
    <p:text>Clicks</p:text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8C9B6-6EAC-6B49-A61E-E0D1C35A7811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90DC5-5870-5C41-B430-7B9B3AC8A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CF8B-DD77-8742-8724-F26EA65E9FF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15F8-7CE3-5848-8218-DDA4607A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7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6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4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0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1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8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38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5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8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3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4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34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94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08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8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9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7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96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77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3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44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6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4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16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66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3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75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4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504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696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2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9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3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0257-B4FA-F54D-892E-204BDDF26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450DC-0E57-B048-AC32-152710F65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44D45-D248-504B-9E36-AB008703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9252-C3BE-0444-88C3-CC6E141A857F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6394D-2B21-DA40-8C9A-E0702A9F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C18F-CC7F-544B-A616-F9D50930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E398-BB3F-1B48-8C8C-CE6B2467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44D26-81E8-FC43-BAFA-F7A288599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4EFAB-4F84-E64F-AA63-F076237E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6CB-EB1D-0442-82FB-000D82AB8BF8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F298-78A9-D74C-AA5F-DD77BC46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C212A-E00D-A84A-B94A-A6E3CEAF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A9E2A-9FF2-E549-BEB4-1232DE8F8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D990A-013F-0E4E-9BD7-7976C80DD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0A70B-20A5-3543-B12E-FAF67763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280E-996A-FA4C-BB47-B73D11769466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37AFC-8398-894B-B0E9-20372D0D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10FB-1AB3-3D48-A835-5619D8AE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C01D-E7D6-B245-84B8-74D55A65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CC9C-320A-4342-848A-92196820E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A90B-E1FB-C24F-9731-24B6ED5C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B6-5707-9243-8CB1-31C18FC89B5D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C57A-6040-A345-A998-EB128623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6896E-E733-F242-BEF4-8CE65254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2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A1A9-E029-D949-9BC3-B6B3E2F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BFB8-06C6-1A41-BA02-A43BCB09D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145FC-C153-3947-9907-438B859D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E4E2-D64C-534E-BA4D-33B2F773E17F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A5D5-D00C-2D49-AA5D-67B1D36B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0F6E6-973B-7F46-961F-F40EF542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248D-D137-B14D-9CD9-0661A152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2CD9-FBD4-8149-8510-E6670F778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A7E17-9ABF-B74E-B40E-CD8BEAB6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87E92-468E-6048-BBE8-375FE7E1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B0C-2E1D-E649-9CAF-AFEB01FB3513}" type="datetime1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35C98-1FBC-5E46-ABB4-7917A4E4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B1B4-7BB5-9C46-98D9-AFC10DC6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5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E8D3-CDD4-2141-AF7C-F69827EC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0B30A-6430-1A4D-9440-2F6E4FC5E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40107-6457-8A49-B6C7-82955DBB0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F8548-90A2-1E4D-BEDD-D1FF559E0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8EE07-DDF6-4E4E-8A95-64765A549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B4664-BC1F-4644-AB97-22D5D5D8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9F3-17C6-2545-856D-79DF721E5DBD}" type="datetime1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E4BD0-D14F-4A4F-A2CA-C62EADCB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211D0-A710-CE40-B20F-6BCA9AFE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1DA6-E0BE-1447-A3C4-BEB57243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7392F-238A-3040-8295-7B072F18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49E9-2832-C146-A7EB-D3A61730BC93}" type="datetime1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70B40-A0D5-7B4B-AA6A-D05E9242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0C71F-1C30-8647-B592-2B61FF5F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4C77B-D81D-A14A-A582-7ACD7B7B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8D2C-595F-C440-9ECC-9069CC5BD479}" type="datetime1">
              <a:rPr lang="en-US" smtClean="0"/>
              <a:t>11/2/20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5CFC3-A67C-CC4E-9AD7-C5B866BE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157FC-75EA-7F45-9653-24332A8B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88FF-6A36-BE4E-8BC8-E14FAD16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0A22-16E0-8B4E-A97E-0B15D58F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73B87-1D96-124E-BC19-5228DBBB1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06C08-4740-284F-855E-515E6BFB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4A4B-163D-1B41-901A-A1C16ACED54B}" type="datetime1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0FBA9-8B5A-D24E-93EE-E6CF9E16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9287E-1CAA-6849-8129-01524770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3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C84A-958B-EA4B-BF14-5D53FFCF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ED6E5-FB81-3D4E-A493-9532A12A2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E1E54-9C87-A84B-B550-320B8CE3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9A030-3815-EC41-8855-7486D8AB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D6A-C555-2B4A-BD44-4670FC3F6FD8}" type="datetime1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744E3-5535-AD43-93C2-A649B3BA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C43C5-6751-9C41-B194-B2C72CDA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99388-F227-0749-9E59-68ACDCC2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3C9EA-538F-C741-9FAE-7AF5746BE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CCB7E-85D9-3342-9FEF-DF855F9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BE0F-6121-9E43-9473-3857C1CFC869}" type="datetime1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8297-870C-5B4F-B088-0633D12EA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E07EC-09DD-454D-A225-8B132DD79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customXml" Target="../ink/ink9.xml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720.png"/><Relationship Id="rId4" Type="http://schemas.openxmlformats.org/officeDocument/2006/relationships/image" Target="../media/image7.png"/><Relationship Id="rId9" Type="http://schemas.openxmlformats.org/officeDocument/2006/relationships/image" Target="../media/image7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15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customXml" Target="../ink/ink22.xm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customXml" Target="../ink/ink27.xm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.png"/><Relationship Id="rId4" Type="http://schemas.openxmlformats.org/officeDocument/2006/relationships/customXml" Target="../ink/ink28.xml"/><Relationship Id="rId9" Type="http://schemas.openxmlformats.org/officeDocument/2006/relationships/comments" Target="../comments/commen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0.png"/><Relationship Id="rId18" Type="http://schemas.openxmlformats.org/officeDocument/2006/relationships/image" Target="../media/image6.png"/><Relationship Id="rId3" Type="http://schemas.openxmlformats.org/officeDocument/2006/relationships/customXml" Target="../ink/ink4.xml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15" Type="http://schemas.openxmlformats.org/officeDocument/2006/relationships/image" Target="../media/image36.png"/><Relationship Id="rId10" Type="http://schemas.openxmlformats.org/officeDocument/2006/relationships/image" Target="../media/image34.png"/><Relationship Id="rId19" Type="http://schemas.openxmlformats.org/officeDocument/2006/relationships/image" Target="../media/image7.svg"/><Relationship Id="rId4" Type="http://schemas.openxmlformats.org/officeDocument/2006/relationships/image" Target="../media/image70.png"/><Relationship Id="rId9" Type="http://schemas.openxmlformats.org/officeDocument/2006/relationships/image" Target="../media/image33.png"/><Relationship Id="rId14" Type="http://schemas.openxmlformats.org/officeDocument/2006/relationships/image" Target="../media/image3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0.png"/><Relationship Id="rId3" Type="http://schemas.openxmlformats.org/officeDocument/2006/relationships/customXml" Target="../ink/ink5.xml"/><Relationship Id="rId21" Type="http://schemas.openxmlformats.org/officeDocument/2006/relationships/image" Target="../media/image10.sv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15" Type="http://schemas.openxmlformats.org/officeDocument/2006/relationships/image" Target="../media/image36.png"/><Relationship Id="rId10" Type="http://schemas.openxmlformats.org/officeDocument/2006/relationships/image" Target="../media/image34.png"/><Relationship Id="rId19" Type="http://schemas.openxmlformats.org/officeDocument/2006/relationships/image" Target="../media/image120.png"/><Relationship Id="rId4" Type="http://schemas.openxmlformats.org/officeDocument/2006/relationships/image" Target="../media/image70.png"/><Relationship Id="rId9" Type="http://schemas.openxmlformats.org/officeDocument/2006/relationships/image" Target="../media/image33.png"/><Relationship Id="rId14" Type="http://schemas.openxmlformats.org/officeDocument/2006/relationships/image" Target="../media/image350.pn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0.png"/><Relationship Id="rId3" Type="http://schemas.openxmlformats.org/officeDocument/2006/relationships/customXml" Target="../ink/ink6.xml"/><Relationship Id="rId21" Type="http://schemas.openxmlformats.org/officeDocument/2006/relationships/image" Target="../media/image10.sv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15" Type="http://schemas.openxmlformats.org/officeDocument/2006/relationships/image" Target="../media/image36.png"/><Relationship Id="rId10" Type="http://schemas.openxmlformats.org/officeDocument/2006/relationships/image" Target="../media/image34.png"/><Relationship Id="rId19" Type="http://schemas.openxmlformats.org/officeDocument/2006/relationships/image" Target="../media/image120.png"/><Relationship Id="rId4" Type="http://schemas.openxmlformats.org/officeDocument/2006/relationships/image" Target="../media/image70.png"/><Relationship Id="rId9" Type="http://schemas.openxmlformats.org/officeDocument/2006/relationships/image" Target="../media/image33.png"/><Relationship Id="rId14" Type="http://schemas.openxmlformats.org/officeDocument/2006/relationships/image" Target="../media/image350.pn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134471" y="273956"/>
            <a:ext cx="9412942" cy="249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Cookbook: Lower Bounds for Statistical Inference in Distributed and Constrained Settings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88" y="3045807"/>
            <a:ext cx="7778496" cy="1416863"/>
          </a:xfrm>
        </p:spPr>
        <p:txBody>
          <a:bodyPr>
            <a:normAutofit/>
          </a:bodyPr>
          <a:lstStyle/>
          <a:p>
            <a:r>
              <a:rPr lang="en-US" sz="2600" dirty="0"/>
              <a:t>Jayadev Acharya, Clement </a:t>
            </a:r>
            <a:r>
              <a:rPr lang="en-US" sz="2600" dirty="0" err="1"/>
              <a:t>Canonne</a:t>
            </a:r>
            <a:r>
              <a:rPr lang="en-US" sz="2600" dirty="0"/>
              <a:t>, </a:t>
            </a:r>
            <a:r>
              <a:rPr lang="en-US" sz="2600" b="1" dirty="0"/>
              <a:t>Himanshu Tyagi</a:t>
            </a:r>
          </a:p>
          <a:p>
            <a:endParaRPr lang="en-US" sz="2600" dirty="0"/>
          </a:p>
          <a:p>
            <a:r>
              <a:rPr lang="en-US" sz="2800" dirty="0"/>
              <a:t>FOCS 2020</a:t>
            </a:r>
          </a:p>
          <a:p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10017" y="4826643"/>
            <a:ext cx="7523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Part III: Lower bounds for hypothesis testing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66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88" y="3045807"/>
            <a:ext cx="7778496" cy="14168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1. The Decoupled Chi-square Contraction Bound</a:t>
            </a:r>
            <a:r>
              <a:rPr lang="en-US" sz="2600" dirty="0"/>
              <a:t>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5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Use-case: Lower bound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-identity testing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Paninski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’08]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461665"/>
              </a:xfrm>
              <a:prstGeom prst="rect">
                <a:avLst/>
              </a:prstGeom>
              <a:blipFill>
                <a:blip r:embed="rId5"/>
                <a:stretch>
                  <a:fillRect l="-1036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9B1E60-E785-9147-BE53-C0B642CB6C51}"/>
              </a:ext>
            </a:extLst>
          </p:cNvPr>
          <p:cNvSpPr txBox="1"/>
          <p:nvPr/>
        </p:nvSpPr>
        <p:spPr>
          <a:xfrm>
            <a:off x="181177" y="6077248"/>
            <a:ext cx="8567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Paninski</a:t>
            </a:r>
            <a:r>
              <a:rPr lang="en-US" dirty="0">
                <a:solidFill>
                  <a:schemeClr val="accent1"/>
                </a:solidFill>
              </a:rPr>
              <a:t> ’08] </a:t>
            </a:r>
            <a:r>
              <a:rPr lang="en-IN" dirty="0">
                <a:solidFill>
                  <a:schemeClr val="accent1"/>
                </a:solidFill>
              </a:rPr>
              <a:t>L. </a:t>
            </a:r>
            <a:r>
              <a:rPr lang="en-IN" dirty="0" err="1">
                <a:solidFill>
                  <a:schemeClr val="accent1"/>
                </a:solidFill>
              </a:rPr>
              <a:t>Paninski</a:t>
            </a:r>
            <a:r>
              <a:rPr lang="en-IN" dirty="0">
                <a:solidFill>
                  <a:schemeClr val="accent1"/>
                </a:solidFill>
              </a:rPr>
              <a:t>, “A coincidence-based test for uniformity given very sparsely  sampled discrete data,” </a:t>
            </a:r>
            <a:r>
              <a:rPr lang="en-IN" i="1" dirty="0">
                <a:solidFill>
                  <a:schemeClr val="accent1"/>
                </a:solidFill>
              </a:rPr>
              <a:t>IEEE Transactions on Information Theory</a:t>
            </a:r>
            <a:r>
              <a:rPr lang="en-IN" dirty="0">
                <a:solidFill>
                  <a:schemeClr val="accent1"/>
                </a:solidFill>
              </a:rPr>
              <a:t>, 2008 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0A5F0D-58D4-354C-A906-B9B6E574D720}"/>
                  </a:ext>
                </a:extLst>
              </p:cNvPr>
              <p:cNvSpPr/>
              <p:nvPr/>
            </p:nvSpPr>
            <p:spPr>
              <a:xfrm>
                <a:off x="266153" y="1586633"/>
                <a:ext cx="8482932" cy="1581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Consider the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>
                  <a:solidFill>
                    <a:srgbClr val="0346FF"/>
                  </a:solidFill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0A5F0D-58D4-354C-A906-B9B6E574D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1586633"/>
                <a:ext cx="8482932" cy="1581202"/>
              </a:xfrm>
              <a:prstGeom prst="rect">
                <a:avLst/>
              </a:prstGeom>
              <a:blipFill>
                <a:blip r:embed="rId6"/>
                <a:stretch>
                  <a:fillRect l="-1046" t="-8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D1A4D45-1327-7646-93BC-36B5FF8F2A08}"/>
              </a:ext>
            </a:extLst>
          </p:cNvPr>
          <p:cNvGrpSpPr/>
          <p:nvPr/>
        </p:nvGrpSpPr>
        <p:grpSpPr>
          <a:xfrm>
            <a:off x="181177" y="2892607"/>
            <a:ext cx="7519914" cy="2864501"/>
            <a:chOff x="139150" y="2932043"/>
            <a:chExt cx="8229598" cy="37178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9A2720-AC87-F648-9298-1874F07AF6A1}"/>
                </a:ext>
              </a:extLst>
            </p:cNvPr>
            <p:cNvGrpSpPr/>
            <p:nvPr/>
          </p:nvGrpSpPr>
          <p:grpSpPr>
            <a:xfrm>
              <a:off x="725557" y="2932043"/>
              <a:ext cx="7643191" cy="3717859"/>
              <a:chOff x="725557" y="2932043"/>
              <a:chExt cx="7643191" cy="371785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23D26CF-3364-5E48-8F14-A97C21197F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252" y="5585791"/>
                <a:ext cx="7593496" cy="0"/>
              </a:xfrm>
              <a:prstGeom prst="line">
                <a:avLst/>
              </a:prstGeom>
              <a:ln w="38100">
                <a:solidFill>
                  <a:schemeClr val="accent2">
                    <a:alpha val="6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331C96-33A4-CC4B-9901-A364EDB70695}"/>
                  </a:ext>
                </a:extLst>
              </p:cNvPr>
              <p:cNvSpPr/>
              <p:nvPr/>
            </p:nvSpPr>
            <p:spPr>
              <a:xfrm>
                <a:off x="1023730" y="3896141"/>
                <a:ext cx="149087" cy="168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5C749DD-60D7-3C42-AB3F-2BD64DF77708}"/>
                  </a:ext>
                </a:extLst>
              </p:cNvPr>
              <p:cNvSpPr/>
              <p:nvPr/>
            </p:nvSpPr>
            <p:spPr>
              <a:xfrm>
                <a:off x="1335154" y="4167811"/>
                <a:ext cx="149087" cy="1411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C1E7B6-B9F6-A34E-8507-C8C128B2D2DF}"/>
                  </a:ext>
                </a:extLst>
              </p:cNvPr>
              <p:cNvSpPr/>
              <p:nvPr/>
            </p:nvSpPr>
            <p:spPr>
              <a:xfrm>
                <a:off x="1673091" y="3889516"/>
                <a:ext cx="149087" cy="168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66F735-7DD1-2646-8ECB-733057F560AA}"/>
                  </a:ext>
                </a:extLst>
              </p:cNvPr>
              <p:cNvSpPr/>
              <p:nvPr/>
            </p:nvSpPr>
            <p:spPr>
              <a:xfrm>
                <a:off x="1984515" y="4171125"/>
                <a:ext cx="149087" cy="1411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8E4454-D7E5-3B4C-8DFC-DF90BD6F1272}"/>
                  </a:ext>
                </a:extLst>
              </p:cNvPr>
              <p:cNvSpPr/>
              <p:nvPr/>
            </p:nvSpPr>
            <p:spPr>
              <a:xfrm>
                <a:off x="2657062" y="3889517"/>
                <a:ext cx="149087" cy="168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F22809-7D93-6F4B-AB27-569D8E684B99}"/>
                  </a:ext>
                </a:extLst>
              </p:cNvPr>
              <p:cNvSpPr/>
              <p:nvPr/>
            </p:nvSpPr>
            <p:spPr>
              <a:xfrm>
                <a:off x="2322444" y="4171126"/>
                <a:ext cx="149087" cy="1411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842626-05AE-7B42-B985-56583871EF2E}"/>
                  </a:ext>
                </a:extLst>
              </p:cNvPr>
              <p:cNvSpPr txBox="1"/>
              <p:nvPr/>
            </p:nvSpPr>
            <p:spPr>
              <a:xfrm>
                <a:off x="944218" y="579451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6578F6-CFC3-A249-9C25-86BAF51EB20B}"/>
                  </a:ext>
                </a:extLst>
              </p:cNvPr>
              <p:cNvSpPr txBox="1"/>
              <p:nvPr/>
            </p:nvSpPr>
            <p:spPr>
              <a:xfrm>
                <a:off x="1255642" y="57878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AF46CC-2674-D341-BA21-32DD2B6C084F}"/>
                  </a:ext>
                </a:extLst>
              </p:cNvPr>
              <p:cNvSpPr txBox="1"/>
              <p:nvPr/>
            </p:nvSpPr>
            <p:spPr>
              <a:xfrm>
                <a:off x="1613453" y="578788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BCF237-FA83-4746-80A9-270356C4CF3E}"/>
                  </a:ext>
                </a:extLst>
              </p:cNvPr>
              <p:cNvSpPr txBox="1"/>
              <p:nvPr/>
            </p:nvSpPr>
            <p:spPr>
              <a:xfrm>
                <a:off x="1891746" y="578788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235901-1A4C-2743-BE8C-13DF9F59B5A0}"/>
                  </a:ext>
                </a:extLst>
              </p:cNvPr>
              <p:cNvSpPr txBox="1"/>
              <p:nvPr/>
            </p:nvSpPr>
            <p:spPr>
              <a:xfrm>
                <a:off x="2262809" y="577132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32784A-1D9F-5444-AA87-3A2299ACF1CE}"/>
                  </a:ext>
                </a:extLst>
              </p:cNvPr>
              <p:cNvSpPr txBox="1"/>
              <p:nvPr/>
            </p:nvSpPr>
            <p:spPr>
              <a:xfrm>
                <a:off x="2541102" y="576138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4532EC5-9F0D-114C-A09A-5023E960E66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582" y="6311348"/>
                    <a:ext cx="58580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=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326A7DF-00F2-0540-9B0A-91E415A88B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582" y="6311348"/>
                    <a:ext cx="585801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704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F00A566-A965-F749-B348-F1C8F283B023}"/>
                      </a:ext>
                    </a:extLst>
                  </p:cNvPr>
                  <p:cNvSpPr txBox="1"/>
                  <p:nvPr/>
                </p:nvSpPr>
                <p:spPr>
                  <a:xfrm>
                    <a:off x="1573697" y="6294785"/>
                    <a:ext cx="59054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=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7372DFAC-E8B7-1443-AC31-19EDE92CB6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3697" y="6294785"/>
                    <a:ext cx="590546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3704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D606BC2-C9AD-5944-A3EA-0512D57EE554}"/>
                      </a:ext>
                    </a:extLst>
                  </p:cNvPr>
                  <p:cNvSpPr txBox="1"/>
                  <p:nvPr/>
                </p:nvSpPr>
                <p:spPr>
                  <a:xfrm>
                    <a:off x="2209800" y="6284846"/>
                    <a:ext cx="73969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=</a:t>
                    </a:r>
                    <a14:m>
                      <m:oMath xmlns:m="http://schemas.openxmlformats.org/officeDocument/2006/math">
                        <m: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108E376-5AB7-D44A-9047-4B7F5C399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800" y="6284846"/>
                    <a:ext cx="739690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704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49F398-71BD-434D-B280-3A275FC9B605}"/>
                  </a:ext>
                </a:extLst>
              </p:cNvPr>
              <p:cNvSpPr txBox="1"/>
              <p:nvPr/>
            </p:nvSpPr>
            <p:spPr>
              <a:xfrm>
                <a:off x="3627783" y="5754758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674C82-F1FD-A647-9552-62F6B4E557B8}"/>
                  </a:ext>
                </a:extLst>
              </p:cNvPr>
              <p:cNvSpPr txBox="1"/>
              <p:nvPr/>
            </p:nvSpPr>
            <p:spPr>
              <a:xfrm>
                <a:off x="3578087" y="4671391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1C70A3A-94F2-284F-80CF-1CA5A3D0AA32}"/>
                  </a:ext>
                </a:extLst>
              </p:cNvPr>
              <p:cNvCxnSpPr/>
              <p:nvPr/>
            </p:nvCxnSpPr>
            <p:spPr>
              <a:xfrm flipV="1">
                <a:off x="775252" y="2932043"/>
                <a:ext cx="0" cy="264712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7691508-8D34-854C-8378-9769BDF44B2F}"/>
                  </a:ext>
                </a:extLst>
              </p:cNvPr>
              <p:cNvCxnSpPr/>
              <p:nvPr/>
            </p:nvCxnSpPr>
            <p:spPr>
              <a:xfrm>
                <a:off x="725557" y="4065105"/>
                <a:ext cx="10933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1EEEEB-BA4D-FB49-BC50-FE4B95E1EE47}"/>
                    </a:ext>
                  </a:extLst>
                </p:cNvPr>
                <p:cNvSpPr txBox="1"/>
                <p:nvPr/>
              </p:nvSpPr>
              <p:spPr>
                <a:xfrm>
                  <a:off x="139150" y="3866324"/>
                  <a:ext cx="612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1584799-C851-864D-AFA8-8A4FA2CB6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50" y="3866324"/>
                  <a:ext cx="61298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D3981C-BEC3-2341-84C4-4AA1C2B18457}"/>
                  </a:ext>
                </a:extLst>
              </p:cNvPr>
              <p:cNvSpPr txBox="1"/>
              <p:nvPr/>
            </p:nvSpPr>
            <p:spPr>
              <a:xfrm>
                <a:off x="4136315" y="3999294"/>
                <a:ext cx="45456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Perturbations around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𝐳</m:t>
                            </m:r>
                          </m:sub>
                        </m:sSub>
                        <m: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D3981C-BEC3-2341-84C4-4AA1C2B18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15" y="3999294"/>
                <a:ext cx="4545603" cy="400110"/>
              </a:xfrm>
              <a:prstGeom prst="rect">
                <a:avLst/>
              </a:prstGeom>
              <a:blipFill>
                <a:blip r:embed="rId11"/>
                <a:stretch>
                  <a:fillRect l="-1393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4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4378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Use-case: Lower bound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-identity testing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Paninski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’08]</a:t>
                </a:r>
              </a:p>
              <a:p>
                <a:r>
                  <a:rPr lang="en-US" sz="2000" dirty="0"/>
                  <a:t>Consider the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charset="0"/>
                            </a:rPr>
                            <m:t>𝐩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  <m:r>
                        <a:rPr lang="en-US" sz="2000" i="1">
                          <a:latin typeface="Cambria Math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charset="0"/>
                            </a:rPr>
                            <m:t>𝐩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𝑖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r>
                  <a:rPr lang="en-US" sz="2000" u="sng" dirty="0"/>
                  <a:t>Observation 1</a:t>
                </a:r>
                <a:r>
                  <a:rPr lang="en-US" sz="2000" b="1" dirty="0"/>
                  <a:t>: </a:t>
                </a:r>
              </a:p>
              <a:p>
                <a:r>
                  <a:rPr lang="en-US" sz="2000" dirty="0"/>
                  <a:t>Optimal Bayesian error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Thus, if a test can distinguish 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u="sng" dirty="0"/>
                  <a:t>Observation 2</a:t>
                </a:r>
                <a:r>
                  <a:rPr lang="en-US" sz="2000" b="1" dirty="0"/>
                  <a:t>: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sz="2000" dirty="0"/>
                  <a:t>Since our test can distinguish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for every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it can distinguish </a:t>
                </a:r>
                <a14:m>
                  <m:oMath xmlns:m="http://schemas.openxmlformats.org/officeDocument/2006/math">
                    <m: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1" i="1" dirty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dirty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0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whereby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US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4378122"/>
              </a:xfrm>
              <a:prstGeom prst="rect">
                <a:avLst/>
              </a:prstGeom>
              <a:blipFill>
                <a:blip r:embed="rId5"/>
                <a:stretch>
                  <a:fillRect l="-740" t="-578" b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14884-FA65-7749-A368-92222CB7D1D6}"/>
                  </a:ext>
                </a:extLst>
              </p:cNvPr>
              <p:cNvSpPr txBox="1"/>
              <p:nvPr/>
            </p:nvSpPr>
            <p:spPr>
              <a:xfrm>
                <a:off x="1057566" y="5904220"/>
                <a:ext cx="72112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What is the least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needed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US" sz="24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sz="24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14884-FA65-7749-A368-92222CB7D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66" y="5904220"/>
                <a:ext cx="7211269" cy="738664"/>
              </a:xfrm>
              <a:prstGeom prst="rect">
                <a:avLst/>
              </a:prstGeom>
              <a:blipFill>
                <a:blip r:embed="rId6"/>
                <a:stretch>
                  <a:fillRect l="-1230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8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007CE-5B02-C648-AA53-513AD2425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" y="1759918"/>
            <a:ext cx="8494529" cy="3029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4058BF-D74A-3642-BB12-02658AB5430C}"/>
                  </a:ext>
                </a:extLst>
              </p:cNvPr>
              <p:cNvSpPr txBox="1"/>
              <p:nvPr/>
            </p:nvSpPr>
            <p:spPr>
              <a:xfrm>
                <a:off x="656075" y="5352288"/>
                <a:ext cx="8019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The mixture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l-G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is much closer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than any individual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4058BF-D74A-3642-BB12-02658AB54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75" y="5352288"/>
                <a:ext cx="8019631" cy="461665"/>
              </a:xfrm>
              <a:prstGeom prst="rect">
                <a:avLst/>
              </a:prstGeom>
              <a:blipFill>
                <a:blip r:embed="rId6"/>
                <a:stretch>
                  <a:fillRect l="-1108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33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/>
              <p:nvPr/>
            </p:nvSpPr>
            <p:spPr>
              <a:xfrm>
                <a:off x="608678" y="1015502"/>
                <a:ext cx="8101369" cy="5546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The mixture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l-G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is much closer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than any individual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Switch to </a:t>
                </a:r>
                <a:r>
                  <a:rPr lang="en-US" sz="2400" i="1" dirty="0"/>
                  <a:t>chi-square divergence</a:t>
                </a:r>
                <a:r>
                  <a:rPr lang="en-US" sz="2400" dirty="0"/>
                  <a:t> …</a:t>
                </a:r>
              </a:p>
              <a:p>
                <a:endParaRPr lang="en-US" sz="1000" dirty="0"/>
              </a:p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A very quick primer on chi-square divergence</a:t>
                </a:r>
              </a:p>
              <a:p>
                <a:endParaRPr lang="en-US" sz="2400" dirty="0"/>
              </a:p>
              <a:p>
                <a:r>
                  <a:rPr lang="en-US" sz="2400" u="sng" dirty="0">
                    <a:solidFill>
                      <a:schemeClr val="tx1"/>
                    </a:solidFill>
                  </a:rPr>
                  <a:t>Definition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  <m:d>
                                      <m:dPr>
                                        <m:ctrlPr>
                                          <a:rPr lang="en-US" sz="2400" b="1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4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𝐪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𝐪</m:t>
                            </m:r>
                            <m:d>
                              <m:dPr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𝐪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	      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𝐪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1,  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where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d>
                              <m:dPr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𝐪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is the normalized change</a:t>
                </a:r>
              </a:p>
              <a:p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u="sng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Property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𝐪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78" y="1015502"/>
                <a:ext cx="8101369" cy="5546903"/>
              </a:xfrm>
              <a:prstGeom prst="rect">
                <a:avLst/>
              </a:prstGeom>
              <a:blipFill>
                <a:blip r:embed="rId5"/>
                <a:stretch>
                  <a:fillRect l="-1254"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/>
              <p:nvPr/>
            </p:nvSpPr>
            <p:spPr>
              <a:xfrm>
                <a:off x="608678" y="1015502"/>
                <a:ext cx="8088561" cy="564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The mixture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l-G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is much closer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than any individual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Switch to </a:t>
                </a:r>
                <a:r>
                  <a:rPr lang="en-US" sz="2400" i="1" dirty="0"/>
                  <a:t>chi-square divergence</a:t>
                </a:r>
                <a:r>
                  <a:rPr lang="en-US" sz="2400" dirty="0"/>
                  <a:t> …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TV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],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],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2. Exploit the uncorrelatedness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cancel “contributions” </a:t>
                </a:r>
              </a:p>
              <a:p>
                <a:pPr algn="just"/>
                <a:r>
                  <a:rPr lang="en-US" sz="2400" dirty="0"/>
                  <a:t>to the distance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(the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Ingster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trick)</a:t>
                </a:r>
                <a:r>
                  <a:rPr lang="en-US" sz="2400" dirty="0"/>
                  <a:t>:</a:t>
                </a:r>
              </a:p>
              <a:p>
                <a:pPr algn="just"/>
                <a:endParaRPr lang="en-US" sz="2400" dirty="0"/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Warning: manipulations ahead…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78" y="1015502"/>
                <a:ext cx="8088561" cy="5645200"/>
              </a:xfrm>
              <a:prstGeom prst="rect">
                <a:avLst/>
              </a:prstGeom>
              <a:blipFill>
                <a:blip r:embed="rId5"/>
                <a:stretch>
                  <a:fillRect l="-1256" t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/>
              <p:nvPr/>
            </p:nvSpPr>
            <p:spPr>
              <a:xfrm>
                <a:off x="464950" y="965772"/>
                <a:ext cx="8679050" cy="1177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1+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  <m:d>
                          <m:d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an independent copy of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0" y="965772"/>
                <a:ext cx="8679050" cy="1177823"/>
              </a:xfrm>
              <a:prstGeom prst="rect">
                <a:avLst/>
              </a:prstGeom>
              <a:blipFill>
                <a:blip r:embed="rId5"/>
                <a:stretch>
                  <a:fillRect l="-58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ED790-9028-CB44-B72B-EA4327862E9E}"/>
                  </a:ext>
                </a:extLst>
              </p:cNvPr>
              <p:cNvSpPr txBox="1"/>
              <p:nvPr/>
            </p:nvSpPr>
            <p:spPr>
              <a:xfrm>
                <a:off x="464950" y="2371062"/>
                <a:ext cx="8679050" cy="404072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(The Decoupling Step)</a:t>
                </a:r>
                <a:endParaRPr lang="en-US" sz="2400" i="1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  <m:r>
                          <a:rPr lang="el-GR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en-US" sz="2000" b="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ED790-9028-CB44-B72B-EA4327862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0" y="2371062"/>
                <a:ext cx="8679050" cy="4040722"/>
              </a:xfrm>
              <a:prstGeom prst="rect">
                <a:avLst/>
              </a:prstGeom>
              <a:blipFill>
                <a:blip r:embed="rId6"/>
                <a:stretch>
                  <a:fillRect l="-2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3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/>
              <p:nvPr/>
            </p:nvSpPr>
            <p:spPr>
              <a:xfrm>
                <a:off x="464950" y="965772"/>
                <a:ext cx="8679050" cy="1177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1+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  <m:d>
                          <m:d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an independent copy of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0" y="965772"/>
                <a:ext cx="8679050" cy="1177823"/>
              </a:xfrm>
              <a:prstGeom prst="rect">
                <a:avLst/>
              </a:prstGeom>
              <a:blipFill>
                <a:blip r:embed="rId5"/>
                <a:stretch>
                  <a:fillRect l="-58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ED790-9028-CB44-B72B-EA4327862E9E}"/>
                  </a:ext>
                </a:extLst>
              </p:cNvPr>
              <p:cNvSpPr txBox="1"/>
              <p:nvPr/>
            </p:nvSpPr>
            <p:spPr>
              <a:xfrm>
                <a:off x="464950" y="2371062"/>
                <a:ext cx="8679050" cy="2085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  <m:r>
                          <a:rPr lang="el-GR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)]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−1 </m:t>
                    </m:r>
                  </m:oMath>
                </a14:m>
                <a:r>
                  <a:rPr lang="en-US" sz="2000" b="0" dirty="0">
                    <a:solidFill>
                      <a:srgbClr val="7030A0"/>
                    </a:solidFill>
                  </a:rPr>
                  <a:t>                          </a:t>
                </a:r>
                <a:r>
                  <a:rPr lang="en-US" sz="2000" dirty="0"/>
                  <a:t>(decoupling)</a:t>
                </a:r>
                <a:endParaRPr lang="en-US" sz="2000" b="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b="0" dirty="0">
                    <a:solidFill>
                      <a:srgbClr val="7030A0"/>
                    </a:solidFill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[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rgbClr val="7030A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       </a:t>
                </a:r>
                <a:r>
                  <a:rPr lang="en-US" sz="2000" dirty="0"/>
                  <a:t>(averaging out uncorrelated terms)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[ 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-1                                                            </a:t>
                </a:r>
                <a:r>
                  <a:rPr lang="en-US" sz="2000" dirty="0">
                    <a:solidFill>
                      <a:schemeClr val="tx1"/>
                    </a:solidFill>
                  </a:rPr>
                  <a:t>( since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ED790-9028-CB44-B72B-EA4327862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0" y="2371062"/>
                <a:ext cx="8679050" cy="2085699"/>
              </a:xfrm>
              <a:prstGeom prst="rect">
                <a:avLst/>
              </a:prstGeom>
              <a:blipFill>
                <a:blip r:embed="rId6"/>
                <a:stretch>
                  <a:fillRect r="-585" b="-303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71247B-9782-564B-B986-75E47461809E}"/>
                  </a:ext>
                </a:extLst>
              </p:cNvPr>
              <p:cNvSpPr txBox="1"/>
              <p:nvPr/>
            </p:nvSpPr>
            <p:spPr>
              <a:xfrm>
                <a:off x="2686051" y="5708789"/>
                <a:ext cx="4200317" cy="793615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l-GR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6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],</m:t>
                          </m:r>
                          <m:sSup>
                            <m:sSupPr>
                              <m:ctrlPr>
                                <a:rPr lang="en-US" sz="26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6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6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6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  <m:r>
                        <a:rPr lang="en-US" sz="2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71247B-9782-564B-B986-75E474618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51" y="5708789"/>
                <a:ext cx="4200317" cy="793615"/>
              </a:xfrm>
              <a:prstGeom prst="rect">
                <a:avLst/>
              </a:prstGeom>
              <a:blipFill>
                <a:blip r:embed="rId7"/>
                <a:stretch>
                  <a:fillRect b="-2985"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DC49CC-9C4A-404C-AC9D-B2E4D3A4EC7C}"/>
                  </a:ext>
                </a:extLst>
              </p:cNvPr>
              <p:cNvSpPr txBox="1"/>
              <p:nvPr/>
            </p:nvSpPr>
            <p:spPr>
              <a:xfrm>
                <a:off x="464950" y="5053660"/>
                <a:ext cx="7778861" cy="80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Noting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i="1" dirty="0" err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err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 and using </a:t>
                </a:r>
                <a:r>
                  <a:rPr lang="en-US" dirty="0" err="1"/>
                  <a:t>Hoeffding’s</a:t>
                </a:r>
                <a:r>
                  <a:rPr lang="en-US" dirty="0"/>
                  <a:t> bound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DC49CC-9C4A-404C-AC9D-B2E4D3A4E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50" y="5053660"/>
                <a:ext cx="7778861" cy="801181"/>
              </a:xfrm>
              <a:prstGeom prst="rect">
                <a:avLst/>
              </a:prstGeom>
              <a:blipFill>
                <a:blip r:embed="rId8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2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(as used in [Paninski’08])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/>
              <p:nvPr/>
            </p:nvSpPr>
            <p:spPr>
              <a:xfrm>
                <a:off x="608678" y="1015502"/>
                <a:ext cx="8088561" cy="5509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The mixture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l-G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is much closer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than any individual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Switch to </a:t>
                </a:r>
                <a:r>
                  <a:rPr lang="en-US" sz="2400" i="1" dirty="0"/>
                  <a:t>chi-square divergence</a:t>
                </a:r>
                <a:r>
                  <a:rPr lang="en-US" sz="2400" dirty="0"/>
                  <a:t> …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TV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],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  <m:t>],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2. Exploit the uncorrelatedness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cancel “contributions” </a:t>
                </a:r>
              </a:p>
              <a:p>
                <a:pPr algn="just"/>
                <a:r>
                  <a:rPr lang="en-US" sz="2400" dirty="0"/>
                  <a:t>to the distance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(the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Ingster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trick)</a:t>
                </a:r>
                <a:r>
                  <a:rPr lang="en-US" sz="2400" dirty="0"/>
                  <a:t>:</a:t>
                </a:r>
              </a:p>
              <a:p>
                <a:pPr algn="just"/>
                <a:endParaRPr lang="en-US" sz="2400" dirty="0"/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whereby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1F6B3-32B4-5C4B-BDDD-13AC133FC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78" y="1015502"/>
                <a:ext cx="8088561" cy="5509009"/>
              </a:xfrm>
              <a:prstGeom prst="rect">
                <a:avLst/>
              </a:prstGeom>
              <a:blipFill>
                <a:blip r:embed="rId5"/>
                <a:stretch>
                  <a:fillRect l="-1256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9F04D-40FD-BE45-BCA9-8493E43D82AA}"/>
                  </a:ext>
                </a:extLst>
              </p:cNvPr>
              <p:cNvSpPr txBox="1"/>
              <p:nvPr/>
            </p:nvSpPr>
            <p:spPr>
              <a:xfrm>
                <a:off x="2552800" y="4584688"/>
                <a:ext cx="4200316" cy="793615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l-GR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6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],</m:t>
                          </m:r>
                          <m:sSup>
                            <m:sSupPr>
                              <m:ctrlPr>
                                <a:rPr lang="en-US" sz="26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6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6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6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  <m:r>
                        <a:rPr lang="en-US" sz="2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9F04D-40FD-BE45-BCA9-8493E43D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00" y="4584688"/>
                <a:ext cx="4200316" cy="793615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63E41F-B845-6E4F-98E8-90C36BE7FE43}"/>
                  </a:ext>
                </a:extLst>
              </p:cNvPr>
              <p:cNvSpPr txBox="1"/>
              <p:nvPr/>
            </p:nvSpPr>
            <p:spPr>
              <a:xfrm>
                <a:off x="5205865" y="5605001"/>
                <a:ext cx="1830886" cy="96924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63E41F-B845-6E4F-98E8-90C36BE7F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865" y="5605001"/>
                <a:ext cx="1830886" cy="9692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1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06726" y="1909773"/>
                <a:ext cx="7930547" cy="1034904"/>
              </a:xfrm>
            </p:spPr>
            <p:txBody>
              <a:bodyPr>
                <a:norm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The mixture is much closer to</a:t>
                </a:r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than individual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600" dirty="0"/>
                  <a:t> </a:t>
                </a:r>
              </a:p>
              <a:p>
                <a:r>
                  <a:rPr lang="en-US" sz="2600" dirty="0"/>
                  <a:t>(which are all at distance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)</a:t>
                </a:r>
                <a:endParaRPr lang="en-US" sz="3600" dirty="0"/>
              </a:p>
              <a:p>
                <a:pPr algn="l"/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06726" y="1909773"/>
                <a:ext cx="7930547" cy="1034904"/>
              </a:xfrm>
              <a:blipFill>
                <a:blip r:embed="rId3"/>
                <a:stretch>
                  <a:fillRect l="-1282" t="-7229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A89D2-3CEA-124C-9BA7-79AAFB25CA4E}"/>
                  </a:ext>
                </a:extLst>
              </p:cNvPr>
              <p:cNvSpPr txBox="1"/>
              <p:nvPr/>
            </p:nvSpPr>
            <p:spPr>
              <a:xfrm>
                <a:off x="1322774" y="3286313"/>
                <a:ext cx="6539098" cy="1417247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sz="2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6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US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6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en-US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6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6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6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2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6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  <m:r>
                          <a:rPr lang="en-US" sz="2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sz="2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</m:e>
                    </m:rad>
                    <m:r>
                      <a:rPr lang="en-US" sz="2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.</m:t>
                    </m:r>
                    <m:f>
                      <m:fPr>
                        <m:ctrlPr>
                          <a:rPr lang="en-US" sz="2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600" b="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2600" dirty="0">
                    <a:solidFill>
                      <a:srgbClr val="7030A0"/>
                    </a:solidFill>
                  </a:rPr>
                  <a:t>		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A89D2-3CEA-124C-9BA7-79AAFB25C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74" y="3286313"/>
                <a:ext cx="6539098" cy="14172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20BF889-702A-1A4B-8442-85CD15949305}"/>
              </a:ext>
            </a:extLst>
          </p:cNvPr>
          <p:cNvSpPr/>
          <p:nvPr/>
        </p:nvSpPr>
        <p:spPr>
          <a:xfrm>
            <a:off x="6834756" y="3456121"/>
            <a:ext cx="666427" cy="102288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AED5B6-49E6-5A4E-9E73-08F893D38BAA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7167970" y="4479009"/>
            <a:ext cx="126320" cy="505035"/>
          </a:xfrm>
          <a:prstGeom prst="lin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4ABA1F-9A8F-E749-81FA-3ED63BE5380B}"/>
                  </a:ext>
                </a:extLst>
              </p:cNvPr>
              <p:cNvSpPr txBox="1"/>
              <p:nvPr/>
            </p:nvSpPr>
            <p:spPr>
              <a:xfrm>
                <a:off x="6160335" y="4984044"/>
                <a:ext cx="2681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Smaller than 1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4ABA1F-9A8F-E749-81FA-3ED63BE53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335" y="4984044"/>
                <a:ext cx="2681696" cy="369332"/>
              </a:xfrm>
              <a:prstGeom prst="rect">
                <a:avLst/>
              </a:prstGeom>
              <a:blipFill>
                <a:blip r:embed="rId5"/>
                <a:stretch>
                  <a:fillRect l="-1887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08DA8984-5B19-CE40-B531-E8254C09BF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998" y="5582911"/>
                <a:ext cx="7930547" cy="530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The quadratic form of</a:t>
                </a:r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600" dirty="0"/>
                  <a:t> is useful to handle mixtures</a:t>
                </a:r>
              </a:p>
            </p:txBody>
          </p:sp>
        </mc:Choice>
        <mc:Fallback xmlns=""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08DA8984-5B19-CE40-B531-E8254C09B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98" y="5582911"/>
                <a:ext cx="7930547" cy="530463"/>
              </a:xfrm>
              <a:prstGeom prst="rect">
                <a:avLst/>
              </a:prstGeom>
              <a:blipFill>
                <a:blip r:embed="rId6"/>
                <a:stretch>
                  <a:fillRect l="-1120" t="-14286" r="-64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77012517-3824-FD49-8A2F-CD831F146303}"/>
              </a:ext>
            </a:extLst>
          </p:cNvPr>
          <p:cNvSpPr/>
          <p:nvPr/>
        </p:nvSpPr>
        <p:spPr>
          <a:xfrm>
            <a:off x="633780" y="440123"/>
            <a:ext cx="8382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Take away 1: Summary of </a:t>
            </a:r>
            <a:r>
              <a:rPr lang="en-US" sz="3600" b="1" dirty="0" err="1"/>
              <a:t>Ingster’s</a:t>
            </a:r>
            <a:r>
              <a:rPr lang="en-US" sz="3600" b="1" dirty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4699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Hypothesis testing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E39401-3942-F343-960B-38511BC3D900}"/>
                  </a:ext>
                </a:extLst>
              </p:cNvPr>
              <p:cNvSpPr txBox="1"/>
              <p:nvPr/>
            </p:nvSpPr>
            <p:spPr>
              <a:xfrm>
                <a:off x="266153" y="1259983"/>
                <a:ext cx="8567908" cy="5126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>Identity testing </a:t>
                </a:r>
              </a:p>
              <a:p>
                <a:endParaRPr lang="en-US" sz="2400" b="1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,  Accuracy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charset="0"/>
                      </a:rPr>
                      <m:t>𝜀</m:t>
                    </m:r>
                  </m:oMath>
                </a14:m>
                <a:br>
                  <a:rPr lang="en-US" sz="2400" b="1" dirty="0"/>
                </a:br>
                <a:endParaRPr lang="en-US" sz="24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Samples from an unknown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reference distribution 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Design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test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such that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&gt;0.9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&gt;0.9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charset="0"/>
                      </a:rPr>
                      <m:t>𝜀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Sample Complexity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E39401-3942-F343-960B-38511BC3D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1259983"/>
                <a:ext cx="8567908" cy="5126788"/>
              </a:xfrm>
              <a:prstGeom prst="rect">
                <a:avLst/>
              </a:prstGeom>
              <a:blipFill>
                <a:blip r:embed="rId5"/>
                <a:stretch>
                  <a:fillRect l="-1036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51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 in the information constrained setting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/>
              <p:nvPr/>
            </p:nvSpPr>
            <p:spPr>
              <a:xfrm>
                <a:off x="140696" y="965772"/>
                <a:ext cx="8847840" cy="5402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Lower bounds for identity testing 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/>
                  <a:t>Notation.</a:t>
                </a:r>
                <a:r>
                  <a:rPr lang="en-US" sz="2400" dirty="0"/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Channels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⊗ … ⊗ 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p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 the output </a:t>
                </a:r>
                <a:r>
                  <a:rPr lang="en-US" sz="2400" dirty="0" err="1"/>
                  <a:t>distrib</a:t>
                </a:r>
                <a:r>
                  <a:rPr lang="en-US" sz="2400" dirty="0"/>
                  <a:t>.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when the input </a:t>
                </a:r>
                <a:r>
                  <a:rPr lang="en-US" sz="2400" dirty="0" err="1"/>
                  <a:t>distrib</a:t>
                </a:r>
                <a:r>
                  <a:rPr lang="en-US" sz="2400" dirty="0"/>
                  <a:t>.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For a </a:t>
                </a:r>
                <a:r>
                  <a:rPr lang="en-US" sz="2400" dirty="0" err="1"/>
                  <a:t>p.s.d.</a:t>
                </a:r>
                <a:r>
                  <a:rPr lang="en-US" sz="2400" dirty="0"/>
                  <a:t>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recall</a:t>
                </a:r>
              </a:p>
              <a:p>
                <a:pPr lvl="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lvl="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OP</m:t>
                          </m:r>
                        </m:sub>
                      </m:sSub>
                      <m: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lim>
                      </m:limLow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6" y="965772"/>
                <a:ext cx="8847840" cy="5402697"/>
              </a:xfrm>
              <a:prstGeom prst="rect">
                <a:avLst/>
              </a:prstGeom>
              <a:blipFill>
                <a:blip r:embed="rId5"/>
                <a:stretch>
                  <a:fillRect l="-860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9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 in the information constrained setting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/>
              <p:nvPr/>
            </p:nvSpPr>
            <p:spPr>
              <a:xfrm>
                <a:off x="296160" y="967728"/>
                <a:ext cx="8651896" cy="445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Lower bounds for identity testing 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u="sng" dirty="0"/>
                  <a:t>An observation.</a:t>
                </a:r>
                <a:r>
                  <a:rPr lang="en-US" sz="2400" dirty="0"/>
                  <a:t> For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public-coin protocols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400" dirty="0"/>
                  <a:t>If we can resolve the mixture vs uniform problem,</a:t>
                </a:r>
              </a:p>
              <a:p>
                <a:pPr lvl="1"/>
                <a:r>
                  <a:rPr lang="en-US" sz="2400" dirty="0"/>
                  <a:t>we can derandomize and resolve it using</a:t>
                </a:r>
                <a:r>
                  <a:rPr lang="en-US" sz="2400" b="1" dirty="0"/>
                  <a:t> </a:t>
                </a:r>
                <a:r>
                  <a:rPr lang="en-US" sz="2400" dirty="0"/>
                  <a:t>a constant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b="0" dirty="0"/>
              </a:p>
              <a:p>
                <a:pPr lvl="1"/>
                <a:endParaRPr lang="en-US" sz="2400" i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Earlier we saw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bSup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[ 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u="sng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0" y="967728"/>
                <a:ext cx="8651896" cy="4450449"/>
              </a:xfrm>
              <a:prstGeom prst="rect">
                <a:avLst/>
              </a:prstGeom>
              <a:blipFill>
                <a:blip r:embed="rId5"/>
                <a:stretch>
                  <a:fillRect l="-878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 in the information constrained setting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/>
              <p:nvPr/>
            </p:nvSpPr>
            <p:spPr>
              <a:xfrm>
                <a:off x="296160" y="967728"/>
                <a:ext cx="8567908" cy="263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start at the last expression:</a:t>
                </a:r>
              </a:p>
              <a:p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bSup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[ 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u="sng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0" y="967728"/>
                <a:ext cx="8567908" cy="2634054"/>
              </a:xfrm>
              <a:prstGeom prst="rect">
                <a:avLst/>
              </a:prstGeom>
              <a:blipFill>
                <a:blip r:embed="rId5"/>
                <a:stretch>
                  <a:fillRect l="-1036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4C267-137E-E44C-8CE8-A65EDA00B069}"/>
                  </a:ext>
                </a:extLst>
              </p:cNvPr>
              <p:cNvSpPr txBox="1"/>
              <p:nvPr/>
            </p:nvSpPr>
            <p:spPr>
              <a:xfrm>
                <a:off x="492763" y="2779025"/>
                <a:ext cx="8022587" cy="357732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solidFill>
                      <a:srgbClr val="C00000"/>
                    </a:solidFill>
                  </a:rPr>
                  <a:t>The key observation.</a:t>
                </a:r>
                <a:r>
                  <a:rPr lang="en-US" sz="20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000" i="1" dirty="0">
                  <a:highlight>
                    <a:srgbClr val="FFFF00"/>
                  </a:highligh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matrix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entry given by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4C267-137E-E44C-8CE8-A65EDA00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63" y="2779025"/>
                <a:ext cx="8022587" cy="3577326"/>
              </a:xfrm>
              <a:prstGeom prst="rect">
                <a:avLst/>
              </a:prstGeom>
              <a:blipFill>
                <a:blip r:embed="rId6"/>
                <a:stretch>
                  <a:fillRect l="-12480" t="-1060" b="-4876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2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+mn-lt"/>
              </a:rPr>
              <a:t>Ingster’s</a:t>
            </a:r>
            <a:r>
              <a:rPr lang="en-US" dirty="0">
                <a:latin typeface="+mn-lt"/>
              </a:rPr>
              <a:t> method in the information constrained setting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/>
              <p:nvPr/>
            </p:nvSpPr>
            <p:spPr>
              <a:xfrm>
                <a:off x="296160" y="967728"/>
                <a:ext cx="8567908" cy="273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bSup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400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pos m:val="top"/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bar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400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 where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ba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0" y="967728"/>
                <a:ext cx="8567908" cy="2732286"/>
              </a:xfrm>
              <a:prstGeom prst="rect">
                <a:avLst/>
              </a:prstGeom>
              <a:blipFill>
                <a:blip r:embed="rId5"/>
                <a:stretch>
                  <a:fillRect l="-148" b="-30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25B7FA-1B8B-FC47-A79E-39666E7D14AF}"/>
                  </a:ext>
                </a:extLst>
              </p:cNvPr>
              <p:cNvSpPr txBox="1"/>
              <p:nvPr/>
            </p:nvSpPr>
            <p:spPr>
              <a:xfrm flipH="1">
                <a:off x="628650" y="3873696"/>
                <a:ext cx="7513164" cy="2665217"/>
              </a:xfrm>
              <a:prstGeom prst="rect">
                <a:avLst/>
              </a:prstGeom>
              <a:noFill/>
              <a:ln w="508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Using a decoupling bound (for Rademacher chaos),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200" b="1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2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l-GR" sz="22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1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200" b="1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200" b="1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],</m:t>
                          </m:r>
                          <m:sSup>
                            <m:sSupPr>
                              <m:ctrlPr>
                                <a:rPr lang="en-US" sz="2200" b="1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200" b="1" i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i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lit/>
                        </m:rPr>
                        <a:rPr lang="en-US" sz="2200" i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bar>
                        <m:barPr>
                          <m:pos m:val="top"/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bar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f>
                        <m:fPr>
                          <m:ctrlPr>
                            <a:rPr lang="en-US" sz="22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2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2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limLow>
                        <m:limLowPr>
                          <m:ctrlPr>
                            <a:rPr lang="en-US" sz="2200" b="0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200" b="0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200" b="0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b="0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𝒲</m:t>
                          </m:r>
                        </m:lim>
                      </m:limLow>
                      <m:r>
                        <m:rPr>
                          <m:lit/>
                        </m:rPr>
                        <a:rPr lang="en-US" sz="2200" i="1" dirty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200" b="0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200" b="0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2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22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en-US" sz="22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2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 dirty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which implies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limLow>
                              <m:limLowPr>
                                <m:ctrlP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𝒲</m:t>
                                </m:r>
                              </m:lim>
                            </m:limLow>
                            <m:r>
                              <m:rPr>
                                <m:lit/>
                              </m:rPr>
                              <a:rPr lang="en-US" sz="22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22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en-US" sz="22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25B7FA-1B8B-FC47-A79E-39666E7D1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8650" y="3873696"/>
                <a:ext cx="7513164" cy="2665217"/>
              </a:xfrm>
              <a:prstGeom prst="rect">
                <a:avLst/>
              </a:prstGeom>
              <a:blipFill>
                <a:blip r:embed="rId6"/>
                <a:stretch>
                  <a:fillRect l="-1014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AF919F4-908D-D84E-840C-FC4DEDF52067}"/>
              </a:ext>
            </a:extLst>
          </p:cNvPr>
          <p:cNvGrpSpPr/>
          <p:nvPr/>
        </p:nvGrpSpPr>
        <p:grpSpPr>
          <a:xfrm>
            <a:off x="4227635" y="5516025"/>
            <a:ext cx="5130373" cy="1297859"/>
            <a:chOff x="4227635" y="5516025"/>
            <a:chExt cx="5130373" cy="129785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7BF7DC-D011-344A-93DE-59C2E9D3F6AF}"/>
                </a:ext>
              </a:extLst>
            </p:cNvPr>
            <p:cNvSpPr/>
            <p:nvPr/>
          </p:nvSpPr>
          <p:spPr>
            <a:xfrm>
              <a:off x="4227635" y="5516025"/>
              <a:ext cx="1481790" cy="1297859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ABC959-951F-E14D-B2BB-9AB67835C991}"/>
                </a:ext>
              </a:extLst>
            </p:cNvPr>
            <p:cNvCxnSpPr>
              <a:cxnSpLocks/>
              <a:stCxn id="11" idx="6"/>
              <a:endCxn id="13" idx="1"/>
            </p:cNvCxnSpPr>
            <p:nvPr/>
          </p:nvCxnSpPr>
          <p:spPr>
            <a:xfrm flipV="1">
              <a:off x="5709425" y="5890272"/>
              <a:ext cx="377250" cy="274683"/>
            </a:xfrm>
            <a:prstGeom prst="line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8E0932-8292-E94F-BAA4-D046740CB057}"/>
                </a:ext>
              </a:extLst>
            </p:cNvPr>
            <p:cNvSpPr txBox="1"/>
            <p:nvPr/>
          </p:nvSpPr>
          <p:spPr>
            <a:xfrm>
              <a:off x="6086675" y="5567106"/>
              <a:ext cx="327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Chi-square contraction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due to information constraints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6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Private-coin protocols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3462D-235F-A347-9676-5F44A0CB69B8}"/>
              </a:ext>
            </a:extLst>
          </p:cNvPr>
          <p:cNvSpPr txBox="1"/>
          <p:nvPr/>
        </p:nvSpPr>
        <p:spPr>
          <a:xfrm>
            <a:off x="266153" y="953780"/>
            <a:ext cx="856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Ingster’s</a:t>
            </a:r>
            <a:r>
              <a:rPr lang="en-US" sz="2400" dirty="0">
                <a:solidFill>
                  <a:srgbClr val="C00000"/>
                </a:solidFill>
              </a:rPr>
              <a:t> method applied to private-coin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CB24FB-BCF1-5A46-8CB4-BF04D6554CD2}"/>
                  </a:ext>
                </a:extLst>
              </p:cNvPr>
              <p:cNvSpPr txBox="1"/>
              <p:nvPr/>
            </p:nvSpPr>
            <p:spPr>
              <a:xfrm>
                <a:off x="296160" y="967728"/>
                <a:ext cx="8622877" cy="2715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u="sng" dirty="0"/>
              </a:p>
              <a:p>
                <a:pPr algn="ctr"/>
                <a:endParaRPr lang="en-US" sz="2400" u="sng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public-coin protocol, we “derandomized” in the first step. </a:t>
                </a:r>
                <a:r>
                  <a:rPr lang="en-US" sz="2000" dirty="0"/>
                  <a:t>Perhaps a better bound can be obtained if minimize over the choice of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But this approach cannot work for public-coin protocols because, heuristically, the shared randomness allows the protocol to “align” to the difficult case </a:t>
                </a:r>
                <a:br>
                  <a:rPr lang="en-US" sz="2000" dirty="0"/>
                </a:br>
                <a:r>
                  <a:rPr lang="en-US" sz="2000" i="1" dirty="0"/>
                  <a:t>(formally, the choice of channels used can depend on the difficult case)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CB24FB-BCF1-5A46-8CB4-BF04D6554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0" y="967728"/>
                <a:ext cx="8622877" cy="2715808"/>
              </a:xfrm>
              <a:prstGeom prst="rect">
                <a:avLst/>
              </a:prstGeom>
              <a:blipFill>
                <a:blip r:embed="rId5"/>
                <a:stretch>
                  <a:fillRect l="-441" r="-882" b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F95434-2470-F849-B732-44F397AD0BC1}"/>
              </a:ext>
            </a:extLst>
          </p:cNvPr>
          <p:cNvSpPr txBox="1"/>
          <p:nvPr/>
        </p:nvSpPr>
        <p:spPr>
          <a:xfrm>
            <a:off x="1047444" y="4896052"/>
            <a:ext cx="679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However, this can be done for private-coin protocols!</a:t>
            </a:r>
          </a:p>
        </p:txBody>
      </p:sp>
    </p:spTree>
    <p:extLst>
      <p:ext uri="{BB962C8B-B14F-4D97-AF65-F5344CB8AC3E}">
        <p14:creationId xmlns:p14="http://schemas.microsoft.com/office/powerpoint/2010/main" val="8517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Private-coin protocols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3462D-235F-A347-9676-5F44A0CB69B8}"/>
              </a:ext>
            </a:extLst>
          </p:cNvPr>
          <p:cNvSpPr txBox="1"/>
          <p:nvPr/>
        </p:nvSpPr>
        <p:spPr>
          <a:xfrm>
            <a:off x="266153" y="953780"/>
            <a:ext cx="856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Ingster’s</a:t>
            </a:r>
            <a:r>
              <a:rPr lang="en-US" sz="2400" dirty="0">
                <a:solidFill>
                  <a:srgbClr val="C00000"/>
                </a:solidFill>
              </a:rPr>
              <a:t> method applied to private-coin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FD6961-D730-8443-8920-F64DCAAD22E9}"/>
                  </a:ext>
                </a:extLst>
              </p:cNvPr>
              <p:cNvSpPr txBox="1"/>
              <p:nvPr/>
            </p:nvSpPr>
            <p:spPr>
              <a:xfrm>
                <a:off x="521123" y="1605450"/>
                <a:ext cx="8622877" cy="850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choose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𝑉𝑌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is Rademacher vector as before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matrix chosen to make the family the most challenging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FD6961-D730-8443-8920-F64DCAAD2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23" y="1605450"/>
                <a:ext cx="8622877" cy="850041"/>
              </a:xfrm>
              <a:prstGeom prst="rect">
                <a:avLst/>
              </a:prstGeom>
              <a:blipFill>
                <a:blip r:embed="rId5"/>
                <a:stretch>
                  <a:fillRect l="-588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8BF9CA-9F66-5746-AC6E-F6AABBC4B20E}"/>
                  </a:ext>
                </a:extLst>
              </p:cNvPr>
              <p:cNvSpPr txBox="1"/>
              <p:nvPr/>
            </p:nvSpPr>
            <p:spPr>
              <a:xfrm>
                <a:off x="912729" y="2562977"/>
                <a:ext cx="7318542" cy="1435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bSup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pos m:val="top"/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ba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p>
                                <m:r>
                                  <a:rPr lang="en-US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pos m:val="top"/>
                                <m:ctrlP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bar>
                            <m:sSup>
                              <m:sSupPr>
                                <m:ctrlPr>
                                  <a:rPr lang="en-US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𝑉𝑌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1" i="1" dirty="0">
                    <a:solidFill>
                      <a:srgbClr val="7030A0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i="1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bar>
                      <m:barPr>
                        <m:pos m:val="top"/>
                        <m:ctrlPr>
                          <a:rPr lang="en-US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bar>
                    <m:r>
                      <a:rPr lang="en-US" b="0" i="1" dirty="0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𝑉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>
                  <a:solidFill>
                    <a:srgbClr val="7030A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8BF9CA-9F66-5746-AC6E-F6AABBC4B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29" y="2562977"/>
                <a:ext cx="7318542" cy="1435008"/>
              </a:xfrm>
              <a:prstGeom prst="rect">
                <a:avLst/>
              </a:prstGeom>
              <a:blipFill>
                <a:blip r:embed="rId6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1BA17A-E63B-3247-B3FA-63F148774D69}"/>
                  </a:ext>
                </a:extLst>
              </p:cNvPr>
              <p:cNvSpPr txBox="1"/>
              <p:nvPr/>
            </p:nvSpPr>
            <p:spPr>
              <a:xfrm>
                <a:off x="521123" y="4298025"/>
                <a:ext cx="8312938" cy="2392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Choose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i="1" dirty="0"/>
                  <a:t>so that it picks the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i="1" dirty="0"/>
                  <a:t> eigenvalues of </a:t>
                </a:r>
                <a:r>
                  <a:rPr lang="en-US" sz="2000" i="1" dirty="0" err="1"/>
                  <a:t>p.s.d.</a:t>
                </a:r>
                <a:r>
                  <a:rPr lang="en-US" sz="2000" i="1" dirty="0"/>
                  <a:t> matrix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bar>
                  </m:oMath>
                </a14:m>
                <a:r>
                  <a:rPr lang="en-US" sz="2000" i="1" dirty="0"/>
                  <a:t> to get</a:t>
                </a:r>
              </a:p>
              <a:p>
                <a:endParaRPr lang="en-US" sz="2000" i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sz="2000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bSup>
                        <m:r>
                          <a:rPr lang="en-US" sz="2000" b="1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000" b="1" i="1" dirty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dirty="0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sz="20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bar>
                          <m:barPr>
                            <m:pos m:val="top"/>
                            <m:ctrlPr>
                              <a:rPr lang="en-US" sz="20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bar>
                        <m:sSubSup>
                          <m:sSubSupPr>
                            <m:ctrlPr>
                              <a:rPr lang="en-US" sz="20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lit/>
                              </m:rPr>
                              <a:rPr lang="en-US" sz="20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e>
                          <m:sub>
                            <m:r>
                              <a:rPr lang="en-US" sz="2000" b="0" i="1" dirty="0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r>
                              <a:rPr lang="en-US" sz="20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i="1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limLow>
                      <m:limLow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𝒲</m:t>
                        </m:r>
                      </m:lim>
                    </m:limLow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0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0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sz="20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lang="en-US" sz="20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0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highlight>
                    <a:srgbClr val="FFFF00"/>
                  </a:highlight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which implies that </a:t>
                </a:r>
                <a14:m>
                  <m:oMath xmlns:m="http://schemas.openxmlformats.org/officeDocument/2006/math">
                    <m:r>
                      <a:rPr lang="en-US" sz="20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0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limLow>
                              <m:limLowPr>
                                <m:ctrlP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𝒲</m:t>
                                </m:r>
                              </m:lim>
                            </m:limLow>
                            <m:r>
                              <m:rPr>
                                <m:lit/>
                              </m:rPr>
                              <a:rPr lang="en-US" sz="2000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2000" b="0" i="1" dirty="0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b="0" i="1" dirty="0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b="0" i="1" dirty="0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en-US" sz="2000" i="1" dirty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algn="ctr"/>
                <a:endParaRPr lang="en-US" sz="2000" i="1" dirty="0">
                  <a:solidFill>
                    <a:srgbClr val="7030A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1BA17A-E63B-3247-B3FA-63F148774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23" y="4298025"/>
                <a:ext cx="8312938" cy="2392706"/>
              </a:xfrm>
              <a:prstGeom prst="rect">
                <a:avLst/>
              </a:prstGeom>
              <a:blipFill>
                <a:blip r:embed="rId7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7C3FA7F-4E95-4B4C-8C12-00FDE40959E7}"/>
              </a:ext>
            </a:extLst>
          </p:cNvPr>
          <p:cNvGrpSpPr/>
          <p:nvPr/>
        </p:nvGrpSpPr>
        <p:grpSpPr>
          <a:xfrm>
            <a:off x="3793693" y="5620214"/>
            <a:ext cx="5154363" cy="1070517"/>
            <a:chOff x="3831105" y="5620214"/>
            <a:chExt cx="5154363" cy="107051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629497-0366-6A40-ADC9-063B990AEEB4}"/>
                </a:ext>
              </a:extLst>
            </p:cNvPr>
            <p:cNvSpPr/>
            <p:nvPr/>
          </p:nvSpPr>
          <p:spPr>
            <a:xfrm>
              <a:off x="3831105" y="5620214"/>
              <a:ext cx="1481790" cy="1070517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E322CF-17BE-6D42-BCA4-126FC7EDF54B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5312895" y="6155474"/>
              <a:ext cx="401240" cy="60274"/>
            </a:xfrm>
            <a:prstGeom prst="line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F0330B-B584-454A-808F-6D7F0438253E}"/>
                </a:ext>
              </a:extLst>
            </p:cNvPr>
            <p:cNvSpPr txBox="1"/>
            <p:nvPr/>
          </p:nvSpPr>
          <p:spPr>
            <a:xfrm>
              <a:off x="5714135" y="5892582"/>
              <a:ext cx="327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Chi-square contraction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due to information constraints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4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012517-3824-FD49-8A2F-CD831F146303}"/>
              </a:ext>
            </a:extLst>
          </p:cNvPr>
          <p:cNvSpPr/>
          <p:nvPr/>
        </p:nvSpPr>
        <p:spPr>
          <a:xfrm>
            <a:off x="807398" y="440123"/>
            <a:ext cx="8034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Take away 2: SMP chi-square contraction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DAD8E2-9AE1-5742-AC15-8C326B4AE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594" y="1773238"/>
            <a:ext cx="8502805" cy="165576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We can bound the </a:t>
            </a:r>
            <a:r>
              <a:rPr lang="en-US" sz="2400" dirty="0">
                <a:solidFill>
                  <a:srgbClr val="7030A0"/>
                </a:solidFill>
              </a:rPr>
              <a:t>contraction</a:t>
            </a:r>
            <a:r>
              <a:rPr lang="en-US" sz="2400" dirty="0"/>
              <a:t> in chi-square divergences between mixture and the uniform using </a:t>
            </a:r>
            <a:r>
              <a:rPr lang="en-US" sz="2400" dirty="0" err="1"/>
              <a:t>Ingster’s</a:t>
            </a:r>
            <a:r>
              <a:rPr lang="en-US" sz="2400" dirty="0"/>
              <a:t> method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We get more restrictive bounds for private-coin protocols: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4CD2A3-F697-0948-9843-5BB7546639A0}"/>
                  </a:ext>
                </a:extLst>
              </p:cNvPr>
              <p:cNvSpPr/>
              <p:nvPr/>
            </p:nvSpPr>
            <p:spPr>
              <a:xfrm>
                <a:off x="877830" y="3599665"/>
                <a:ext cx="7388331" cy="3137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highlight>
                      <a:srgbClr val="FFFF00"/>
                    </a:highlight>
                  </a:rPr>
                  <a:t>Sample-complexity lower bounds for identity testing</a:t>
                </a:r>
              </a:p>
              <a:p>
                <a:pPr algn="ctr"/>
                <a:endParaRPr lang="en-US" sz="2400" dirty="0">
                  <a:highlight>
                    <a:srgbClr val="FFFF00"/>
                  </a:highlight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Public-coin protocols: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𝒲</m:t>
                                </m:r>
                              </m:lim>
                            </m:limLow>
                            <m:r>
                              <m:rPr>
                                <m:lit/>
                              </m:r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Private-coin protocols: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𝒲</m:t>
                                </m:r>
                              </m:lim>
                            </m:limLow>
                            <m:r>
                              <m:rPr>
                                <m:lit/>
                              </m:r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4CD2A3-F697-0948-9843-5BB754663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30" y="3599665"/>
                <a:ext cx="7388331" cy="3137013"/>
              </a:xfrm>
              <a:prstGeom prst="rect">
                <a:avLst/>
              </a:prstGeom>
              <a:blipFill>
                <a:blip r:embed="rId3"/>
                <a:stretch>
                  <a:fillRect l="-1201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1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88" y="3045807"/>
            <a:ext cx="7778496" cy="14168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2. The average information bound for interactive testing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47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Relating testing to average information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3D114-4D6C-9E47-AE1A-04B8E740F5E8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1606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Assouad’s method implies that the difficulty of the learning problem is related to the average information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nary>
                  </m:oMath>
                </a14:m>
                <a:endParaRPr lang="en-US" sz="2000" b="0" dirty="0"/>
              </a:p>
              <a:p>
                <a:endParaRPr lang="en-US" sz="1000" i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Interestingly, we will now see that even the difficulty of the testing problem can be related to the same quantity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F3D114-4D6C-9E47-AE1A-04B8E740F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1606465"/>
              </a:xfrm>
              <a:prstGeom prst="rect">
                <a:avLst/>
              </a:prstGeom>
              <a:blipFill>
                <a:blip r:embed="rId5"/>
                <a:stretch>
                  <a:fillRect l="-592" t="-625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E47888-E900-594D-941F-260D751FCE5B}"/>
                  </a:ext>
                </a:extLst>
              </p:cNvPr>
              <p:cNvSpPr txBox="1"/>
              <p:nvPr/>
            </p:nvSpPr>
            <p:spPr>
              <a:xfrm>
                <a:off x="434897" y="2694014"/>
                <a:ext cx="7738947" cy="366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</a:rPr>
                  <a:t>Abbreviate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e>
                      <m:sup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l-GR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bSup>
                      </m:e>
                    </m:d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endParaRPr lang="en-US" sz="2000" b="1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000" dirty="0">
                    <a:highlight>
                      <a:srgbClr val="FFFF00"/>
                    </a:highlight>
                    <a:latin typeface="Cambria Math" panose="02040503050406030204" pitchFamily="18" charset="0"/>
                  </a:rPr>
                  <a:t>Step 1. Chain rule in KL divergence before switching to chi-square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sSup>
                      <m:sSup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sz="24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𝐪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m:rPr>
                            <m:lit/>
                          </m:r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7030A0"/>
                    </a:solidFill>
                  </a:rPr>
                  <a:t>  		         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</m:sub>
                        </m:sSub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sz="24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7030A0"/>
                    </a:solidFill>
                  </a:rPr>
                  <a:t>		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</m:sub>
                        </m:sSub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4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sz="24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E47888-E900-594D-941F-260D751F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7" y="2694014"/>
                <a:ext cx="7738947" cy="3660939"/>
              </a:xfrm>
              <a:prstGeom prst="rect">
                <a:avLst/>
              </a:prstGeom>
              <a:blipFill>
                <a:blip r:embed="rId6"/>
                <a:stretch>
                  <a:fillRect l="-655" b="-20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4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Relating testing to average information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E47888-E900-594D-941F-260D751FCE5B}"/>
                  </a:ext>
                </a:extLst>
              </p:cNvPr>
              <p:cNvSpPr txBox="1"/>
              <p:nvPr/>
            </p:nvSpPr>
            <p:spPr>
              <a:xfrm>
                <a:off x="421938" y="995642"/>
                <a:ext cx="8285356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Step 1 gives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sSup>
                      <m:sSup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</m:sub>
                        </m:sSub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sz="2000" dirty="0">
                    <a:highlight>
                      <a:srgbClr val="FFFF00"/>
                    </a:highlight>
                    <a:latin typeface="Cambria Math" panose="02040503050406030204" pitchFamily="18" charset="0"/>
                  </a:rPr>
                  <a:t>Step 2. Bringing-in the Channel Information matrix H</a:t>
                </a:r>
              </a:p>
              <a:p>
                <a:pPr marL="342900" indent="-342900"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Recall that for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Paninski’s</a:t>
                </a:r>
                <a:r>
                  <a:rPr lang="en-US" sz="2000" dirty="0">
                    <a:solidFill>
                      <a:schemeClr val="tx1"/>
                    </a:solidFill>
                  </a:rPr>
                  <a:t> construction:</a:t>
                </a:r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E47888-E900-594D-941F-260D751F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8" y="995642"/>
                <a:ext cx="8285356" cy="2508123"/>
              </a:xfrm>
              <a:prstGeom prst="rect">
                <a:avLst/>
              </a:prstGeom>
              <a:blipFill>
                <a:blip r:embed="rId5"/>
                <a:stretch>
                  <a:fillRect l="-459" t="-14573"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9D1FE5-2DB0-0C44-B23F-D4899EF5A6C3}"/>
                  </a:ext>
                </a:extLst>
              </p:cNvPr>
              <p:cNvSpPr txBox="1"/>
              <p:nvPr/>
            </p:nvSpPr>
            <p:spPr>
              <a:xfrm>
                <a:off x="1401130" y="4011978"/>
                <a:ext cx="5914248" cy="233192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r>
                            <m:rPr>
                              <m:lit/>
                            </m:r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0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p>
                                                <m:sSup>
                                                  <m:sSupPr>
                                                    <m:ctrlPr>
                                                      <a:rPr lang="en-US" sz="2000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𝑌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p>
                                                </m:sSup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p>
                                                <m:sSup>
                                                  <m:sSupPr>
                                                    <m:ctrlPr>
                                                      <a:rPr lang="en-US" sz="2000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𝑌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 sz="2000" i="1" dirty="0"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p>
                                                </m:sSup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sz="2000" i="1" dirty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1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9D1FE5-2DB0-0C44-B23F-D4899EF5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30" y="4011978"/>
                <a:ext cx="5914248" cy="2331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Hypothesis testing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E39401-3942-F343-960B-38511BC3D900}"/>
                  </a:ext>
                </a:extLst>
              </p:cNvPr>
              <p:cNvSpPr txBox="1"/>
              <p:nvPr/>
            </p:nvSpPr>
            <p:spPr>
              <a:xfrm>
                <a:off x="266153" y="1259983"/>
                <a:ext cx="8567908" cy="550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b="1" dirty="0"/>
                  <a:t>High-dimensional mean testing</a:t>
                </a:r>
              </a:p>
              <a:p>
                <a:endParaRPr lang="en-US" sz="2400" b="1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,  Accuracy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𝜀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Samples from an unknown </a:t>
                </a:r>
                <a:r>
                  <a:rPr lang="en-US" sz="2400" dirty="0">
                    <a:solidFill>
                      <a:srgbClr val="7030A0"/>
                    </a:solidFill>
                  </a:rPr>
                  <a:t>product</a:t>
                </a:r>
                <a:r>
                  <a:rPr lang="en-US" sz="2400" dirty="0"/>
                  <a:t> distribution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:r>
                  <a:rPr lang="en-US" sz="2400" dirty="0"/>
                  <a:t>mean of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.,</m:t>
                    </m:r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b="1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Design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test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such that </a:t>
                </a:r>
              </a:p>
              <a:p>
                <a:pPr algn="ctr"/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&gt;0.9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0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&gt;0.9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charset="0"/>
                      </a:rPr>
                      <m:t>𝜀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r>
                  <a:rPr lang="en-US" sz="2400" u="sng" dirty="0">
                    <a:solidFill>
                      <a:schemeClr val="accent1"/>
                    </a:solidFill>
                  </a:rPr>
                  <a:t>Families of interest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: Gaussian, Product Bernoulli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Sample Complexity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E39401-3942-F343-960B-38511BC3D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1259983"/>
                <a:ext cx="8567908" cy="5502660"/>
              </a:xfrm>
              <a:prstGeom prst="rect">
                <a:avLst/>
              </a:prstGeom>
              <a:blipFill>
                <a:blip r:embed="rId5"/>
                <a:stretch>
                  <a:fillRect l="-1036"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0D1E1DD-D35E-7048-81D3-EBC73DC677A2}"/>
              </a:ext>
            </a:extLst>
          </p:cNvPr>
          <p:cNvSpPr txBox="1"/>
          <p:nvPr/>
        </p:nvSpPr>
        <p:spPr>
          <a:xfrm>
            <a:off x="1460310" y="5513696"/>
            <a:ext cx="592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301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Relating testing to average information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E47888-E900-594D-941F-260D751FCE5B}"/>
                  </a:ext>
                </a:extLst>
              </p:cNvPr>
              <p:cNvSpPr txBox="1"/>
              <p:nvPr/>
            </p:nvSpPr>
            <p:spPr>
              <a:xfrm>
                <a:off x="421938" y="995642"/>
                <a:ext cx="8526118" cy="120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Step 1 gives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sSup>
                      <m:sSup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</m:sub>
                        </m:sSub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p>
                              <m:sSup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Step 2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𝐪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p>
                        </m:sSup>
                        <m:r>
                          <m:rPr>
                            <m:lit/>
                          </m:r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p>
                          <m:sSup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E47888-E900-594D-941F-260D751F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8" y="995642"/>
                <a:ext cx="8526118" cy="1206677"/>
              </a:xfrm>
              <a:prstGeom prst="rect">
                <a:avLst/>
              </a:prstGeom>
              <a:blipFill>
                <a:blip r:embed="rId5"/>
                <a:stretch>
                  <a:fillRect l="-446" t="-302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D32C607-7779-9440-8BFF-64CC9000723E}"/>
              </a:ext>
            </a:extLst>
          </p:cNvPr>
          <p:cNvSpPr/>
          <p:nvPr/>
        </p:nvSpPr>
        <p:spPr>
          <a:xfrm>
            <a:off x="1226634" y="2488130"/>
            <a:ext cx="6434254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highlight>
                  <a:srgbClr val="FFFF00"/>
                </a:highlight>
                <a:latin typeface="Cambria Math" panose="02040503050406030204" pitchFamily="18" charset="0"/>
              </a:rPr>
              <a:t>Step 3. “Channel Alignment”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E236D2-3EC6-7E4F-8D8A-02A4B93E2FCC}"/>
                  </a:ext>
                </a:extLst>
              </p:cNvPr>
              <p:cNvSpPr txBox="1"/>
              <p:nvPr/>
            </p:nvSpPr>
            <p:spPr>
              <a:xfrm>
                <a:off x="1284152" y="3239389"/>
                <a:ext cx="6575695" cy="2233432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 </m:t>
                      </m:r>
                      <m:r>
                        <m:rPr>
                          <m:lit/>
                        </m:rPr>
                        <a:rPr lang="en-US" sz="20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  <m:r>
                            <m:rPr>
                              <m:lit/>
                            </m:rP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OP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⋅ </m:t>
                      </m:r>
                      <m:r>
                        <m:rPr>
                          <m:lit/>
                        </m:rPr>
                        <a:rPr lang="en-US" sz="20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</m:t>
                              </m:r>
                            </m:sub>
                          </m:sSub>
                        </m:e>
                      </m:func>
                      <m:r>
                        <a:rPr lang="en-US" sz="20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lit/>
                        </m:rPr>
                        <a:rPr lang="en-US" sz="20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E236D2-3EC6-7E4F-8D8A-02A4B93E2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52" y="3239389"/>
                <a:ext cx="6575695" cy="2233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DA9ABF0-3D36-C347-B296-E46882EA3260}"/>
              </a:ext>
            </a:extLst>
          </p:cNvPr>
          <p:cNvSpPr txBox="1"/>
          <p:nvPr/>
        </p:nvSpPr>
        <p:spPr>
          <a:xfrm>
            <a:off x="421938" y="5753012"/>
            <a:ext cx="852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Finally, the average information bound for testing …</a:t>
            </a:r>
          </a:p>
        </p:txBody>
      </p:sp>
    </p:spTree>
    <p:extLst>
      <p:ext uri="{BB962C8B-B14F-4D97-AF65-F5344CB8AC3E}">
        <p14:creationId xmlns:p14="http://schemas.microsoft.com/office/powerpoint/2010/main" val="42145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The average information bound for testing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A15296-877F-8B44-876C-4839556278DD}"/>
                  </a:ext>
                </a:extLst>
              </p:cNvPr>
              <p:cNvSpPr txBox="1"/>
              <p:nvPr/>
            </p:nvSpPr>
            <p:spPr>
              <a:xfrm>
                <a:off x="421938" y="995642"/>
                <a:ext cx="8526118" cy="1240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mbria Math" panose="02040503050406030204" pitchFamily="18" charset="0"/>
                  </a:rPr>
                  <a:t>Till now we have:</a:t>
                </a:r>
                <a:endParaRPr lang="en-US" sz="20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TV</m:t>
                          </m:r>
                        </m:sub>
                      </m:sSub>
                      <m:sSup>
                        <m:sSupPr>
                          <m:ctrlP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sz="2000" b="1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</m:t>
                              </m:r>
                            </m:sub>
                          </m:sSub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US" sz="2000" b="1" i="1" dirty="0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A15296-877F-8B44-876C-48395562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8" y="995642"/>
                <a:ext cx="8526118" cy="1240404"/>
              </a:xfrm>
              <a:prstGeom prst="rect">
                <a:avLst/>
              </a:prstGeom>
              <a:blipFill>
                <a:blip r:embed="rId5"/>
                <a:stretch>
                  <a:fillRect l="-594" t="-52525" b="-117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0BF968-344A-B44B-84AC-B49C63452BDD}"/>
                  </a:ext>
                </a:extLst>
              </p:cNvPr>
              <p:cNvSpPr txBox="1"/>
              <p:nvPr/>
            </p:nvSpPr>
            <p:spPr>
              <a:xfrm>
                <a:off x="421938" y="2489780"/>
                <a:ext cx="7738947" cy="428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u="sng" dirty="0">
                    <a:latin typeface="Cambria Math" panose="02040503050406030204" pitchFamily="18" charset="0"/>
                  </a:rPr>
                  <a:t>An observation.</a:t>
                </a:r>
                <a:endParaRPr lang="en-US" sz="20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Cambria Math" panose="02040503050406030204" pitchFamily="18" charset="0"/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taking values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−1, +1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] = 2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Cambria Math" panose="02040503050406030204" pitchFamily="18" charset="0"/>
                  </a:rPr>
                  <a:t>Let U be Rademacher. By </a:t>
                </a:r>
                <a:r>
                  <a:rPr lang="en-US" sz="2000" dirty="0" err="1">
                    <a:latin typeface="Cambria Math" panose="02040503050406030204" pitchFamily="18" charset="0"/>
                  </a:rPr>
                  <a:t>Pinsker’s</a:t>
                </a:r>
                <a:r>
                  <a:rPr lang="en-US" sz="2000" dirty="0">
                    <a:latin typeface="Cambria Math" panose="02040503050406030204" pitchFamily="18" charset="0"/>
                  </a:rPr>
                  <a:t> inequality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latin typeface="Cambria Math" panose="02040503050406030204" pitchFamily="18" charset="0"/>
                  </a:rPr>
                  <a:t>Therefore,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dirty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US" sz="20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0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sz="20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sz="20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en-US" sz="20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dirty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 dirty="0"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 dirty="0"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000" i="1" dirty="0"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 dirty="0"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i="1" dirty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1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0" i="1" dirty="0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b="0" i="1" dirty="0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b="0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−1 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0BF968-344A-B44B-84AC-B49C6345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8" y="2489780"/>
                <a:ext cx="7738947" cy="4282711"/>
              </a:xfrm>
              <a:prstGeom prst="rect">
                <a:avLst/>
              </a:prstGeom>
              <a:blipFill>
                <a:blip r:embed="rId6"/>
                <a:stretch>
                  <a:fillRect l="-655" b="-33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AAED68-2A51-9E45-9EC6-E64DC800CCF7}"/>
                  </a:ext>
                </a:extLst>
              </p:cNvPr>
              <p:cNvSpPr txBox="1"/>
              <p:nvPr/>
            </p:nvSpPr>
            <p:spPr>
              <a:xfrm>
                <a:off x="115789" y="3872787"/>
                <a:ext cx="8912421" cy="11005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TV</m:t>
                          </m:r>
                        </m:sub>
                      </m:sSub>
                      <m:sSup>
                        <m:sSup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sz="2400" b="1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</m:t>
                              </m:r>
                            </m:sub>
                          </m:sSub>
                        </m:e>
                      </m:func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−1 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AAED68-2A51-9E45-9EC6-E64DC800C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9" y="3872787"/>
                <a:ext cx="8912421" cy="1100558"/>
              </a:xfrm>
              <a:prstGeom prst="rect">
                <a:avLst/>
              </a:prstGeom>
              <a:blipFill>
                <a:blip r:embed="rId7"/>
                <a:stretch>
                  <a:fillRect t="-98913" b="-151087"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3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Bounding the average information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A15296-877F-8B44-876C-4839556278DD}"/>
                  </a:ext>
                </a:extLst>
              </p:cNvPr>
              <p:cNvSpPr txBox="1"/>
              <p:nvPr/>
            </p:nvSpPr>
            <p:spPr>
              <a:xfrm>
                <a:off x="421938" y="995642"/>
                <a:ext cx="8526118" cy="3141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The average information bound for testing:</a:t>
                </a:r>
                <a:endParaRPr lang="en-US" sz="2000" i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TV</m:t>
                          </m:r>
                        </m:sub>
                      </m:sSub>
                      <m:sSup>
                        <m:sSupPr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dirty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dirty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</m:t>
                              </m:r>
                            </m:sub>
                          </m:sSub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−1 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Earlier we saw:</a:t>
                </a:r>
                <a:endParaRPr lang="en-US" sz="20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−1 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⋅ 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 gives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A15296-877F-8B44-876C-48395562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8" y="995642"/>
                <a:ext cx="8526118" cy="3141437"/>
              </a:xfrm>
              <a:prstGeom prst="rect">
                <a:avLst/>
              </a:prstGeom>
              <a:blipFill>
                <a:blip r:embed="rId5"/>
                <a:stretch>
                  <a:fillRect l="-7875" t="-16867" b="-3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F6FE1-F458-D642-9737-56EF2E71303B}"/>
                  </a:ext>
                </a:extLst>
              </p:cNvPr>
              <p:cNvSpPr txBox="1"/>
              <p:nvPr/>
            </p:nvSpPr>
            <p:spPr>
              <a:xfrm>
                <a:off x="483107" y="4307287"/>
                <a:ext cx="8399561" cy="702115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sSup>
                      <m:sSup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sz="2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𝒲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OP</m:t>
                            </m:r>
                          </m:sub>
                        </m:sSub>
                      </m:e>
                    </m:func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𝒲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sz="2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func>
                  </m:oMath>
                </a14:m>
                <a:endParaRPr lang="en-US" sz="24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F6FE1-F458-D642-9737-56EF2E71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7" y="4307287"/>
                <a:ext cx="8399561" cy="702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CC7EC3-DCD7-E54C-974E-6BE7313159C8}"/>
                  </a:ext>
                </a:extLst>
              </p:cNvPr>
              <p:cNvSpPr txBox="1"/>
              <p:nvPr/>
            </p:nvSpPr>
            <p:spPr>
              <a:xfrm>
                <a:off x="483107" y="5074037"/>
                <a:ext cx="8526118" cy="1647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whereby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W</m:t>
                                          </m:r>
                                          <m: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𝒲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US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∥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dirty="0">
                                                  <a:latin typeface="Cambria Math" panose="02040503050406030204" pitchFamily="18" charset="0"/>
                                                </a:rPr>
                                                <m:t>W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lit/>
                                            </m:rPr>
                                            <a:rPr lang="en-US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OP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  <m:func>
                                    <m:func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W</m:t>
                                          </m:r>
                                          <m: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𝒲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US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∥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dirty="0">
                                                  <a:latin typeface="Cambria Math" panose="02040503050406030204" pitchFamily="18" charset="0"/>
                                                </a:rPr>
                                                <m:t>W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lit/>
                                            </m:rPr>
                                            <a:rPr lang="en-US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∥</m:t>
                                          </m:r>
                                        </m:e>
                                        <m:sub>
                                          <m:r>
                                            <a:rPr lang="en-US" sz="2000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CC7EC3-DCD7-E54C-974E-6BE731315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7" y="5074037"/>
                <a:ext cx="8526118" cy="1647439"/>
              </a:xfrm>
              <a:prstGeom prst="rect">
                <a:avLst/>
              </a:prstGeom>
              <a:blipFill>
                <a:blip r:embed="rId7"/>
                <a:stretch>
                  <a:fillRect l="-595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3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012517-3824-FD49-8A2F-CD831F146303}"/>
              </a:ext>
            </a:extLst>
          </p:cNvPr>
          <p:cNvSpPr/>
          <p:nvPr/>
        </p:nvSpPr>
        <p:spPr>
          <a:xfrm>
            <a:off x="-12930" y="462426"/>
            <a:ext cx="9156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Take away 3: All chi-square contraction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13A9C0-5546-2E47-B9A0-285006B2B88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385" y="1282391"/>
                <a:ext cx="8608741" cy="1193180"/>
              </a:xfrm>
            </p:spPr>
            <p:txBody>
              <a:bodyPr>
                <a:noAutofit/>
              </a:bodyPr>
              <a:lstStyle/>
              <a:p>
                <a:pPr marL="342900" indent="-342900" algn="l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Lower bounds for identity testing under information constraints</a:t>
                </a:r>
              </a:p>
              <a:p>
                <a:pPr algn="l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𝒲</m:t>
                      </m:r>
                      <m:r>
                        <m:rPr>
                          <m:lit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≝</m:t>
                      </m:r>
                      <m:limLow>
                        <m:limLow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𝒲</m:t>
                          </m:r>
                        </m:lim>
                      </m:limLow>
                      <m:r>
                        <m:rPr>
                          <m:lit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13A9C0-5546-2E47-B9A0-285006B2B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385" y="1282391"/>
                <a:ext cx="8608741" cy="1193180"/>
              </a:xfrm>
              <a:blipFill>
                <a:blip r:embed="rId3"/>
                <a:stretch>
                  <a:fillRect l="-884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3CDC8AD-CBC2-3240-8A86-D8C019E39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2463560"/>
                  </p:ext>
                </p:extLst>
              </p:nvPr>
            </p:nvGraphicFramePr>
            <p:xfrm>
              <a:off x="777835" y="2361247"/>
              <a:ext cx="7575397" cy="2135505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107690">
                      <a:extLst>
                        <a:ext uri="{9D8B030D-6E8A-4147-A177-3AD203B41FA5}">
                          <a16:colId xmlns:a16="http://schemas.microsoft.com/office/drawing/2014/main" val="3514649511"/>
                        </a:ext>
                      </a:extLst>
                    </a:gridCol>
                    <a:gridCol w="1966173">
                      <a:extLst>
                        <a:ext uri="{9D8B030D-6E8A-4147-A177-3AD203B41FA5}">
                          <a16:colId xmlns:a16="http://schemas.microsoft.com/office/drawing/2014/main" val="1341830395"/>
                        </a:ext>
                      </a:extLst>
                    </a:gridCol>
                    <a:gridCol w="1750901">
                      <a:extLst>
                        <a:ext uri="{9D8B030D-6E8A-4147-A177-3AD203B41FA5}">
                          <a16:colId xmlns:a16="http://schemas.microsoft.com/office/drawing/2014/main" val="2996462564"/>
                        </a:ext>
                      </a:extLst>
                    </a:gridCol>
                    <a:gridCol w="2750633">
                      <a:extLst>
                        <a:ext uri="{9D8B030D-6E8A-4147-A177-3AD203B41FA5}">
                          <a16:colId xmlns:a16="http://schemas.microsoft.com/office/drawing/2014/main" val="680051799"/>
                        </a:ext>
                      </a:extLst>
                    </a:gridCol>
                  </a:tblGrid>
                  <a:tr h="56778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Classic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Private-coin SMP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Public-coin SMP</a:t>
                          </a:r>
                        </a:p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Sequentially Interactive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6816065"/>
                      </a:ext>
                    </a:extLst>
                  </a:tr>
                  <a:tr h="1078296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3/2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lit/>
                                          </m:rPr>
                                          <a:rPr lang="en-US" sz="2000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𝒲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sz="2000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0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lit/>
                                          </m:rPr>
                                          <a:rPr lang="en-US" sz="2000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𝒲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sz="2000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F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sz="2000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∥</m:t>
                                            </m:r>
                                            <m:r>
                                              <a:rPr lang="en-US" sz="20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𝒲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lit/>
                                                  </m:rPr>
                                                  <a:rPr lang="en-US" sz="2000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𝑂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P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sz="2000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∥</m:t>
                                            </m:r>
                                            <m:r>
                                              <a:rPr lang="en-US" sz="20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𝒲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lit/>
                                                  </m:rPr>
                                                  <a:rPr lang="en-US" sz="2000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b>
                                            </m:sSub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endParaRPr lang="en-US" sz="2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4995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3CDC8AD-CBC2-3240-8A86-D8C019E39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2463560"/>
                  </p:ext>
                </p:extLst>
              </p:nvPr>
            </p:nvGraphicFramePr>
            <p:xfrm>
              <a:off x="777835" y="2361247"/>
              <a:ext cx="7575397" cy="2135505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107690">
                      <a:extLst>
                        <a:ext uri="{9D8B030D-6E8A-4147-A177-3AD203B41FA5}">
                          <a16:colId xmlns:a16="http://schemas.microsoft.com/office/drawing/2014/main" val="3514649511"/>
                        </a:ext>
                      </a:extLst>
                    </a:gridCol>
                    <a:gridCol w="1966173">
                      <a:extLst>
                        <a:ext uri="{9D8B030D-6E8A-4147-A177-3AD203B41FA5}">
                          <a16:colId xmlns:a16="http://schemas.microsoft.com/office/drawing/2014/main" val="1341830395"/>
                        </a:ext>
                      </a:extLst>
                    </a:gridCol>
                    <a:gridCol w="1750901">
                      <a:extLst>
                        <a:ext uri="{9D8B030D-6E8A-4147-A177-3AD203B41FA5}">
                          <a16:colId xmlns:a16="http://schemas.microsoft.com/office/drawing/2014/main" val="2996462564"/>
                        </a:ext>
                      </a:extLst>
                    </a:gridCol>
                    <a:gridCol w="2750633">
                      <a:extLst>
                        <a:ext uri="{9D8B030D-6E8A-4147-A177-3AD203B41FA5}">
                          <a16:colId xmlns:a16="http://schemas.microsoft.com/office/drawing/2014/main" val="680051799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Classic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Private-coin SMP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Public-coin SMP</a:t>
                          </a:r>
                        </a:p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Sequentially Interactive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6816065"/>
                      </a:ext>
                    </a:extLst>
                  </a:tr>
                  <a:tr h="11296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49" t="-91111" r="-587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774" t="-91111" r="-22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6087" t="-91111" r="-157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5576" t="-91111" r="-4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995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Subtitle 2">
            <a:extLst>
              <a:ext uri="{FF2B5EF4-FFF2-40B4-BE49-F238E27FC236}">
                <a16:creationId xmlns:a16="http://schemas.microsoft.com/office/drawing/2014/main" id="{A61E3F50-EDC6-E943-A132-4A05C55B4DCC}"/>
              </a:ext>
            </a:extLst>
          </p:cNvPr>
          <p:cNvSpPr txBox="1">
            <a:spLocks/>
          </p:cNvSpPr>
          <p:nvPr/>
        </p:nvSpPr>
        <p:spPr>
          <a:xfrm>
            <a:off x="261164" y="4912134"/>
            <a:ext cx="8608741" cy="1326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the sequentially interactive lower bound:</a:t>
            </a:r>
          </a:p>
          <a:p>
            <a:pPr marL="685800" lvl="1" indent="-3429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030A0"/>
                </a:solidFill>
              </a:rPr>
              <a:t>Can be improved</a:t>
            </a:r>
            <a:r>
              <a:rPr lang="en-US" sz="2400" dirty="0"/>
              <a:t>, in general, using the same recipe</a:t>
            </a:r>
          </a:p>
          <a:p>
            <a:pPr marL="685800" lvl="1" indent="-3429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We can find an example of constraints where </a:t>
            </a:r>
            <a:r>
              <a:rPr lang="en-US" sz="2400" dirty="0">
                <a:solidFill>
                  <a:srgbClr val="7030A0"/>
                </a:solidFill>
              </a:rPr>
              <a:t>interaction helps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n-lt"/>
                  </a:rPr>
                  <a:t>Application: Identity testing for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73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/>
              <p:nvPr/>
            </p:nvSpPr>
            <p:spPr>
              <a:xfrm>
                <a:off x="251865" y="953780"/>
                <a:ext cx="8567908" cy="4860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2400" b="1" dirty="0"/>
                  <a:t>Communication constraints: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ℓ</m:t>
                        </m:r>
                      </m:sub>
                    </m:sSub>
                    <m:r>
                      <a:rPr lang="en-US" sz="2400">
                        <a:latin typeface="Cambria Math" charset="0"/>
                        <a:ea typeface="Cambria Math" charset="0"/>
                        <a:cs typeface="Cambria Math" charset="0"/>
                      </a:rPr>
                      <m:t>={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𝑊</m:t>
                    </m:r>
                    <m:r>
                      <a:rPr lang="en-US" sz="240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𝒳</m:t>
                    </m:r>
                    <m:r>
                      <a:rPr lang="en-US" sz="2400" i="1">
                        <a:latin typeface="Cambria Math" charset="0"/>
                        <a:ea typeface="Chalkboard SE" charset="0"/>
                        <a:cs typeface="Chalkboard SE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halkboard SE" charset="0"/>
                            <a:cs typeface="Chalkboard SE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halkboard SE" charset="0"/>
                                <a:cs typeface="Chalkboard SE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  <a:ea typeface="Chalkboard SE" charset="0"/>
                                <a:cs typeface="Chalkboard SE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charset="0"/>
                          </a:rPr>
                          <m:t>ℓ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ea typeface="Chalkboard SE" charset="0"/>
                        <a:cs typeface="Chalkboard SE" charset="0"/>
                      </a:rPr>
                      <m:t> }</m:t>
                    </m:r>
                  </m:oMath>
                </a14:m>
                <a:endParaRPr lang="en-US" sz="2400" dirty="0">
                  <a:ea typeface="Chalkboard SE" charset="0"/>
                  <a:cs typeface="Chalkboard SE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,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ea typeface="Chalkboard SE" charset="0"/>
                    <a:cs typeface="Chalkboard SE" charset="0"/>
                  </a:rPr>
                  <a:t>,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ea typeface="Chalkboard SE" charset="0"/>
                  <a:cs typeface="Chalkboard SE" charset="0"/>
                </a:endParaRPr>
              </a:p>
              <a:p>
                <a:endParaRPr lang="en-US" sz="2400" dirty="0">
                  <a:solidFill>
                    <a:srgbClr val="C00000"/>
                  </a:solidFill>
                  <a:ea typeface="Chalkboard SE" charset="0"/>
                  <a:cs typeface="Chalkboard SE" charset="0"/>
                </a:endParaRPr>
              </a:p>
              <a:p>
                <a:endParaRPr lang="en-US" sz="2400" dirty="0">
                  <a:solidFill>
                    <a:srgbClr val="C00000"/>
                  </a:solidFill>
                  <a:ea typeface="Chalkboard SE" charset="0"/>
                  <a:cs typeface="Chalkboard SE" charset="0"/>
                </a:endParaRPr>
              </a:p>
              <a:p>
                <a:endParaRPr lang="en-US" sz="2400" dirty="0">
                  <a:solidFill>
                    <a:srgbClr val="C00000"/>
                  </a:solidFill>
                  <a:ea typeface="Chalkboard SE" charset="0"/>
                  <a:cs typeface="Chalkboard SE" charset="0"/>
                </a:endParaRPr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b="1" dirty="0"/>
                  <a:t>LDP constraints: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  <m:r>
                          <a:rPr lang="en-US" sz="24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⁡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𝒳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∈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}</m:t>
                            </m:r>
                          </m:sub>
                        </m:sSub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𝑊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𝑊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a:rPr lang="en-US" sz="2400" i="1">
                            <a:latin typeface="Cambria Math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𝜚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ea typeface="Chalkboard SE" charset="0"/>
                  <a:cs typeface="Chalkboard SE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ea typeface="Chalkboard SE" charset="0"/>
                    <a:cs typeface="Chalkboard SE" charset="0"/>
                  </a:rPr>
                  <a:t>,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ea typeface="Chalkboard SE" charset="0"/>
                  <a:cs typeface="Chalkboard SE" charset="0"/>
                </a:endParaRPr>
              </a:p>
              <a:p>
                <a:endParaRPr lang="en-US" sz="2400" dirty="0">
                  <a:ea typeface="Chalkboard SE" charset="0"/>
                  <a:cs typeface="Chalkboard SE" charset="0"/>
                </a:endParaRPr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5" y="953780"/>
                <a:ext cx="8567908" cy="4860690"/>
              </a:xfrm>
              <a:prstGeom prst="rect">
                <a:avLst/>
              </a:prstGeom>
              <a:blipFill>
                <a:blip r:embed="rId6"/>
                <a:stretch>
                  <a:fillRect l="-1037" t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FA75F4D-24C2-1340-A4EC-DE2D0E6F38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079656"/>
                  </p:ext>
                </p:extLst>
              </p:nvPr>
            </p:nvGraphicFramePr>
            <p:xfrm>
              <a:off x="908435" y="2283775"/>
              <a:ext cx="6494503" cy="1244666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6173">
                      <a:extLst>
                        <a:ext uri="{9D8B030D-6E8A-4147-A177-3AD203B41FA5}">
                          <a16:colId xmlns:a16="http://schemas.microsoft.com/office/drawing/2014/main" val="1341830395"/>
                        </a:ext>
                      </a:extLst>
                    </a:gridCol>
                    <a:gridCol w="1750901">
                      <a:extLst>
                        <a:ext uri="{9D8B030D-6E8A-4147-A177-3AD203B41FA5}">
                          <a16:colId xmlns:a16="http://schemas.microsoft.com/office/drawing/2014/main" val="2996462564"/>
                        </a:ext>
                      </a:extLst>
                    </a:gridCol>
                    <a:gridCol w="2777429">
                      <a:extLst>
                        <a:ext uri="{9D8B030D-6E8A-4147-A177-3AD203B41FA5}">
                          <a16:colId xmlns:a16="http://schemas.microsoft.com/office/drawing/2014/main" val="680051799"/>
                        </a:ext>
                      </a:extLst>
                    </a:gridCol>
                  </a:tblGrid>
                  <a:tr h="3193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Private-coin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Public-coin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Sequentially Interactive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6816065"/>
                      </a:ext>
                    </a:extLst>
                  </a:tr>
                  <a:tr h="848426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3/2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ℓ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ℓ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ℓ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4995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FA75F4D-24C2-1340-A4EC-DE2D0E6F38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079656"/>
                  </p:ext>
                </p:extLst>
              </p:nvPr>
            </p:nvGraphicFramePr>
            <p:xfrm>
              <a:off x="908435" y="2283775"/>
              <a:ext cx="6494503" cy="1244666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6173">
                      <a:extLst>
                        <a:ext uri="{9D8B030D-6E8A-4147-A177-3AD203B41FA5}">
                          <a16:colId xmlns:a16="http://schemas.microsoft.com/office/drawing/2014/main" val="1341830395"/>
                        </a:ext>
                      </a:extLst>
                    </a:gridCol>
                    <a:gridCol w="1750901">
                      <a:extLst>
                        <a:ext uri="{9D8B030D-6E8A-4147-A177-3AD203B41FA5}">
                          <a16:colId xmlns:a16="http://schemas.microsoft.com/office/drawing/2014/main" val="2996462564"/>
                        </a:ext>
                      </a:extLst>
                    </a:gridCol>
                    <a:gridCol w="2777429">
                      <a:extLst>
                        <a:ext uri="{9D8B030D-6E8A-4147-A177-3AD203B41FA5}">
                          <a16:colId xmlns:a16="http://schemas.microsoft.com/office/drawing/2014/main" val="68005179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Private-coin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Public-coin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Sequentially Interactive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6816065"/>
                      </a:ext>
                    </a:extLst>
                  </a:tr>
                  <a:tr h="8484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45" t="-50746" r="-23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3043" t="-50746" r="-159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34247" t="-50746" r="-4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995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AD1CF2E-0251-354E-BF12-C41EC05461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8341575"/>
                  </p:ext>
                </p:extLst>
              </p:nvPr>
            </p:nvGraphicFramePr>
            <p:xfrm>
              <a:off x="908436" y="5267599"/>
              <a:ext cx="6494503" cy="1244666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6173">
                      <a:extLst>
                        <a:ext uri="{9D8B030D-6E8A-4147-A177-3AD203B41FA5}">
                          <a16:colId xmlns:a16="http://schemas.microsoft.com/office/drawing/2014/main" val="1341830395"/>
                        </a:ext>
                      </a:extLst>
                    </a:gridCol>
                    <a:gridCol w="1750901">
                      <a:extLst>
                        <a:ext uri="{9D8B030D-6E8A-4147-A177-3AD203B41FA5}">
                          <a16:colId xmlns:a16="http://schemas.microsoft.com/office/drawing/2014/main" val="2996462564"/>
                        </a:ext>
                      </a:extLst>
                    </a:gridCol>
                    <a:gridCol w="2777429">
                      <a:extLst>
                        <a:ext uri="{9D8B030D-6E8A-4147-A177-3AD203B41FA5}">
                          <a16:colId xmlns:a16="http://schemas.microsoft.com/office/drawing/2014/main" val="680051799"/>
                        </a:ext>
                      </a:extLst>
                    </a:gridCol>
                  </a:tblGrid>
                  <a:tr h="3193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Private-coin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Public-coin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Sequentially Interactive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6816065"/>
                      </a:ext>
                    </a:extLst>
                  </a:tr>
                  <a:tr h="848426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3/2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4995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AD1CF2E-0251-354E-BF12-C41EC05461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8341575"/>
                  </p:ext>
                </p:extLst>
              </p:nvPr>
            </p:nvGraphicFramePr>
            <p:xfrm>
              <a:off x="908436" y="5267599"/>
              <a:ext cx="6494503" cy="1244666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6173">
                      <a:extLst>
                        <a:ext uri="{9D8B030D-6E8A-4147-A177-3AD203B41FA5}">
                          <a16:colId xmlns:a16="http://schemas.microsoft.com/office/drawing/2014/main" val="1341830395"/>
                        </a:ext>
                      </a:extLst>
                    </a:gridCol>
                    <a:gridCol w="1750901">
                      <a:extLst>
                        <a:ext uri="{9D8B030D-6E8A-4147-A177-3AD203B41FA5}">
                          <a16:colId xmlns:a16="http://schemas.microsoft.com/office/drawing/2014/main" val="2996462564"/>
                        </a:ext>
                      </a:extLst>
                    </a:gridCol>
                    <a:gridCol w="2777429">
                      <a:extLst>
                        <a:ext uri="{9D8B030D-6E8A-4147-A177-3AD203B41FA5}">
                          <a16:colId xmlns:a16="http://schemas.microsoft.com/office/drawing/2014/main" val="68005179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Private-coin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Public-coin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Sequentially Interactive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6816065"/>
                      </a:ext>
                    </a:extLst>
                  </a:tr>
                  <a:tr h="8484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45" t="-50746" r="-230968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13043" t="-50746" r="-159420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34247" t="-50746" r="-457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995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630DFF6-6E63-AB44-94AE-E1F9EBA183E4}"/>
              </a:ext>
            </a:extLst>
          </p:cNvPr>
          <p:cNvSpPr txBox="1"/>
          <p:nvPr/>
        </p:nvSpPr>
        <p:spPr>
          <a:xfrm>
            <a:off x="411966" y="3830548"/>
            <a:ext cx="7522420" cy="1318181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ea typeface="Cambria Math" panose="02040503050406030204" pitchFamily="18" charset="0"/>
              </a:rPr>
              <a:t>These bounds will be seen to be tight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ea typeface="Cambria Math" panose="02040503050406030204" pitchFamily="18" charset="0"/>
              </a:rPr>
              <a:t>Interaction doesn’t help, but public coins do</a:t>
            </a:r>
          </a:p>
        </p:txBody>
      </p:sp>
    </p:spTree>
    <p:extLst>
      <p:ext uri="{BB962C8B-B14F-4D97-AF65-F5344CB8AC3E}">
        <p14:creationId xmlns:p14="http://schemas.microsoft.com/office/powerpoint/2010/main" val="32371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88" y="3045807"/>
            <a:ext cx="7778496" cy="14168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3. High-dimensional mean testing</a:t>
            </a:r>
          </a:p>
          <a:p>
            <a:r>
              <a:rPr lang="en-US" sz="3600" dirty="0">
                <a:solidFill>
                  <a:srgbClr val="7030A0"/>
                </a:solidFill>
              </a:rPr>
              <a:t>(under communication constraints)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5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General chi-square bounds for public-coin SMP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/>
              <p:nvPr/>
            </p:nvSpPr>
            <p:spPr>
              <a:xfrm>
                <a:off x="181176" y="951459"/>
                <a:ext cx="8766879" cy="6299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Chi-square bound (we didn’t see it earlier, but it’s easy)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l-GR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p>
                                <m:sSup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dirty="0" smtClean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dirty="0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sSup>
                                    <m:sSupPr>
                                      <m:ctrlPr>
                                        <a:rPr lang="en-US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dirty="0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which upon bounding divergence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gives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l-GR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Low>
                            <m:limLowPr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C0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i="1" dirty="0">
                                              <a:solidFill>
                                                <a:srgbClr val="C00000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highlight>
                                                    <a:srgbClr val="FFFF00"/>
                                                  </a:highligh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highlight>
                                                    <a:srgbClr val="FFFF00"/>
                                                  </a:highlight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highlight>
                                                    <a:srgbClr val="FFFF00"/>
                                                  </a:highlight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highlight>
                                                    <a:srgbClr val="FFFF00"/>
                                                  </a:highligh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highlight>
                                                    <a:srgbClr val="FFFF00"/>
                                                  </a:highlight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 dirty="0">
                                              <a:solidFill>
                                                <a:srgbClr val="C00000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highlight>
                                                    <a:srgbClr val="FFFF00"/>
                                                  </a:highligh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highlight>
                                                    <a:srgbClr val="FFFF00"/>
                                                  </a:highlight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highlight>
                                                    <a:srgbClr val="FFFF00"/>
                                                  </a:highlight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C00000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C00000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C00000"/>
                                              </a:solidFill>
                                              <a:highlight>
                                                <a:srgbClr val="FFFF00"/>
                                              </a:highlight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  <a:highlight>
                                <a:srgbClr val="FFFF00"/>
                              </a:highlight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highlight>
                    <a:srgbClr val="FFFF00"/>
                  </a:highlight>
                </a:endParaRPr>
              </a:p>
              <a:p>
                <a:endParaRPr lang="en-US" sz="240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/>
                  <a:t>Decoupled chi-square bound (</a:t>
                </a:r>
                <a:r>
                  <a:rPr lang="en-US" sz="2400" dirty="0" err="1"/>
                  <a:t>Ingster’s</a:t>
                </a:r>
                <a:r>
                  <a:rPr lang="en-US" sz="2400" dirty="0"/>
                  <a:t> method)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bSup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limLow>
                      <m:limLow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nary>
                              <m:naryPr>
                                <m:chr m:val="∑"/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  <m:sSub>
                                              <m:sSub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sz="24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highlight>
                                                          <a:srgbClr val="FFFF00"/>
                                                        </a:highlight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highlight>
                                                          <a:srgbClr val="FFFF00"/>
                                                        </a:highlight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4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highlight>
                                                          <a:srgbClr val="FFFF00"/>
                                                        </a:highlight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  <m:sSub>
                                              <m:sSub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2400" b="0" i="1" dirty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highlight>
                                                  <a:srgbClr val="FFFF00"/>
                                                </a:highlight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400" i="1" dirty="0">
                                                    <a:solidFill>
                                                      <a:srgbClr val="C00000"/>
                                                    </a:solidFill>
                                                    <a:highlight>
                                                      <a:srgbClr val="FFFF00"/>
                                                    </a:highlight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den>
                                    </m:f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sup>
                        </m:sSup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6" y="951459"/>
                <a:ext cx="8766879" cy="6299097"/>
              </a:xfrm>
              <a:prstGeom prst="rect">
                <a:avLst/>
              </a:prstGeom>
              <a:blipFill>
                <a:blip r:embed="rId5"/>
                <a:stretch>
                  <a:fillRect l="-1012" t="-1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0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Hide-and-seek for public-coin SMP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4972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dirty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prod Bernoulli dist.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 +1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/>
                  <a:t>with mean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/>
              </a:p>
              <a:p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prod Bernoulli dist.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 +1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/>
                  <a:t>with mean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1" i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		(“linear perturbation”)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For the chi-square contraction bound: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7030A0"/>
                                  </a:solidFill>
                                </a:rPr>
                                <m:t> 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𝑋𝑊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highlight>
                    <a:srgbClr val="FFFF00"/>
                  </a:highlight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4972580"/>
              </a:xfrm>
              <a:prstGeom prst="rect">
                <a:avLst/>
              </a:prstGeom>
              <a:blipFill>
                <a:blip r:embed="rId5"/>
                <a:stretch>
                  <a:fillRect l="-5473" b="-26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0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Hide-and-seek for public-coin SMP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/>
              <p:nvPr/>
            </p:nvSpPr>
            <p:spPr>
              <a:xfrm>
                <a:off x="266153" y="1053795"/>
                <a:ext cx="8567908" cy="106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𝑋𝑊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1053795"/>
                <a:ext cx="8567908" cy="1060611"/>
              </a:xfrm>
              <a:prstGeom prst="rect">
                <a:avLst/>
              </a:prstGeom>
              <a:blipFill>
                <a:blip r:embed="rId5"/>
                <a:stretch>
                  <a:fillRect l="-3698" t="-116667" b="-16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92E8A5-29BE-C144-B978-8B3E60EE20A0}"/>
                  </a:ext>
                </a:extLst>
              </p:cNvPr>
              <p:cNvSpPr/>
              <p:nvPr/>
            </p:nvSpPr>
            <p:spPr>
              <a:xfrm>
                <a:off x="288046" y="2209637"/>
                <a:ext cx="8567908" cy="3301353"/>
              </a:xfrm>
              <a:prstGeom prst="rect">
                <a:avLst/>
              </a:prstGeom>
              <a:ln w="508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highlight>
                      <a:srgbClr val="FFFF00"/>
                    </a:highlight>
                  </a:rPr>
                  <a:t>A measure change bound</a:t>
                </a:r>
              </a:p>
              <a:p>
                <a:pPr algn="ctr"/>
                <a:r>
                  <a:rPr lang="en-US" sz="2400" dirty="0"/>
                  <a:t>(similar to </a:t>
                </a:r>
                <a:r>
                  <a:rPr lang="en-US" sz="2400" dirty="0" err="1"/>
                  <a:t>Talagrand’s</a:t>
                </a:r>
                <a:r>
                  <a:rPr lang="en-US" sz="2400" dirty="0"/>
                  <a:t> Gaussian transportation inequality)</a:t>
                </a:r>
              </a:p>
              <a:p>
                <a:pPr algn="ctr"/>
                <a:endParaRPr lang="en-US" sz="2400" dirty="0"/>
              </a:p>
              <a:p>
                <a:r>
                  <a:rPr lang="en-US" sz="2400" dirty="0"/>
                  <a:t>For random vector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as above (or Gaussian)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/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𝑋𝑎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den>
                        </m:f>
                        <m:r>
                          <m:rPr>
                            <m:sty m:val="p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Proof uses Gibbs variational formula and additivity of divergence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92E8A5-29BE-C144-B978-8B3E60EE2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6" y="2209637"/>
                <a:ext cx="8567908" cy="3301353"/>
              </a:xfrm>
              <a:prstGeom prst="rect">
                <a:avLst/>
              </a:prstGeom>
              <a:blipFill>
                <a:blip r:embed="rId6"/>
                <a:stretch>
                  <a:fillRect l="-736" t="-755" b="-2264"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2693CF-E046-8C48-AC4A-84F458336E9C}"/>
                  </a:ext>
                </a:extLst>
              </p:cNvPr>
              <p:cNvSpPr txBox="1"/>
              <p:nvPr/>
            </p:nvSpPr>
            <p:spPr>
              <a:xfrm>
                <a:off x="743360" y="5631468"/>
                <a:ext cx="8303876" cy="1071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Chi-square boun</a:t>
                </a:r>
                <a:r>
                  <a:rPr lang="en-US" sz="2400" dirty="0">
                    <a:solidFill>
                      <a:schemeClr val="tx1"/>
                    </a:solidFill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l-G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bSup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p>
                          <m:sSupPr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  <m:limLow>
                      <m:limLow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lim>
                    </m:limLow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⋅ℓ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2693CF-E046-8C48-AC4A-84F458336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0" y="5631468"/>
                <a:ext cx="8303876" cy="1071255"/>
              </a:xfrm>
              <a:prstGeom prst="rect">
                <a:avLst/>
              </a:prstGeom>
              <a:blipFill>
                <a:blip r:embed="rId7"/>
                <a:stretch>
                  <a:fillRect l="-1223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8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/>
              <a:t>Hide-and-seek for sequentially interactive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/>
              <p:nvPr/>
            </p:nvSpPr>
            <p:spPr>
              <a:xfrm>
                <a:off x="181176" y="1140654"/>
                <a:ext cx="8766879" cy="4043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used: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l-GR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20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limLow>
                            <m:limLow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lim>
                          </m:limLow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Even for sequentially interactive protocol, we can show </a:t>
                </a:r>
                <a:endParaRPr lang="en-US" sz="2000" i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l-GR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p>
                                <m:sSupPr>
                                  <m:ctrlP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r>
                        <a:rPr lang="en-US" sz="2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sup>
                                  </m:sSubSup>
                                  <m: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sSup>
                                    <m:sSupPr>
                                      <m:ctrlPr>
                                        <a:rPr lang="en-US" sz="20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r>
                  <a:rPr lang="en-US" sz="2000" dirty="0">
                    <a:solidFill>
                      <a:srgbClr val="7030A0"/>
                    </a:solidFill>
                  </a:rPr>
                  <a:t>			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𝒲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lim>
                        </m:limLow>
                        <m:nary>
                          <m:naryPr>
                            <m:chr m:val="∑"/>
                            <m:supHide m:val="on"/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0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e>
                                            <m:r>
                                              <a:rPr lang="en-US" sz="2000" i="1" dirty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d>
                                      <m:dPr>
                                        <m:ctrlP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nary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br>
                  <a:rPr lang="en-US" sz="2000" dirty="0">
                    <a:solidFill>
                      <a:srgbClr val="7030A0"/>
                    </a:solidFill>
                  </a:rPr>
                </a:br>
                <a:r>
                  <a:rPr lang="en-US" sz="2000" dirty="0">
                    <a:solidFill>
                      <a:srgbClr val="C00000"/>
                    </a:solidFill>
                  </a:rPr>
                  <a:t>But our previous bound requires us to take average over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before taking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FDDAEE-D2AF-074C-9DA0-93C566B1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6" y="1140654"/>
                <a:ext cx="8766879" cy="4043351"/>
              </a:xfrm>
              <a:prstGeom prst="rect">
                <a:avLst/>
              </a:prstGeom>
              <a:blipFill>
                <a:blip r:embed="rId5"/>
                <a:stretch>
                  <a:fillRect l="-578" t="-14734" b="-5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B2F724B-26DE-1F48-AA95-91BED2DC2BC6}"/>
              </a:ext>
            </a:extLst>
          </p:cNvPr>
          <p:cNvSpPr txBox="1"/>
          <p:nvPr/>
        </p:nvSpPr>
        <p:spPr>
          <a:xfrm>
            <a:off x="181176" y="5752127"/>
            <a:ext cx="856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Alternatively, we can derive an average information bound for this case as well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[Shamir ‘14]</a:t>
            </a:r>
          </a:p>
        </p:txBody>
      </p:sp>
    </p:spTree>
    <p:extLst>
      <p:ext uri="{BB962C8B-B14F-4D97-AF65-F5344CB8AC3E}">
        <p14:creationId xmlns:p14="http://schemas.microsoft.com/office/powerpoint/2010/main" val="38797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Hypothesis testing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E39401-3942-F343-960B-38511BC3D900}"/>
                  </a:ext>
                </a:extLst>
              </p:cNvPr>
              <p:cNvSpPr txBox="1"/>
              <p:nvPr/>
            </p:nvSpPr>
            <p:spPr>
              <a:xfrm>
                <a:off x="266153" y="1259983"/>
                <a:ext cx="8567908" cy="514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b="1" dirty="0"/>
                  <a:t>The hide-and-seek problem</a:t>
                </a:r>
              </a:p>
              <a:p>
                <a:endParaRPr lang="en-US" sz="2400" b="1" dirty="0"/>
              </a:p>
              <a:p>
                <a:r>
                  <a:rPr lang="en-US" sz="2400" dirty="0"/>
                  <a:t>(Example for lower bounds, related to sparse mean estimation)</a:t>
                </a: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Samples from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product Bernoulli</a:t>
                </a:r>
                <a:r>
                  <a:rPr lang="en-US" sz="2400" dirty="0"/>
                  <a:t> dist.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 +1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dirty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l-GR" sz="2400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dirty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latin typeface="Cambria Math" panose="02040503050406030204" pitchFamily="18" charset="0"/>
                        </a:rPr>
                        <m:t>unkown</m:t>
                      </m:r>
                      <m:r>
                        <a:rPr lang="en-US" sz="24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400" b="0" i="0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Design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test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such that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&gt;0.9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l-GR" sz="2400" dirty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l-GR" sz="2400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∈[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Sample Complexity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E39401-3942-F343-960B-38511BC3D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1259983"/>
                <a:ext cx="8567908" cy="5143075"/>
              </a:xfrm>
              <a:prstGeom prst="rect">
                <a:avLst/>
              </a:prstGeom>
              <a:blipFill>
                <a:blip r:embed="rId5"/>
                <a:stretch>
                  <a:fillRect l="-1036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5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High-dimensional mean testing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AEAE41-9463-9B40-AAA3-77A097B9A65A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465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sz="2400" dirty="0"/>
                  <a:t> Gaussian distribution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(0, 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−1, +1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dirty="0"/>
                        <m:t>Gaussian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distribution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The main difficulty: nonlinear perturbation (in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</a:p>
              <a:p>
                <a:endParaRPr lang="en-US" sz="2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</m:den>
                        </m:f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⟨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⟩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But we can still derive a partial bound (using the chi-square bound)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AEAE41-9463-9B40-AAA3-77A097B9A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4653838"/>
              </a:xfrm>
              <a:prstGeom prst="rect">
                <a:avLst/>
              </a:prstGeom>
              <a:blipFill>
                <a:blip r:embed="rId5"/>
                <a:stretch>
                  <a:fillRect l="-1036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7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High-dimensional mean testing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AEAE41-9463-9B40-AAA3-77A097B9A65A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111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</m:den>
                        </m:f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⟨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⟩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Chi</a:t>
                </a:r>
                <a:r>
                  <a:rPr lang="en-US" sz="2400" dirty="0">
                    <a:highlight>
                      <a:srgbClr val="FFFF00"/>
                    </a:highlight>
                  </a:rPr>
                  <a:t>-square divergence bound for Gaussian mean testing</a:t>
                </a:r>
                <a:endParaRPr lang="en-US" sz="2400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AEAE41-9463-9B40-AAA3-77A097B9A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1112228"/>
              </a:xfrm>
              <a:prstGeom prst="rect">
                <a:avLst/>
              </a:prstGeom>
              <a:blipFill>
                <a:blip r:embed="rId5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563B3-8F49-454F-8DE6-5889092DF58D}"/>
                  </a:ext>
                </a:extLst>
              </p:cNvPr>
              <p:cNvSpPr txBox="1"/>
              <p:nvPr/>
            </p:nvSpPr>
            <p:spPr>
              <a:xfrm>
                <a:off x="280662" y="2178675"/>
                <a:ext cx="8567908" cy="973664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ℓ≤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C00000"/>
                                </a:solidFill>
                              </a:rPr>
                              <m:t> 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/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2563B3-8F49-454F-8DE6-5889092DF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2" y="2178675"/>
                <a:ext cx="8567908" cy="973664"/>
              </a:xfrm>
              <a:prstGeom prst="rect">
                <a:avLst/>
              </a:prstGeom>
              <a:blipFill>
                <a:blip r:embed="rId6"/>
                <a:stretch>
                  <a:fillRect t="-17284" b="-72840"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965C19-5F69-7F4B-BCF1-4AB5EB455219}"/>
                  </a:ext>
                </a:extLst>
              </p:cNvPr>
              <p:cNvSpPr txBox="1"/>
              <p:nvPr/>
            </p:nvSpPr>
            <p:spPr>
              <a:xfrm>
                <a:off x="266153" y="3485885"/>
                <a:ext cx="8567908" cy="297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is tight for constant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or small enough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proof is tedious, uses level-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inequalities instead of our earlier </a:t>
                </a:r>
                <a:r>
                  <a:rPr lang="en-US" sz="2400" dirty="0" err="1"/>
                  <a:t>Talagrand</a:t>
                </a:r>
                <a:r>
                  <a:rPr lang="en-US" sz="2400" dirty="0"/>
                  <a:t>-type bound</a:t>
                </a:r>
              </a:p>
              <a:p>
                <a:r>
                  <a:rPr lang="en-US" sz="1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Does not work for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interactive protocols</a:t>
                </a:r>
                <a:r>
                  <a:rPr lang="en-US" sz="2400" dirty="0">
                    <a:solidFill>
                      <a:schemeClr val="tx1"/>
                    </a:solidFill>
                  </a:rPr>
                  <a:t> –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we need to take expectation over Z and cannot handle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𝑊</m:t>
                            </m:r>
                          </m:lim>
                        </m:limLow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  <m:r>
                                          <a:rPr lang="en-US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den>
                            </m:f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</a:rPr>
                              <m:t> 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965C19-5F69-7F4B-BCF1-4AB5EB45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3485885"/>
                <a:ext cx="8567908" cy="2973250"/>
              </a:xfrm>
              <a:prstGeom prst="rect">
                <a:avLst/>
              </a:prstGeom>
              <a:blipFill>
                <a:blip r:embed="rId7"/>
                <a:stretch>
                  <a:fillRect l="-888" t="-847" b="-4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1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012517-3824-FD49-8A2F-CD831F146303}"/>
              </a:ext>
            </a:extLst>
          </p:cNvPr>
          <p:cNvSpPr/>
          <p:nvPr/>
        </p:nvSpPr>
        <p:spPr>
          <a:xfrm>
            <a:off x="3215178" y="462426"/>
            <a:ext cx="2700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In 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3A9C0-5546-2E47-B9A0-285006B2B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4" y="1444626"/>
            <a:ext cx="8037777" cy="4727574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Bounds seen 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chi-square contraction </a:t>
            </a:r>
            <a:r>
              <a:rPr lang="en-US" sz="2400" dirty="0"/>
              <a:t>bounds for SMP protocols 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average information bound</a:t>
            </a:r>
            <a:r>
              <a:rPr lang="en-US" sz="2400" dirty="0"/>
              <a:t> for sequentially interactive protocols</a:t>
            </a:r>
          </a:p>
          <a:p>
            <a:pPr marL="685800" lvl="1" indent="-342900" algn="l"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decoupled chi-square contraction</a:t>
            </a:r>
            <a:r>
              <a:rPr lang="en-US" sz="2400" dirty="0"/>
              <a:t> bound obtained using </a:t>
            </a:r>
            <a:r>
              <a:rPr lang="en-US" sz="2400" dirty="0" err="1"/>
              <a:t>Ingster’s</a:t>
            </a:r>
            <a:r>
              <a:rPr lang="en-US" sz="2400" dirty="0"/>
              <a:t> method shows separation of private- and public-coin protocols for identity testing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The average information bound can be used to obtain a family of channels where </a:t>
            </a:r>
            <a:r>
              <a:rPr lang="en-US" sz="2400" dirty="0">
                <a:solidFill>
                  <a:schemeClr val="accent1"/>
                </a:solidFill>
              </a:rPr>
              <a:t>interaction helps</a:t>
            </a:r>
            <a:r>
              <a:rPr lang="en-US" sz="2400" dirty="0"/>
              <a:t> for testing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Only </a:t>
            </a:r>
            <a:r>
              <a:rPr lang="en-US" sz="2400" dirty="0">
                <a:solidFill>
                  <a:schemeClr val="accent1"/>
                </a:solidFill>
              </a:rPr>
              <a:t>partial results</a:t>
            </a:r>
            <a:r>
              <a:rPr lang="en-US" sz="2400" dirty="0"/>
              <a:t> available for high-dimensional mean testing – the basic approach extends, but difficulty handling the resulting terms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0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Types of protocols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38EE6F-3993-1644-BB5A-02AB62DD112E}"/>
              </a:ext>
            </a:extLst>
          </p:cNvPr>
          <p:cNvGrpSpPr/>
          <p:nvPr/>
        </p:nvGrpSpPr>
        <p:grpSpPr>
          <a:xfrm>
            <a:off x="2093769" y="1217191"/>
            <a:ext cx="4415314" cy="4446640"/>
            <a:chOff x="2092794" y="575734"/>
            <a:chExt cx="4772243" cy="46920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525214-E1D5-CA41-89C6-B27DF489EDAF}"/>
                </a:ext>
              </a:extLst>
            </p:cNvPr>
            <p:cNvGrpSpPr/>
            <p:nvPr/>
          </p:nvGrpSpPr>
          <p:grpSpPr>
            <a:xfrm>
              <a:off x="2092794" y="916757"/>
              <a:ext cx="4772243" cy="3915124"/>
              <a:chOff x="2132550" y="1006208"/>
              <a:chExt cx="4772243" cy="391512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3B5E659-9597-9B4E-A9A9-016F9950606A}"/>
                  </a:ext>
                </a:extLst>
              </p:cNvPr>
              <p:cNvGrpSpPr/>
              <p:nvPr/>
            </p:nvGrpSpPr>
            <p:grpSpPr>
              <a:xfrm>
                <a:off x="2157570" y="1006208"/>
                <a:ext cx="4686723" cy="1161650"/>
                <a:chOff x="2157570" y="1725388"/>
                <a:chExt cx="4686723" cy="1161650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6940DBD-8F30-BB4F-A9E6-9E54A92696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10312" y="1725388"/>
                  <a:ext cx="2256892" cy="74964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1CB38747-0819-BC45-8441-04D7F335C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7570" y="2424701"/>
                      <a:ext cx="462337" cy="46233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Oval 8">
                      <a:extLst>
                        <a:ext uri="{FF2B5EF4-FFF2-40B4-BE49-F238E27FC236}">
                          <a16:creationId xmlns:a16="http://schemas.microsoft.com/office/drawing/2014/main" id="{92FA3EA0-AD0D-8444-93E9-3705EE8ED28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57570" y="2424701"/>
                      <a:ext cx="462337" cy="462337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 l="-23684" b="-13158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ECD5AEB0-47C8-6747-9EF6-F0CF3A3D3541}"/>
                    </a:ext>
                  </a:extLst>
                </p:cNvPr>
                <p:cNvCxnSpPr>
                  <a:cxnSpLocks/>
                  <a:endCxn id="37" idx="0"/>
                </p:cNvCxnSpPr>
                <p:nvPr/>
              </p:nvCxnSpPr>
              <p:spPr>
                <a:xfrm flipH="1">
                  <a:off x="3332247" y="1725388"/>
                  <a:ext cx="1434957" cy="697603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E713C383-1571-A348-A030-307CB8C52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1078" y="2422991"/>
                      <a:ext cx="462337" cy="46233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2818B70A-B46B-0544-A8A5-E22642A619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1078" y="2422991"/>
                      <a:ext cx="462337" cy="462337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 l="-23684" b="-13158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32450A9-DFDE-9542-A925-A9598E8838A6}"/>
                    </a:ext>
                  </a:extLst>
                </p:cNvPr>
                <p:cNvSpPr txBox="1"/>
                <p:nvPr/>
              </p:nvSpPr>
              <p:spPr>
                <a:xfrm>
                  <a:off x="4479525" y="2352786"/>
                  <a:ext cx="9124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.  .  .   </a:t>
                  </a:r>
                </a:p>
              </p:txBody>
            </p: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E10365FB-AF5F-D941-BEAB-1F6E7FCF6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67204" y="1725388"/>
                  <a:ext cx="1661843" cy="74964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79C472CF-02FA-7E49-84E6-16F7D17C9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5995" y="2411007"/>
                      <a:ext cx="498298" cy="47432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1BEBB2A7-C4D4-114D-AAD3-A2BCDC81860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5995" y="2411007"/>
                      <a:ext cx="498298" cy="474321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 l="-21951" b="-10256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83E38DF-B8D6-8145-8B8C-0FA9BECCF14F}"/>
                  </a:ext>
                </a:extLst>
              </p:cNvPr>
              <p:cNvGrpSpPr/>
              <p:nvPr/>
            </p:nvGrpSpPr>
            <p:grpSpPr>
              <a:xfrm>
                <a:off x="2132550" y="2166148"/>
                <a:ext cx="4772243" cy="1445239"/>
                <a:chOff x="2132550" y="2885328"/>
                <a:chExt cx="4772243" cy="144523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C7CA916-8082-FA46-8316-D5037974BCBD}"/>
                    </a:ext>
                  </a:extLst>
                </p:cNvPr>
                <p:cNvSpPr/>
                <p:nvPr/>
              </p:nvSpPr>
              <p:spPr>
                <a:xfrm>
                  <a:off x="2157570" y="3308279"/>
                  <a:ext cx="462337" cy="5753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A690634-D0E3-F945-BCC7-7463B49404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2550" y="3431569"/>
                      <a:ext cx="571269" cy="3897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A690634-D0E3-F945-BCC7-7463B49404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2550" y="3431569"/>
                      <a:ext cx="571269" cy="38971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A909099-3510-B74E-87DC-704D5FADA075}"/>
                    </a:ext>
                  </a:extLst>
                </p:cNvPr>
                <p:cNvSpPr/>
                <p:nvPr/>
              </p:nvSpPr>
              <p:spPr>
                <a:xfrm>
                  <a:off x="3111351" y="3306569"/>
                  <a:ext cx="462337" cy="5753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62F71630-7602-2B49-977E-5E54652E72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65783" y="3429859"/>
                      <a:ext cx="577021" cy="3897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62F71630-7602-2B49-977E-5E54652E72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65783" y="3429859"/>
                      <a:ext cx="577021" cy="38971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1610722-E526-424A-8161-C80FBE0B317B}"/>
                    </a:ext>
                  </a:extLst>
                </p:cNvPr>
                <p:cNvSpPr/>
                <p:nvPr/>
              </p:nvSpPr>
              <p:spPr>
                <a:xfrm>
                  <a:off x="6357990" y="3306569"/>
                  <a:ext cx="462337" cy="5753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81A770CE-1B7D-964E-B471-AF8A6BEBFF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2970" y="3429859"/>
                      <a:ext cx="571823" cy="3897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81A770CE-1B7D-964E-B471-AF8A6BEBFF4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2970" y="3429859"/>
                      <a:ext cx="571823" cy="38971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A38547A-2EDB-C346-850C-D8B46EBDC546}"/>
                    </a:ext>
                  </a:extLst>
                </p:cNvPr>
                <p:cNvCxnSpPr>
                  <a:stCxn id="35" idx="4"/>
                  <a:endCxn id="22" idx="0"/>
                </p:cNvCxnSpPr>
                <p:nvPr/>
              </p:nvCxnSpPr>
              <p:spPr>
                <a:xfrm>
                  <a:off x="2388739" y="2887038"/>
                  <a:ext cx="0" cy="421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A7DF03D-6418-4D43-BBA8-E42292730443}"/>
                    </a:ext>
                  </a:extLst>
                </p:cNvPr>
                <p:cNvCxnSpPr/>
                <p:nvPr/>
              </p:nvCxnSpPr>
              <p:spPr>
                <a:xfrm>
                  <a:off x="3356211" y="2885328"/>
                  <a:ext cx="0" cy="421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DA2E6684-D0AC-DB49-8503-3E626F02BF7F}"/>
                    </a:ext>
                  </a:extLst>
                </p:cNvPr>
                <p:cNvCxnSpPr/>
                <p:nvPr/>
              </p:nvCxnSpPr>
              <p:spPr>
                <a:xfrm>
                  <a:off x="6599431" y="2885328"/>
                  <a:ext cx="0" cy="421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FADADF3-E2AF-904C-A40C-6D1FEE384CE8}"/>
                    </a:ext>
                  </a:extLst>
                </p:cNvPr>
                <p:cNvCxnSpPr>
                  <a:cxnSpLocks/>
                  <a:stCxn id="22" idx="2"/>
                </p:cNvCxnSpPr>
                <p:nvPr/>
              </p:nvCxnSpPr>
              <p:spPr>
                <a:xfrm>
                  <a:off x="2388739" y="3883631"/>
                  <a:ext cx="0" cy="4383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23FBD3D8-D418-4A4B-8A86-6CB2564706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2249" y="3892195"/>
                  <a:ext cx="0" cy="4383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31028668-C0BA-3A4E-ABA9-95A194F68A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78887" y="3871646"/>
                  <a:ext cx="0" cy="4383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416292F-2CF7-ED40-8B4B-D79CC6EE366D}"/>
                  </a:ext>
                </a:extLst>
              </p:cNvPr>
              <p:cNvGrpSpPr/>
              <p:nvPr/>
            </p:nvGrpSpPr>
            <p:grpSpPr>
              <a:xfrm>
                <a:off x="2145586" y="3532618"/>
                <a:ext cx="4676449" cy="1388714"/>
                <a:chOff x="2145586" y="4251798"/>
                <a:chExt cx="4676449" cy="138871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F68EEF-CB89-B442-B441-01A2304A2F0C}"/>
                    </a:ext>
                  </a:extLst>
                </p:cNvPr>
                <p:cNvGrpSpPr/>
                <p:nvPr/>
              </p:nvGrpSpPr>
              <p:grpSpPr>
                <a:xfrm>
                  <a:off x="2145586" y="4251798"/>
                  <a:ext cx="4676449" cy="534252"/>
                  <a:chOff x="2145586" y="4251798"/>
                  <a:chExt cx="4676449" cy="53425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Oval 17">
                        <a:extLst>
                          <a:ext uri="{FF2B5EF4-FFF2-40B4-BE49-F238E27FC236}">
                            <a16:creationId xmlns:a16="http://schemas.microsoft.com/office/drawing/2014/main" id="{D67DF4DB-2553-D441-9AB0-2634AB283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5586" y="4323713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Oval 15">
                        <a:extLst>
                          <a:ext uri="{FF2B5EF4-FFF2-40B4-BE49-F238E27FC236}">
                            <a16:creationId xmlns:a16="http://schemas.microsoft.com/office/drawing/2014/main" id="{5F8807A6-B3E5-0D43-9A93-F7D88848BAD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45586" y="4323713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12"/>
                        <a:stretch>
                          <a:fillRect l="-18421" b="-1052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Oval 18">
                        <a:extLst>
                          <a:ext uri="{FF2B5EF4-FFF2-40B4-BE49-F238E27FC236}">
                            <a16:creationId xmlns:a16="http://schemas.microsoft.com/office/drawing/2014/main" id="{017F5584-6E31-D846-B454-A235D1C11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09642" y="4322003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Oval 16">
                        <a:extLst>
                          <a:ext uri="{FF2B5EF4-FFF2-40B4-BE49-F238E27FC236}">
                            <a16:creationId xmlns:a16="http://schemas.microsoft.com/office/drawing/2014/main" id="{010BBC42-CFE8-464B-97A8-A9426A1348E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9642" y="4322003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13"/>
                        <a:stretch>
                          <a:fillRect l="-18421" b="-1052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9D65904-32FF-A74B-93B5-94814E61557B}"/>
                      </a:ext>
                    </a:extLst>
                  </p:cNvPr>
                  <p:cNvSpPr txBox="1"/>
                  <p:nvPr/>
                </p:nvSpPr>
                <p:spPr>
                  <a:xfrm>
                    <a:off x="4416171" y="4251798"/>
                    <a:ext cx="9124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.  .  .   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Oval 20">
                        <a:extLst>
                          <a:ext uri="{FF2B5EF4-FFF2-40B4-BE49-F238E27FC236}">
                            <a16:creationId xmlns:a16="http://schemas.microsoft.com/office/drawing/2014/main" id="{4B565455-7018-9D4A-92DB-7C492C337E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3737" y="4268923"/>
                        <a:ext cx="498298" cy="474321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B3798A60-8416-6C44-9665-DF50DE8CC07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23737" y="4268923"/>
                        <a:ext cx="498298" cy="474321"/>
                      </a:xfrm>
                      <a:prstGeom prst="ellipse">
                        <a:avLst/>
                      </a:prstGeom>
                      <a:blipFill>
                        <a:blip r:embed="rId14"/>
                        <a:stretch>
                          <a:fillRect l="-17073" b="-12821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12B4D4BA-0BB0-B148-8CD7-9B830DF6C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88739" y="4784340"/>
                  <a:ext cx="2481212" cy="8561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2EA978EF-BE20-FF48-A4E1-CB1022F0A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2247" y="4784340"/>
                  <a:ext cx="1537704" cy="8561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0B51C7E-9DD3-4A40-95C0-7ED36CB203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69951" y="4743244"/>
                  <a:ext cx="1708936" cy="89726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E318BF7-6233-9047-8624-9642CE51145C}"/>
                    </a:ext>
                  </a:extLst>
                </p:cNvPr>
                <p:cNvSpPr/>
                <p:nvPr/>
              </p:nvSpPr>
              <p:spPr>
                <a:xfrm>
                  <a:off x="4572618" y="575734"/>
                  <a:ext cx="3786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03CEB71-3D6D-A243-A473-35B9AAD5AD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618" y="575734"/>
                  <a:ext cx="37862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67C840C4-E28D-8849-817D-9D62F3C80EE3}"/>
                    </a:ext>
                  </a:extLst>
                </p:cNvPr>
                <p:cNvSpPr/>
                <p:nvPr/>
              </p:nvSpPr>
              <p:spPr>
                <a:xfrm>
                  <a:off x="4419891" y="4841820"/>
                  <a:ext cx="849075" cy="425919"/>
                </a:xfrm>
                <a:prstGeom prst="round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8AD5A78B-61F8-3948-AE4C-8A6ABD2FA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891" y="4841820"/>
                  <a:ext cx="849075" cy="425919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FCFE17-DE16-D042-A163-CB2F8EDB5C1E}"/>
              </a:ext>
            </a:extLst>
          </p:cNvPr>
          <p:cNvSpPr txBox="1"/>
          <p:nvPr/>
        </p:nvSpPr>
        <p:spPr>
          <a:xfrm>
            <a:off x="266153" y="1259983"/>
            <a:ext cx="856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Private-coin </a:t>
            </a:r>
            <a:r>
              <a:rPr lang="en-US" sz="2400" dirty="0"/>
              <a:t>SMP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6C124B-2772-9A4E-9975-7C47F1DB6D27}"/>
                  </a:ext>
                </a:extLst>
              </p:cNvPr>
              <p:cNvSpPr txBox="1"/>
              <p:nvPr/>
            </p:nvSpPr>
            <p:spPr>
              <a:xfrm>
                <a:off x="6591869" y="3070013"/>
                <a:ext cx="1573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6C124B-2772-9A4E-9975-7C47F1DB6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69" y="3070013"/>
                <a:ext cx="157362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 descr="Dice">
            <a:extLst>
              <a:ext uri="{FF2B5EF4-FFF2-40B4-BE49-F238E27FC236}">
                <a16:creationId xmlns:a16="http://schemas.microsoft.com/office/drawing/2014/main" id="{DA58D907-0DCD-4773-901B-FE19CA8AD7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1277" y="5966605"/>
            <a:ext cx="779489" cy="779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50BD7D6-C11F-C548-84F4-E9ABB9089CC2}"/>
                  </a:ext>
                </a:extLst>
              </p:cNvPr>
              <p:cNvSpPr txBox="1"/>
              <p:nvPr/>
            </p:nvSpPr>
            <p:spPr>
              <a:xfrm>
                <a:off x="454476" y="5940852"/>
                <a:ext cx="85679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Referee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ℜ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applies</m:t>
                    </m:r>
                  </m:oMath>
                </a14:m>
                <a:r>
                  <a:rPr lang="en-US" sz="2400" dirty="0"/>
                  <a:t> test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 </a:t>
                </a:r>
              </a:p>
              <a:p>
                <a:pPr algn="ctr"/>
                <a:endParaRPr lang="en-US" sz="2400" u="sng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50BD7D6-C11F-C548-84F4-E9ABB908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6" y="5940852"/>
                <a:ext cx="8567908" cy="830997"/>
              </a:xfrm>
              <a:prstGeom prst="rect">
                <a:avLst/>
              </a:prstGeom>
              <a:blipFill>
                <a:blip r:embed="rId20"/>
                <a:stretch>
                  <a:fillRect t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9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Types of protocols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38EE6F-3993-1644-BB5A-02AB62DD112E}"/>
              </a:ext>
            </a:extLst>
          </p:cNvPr>
          <p:cNvGrpSpPr/>
          <p:nvPr/>
        </p:nvGrpSpPr>
        <p:grpSpPr>
          <a:xfrm>
            <a:off x="2093769" y="1217191"/>
            <a:ext cx="4415314" cy="4446640"/>
            <a:chOff x="2092794" y="575734"/>
            <a:chExt cx="4772243" cy="46920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525214-E1D5-CA41-89C6-B27DF489EDAF}"/>
                </a:ext>
              </a:extLst>
            </p:cNvPr>
            <p:cNvGrpSpPr/>
            <p:nvPr/>
          </p:nvGrpSpPr>
          <p:grpSpPr>
            <a:xfrm>
              <a:off x="2092794" y="916757"/>
              <a:ext cx="4772243" cy="3915124"/>
              <a:chOff x="2132550" y="1006208"/>
              <a:chExt cx="4772243" cy="391512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3B5E659-9597-9B4E-A9A9-016F9950606A}"/>
                  </a:ext>
                </a:extLst>
              </p:cNvPr>
              <p:cNvGrpSpPr/>
              <p:nvPr/>
            </p:nvGrpSpPr>
            <p:grpSpPr>
              <a:xfrm>
                <a:off x="2157570" y="1006208"/>
                <a:ext cx="4686723" cy="1161650"/>
                <a:chOff x="2157570" y="1725388"/>
                <a:chExt cx="4686723" cy="1161650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6940DBD-8F30-BB4F-A9E6-9E54A92696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10312" y="1725388"/>
                  <a:ext cx="2256892" cy="74964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1CB38747-0819-BC45-8441-04D7F335C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7570" y="2424701"/>
                      <a:ext cx="462337" cy="46233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Oval 8">
                      <a:extLst>
                        <a:ext uri="{FF2B5EF4-FFF2-40B4-BE49-F238E27FC236}">
                          <a16:creationId xmlns:a16="http://schemas.microsoft.com/office/drawing/2014/main" id="{92FA3EA0-AD0D-8444-93E9-3705EE8ED28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57570" y="2424701"/>
                      <a:ext cx="462337" cy="462337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 l="-23684" b="-13158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ECD5AEB0-47C8-6747-9EF6-F0CF3A3D3541}"/>
                    </a:ext>
                  </a:extLst>
                </p:cNvPr>
                <p:cNvCxnSpPr>
                  <a:cxnSpLocks/>
                  <a:endCxn id="37" idx="0"/>
                </p:cNvCxnSpPr>
                <p:nvPr/>
              </p:nvCxnSpPr>
              <p:spPr>
                <a:xfrm flipH="1">
                  <a:off x="3332247" y="1725388"/>
                  <a:ext cx="1434957" cy="697603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E713C383-1571-A348-A030-307CB8C52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1078" y="2422991"/>
                      <a:ext cx="462337" cy="46233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2818B70A-B46B-0544-A8A5-E22642A619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1078" y="2422991"/>
                      <a:ext cx="462337" cy="462337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 l="-23684" b="-13158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32450A9-DFDE-9542-A925-A9598E8838A6}"/>
                    </a:ext>
                  </a:extLst>
                </p:cNvPr>
                <p:cNvSpPr txBox="1"/>
                <p:nvPr/>
              </p:nvSpPr>
              <p:spPr>
                <a:xfrm>
                  <a:off x="4479525" y="2352786"/>
                  <a:ext cx="9124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.  .  .   </a:t>
                  </a:r>
                </a:p>
              </p:txBody>
            </p: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E10365FB-AF5F-D941-BEAB-1F6E7FCF6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67204" y="1725388"/>
                  <a:ext cx="1661843" cy="74964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79C472CF-02FA-7E49-84E6-16F7D17C9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5995" y="2411007"/>
                      <a:ext cx="498298" cy="47432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1BEBB2A7-C4D4-114D-AAD3-A2BCDC81860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5995" y="2411007"/>
                      <a:ext cx="498298" cy="474321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 l="-21951" b="-10256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83E38DF-B8D6-8145-8B8C-0FA9BECCF14F}"/>
                  </a:ext>
                </a:extLst>
              </p:cNvPr>
              <p:cNvGrpSpPr/>
              <p:nvPr/>
            </p:nvGrpSpPr>
            <p:grpSpPr>
              <a:xfrm>
                <a:off x="2132550" y="2166148"/>
                <a:ext cx="4772243" cy="1445239"/>
                <a:chOff x="2132550" y="2885328"/>
                <a:chExt cx="4772243" cy="144523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C7CA916-8082-FA46-8316-D5037974BCBD}"/>
                    </a:ext>
                  </a:extLst>
                </p:cNvPr>
                <p:cNvSpPr/>
                <p:nvPr/>
              </p:nvSpPr>
              <p:spPr>
                <a:xfrm>
                  <a:off x="2157570" y="3308279"/>
                  <a:ext cx="462337" cy="5753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A690634-D0E3-F945-BCC7-7463B49404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2550" y="3431569"/>
                      <a:ext cx="571269" cy="3897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A690634-D0E3-F945-BCC7-7463B49404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2550" y="3431569"/>
                      <a:ext cx="571269" cy="38971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A909099-3510-B74E-87DC-704D5FADA075}"/>
                    </a:ext>
                  </a:extLst>
                </p:cNvPr>
                <p:cNvSpPr/>
                <p:nvPr/>
              </p:nvSpPr>
              <p:spPr>
                <a:xfrm>
                  <a:off x="3111351" y="3306569"/>
                  <a:ext cx="462337" cy="5753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62F71630-7602-2B49-977E-5E54652E72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65783" y="3429859"/>
                      <a:ext cx="577021" cy="3897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62F71630-7602-2B49-977E-5E54652E72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65783" y="3429859"/>
                      <a:ext cx="577021" cy="38971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1610722-E526-424A-8161-C80FBE0B317B}"/>
                    </a:ext>
                  </a:extLst>
                </p:cNvPr>
                <p:cNvSpPr/>
                <p:nvPr/>
              </p:nvSpPr>
              <p:spPr>
                <a:xfrm>
                  <a:off x="6357990" y="3306569"/>
                  <a:ext cx="462337" cy="5753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81A770CE-1B7D-964E-B471-AF8A6BEBFF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2970" y="3429859"/>
                      <a:ext cx="571823" cy="3897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81A770CE-1B7D-964E-B471-AF8A6BEBFF4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2970" y="3429859"/>
                      <a:ext cx="571823" cy="38971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A38547A-2EDB-C346-850C-D8B46EBDC546}"/>
                    </a:ext>
                  </a:extLst>
                </p:cNvPr>
                <p:cNvCxnSpPr>
                  <a:stCxn id="35" idx="4"/>
                  <a:endCxn id="22" idx="0"/>
                </p:cNvCxnSpPr>
                <p:nvPr/>
              </p:nvCxnSpPr>
              <p:spPr>
                <a:xfrm>
                  <a:off x="2388739" y="2887038"/>
                  <a:ext cx="0" cy="421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A7DF03D-6418-4D43-BBA8-E42292730443}"/>
                    </a:ext>
                  </a:extLst>
                </p:cNvPr>
                <p:cNvCxnSpPr/>
                <p:nvPr/>
              </p:nvCxnSpPr>
              <p:spPr>
                <a:xfrm>
                  <a:off x="3356211" y="2885328"/>
                  <a:ext cx="0" cy="421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DA2E6684-D0AC-DB49-8503-3E626F02BF7F}"/>
                    </a:ext>
                  </a:extLst>
                </p:cNvPr>
                <p:cNvCxnSpPr/>
                <p:nvPr/>
              </p:nvCxnSpPr>
              <p:spPr>
                <a:xfrm>
                  <a:off x="6599431" y="2885328"/>
                  <a:ext cx="0" cy="421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FADADF3-E2AF-904C-A40C-6D1FEE384CE8}"/>
                    </a:ext>
                  </a:extLst>
                </p:cNvPr>
                <p:cNvCxnSpPr>
                  <a:cxnSpLocks/>
                  <a:stCxn id="22" idx="2"/>
                </p:cNvCxnSpPr>
                <p:nvPr/>
              </p:nvCxnSpPr>
              <p:spPr>
                <a:xfrm>
                  <a:off x="2388739" y="3883631"/>
                  <a:ext cx="0" cy="4383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23FBD3D8-D418-4A4B-8A86-6CB2564706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2249" y="3892195"/>
                  <a:ext cx="0" cy="4383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31028668-C0BA-3A4E-ABA9-95A194F68A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78887" y="3871646"/>
                  <a:ext cx="0" cy="4383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416292F-2CF7-ED40-8B4B-D79CC6EE366D}"/>
                  </a:ext>
                </a:extLst>
              </p:cNvPr>
              <p:cNvGrpSpPr/>
              <p:nvPr/>
            </p:nvGrpSpPr>
            <p:grpSpPr>
              <a:xfrm>
                <a:off x="2145586" y="3532618"/>
                <a:ext cx="4676449" cy="1388714"/>
                <a:chOff x="2145586" y="4251798"/>
                <a:chExt cx="4676449" cy="138871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F68EEF-CB89-B442-B441-01A2304A2F0C}"/>
                    </a:ext>
                  </a:extLst>
                </p:cNvPr>
                <p:cNvGrpSpPr/>
                <p:nvPr/>
              </p:nvGrpSpPr>
              <p:grpSpPr>
                <a:xfrm>
                  <a:off x="2145586" y="4251798"/>
                  <a:ext cx="4676449" cy="534252"/>
                  <a:chOff x="2145586" y="4251798"/>
                  <a:chExt cx="4676449" cy="53425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Oval 17">
                        <a:extLst>
                          <a:ext uri="{FF2B5EF4-FFF2-40B4-BE49-F238E27FC236}">
                            <a16:creationId xmlns:a16="http://schemas.microsoft.com/office/drawing/2014/main" id="{D67DF4DB-2553-D441-9AB0-2634AB283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5586" y="4323713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Oval 15">
                        <a:extLst>
                          <a:ext uri="{FF2B5EF4-FFF2-40B4-BE49-F238E27FC236}">
                            <a16:creationId xmlns:a16="http://schemas.microsoft.com/office/drawing/2014/main" id="{5F8807A6-B3E5-0D43-9A93-F7D88848BAD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45586" y="4323713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12"/>
                        <a:stretch>
                          <a:fillRect l="-18421" b="-1052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Oval 18">
                        <a:extLst>
                          <a:ext uri="{FF2B5EF4-FFF2-40B4-BE49-F238E27FC236}">
                            <a16:creationId xmlns:a16="http://schemas.microsoft.com/office/drawing/2014/main" id="{017F5584-6E31-D846-B454-A235D1C11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09642" y="4322003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Oval 16">
                        <a:extLst>
                          <a:ext uri="{FF2B5EF4-FFF2-40B4-BE49-F238E27FC236}">
                            <a16:creationId xmlns:a16="http://schemas.microsoft.com/office/drawing/2014/main" id="{010BBC42-CFE8-464B-97A8-A9426A1348E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9642" y="4322003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13"/>
                        <a:stretch>
                          <a:fillRect l="-18421" b="-1052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9D65904-32FF-A74B-93B5-94814E61557B}"/>
                      </a:ext>
                    </a:extLst>
                  </p:cNvPr>
                  <p:cNvSpPr txBox="1"/>
                  <p:nvPr/>
                </p:nvSpPr>
                <p:spPr>
                  <a:xfrm>
                    <a:off x="4416171" y="4251798"/>
                    <a:ext cx="9124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.  .  .   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Oval 20">
                        <a:extLst>
                          <a:ext uri="{FF2B5EF4-FFF2-40B4-BE49-F238E27FC236}">
                            <a16:creationId xmlns:a16="http://schemas.microsoft.com/office/drawing/2014/main" id="{4B565455-7018-9D4A-92DB-7C492C337E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3737" y="4268923"/>
                        <a:ext cx="498298" cy="474321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B3798A60-8416-6C44-9665-DF50DE8CC07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23737" y="4268923"/>
                        <a:ext cx="498298" cy="474321"/>
                      </a:xfrm>
                      <a:prstGeom prst="ellipse">
                        <a:avLst/>
                      </a:prstGeom>
                      <a:blipFill>
                        <a:blip r:embed="rId14"/>
                        <a:stretch>
                          <a:fillRect l="-17073" b="-12821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12B4D4BA-0BB0-B148-8CD7-9B830DF6C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88739" y="4784340"/>
                  <a:ext cx="2481212" cy="8561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2EA978EF-BE20-FF48-A4E1-CB1022F0A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2247" y="4784340"/>
                  <a:ext cx="1537704" cy="8561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0B51C7E-9DD3-4A40-95C0-7ED36CB203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69951" y="4743244"/>
                  <a:ext cx="1708936" cy="89726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E318BF7-6233-9047-8624-9642CE51145C}"/>
                    </a:ext>
                  </a:extLst>
                </p:cNvPr>
                <p:cNvSpPr/>
                <p:nvPr/>
              </p:nvSpPr>
              <p:spPr>
                <a:xfrm>
                  <a:off x="4572618" y="575734"/>
                  <a:ext cx="3786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03CEB71-3D6D-A243-A473-35B9AAD5AD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618" y="575734"/>
                  <a:ext cx="37862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67C840C4-E28D-8849-817D-9D62F3C80EE3}"/>
                    </a:ext>
                  </a:extLst>
                </p:cNvPr>
                <p:cNvSpPr/>
                <p:nvPr/>
              </p:nvSpPr>
              <p:spPr>
                <a:xfrm>
                  <a:off x="4419891" y="4841820"/>
                  <a:ext cx="849075" cy="425919"/>
                </a:xfrm>
                <a:prstGeom prst="round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8AD5A78B-61F8-3948-AE4C-8A6ABD2FA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891" y="4841820"/>
                  <a:ext cx="849075" cy="425919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FCFE17-DE16-D042-A163-CB2F8EDB5C1E}"/>
              </a:ext>
            </a:extLst>
          </p:cNvPr>
          <p:cNvSpPr txBox="1"/>
          <p:nvPr/>
        </p:nvSpPr>
        <p:spPr>
          <a:xfrm>
            <a:off x="266153" y="1259983"/>
            <a:ext cx="856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Public-coin </a:t>
            </a:r>
            <a:r>
              <a:rPr lang="en-US" sz="2400" dirty="0"/>
              <a:t>SMP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6C124B-2772-9A4E-9975-7C47F1DB6D27}"/>
                  </a:ext>
                </a:extLst>
              </p:cNvPr>
              <p:cNvSpPr txBox="1"/>
              <p:nvPr/>
            </p:nvSpPr>
            <p:spPr>
              <a:xfrm>
                <a:off x="6591869" y="3070013"/>
                <a:ext cx="1573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6C124B-2772-9A4E-9975-7C47F1DB6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69" y="3070013"/>
                <a:ext cx="157362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8C6A4F0-29F8-004B-AE56-FC97E3BA7D42}"/>
                  </a:ext>
                </a:extLst>
              </p:cNvPr>
              <p:cNvSpPr/>
              <p:nvPr/>
            </p:nvSpPr>
            <p:spPr>
              <a:xfrm>
                <a:off x="336813" y="3136993"/>
                <a:ext cx="544528" cy="492622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8C6A4F0-29F8-004B-AE56-FC97E3BA7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13" y="3136993"/>
                <a:ext cx="544528" cy="492622"/>
              </a:xfrm>
              <a:prstGeom prst="roundRect">
                <a:avLst/>
              </a:prstGeom>
              <a:blipFill>
                <a:blip r:embed="rId19"/>
                <a:stretch>
                  <a:fillRect l="-4545" b="-731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>
            <a:extLst>
              <a:ext uri="{FF2B5EF4-FFF2-40B4-BE49-F238E27FC236}">
                <a16:creationId xmlns:a16="http://schemas.microsoft.com/office/drawing/2014/main" id="{B9729D95-FDF4-8742-981E-458343214B1B}"/>
              </a:ext>
            </a:extLst>
          </p:cNvPr>
          <p:cNvSpPr/>
          <p:nvPr/>
        </p:nvSpPr>
        <p:spPr>
          <a:xfrm>
            <a:off x="881340" y="2895672"/>
            <a:ext cx="1245083" cy="297377"/>
          </a:xfrm>
          <a:custGeom>
            <a:avLst/>
            <a:gdLst>
              <a:gd name="connsiteX0" fmla="*/ 0 w 1719618"/>
              <a:gd name="connsiteY0" fmla="*/ 464310 h 464310"/>
              <a:gd name="connsiteX1" fmla="*/ 736979 w 1719618"/>
              <a:gd name="connsiteY1" fmla="*/ 286 h 464310"/>
              <a:gd name="connsiteX2" fmla="*/ 1719618 w 1719618"/>
              <a:gd name="connsiteY2" fmla="*/ 409719 h 4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9618" h="464310">
                <a:moveTo>
                  <a:pt x="0" y="464310"/>
                </a:moveTo>
                <a:cubicBezTo>
                  <a:pt x="225188" y="236847"/>
                  <a:pt x="450376" y="9384"/>
                  <a:pt x="736979" y="286"/>
                </a:cubicBezTo>
                <a:cubicBezTo>
                  <a:pt x="1023582" y="-8813"/>
                  <a:pt x="1371600" y="200453"/>
                  <a:pt x="1719618" y="409719"/>
                </a:cubicBezTo>
              </a:path>
            </a:pathLst>
          </a:custGeom>
          <a:noFill/>
          <a:ln w="25400">
            <a:solidFill>
              <a:srgbClr val="F24D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C18BDB9-5209-9C4A-BFF9-EBF2104FBB44}"/>
              </a:ext>
            </a:extLst>
          </p:cNvPr>
          <p:cNvSpPr/>
          <p:nvPr/>
        </p:nvSpPr>
        <p:spPr>
          <a:xfrm>
            <a:off x="798553" y="2784484"/>
            <a:ext cx="2191305" cy="379037"/>
          </a:xfrm>
          <a:custGeom>
            <a:avLst/>
            <a:gdLst>
              <a:gd name="connsiteX0" fmla="*/ 0 w 2333767"/>
              <a:gd name="connsiteY0" fmla="*/ 450393 h 464041"/>
              <a:gd name="connsiteX1" fmla="*/ 887104 w 2333767"/>
              <a:gd name="connsiteY1" fmla="*/ 17 h 464041"/>
              <a:gd name="connsiteX2" fmla="*/ 2333767 w 2333767"/>
              <a:gd name="connsiteY2" fmla="*/ 464041 h 46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464041">
                <a:moveTo>
                  <a:pt x="0" y="450393"/>
                </a:moveTo>
                <a:cubicBezTo>
                  <a:pt x="249071" y="224067"/>
                  <a:pt x="498143" y="-2258"/>
                  <a:pt x="887104" y="17"/>
                </a:cubicBezTo>
                <a:cubicBezTo>
                  <a:pt x="1276065" y="2292"/>
                  <a:pt x="1804916" y="233166"/>
                  <a:pt x="2333767" y="464041"/>
                </a:cubicBezTo>
              </a:path>
            </a:pathLst>
          </a:custGeom>
          <a:noFill/>
          <a:ln w="25400">
            <a:solidFill>
              <a:srgbClr val="F24D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B37AAA76-5A5E-324C-B9E5-A1D70A5FFF41}"/>
              </a:ext>
            </a:extLst>
          </p:cNvPr>
          <p:cNvSpPr/>
          <p:nvPr/>
        </p:nvSpPr>
        <p:spPr>
          <a:xfrm>
            <a:off x="655093" y="2676678"/>
            <a:ext cx="5322626" cy="503250"/>
          </a:xfrm>
          <a:custGeom>
            <a:avLst/>
            <a:gdLst>
              <a:gd name="connsiteX0" fmla="*/ 0 w 5322626"/>
              <a:gd name="connsiteY0" fmla="*/ 655274 h 709865"/>
              <a:gd name="connsiteX1" fmla="*/ 1146411 w 5322626"/>
              <a:gd name="connsiteY1" fmla="*/ 182 h 709865"/>
              <a:gd name="connsiteX2" fmla="*/ 5322626 w 5322626"/>
              <a:gd name="connsiteY2" fmla="*/ 709865 h 70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2626" h="709865">
                <a:moveTo>
                  <a:pt x="0" y="655274"/>
                </a:moveTo>
                <a:cubicBezTo>
                  <a:pt x="129653" y="323178"/>
                  <a:pt x="259307" y="-8917"/>
                  <a:pt x="1146411" y="182"/>
                </a:cubicBezTo>
                <a:cubicBezTo>
                  <a:pt x="2033515" y="9280"/>
                  <a:pt x="4562901" y="612056"/>
                  <a:pt x="5322626" y="709865"/>
                </a:cubicBezTo>
              </a:path>
            </a:pathLst>
          </a:custGeom>
          <a:noFill/>
          <a:ln w="25400">
            <a:solidFill>
              <a:srgbClr val="F24D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D6BC2F8C-B3AA-A142-9FE1-9C16E7AF4EB7}"/>
              </a:ext>
            </a:extLst>
          </p:cNvPr>
          <p:cNvSpPr/>
          <p:nvPr/>
        </p:nvSpPr>
        <p:spPr>
          <a:xfrm>
            <a:off x="586854" y="3630304"/>
            <a:ext cx="3643952" cy="2016826"/>
          </a:xfrm>
          <a:custGeom>
            <a:avLst/>
            <a:gdLst>
              <a:gd name="connsiteX0" fmla="*/ 0 w 3643952"/>
              <a:gd name="connsiteY0" fmla="*/ 0 h 2016826"/>
              <a:gd name="connsiteX1" fmla="*/ 1228298 w 3643952"/>
              <a:gd name="connsiteY1" fmla="*/ 1897039 h 2016826"/>
              <a:gd name="connsiteX2" fmla="*/ 3643952 w 3643952"/>
              <a:gd name="connsiteY2" fmla="*/ 1828800 h 2016826"/>
              <a:gd name="connsiteX3" fmla="*/ 3643952 w 3643952"/>
              <a:gd name="connsiteY3" fmla="*/ 1828800 h 201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952" h="2016826">
                <a:moveTo>
                  <a:pt x="0" y="0"/>
                </a:moveTo>
                <a:cubicBezTo>
                  <a:pt x="310486" y="796119"/>
                  <a:pt x="620973" y="1592239"/>
                  <a:pt x="1228298" y="1897039"/>
                </a:cubicBezTo>
                <a:cubicBezTo>
                  <a:pt x="1835623" y="2201839"/>
                  <a:pt x="3643952" y="1828800"/>
                  <a:pt x="3643952" y="1828800"/>
                </a:cubicBezTo>
                <a:lnTo>
                  <a:pt x="3643952" y="1828800"/>
                </a:lnTo>
              </a:path>
            </a:pathLst>
          </a:custGeom>
          <a:noFill/>
          <a:ln w="25400">
            <a:solidFill>
              <a:srgbClr val="F24D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ice">
            <a:extLst>
              <a:ext uri="{FF2B5EF4-FFF2-40B4-BE49-F238E27FC236}">
                <a16:creationId xmlns:a16="http://schemas.microsoft.com/office/drawing/2014/main" id="{9A6AE034-12CA-4446-A26D-12513761591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8650" y="5937688"/>
            <a:ext cx="783788" cy="783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52CCE5-C25A-2F4E-9566-7C026989C0E3}"/>
                  </a:ext>
                </a:extLst>
              </p:cNvPr>
              <p:cNvSpPr txBox="1"/>
              <p:nvPr/>
            </p:nvSpPr>
            <p:spPr>
              <a:xfrm>
                <a:off x="454476" y="5940852"/>
                <a:ext cx="85679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Referee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ℜ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applies</m:t>
                    </m:r>
                  </m:oMath>
                </a14:m>
                <a:r>
                  <a:rPr lang="en-US" sz="2400" dirty="0"/>
                  <a:t> test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F24D08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 </a:t>
                </a:r>
              </a:p>
              <a:p>
                <a:pPr algn="ctr"/>
                <a:endParaRPr lang="en-US" sz="2400" u="sng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52CCE5-C25A-2F4E-9566-7C026989C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6" y="5940852"/>
                <a:ext cx="8567908" cy="830997"/>
              </a:xfrm>
              <a:prstGeom prst="rect">
                <a:avLst/>
              </a:prstGeom>
              <a:blipFill>
                <a:blip r:embed="rId22"/>
                <a:stretch>
                  <a:fillRect t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16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Types of protocols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38EE6F-3993-1644-BB5A-02AB62DD112E}"/>
              </a:ext>
            </a:extLst>
          </p:cNvPr>
          <p:cNvGrpSpPr/>
          <p:nvPr/>
        </p:nvGrpSpPr>
        <p:grpSpPr>
          <a:xfrm>
            <a:off x="2093769" y="1217191"/>
            <a:ext cx="4415314" cy="4446640"/>
            <a:chOff x="2092794" y="575734"/>
            <a:chExt cx="4772243" cy="46920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525214-E1D5-CA41-89C6-B27DF489EDAF}"/>
                </a:ext>
              </a:extLst>
            </p:cNvPr>
            <p:cNvGrpSpPr/>
            <p:nvPr/>
          </p:nvGrpSpPr>
          <p:grpSpPr>
            <a:xfrm>
              <a:off x="2092794" y="916757"/>
              <a:ext cx="4772243" cy="3915124"/>
              <a:chOff x="2132550" y="1006208"/>
              <a:chExt cx="4772243" cy="391512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3B5E659-9597-9B4E-A9A9-016F9950606A}"/>
                  </a:ext>
                </a:extLst>
              </p:cNvPr>
              <p:cNvGrpSpPr/>
              <p:nvPr/>
            </p:nvGrpSpPr>
            <p:grpSpPr>
              <a:xfrm>
                <a:off x="2157570" y="1006208"/>
                <a:ext cx="4686723" cy="1161650"/>
                <a:chOff x="2157570" y="1725388"/>
                <a:chExt cx="4686723" cy="1161650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6940DBD-8F30-BB4F-A9E6-9E54A92696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10312" y="1725388"/>
                  <a:ext cx="2256892" cy="74964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1CB38747-0819-BC45-8441-04D7F335C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7570" y="2424701"/>
                      <a:ext cx="462337" cy="46233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Oval 8">
                      <a:extLst>
                        <a:ext uri="{FF2B5EF4-FFF2-40B4-BE49-F238E27FC236}">
                          <a16:creationId xmlns:a16="http://schemas.microsoft.com/office/drawing/2014/main" id="{92FA3EA0-AD0D-8444-93E9-3705EE8ED28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57570" y="2424701"/>
                      <a:ext cx="462337" cy="462337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 l="-23684" b="-13158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ECD5AEB0-47C8-6747-9EF6-F0CF3A3D3541}"/>
                    </a:ext>
                  </a:extLst>
                </p:cNvPr>
                <p:cNvCxnSpPr>
                  <a:cxnSpLocks/>
                  <a:endCxn id="37" idx="0"/>
                </p:cNvCxnSpPr>
                <p:nvPr/>
              </p:nvCxnSpPr>
              <p:spPr>
                <a:xfrm flipH="1">
                  <a:off x="3332247" y="1725388"/>
                  <a:ext cx="1434957" cy="697603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E713C383-1571-A348-A030-307CB8C52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1078" y="2422991"/>
                      <a:ext cx="462337" cy="462337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2818B70A-B46B-0544-A8A5-E22642A6197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1078" y="2422991"/>
                      <a:ext cx="462337" cy="462337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 l="-23684" b="-13158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32450A9-DFDE-9542-A925-A9598E8838A6}"/>
                    </a:ext>
                  </a:extLst>
                </p:cNvPr>
                <p:cNvSpPr txBox="1"/>
                <p:nvPr/>
              </p:nvSpPr>
              <p:spPr>
                <a:xfrm>
                  <a:off x="4479525" y="2352786"/>
                  <a:ext cx="9124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.  .  .   </a:t>
                  </a:r>
                </a:p>
              </p:txBody>
            </p: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E10365FB-AF5F-D941-BEAB-1F6E7FCF6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67204" y="1725388"/>
                  <a:ext cx="1661843" cy="749647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79C472CF-02FA-7E49-84E6-16F7D17C9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5995" y="2411007"/>
                      <a:ext cx="498298" cy="47432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1BEBB2A7-C4D4-114D-AAD3-A2BCDC81860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5995" y="2411007"/>
                      <a:ext cx="498298" cy="474321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 l="-21951" b="-10256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83E38DF-B8D6-8145-8B8C-0FA9BECCF14F}"/>
                  </a:ext>
                </a:extLst>
              </p:cNvPr>
              <p:cNvGrpSpPr/>
              <p:nvPr/>
            </p:nvGrpSpPr>
            <p:grpSpPr>
              <a:xfrm>
                <a:off x="2132550" y="2166148"/>
                <a:ext cx="4772243" cy="1445239"/>
                <a:chOff x="2132550" y="2885328"/>
                <a:chExt cx="4772243" cy="144523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C7CA916-8082-FA46-8316-D5037974BCBD}"/>
                    </a:ext>
                  </a:extLst>
                </p:cNvPr>
                <p:cNvSpPr/>
                <p:nvPr/>
              </p:nvSpPr>
              <p:spPr>
                <a:xfrm>
                  <a:off x="2157570" y="3308279"/>
                  <a:ext cx="462337" cy="5753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A690634-D0E3-F945-BCC7-7463B49404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2550" y="3431569"/>
                      <a:ext cx="571269" cy="3897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A690634-D0E3-F945-BCC7-7463B49404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2550" y="3431569"/>
                      <a:ext cx="571269" cy="38971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A909099-3510-B74E-87DC-704D5FADA075}"/>
                    </a:ext>
                  </a:extLst>
                </p:cNvPr>
                <p:cNvSpPr/>
                <p:nvPr/>
              </p:nvSpPr>
              <p:spPr>
                <a:xfrm>
                  <a:off x="3111351" y="3306569"/>
                  <a:ext cx="462337" cy="5753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62F71630-7602-2B49-977E-5E54652E72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65783" y="3429859"/>
                      <a:ext cx="577021" cy="3897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62F71630-7602-2B49-977E-5E54652E72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65783" y="3429859"/>
                      <a:ext cx="577021" cy="38971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1610722-E526-424A-8161-C80FBE0B317B}"/>
                    </a:ext>
                  </a:extLst>
                </p:cNvPr>
                <p:cNvSpPr/>
                <p:nvPr/>
              </p:nvSpPr>
              <p:spPr>
                <a:xfrm>
                  <a:off x="6357990" y="3306569"/>
                  <a:ext cx="462337" cy="57535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81A770CE-1B7D-964E-B471-AF8A6BEBFF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2970" y="3429859"/>
                      <a:ext cx="571823" cy="3897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81A770CE-1B7D-964E-B471-AF8A6BEBFF4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2970" y="3429859"/>
                      <a:ext cx="571823" cy="38971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A38547A-2EDB-C346-850C-D8B46EBDC546}"/>
                    </a:ext>
                  </a:extLst>
                </p:cNvPr>
                <p:cNvCxnSpPr>
                  <a:stCxn id="35" idx="4"/>
                  <a:endCxn id="22" idx="0"/>
                </p:cNvCxnSpPr>
                <p:nvPr/>
              </p:nvCxnSpPr>
              <p:spPr>
                <a:xfrm>
                  <a:off x="2388739" y="2887038"/>
                  <a:ext cx="0" cy="421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A7DF03D-6418-4D43-BBA8-E42292730443}"/>
                    </a:ext>
                  </a:extLst>
                </p:cNvPr>
                <p:cNvCxnSpPr/>
                <p:nvPr/>
              </p:nvCxnSpPr>
              <p:spPr>
                <a:xfrm>
                  <a:off x="3356211" y="2885328"/>
                  <a:ext cx="0" cy="421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DA2E6684-D0AC-DB49-8503-3E626F02BF7F}"/>
                    </a:ext>
                  </a:extLst>
                </p:cNvPr>
                <p:cNvCxnSpPr/>
                <p:nvPr/>
              </p:nvCxnSpPr>
              <p:spPr>
                <a:xfrm>
                  <a:off x="6599431" y="2885328"/>
                  <a:ext cx="0" cy="421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FADADF3-E2AF-904C-A40C-6D1FEE384CE8}"/>
                    </a:ext>
                  </a:extLst>
                </p:cNvPr>
                <p:cNvCxnSpPr>
                  <a:cxnSpLocks/>
                  <a:stCxn id="22" idx="2"/>
                </p:cNvCxnSpPr>
                <p:nvPr/>
              </p:nvCxnSpPr>
              <p:spPr>
                <a:xfrm>
                  <a:off x="2388739" y="3883631"/>
                  <a:ext cx="0" cy="4383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23FBD3D8-D418-4A4B-8A86-6CB2564706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2249" y="3892195"/>
                  <a:ext cx="0" cy="4383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31028668-C0BA-3A4E-ABA9-95A194F68A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78887" y="3871646"/>
                  <a:ext cx="0" cy="4383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416292F-2CF7-ED40-8B4B-D79CC6EE366D}"/>
                  </a:ext>
                </a:extLst>
              </p:cNvPr>
              <p:cNvGrpSpPr/>
              <p:nvPr/>
            </p:nvGrpSpPr>
            <p:grpSpPr>
              <a:xfrm>
                <a:off x="2145586" y="3532618"/>
                <a:ext cx="4676449" cy="1388714"/>
                <a:chOff x="2145586" y="4251798"/>
                <a:chExt cx="4676449" cy="138871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F68EEF-CB89-B442-B441-01A2304A2F0C}"/>
                    </a:ext>
                  </a:extLst>
                </p:cNvPr>
                <p:cNvGrpSpPr/>
                <p:nvPr/>
              </p:nvGrpSpPr>
              <p:grpSpPr>
                <a:xfrm>
                  <a:off x="2145586" y="4251798"/>
                  <a:ext cx="4676449" cy="534252"/>
                  <a:chOff x="2145586" y="4251798"/>
                  <a:chExt cx="4676449" cy="53425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Oval 17">
                        <a:extLst>
                          <a:ext uri="{FF2B5EF4-FFF2-40B4-BE49-F238E27FC236}">
                            <a16:creationId xmlns:a16="http://schemas.microsoft.com/office/drawing/2014/main" id="{D67DF4DB-2553-D441-9AB0-2634AB283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45586" y="4323713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Oval 15">
                        <a:extLst>
                          <a:ext uri="{FF2B5EF4-FFF2-40B4-BE49-F238E27FC236}">
                            <a16:creationId xmlns:a16="http://schemas.microsoft.com/office/drawing/2014/main" id="{5F8807A6-B3E5-0D43-9A93-F7D88848BAD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45586" y="4323713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12"/>
                        <a:stretch>
                          <a:fillRect l="-18421" b="-1052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Oval 18">
                        <a:extLst>
                          <a:ext uri="{FF2B5EF4-FFF2-40B4-BE49-F238E27FC236}">
                            <a16:creationId xmlns:a16="http://schemas.microsoft.com/office/drawing/2014/main" id="{017F5584-6E31-D846-B454-A235D1C11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09642" y="4322003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Oval 16">
                        <a:extLst>
                          <a:ext uri="{FF2B5EF4-FFF2-40B4-BE49-F238E27FC236}">
                            <a16:creationId xmlns:a16="http://schemas.microsoft.com/office/drawing/2014/main" id="{010BBC42-CFE8-464B-97A8-A9426A1348E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9642" y="4322003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13"/>
                        <a:stretch>
                          <a:fillRect l="-18421" b="-1052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9D65904-32FF-A74B-93B5-94814E61557B}"/>
                      </a:ext>
                    </a:extLst>
                  </p:cNvPr>
                  <p:cNvSpPr txBox="1"/>
                  <p:nvPr/>
                </p:nvSpPr>
                <p:spPr>
                  <a:xfrm>
                    <a:off x="4416171" y="4251798"/>
                    <a:ext cx="9124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.  .  .   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Oval 20">
                        <a:extLst>
                          <a:ext uri="{FF2B5EF4-FFF2-40B4-BE49-F238E27FC236}">
                            <a16:creationId xmlns:a16="http://schemas.microsoft.com/office/drawing/2014/main" id="{4B565455-7018-9D4A-92DB-7C492C337E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3737" y="4268923"/>
                        <a:ext cx="498298" cy="474321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B3798A60-8416-6C44-9665-DF50DE8CC07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23737" y="4268923"/>
                        <a:ext cx="498298" cy="474321"/>
                      </a:xfrm>
                      <a:prstGeom prst="ellipse">
                        <a:avLst/>
                      </a:prstGeom>
                      <a:blipFill>
                        <a:blip r:embed="rId14"/>
                        <a:stretch>
                          <a:fillRect l="-17073" b="-12821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12B4D4BA-0BB0-B148-8CD7-9B830DF6C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88739" y="4784340"/>
                  <a:ext cx="2481212" cy="8561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2EA978EF-BE20-FF48-A4E1-CB1022F0A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2247" y="4784340"/>
                  <a:ext cx="1537704" cy="8561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0B51C7E-9DD3-4A40-95C0-7ED36CB203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69951" y="4743244"/>
                  <a:ext cx="1708936" cy="89726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E318BF7-6233-9047-8624-9642CE51145C}"/>
                    </a:ext>
                  </a:extLst>
                </p:cNvPr>
                <p:cNvSpPr/>
                <p:nvPr/>
              </p:nvSpPr>
              <p:spPr>
                <a:xfrm>
                  <a:off x="4572618" y="575734"/>
                  <a:ext cx="3786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03CEB71-3D6D-A243-A473-35B9AAD5AD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618" y="575734"/>
                  <a:ext cx="37862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67C840C4-E28D-8849-817D-9D62F3C80EE3}"/>
                    </a:ext>
                  </a:extLst>
                </p:cNvPr>
                <p:cNvSpPr/>
                <p:nvPr/>
              </p:nvSpPr>
              <p:spPr>
                <a:xfrm>
                  <a:off x="4419891" y="4841820"/>
                  <a:ext cx="849075" cy="425919"/>
                </a:xfrm>
                <a:prstGeom prst="round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8AD5A78B-61F8-3948-AE4C-8A6ABD2FA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891" y="4841820"/>
                  <a:ext cx="849075" cy="425919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FCFE17-DE16-D042-A163-CB2F8EDB5C1E}"/>
              </a:ext>
            </a:extLst>
          </p:cNvPr>
          <p:cNvSpPr txBox="1"/>
          <p:nvPr/>
        </p:nvSpPr>
        <p:spPr>
          <a:xfrm>
            <a:off x="266153" y="1259983"/>
            <a:ext cx="8567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Sequentially</a:t>
            </a:r>
            <a:r>
              <a:rPr lang="en-US" sz="2400" dirty="0">
                <a:solidFill>
                  <a:schemeClr val="accent1"/>
                </a:solidFill>
              </a:rPr>
              <a:t> Interactive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/>
              <a:t>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6C124B-2772-9A4E-9975-7C47F1DB6D27}"/>
                  </a:ext>
                </a:extLst>
              </p:cNvPr>
              <p:cNvSpPr txBox="1"/>
              <p:nvPr/>
            </p:nvSpPr>
            <p:spPr>
              <a:xfrm>
                <a:off x="6591869" y="3070013"/>
                <a:ext cx="1573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6C124B-2772-9A4E-9975-7C47F1DB6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69" y="3070013"/>
                <a:ext cx="157362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8C6A4F0-29F8-004B-AE56-FC97E3BA7D42}"/>
                  </a:ext>
                </a:extLst>
              </p:cNvPr>
              <p:cNvSpPr/>
              <p:nvPr/>
            </p:nvSpPr>
            <p:spPr>
              <a:xfrm>
                <a:off x="336813" y="3136993"/>
                <a:ext cx="544528" cy="492622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8C6A4F0-29F8-004B-AE56-FC97E3BA7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13" y="3136993"/>
                <a:ext cx="544528" cy="492622"/>
              </a:xfrm>
              <a:prstGeom prst="roundRect">
                <a:avLst/>
              </a:prstGeom>
              <a:blipFill>
                <a:blip r:embed="rId19"/>
                <a:stretch>
                  <a:fillRect l="-4545" b="-731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>
            <a:extLst>
              <a:ext uri="{FF2B5EF4-FFF2-40B4-BE49-F238E27FC236}">
                <a16:creationId xmlns:a16="http://schemas.microsoft.com/office/drawing/2014/main" id="{B9729D95-FDF4-8742-981E-458343214B1B}"/>
              </a:ext>
            </a:extLst>
          </p:cNvPr>
          <p:cNvSpPr/>
          <p:nvPr/>
        </p:nvSpPr>
        <p:spPr>
          <a:xfrm>
            <a:off x="881340" y="2895672"/>
            <a:ext cx="1245083" cy="297377"/>
          </a:xfrm>
          <a:custGeom>
            <a:avLst/>
            <a:gdLst>
              <a:gd name="connsiteX0" fmla="*/ 0 w 1719618"/>
              <a:gd name="connsiteY0" fmla="*/ 464310 h 464310"/>
              <a:gd name="connsiteX1" fmla="*/ 736979 w 1719618"/>
              <a:gd name="connsiteY1" fmla="*/ 286 h 464310"/>
              <a:gd name="connsiteX2" fmla="*/ 1719618 w 1719618"/>
              <a:gd name="connsiteY2" fmla="*/ 409719 h 4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9618" h="464310">
                <a:moveTo>
                  <a:pt x="0" y="464310"/>
                </a:moveTo>
                <a:cubicBezTo>
                  <a:pt x="225188" y="236847"/>
                  <a:pt x="450376" y="9384"/>
                  <a:pt x="736979" y="286"/>
                </a:cubicBezTo>
                <a:cubicBezTo>
                  <a:pt x="1023582" y="-8813"/>
                  <a:pt x="1371600" y="200453"/>
                  <a:pt x="1719618" y="409719"/>
                </a:cubicBezTo>
              </a:path>
            </a:pathLst>
          </a:custGeom>
          <a:noFill/>
          <a:ln w="25400">
            <a:solidFill>
              <a:srgbClr val="F24D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C18BDB9-5209-9C4A-BFF9-EBF2104FBB44}"/>
              </a:ext>
            </a:extLst>
          </p:cNvPr>
          <p:cNvSpPr/>
          <p:nvPr/>
        </p:nvSpPr>
        <p:spPr>
          <a:xfrm>
            <a:off x="798553" y="2784484"/>
            <a:ext cx="2191305" cy="379037"/>
          </a:xfrm>
          <a:custGeom>
            <a:avLst/>
            <a:gdLst>
              <a:gd name="connsiteX0" fmla="*/ 0 w 2333767"/>
              <a:gd name="connsiteY0" fmla="*/ 450393 h 464041"/>
              <a:gd name="connsiteX1" fmla="*/ 887104 w 2333767"/>
              <a:gd name="connsiteY1" fmla="*/ 17 h 464041"/>
              <a:gd name="connsiteX2" fmla="*/ 2333767 w 2333767"/>
              <a:gd name="connsiteY2" fmla="*/ 464041 h 46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767" h="464041">
                <a:moveTo>
                  <a:pt x="0" y="450393"/>
                </a:moveTo>
                <a:cubicBezTo>
                  <a:pt x="249071" y="224067"/>
                  <a:pt x="498143" y="-2258"/>
                  <a:pt x="887104" y="17"/>
                </a:cubicBezTo>
                <a:cubicBezTo>
                  <a:pt x="1276065" y="2292"/>
                  <a:pt x="1804916" y="233166"/>
                  <a:pt x="2333767" y="464041"/>
                </a:cubicBezTo>
              </a:path>
            </a:pathLst>
          </a:custGeom>
          <a:noFill/>
          <a:ln w="25400">
            <a:solidFill>
              <a:srgbClr val="F24D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B37AAA76-5A5E-324C-B9E5-A1D70A5FFF41}"/>
              </a:ext>
            </a:extLst>
          </p:cNvPr>
          <p:cNvSpPr/>
          <p:nvPr/>
        </p:nvSpPr>
        <p:spPr>
          <a:xfrm>
            <a:off x="655093" y="2676678"/>
            <a:ext cx="5322626" cy="503250"/>
          </a:xfrm>
          <a:custGeom>
            <a:avLst/>
            <a:gdLst>
              <a:gd name="connsiteX0" fmla="*/ 0 w 5322626"/>
              <a:gd name="connsiteY0" fmla="*/ 655274 h 709865"/>
              <a:gd name="connsiteX1" fmla="*/ 1146411 w 5322626"/>
              <a:gd name="connsiteY1" fmla="*/ 182 h 709865"/>
              <a:gd name="connsiteX2" fmla="*/ 5322626 w 5322626"/>
              <a:gd name="connsiteY2" fmla="*/ 709865 h 70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2626" h="709865">
                <a:moveTo>
                  <a:pt x="0" y="655274"/>
                </a:moveTo>
                <a:cubicBezTo>
                  <a:pt x="129653" y="323178"/>
                  <a:pt x="259307" y="-8917"/>
                  <a:pt x="1146411" y="182"/>
                </a:cubicBezTo>
                <a:cubicBezTo>
                  <a:pt x="2033515" y="9280"/>
                  <a:pt x="4562901" y="612056"/>
                  <a:pt x="5322626" y="709865"/>
                </a:cubicBezTo>
              </a:path>
            </a:pathLst>
          </a:custGeom>
          <a:noFill/>
          <a:ln w="25400">
            <a:solidFill>
              <a:srgbClr val="F24D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D6BC2F8C-B3AA-A142-9FE1-9C16E7AF4EB7}"/>
              </a:ext>
            </a:extLst>
          </p:cNvPr>
          <p:cNvSpPr/>
          <p:nvPr/>
        </p:nvSpPr>
        <p:spPr>
          <a:xfrm>
            <a:off x="586854" y="3630304"/>
            <a:ext cx="3643952" cy="2016826"/>
          </a:xfrm>
          <a:custGeom>
            <a:avLst/>
            <a:gdLst>
              <a:gd name="connsiteX0" fmla="*/ 0 w 3643952"/>
              <a:gd name="connsiteY0" fmla="*/ 0 h 2016826"/>
              <a:gd name="connsiteX1" fmla="*/ 1228298 w 3643952"/>
              <a:gd name="connsiteY1" fmla="*/ 1897039 h 2016826"/>
              <a:gd name="connsiteX2" fmla="*/ 3643952 w 3643952"/>
              <a:gd name="connsiteY2" fmla="*/ 1828800 h 2016826"/>
              <a:gd name="connsiteX3" fmla="*/ 3643952 w 3643952"/>
              <a:gd name="connsiteY3" fmla="*/ 1828800 h 201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952" h="2016826">
                <a:moveTo>
                  <a:pt x="0" y="0"/>
                </a:moveTo>
                <a:cubicBezTo>
                  <a:pt x="310486" y="796119"/>
                  <a:pt x="620973" y="1592239"/>
                  <a:pt x="1228298" y="1897039"/>
                </a:cubicBezTo>
                <a:cubicBezTo>
                  <a:pt x="1835623" y="2201839"/>
                  <a:pt x="3643952" y="1828800"/>
                  <a:pt x="3643952" y="1828800"/>
                </a:cubicBezTo>
                <a:lnTo>
                  <a:pt x="3643952" y="1828800"/>
                </a:lnTo>
              </a:path>
            </a:pathLst>
          </a:custGeom>
          <a:noFill/>
          <a:ln w="25400">
            <a:solidFill>
              <a:srgbClr val="F24D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2849AAF-2413-0F41-AD21-69B8C23EDD88}"/>
              </a:ext>
            </a:extLst>
          </p:cNvPr>
          <p:cNvSpPr/>
          <p:nvPr/>
        </p:nvSpPr>
        <p:spPr>
          <a:xfrm>
            <a:off x="2456597" y="3603009"/>
            <a:ext cx="600502" cy="436728"/>
          </a:xfrm>
          <a:custGeom>
            <a:avLst/>
            <a:gdLst>
              <a:gd name="connsiteX0" fmla="*/ 0 w 600502"/>
              <a:gd name="connsiteY0" fmla="*/ 436728 h 436728"/>
              <a:gd name="connsiteX1" fmla="*/ 600502 w 600502"/>
              <a:gd name="connsiteY1" fmla="*/ 0 h 436728"/>
              <a:gd name="connsiteX2" fmla="*/ 600502 w 600502"/>
              <a:gd name="connsiteY2" fmla="*/ 0 h 43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502" h="436728">
                <a:moveTo>
                  <a:pt x="0" y="436728"/>
                </a:moveTo>
                <a:lnTo>
                  <a:pt x="600502" y="0"/>
                </a:lnTo>
                <a:lnTo>
                  <a:pt x="600502" y="0"/>
                </a:ln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1F88903F-115D-6D47-AB3B-EB2F4C2E03A1}"/>
              </a:ext>
            </a:extLst>
          </p:cNvPr>
          <p:cNvSpPr/>
          <p:nvPr/>
        </p:nvSpPr>
        <p:spPr>
          <a:xfrm>
            <a:off x="2473783" y="3561477"/>
            <a:ext cx="3518296" cy="478791"/>
          </a:xfrm>
          <a:custGeom>
            <a:avLst/>
            <a:gdLst>
              <a:gd name="connsiteX0" fmla="*/ 0 w 3480179"/>
              <a:gd name="connsiteY0" fmla="*/ 777922 h 777922"/>
              <a:gd name="connsiteX1" fmla="*/ 3480179 w 3480179"/>
              <a:gd name="connsiteY1" fmla="*/ 0 h 777922"/>
              <a:gd name="connsiteX2" fmla="*/ 3480179 w 3480179"/>
              <a:gd name="connsiteY2" fmla="*/ 0 h 77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179" h="777922">
                <a:moveTo>
                  <a:pt x="0" y="777922"/>
                </a:moveTo>
                <a:lnTo>
                  <a:pt x="3480179" y="0"/>
                </a:lnTo>
                <a:lnTo>
                  <a:pt x="3480179" y="0"/>
                </a:ln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E2FFED-07DD-9443-9AF1-410FEB50E9AE}"/>
              </a:ext>
            </a:extLst>
          </p:cNvPr>
          <p:cNvCxnSpPr>
            <a:stCxn id="19" idx="6"/>
          </p:cNvCxnSpPr>
          <p:nvPr/>
        </p:nvCxnSpPr>
        <p:spPr>
          <a:xfrm flipV="1">
            <a:off x="3425540" y="3603009"/>
            <a:ext cx="2643379" cy="61727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phic 52" descr="Dice">
            <a:extLst>
              <a:ext uri="{FF2B5EF4-FFF2-40B4-BE49-F238E27FC236}">
                <a16:creationId xmlns:a16="http://schemas.microsoft.com/office/drawing/2014/main" id="{A9387931-6756-4905-A3A5-A855D5405B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8650" y="5937688"/>
            <a:ext cx="783788" cy="783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CA543C4-25BB-9E49-A67B-6D10AEBB5B97}"/>
                  </a:ext>
                </a:extLst>
              </p:cNvPr>
              <p:cNvSpPr txBox="1"/>
              <p:nvPr/>
            </p:nvSpPr>
            <p:spPr>
              <a:xfrm>
                <a:off x="454476" y="5940852"/>
                <a:ext cx="85679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Referee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ℜ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 panose="02040503050406030204" pitchFamily="18" charset="0"/>
                      </a:rPr>
                      <m:t>applies</m:t>
                    </m:r>
                  </m:oMath>
                </a14:m>
                <a:r>
                  <a:rPr lang="en-US" sz="2400" dirty="0"/>
                  <a:t> test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F24D08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 </a:t>
                </a:r>
              </a:p>
              <a:p>
                <a:pPr algn="ctr"/>
                <a:endParaRPr lang="en-US" sz="2400" u="sng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CA543C4-25BB-9E49-A67B-6D10AEBB5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6" y="5940852"/>
                <a:ext cx="8567908" cy="830997"/>
              </a:xfrm>
              <a:prstGeom prst="rect">
                <a:avLst/>
              </a:prstGeom>
              <a:blipFill>
                <a:blip r:embed="rId22"/>
                <a:stretch>
                  <a:fillRect t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73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/>
              <a:t>Information constrained setting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177" y="1157592"/>
                <a:ext cx="8962823" cy="531474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>Communication constraints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ℓ</m:t>
                    </m:r>
                  </m:oMath>
                </a14:m>
                <a:r>
                  <a:rPr lang="en-US" sz="2400" dirty="0">
                    <a:ea typeface="Chalkboard SE" charset="0"/>
                    <a:cs typeface="Chalkboard SE" charset="0"/>
                  </a:rPr>
                  <a:t>-bit communication constrained players:</a:t>
                </a:r>
              </a:p>
              <a:p>
                <a:pPr marL="0" indent="0">
                  <a:buNone/>
                </a:pPr>
                <a:endParaRPr lang="en-US" sz="2400" dirty="0">
                  <a:ea typeface="Chalkboard SE" charset="0"/>
                  <a:cs typeface="Chalkboard SE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sub>
                      </m:sSub>
                      <m:r>
                        <a:rPr lang="en-US" sz="24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r>
                        <a:rPr lang="en-US" sz="24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𝒳</m:t>
                      </m:r>
                      <m:r>
                        <a:rPr lang="en-US" sz="2400" i="1">
                          <a:latin typeface="Cambria Math" charset="0"/>
                          <a:ea typeface="Chalkboard SE" charset="0"/>
                          <a:cs typeface="Chalkboard SE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halkboard SE" charset="0"/>
                              <a:cs typeface="Chalkboard SE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halkboard SE" charset="0"/>
                                  <a:cs typeface="Chalkboard SE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Chalkboard SE" charset="0"/>
                                  <a:cs typeface="Chalkboard SE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latin typeface="Cambria Math" charset="0"/>
                            </a:rPr>
                            <m:t>ℓ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>
                          <a:ea typeface="Chalkboard SE" charset="0"/>
                          <a:cs typeface="Chalkboard SE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ea typeface="Chalkboard SE" charset="0"/>
                  <a:cs typeface="Chalkboard SE" charset="0"/>
                </a:endParaRP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b="1" dirty="0"/>
                  <a:t>Local differential privacy constraints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𝜚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ea typeface="Cambria Math" charset="0"/>
                    <a:cs typeface="Cambria Math" charset="0"/>
                  </a:rPr>
                  <a:t>-LDP channels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𝑊</m:t>
                          </m:r>
                          <m:r>
                            <a:rPr lang="en-US" sz="24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⁡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𝒳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∈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}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𝑊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𝑊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sz="2400" i="1">
                              <a:latin typeface="Cambria Math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ea typeface="Chalkboard SE" charset="0"/>
                  <a:cs typeface="Chalkboard SE" charset="0"/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77" y="1157592"/>
                <a:ext cx="8962823" cy="5314741"/>
              </a:xfrm>
              <a:blipFill>
                <a:blip r:embed="rId5"/>
                <a:stretch>
                  <a:fillRect l="-990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34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The plan for this hour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Will derive lower bounds for sample complexity of hypothesis testing problems 1-3 under information constraints </a:t>
                </a:r>
              </a:p>
              <a:p>
                <a:pPr algn="ctr"/>
                <a:endParaRPr lang="en-US" sz="2400" i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Decoupled chi-square contraction bound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directly handle how </a:t>
                </a:r>
                <a:r>
                  <a:rPr lang="en-US" dirty="0">
                    <a:solidFill>
                      <a:srgbClr val="7030A0"/>
                    </a:solidFill>
                  </a:rPr>
                  <a:t>chi-square distances</a:t>
                </a:r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-fold distributions shrink when samples are passed through channels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endParaRPr lang="en-US" dirty="0"/>
              </a:p>
              <a:p>
                <a:endParaRPr lang="en-US" sz="240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/>
                  <a:t>Average mutual information bound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relate testing to the </a:t>
                </a:r>
                <a:r>
                  <a:rPr lang="en-US" dirty="0">
                    <a:solidFill>
                      <a:srgbClr val="7030A0"/>
                    </a:solidFill>
                  </a:rPr>
                  <a:t>average information about each coordinate</a:t>
                </a:r>
                <a:r>
                  <a:rPr lang="en-US" dirty="0"/>
                  <a:t> of the unknown parameter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/>
                  <a:t>Extensions to high-dimensional mean testing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general bounds and difficulties that emerge due to “</a:t>
                </a:r>
                <a:r>
                  <a:rPr lang="en-US" dirty="0">
                    <a:solidFill>
                      <a:srgbClr val="7030A0"/>
                    </a:solidFill>
                  </a:rPr>
                  <a:t>nonlinear perturbations</a:t>
                </a:r>
                <a:r>
                  <a:rPr lang="en-US" dirty="0"/>
                  <a:t>”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4616648"/>
              </a:xfrm>
              <a:prstGeom prst="rect">
                <a:avLst/>
              </a:prstGeom>
              <a:blipFill>
                <a:blip r:embed="rId5"/>
                <a:stretch>
                  <a:fillRect l="-1036" t="-822" r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4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122687</TotalTime>
  <Words>2628</Words>
  <Application>Microsoft Macintosh PowerPoint</Application>
  <PresentationFormat>On-screen Show (4:3)</PresentationFormat>
  <Paragraphs>520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Hypothesis testing</vt:lpstr>
      <vt:lpstr>Hypothesis testing</vt:lpstr>
      <vt:lpstr>Hypothesis testing</vt:lpstr>
      <vt:lpstr>Types of protocols</vt:lpstr>
      <vt:lpstr>Types of protocols</vt:lpstr>
      <vt:lpstr>Types of protocols</vt:lpstr>
      <vt:lpstr>Information constrained setting</vt:lpstr>
      <vt:lpstr>The plan for this hour</vt:lpstr>
      <vt:lpstr>PowerPoint Presentation</vt:lpstr>
      <vt:lpstr>Ingster’s method</vt:lpstr>
      <vt:lpstr>Ingster’s method</vt:lpstr>
      <vt:lpstr>Ingster’s method</vt:lpstr>
      <vt:lpstr>Ingster’s method</vt:lpstr>
      <vt:lpstr>Ingster’s method</vt:lpstr>
      <vt:lpstr>Ingster’s method</vt:lpstr>
      <vt:lpstr>Ingster’s method</vt:lpstr>
      <vt:lpstr>Ingster’s method (as used in [Paninski’08])</vt:lpstr>
      <vt:lpstr>PowerPoint Presentation</vt:lpstr>
      <vt:lpstr>Ingster’s method in the information constrained setting</vt:lpstr>
      <vt:lpstr>Ingster’s method in the information constrained setting</vt:lpstr>
      <vt:lpstr>Ingster’s method in the information constrained setting</vt:lpstr>
      <vt:lpstr>Ingster’s method in the information constrained setting</vt:lpstr>
      <vt:lpstr>Private-coin protocols</vt:lpstr>
      <vt:lpstr>Private-coin protocols</vt:lpstr>
      <vt:lpstr>PowerPoint Presentation</vt:lpstr>
      <vt:lpstr>PowerPoint Presentation</vt:lpstr>
      <vt:lpstr>Relating testing to average information</vt:lpstr>
      <vt:lpstr>Relating testing to average information</vt:lpstr>
      <vt:lpstr>Relating testing to average information</vt:lpstr>
      <vt:lpstr>The average information bound for testing</vt:lpstr>
      <vt:lpstr>Bounding the average information</vt:lpstr>
      <vt:lpstr>PowerPoint Presentation</vt:lpstr>
      <vt:lpstr>Application: Identity testing for different W</vt:lpstr>
      <vt:lpstr>PowerPoint Presentation</vt:lpstr>
      <vt:lpstr>General chi-square bounds for public-coin SMP</vt:lpstr>
      <vt:lpstr>Hide-and-seek for public-coin SMP</vt:lpstr>
      <vt:lpstr>Hide-and-seek for public-coin SMP</vt:lpstr>
      <vt:lpstr>Hide-and-seek for sequentially interactive</vt:lpstr>
      <vt:lpstr>High-dimensional mean testing</vt:lpstr>
      <vt:lpstr>High-dimensional mean testing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Himanshu Tyagi</cp:lastModifiedBy>
  <cp:revision>3212</cp:revision>
  <cp:lastPrinted>2020-11-02T05:39:44Z</cp:lastPrinted>
  <dcterms:created xsi:type="dcterms:W3CDTF">2016-01-25T19:51:04Z</dcterms:created>
  <dcterms:modified xsi:type="dcterms:W3CDTF">2020-11-02T17:53:25Z</dcterms:modified>
  <cp:category/>
</cp:coreProperties>
</file>