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comments/modernComment_325_89D4A164.xml" ContentType="application/vnd.ms-powerpoint.comments+xml"/>
  <Override PartName="/ppt/ink/ink5.xml" ContentType="application/inkml+xml"/>
  <Override PartName="/ppt/notesSlides/notesSlide7.xml" ContentType="application/vnd.openxmlformats-officedocument.presentationml.notesSlide+xml"/>
  <Override PartName="/ppt/comments/modernComment_337_661CF234.xml" ContentType="application/vnd.ms-powerpoint.comments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notesSlides/notesSlide14.xml" ContentType="application/vnd.openxmlformats-officedocument.presentationml.notesSlide+xml"/>
  <Override PartName="/ppt/ink/ink13.xml" ContentType="application/inkml+xml"/>
  <Override PartName="/ppt/notesSlides/notesSlide15.xml" ContentType="application/vnd.openxmlformats-officedocument.presentationml.notesSlide+xml"/>
  <Override PartName="/ppt/ink/ink14.xml" ContentType="application/inkml+xml"/>
  <Override PartName="/ppt/notesSlides/notesSlide16.xml" ContentType="application/vnd.openxmlformats-officedocument.presentationml.notesSlide+xml"/>
  <Override PartName="/ppt/ink/ink15.xml" ContentType="application/inkml+xml"/>
  <Override PartName="/ppt/notesSlides/notesSlide17.xml" ContentType="application/vnd.openxmlformats-officedocument.presentationml.notesSlide+xml"/>
  <Override PartName="/ppt/comments/modernComment_336_EFB4BE1B.xml" ContentType="application/vnd.ms-powerpoint.comments+xml"/>
  <Override PartName="/ppt/ink/ink16.xml" ContentType="application/inkml+xml"/>
  <Override PartName="/ppt/notesSlides/notesSlide18.xml" ContentType="application/vnd.openxmlformats-officedocument.presentationml.notesSlide+xml"/>
  <Override PartName="/ppt/ink/ink17.xml" ContentType="application/inkml+xml"/>
  <Override PartName="/ppt/notesSlides/notesSlide19.xml" ContentType="application/vnd.openxmlformats-officedocument.presentationml.notesSlide+xml"/>
  <Override PartName="/ppt/comments/modernComment_340_667363E0.xml" ContentType="application/vnd.ms-powerpoint.comments+xml"/>
  <Override PartName="/ppt/ink/ink18.xml" ContentType="application/inkml+xml"/>
  <Override PartName="/ppt/notesSlides/notesSlide20.xml" ContentType="application/vnd.openxmlformats-officedocument.presentationml.notesSlide+xml"/>
  <Override PartName="/ppt/ink/ink19.xml" ContentType="application/inkml+xml"/>
  <Override PartName="/ppt/notesSlides/notesSlide21.xml" ContentType="application/vnd.openxmlformats-officedocument.presentationml.notesSlide+xml"/>
  <Override PartName="/ppt/ink/ink20.xml" ContentType="application/inkml+xml"/>
  <Override PartName="/ppt/notesSlides/notesSlide22.xml" ContentType="application/vnd.openxmlformats-officedocument.presentationml.notesSlide+xml"/>
  <Override PartName="/ppt/comments/modernComment_33C_AFF2F496.xml" ContentType="application/vnd.ms-powerpoint.comments+xml"/>
  <Override PartName="/ppt/ink/ink21.xml" ContentType="application/inkml+xml"/>
  <Override PartName="/ppt/notesSlides/notesSlide23.xml" ContentType="application/vnd.openxmlformats-officedocument.presentationml.notesSlide+xml"/>
  <Override PartName="/ppt/ink/ink22.xml" ContentType="application/inkml+xml"/>
  <Override PartName="/ppt/notesSlides/notesSlide24.xml" ContentType="application/vnd.openxmlformats-officedocument.presentationml.notesSlide+xml"/>
  <Override PartName="/ppt/ink/ink23.xml" ContentType="application/inkml+xml"/>
  <Override PartName="/ppt/notesSlides/notesSlide25.xml" ContentType="application/vnd.openxmlformats-officedocument.presentationml.notesSlide+xml"/>
  <Override PartName="/ppt/ink/ink24.xml" ContentType="application/inkml+xml"/>
  <Override PartName="/ppt/notesSlides/notesSlide26.xml" ContentType="application/vnd.openxmlformats-officedocument.presentationml.notesSlide+xml"/>
  <Override PartName="/ppt/ink/ink25.xml" ContentType="application/inkml+xml"/>
  <Override PartName="/ppt/notesSlides/notesSlide27.xml" ContentType="application/vnd.openxmlformats-officedocument.presentationml.notesSlide+xml"/>
  <Override PartName="/ppt/ink/ink26.xml" ContentType="application/inkml+xml"/>
  <Override PartName="/ppt/notesSlides/notesSlide28.xml" ContentType="application/vnd.openxmlformats-officedocument.presentationml.notesSlide+xml"/>
  <Override PartName="/ppt/ink/ink27.xml" ContentType="application/inkml+xml"/>
  <Override PartName="/ppt/notesSlides/notesSlide29.xml" ContentType="application/vnd.openxmlformats-officedocument.presentationml.notesSlide+xml"/>
  <Override PartName="/ppt/ink/ink28.xml" ContentType="application/inkml+xml"/>
  <Override PartName="/ppt/notesSlides/notesSlide30.xml" ContentType="application/vnd.openxmlformats-officedocument.presentationml.notesSlide+xml"/>
  <Override PartName="/ppt/ink/ink29.xml" ContentType="application/inkml+xml"/>
  <Override PartName="/ppt/notesSlides/notesSlide31.xml" ContentType="application/vnd.openxmlformats-officedocument.presentationml.notesSlide+xml"/>
  <Override PartName="/ppt/ink/ink30.xml" ContentType="application/inkml+xml"/>
  <Override PartName="/ppt/notesSlides/notesSlide32.xml" ContentType="application/vnd.openxmlformats-officedocument.presentationml.notesSlide+xml"/>
  <Override PartName="/ppt/ink/ink31.xml" ContentType="application/inkml+xml"/>
  <Override PartName="/ppt/notesSlides/notesSlide33.xml" ContentType="application/vnd.openxmlformats-officedocument.presentationml.notesSlide+xml"/>
  <Override PartName="/ppt/ink/ink32.xml" ContentType="application/inkml+xml"/>
  <Override PartName="/ppt/notesSlides/notesSlide34.xml" ContentType="application/vnd.openxmlformats-officedocument.presentationml.notesSlide+xml"/>
  <Override PartName="/ppt/ink/ink33.xml" ContentType="application/inkml+xml"/>
  <Override PartName="/ppt/notesSlides/notesSlide35.xml" ContentType="application/vnd.openxmlformats-officedocument.presentationml.notesSlide+xml"/>
  <Override PartName="/ppt/ink/ink34.xml" ContentType="application/inkml+xml"/>
  <Override PartName="/ppt/notesSlides/notesSlide36.xml" ContentType="application/vnd.openxmlformats-officedocument.presentationml.notesSlide+xml"/>
  <Override PartName="/ppt/ink/ink35.xml" ContentType="application/inkml+xml"/>
  <Override PartName="/ppt/notesSlides/notesSlide37.xml" ContentType="application/vnd.openxmlformats-officedocument.presentationml.notesSlide+xml"/>
  <Override PartName="/ppt/ink/ink36.xml" ContentType="application/inkml+xml"/>
  <Override PartName="/ppt/notesSlides/notesSlide38.xml" ContentType="application/vnd.openxmlformats-officedocument.presentationml.notesSlide+xml"/>
  <Override PartName="/ppt/ink/ink37.xml" ContentType="application/inkml+xml"/>
  <Override PartName="/ppt/notesSlides/notesSlide39.xml" ContentType="application/vnd.openxmlformats-officedocument.presentationml.notesSlide+xml"/>
  <Override PartName="/ppt/ink/ink38.xml" ContentType="application/inkml+xml"/>
  <Override PartName="/ppt/notesSlides/notesSlide40.xml" ContentType="application/vnd.openxmlformats-officedocument.presentationml.notesSlide+xml"/>
  <Override PartName="/ppt/ink/ink39.xml" ContentType="application/inkml+xml"/>
  <Override PartName="/ppt/notesSlides/notesSlide41.xml" ContentType="application/vnd.openxmlformats-officedocument.presentationml.notesSlide+xml"/>
  <Override PartName="/ppt/ink/ink40.xml" ContentType="application/inkml+xml"/>
  <Override PartName="/ppt/notesSlides/notesSlide42.xml" ContentType="application/vnd.openxmlformats-officedocument.presentationml.notesSlide+xml"/>
  <Override PartName="/ppt/ink/ink41.xml" ContentType="application/inkml+xml"/>
  <Override PartName="/ppt/notesSlides/notesSlide43.xml" ContentType="application/vnd.openxmlformats-officedocument.presentationml.notesSlide+xml"/>
  <Override PartName="/ppt/ink/ink42.xml" ContentType="application/inkml+xml"/>
  <Override PartName="/ppt/notesSlides/notesSlide44.xml" ContentType="application/vnd.openxmlformats-officedocument.presentationml.notesSlide+xml"/>
  <Override PartName="/ppt/ink/ink43.xml" ContentType="application/inkml+xml"/>
  <Override PartName="/ppt/notesSlides/notesSlide45.xml" ContentType="application/vnd.openxmlformats-officedocument.presentationml.notesSlide+xml"/>
  <Override PartName="/ppt/ink/ink44.xml" ContentType="application/inkml+xml"/>
  <Override PartName="/ppt/notesSlides/notesSlide46.xml" ContentType="application/vnd.openxmlformats-officedocument.presentationml.notesSlide+xml"/>
  <Override PartName="/ppt/ink/ink45.xml" ContentType="application/inkml+xml"/>
  <Override PartName="/ppt/notesSlides/notesSlide47.xml" ContentType="application/vnd.openxmlformats-officedocument.presentationml.notesSlide+xml"/>
  <Override PartName="/ppt/ink/ink46.xml" ContentType="application/inkml+xml"/>
  <Override PartName="/ppt/notesSlides/notesSlide48.xml" ContentType="application/vnd.openxmlformats-officedocument.presentationml.notesSlide+xml"/>
  <Override PartName="/ppt/ink/ink47.xml" ContentType="application/inkml+xml"/>
  <Override PartName="/ppt/notesSlides/notesSlide49.xml" ContentType="application/vnd.openxmlformats-officedocument.presentationml.notesSlide+xml"/>
  <Override PartName="/ppt/ink/ink48.xml" ContentType="application/inkml+xml"/>
  <Override PartName="/ppt/notesSlides/notesSlide50.xml" ContentType="application/vnd.openxmlformats-officedocument.presentationml.notesSlide+xml"/>
  <Override PartName="/ppt/ink/ink49.xml" ContentType="application/inkml+xml"/>
  <Override PartName="/ppt/notesSlides/notesSlide51.xml" ContentType="application/vnd.openxmlformats-officedocument.presentationml.notesSlide+xml"/>
  <Override PartName="/ppt/ink/ink50.xml" ContentType="application/inkml+xml"/>
  <Override PartName="/ppt/notesSlides/notesSlide52.xml" ContentType="application/vnd.openxmlformats-officedocument.presentationml.notesSlide+xml"/>
  <Override PartName="/ppt/ink/ink51.xml" ContentType="application/inkml+xml"/>
  <Override PartName="/ppt/notesSlides/notesSlide53.xml" ContentType="application/vnd.openxmlformats-officedocument.presentationml.notesSlide+xml"/>
  <Override PartName="/ppt/ink/ink52.xml" ContentType="application/inkml+xml"/>
  <Override PartName="/ppt/notesSlides/notesSlide54.xml" ContentType="application/vnd.openxmlformats-officedocument.presentationml.notesSlide+xml"/>
  <Override PartName="/ppt/ink/ink53.xml" ContentType="application/inkml+xml"/>
  <Override PartName="/ppt/notesSlides/notesSlide55.xml" ContentType="application/vnd.openxmlformats-officedocument.presentationml.notesSlide+xml"/>
  <Override PartName="/ppt/ink/ink54.xml" ContentType="application/inkml+xml"/>
  <Override PartName="/ppt/notesSlides/notesSlide56.xml" ContentType="application/vnd.openxmlformats-officedocument.presentationml.notesSlide+xml"/>
  <Override PartName="/ppt/ink/ink55.xml" ContentType="application/inkml+xml"/>
  <Override PartName="/ppt/notesSlides/notesSlide57.xml" ContentType="application/vnd.openxmlformats-officedocument.presentationml.notesSlide+xml"/>
  <Override PartName="/ppt/comments/modernComment_371_E939BFE0.xml" ContentType="application/vnd.ms-powerpoint.comments+xml"/>
  <Override PartName="/ppt/ink/ink56.xml" ContentType="application/inkml+xml"/>
  <Override PartName="/ppt/notesSlides/notesSlide58.xml" ContentType="application/vnd.openxmlformats-officedocument.presentationml.notesSlide+xml"/>
  <Override PartName="/ppt/ink/ink57.xml" ContentType="application/inkml+xml"/>
  <Override PartName="/ppt/notesSlides/notesSlide59.xml" ContentType="application/vnd.openxmlformats-officedocument.presentationml.notesSlide+xml"/>
  <Override PartName="/ppt/ink/ink58.xml" ContentType="application/inkml+xml"/>
  <Override PartName="/ppt/notesSlides/notesSlide60.xml" ContentType="application/vnd.openxmlformats-officedocument.presentationml.notesSlide+xml"/>
  <Override PartName="/ppt/ink/ink59.xml" ContentType="application/inkml+xml"/>
  <Override PartName="/ppt/notesSlides/notesSlide61.xml" ContentType="application/vnd.openxmlformats-officedocument.presentationml.notesSlide+xml"/>
  <Override PartName="/ppt/ink/ink60.xml" ContentType="application/inkml+xml"/>
  <Override PartName="/ppt/notesSlides/notesSlide62.xml" ContentType="application/vnd.openxmlformats-officedocument.presentationml.notesSlide+xml"/>
  <Override PartName="/ppt/ink/ink61.xml" ContentType="application/inkml+xml"/>
  <Override PartName="/ppt/notesSlides/notesSlide63.xml" ContentType="application/vnd.openxmlformats-officedocument.presentationml.notesSlide+xml"/>
  <Override PartName="/ppt/ink/ink62.xml" ContentType="application/inkml+xml"/>
  <Override PartName="/ppt/notesSlides/notesSlide64.xml" ContentType="application/vnd.openxmlformats-officedocument.presentationml.notesSlide+xml"/>
  <Override PartName="/ppt/ink/ink63.xml" ContentType="application/inkml+xml"/>
  <Override PartName="/ppt/notesSlides/notesSlide65.xml" ContentType="application/vnd.openxmlformats-officedocument.presentationml.notesSlide+xml"/>
  <Override PartName="/ppt/ink/ink64.xml" ContentType="application/inkml+xml"/>
  <Override PartName="/ppt/notesSlides/notesSlide66.xml" ContentType="application/vnd.openxmlformats-officedocument.presentationml.notesSlide+xml"/>
  <Override PartName="/ppt/ink/ink6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4"/>
  </p:notesMasterIdLst>
  <p:handoutMasterIdLst>
    <p:handoutMasterId r:id="rId75"/>
  </p:handoutMasterIdLst>
  <p:sldIdLst>
    <p:sldId id="257" r:id="rId2"/>
    <p:sldId id="754" r:id="rId3"/>
    <p:sldId id="887" r:id="rId4"/>
    <p:sldId id="889" r:id="rId5"/>
    <p:sldId id="800" r:id="rId6"/>
    <p:sldId id="805" r:id="rId7"/>
    <p:sldId id="823" r:id="rId8"/>
    <p:sldId id="892" r:id="rId9"/>
    <p:sldId id="894" r:id="rId10"/>
    <p:sldId id="863" r:id="rId11"/>
    <p:sldId id="864" r:id="rId12"/>
    <p:sldId id="804" r:id="rId13"/>
    <p:sldId id="895" r:id="rId14"/>
    <p:sldId id="824" r:id="rId15"/>
    <p:sldId id="866" r:id="rId16"/>
    <p:sldId id="865" r:id="rId17"/>
    <p:sldId id="822" r:id="rId18"/>
    <p:sldId id="867" r:id="rId19"/>
    <p:sldId id="832" r:id="rId20"/>
    <p:sldId id="913" r:id="rId21"/>
    <p:sldId id="825" r:id="rId22"/>
    <p:sldId id="868" r:id="rId23"/>
    <p:sldId id="828" r:id="rId24"/>
    <p:sldId id="829" r:id="rId25"/>
    <p:sldId id="831" r:id="rId26"/>
    <p:sldId id="830" r:id="rId27"/>
    <p:sldId id="896" r:id="rId28"/>
    <p:sldId id="897" r:id="rId29"/>
    <p:sldId id="837" r:id="rId30"/>
    <p:sldId id="835" r:id="rId31"/>
    <p:sldId id="836" r:id="rId32"/>
    <p:sldId id="838" r:id="rId33"/>
    <p:sldId id="898" r:id="rId34"/>
    <p:sldId id="842" r:id="rId35"/>
    <p:sldId id="843" r:id="rId36"/>
    <p:sldId id="869" r:id="rId37"/>
    <p:sldId id="844" r:id="rId38"/>
    <p:sldId id="845" r:id="rId39"/>
    <p:sldId id="846" r:id="rId40"/>
    <p:sldId id="826" r:id="rId41"/>
    <p:sldId id="847" r:id="rId42"/>
    <p:sldId id="870" r:id="rId43"/>
    <p:sldId id="848" r:id="rId44"/>
    <p:sldId id="872" r:id="rId45"/>
    <p:sldId id="850" r:id="rId46"/>
    <p:sldId id="849" r:id="rId47"/>
    <p:sldId id="854" r:id="rId48"/>
    <p:sldId id="873" r:id="rId49"/>
    <p:sldId id="874" r:id="rId50"/>
    <p:sldId id="827" r:id="rId51"/>
    <p:sldId id="876" r:id="rId52"/>
    <p:sldId id="877" r:id="rId53"/>
    <p:sldId id="914" r:id="rId54"/>
    <p:sldId id="879" r:id="rId55"/>
    <p:sldId id="857" r:id="rId56"/>
    <p:sldId id="858" r:id="rId57"/>
    <p:sldId id="901" r:id="rId58"/>
    <p:sldId id="900" r:id="rId59"/>
    <p:sldId id="902" r:id="rId60"/>
    <p:sldId id="899" r:id="rId61"/>
    <p:sldId id="881" r:id="rId62"/>
    <p:sldId id="905" r:id="rId63"/>
    <p:sldId id="906" r:id="rId64"/>
    <p:sldId id="882" r:id="rId65"/>
    <p:sldId id="908" r:id="rId66"/>
    <p:sldId id="909" r:id="rId67"/>
    <p:sldId id="859" r:id="rId68"/>
    <p:sldId id="904" r:id="rId69"/>
    <p:sldId id="910" r:id="rId70"/>
    <p:sldId id="911" r:id="rId71"/>
    <p:sldId id="912" r:id="rId72"/>
    <p:sldId id="88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7DAA27-37A0-2B91-5CE9-C315DBB02833}" name="Jayadev Acharya" initials="JA" userId="S::ja679@cornell.edu::9b7b7454-4ee7-438e-9071-0c0593595304" providerId="AD"/>
  <p188:author id="{28034A46-AAA5-CBEC-5195-533DDF925520}" name="Clément CANONNE" initials="CC" userId="UZPXkb8Jbj729z3PMlQkZBPw4yJtCTADXyEmWy9tL3M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7FF"/>
    <a:srgbClr val="FF40FF"/>
    <a:srgbClr val="0346FF"/>
    <a:srgbClr val="F24D08"/>
    <a:srgbClr val="941651"/>
    <a:srgbClr val="FF8AD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7A9DC-D125-4BF3-8D57-47803AD7F3B8}" v="25" dt="2020-10-29T06:44:06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0"/>
    <p:restoredTop sz="92416"/>
  </p:normalViewPr>
  <p:slideViewPr>
    <p:cSldViewPr snapToGrid="0" snapToObjects="1">
      <p:cViewPr varScale="1">
        <p:scale>
          <a:sx n="150" d="100"/>
          <a:sy n="150" d="100"/>
        </p:scale>
        <p:origin x="16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ément CANONNE" userId="UZPXkb8Jbj729z3PMlQkZBPw4yJtCTADXyEmWy9tL3M=" providerId="None" clId="Web-{B747A9DC-D125-4BF3-8D57-47803AD7F3B8}"/>
    <pc:docChg chg="mod modSld">
      <pc:chgData name="Clément CANONNE" userId="UZPXkb8Jbj729z3PMlQkZBPw4yJtCTADXyEmWy9tL3M=" providerId="None" clId="Web-{B747A9DC-D125-4BF3-8D57-47803AD7F3B8}" dt="2020-10-29T06:44:06.327" v="15"/>
      <pc:docMkLst>
        <pc:docMk/>
      </pc:docMkLst>
      <pc:sldChg chg="addCm">
        <pc:chgData name="Clément CANONNE" userId="UZPXkb8Jbj729z3PMlQkZBPw4yJtCTADXyEmWy9tL3M=" providerId="None" clId="Web-{B747A9DC-D125-4BF3-8D57-47803AD7F3B8}" dt="2020-10-29T06:41:45.982" v="14"/>
        <pc:sldMkLst>
          <pc:docMk/>
          <pc:sldMk cId="2312413540" sldId="805"/>
        </pc:sldMkLst>
      </pc:sldChg>
      <pc:sldChg chg="addCm">
        <pc:chgData name="Clément CANONNE" userId="UZPXkb8Jbj729z3PMlQkZBPw4yJtCTADXyEmWy9tL3M=" providerId="None" clId="Web-{B747A9DC-D125-4BF3-8D57-47803AD7F3B8}" dt="2020-10-29T06:38:48.935" v="3"/>
        <pc:sldMkLst>
          <pc:docMk/>
          <pc:sldMk cId="4021599771" sldId="822"/>
        </pc:sldMkLst>
      </pc:sldChg>
      <pc:sldChg chg="addCm">
        <pc:chgData name="Clément CANONNE" userId="UZPXkb8Jbj729z3PMlQkZBPw4yJtCTADXyEmWy9tL3M=" providerId="None" clId="Web-{B747A9DC-D125-4BF3-8D57-47803AD7F3B8}" dt="2020-10-29T06:37:39.575" v="1"/>
        <pc:sldMkLst>
          <pc:docMk/>
          <pc:sldMk cId="1713173044" sldId="823"/>
        </pc:sldMkLst>
      </pc:sldChg>
      <pc:sldChg chg="addCm">
        <pc:chgData name="Clément CANONNE" userId="UZPXkb8Jbj729z3PMlQkZBPw4yJtCTADXyEmWy9tL3M=" providerId="None" clId="Web-{B747A9DC-D125-4BF3-8D57-47803AD7F3B8}" dt="2020-10-29T06:39:53.607" v="4"/>
        <pc:sldMkLst>
          <pc:docMk/>
          <pc:sldMk cId="2951935126" sldId="828"/>
        </pc:sldMkLst>
      </pc:sldChg>
      <pc:sldChg chg="addCm">
        <pc:chgData name="Clément CANONNE" userId="UZPXkb8Jbj729z3PMlQkZBPw4yJtCTADXyEmWy9tL3M=" providerId="None" clId="Web-{B747A9DC-D125-4BF3-8D57-47803AD7F3B8}" dt="2020-10-29T06:38:08.560" v="2"/>
        <pc:sldMkLst>
          <pc:docMk/>
          <pc:sldMk cId="1326199061" sldId="832"/>
        </pc:sldMkLst>
      </pc:sldChg>
      <pc:sldChg chg="modSp">
        <pc:chgData name="Clément CANONNE" userId="UZPXkb8Jbj729z3PMlQkZBPw4yJtCTADXyEmWy9tL3M=" providerId="None" clId="Web-{B747A9DC-D125-4BF3-8D57-47803AD7F3B8}" dt="2020-10-29T06:40:23.888" v="5" actId="20577"/>
        <pc:sldMkLst>
          <pc:docMk/>
          <pc:sldMk cId="2166887679" sldId="835"/>
        </pc:sldMkLst>
        <pc:spChg chg="mod">
          <ac:chgData name="Clément CANONNE" userId="UZPXkb8Jbj729z3PMlQkZBPw4yJtCTADXyEmWy9tL3M=" providerId="None" clId="Web-{B747A9DC-D125-4BF3-8D57-47803AD7F3B8}" dt="2020-10-29T06:40:23.888" v="5" actId="20577"/>
          <ac:spMkLst>
            <pc:docMk/>
            <pc:sldMk cId="2166887679" sldId="835"/>
            <ac:spMk id="2" creationId="{00000000-0000-0000-0000-000000000000}"/>
          </ac:spMkLst>
        </pc:spChg>
      </pc:sldChg>
      <pc:sldChg chg="modSp">
        <pc:chgData name="Clément CANONNE" userId="UZPXkb8Jbj729z3PMlQkZBPw4yJtCTADXyEmWy9tL3M=" providerId="None" clId="Web-{B747A9DC-D125-4BF3-8D57-47803AD7F3B8}" dt="2020-10-29T06:40:36.435" v="10" actId="20577"/>
        <pc:sldMkLst>
          <pc:docMk/>
          <pc:sldMk cId="2062036226" sldId="836"/>
        </pc:sldMkLst>
        <pc:spChg chg="mod">
          <ac:chgData name="Clément CANONNE" userId="UZPXkb8Jbj729z3PMlQkZBPw4yJtCTADXyEmWy9tL3M=" providerId="None" clId="Web-{B747A9DC-D125-4BF3-8D57-47803AD7F3B8}" dt="2020-10-29T06:40:36.435" v="10" actId="20577"/>
          <ac:spMkLst>
            <pc:docMk/>
            <pc:sldMk cId="2062036226" sldId="836"/>
            <ac:spMk id="2" creationId="{00000000-0000-0000-0000-000000000000}"/>
          </ac:spMkLst>
        </pc:spChg>
      </pc:sldChg>
      <pc:sldChg chg="modSp">
        <pc:chgData name="Clément CANONNE" userId="UZPXkb8Jbj729z3PMlQkZBPw4yJtCTADXyEmWy9tL3M=" providerId="None" clId="Web-{B747A9DC-D125-4BF3-8D57-47803AD7F3B8}" dt="2020-10-29T06:40:35.826" v="8" actId="20577"/>
        <pc:sldMkLst>
          <pc:docMk/>
          <pc:sldMk cId="1768550060" sldId="837"/>
        </pc:sldMkLst>
        <pc:spChg chg="mod">
          <ac:chgData name="Clément CANONNE" userId="UZPXkb8Jbj729z3PMlQkZBPw4yJtCTADXyEmWy9tL3M=" providerId="None" clId="Web-{B747A9DC-D125-4BF3-8D57-47803AD7F3B8}" dt="2020-10-29T06:40:35.826" v="8" actId="20577"/>
          <ac:spMkLst>
            <pc:docMk/>
            <pc:sldMk cId="1768550060" sldId="837"/>
            <ac:spMk id="2" creationId="{00000000-0000-0000-0000-000000000000}"/>
          </ac:spMkLst>
        </pc:spChg>
      </pc:sldChg>
      <pc:sldChg chg="addCm">
        <pc:chgData name="Clément CANONNE" userId="UZPXkb8Jbj729z3PMlQkZBPw4yJtCTADXyEmWy9tL3M=" providerId="None" clId="Web-{B747A9DC-D125-4BF3-8D57-47803AD7F3B8}" dt="2020-10-29T06:44:06.327" v="15"/>
        <pc:sldMkLst>
          <pc:docMk/>
          <pc:sldMk cId="1566797749" sldId="850"/>
        </pc:sldMkLst>
      </pc:sldChg>
    </pc:docChg>
  </pc:docChgLst>
</pc:chgInfo>
</file>

<file path=ppt/comments/modernComment_325_89D4A1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ABD6CF-010A-4C0F-9431-6D99685C1593}" authorId="{28034A46-AAA5-CBEC-5195-533DDF925520}" created="2020-10-29T06:41:45.982">
    <pc:sldMkLst xmlns:pc="http://schemas.microsoft.com/office/powerpoint/2013/main/command">
      <pc:docMk/>
      <pc:sldMk cId="2312413540" sldId="805"/>
    </pc:sldMkLst>
    <p188:txBody>
      <a:bodyPr/>
      <a:lstStyle/>
      <a:p>
        <a:r>
          <a:rPr lang="en-US"/>
          <a:t>Do you ever use the notation SC()? Up to slide 23, I didn't see it. If not, no need to introduce it -- it'll just add clutter and confusion in the mind of the audience</a:t>
        </a:r>
      </a:p>
    </p188:txBody>
  </p188:cm>
</p188:cmLst>
</file>

<file path=ppt/comments/modernComment_336_EFB4BE1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314B1B-FF92-4A47-AB09-959FE9E81B18}" authorId="{28034A46-AAA5-CBEC-5195-533DDF925520}" status="resolved" created="2020-10-29T06:38:48.935">
    <pc:sldMkLst xmlns:pc="http://schemas.microsoft.com/office/powerpoint/2013/main/command">
      <pc:docMk/>
      <pc:sldMk cId="4021599771" sldId="822"/>
    </pc:sldMkLst>
    <p188:txBody>
      <a:bodyPr/>
      <a:lstStyle/>
      <a:p>
        <a:r>
          <a:rPr lang="en-US"/>
          <a:t>Minor, but I think it should be "high-dimensional" (with a hyphen) everywhere</a:t>
        </a:r>
      </a:p>
    </p188:txBody>
  </p188:cm>
  <p188:cm id="{2B7AE881-64B7-5649-97C3-FECCD7B91C91}" authorId="{BE7DAA27-37A0-2B91-5CE9-C315DBB02833}" created="2020-10-30T11:02:59.28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21599771" sldId="822"/>
      <ac:spMk id="6" creationId="{A843462D-235F-A347-9676-5F44A0CB69B8}"/>
    </ac:deMkLst>
    <p188:txBody>
      <a:bodyPr/>
      <a:lstStyle/>
      <a:p>
        <a:r>
          <a:rPr lang="en-US"/>
          <a:t>what should the order of the three be?</a:t>
        </a:r>
      </a:p>
    </p188:txBody>
  </p188:cm>
</p188:cmLst>
</file>

<file path=ppt/comments/modernComment_337_661CF2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AF9FFC-3717-4364-9C2F-00B3B8070C4D}" authorId="{28034A46-AAA5-CBEC-5195-533DDF925520}" status="resolved" created="2020-10-29T06:37:39.575">
    <pc:sldMkLst xmlns:pc="http://schemas.microsoft.com/office/powerpoint/2013/main/command">
      <pc:docMk/>
      <pc:sldMk cId="1713173044" sldId="823"/>
    </pc:sldMkLst>
    <p188:txBody>
      <a:bodyPr/>
      <a:lstStyle/>
      <a:p>
        <a:r>
          <a:rPr lang="en-US"/>
          <a:t>This slide is very dense. Spacing more may be good.</a:t>
        </a:r>
      </a:p>
    </p188:txBody>
  </p188:cm>
</p188:cmLst>
</file>

<file path=ppt/comments/modernComment_33C_AFF2F4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91B8F9-A5F4-4758-BFF0-979C9C48D5D1}" authorId="{28034A46-AAA5-CBEC-5195-533DDF925520}" created="2020-10-29T06:39:53.607">
    <pc:sldMkLst xmlns:pc="http://schemas.microsoft.com/office/powerpoint/2013/main/command">
      <pc:docMk/>
      <pc:sldMk cId="2951935126" sldId="828"/>
    </pc:sldMkLst>
    <p188:txBody>
      <a:bodyPr/>
      <a:lstStyle/>
      <a:p>
        <a:r>
          <a:rPr lang="en-US"/>
          <a:t>Maybe have some background or frame for theorems/corollaries? Here and in the later slides, it's not apparent where they stop.</a:t>
        </a:r>
      </a:p>
    </p188:txBody>
  </p188:cm>
</p188:cmLst>
</file>

<file path=ppt/comments/modernComment_340_667363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DEDBB1-F9CF-4D28-B19D-9392659E7388}" authorId="{28034A46-AAA5-CBEC-5195-533DDF925520}" created="2020-10-29T06:38:08.560">
    <pc:sldMkLst xmlns:pc="http://schemas.microsoft.com/office/powerpoint/2013/main/command">
      <pc:docMk/>
      <pc:sldMk cId="1326199061" sldId="832"/>
    </pc:sldMkLst>
    <p188:txBody>
      <a:bodyPr/>
      <a:lstStyle/>
      <a:p>
        <a:r>
          <a:rPr lang="en-US"/>
          <a:t>Write the word "prior" for pi?</a:t>
        </a:r>
      </a:p>
    </p188:txBody>
  </p188:cm>
</p188:cmLst>
</file>

<file path=ppt/comments/modernComment_371_E939BF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286072-6078-914C-9397-A8DB0952C4BF}" authorId="{BE7DAA27-37A0-2B91-5CE9-C315DBB02833}" created="2020-10-30T21:00:15.404">
    <pc:sldMkLst xmlns:pc="http://schemas.microsoft.com/office/powerpoint/2013/main/command">
      <pc:docMk/>
      <pc:sldMk cId="2235839364" sldId="881"/>
    </pc:sldMkLst>
    <p188:txBody>
      <a:bodyPr/>
      <a:lstStyle/>
      <a:p>
        <a:r>
          <a:rPr lang="en-US"/>
          <a:t>Is this the best way to present this result, or should we do it slidhglty differently?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8C9B6-6EAC-6B49-A61E-E0D1C35A7811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90DC5-5870-5C41-B430-7B9B3AC8A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6T00:29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CF8B-DD77-8742-8724-F26EA65E9FFE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15F8-7CE3-5848-8218-DDA4607A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7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6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8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29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1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9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9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3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94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4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6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7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20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4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4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13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88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0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1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82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24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9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9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03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13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38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2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50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525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32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73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3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05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301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1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30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01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187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006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588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93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51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328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25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57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75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9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1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658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36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628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124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219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011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281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6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A15F8-7CE3-5848-8218-DDA4607AFC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0257-B4FA-F54D-892E-204BDDF26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450DC-0E57-B048-AC32-152710F65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44D45-D248-504B-9E36-AB008703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9252-C3BE-0444-88C3-CC6E141A857F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6394D-2B21-DA40-8C9A-E0702A9F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C18F-CC7F-544B-A616-F9D50930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E398-BB3F-1B48-8C8C-CE6B2467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44D26-81E8-FC43-BAFA-F7A288599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4EFAB-4F84-E64F-AA63-F076237E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6CB-EB1D-0442-82FB-000D82AB8BF8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F298-78A9-D74C-AA5F-DD77BC46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C212A-E00D-A84A-B94A-A6E3CEAF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A9E2A-9FF2-E549-BEB4-1232DE8F8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D990A-013F-0E4E-9BD7-7976C80DD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0A70B-20A5-3543-B12E-FAF67763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280E-996A-FA4C-BB47-B73D11769466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37AFC-8398-894B-B0E9-20372D0D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10FB-1AB3-3D48-A835-5619D8AE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C01D-E7D6-B245-84B8-74D55A65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CC9C-320A-4342-848A-92196820E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A90B-E1FB-C24F-9731-24B6ED5C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B6-5707-9243-8CB1-31C18FC89B5D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C57A-6040-A345-A998-EB128623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6896E-E733-F242-BEF4-8CE65254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2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A1A9-E029-D949-9BC3-B6B3E2F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BFB8-06C6-1A41-BA02-A43BCB09D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145FC-C153-3947-9907-438B859D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E4E2-D64C-534E-BA4D-33B2F773E17F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A5D5-D00C-2D49-AA5D-67B1D36B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0F6E6-973B-7F46-961F-F40EF542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248D-D137-B14D-9CD9-0661A152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2CD9-FBD4-8149-8510-E6670F778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A7E17-9ABF-B74E-B40E-CD8BEAB6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87E92-468E-6048-BBE8-375FE7E1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2B0C-2E1D-E649-9CAF-AFEB01FB3513}" type="datetime1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35C98-1FBC-5E46-ABB4-7917A4E4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B1B4-7BB5-9C46-98D9-AFC10DC6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5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E8D3-CDD4-2141-AF7C-F69827EC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0B30A-6430-1A4D-9440-2F6E4FC5E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40107-6457-8A49-B6C7-82955DBB0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F8548-90A2-1E4D-BEDD-D1FF559E0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8EE07-DDF6-4E4E-8A95-64765A549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B4664-BC1F-4644-AB97-22D5D5D8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9F3-17C6-2545-856D-79DF721E5DBD}" type="datetime1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E4BD0-D14F-4A4F-A2CA-C62EADCB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211D0-A710-CE40-B20F-6BCA9AFE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1DA6-E0BE-1447-A3C4-BEB57243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7392F-238A-3040-8295-7B072F18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49E9-2832-C146-A7EB-D3A61730BC93}" type="datetime1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70B40-A0D5-7B4B-AA6A-D05E9242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0C71F-1C30-8647-B592-2B61FF5F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4C77B-D81D-A14A-A582-7ACD7B7B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8D2C-595F-C440-9ECC-9069CC5BD479}" type="datetime1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5CFC3-A67C-CC4E-9AD7-C5B866BE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157FC-75EA-7F45-9653-24332A8B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88FF-6A36-BE4E-8BC8-E14FAD16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0A22-16E0-8B4E-A97E-0B15D58F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73B87-1D96-124E-BC19-5228DBBB1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06C08-4740-284F-855E-515E6BFB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4A4B-163D-1B41-901A-A1C16ACED54B}" type="datetime1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0FBA9-8B5A-D24E-93EE-E6CF9E16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9287E-1CAA-6849-8129-01524770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3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C84A-958B-EA4B-BF14-5D53FFCF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ED6E5-FB81-3D4E-A493-9532A12A2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E1E54-9C87-A84B-B550-320B8CE3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9A030-3815-EC41-8855-7486D8AB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FD6A-C555-2B4A-BD44-4670FC3F6FD8}" type="datetime1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744E3-5535-AD43-93C2-A649B3BA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C43C5-6751-9C41-B194-B2C72CDA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99388-F227-0749-9E59-68ACDCC2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3C9EA-538F-C741-9FAE-7AF5746BE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CCB7E-85D9-3342-9FEF-DF855F9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BE0F-6121-9E43-9473-3857C1CFC869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8297-870C-5B4F-B088-0633D12EA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E07EC-09DD-454D-A225-8B132DD79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214C-60A0-B446-AC9B-732FFC2E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7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11.xml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11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12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711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customXml" Target="../ink/ink13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71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40.png"/><Relationship Id="rId18" Type="http://schemas.openxmlformats.org/officeDocument/2006/relationships/image" Target="../media/image45.png"/><Relationship Id="rId3" Type="http://schemas.openxmlformats.org/officeDocument/2006/relationships/customXml" Target="../ink/ink14.xml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5" Type="http://schemas.openxmlformats.org/officeDocument/2006/relationships/image" Target="../media/image43.png"/><Relationship Id="rId15" Type="http://schemas.openxmlformats.org/officeDocument/2006/relationships/image" Target="../media/image360.png"/><Relationship Id="rId10" Type="http://schemas.openxmlformats.org/officeDocument/2006/relationships/image" Target="../media/image34.png"/><Relationship Id="rId4" Type="http://schemas.openxmlformats.org/officeDocument/2006/relationships/image" Target="../media/image711.png"/><Relationship Id="rId9" Type="http://schemas.openxmlformats.org/officeDocument/2006/relationships/image" Target="../media/image33.png"/><Relationship Id="rId1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40.png"/><Relationship Id="rId18" Type="http://schemas.openxmlformats.org/officeDocument/2006/relationships/image" Target="../media/image47.png"/><Relationship Id="rId3" Type="http://schemas.openxmlformats.org/officeDocument/2006/relationships/customXml" Target="../ink/ink15.xml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15" Type="http://schemas.openxmlformats.org/officeDocument/2006/relationships/image" Target="../media/image360.png"/><Relationship Id="rId10" Type="http://schemas.openxmlformats.org/officeDocument/2006/relationships/image" Target="../media/image34.png"/><Relationship Id="rId4" Type="http://schemas.openxmlformats.org/officeDocument/2006/relationships/image" Target="../media/image711.png"/><Relationship Id="rId9" Type="http://schemas.openxmlformats.org/officeDocument/2006/relationships/image" Target="../media/image33.png"/><Relationship Id="rId14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36_EFB4BE1B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711.png"/><Relationship Id="rId4" Type="http://schemas.openxmlformats.org/officeDocument/2006/relationships/customXml" Target="../ink/ink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40_667363E0.xm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12.png"/><Relationship Id="rId4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7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3C_AFF2F496.xml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5" Type="http://schemas.openxmlformats.org/officeDocument/2006/relationships/customXml" Target="../ink/ink21.xml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7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7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7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7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7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712.png"/><Relationship Id="rId10" Type="http://schemas.openxmlformats.org/officeDocument/2006/relationships/image" Target="../media/image240.png"/><Relationship Id="rId4" Type="http://schemas.openxmlformats.org/officeDocument/2006/relationships/customXml" Target="../ink/ink27.xml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40.png"/><Relationship Id="rId18" Type="http://schemas.openxmlformats.org/officeDocument/2006/relationships/image" Target="../media/image11.png"/><Relationship Id="rId3" Type="http://schemas.openxmlformats.org/officeDocument/2006/relationships/customXml" Target="../ink/ink2.xml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9.png"/><Relationship Id="rId10" Type="http://schemas.openxmlformats.org/officeDocument/2006/relationships/image" Target="../media/image34.png"/><Relationship Id="rId4" Type="http://schemas.openxmlformats.org/officeDocument/2006/relationships/image" Target="../media/image712.png"/><Relationship Id="rId9" Type="http://schemas.openxmlformats.org/officeDocument/2006/relationships/image" Target="../media/image33.png"/><Relationship Id="rId14" Type="http://schemas.openxmlformats.org/officeDocument/2006/relationships/image" Target="../media/image35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12.png"/><Relationship Id="rId4" Type="http://schemas.openxmlformats.org/officeDocument/2006/relationships/customXml" Target="../ink/ink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7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6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12.png"/><Relationship Id="rId10" Type="http://schemas.openxmlformats.org/officeDocument/2006/relationships/image" Target="../media/image32.svg"/><Relationship Id="rId4" Type="http://schemas.openxmlformats.org/officeDocument/2006/relationships/customXml" Target="../ink/ink30.xml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6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12.png"/><Relationship Id="rId10" Type="http://schemas.openxmlformats.org/officeDocument/2006/relationships/image" Target="../media/image32.svg"/><Relationship Id="rId4" Type="http://schemas.openxmlformats.org/officeDocument/2006/relationships/customXml" Target="../ink/ink31.xml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32.xml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9.png"/><Relationship Id="rId4" Type="http://schemas.openxmlformats.org/officeDocument/2006/relationships/image" Target="../media/image712.png"/><Relationship Id="rId9" Type="http://schemas.openxmlformats.org/officeDocument/2006/relationships/image" Target="../media/image32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2.png"/><Relationship Id="rId4" Type="http://schemas.openxmlformats.org/officeDocument/2006/relationships/customXml" Target="../ink/ink3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73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12.png"/><Relationship Id="rId10" Type="http://schemas.openxmlformats.org/officeDocument/2006/relationships/image" Target="../media/image75.png"/><Relationship Id="rId4" Type="http://schemas.openxmlformats.org/officeDocument/2006/relationships/customXml" Target="../ink/ink36.xml"/><Relationship Id="rId9" Type="http://schemas.openxmlformats.org/officeDocument/2006/relationships/image" Target="../media/image7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40.png"/><Relationship Id="rId18" Type="http://schemas.openxmlformats.org/officeDocument/2006/relationships/image" Target="../media/image11.png"/><Relationship Id="rId3" Type="http://schemas.openxmlformats.org/officeDocument/2006/relationships/customXml" Target="../ink/ink3.xml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34.png"/><Relationship Id="rId4" Type="http://schemas.openxmlformats.org/officeDocument/2006/relationships/image" Target="../media/image712.png"/><Relationship Id="rId9" Type="http://schemas.openxmlformats.org/officeDocument/2006/relationships/image" Target="../media/image33.png"/><Relationship Id="rId14" Type="http://schemas.openxmlformats.org/officeDocument/2006/relationships/image" Target="../media/image35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customXml" Target="../ink/ink37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7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520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230.png"/><Relationship Id="rId5" Type="http://schemas.openxmlformats.org/officeDocument/2006/relationships/image" Target="../media/image712.png"/><Relationship Id="rId15" Type="http://schemas.openxmlformats.org/officeDocument/2006/relationships/image" Target="../media/image30.svg"/><Relationship Id="rId10" Type="http://schemas.openxmlformats.org/officeDocument/2006/relationships/image" Target="../media/image220.png"/><Relationship Id="rId4" Type="http://schemas.openxmlformats.org/officeDocument/2006/relationships/customXml" Target="../ink/ink39.xml"/><Relationship Id="rId9" Type="http://schemas.openxmlformats.org/officeDocument/2006/relationships/image" Target="../media/image210.png"/><Relationship Id="rId1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40.png"/><Relationship Id="rId3" Type="http://schemas.openxmlformats.org/officeDocument/2006/relationships/customXml" Target="../ink/ink40.xml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5" Type="http://schemas.openxmlformats.org/officeDocument/2006/relationships/image" Target="../media/image82.png"/><Relationship Id="rId15" Type="http://schemas.openxmlformats.org/officeDocument/2006/relationships/image" Target="../media/image83.png"/><Relationship Id="rId10" Type="http://schemas.openxmlformats.org/officeDocument/2006/relationships/image" Target="../media/image34.png"/><Relationship Id="rId4" Type="http://schemas.openxmlformats.org/officeDocument/2006/relationships/image" Target="../media/image712.png"/><Relationship Id="rId9" Type="http://schemas.openxmlformats.org/officeDocument/2006/relationships/image" Target="../media/image33.png"/><Relationship Id="rId14" Type="http://schemas.openxmlformats.org/officeDocument/2006/relationships/image" Target="../media/image3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7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7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customXml" Target="../ink/ink43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712.png"/><Relationship Id="rId10" Type="http://schemas.openxmlformats.org/officeDocument/2006/relationships/image" Target="../media/image32.svg"/><Relationship Id="rId9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8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712.png"/><Relationship Id="rId10" Type="http://schemas.openxmlformats.org/officeDocument/2006/relationships/image" Target="../media/image32.svg"/><Relationship Id="rId4" Type="http://schemas.openxmlformats.org/officeDocument/2006/relationships/customXml" Target="../ink/ink44.xml"/><Relationship Id="rId9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7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18" Type="http://schemas.openxmlformats.org/officeDocument/2006/relationships/image" Target="../media/image16.png"/><Relationship Id="rId3" Type="http://schemas.openxmlformats.org/officeDocument/2006/relationships/customXml" Target="../ink/ink4.xml"/><Relationship Id="rId7" Type="http://schemas.openxmlformats.org/officeDocument/2006/relationships/image" Target="../media/image270.png"/><Relationship Id="rId12" Type="http://schemas.openxmlformats.org/officeDocument/2006/relationships/image" Target="../media/image35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5" Type="http://schemas.openxmlformats.org/officeDocument/2006/relationships/image" Target="../media/image350.png"/><Relationship Id="rId10" Type="http://schemas.openxmlformats.org/officeDocument/2006/relationships/image" Target="../media/image33.png"/><Relationship Id="rId19" Type="http://schemas.openxmlformats.org/officeDocument/2006/relationships/image" Target="../media/image17.png"/><Relationship Id="rId4" Type="http://schemas.openxmlformats.org/officeDocument/2006/relationships/image" Target="../media/image712.png"/><Relationship Id="rId9" Type="http://schemas.openxmlformats.org/officeDocument/2006/relationships/image" Target="../media/image40.png"/><Relationship Id="rId14" Type="http://schemas.openxmlformats.org/officeDocument/2006/relationships/image" Target="../media/image34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customXml" Target="../ink/ink47.xml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71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40.png"/><Relationship Id="rId3" Type="http://schemas.openxmlformats.org/officeDocument/2006/relationships/customXml" Target="../ink/ink48.xml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5.png"/><Relationship Id="rId5" Type="http://schemas.openxmlformats.org/officeDocument/2006/relationships/image" Target="../media/image96.png"/><Relationship Id="rId15" Type="http://schemas.openxmlformats.org/officeDocument/2006/relationships/image" Target="../media/image97.png"/><Relationship Id="rId10" Type="http://schemas.openxmlformats.org/officeDocument/2006/relationships/image" Target="../media/image34.png"/><Relationship Id="rId4" Type="http://schemas.openxmlformats.org/officeDocument/2006/relationships/image" Target="../media/image712.png"/><Relationship Id="rId9" Type="http://schemas.openxmlformats.org/officeDocument/2006/relationships/image" Target="../media/image33.png"/><Relationship Id="rId14" Type="http://schemas.openxmlformats.org/officeDocument/2006/relationships/image" Target="../media/image3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7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7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71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2.png"/><Relationship Id="rId7" Type="http://schemas.openxmlformats.org/officeDocument/2006/relationships/image" Target="../media/image11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4.png"/><Relationship Id="rId5" Type="http://schemas.openxmlformats.org/officeDocument/2006/relationships/image" Target="../media/image712.png"/><Relationship Id="rId10" Type="http://schemas.openxmlformats.org/officeDocument/2006/relationships/image" Target="../media/image107.png"/><Relationship Id="rId4" Type="http://schemas.openxmlformats.org/officeDocument/2006/relationships/customXml" Target="../ink/ink52.xml"/><Relationship Id="rId9" Type="http://schemas.openxmlformats.org/officeDocument/2006/relationships/image" Target="../media/image11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3.png"/><Relationship Id="rId5" Type="http://schemas.openxmlformats.org/officeDocument/2006/relationships/image" Target="../media/image712.png"/><Relationship Id="rId10" Type="http://schemas.openxmlformats.org/officeDocument/2006/relationships/image" Target="../media/image107.png"/><Relationship Id="rId4" Type="http://schemas.openxmlformats.org/officeDocument/2006/relationships/customXml" Target="../ink/ink53.xml"/><Relationship Id="rId9" Type="http://schemas.openxmlformats.org/officeDocument/2006/relationships/image" Target="../media/image1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712.png"/><Relationship Id="rId4" Type="http://schemas.openxmlformats.org/officeDocument/2006/relationships/customXml" Target="../ink/ink5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25_89D4A16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5" Type="http://schemas.openxmlformats.org/officeDocument/2006/relationships/customXml" Target="../ink/ink5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customXml" Target="../ink/ink55.xml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3.png"/><Relationship Id="rId4" Type="http://schemas.openxmlformats.org/officeDocument/2006/relationships/image" Target="../media/image712.png"/><Relationship Id="rId9" Type="http://schemas.openxmlformats.org/officeDocument/2006/relationships/image" Target="../media/image12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microsoft.com/office/2018/10/relationships/comments" Target="../comments/modernComment_371_E939BFE0.xml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8.png"/><Relationship Id="rId5" Type="http://schemas.openxmlformats.org/officeDocument/2006/relationships/image" Target="../media/image712.png"/><Relationship Id="rId10" Type="http://schemas.openxmlformats.org/officeDocument/2006/relationships/image" Target="../media/image127.png"/><Relationship Id="rId4" Type="http://schemas.openxmlformats.org/officeDocument/2006/relationships/customXml" Target="../ink/ink56.xml"/><Relationship Id="rId9" Type="http://schemas.openxmlformats.org/officeDocument/2006/relationships/image" Target="../media/image1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71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712.png"/><Relationship Id="rId4" Type="http://schemas.openxmlformats.org/officeDocument/2006/relationships/customXml" Target="../ink/ink5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3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712.png"/><Relationship Id="rId10" Type="http://schemas.openxmlformats.org/officeDocument/2006/relationships/image" Target="../media/image32.svg"/><Relationship Id="rId4" Type="http://schemas.openxmlformats.org/officeDocument/2006/relationships/customXml" Target="../ink/ink59.xml"/><Relationship Id="rId9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71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61.xml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6.png"/><Relationship Id="rId4" Type="http://schemas.openxmlformats.org/officeDocument/2006/relationships/image" Target="../media/image712.png"/><Relationship Id="rId9" Type="http://schemas.openxmlformats.org/officeDocument/2006/relationships/image" Target="../media/image32.sv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62.xml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7.png"/><Relationship Id="rId4" Type="http://schemas.openxmlformats.org/officeDocument/2006/relationships/image" Target="../media/image712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37_661CF234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11.png"/><Relationship Id="rId4" Type="http://schemas.openxmlformats.org/officeDocument/2006/relationships/customXml" Target="../ink/ink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7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9.png"/><Relationship Id="rId4" Type="http://schemas.openxmlformats.org/officeDocument/2006/relationships/image" Target="../media/image7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5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-134471" y="273956"/>
            <a:ext cx="9412942" cy="249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Cookbook: Lower Bounds for Statistical Inference in Distributed and Constrained Settings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288" y="3045807"/>
            <a:ext cx="7778496" cy="1416863"/>
          </a:xfrm>
        </p:spPr>
        <p:txBody>
          <a:bodyPr>
            <a:normAutofit/>
          </a:bodyPr>
          <a:lstStyle/>
          <a:p>
            <a:r>
              <a:rPr lang="en-US" sz="2600" b="1" dirty="0"/>
              <a:t>Jayadev Acharya</a:t>
            </a:r>
            <a:r>
              <a:rPr lang="en-US" sz="2600" dirty="0"/>
              <a:t>, Clement </a:t>
            </a:r>
            <a:r>
              <a:rPr lang="en-US" sz="2600" dirty="0" err="1"/>
              <a:t>Canonne</a:t>
            </a:r>
            <a:r>
              <a:rPr lang="en-US" sz="2600" dirty="0"/>
              <a:t>, Himanshu Tyagi</a:t>
            </a:r>
          </a:p>
          <a:p>
            <a:endParaRPr lang="en-US" sz="2600" dirty="0"/>
          </a:p>
          <a:p>
            <a:r>
              <a:rPr lang="en-US" sz="2800" dirty="0"/>
              <a:t>FOCS 2020</a:t>
            </a:r>
          </a:p>
          <a:p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96955" y="4826643"/>
            <a:ext cx="5750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Part II: Lower bounds for learning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66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Discrete distribution estimation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Product Bernoulli mean estimation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Gaussian mean estimation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:r>
                  <a:rPr lang="en-US" sz="2400" dirty="0"/>
                  <a:t>Results qualitatively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(details can be messy)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  <a:blipFill>
                <a:blip r:embed="rId6"/>
                <a:stretch>
                  <a:fillRect l="-1140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8B2D0098-B6AB-8B44-9AF6-EED6DF845970}"/>
              </a:ext>
            </a:extLst>
          </p:cNvPr>
          <p:cNvSpPr txBox="1">
            <a:spLocks/>
          </p:cNvSpPr>
          <p:nvPr/>
        </p:nvSpPr>
        <p:spPr>
          <a:xfrm>
            <a:off x="198110" y="196516"/>
            <a:ext cx="8766879" cy="921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Estimation Tasks in this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0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Provide general methods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Discrete distribution estimation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distance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Product Bernoulli estimation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Euclidean distance</a:t>
                </a:r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  <a:blipFill>
                <a:blip r:embed="rId6"/>
                <a:stretch>
                  <a:fillRect l="-1140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8B2D0098-B6AB-8B44-9AF6-EED6DF845970}"/>
              </a:ext>
            </a:extLst>
          </p:cNvPr>
          <p:cNvSpPr txBox="1">
            <a:spLocks/>
          </p:cNvSpPr>
          <p:nvPr/>
        </p:nvSpPr>
        <p:spPr>
          <a:xfrm>
            <a:off x="191337" y="196516"/>
            <a:ext cx="8766879" cy="921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Aim of the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8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177" y="1157592"/>
                <a:ext cx="8962823" cy="531474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>Communication constraints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ℓ</m:t>
                    </m:r>
                  </m:oMath>
                </a14:m>
                <a:r>
                  <a:rPr lang="en-US" sz="2400" dirty="0">
                    <a:ea typeface="Chalkboard SE" charset="0"/>
                    <a:cs typeface="Chalkboard SE" charset="0"/>
                  </a:rPr>
                  <a:t>-bit communication constraints</a:t>
                </a:r>
              </a:p>
              <a:p>
                <a:pPr marL="0" indent="0">
                  <a:buNone/>
                </a:pPr>
                <a:endParaRPr lang="en-US" sz="2400" dirty="0">
                  <a:ea typeface="Chalkboard SE" charset="0"/>
                  <a:cs typeface="Chalkboard SE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ℓ</m:t>
                          </m:r>
                        </m:sub>
                      </m:sSub>
                      <m:r>
                        <a:rPr lang="en-US" sz="24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r>
                        <a:rPr lang="en-US" sz="24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𝒳</m:t>
                      </m:r>
                      <m:r>
                        <a:rPr lang="en-US" sz="2400" i="1">
                          <a:latin typeface="Cambria Math" charset="0"/>
                          <a:ea typeface="Chalkboard SE" charset="0"/>
                          <a:cs typeface="Chalkboard SE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halkboard SE" charset="0"/>
                              <a:cs typeface="Chalkboard SE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halkboard SE" charset="0"/>
                                  <a:cs typeface="Chalkboard SE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Chalkboard SE" charset="0"/>
                                  <a:cs typeface="Chalkboard SE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latin typeface="Cambria Math" charset="0"/>
                            </a:rPr>
                            <m:t>ℓ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>
                          <a:ea typeface="Chalkboard SE" charset="0"/>
                          <a:cs typeface="Chalkboard SE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ea typeface="Chalkboard SE" charset="0"/>
                  <a:cs typeface="Chalkboard SE" charset="0"/>
                </a:endParaRP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b="1" dirty="0"/>
                  <a:t>Local differential privacy constraints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𝜚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ea typeface="Cambria Math" charset="0"/>
                    <a:cs typeface="Cambria Math" charset="0"/>
                  </a:rPr>
                  <a:t>-LDP channels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𝑊</m:t>
                          </m:r>
                          <m:r>
                            <a:rPr lang="en-US" sz="24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⁡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𝒳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∈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}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𝑊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𝑊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sz="2400" i="1">
                              <a:latin typeface="Cambria Math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ea typeface="Chalkboard SE" charset="0"/>
                  <a:cs typeface="Chalkboard SE" charset="0"/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77" y="1157592"/>
                <a:ext cx="8962823" cy="5314741"/>
              </a:xfrm>
              <a:blipFill>
                <a:blip r:embed="rId5"/>
                <a:stretch>
                  <a:fillRect l="-1133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8B2D0098-B6AB-8B44-9AF6-EED6DF845970}"/>
              </a:ext>
            </a:extLst>
          </p:cNvPr>
          <p:cNvSpPr txBox="1">
            <a:spLocks/>
          </p:cNvSpPr>
          <p:nvPr/>
        </p:nvSpPr>
        <p:spPr>
          <a:xfrm>
            <a:off x="333577" y="196516"/>
            <a:ext cx="8766879" cy="921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Information constraints</a:t>
            </a:r>
            <a:endParaRPr lang="en-US" dirty="0"/>
          </a:p>
        </p:txBody>
      </p:sp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259A523F-4850-944A-804B-953979970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8890" y="1928921"/>
            <a:ext cx="914400" cy="914400"/>
          </a:xfrm>
          <a:prstGeom prst="rect">
            <a:avLst/>
          </a:prstGeom>
        </p:spPr>
      </p:pic>
      <p:pic>
        <p:nvPicPr>
          <p:cNvPr id="10" name="Graphic 9" descr="Blind">
            <a:extLst>
              <a:ext uri="{FF2B5EF4-FFF2-40B4-BE49-F238E27FC236}">
                <a16:creationId xmlns:a16="http://schemas.microsoft.com/office/drawing/2014/main" id="{E31CF70A-172A-C94F-950D-0AC145F25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0950" y="40297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2D0098-B6AB-8B44-9AF6-EED6DF845970}"/>
              </a:ext>
            </a:extLst>
          </p:cNvPr>
          <p:cNvSpPr txBox="1">
            <a:spLocks/>
          </p:cNvSpPr>
          <p:nvPr/>
        </p:nvSpPr>
        <p:spPr>
          <a:xfrm>
            <a:off x="181177" y="136524"/>
            <a:ext cx="8919279" cy="981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Sample complexity for the 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2FF555C4-C9F6-B942-A634-5E076D799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5983738"/>
                  </p:ext>
                </p:extLst>
              </p:nvPr>
            </p:nvGraphicFramePr>
            <p:xfrm>
              <a:off x="1200572" y="1381076"/>
              <a:ext cx="6482079" cy="438569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60693">
                      <a:extLst>
                        <a:ext uri="{9D8B030D-6E8A-4147-A177-3AD203B41FA5}">
                          <a16:colId xmlns:a16="http://schemas.microsoft.com/office/drawing/2014/main" val="2561159718"/>
                        </a:ext>
                      </a:extLst>
                    </a:gridCol>
                    <a:gridCol w="2160693">
                      <a:extLst>
                        <a:ext uri="{9D8B030D-6E8A-4147-A177-3AD203B41FA5}">
                          <a16:colId xmlns:a16="http://schemas.microsoft.com/office/drawing/2014/main" val="3241064133"/>
                        </a:ext>
                      </a:extLst>
                    </a:gridCol>
                    <a:gridCol w="2160693">
                      <a:extLst>
                        <a:ext uri="{9D8B030D-6E8A-4147-A177-3AD203B41FA5}">
                          <a16:colId xmlns:a16="http://schemas.microsoft.com/office/drawing/2014/main" val="4117753679"/>
                        </a:ext>
                      </a:extLst>
                    </a:gridCol>
                  </a:tblGrid>
                  <a:tr h="629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23000" r="2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23000" r="2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4047846"/>
                      </a:ext>
                    </a:extLst>
                  </a:tr>
                  <a:tr h="1281866">
                    <a:tc>
                      <a:txBody>
                        <a:bodyPr/>
                        <a:lstStyle/>
                        <a:p>
                          <a:pPr algn="ctr"/>
                          <a:endParaRPr lang="en-US" sz="18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sz="18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8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ℓ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𝜚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2126947"/>
                      </a:ext>
                    </a:extLst>
                  </a:tr>
                  <a:tr h="1273646">
                    <a:tc>
                      <a:txBody>
                        <a:bodyPr/>
                        <a:lstStyle/>
                        <a:p>
                          <a:pPr algn="ctr"/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ℬ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ℓ, 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𝜚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6146309"/>
                      </a:ext>
                    </a:extLst>
                  </a:tr>
                  <a:tr h="982558">
                    <a:tc>
                      <a:txBody>
                        <a:bodyPr/>
                        <a:lstStyle/>
                        <a:p>
                          <a:pPr algn="ctr"/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𝒢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ℓ, 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𝜚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96061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2FF555C4-C9F6-B942-A634-5E076D799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5983738"/>
                  </p:ext>
                </p:extLst>
              </p:nvPr>
            </p:nvGraphicFramePr>
            <p:xfrm>
              <a:off x="1200572" y="1381076"/>
              <a:ext cx="6482079" cy="438569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60693">
                      <a:extLst>
                        <a:ext uri="{9D8B030D-6E8A-4147-A177-3AD203B41FA5}">
                          <a16:colId xmlns:a16="http://schemas.microsoft.com/office/drawing/2014/main" val="2561159718"/>
                        </a:ext>
                      </a:extLst>
                    </a:gridCol>
                    <a:gridCol w="2160693">
                      <a:extLst>
                        <a:ext uri="{9D8B030D-6E8A-4147-A177-3AD203B41FA5}">
                          <a16:colId xmlns:a16="http://schemas.microsoft.com/office/drawing/2014/main" val="3241064133"/>
                        </a:ext>
                      </a:extLst>
                    </a:gridCol>
                    <a:gridCol w="2160693">
                      <a:extLst>
                        <a:ext uri="{9D8B030D-6E8A-4147-A177-3AD203B41FA5}">
                          <a16:colId xmlns:a16="http://schemas.microsoft.com/office/drawing/2014/main" val="4117753679"/>
                        </a:ext>
                      </a:extLst>
                    </a:gridCol>
                  </a:tblGrid>
                  <a:tr h="629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Problem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23000" r="2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23000" r="2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4047846"/>
                      </a:ext>
                    </a:extLst>
                  </a:tr>
                  <a:tr h="12818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88" t="-51485" r="-201176" b="-194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51485" r="-100000" b="-194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176" t="-51485" r="-588" b="-194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2126947"/>
                      </a:ext>
                    </a:extLst>
                  </a:tr>
                  <a:tr h="12736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88" t="-151485" r="-201176" b="-94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151485" r="-100000" b="-94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176" t="-151485" r="-588" b="-94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6146309"/>
                      </a:ext>
                    </a:extLst>
                  </a:tr>
                  <a:tr h="12002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88" t="-267368" r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26736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176" t="-267368" r="-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96061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79D4DB-44F2-3A4D-9510-58D4E3E07FC9}"/>
                  </a:ext>
                </a:extLst>
              </p:cNvPr>
              <p:cNvSpPr txBox="1"/>
              <p:nvPr/>
            </p:nvSpPr>
            <p:spPr>
              <a:xfrm>
                <a:off x="1244599" y="5985933"/>
                <a:ext cx="6040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Centralized sample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blow-up due to constraints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79D4DB-44F2-3A4D-9510-58D4E3E07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99" y="5985933"/>
                <a:ext cx="6040500" cy="369332"/>
              </a:xfrm>
              <a:prstGeom prst="rect">
                <a:avLst/>
              </a:prstGeom>
              <a:blipFill>
                <a:blip r:embed="rId10"/>
                <a:stretch>
                  <a:fillRect l="-630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5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Lower bounds for SMP protocols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6AF3E035-2CBA-FF4F-8520-E7CD43373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013845"/>
                  </p:ext>
                </p:extLst>
              </p:nvPr>
            </p:nvGraphicFramePr>
            <p:xfrm>
              <a:off x="995680" y="1061719"/>
              <a:ext cx="6675120" cy="328111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93485">
                      <a:extLst>
                        <a:ext uri="{9D8B030D-6E8A-4147-A177-3AD203B41FA5}">
                          <a16:colId xmlns:a16="http://schemas.microsoft.com/office/drawing/2014/main" val="1816206522"/>
                        </a:ext>
                      </a:extLst>
                    </a:gridCol>
                    <a:gridCol w="2248851">
                      <a:extLst>
                        <a:ext uri="{9D8B030D-6E8A-4147-A177-3AD203B41FA5}">
                          <a16:colId xmlns:a16="http://schemas.microsoft.com/office/drawing/2014/main" val="2561159718"/>
                        </a:ext>
                      </a:extLst>
                    </a:gridCol>
                    <a:gridCol w="2132784">
                      <a:extLst>
                        <a:ext uri="{9D8B030D-6E8A-4147-A177-3AD203B41FA5}">
                          <a16:colId xmlns:a16="http://schemas.microsoft.com/office/drawing/2014/main" val="4112852183"/>
                        </a:ext>
                      </a:extLst>
                    </a:gridCol>
                  </a:tblGrid>
                  <a:tr h="567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Reference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Distribution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Constraints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4047846"/>
                      </a:ext>
                    </a:extLst>
                  </a:tr>
                  <a:tr h="567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346FF"/>
                              </a:solidFill>
                            </a:rPr>
                            <a:t>[GMN14, ZDJW14]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𝒢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dpi="0" rotWithShape="1">
                          <a:blip r:embed="rId5"/>
                          <a:srcRect/>
                          <a:stretch>
                            <a:fillRect l="23000" r="2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2126947"/>
                      </a:ext>
                    </a:extLst>
                  </a:tr>
                  <a:tr h="5674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solidFill>
                                      <a:srgbClr val="0346FF"/>
                                    </a:solidFill>
                                  </a:rPr>
                                  <m:t>[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solidFill>
                                      <a:srgbClr val="0346FF"/>
                                    </a:solidFill>
                                  </a:rPr>
                                  <m:t>DJW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 smtClean="0">
                                    <a:solidFill>
                                      <a:srgbClr val="0346FF"/>
                                    </a:solidFill>
                                  </a:rPr>
                                  <m:t>17]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dpi="0" rotWithShape="1">
                          <a:blip r:embed="rId6"/>
                          <a:srcRect/>
                          <a:stretch>
                            <a:fillRect l="23000" r="2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6146309"/>
                      </a:ext>
                    </a:extLst>
                  </a:tr>
                  <a:tr h="78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346FF"/>
                              </a:solidFill>
                            </a:rPr>
                            <a:t>[HOW18, HMOW18]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dpi="0" rotWithShape="1">
                          <a:blip r:embed="rId5"/>
                          <a:srcRect/>
                          <a:stretch>
                            <a:fillRect l="23000" r="2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9606102"/>
                      </a:ext>
                    </a:extLst>
                  </a:tr>
                  <a:tr h="78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346FF"/>
                              </a:solidFill>
                            </a:rPr>
                            <a:t>[ACT19]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dpi="0" rotWithShape="1">
                          <a:blip r:embed="rId7"/>
                          <a:srcRect/>
                          <a:stretch>
                            <a:fillRect l="10000" r="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968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6AF3E035-2CBA-FF4F-8520-E7CD43373D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013845"/>
                  </p:ext>
                </p:extLst>
              </p:nvPr>
            </p:nvGraphicFramePr>
            <p:xfrm>
              <a:off x="995680" y="1061719"/>
              <a:ext cx="6675120" cy="328111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93485">
                      <a:extLst>
                        <a:ext uri="{9D8B030D-6E8A-4147-A177-3AD203B41FA5}">
                          <a16:colId xmlns:a16="http://schemas.microsoft.com/office/drawing/2014/main" val="1816206522"/>
                        </a:ext>
                      </a:extLst>
                    </a:gridCol>
                    <a:gridCol w="2248851">
                      <a:extLst>
                        <a:ext uri="{9D8B030D-6E8A-4147-A177-3AD203B41FA5}">
                          <a16:colId xmlns:a16="http://schemas.microsoft.com/office/drawing/2014/main" val="2561159718"/>
                        </a:ext>
                      </a:extLst>
                    </a:gridCol>
                    <a:gridCol w="2132784">
                      <a:extLst>
                        <a:ext uri="{9D8B030D-6E8A-4147-A177-3AD203B41FA5}">
                          <a16:colId xmlns:a16="http://schemas.microsoft.com/office/drawing/2014/main" val="4112852183"/>
                        </a:ext>
                      </a:extLst>
                    </a:gridCol>
                  </a:tblGrid>
                  <a:tr h="567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Reference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Distribution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Constraints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4047846"/>
                      </a:ext>
                    </a:extLst>
                  </a:tr>
                  <a:tr h="567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346FF"/>
                              </a:solidFill>
                            </a:rPr>
                            <a:t>[GMN14, ZDJW14]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2825" t="-104444" r="-95480" b="-3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dpi="0" rotWithShape="1">
                          <a:blip r:embed="rId9"/>
                          <a:srcRect/>
                          <a:stretch>
                            <a:fillRect l="23000" r="2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2126947"/>
                      </a:ext>
                    </a:extLst>
                  </a:tr>
                  <a:tr h="567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52" t="-209091" r="-191160" b="-2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2825" t="-209091" r="-95480" b="-2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dpi="0" rotWithShape="1">
                          <a:blip r:embed="rId10"/>
                          <a:srcRect/>
                          <a:stretch>
                            <a:fillRect l="23000" r="2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6146309"/>
                      </a:ext>
                    </a:extLst>
                  </a:tr>
                  <a:tr h="78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346FF"/>
                              </a:solidFill>
                            </a:rPr>
                            <a:t>[HOW18, HMOW18]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2825" t="-215873" r="-9548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dpi="0" rotWithShape="1">
                          <a:blip r:embed="rId9"/>
                          <a:srcRect/>
                          <a:stretch>
                            <a:fillRect l="23000" r="2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9606102"/>
                      </a:ext>
                    </a:extLst>
                  </a:tr>
                  <a:tr h="78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346FF"/>
                              </a:solidFill>
                            </a:rPr>
                            <a:t>[ACT19]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2825" t="-320968" r="-95480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dpi="0" rotWithShape="1">
                          <a:blip r:embed="rId11"/>
                          <a:srcRect/>
                          <a:stretch>
                            <a:fillRect l="10000" r="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968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294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SMP vs interactive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/>
              <p:nvPr/>
            </p:nvSpPr>
            <p:spPr>
              <a:xfrm>
                <a:off x="325120" y="965772"/>
                <a:ext cx="8569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SMP protocols: </a:t>
                </a:r>
              </a:p>
              <a:p>
                <a:r>
                  <a:rPr lang="en-US" sz="2400" dirty="0"/>
                  <a:t>Fixed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lower bounds for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independent</a:t>
                </a:r>
                <a:r>
                  <a:rPr lang="en-US" sz="2400" dirty="0"/>
                  <a:t> channels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965772"/>
                <a:ext cx="8569900" cy="830997"/>
              </a:xfrm>
              <a:prstGeom prst="rect">
                <a:avLst/>
              </a:prstGeom>
              <a:blipFill>
                <a:blip r:embed="rId5"/>
                <a:stretch>
                  <a:fillRect l="-1037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B25BB17-CE08-3A45-B638-0F3FAF123B47}"/>
              </a:ext>
            </a:extLst>
          </p:cNvPr>
          <p:cNvGrpSpPr/>
          <p:nvPr/>
        </p:nvGrpSpPr>
        <p:grpSpPr>
          <a:xfrm>
            <a:off x="336813" y="1868573"/>
            <a:ext cx="7828676" cy="4446640"/>
            <a:chOff x="336813" y="1217191"/>
            <a:chExt cx="7828676" cy="44466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07BC8D-1F60-A44A-BD8C-1ACF4910B347}"/>
                </a:ext>
              </a:extLst>
            </p:cNvPr>
            <p:cNvGrpSpPr/>
            <p:nvPr/>
          </p:nvGrpSpPr>
          <p:grpSpPr>
            <a:xfrm>
              <a:off x="336813" y="1217191"/>
              <a:ext cx="7828676" cy="4446640"/>
              <a:chOff x="336813" y="1217191"/>
              <a:chExt cx="7828676" cy="444664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99C8300-A57B-074C-82ED-36EA32F1FDB9}"/>
                  </a:ext>
                </a:extLst>
              </p:cNvPr>
              <p:cNvGrpSpPr/>
              <p:nvPr/>
            </p:nvGrpSpPr>
            <p:grpSpPr>
              <a:xfrm>
                <a:off x="2093769" y="1217191"/>
                <a:ext cx="4415314" cy="4446640"/>
                <a:chOff x="2092794" y="575734"/>
                <a:chExt cx="4772243" cy="469200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DA989D81-4015-1F49-8911-03DDA5CC819C}"/>
                    </a:ext>
                  </a:extLst>
                </p:cNvPr>
                <p:cNvGrpSpPr/>
                <p:nvPr/>
              </p:nvGrpSpPr>
              <p:grpSpPr>
                <a:xfrm>
                  <a:off x="2092794" y="916757"/>
                  <a:ext cx="4772243" cy="3915124"/>
                  <a:chOff x="2132550" y="1006208"/>
                  <a:chExt cx="4772243" cy="3915124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6EC5E5DB-3AB6-DB4A-BC25-4C67FA0CFBD2}"/>
                      </a:ext>
                    </a:extLst>
                  </p:cNvPr>
                  <p:cNvGrpSpPr/>
                  <p:nvPr/>
                </p:nvGrpSpPr>
                <p:grpSpPr>
                  <a:xfrm>
                    <a:off x="2157570" y="1006208"/>
                    <a:ext cx="4686723" cy="1161650"/>
                    <a:chOff x="2157570" y="1725388"/>
                    <a:chExt cx="4686723" cy="1161650"/>
                  </a:xfrm>
                </p:grpSpPr>
                <p:cxnSp>
                  <p:nvCxnSpPr>
                    <p:cNvPr id="45" name="Straight Arrow Connector 44">
                      <a:extLst>
                        <a:ext uri="{FF2B5EF4-FFF2-40B4-BE49-F238E27FC236}">
                          <a16:creationId xmlns:a16="http://schemas.microsoft.com/office/drawing/2014/main" id="{95BF70CE-9B00-BF42-8983-4D68DD3AAD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10312" y="1725388"/>
                      <a:ext cx="2256892" cy="74964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" name="Oval 45">
                          <a:extLst>
                            <a:ext uri="{FF2B5EF4-FFF2-40B4-BE49-F238E27FC236}">
                              <a16:creationId xmlns:a16="http://schemas.microsoft.com/office/drawing/2014/main" id="{49C48224-FA97-5342-8C56-46CDDF5161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57570" y="2424701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" name="Oval 8">
                          <a:extLst>
                            <a:ext uri="{FF2B5EF4-FFF2-40B4-BE49-F238E27FC236}">
                              <a16:creationId xmlns:a16="http://schemas.microsoft.com/office/drawing/2014/main" id="{92FA3EA0-AD0D-8444-93E9-3705EE8ED28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57570" y="2424701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 l="-23684" b="-1315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47" name="Straight Arrow Connector 46">
                      <a:extLst>
                        <a:ext uri="{FF2B5EF4-FFF2-40B4-BE49-F238E27FC236}">
                          <a16:creationId xmlns:a16="http://schemas.microsoft.com/office/drawing/2014/main" id="{826BB5FA-5416-5D4F-8E24-3524F1410B1F}"/>
                        </a:ext>
                      </a:extLst>
                    </p:cNvPr>
                    <p:cNvCxnSpPr>
                      <a:cxnSpLocks/>
                      <a:endCxn id="48" idx="0"/>
                    </p:cNvCxnSpPr>
                    <p:nvPr/>
                  </p:nvCxnSpPr>
                  <p:spPr>
                    <a:xfrm flipH="1">
                      <a:off x="3332247" y="1725388"/>
                      <a:ext cx="1434957" cy="697603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8" name="Oval 47">
                          <a:extLst>
                            <a:ext uri="{FF2B5EF4-FFF2-40B4-BE49-F238E27FC236}">
                              <a16:creationId xmlns:a16="http://schemas.microsoft.com/office/drawing/2014/main" id="{31D2B143-117B-2E48-85CA-E28EBEBA2E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01078" y="2422991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" name="Oval 11">
                          <a:extLst>
                            <a:ext uri="{FF2B5EF4-FFF2-40B4-BE49-F238E27FC236}">
                              <a16:creationId xmlns:a16="http://schemas.microsoft.com/office/drawing/2014/main" id="{2818B70A-B46B-0544-A8A5-E22642A61971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01078" y="2422991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7"/>
                          <a:stretch>
                            <a:fillRect l="-23684" b="-1315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FBF7E83A-D151-574E-AF3E-509D126EE0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9525" y="2352786"/>
                      <a:ext cx="9124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/>
                        <a:t>.  .  .   </a:t>
                      </a:r>
                    </a:p>
                  </p:txBody>
                </p:sp>
                <p:cxnSp>
                  <p:nvCxnSpPr>
                    <p:cNvPr id="50" name="Straight Arrow Connector 49">
                      <a:extLst>
                        <a:ext uri="{FF2B5EF4-FFF2-40B4-BE49-F238E27FC236}">
                          <a16:creationId xmlns:a16="http://schemas.microsoft.com/office/drawing/2014/main" id="{81FD060B-78D3-8448-BE28-394921AB43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7204" y="1725388"/>
                      <a:ext cx="1661843" cy="74964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" name="Oval 50">
                          <a:extLst>
                            <a:ext uri="{FF2B5EF4-FFF2-40B4-BE49-F238E27FC236}">
                              <a16:creationId xmlns:a16="http://schemas.microsoft.com/office/drawing/2014/main" id="{F0CC3ADA-5E26-C346-B742-C23271DBC8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5995" y="2411007"/>
                          <a:ext cx="498298" cy="474321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0" name="Oval 19">
                          <a:extLst>
                            <a:ext uri="{FF2B5EF4-FFF2-40B4-BE49-F238E27FC236}">
                              <a16:creationId xmlns:a16="http://schemas.microsoft.com/office/drawing/2014/main" id="{1BEBB2A7-C4D4-114D-AAD3-A2BCDC81860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45995" y="2411007"/>
                          <a:ext cx="498298" cy="474321"/>
                        </a:xfrm>
                        <a:prstGeom prst="ellipse">
                          <a:avLst/>
                        </a:prstGeom>
                        <a:blipFill>
                          <a:blip r:embed="rId8"/>
                          <a:stretch>
                            <a:fillRect l="-21951" b="-10256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468C8DC-645B-8C46-B952-E462A89CC90E}"/>
                      </a:ext>
                    </a:extLst>
                  </p:cNvPr>
                  <p:cNvGrpSpPr/>
                  <p:nvPr/>
                </p:nvGrpSpPr>
                <p:grpSpPr>
                  <a:xfrm>
                    <a:off x="2132550" y="2166148"/>
                    <a:ext cx="4772243" cy="1445239"/>
                    <a:chOff x="2132550" y="2885328"/>
                    <a:chExt cx="4772243" cy="1445239"/>
                  </a:xfrm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F195FFAC-090D-9B47-9E17-0146FA369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7570" y="330827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>
                          <a:extLst>
                            <a:ext uri="{FF2B5EF4-FFF2-40B4-BE49-F238E27FC236}">
                              <a16:creationId xmlns:a16="http://schemas.microsoft.com/office/drawing/2014/main" id="{9576C0E2-513B-5541-8732-A6CF74B553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32550" y="3431569"/>
                          <a:ext cx="571269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TextBox 22">
                          <a:extLst>
                            <a:ext uri="{FF2B5EF4-FFF2-40B4-BE49-F238E27FC236}">
                              <a16:creationId xmlns:a16="http://schemas.microsoft.com/office/drawing/2014/main" id="{CA690634-D0E3-F945-BCC7-7463B494046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32550" y="3431569"/>
                          <a:ext cx="571269" cy="389712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CF7D6007-0EFF-EA45-BBB7-E38420435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1351" y="330656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90A6BB04-BC55-1148-A2C6-896E241B4AD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65783" y="3429859"/>
                          <a:ext cx="577021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TextBox 24">
                          <a:extLst>
                            <a:ext uri="{FF2B5EF4-FFF2-40B4-BE49-F238E27FC236}">
                              <a16:creationId xmlns:a16="http://schemas.microsoft.com/office/drawing/2014/main" id="{62F71630-7602-2B49-977E-5E54652E728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065783" y="3429859"/>
                          <a:ext cx="577021" cy="389712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4C6E0A5F-8B47-4A49-9F95-6BB0FC61D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990" y="330656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EE4B33B2-D1B4-0644-A3FC-B7E29D2F22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332970" y="3429859"/>
                          <a:ext cx="571823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81A770CE-1B7D-964E-B471-AF8A6BEBFF4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32970" y="3429859"/>
                          <a:ext cx="571823" cy="38971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39" name="Straight Arrow Connector 38">
                      <a:extLst>
                        <a:ext uri="{FF2B5EF4-FFF2-40B4-BE49-F238E27FC236}">
                          <a16:creationId xmlns:a16="http://schemas.microsoft.com/office/drawing/2014/main" id="{BDEEEC11-D5CB-B244-90E4-4E567C340C05}"/>
                        </a:ext>
                      </a:extLst>
                    </p:cNvPr>
                    <p:cNvCxnSpPr>
                      <a:stCxn id="46" idx="4"/>
                      <a:endCxn id="33" idx="0"/>
                    </p:cNvCxnSpPr>
                    <p:nvPr/>
                  </p:nvCxnSpPr>
                  <p:spPr>
                    <a:xfrm>
                      <a:off x="2388739" y="288703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DCAA7CCF-3AB5-C843-B351-DBFD306DEE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56211" y="288532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Arrow Connector 40">
                      <a:extLst>
                        <a:ext uri="{FF2B5EF4-FFF2-40B4-BE49-F238E27FC236}">
                          <a16:creationId xmlns:a16="http://schemas.microsoft.com/office/drawing/2014/main" id="{14E434C4-F9A7-5648-8C6E-D323B90181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9431" y="288532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>
                      <a:extLst>
                        <a:ext uri="{FF2B5EF4-FFF2-40B4-BE49-F238E27FC236}">
                          <a16:creationId xmlns:a16="http://schemas.microsoft.com/office/drawing/2014/main" id="{9DBB817C-EA19-BF43-B5A0-CB967252B77E}"/>
                        </a:ext>
                      </a:extLst>
                    </p:cNvPr>
                    <p:cNvCxnSpPr>
                      <a:cxnSpLocks/>
                      <a:stCxn id="33" idx="2"/>
                    </p:cNvCxnSpPr>
                    <p:nvPr/>
                  </p:nvCxnSpPr>
                  <p:spPr>
                    <a:xfrm>
                      <a:off x="2388739" y="3883631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>
                      <a:extLst>
                        <a:ext uri="{FF2B5EF4-FFF2-40B4-BE49-F238E27FC236}">
                          <a16:creationId xmlns:a16="http://schemas.microsoft.com/office/drawing/2014/main" id="{DE780582-184B-A742-B370-C23DB2192D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32249" y="3892195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Arrow Connector 43">
                      <a:extLst>
                        <a:ext uri="{FF2B5EF4-FFF2-40B4-BE49-F238E27FC236}">
                          <a16:creationId xmlns:a16="http://schemas.microsoft.com/office/drawing/2014/main" id="{67116B41-C81B-764C-AD2D-714F0E7F28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78887" y="3871646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D311CAC9-C649-FF4E-8A89-BEE3842CD2C9}"/>
                      </a:ext>
                    </a:extLst>
                  </p:cNvPr>
                  <p:cNvGrpSpPr/>
                  <p:nvPr/>
                </p:nvGrpSpPr>
                <p:grpSpPr>
                  <a:xfrm>
                    <a:off x="2145586" y="3532618"/>
                    <a:ext cx="4676449" cy="1388714"/>
                    <a:chOff x="2145586" y="4251798"/>
                    <a:chExt cx="4676449" cy="1388714"/>
                  </a:xfrm>
                </p:grpSpPr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FE852A3C-7462-5A43-A6B1-2549C55651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5586" y="4251798"/>
                      <a:ext cx="4676449" cy="534252"/>
                      <a:chOff x="2145586" y="4251798"/>
                      <a:chExt cx="4676449" cy="534252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9" name="Oval 28">
                            <a:extLst>
                              <a:ext uri="{FF2B5EF4-FFF2-40B4-BE49-F238E27FC236}">
                                <a16:creationId xmlns:a16="http://schemas.microsoft.com/office/drawing/2014/main" id="{7B309EE0-F925-944E-9E60-4604A58AB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45586" y="4323713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6" name="Oval 15">
                            <a:extLst>
                              <a:ext uri="{FF2B5EF4-FFF2-40B4-BE49-F238E27FC236}">
                                <a16:creationId xmlns:a16="http://schemas.microsoft.com/office/drawing/2014/main" id="{5F8807A6-B3E5-0D43-9A93-F7D88848BAD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45586" y="4323713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12"/>
                            <a:stretch>
                              <a:fillRect l="-18421" b="-10526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0" name="Oval 29">
                            <a:extLst>
                              <a:ext uri="{FF2B5EF4-FFF2-40B4-BE49-F238E27FC236}">
                                <a16:creationId xmlns:a16="http://schemas.microsoft.com/office/drawing/2014/main" id="{03B95B81-C4C0-3242-AACD-882ACE78CE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09642" y="4322003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7" name="Oval 16">
                            <a:extLst>
                              <a:ext uri="{FF2B5EF4-FFF2-40B4-BE49-F238E27FC236}">
                                <a16:creationId xmlns:a16="http://schemas.microsoft.com/office/drawing/2014/main" id="{010BBC42-CFE8-464B-97A8-A9426A1348E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109642" y="4322003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13"/>
                            <a:stretch>
                              <a:fillRect l="-18421" b="-10526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80FD763F-C106-2941-8838-8DECD8B020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16171" y="4251798"/>
                        <a:ext cx="912429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b="1" dirty="0"/>
                          <a:t>.  .  .   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2" name="Oval 31">
                            <a:extLst>
                              <a:ext uri="{FF2B5EF4-FFF2-40B4-BE49-F238E27FC236}">
                                <a16:creationId xmlns:a16="http://schemas.microsoft.com/office/drawing/2014/main" id="{B2D2ABC4-F35B-134B-ACAB-8A8C9E3310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23737" y="4268923"/>
                            <a:ext cx="498298" cy="474321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2" name="Oval 21">
                            <a:extLst>
                              <a:ext uri="{FF2B5EF4-FFF2-40B4-BE49-F238E27FC236}">
                                <a16:creationId xmlns:a16="http://schemas.microsoft.com/office/drawing/2014/main" id="{B3798A60-8416-6C44-9665-DF50DE8CC073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23737" y="4268923"/>
                            <a:ext cx="498298" cy="474321"/>
                          </a:xfrm>
                          <a:prstGeom prst="ellipse">
                            <a:avLst/>
                          </a:prstGeom>
                          <a:blipFill>
                            <a:blip r:embed="rId14"/>
                            <a:stretch>
                              <a:fillRect l="-17073" b="-12821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26" name="Straight Arrow Connector 25">
                      <a:extLst>
                        <a:ext uri="{FF2B5EF4-FFF2-40B4-BE49-F238E27FC236}">
                          <a16:creationId xmlns:a16="http://schemas.microsoft.com/office/drawing/2014/main" id="{F3758400-2CFA-0644-B3ED-5FA5609BBB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388739" y="4784340"/>
                      <a:ext cx="2481212" cy="8561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>
                      <a:extLst>
                        <a:ext uri="{FF2B5EF4-FFF2-40B4-BE49-F238E27FC236}">
                          <a16:creationId xmlns:a16="http://schemas.microsoft.com/office/drawing/2014/main" id="{BD6D7C52-482D-4444-8823-B982E037FC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32247" y="4784340"/>
                      <a:ext cx="1537704" cy="8561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943D397F-5B2B-7942-A3F8-8DE6FC8B8D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69951" y="4743244"/>
                      <a:ext cx="1708936" cy="89726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A46C220D-9789-F949-AF0E-D8C7030C14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618" y="575734"/>
                      <a:ext cx="37862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703CEB71-3D6D-A243-A473-35B9AAD5AD0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2618" y="575734"/>
                      <a:ext cx="378629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68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ounded Rectangle 20">
                      <a:extLst>
                        <a:ext uri="{FF2B5EF4-FFF2-40B4-BE49-F238E27FC236}">
                          <a16:creationId xmlns:a16="http://schemas.microsoft.com/office/drawing/2014/main" id="{302AD294-3BCB-3F42-B830-F95B4C192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9891" y="4841820"/>
                      <a:ext cx="849075" cy="425919"/>
                    </a:xfrm>
                    <a:prstGeom prst="roundRect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ℜ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ounded Rectangle 7">
                      <a:extLst>
                        <a:ext uri="{FF2B5EF4-FFF2-40B4-BE49-F238E27FC236}">
                          <a16:creationId xmlns:a16="http://schemas.microsoft.com/office/drawing/2014/main" id="{8AD5A78B-61F8-3948-AE4C-8A6ABD2FAC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9891" y="4841820"/>
                      <a:ext cx="849075" cy="425919"/>
                    </a:xfrm>
                    <a:prstGeom prst="round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 w="25400">
                      <a:solidFill>
                        <a:srgbClr val="FF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FA4DC73-3082-BA44-91AA-80AE8528CF5A}"/>
                      </a:ext>
                    </a:extLst>
                  </p:cNvPr>
                  <p:cNvSpPr txBox="1"/>
                  <p:nvPr/>
                </p:nvSpPr>
                <p:spPr>
                  <a:xfrm>
                    <a:off x="6591869" y="3070013"/>
                    <a:ext cx="15736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𝒲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FA4DC73-3082-BA44-91AA-80AE8528CF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1869" y="3070013"/>
                    <a:ext cx="157362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ounded Rectangle 11">
                    <a:extLst>
                      <a:ext uri="{FF2B5EF4-FFF2-40B4-BE49-F238E27FC236}">
                        <a16:creationId xmlns:a16="http://schemas.microsoft.com/office/drawing/2014/main" id="{1A9338E9-8672-3642-A8A1-4F188935D868}"/>
                      </a:ext>
                    </a:extLst>
                  </p:cNvPr>
                  <p:cNvSpPr/>
                  <p:nvPr/>
                </p:nvSpPr>
                <p:spPr>
                  <a:xfrm>
                    <a:off x="336813" y="3136993"/>
                    <a:ext cx="544528" cy="492622"/>
                  </a:xfrm>
                  <a:prstGeom prst="round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ounded Rectangle 11">
                    <a:extLst>
                      <a:ext uri="{FF2B5EF4-FFF2-40B4-BE49-F238E27FC236}">
                        <a16:creationId xmlns:a16="http://schemas.microsoft.com/office/drawing/2014/main" id="{1A9338E9-8672-3642-A8A1-4F188935D8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813" y="3136993"/>
                    <a:ext cx="544528" cy="492622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l="-2222" b="-10000"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654CA23-F687-084D-87EF-A92597A37DCB}"/>
                  </a:ext>
                </a:extLst>
              </p:cNvPr>
              <p:cNvSpPr/>
              <p:nvPr/>
            </p:nvSpPr>
            <p:spPr>
              <a:xfrm>
                <a:off x="881340" y="2895672"/>
                <a:ext cx="1245083" cy="297377"/>
              </a:xfrm>
              <a:custGeom>
                <a:avLst/>
                <a:gdLst>
                  <a:gd name="connsiteX0" fmla="*/ 0 w 1719618"/>
                  <a:gd name="connsiteY0" fmla="*/ 464310 h 464310"/>
                  <a:gd name="connsiteX1" fmla="*/ 736979 w 1719618"/>
                  <a:gd name="connsiteY1" fmla="*/ 286 h 464310"/>
                  <a:gd name="connsiteX2" fmla="*/ 1719618 w 1719618"/>
                  <a:gd name="connsiteY2" fmla="*/ 409719 h 46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9618" h="464310">
                    <a:moveTo>
                      <a:pt x="0" y="464310"/>
                    </a:moveTo>
                    <a:cubicBezTo>
                      <a:pt x="225188" y="236847"/>
                      <a:pt x="450376" y="9384"/>
                      <a:pt x="736979" y="286"/>
                    </a:cubicBezTo>
                    <a:cubicBezTo>
                      <a:pt x="1023582" y="-8813"/>
                      <a:pt x="1371600" y="200453"/>
                      <a:pt x="1719618" y="409719"/>
                    </a:cubicBez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9110907-8B4A-A842-BA02-448EFAC00E97}"/>
                  </a:ext>
                </a:extLst>
              </p:cNvPr>
              <p:cNvSpPr/>
              <p:nvPr/>
            </p:nvSpPr>
            <p:spPr>
              <a:xfrm>
                <a:off x="798553" y="2784484"/>
                <a:ext cx="2191305" cy="379037"/>
              </a:xfrm>
              <a:custGeom>
                <a:avLst/>
                <a:gdLst>
                  <a:gd name="connsiteX0" fmla="*/ 0 w 2333767"/>
                  <a:gd name="connsiteY0" fmla="*/ 450393 h 464041"/>
                  <a:gd name="connsiteX1" fmla="*/ 887104 w 2333767"/>
                  <a:gd name="connsiteY1" fmla="*/ 17 h 464041"/>
                  <a:gd name="connsiteX2" fmla="*/ 2333767 w 2333767"/>
                  <a:gd name="connsiteY2" fmla="*/ 464041 h 4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767" h="464041">
                    <a:moveTo>
                      <a:pt x="0" y="450393"/>
                    </a:moveTo>
                    <a:cubicBezTo>
                      <a:pt x="249071" y="224067"/>
                      <a:pt x="498143" y="-2258"/>
                      <a:pt x="887104" y="17"/>
                    </a:cubicBezTo>
                    <a:cubicBezTo>
                      <a:pt x="1276065" y="2292"/>
                      <a:pt x="1804916" y="233166"/>
                      <a:pt x="2333767" y="464041"/>
                    </a:cubicBez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CC71118-CD1B-6C4F-BF5E-6C417A56FE21}"/>
                  </a:ext>
                </a:extLst>
              </p:cNvPr>
              <p:cNvSpPr/>
              <p:nvPr/>
            </p:nvSpPr>
            <p:spPr>
              <a:xfrm>
                <a:off x="586854" y="3630304"/>
                <a:ext cx="3643952" cy="2016826"/>
              </a:xfrm>
              <a:custGeom>
                <a:avLst/>
                <a:gdLst>
                  <a:gd name="connsiteX0" fmla="*/ 0 w 3643952"/>
                  <a:gd name="connsiteY0" fmla="*/ 0 h 2016826"/>
                  <a:gd name="connsiteX1" fmla="*/ 1228298 w 3643952"/>
                  <a:gd name="connsiteY1" fmla="*/ 1897039 h 2016826"/>
                  <a:gd name="connsiteX2" fmla="*/ 3643952 w 3643952"/>
                  <a:gd name="connsiteY2" fmla="*/ 1828800 h 2016826"/>
                  <a:gd name="connsiteX3" fmla="*/ 3643952 w 3643952"/>
                  <a:gd name="connsiteY3" fmla="*/ 1828800 h 201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3952" h="2016826">
                    <a:moveTo>
                      <a:pt x="0" y="0"/>
                    </a:moveTo>
                    <a:cubicBezTo>
                      <a:pt x="310486" y="796119"/>
                      <a:pt x="620973" y="1592239"/>
                      <a:pt x="1228298" y="1897039"/>
                    </a:cubicBezTo>
                    <a:cubicBezTo>
                      <a:pt x="1835623" y="2201839"/>
                      <a:pt x="3643952" y="1828800"/>
                      <a:pt x="3643952" y="1828800"/>
                    </a:cubicBezTo>
                    <a:lnTo>
                      <a:pt x="3643952" y="1828800"/>
                    </a:ln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FE6694A-2D57-3042-830D-4DE1350760C1}"/>
                </a:ext>
              </a:extLst>
            </p:cNvPr>
            <p:cNvSpPr/>
            <p:nvPr/>
          </p:nvSpPr>
          <p:spPr>
            <a:xfrm>
              <a:off x="655093" y="2676678"/>
              <a:ext cx="5322626" cy="503250"/>
            </a:xfrm>
            <a:custGeom>
              <a:avLst/>
              <a:gdLst>
                <a:gd name="connsiteX0" fmla="*/ 0 w 5322626"/>
                <a:gd name="connsiteY0" fmla="*/ 655274 h 709865"/>
                <a:gd name="connsiteX1" fmla="*/ 1146411 w 5322626"/>
                <a:gd name="connsiteY1" fmla="*/ 182 h 709865"/>
                <a:gd name="connsiteX2" fmla="*/ 5322626 w 5322626"/>
                <a:gd name="connsiteY2" fmla="*/ 709865 h 70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2626" h="709865">
                  <a:moveTo>
                    <a:pt x="0" y="655274"/>
                  </a:moveTo>
                  <a:cubicBezTo>
                    <a:pt x="129653" y="323178"/>
                    <a:pt x="259307" y="-8917"/>
                    <a:pt x="1146411" y="182"/>
                  </a:cubicBezTo>
                  <a:cubicBezTo>
                    <a:pt x="2033515" y="9280"/>
                    <a:pt x="4562901" y="612056"/>
                    <a:pt x="5322626" y="709865"/>
                  </a:cubicBezTo>
                </a:path>
              </a:pathLst>
            </a:custGeom>
            <a:noFill/>
            <a:ln w="25400">
              <a:solidFill>
                <a:srgbClr val="F24D0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78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SMP vs interactive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3462D-235F-A347-9676-5F44A0CB69B8}"/>
              </a:ext>
            </a:extLst>
          </p:cNvPr>
          <p:cNvSpPr txBox="1"/>
          <p:nvPr/>
        </p:nvSpPr>
        <p:spPr>
          <a:xfrm>
            <a:off x="325120" y="965772"/>
            <a:ext cx="856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Interactive protocols:</a:t>
            </a:r>
          </a:p>
          <a:p>
            <a:r>
              <a:rPr lang="en-US" sz="2400" dirty="0"/>
              <a:t>Several </a:t>
            </a:r>
            <a:r>
              <a:rPr lang="en-US" sz="2400" dirty="0">
                <a:solidFill>
                  <a:srgbClr val="FF40FF"/>
                </a:solidFill>
              </a:rPr>
              <a:t>dependencies</a:t>
            </a:r>
            <a:r>
              <a:rPr lang="en-US" sz="2400" dirty="0"/>
              <a:t> possible, harder to handle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25BB17-CE08-3A45-B638-0F3FAF123B47}"/>
              </a:ext>
            </a:extLst>
          </p:cNvPr>
          <p:cNvGrpSpPr/>
          <p:nvPr/>
        </p:nvGrpSpPr>
        <p:grpSpPr>
          <a:xfrm>
            <a:off x="336813" y="1846552"/>
            <a:ext cx="7828676" cy="4446640"/>
            <a:chOff x="336813" y="1217191"/>
            <a:chExt cx="7828676" cy="44466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07BC8D-1F60-A44A-BD8C-1ACF4910B347}"/>
                </a:ext>
              </a:extLst>
            </p:cNvPr>
            <p:cNvGrpSpPr/>
            <p:nvPr/>
          </p:nvGrpSpPr>
          <p:grpSpPr>
            <a:xfrm>
              <a:off x="336813" y="1217191"/>
              <a:ext cx="7828676" cy="4446640"/>
              <a:chOff x="336813" y="1217191"/>
              <a:chExt cx="7828676" cy="444664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99C8300-A57B-074C-82ED-36EA32F1FDB9}"/>
                  </a:ext>
                </a:extLst>
              </p:cNvPr>
              <p:cNvGrpSpPr/>
              <p:nvPr/>
            </p:nvGrpSpPr>
            <p:grpSpPr>
              <a:xfrm>
                <a:off x="2093769" y="1217191"/>
                <a:ext cx="4415314" cy="4446640"/>
                <a:chOff x="2092794" y="575734"/>
                <a:chExt cx="4772243" cy="469200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DA989D81-4015-1F49-8911-03DDA5CC819C}"/>
                    </a:ext>
                  </a:extLst>
                </p:cNvPr>
                <p:cNvGrpSpPr/>
                <p:nvPr/>
              </p:nvGrpSpPr>
              <p:grpSpPr>
                <a:xfrm>
                  <a:off x="2092794" y="916757"/>
                  <a:ext cx="4772243" cy="3915124"/>
                  <a:chOff x="2132550" y="1006208"/>
                  <a:chExt cx="4772243" cy="3915124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6EC5E5DB-3AB6-DB4A-BC25-4C67FA0CFBD2}"/>
                      </a:ext>
                    </a:extLst>
                  </p:cNvPr>
                  <p:cNvGrpSpPr/>
                  <p:nvPr/>
                </p:nvGrpSpPr>
                <p:grpSpPr>
                  <a:xfrm>
                    <a:off x="2157570" y="1006208"/>
                    <a:ext cx="4686723" cy="1161650"/>
                    <a:chOff x="2157570" y="1725388"/>
                    <a:chExt cx="4686723" cy="1161650"/>
                  </a:xfrm>
                </p:grpSpPr>
                <p:cxnSp>
                  <p:nvCxnSpPr>
                    <p:cNvPr id="45" name="Straight Arrow Connector 44">
                      <a:extLst>
                        <a:ext uri="{FF2B5EF4-FFF2-40B4-BE49-F238E27FC236}">
                          <a16:creationId xmlns:a16="http://schemas.microsoft.com/office/drawing/2014/main" id="{95BF70CE-9B00-BF42-8983-4D68DD3AAD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10312" y="1725388"/>
                      <a:ext cx="2256892" cy="74964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" name="Oval 45">
                          <a:extLst>
                            <a:ext uri="{FF2B5EF4-FFF2-40B4-BE49-F238E27FC236}">
                              <a16:creationId xmlns:a16="http://schemas.microsoft.com/office/drawing/2014/main" id="{49C48224-FA97-5342-8C56-46CDDF5161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57570" y="2424701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" name="Oval 8">
                          <a:extLst>
                            <a:ext uri="{FF2B5EF4-FFF2-40B4-BE49-F238E27FC236}">
                              <a16:creationId xmlns:a16="http://schemas.microsoft.com/office/drawing/2014/main" id="{92FA3EA0-AD0D-8444-93E9-3705EE8ED28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57570" y="2424701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 l="-23684" b="-1315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47" name="Straight Arrow Connector 46">
                      <a:extLst>
                        <a:ext uri="{FF2B5EF4-FFF2-40B4-BE49-F238E27FC236}">
                          <a16:creationId xmlns:a16="http://schemas.microsoft.com/office/drawing/2014/main" id="{826BB5FA-5416-5D4F-8E24-3524F1410B1F}"/>
                        </a:ext>
                      </a:extLst>
                    </p:cNvPr>
                    <p:cNvCxnSpPr>
                      <a:cxnSpLocks/>
                      <a:endCxn id="48" idx="0"/>
                    </p:cNvCxnSpPr>
                    <p:nvPr/>
                  </p:nvCxnSpPr>
                  <p:spPr>
                    <a:xfrm flipH="1">
                      <a:off x="3332247" y="1725388"/>
                      <a:ext cx="1434957" cy="697603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8" name="Oval 47">
                          <a:extLst>
                            <a:ext uri="{FF2B5EF4-FFF2-40B4-BE49-F238E27FC236}">
                              <a16:creationId xmlns:a16="http://schemas.microsoft.com/office/drawing/2014/main" id="{31D2B143-117B-2E48-85CA-E28EBEBA2E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01078" y="2422991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" name="Oval 11">
                          <a:extLst>
                            <a:ext uri="{FF2B5EF4-FFF2-40B4-BE49-F238E27FC236}">
                              <a16:creationId xmlns:a16="http://schemas.microsoft.com/office/drawing/2014/main" id="{2818B70A-B46B-0544-A8A5-E22642A61971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01078" y="2422991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7"/>
                          <a:stretch>
                            <a:fillRect l="-23684" b="-1315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FBF7E83A-D151-574E-AF3E-509D126EE0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9525" y="2352786"/>
                      <a:ext cx="9124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/>
                        <a:t>.  .  .   </a:t>
                      </a:r>
                    </a:p>
                  </p:txBody>
                </p:sp>
                <p:cxnSp>
                  <p:nvCxnSpPr>
                    <p:cNvPr id="50" name="Straight Arrow Connector 49">
                      <a:extLst>
                        <a:ext uri="{FF2B5EF4-FFF2-40B4-BE49-F238E27FC236}">
                          <a16:creationId xmlns:a16="http://schemas.microsoft.com/office/drawing/2014/main" id="{81FD060B-78D3-8448-BE28-394921AB43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7204" y="1725388"/>
                      <a:ext cx="1661843" cy="74964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" name="Oval 50">
                          <a:extLst>
                            <a:ext uri="{FF2B5EF4-FFF2-40B4-BE49-F238E27FC236}">
                              <a16:creationId xmlns:a16="http://schemas.microsoft.com/office/drawing/2014/main" id="{F0CC3ADA-5E26-C346-B742-C23271DBC8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5995" y="2411007"/>
                          <a:ext cx="498298" cy="474321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0" name="Oval 19">
                          <a:extLst>
                            <a:ext uri="{FF2B5EF4-FFF2-40B4-BE49-F238E27FC236}">
                              <a16:creationId xmlns:a16="http://schemas.microsoft.com/office/drawing/2014/main" id="{1BEBB2A7-C4D4-114D-AAD3-A2BCDC81860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45995" y="2411007"/>
                          <a:ext cx="498298" cy="474321"/>
                        </a:xfrm>
                        <a:prstGeom prst="ellipse">
                          <a:avLst/>
                        </a:prstGeom>
                        <a:blipFill>
                          <a:blip r:embed="rId8"/>
                          <a:stretch>
                            <a:fillRect l="-21951" b="-10256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468C8DC-645B-8C46-B952-E462A89CC90E}"/>
                      </a:ext>
                    </a:extLst>
                  </p:cNvPr>
                  <p:cNvGrpSpPr/>
                  <p:nvPr/>
                </p:nvGrpSpPr>
                <p:grpSpPr>
                  <a:xfrm>
                    <a:off x="2132550" y="2166148"/>
                    <a:ext cx="4772243" cy="1445239"/>
                    <a:chOff x="2132550" y="2885328"/>
                    <a:chExt cx="4772243" cy="1445239"/>
                  </a:xfrm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F195FFAC-090D-9B47-9E17-0146FA369A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7570" y="330827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>
                          <a:extLst>
                            <a:ext uri="{FF2B5EF4-FFF2-40B4-BE49-F238E27FC236}">
                              <a16:creationId xmlns:a16="http://schemas.microsoft.com/office/drawing/2014/main" id="{9576C0E2-513B-5541-8732-A6CF74B553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32550" y="3431569"/>
                          <a:ext cx="571269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TextBox 22">
                          <a:extLst>
                            <a:ext uri="{FF2B5EF4-FFF2-40B4-BE49-F238E27FC236}">
                              <a16:creationId xmlns:a16="http://schemas.microsoft.com/office/drawing/2014/main" id="{CA690634-D0E3-F945-BCC7-7463B494046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32550" y="3431569"/>
                          <a:ext cx="571269" cy="389712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CF7D6007-0EFF-EA45-BBB7-E38420435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1351" y="330656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90A6BB04-BC55-1148-A2C6-896E241B4AD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65783" y="3429859"/>
                          <a:ext cx="577021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TextBox 24">
                          <a:extLst>
                            <a:ext uri="{FF2B5EF4-FFF2-40B4-BE49-F238E27FC236}">
                              <a16:creationId xmlns:a16="http://schemas.microsoft.com/office/drawing/2014/main" id="{62F71630-7602-2B49-977E-5E54652E728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065783" y="3429859"/>
                          <a:ext cx="577021" cy="389712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4C6E0A5F-8B47-4A49-9F95-6BB0FC61D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990" y="330656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EE4B33B2-D1B4-0644-A3FC-B7E29D2F22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332970" y="3429859"/>
                          <a:ext cx="571823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81A770CE-1B7D-964E-B471-AF8A6BEBFF4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32970" y="3429859"/>
                          <a:ext cx="571823" cy="38971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39" name="Straight Arrow Connector 38">
                      <a:extLst>
                        <a:ext uri="{FF2B5EF4-FFF2-40B4-BE49-F238E27FC236}">
                          <a16:creationId xmlns:a16="http://schemas.microsoft.com/office/drawing/2014/main" id="{BDEEEC11-D5CB-B244-90E4-4E567C340C05}"/>
                        </a:ext>
                      </a:extLst>
                    </p:cNvPr>
                    <p:cNvCxnSpPr>
                      <a:stCxn id="46" idx="4"/>
                      <a:endCxn id="33" idx="0"/>
                    </p:cNvCxnSpPr>
                    <p:nvPr/>
                  </p:nvCxnSpPr>
                  <p:spPr>
                    <a:xfrm>
                      <a:off x="2388739" y="288703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DCAA7CCF-3AB5-C843-B351-DBFD306DEE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56211" y="288532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Arrow Connector 40">
                      <a:extLst>
                        <a:ext uri="{FF2B5EF4-FFF2-40B4-BE49-F238E27FC236}">
                          <a16:creationId xmlns:a16="http://schemas.microsoft.com/office/drawing/2014/main" id="{14E434C4-F9A7-5648-8C6E-D323B90181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9431" y="288532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>
                      <a:extLst>
                        <a:ext uri="{FF2B5EF4-FFF2-40B4-BE49-F238E27FC236}">
                          <a16:creationId xmlns:a16="http://schemas.microsoft.com/office/drawing/2014/main" id="{9DBB817C-EA19-BF43-B5A0-CB967252B77E}"/>
                        </a:ext>
                      </a:extLst>
                    </p:cNvPr>
                    <p:cNvCxnSpPr>
                      <a:cxnSpLocks/>
                      <a:stCxn id="33" idx="2"/>
                    </p:cNvCxnSpPr>
                    <p:nvPr/>
                  </p:nvCxnSpPr>
                  <p:spPr>
                    <a:xfrm>
                      <a:off x="2388739" y="3883631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>
                      <a:extLst>
                        <a:ext uri="{FF2B5EF4-FFF2-40B4-BE49-F238E27FC236}">
                          <a16:creationId xmlns:a16="http://schemas.microsoft.com/office/drawing/2014/main" id="{DE780582-184B-A742-B370-C23DB2192D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32249" y="3892195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Arrow Connector 43">
                      <a:extLst>
                        <a:ext uri="{FF2B5EF4-FFF2-40B4-BE49-F238E27FC236}">
                          <a16:creationId xmlns:a16="http://schemas.microsoft.com/office/drawing/2014/main" id="{67116B41-C81B-764C-AD2D-714F0E7F28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78887" y="3871646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D311CAC9-C649-FF4E-8A89-BEE3842CD2C9}"/>
                      </a:ext>
                    </a:extLst>
                  </p:cNvPr>
                  <p:cNvGrpSpPr/>
                  <p:nvPr/>
                </p:nvGrpSpPr>
                <p:grpSpPr>
                  <a:xfrm>
                    <a:off x="2145586" y="3532618"/>
                    <a:ext cx="4676449" cy="1388714"/>
                    <a:chOff x="2145586" y="4251798"/>
                    <a:chExt cx="4676449" cy="1388714"/>
                  </a:xfrm>
                </p:grpSpPr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FE852A3C-7462-5A43-A6B1-2549C55651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5586" y="4251798"/>
                      <a:ext cx="4676449" cy="534252"/>
                      <a:chOff x="2145586" y="4251798"/>
                      <a:chExt cx="4676449" cy="534252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9" name="Oval 28">
                            <a:extLst>
                              <a:ext uri="{FF2B5EF4-FFF2-40B4-BE49-F238E27FC236}">
                                <a16:creationId xmlns:a16="http://schemas.microsoft.com/office/drawing/2014/main" id="{7B309EE0-F925-944E-9E60-4604A58AB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45586" y="4323713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6" name="Oval 15">
                            <a:extLst>
                              <a:ext uri="{FF2B5EF4-FFF2-40B4-BE49-F238E27FC236}">
                                <a16:creationId xmlns:a16="http://schemas.microsoft.com/office/drawing/2014/main" id="{5F8807A6-B3E5-0D43-9A93-F7D88848BAD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45586" y="4323713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12"/>
                            <a:stretch>
                              <a:fillRect l="-18421" b="-10526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0" name="Oval 29">
                            <a:extLst>
                              <a:ext uri="{FF2B5EF4-FFF2-40B4-BE49-F238E27FC236}">
                                <a16:creationId xmlns:a16="http://schemas.microsoft.com/office/drawing/2014/main" id="{03B95B81-C4C0-3242-AACD-882ACE78CE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09642" y="4322003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7" name="Oval 16">
                            <a:extLst>
                              <a:ext uri="{FF2B5EF4-FFF2-40B4-BE49-F238E27FC236}">
                                <a16:creationId xmlns:a16="http://schemas.microsoft.com/office/drawing/2014/main" id="{010BBC42-CFE8-464B-97A8-A9426A1348E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109642" y="4322003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13"/>
                            <a:stretch>
                              <a:fillRect l="-18421" b="-10526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80FD763F-C106-2941-8838-8DECD8B020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16171" y="4251798"/>
                        <a:ext cx="912429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b="1" dirty="0"/>
                          <a:t>.  .  .   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2" name="Oval 31">
                            <a:extLst>
                              <a:ext uri="{FF2B5EF4-FFF2-40B4-BE49-F238E27FC236}">
                                <a16:creationId xmlns:a16="http://schemas.microsoft.com/office/drawing/2014/main" id="{B2D2ABC4-F35B-134B-ACAB-8A8C9E3310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23737" y="4268923"/>
                            <a:ext cx="498298" cy="474321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2" name="Oval 21">
                            <a:extLst>
                              <a:ext uri="{FF2B5EF4-FFF2-40B4-BE49-F238E27FC236}">
                                <a16:creationId xmlns:a16="http://schemas.microsoft.com/office/drawing/2014/main" id="{B3798A60-8416-6C44-9665-DF50DE8CC073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23737" y="4268923"/>
                            <a:ext cx="498298" cy="474321"/>
                          </a:xfrm>
                          <a:prstGeom prst="ellipse">
                            <a:avLst/>
                          </a:prstGeom>
                          <a:blipFill>
                            <a:blip r:embed="rId14"/>
                            <a:stretch>
                              <a:fillRect l="-17073" b="-12821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26" name="Straight Arrow Connector 25">
                      <a:extLst>
                        <a:ext uri="{FF2B5EF4-FFF2-40B4-BE49-F238E27FC236}">
                          <a16:creationId xmlns:a16="http://schemas.microsoft.com/office/drawing/2014/main" id="{F3758400-2CFA-0644-B3ED-5FA5609BBB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388739" y="4784340"/>
                      <a:ext cx="2481212" cy="8561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>
                      <a:extLst>
                        <a:ext uri="{FF2B5EF4-FFF2-40B4-BE49-F238E27FC236}">
                          <a16:creationId xmlns:a16="http://schemas.microsoft.com/office/drawing/2014/main" id="{BD6D7C52-482D-4444-8823-B982E037FC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32247" y="4784340"/>
                      <a:ext cx="1537704" cy="8561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943D397F-5B2B-7942-A3F8-8DE6FC8B8D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69951" y="4743244"/>
                      <a:ext cx="1708936" cy="89726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A46C220D-9789-F949-AF0E-D8C7030C14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618" y="575734"/>
                      <a:ext cx="37862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703CEB71-3D6D-A243-A473-35B9AAD5AD0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2618" y="575734"/>
                      <a:ext cx="378629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68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ounded Rectangle 20">
                      <a:extLst>
                        <a:ext uri="{FF2B5EF4-FFF2-40B4-BE49-F238E27FC236}">
                          <a16:creationId xmlns:a16="http://schemas.microsoft.com/office/drawing/2014/main" id="{302AD294-3BCB-3F42-B830-F95B4C192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9891" y="4841820"/>
                      <a:ext cx="849075" cy="425919"/>
                    </a:xfrm>
                    <a:prstGeom prst="roundRect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ℜ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ounded Rectangle 7">
                      <a:extLst>
                        <a:ext uri="{FF2B5EF4-FFF2-40B4-BE49-F238E27FC236}">
                          <a16:creationId xmlns:a16="http://schemas.microsoft.com/office/drawing/2014/main" id="{8AD5A78B-61F8-3948-AE4C-8A6ABD2FAC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9891" y="4841820"/>
                      <a:ext cx="849075" cy="425919"/>
                    </a:xfrm>
                    <a:prstGeom prst="round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 w="25400">
                      <a:solidFill>
                        <a:srgbClr val="FF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FA4DC73-3082-BA44-91AA-80AE8528CF5A}"/>
                      </a:ext>
                    </a:extLst>
                  </p:cNvPr>
                  <p:cNvSpPr txBox="1"/>
                  <p:nvPr/>
                </p:nvSpPr>
                <p:spPr>
                  <a:xfrm>
                    <a:off x="6591869" y="3070013"/>
                    <a:ext cx="15736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𝒲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FA4DC73-3082-BA44-91AA-80AE8528CF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1869" y="3070013"/>
                    <a:ext cx="157362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ounded Rectangle 11">
                    <a:extLst>
                      <a:ext uri="{FF2B5EF4-FFF2-40B4-BE49-F238E27FC236}">
                        <a16:creationId xmlns:a16="http://schemas.microsoft.com/office/drawing/2014/main" id="{1A9338E9-8672-3642-A8A1-4F188935D868}"/>
                      </a:ext>
                    </a:extLst>
                  </p:cNvPr>
                  <p:cNvSpPr/>
                  <p:nvPr/>
                </p:nvSpPr>
                <p:spPr>
                  <a:xfrm>
                    <a:off x="336813" y="3136993"/>
                    <a:ext cx="544528" cy="492622"/>
                  </a:xfrm>
                  <a:prstGeom prst="round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ounded Rectangle 11">
                    <a:extLst>
                      <a:ext uri="{FF2B5EF4-FFF2-40B4-BE49-F238E27FC236}">
                        <a16:creationId xmlns:a16="http://schemas.microsoft.com/office/drawing/2014/main" id="{1A9338E9-8672-3642-A8A1-4F188935D8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813" y="3136993"/>
                    <a:ext cx="544528" cy="492622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l="-2222" b="-7500"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654CA23-F687-084D-87EF-A92597A37DCB}"/>
                  </a:ext>
                </a:extLst>
              </p:cNvPr>
              <p:cNvSpPr/>
              <p:nvPr/>
            </p:nvSpPr>
            <p:spPr>
              <a:xfrm>
                <a:off x="881340" y="2895672"/>
                <a:ext cx="1245083" cy="297377"/>
              </a:xfrm>
              <a:custGeom>
                <a:avLst/>
                <a:gdLst>
                  <a:gd name="connsiteX0" fmla="*/ 0 w 1719618"/>
                  <a:gd name="connsiteY0" fmla="*/ 464310 h 464310"/>
                  <a:gd name="connsiteX1" fmla="*/ 736979 w 1719618"/>
                  <a:gd name="connsiteY1" fmla="*/ 286 h 464310"/>
                  <a:gd name="connsiteX2" fmla="*/ 1719618 w 1719618"/>
                  <a:gd name="connsiteY2" fmla="*/ 409719 h 46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9618" h="464310">
                    <a:moveTo>
                      <a:pt x="0" y="464310"/>
                    </a:moveTo>
                    <a:cubicBezTo>
                      <a:pt x="225188" y="236847"/>
                      <a:pt x="450376" y="9384"/>
                      <a:pt x="736979" y="286"/>
                    </a:cubicBezTo>
                    <a:cubicBezTo>
                      <a:pt x="1023582" y="-8813"/>
                      <a:pt x="1371600" y="200453"/>
                      <a:pt x="1719618" y="409719"/>
                    </a:cubicBez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9110907-8B4A-A842-BA02-448EFAC00E97}"/>
                  </a:ext>
                </a:extLst>
              </p:cNvPr>
              <p:cNvSpPr/>
              <p:nvPr/>
            </p:nvSpPr>
            <p:spPr>
              <a:xfrm>
                <a:off x="798553" y="2784484"/>
                <a:ext cx="2191305" cy="379037"/>
              </a:xfrm>
              <a:custGeom>
                <a:avLst/>
                <a:gdLst>
                  <a:gd name="connsiteX0" fmla="*/ 0 w 2333767"/>
                  <a:gd name="connsiteY0" fmla="*/ 450393 h 464041"/>
                  <a:gd name="connsiteX1" fmla="*/ 887104 w 2333767"/>
                  <a:gd name="connsiteY1" fmla="*/ 17 h 464041"/>
                  <a:gd name="connsiteX2" fmla="*/ 2333767 w 2333767"/>
                  <a:gd name="connsiteY2" fmla="*/ 464041 h 4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767" h="464041">
                    <a:moveTo>
                      <a:pt x="0" y="450393"/>
                    </a:moveTo>
                    <a:cubicBezTo>
                      <a:pt x="249071" y="224067"/>
                      <a:pt x="498143" y="-2258"/>
                      <a:pt x="887104" y="17"/>
                    </a:cubicBezTo>
                    <a:cubicBezTo>
                      <a:pt x="1276065" y="2292"/>
                      <a:pt x="1804916" y="233166"/>
                      <a:pt x="2333767" y="464041"/>
                    </a:cubicBez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CC71118-CD1B-6C4F-BF5E-6C417A56FE21}"/>
                  </a:ext>
                </a:extLst>
              </p:cNvPr>
              <p:cNvSpPr/>
              <p:nvPr/>
            </p:nvSpPr>
            <p:spPr>
              <a:xfrm>
                <a:off x="586854" y="3630304"/>
                <a:ext cx="3643952" cy="2016826"/>
              </a:xfrm>
              <a:custGeom>
                <a:avLst/>
                <a:gdLst>
                  <a:gd name="connsiteX0" fmla="*/ 0 w 3643952"/>
                  <a:gd name="connsiteY0" fmla="*/ 0 h 2016826"/>
                  <a:gd name="connsiteX1" fmla="*/ 1228298 w 3643952"/>
                  <a:gd name="connsiteY1" fmla="*/ 1897039 h 2016826"/>
                  <a:gd name="connsiteX2" fmla="*/ 3643952 w 3643952"/>
                  <a:gd name="connsiteY2" fmla="*/ 1828800 h 2016826"/>
                  <a:gd name="connsiteX3" fmla="*/ 3643952 w 3643952"/>
                  <a:gd name="connsiteY3" fmla="*/ 1828800 h 201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3952" h="2016826">
                    <a:moveTo>
                      <a:pt x="0" y="0"/>
                    </a:moveTo>
                    <a:cubicBezTo>
                      <a:pt x="310486" y="796119"/>
                      <a:pt x="620973" y="1592239"/>
                      <a:pt x="1228298" y="1897039"/>
                    </a:cubicBezTo>
                    <a:cubicBezTo>
                      <a:pt x="1835623" y="2201839"/>
                      <a:pt x="3643952" y="1828800"/>
                      <a:pt x="3643952" y="1828800"/>
                    </a:cubicBezTo>
                    <a:lnTo>
                      <a:pt x="3643952" y="1828800"/>
                    </a:ln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C1654AE-FAC5-544C-9000-477A85F8EDB6}"/>
                  </a:ext>
                </a:extLst>
              </p:cNvPr>
              <p:cNvSpPr/>
              <p:nvPr/>
            </p:nvSpPr>
            <p:spPr>
              <a:xfrm>
                <a:off x="2456597" y="3603009"/>
                <a:ext cx="600502" cy="436728"/>
              </a:xfrm>
              <a:custGeom>
                <a:avLst/>
                <a:gdLst>
                  <a:gd name="connsiteX0" fmla="*/ 0 w 600502"/>
                  <a:gd name="connsiteY0" fmla="*/ 436728 h 436728"/>
                  <a:gd name="connsiteX1" fmla="*/ 600502 w 600502"/>
                  <a:gd name="connsiteY1" fmla="*/ 0 h 436728"/>
                  <a:gd name="connsiteX2" fmla="*/ 600502 w 600502"/>
                  <a:gd name="connsiteY2" fmla="*/ 0 h 43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502" h="436728">
                    <a:moveTo>
                      <a:pt x="0" y="436728"/>
                    </a:moveTo>
                    <a:lnTo>
                      <a:pt x="600502" y="0"/>
                    </a:lnTo>
                    <a:lnTo>
                      <a:pt x="600502" y="0"/>
                    </a:lnTo>
                  </a:path>
                </a:pathLst>
              </a:custGeom>
              <a:noFill/>
              <a:ln w="31750">
                <a:solidFill>
                  <a:srgbClr val="FF40FF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9D74BAF-BA41-A44D-AED5-06A4CCCE3805}"/>
                  </a:ext>
                </a:extLst>
              </p:cNvPr>
              <p:cNvSpPr/>
              <p:nvPr/>
            </p:nvSpPr>
            <p:spPr>
              <a:xfrm>
                <a:off x="2473783" y="3561477"/>
                <a:ext cx="3518296" cy="478791"/>
              </a:xfrm>
              <a:custGeom>
                <a:avLst/>
                <a:gdLst>
                  <a:gd name="connsiteX0" fmla="*/ 0 w 3480179"/>
                  <a:gd name="connsiteY0" fmla="*/ 777922 h 777922"/>
                  <a:gd name="connsiteX1" fmla="*/ 3480179 w 3480179"/>
                  <a:gd name="connsiteY1" fmla="*/ 0 h 777922"/>
                  <a:gd name="connsiteX2" fmla="*/ 3480179 w 3480179"/>
                  <a:gd name="connsiteY2" fmla="*/ 0 h 77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0179" h="777922">
                    <a:moveTo>
                      <a:pt x="0" y="777922"/>
                    </a:moveTo>
                    <a:lnTo>
                      <a:pt x="3480179" y="0"/>
                    </a:lnTo>
                    <a:lnTo>
                      <a:pt x="3480179" y="0"/>
                    </a:lnTo>
                  </a:path>
                </a:pathLst>
              </a:custGeom>
              <a:noFill/>
              <a:ln w="31750">
                <a:solidFill>
                  <a:srgbClr val="FF40FF"/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1349320-437F-5146-AD21-A96A7A7A47B7}"/>
                  </a:ext>
                </a:extLst>
              </p:cNvPr>
              <p:cNvCxnSpPr>
                <a:stCxn id="30" idx="6"/>
              </p:cNvCxnSpPr>
              <p:nvPr/>
            </p:nvCxnSpPr>
            <p:spPr>
              <a:xfrm flipV="1">
                <a:off x="3425540" y="3603009"/>
                <a:ext cx="2643379" cy="617278"/>
              </a:xfrm>
              <a:prstGeom prst="straightConnector1">
                <a:avLst/>
              </a:prstGeom>
              <a:ln w="31750">
                <a:solidFill>
                  <a:srgbClr val="FF40FF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FE6694A-2D57-3042-830D-4DE1350760C1}"/>
                </a:ext>
              </a:extLst>
            </p:cNvPr>
            <p:cNvSpPr/>
            <p:nvPr/>
          </p:nvSpPr>
          <p:spPr>
            <a:xfrm>
              <a:off x="655093" y="2676678"/>
              <a:ext cx="5322626" cy="503250"/>
            </a:xfrm>
            <a:custGeom>
              <a:avLst/>
              <a:gdLst>
                <a:gd name="connsiteX0" fmla="*/ 0 w 5322626"/>
                <a:gd name="connsiteY0" fmla="*/ 655274 h 709865"/>
                <a:gd name="connsiteX1" fmla="*/ 1146411 w 5322626"/>
                <a:gd name="connsiteY1" fmla="*/ 182 h 709865"/>
                <a:gd name="connsiteX2" fmla="*/ 5322626 w 5322626"/>
                <a:gd name="connsiteY2" fmla="*/ 709865 h 70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2626" h="709865">
                  <a:moveTo>
                    <a:pt x="0" y="655274"/>
                  </a:moveTo>
                  <a:cubicBezTo>
                    <a:pt x="129653" y="323178"/>
                    <a:pt x="259307" y="-8917"/>
                    <a:pt x="1146411" y="182"/>
                  </a:cubicBezTo>
                  <a:cubicBezTo>
                    <a:pt x="2033515" y="9280"/>
                    <a:pt x="4562901" y="612056"/>
                    <a:pt x="5322626" y="709865"/>
                  </a:cubicBezTo>
                </a:path>
              </a:pathLst>
            </a:custGeom>
            <a:noFill/>
            <a:ln w="25400">
              <a:solidFill>
                <a:srgbClr val="F24D0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59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The plan for this hour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447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Three methods to establish interactive lower bounds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endParaRPr lang="en-US" sz="2400" i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Classic Cramer-Rao/van Trees inequality </a:t>
                </a:r>
                <a:r>
                  <a:rPr lang="en-US" dirty="0">
                    <a:solidFill>
                      <a:srgbClr val="0346FF"/>
                    </a:solidFill>
                  </a:rPr>
                  <a:t>[BHO19, BCO20]</a:t>
                </a: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Unified results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Results hold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loss</a:t>
                </a:r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Strong Data Processing + </a:t>
                </a:r>
                <a:r>
                  <a:rPr lang="en-US" sz="2400" dirty="0" err="1"/>
                  <a:t>Assouad’s</a:t>
                </a:r>
                <a:r>
                  <a:rPr lang="en-US" sz="2400" dirty="0"/>
                  <a:t> method </a:t>
                </a:r>
                <a:r>
                  <a:rPr lang="en-US" dirty="0">
                    <a:solidFill>
                      <a:srgbClr val="0346FF"/>
                    </a:solidFill>
                  </a:rPr>
                  <a:t>[BGMNW16, DR19]</a:t>
                </a: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Lower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loss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Naturally extends to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loss functions</a:t>
                </a:r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Chi-squared contractions + </a:t>
                </a:r>
                <a:r>
                  <a:rPr lang="en-US" sz="2400" dirty="0" err="1"/>
                  <a:t>Assouad’s</a:t>
                </a:r>
                <a:r>
                  <a:rPr lang="en-US" sz="2400" dirty="0"/>
                  <a:t> method </a:t>
                </a:r>
                <a:r>
                  <a:rPr lang="en-US" dirty="0">
                    <a:solidFill>
                      <a:srgbClr val="0346FF"/>
                    </a:solidFill>
                  </a:rPr>
                  <a:t>[ACLST20, ACT20]</a:t>
                </a: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Unified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 panose="02040503050406030204" pitchFamily="18" charset="0"/>
                  </a:rPr>
                  <a:t>Works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43462D-235F-A347-9676-5F44A0C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4474815"/>
              </a:xfrm>
              <a:prstGeom prst="rect">
                <a:avLst/>
              </a:prstGeom>
              <a:blipFill>
                <a:blip r:embed="rId6"/>
                <a:stretch>
                  <a:fillRect l="-1187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5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Plan for each part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3462D-235F-A347-9676-5F44A0CB69B8}"/>
              </a:ext>
            </a:extLst>
          </p:cNvPr>
          <p:cNvSpPr txBox="1"/>
          <p:nvPr/>
        </p:nvSpPr>
        <p:spPr>
          <a:xfrm>
            <a:off x="266153" y="953780"/>
            <a:ext cx="8567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endParaRPr lang="en-US" sz="2400" i="1" dirty="0"/>
          </a:p>
          <a:p>
            <a:pPr marL="457200" indent="-457200">
              <a:lnSpc>
                <a:spcPct val="300000"/>
              </a:lnSpc>
              <a:buFont typeface="+mj-lt"/>
              <a:buAutoNum type="arabicPeriod"/>
            </a:pPr>
            <a:r>
              <a:rPr lang="en-US" sz="2400" dirty="0"/>
              <a:t>General methodology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Application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Proving lower bounds in statistical inference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F2669D-D08E-1540-8E84-3031A375D218}"/>
                  </a:ext>
                </a:extLst>
              </p:cNvPr>
              <p:cNvSpPr txBox="1"/>
              <p:nvPr/>
            </p:nvSpPr>
            <p:spPr>
              <a:xfrm>
                <a:off x="495452" y="900125"/>
                <a:ext cx="8567908" cy="529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Recall the goal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0" dirty="0"/>
                  <a:t>1. 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Prior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is a distribution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/>
              </a:p>
              <a:p>
                <a:pPr>
                  <a:spcAft>
                    <a:spcPts val="600"/>
                  </a:spcAft>
                </a:pPr>
                <a:r>
                  <a:rPr lang="en-US" sz="2400" dirty="0"/>
                  <a:t>2. Show that for any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a lower bound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All lower bounds will involve choosing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at some point</a:t>
                </a: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Observation: </a:t>
                </a: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suffices to prove lower </a:t>
                </a:r>
                <a:r>
                  <a:rPr lang="en-US" sz="2400" dirty="0"/>
                  <a:t>bound for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fixed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denote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F2669D-D08E-1540-8E84-3031A375D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2" y="900125"/>
                <a:ext cx="8567908" cy="5295745"/>
              </a:xfrm>
              <a:prstGeom prst="rect">
                <a:avLst/>
              </a:prstGeom>
              <a:blipFill>
                <a:blip r:embed="rId6"/>
                <a:stretch>
                  <a:fillRect l="-1037" t="-962" b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F8647-E5AF-4143-BF11-DECF4D968C84}"/>
                  </a:ext>
                </a:extLst>
              </p:cNvPr>
              <p:cNvSpPr txBox="1"/>
              <p:nvPr/>
            </p:nvSpPr>
            <p:spPr>
              <a:xfrm>
                <a:off x="5207922" y="2316097"/>
                <a:ext cx="22799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F8647-E5AF-4143-BF11-DECF4D968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922" y="2316097"/>
                <a:ext cx="227999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83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873874-4437-CC4F-83EA-A4DD6BECA251}"/>
                  </a:ext>
                </a:extLst>
              </p:cNvPr>
              <p:cNvSpPr txBox="1"/>
              <p:nvPr/>
            </p:nvSpPr>
            <p:spPr>
              <a:xfrm>
                <a:off x="1239227" y="3086136"/>
                <a:ext cx="6736373" cy="340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charset="0"/>
                        </a:rPr>
                        <m:t>𝐩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1">
                              <a:latin typeface="Cambria Math" charset="0"/>
                            </a:rPr>
                            <m:t>𝐩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r>
                  <a:rPr lang="en-US" sz="2400" dirty="0"/>
                  <a:t>For distributions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charset="0"/>
                      </a:rPr>
                      <m:t>𝐩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charset="0"/>
                      </a:rPr>
                      <m:t>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)≔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400" b="1">
                            <a:latin typeface="Cambria Math" charset="0"/>
                          </a:rPr>
                          <m:t>𝐩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𝐪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charset="0"/>
                      </a:rPr>
                      <m:t>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𝐪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)≔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charset="0"/>
                                  </a:rPr>
                                  <m:t>𝐩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charset="0"/>
                        </a:rPr>
                        <m:t>𝐩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charset="0"/>
                        </a:rPr>
                        <m:t>𝐩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873874-4437-CC4F-83EA-A4DD6BECA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227" y="3086136"/>
                <a:ext cx="6736373" cy="3402919"/>
              </a:xfrm>
              <a:prstGeom prst="rect">
                <a:avLst/>
              </a:prstGeom>
              <a:blipFill>
                <a:blip r:embed="rId5"/>
                <a:stretch>
                  <a:fillRect l="-1321" t="-38060" b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73EE5-9CCE-2441-8CF0-EF6ECFCD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6D27F77-EFBD-4879-AE2D-2A9B3CE5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51" y="48949"/>
            <a:ext cx="8766879" cy="1113477"/>
          </a:xfrm>
        </p:spPr>
        <p:txBody>
          <a:bodyPr>
            <a:normAutofit/>
          </a:bodyPr>
          <a:lstStyle/>
          <a:p>
            <a:r>
              <a:rPr lang="en-US" b="1" dirty="0"/>
              <a:t>Two recalls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E654BE-6F0B-004B-BE8E-4AFBE32D8A88}"/>
              </a:ext>
            </a:extLst>
          </p:cNvPr>
          <p:cNvGrpSpPr/>
          <p:nvPr/>
        </p:nvGrpSpPr>
        <p:grpSpPr>
          <a:xfrm>
            <a:off x="1393339" y="1755148"/>
            <a:ext cx="5255804" cy="914400"/>
            <a:chOff x="1393339" y="1287788"/>
            <a:chExt cx="5255804" cy="9144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1D58B2-DAF2-EA4F-A9E7-31FE2A3DDE6E}"/>
                </a:ext>
              </a:extLst>
            </p:cNvPr>
            <p:cNvGrpSpPr/>
            <p:nvPr/>
          </p:nvGrpSpPr>
          <p:grpSpPr>
            <a:xfrm>
              <a:off x="2470299" y="1287788"/>
              <a:ext cx="4178844" cy="914400"/>
              <a:chOff x="2577917" y="4326903"/>
              <a:chExt cx="4178844" cy="914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87C758CB-9323-094D-8DB4-F68DAD4892F4}"/>
                      </a:ext>
                    </a:extLst>
                  </p:cNvPr>
                  <p:cNvSpPr/>
                  <p:nvPr/>
                </p:nvSpPr>
                <p:spPr>
                  <a:xfrm>
                    <a:off x="3619893" y="4326903"/>
                    <a:ext cx="2045616" cy="914400"/>
                  </a:xfrm>
                  <a:prstGeom prst="rect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87C758CB-9323-094D-8DB4-F68DAD4892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9893" y="4326903"/>
                    <a:ext cx="2045616" cy="9144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8470A8CA-C267-184E-9617-2A14C7BD0540}"/>
                      </a:ext>
                    </a:extLst>
                  </p:cNvPr>
                  <p:cNvSpPr txBox="1"/>
                  <p:nvPr/>
                </p:nvSpPr>
                <p:spPr>
                  <a:xfrm>
                    <a:off x="2577917" y="4609708"/>
                    <a:ext cx="3978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8470A8CA-C267-184E-9617-2A14C7BD05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7917" y="4609708"/>
                    <a:ext cx="39786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4726A6C-510F-0B43-A1E1-AD608D50D155}"/>
                  </a:ext>
                </a:extLst>
              </p:cNvPr>
              <p:cNvCxnSpPr>
                <a:stCxn id="8" idx="3"/>
                <a:endCxn id="7" idx="1"/>
              </p:cNvCxnSpPr>
              <p:nvPr/>
            </p:nvCxnSpPr>
            <p:spPr>
              <a:xfrm flipV="1">
                <a:off x="2975782" y="4784103"/>
                <a:ext cx="644111" cy="102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F8727FD-CB85-B945-84CC-E09817D97978}"/>
                      </a:ext>
                    </a:extLst>
                  </p:cNvPr>
                  <p:cNvSpPr txBox="1"/>
                  <p:nvPr/>
                </p:nvSpPr>
                <p:spPr>
                  <a:xfrm>
                    <a:off x="6374092" y="4564145"/>
                    <a:ext cx="3826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F8727FD-CB85-B945-84CC-E09817D979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4092" y="4564145"/>
                    <a:ext cx="38266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22F76F4-0D8C-CB43-B631-E59C419EE531}"/>
                  </a:ext>
                </a:extLst>
              </p:cNvPr>
              <p:cNvCxnSpPr/>
              <p:nvPr/>
            </p:nvCxnSpPr>
            <p:spPr>
              <a:xfrm flipV="1">
                <a:off x="5665509" y="4738540"/>
                <a:ext cx="710649" cy="102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5D229B5-091E-1C43-9737-64D339D9DEB6}"/>
                    </a:ext>
                  </a:extLst>
                </p:cNvPr>
                <p:cNvSpPr txBox="1"/>
                <p:nvPr/>
              </p:nvSpPr>
              <p:spPr>
                <a:xfrm>
                  <a:off x="1393339" y="1570593"/>
                  <a:ext cx="3786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>
                            <a:latin typeface="Cambria Math" charset="0"/>
                          </a:rPr>
                          <m:t>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5D229B5-091E-1C43-9737-64D339D9D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39" y="1570593"/>
                  <a:ext cx="37862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3C69924-8688-474C-834C-DA04AF8A9476}"/>
                </a:ext>
              </a:extLst>
            </p:cNvPr>
            <p:cNvCxnSpPr>
              <a:stCxn id="17" idx="3"/>
            </p:cNvCxnSpPr>
            <p:nvPr/>
          </p:nvCxnSpPr>
          <p:spPr>
            <a:xfrm flipV="1">
              <a:off x="1771968" y="1744988"/>
              <a:ext cx="663347" cy="10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920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Proving lower bounds in statistical inference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F2669D-D08E-1540-8E84-3031A375D218}"/>
                  </a:ext>
                </a:extLst>
              </p:cNvPr>
              <p:cNvSpPr txBox="1"/>
              <p:nvPr/>
            </p:nvSpPr>
            <p:spPr>
              <a:xfrm>
                <a:off x="495452" y="900125"/>
                <a:ext cx="8567908" cy="3538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b="0" dirty="0"/>
                  <a:t>Design a prior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457200" indent="-457200">
                  <a:spcAft>
                    <a:spcPts val="600"/>
                  </a:spcAft>
                  <a:buAutoNum type="arabicPeriod" startAt="2"/>
                </a:pPr>
                <a:r>
                  <a:rPr lang="en-US" sz="2400" dirty="0"/>
                  <a:t>Show that for any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2400" dirty="0"/>
              </a:p>
              <a:p>
                <a:pPr>
                  <a:spcAft>
                    <a:spcPts val="600"/>
                  </a:spcAft>
                </a:pP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F2669D-D08E-1540-8E84-3031A375D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2" y="900125"/>
                <a:ext cx="8567908" cy="3538469"/>
              </a:xfrm>
              <a:prstGeom prst="rect">
                <a:avLst/>
              </a:prstGeom>
              <a:blipFill>
                <a:blip r:embed="rId6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34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BDE7-822C-2648-A9B0-D75F18C1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CR/van Trees inequality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CFB8-205C-904B-A97E-3CCBA5FAA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BEBB-DE1F-2F43-9557-00E98104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92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Outline for method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CEAF6-B5F2-E74C-9D0B-16F871DF1AF1}"/>
              </a:ext>
            </a:extLst>
          </p:cNvPr>
          <p:cNvSpPr txBox="1"/>
          <p:nvPr/>
        </p:nvSpPr>
        <p:spPr>
          <a:xfrm>
            <a:off x="266153" y="953780"/>
            <a:ext cx="8567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Univariate Cramer Rao (CR) bound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Bounds error in terms of Fisher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High-dimensional CR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Bayesian CR bound/van Trees inequality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Error bounds under information constraints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Application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Cramer Rao bound (for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4"/>
                <a:stretch>
                  <a:fillRect l="-188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489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Fisher information:</a:t>
                </a:r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charset="0"/>
                </a:endParaRPr>
              </a:p>
              <a:p>
                <a:pPr algn="ctr"/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𝜃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𝜕𝜃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dirty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any unbiased estimator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Ι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4896084"/>
              </a:xfrm>
              <a:prstGeom prst="rect">
                <a:avLst/>
              </a:prstGeom>
              <a:blipFill>
                <a:blip r:embed="rId7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9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Example: Bernoulli mean estimation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605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𝒳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={0,1}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𝑖𝑖𝑑</m:t>
                        </m:r>
                      </m:sub>
                    </m:sSub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Ι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charset="0"/>
                </a:endParaRPr>
              </a:p>
              <a:p>
                <a:r>
                  <a:rPr lang="en-US" sz="2400" dirty="0"/>
                  <a:t>By additivity of Fisher information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Ι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Ι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  <a:p>
                <a:r>
                  <a:rPr lang="en-US" sz="2400" dirty="0"/>
                  <a:t>For any </a:t>
                </a:r>
                <a:r>
                  <a:rPr lang="en-US" sz="2400" dirty="0">
                    <a:solidFill>
                      <a:srgbClr val="C00000"/>
                    </a:solidFill>
                  </a:rPr>
                  <a:t>unbiased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Achieved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6054863"/>
              </a:xfrm>
              <a:prstGeom prst="rect">
                <a:avLst/>
              </a:prstGeom>
              <a:blipFill>
                <a:blip r:embed="rId5"/>
                <a:stretch>
                  <a:fillRect l="-1187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4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Multivariate Cramer Rao bound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576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Fisher information matrix: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Ι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 (CR). </a:t>
                </a:r>
                <a:r>
                  <a:rPr lang="en-US" sz="2400" dirty="0">
                    <a:solidFill>
                      <a:srgbClr val="7030A0"/>
                    </a:solidFill>
                  </a:rPr>
                  <a:t>For any unbiased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Ι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9437FF"/>
                    </a:solidFill>
                  </a:rPr>
                  <a:t>Corollary.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</a:rPr>
                                <m:t>), </m:t>
                              </m:r>
                              <m:r>
                                <a:rPr lang="en-US" sz="24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943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9437FF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dirty="0">
                                          <a:solidFill>
                                            <a:srgbClr val="943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9437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9437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9437FF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943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 dirty="0">
                                          <a:solidFill>
                                            <a:srgbClr val="943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Ι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943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rgbClr val="943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9437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solidFill>
                            <a:srgbClr val="9437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9437FF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Last step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:r>
                  <a:rPr lang="en-US" sz="2400" dirty="0" err="1"/>
                  <a:t>p.s.d.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5767028"/>
              </a:xfrm>
              <a:prstGeom prst="rect">
                <a:avLst/>
              </a:prstGeom>
              <a:blipFill>
                <a:blip r:embed="rId6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5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van Trees inequality </a:t>
            </a:r>
            <a:r>
              <a:rPr lang="en-US" b="1" dirty="0">
                <a:solidFill>
                  <a:srgbClr val="0346FF"/>
                </a:solidFill>
              </a:rPr>
              <a:t>[vT68, GL95]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225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Unbiasedness </a:t>
                </a:r>
                <a:r>
                  <a:rPr lang="en-US" sz="2400" dirty="0"/>
                  <a:t>a strong assumption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van Trees inequality: a Bayesian CR bound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sz="2400" dirty="0"/>
                  <a:t> a prior distribution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Θ</m:t>
                    </m:r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Lower bound for error under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2250103"/>
              </a:xfrm>
              <a:prstGeom prst="rect">
                <a:avLst/>
              </a:prstGeom>
              <a:blipFill>
                <a:blip r:embed="rId5"/>
                <a:stretch>
                  <a:fillRect l="-1187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4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van Trees inequality </a:t>
            </a:r>
            <a:r>
              <a:rPr lang="en-US" b="1" dirty="0">
                <a:solidFill>
                  <a:srgbClr val="0346FF"/>
                </a:solidFill>
              </a:rPr>
              <a:t>[vT68, GL95]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4786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×…×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be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product prior </a:t>
                </a:r>
                <a:r>
                  <a:rPr lang="en-US" sz="2400" dirty="0"/>
                  <a:t>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, i.e.,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Theorem. </a:t>
                </a:r>
                <a:r>
                  <a:rPr lang="en-US" sz="2400" dirty="0">
                    <a:solidFill>
                      <a:srgbClr val="7030A0"/>
                    </a:solidFill>
                  </a:rPr>
                  <a:t>Under some mild assumptions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4786760"/>
              </a:xfrm>
              <a:prstGeom prst="rect">
                <a:avLst/>
              </a:prstGeom>
              <a:blipFill>
                <a:blip r:embed="rId5"/>
                <a:stretch>
                  <a:fillRect l="-1187" t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BD9683A-F296-814B-93BF-CF626F7AC69C}"/>
              </a:ext>
            </a:extLst>
          </p:cNvPr>
          <p:cNvSpPr txBox="1"/>
          <p:nvPr/>
        </p:nvSpPr>
        <p:spPr>
          <a:xfrm>
            <a:off x="181177" y="6077248"/>
            <a:ext cx="856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[GL95] </a:t>
            </a:r>
            <a:r>
              <a:rPr lang="en-IN" dirty="0">
                <a:solidFill>
                  <a:schemeClr val="accent1"/>
                </a:solidFill>
              </a:rPr>
              <a:t>R. D. Gill, B. Y. </a:t>
            </a:r>
            <a:r>
              <a:rPr lang="en-IN" dirty="0" err="1">
                <a:solidFill>
                  <a:schemeClr val="accent1"/>
                </a:solidFill>
              </a:rPr>
              <a:t>Levit</a:t>
            </a:r>
            <a:r>
              <a:rPr lang="en-IN" dirty="0">
                <a:solidFill>
                  <a:schemeClr val="accent1"/>
                </a:solidFill>
              </a:rPr>
              <a:t>, “Applications of the van Trees inequality: a Bayesian Cramer-Rao bound” </a:t>
            </a:r>
            <a:r>
              <a:rPr lang="en-IN" i="1" dirty="0">
                <a:solidFill>
                  <a:schemeClr val="accent1"/>
                </a:solidFill>
              </a:rPr>
              <a:t>Bernoulli, 1995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van Trees inequality </a:t>
            </a:r>
            <a:r>
              <a:rPr lang="en-US" b="1" dirty="0">
                <a:solidFill>
                  <a:srgbClr val="0346FF"/>
                </a:solidFill>
              </a:rPr>
              <a:t>[vT68, GL95]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285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Theorem. </a:t>
                </a:r>
                <a:r>
                  <a:rPr lang="en-US" sz="2400" dirty="0">
                    <a:solidFill>
                      <a:srgbClr val="7030A0"/>
                    </a:solidFill>
                  </a:rPr>
                  <a:t>Under some mild assumptions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sz="24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Design a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to upper bound</a:t>
                </a:r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2852256"/>
              </a:xfrm>
              <a:prstGeom prst="rect">
                <a:avLst/>
              </a:prstGeom>
              <a:blipFill>
                <a:blip r:embed="rId5"/>
                <a:stretch>
                  <a:fillRect l="-1187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BD9683A-F296-814B-93BF-CF626F7AC69C}"/>
              </a:ext>
            </a:extLst>
          </p:cNvPr>
          <p:cNvSpPr txBox="1"/>
          <p:nvPr/>
        </p:nvSpPr>
        <p:spPr>
          <a:xfrm>
            <a:off x="181177" y="6077248"/>
            <a:ext cx="856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[GL95] </a:t>
            </a:r>
            <a:r>
              <a:rPr lang="en-IN" dirty="0">
                <a:solidFill>
                  <a:schemeClr val="accent1"/>
                </a:solidFill>
              </a:rPr>
              <a:t>R. D. Gill, B. Y. </a:t>
            </a:r>
            <a:r>
              <a:rPr lang="en-IN" dirty="0" err="1">
                <a:solidFill>
                  <a:schemeClr val="accent1"/>
                </a:solidFill>
              </a:rPr>
              <a:t>Levit</a:t>
            </a:r>
            <a:r>
              <a:rPr lang="en-IN" dirty="0">
                <a:solidFill>
                  <a:schemeClr val="accent1"/>
                </a:solidFill>
              </a:rPr>
              <a:t>, “Applications of the van Trees inequality: a Bayesian Cramer-Rao bound” </a:t>
            </a:r>
            <a:r>
              <a:rPr lang="en-IN" i="1" dirty="0">
                <a:solidFill>
                  <a:schemeClr val="accent1"/>
                </a:solidFill>
              </a:rPr>
              <a:t>Bernoulli, 1995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962823" cy="921656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8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8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b="1" dirty="0"/>
                  <a:t>under interactive protocols </a:t>
                </a:r>
                <a:r>
                  <a:rPr lang="en-US" b="1" dirty="0">
                    <a:solidFill>
                      <a:srgbClr val="0346FF"/>
                    </a:solidFill>
                  </a:rPr>
                  <a:t>[BHO19]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962823" cy="921656"/>
              </a:xfrm>
              <a:blipFill>
                <a:blip r:embed="rId3"/>
                <a:stretch>
                  <a:fillRect l="-425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476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. By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chain rule of Fisher information</a:t>
                </a:r>
                <a:r>
                  <a:rPr lang="en-US" sz="2400" dirty="0"/>
                  <a:t>,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indep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. Using this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e>
                        <m:li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𝒲</m:t>
                          </m:r>
                        </m:lim>
                      </m:limLow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Consider worst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the support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supp</m:t>
                              </m:r>
                              <m: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𝒲</m:t>
                              </m:r>
                            </m:lim>
                          </m:limLow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4764831"/>
              </a:xfrm>
              <a:prstGeom prst="rect">
                <a:avLst/>
              </a:prstGeom>
              <a:blipFill>
                <a:blip r:embed="rId6"/>
                <a:stretch>
                  <a:fillRect l="-1187" t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FF47926-4FA5-8B40-AE68-D4F99DF6F62C}"/>
              </a:ext>
            </a:extLst>
          </p:cNvPr>
          <p:cNvGrpSpPr/>
          <p:nvPr/>
        </p:nvGrpSpPr>
        <p:grpSpPr>
          <a:xfrm>
            <a:off x="2231472" y="5677589"/>
            <a:ext cx="4580441" cy="921656"/>
            <a:chOff x="1530731" y="5684845"/>
            <a:chExt cx="5284882" cy="9144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4C03C1-05C4-4D45-9921-A2B3710FC1E7}"/>
                </a:ext>
              </a:extLst>
            </p:cNvPr>
            <p:cNvGrpSpPr/>
            <p:nvPr/>
          </p:nvGrpSpPr>
          <p:grpSpPr>
            <a:xfrm>
              <a:off x="2516957" y="5684845"/>
              <a:ext cx="4298656" cy="914400"/>
              <a:chOff x="2516957" y="4326903"/>
              <a:chExt cx="4298656" cy="914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83A3DA12-3809-A04E-B487-8B2519DAF8A9}"/>
                      </a:ext>
                    </a:extLst>
                  </p:cNvPr>
                  <p:cNvSpPr/>
                  <p:nvPr/>
                </p:nvSpPr>
                <p:spPr>
                  <a:xfrm>
                    <a:off x="3619893" y="4326903"/>
                    <a:ext cx="2045616" cy="914400"/>
                  </a:xfrm>
                  <a:prstGeom prst="rect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83A3DA12-3809-A04E-B487-8B2519DAF8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9893" y="4326903"/>
                    <a:ext cx="2045616" cy="9144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3E17E82-3AC9-9441-B7F5-CCCB3EA037B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957" y="4609708"/>
                    <a:ext cx="452618" cy="3664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3E17E82-3AC9-9441-B7F5-CCCB3EA037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957" y="4609708"/>
                    <a:ext cx="452618" cy="36642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85A6939-F8D7-E345-B274-217E86A47DAF}"/>
                  </a:ext>
                </a:extLst>
              </p:cNvPr>
              <p:cNvCxnSpPr>
                <a:stCxn id="9" idx="3"/>
                <a:endCxn id="7" idx="1"/>
              </p:cNvCxnSpPr>
              <p:nvPr/>
            </p:nvCxnSpPr>
            <p:spPr>
              <a:xfrm flipV="1">
                <a:off x="2969575" y="4784103"/>
                <a:ext cx="650318" cy="88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BB5895A-802A-4144-A0CF-0F1B747ADE5D}"/>
                      </a:ext>
                    </a:extLst>
                  </p:cNvPr>
                  <p:cNvSpPr txBox="1"/>
                  <p:nvPr/>
                </p:nvSpPr>
                <p:spPr>
                  <a:xfrm>
                    <a:off x="6374092" y="4564145"/>
                    <a:ext cx="441521" cy="3664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BB5895A-802A-4144-A0CF-0F1B747ADE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4092" y="4564145"/>
                    <a:ext cx="441521" cy="36642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8D43F7E-A087-B54F-A927-8F592600CEC9}"/>
                  </a:ext>
                </a:extLst>
              </p:cNvPr>
              <p:cNvCxnSpPr/>
              <p:nvPr/>
            </p:nvCxnSpPr>
            <p:spPr>
              <a:xfrm flipV="1">
                <a:off x="5665509" y="4738540"/>
                <a:ext cx="710649" cy="102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C35FFBC-E393-7945-9A54-094421C081BA}"/>
                    </a:ext>
                  </a:extLst>
                </p:cNvPr>
                <p:cNvSpPr/>
                <p:nvPr/>
              </p:nvSpPr>
              <p:spPr>
                <a:xfrm>
                  <a:off x="1530731" y="5979281"/>
                  <a:ext cx="3741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C35FFBC-E393-7945-9A54-094421C081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731" y="5979281"/>
                  <a:ext cx="37414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47F9D61-776D-0944-8937-0FC744EFBDB4}"/>
                </a:ext>
              </a:extLst>
            </p:cNvPr>
            <p:cNvCxnSpPr/>
            <p:nvPr/>
          </p:nvCxnSpPr>
          <p:spPr>
            <a:xfrm flipV="1">
              <a:off x="1895712" y="6168610"/>
              <a:ext cx="651787" cy="10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85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SMP protocols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4487BB-F14C-6E4B-85A8-94B614E6B1E6}"/>
                  </a:ext>
                </a:extLst>
              </p:cNvPr>
              <p:cNvSpPr txBox="1"/>
              <p:nvPr/>
            </p:nvSpPr>
            <p:spPr>
              <a:xfrm>
                <a:off x="717202" y="1096897"/>
                <a:ext cx="19303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4487BB-F14C-6E4B-85A8-94B614E6B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02" y="1096897"/>
                <a:ext cx="1930372" cy="461665"/>
              </a:xfrm>
              <a:prstGeom prst="rect">
                <a:avLst/>
              </a:prstGeom>
              <a:blipFill>
                <a:blip r:embed="rId5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3D59C00-05B6-8E40-9BD6-D4A647EE751C}"/>
              </a:ext>
            </a:extLst>
          </p:cNvPr>
          <p:cNvGrpSpPr/>
          <p:nvPr/>
        </p:nvGrpSpPr>
        <p:grpSpPr>
          <a:xfrm>
            <a:off x="717201" y="1419832"/>
            <a:ext cx="7448287" cy="4513608"/>
            <a:chOff x="336813" y="1176551"/>
            <a:chExt cx="7828676" cy="448728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F0C010-CAF9-9243-AABA-E0F97D0F0A8C}"/>
                </a:ext>
              </a:extLst>
            </p:cNvPr>
            <p:cNvGrpSpPr/>
            <p:nvPr/>
          </p:nvGrpSpPr>
          <p:grpSpPr>
            <a:xfrm>
              <a:off x="336813" y="1176551"/>
              <a:ext cx="7828676" cy="4487280"/>
              <a:chOff x="336813" y="1176551"/>
              <a:chExt cx="7828676" cy="448728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CC39264-A306-9245-AFD1-069B4A8E97FB}"/>
                  </a:ext>
                </a:extLst>
              </p:cNvPr>
              <p:cNvGrpSpPr/>
              <p:nvPr/>
            </p:nvGrpSpPr>
            <p:grpSpPr>
              <a:xfrm>
                <a:off x="2093769" y="1176551"/>
                <a:ext cx="4415314" cy="4487280"/>
                <a:chOff x="2092794" y="532850"/>
                <a:chExt cx="4772243" cy="4734889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CD40F8A-AA3A-6049-8787-AADDE2CD7AEE}"/>
                    </a:ext>
                  </a:extLst>
                </p:cNvPr>
                <p:cNvGrpSpPr/>
                <p:nvPr/>
              </p:nvGrpSpPr>
              <p:grpSpPr>
                <a:xfrm>
                  <a:off x="2092794" y="916757"/>
                  <a:ext cx="4772243" cy="3915124"/>
                  <a:chOff x="2132550" y="1006208"/>
                  <a:chExt cx="4772243" cy="3915124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ED979D89-A3E8-6748-88C0-C54755313086}"/>
                      </a:ext>
                    </a:extLst>
                  </p:cNvPr>
                  <p:cNvGrpSpPr/>
                  <p:nvPr/>
                </p:nvGrpSpPr>
                <p:grpSpPr>
                  <a:xfrm>
                    <a:off x="2157570" y="1006208"/>
                    <a:ext cx="4686723" cy="1161650"/>
                    <a:chOff x="2157570" y="1725388"/>
                    <a:chExt cx="4686723" cy="1161650"/>
                  </a:xfrm>
                </p:grpSpPr>
                <p:cxnSp>
                  <p:nvCxnSpPr>
                    <p:cNvPr id="91" name="Straight Arrow Connector 90">
                      <a:extLst>
                        <a:ext uri="{FF2B5EF4-FFF2-40B4-BE49-F238E27FC236}">
                          <a16:creationId xmlns:a16="http://schemas.microsoft.com/office/drawing/2014/main" id="{77550DC4-6306-7443-ADDD-E5B27BCAB7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10312" y="1725388"/>
                      <a:ext cx="2256892" cy="74964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2" name="Oval 91">
                          <a:extLst>
                            <a:ext uri="{FF2B5EF4-FFF2-40B4-BE49-F238E27FC236}">
                              <a16:creationId xmlns:a16="http://schemas.microsoft.com/office/drawing/2014/main" id="{80ADFFEB-427D-A549-A28C-38155DEF5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57570" y="2424701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" name="Oval 8">
                          <a:extLst>
                            <a:ext uri="{FF2B5EF4-FFF2-40B4-BE49-F238E27FC236}">
                              <a16:creationId xmlns:a16="http://schemas.microsoft.com/office/drawing/2014/main" id="{92FA3EA0-AD0D-8444-93E9-3705EE8ED28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57570" y="2424701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 l="-23684" b="-1315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93" name="Straight Arrow Connector 92">
                      <a:extLst>
                        <a:ext uri="{FF2B5EF4-FFF2-40B4-BE49-F238E27FC236}">
                          <a16:creationId xmlns:a16="http://schemas.microsoft.com/office/drawing/2014/main" id="{6764CA04-1C86-3346-8CCB-4E88FF3FC0D8}"/>
                        </a:ext>
                      </a:extLst>
                    </p:cNvPr>
                    <p:cNvCxnSpPr>
                      <a:cxnSpLocks/>
                      <a:endCxn id="94" idx="0"/>
                    </p:cNvCxnSpPr>
                    <p:nvPr/>
                  </p:nvCxnSpPr>
                  <p:spPr>
                    <a:xfrm flipH="1">
                      <a:off x="3332247" y="1725388"/>
                      <a:ext cx="1434957" cy="697603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4" name="Oval 93">
                          <a:extLst>
                            <a:ext uri="{FF2B5EF4-FFF2-40B4-BE49-F238E27FC236}">
                              <a16:creationId xmlns:a16="http://schemas.microsoft.com/office/drawing/2014/main" id="{50C8AB59-8FAA-284F-ABE7-DE88C10E1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01078" y="2422991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" name="Oval 11">
                          <a:extLst>
                            <a:ext uri="{FF2B5EF4-FFF2-40B4-BE49-F238E27FC236}">
                              <a16:creationId xmlns:a16="http://schemas.microsoft.com/office/drawing/2014/main" id="{2818B70A-B46B-0544-A8A5-E22642A61971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01078" y="2422991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7"/>
                          <a:stretch>
                            <a:fillRect l="-23684" b="-1315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30311B8-30CB-E640-877B-D33D4A2448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9525" y="2352786"/>
                      <a:ext cx="9124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/>
                        <a:t>.  .  .   </a:t>
                      </a:r>
                    </a:p>
                  </p:txBody>
                </p:sp>
                <p:cxnSp>
                  <p:nvCxnSpPr>
                    <p:cNvPr id="96" name="Straight Arrow Connector 95">
                      <a:extLst>
                        <a:ext uri="{FF2B5EF4-FFF2-40B4-BE49-F238E27FC236}">
                          <a16:creationId xmlns:a16="http://schemas.microsoft.com/office/drawing/2014/main" id="{E74112A3-D2FF-BD49-B791-C5DAC61768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7204" y="1725388"/>
                      <a:ext cx="1661843" cy="74964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7" name="Oval 96">
                          <a:extLst>
                            <a:ext uri="{FF2B5EF4-FFF2-40B4-BE49-F238E27FC236}">
                              <a16:creationId xmlns:a16="http://schemas.microsoft.com/office/drawing/2014/main" id="{46FAC8E6-3D7B-6847-A79A-51BCCADA78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5995" y="2411007"/>
                          <a:ext cx="498298" cy="474321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0" name="Oval 19">
                          <a:extLst>
                            <a:ext uri="{FF2B5EF4-FFF2-40B4-BE49-F238E27FC236}">
                              <a16:creationId xmlns:a16="http://schemas.microsoft.com/office/drawing/2014/main" id="{1BEBB2A7-C4D4-114D-AAD3-A2BCDC81860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45995" y="2411007"/>
                          <a:ext cx="498298" cy="474321"/>
                        </a:xfrm>
                        <a:prstGeom prst="ellipse">
                          <a:avLst/>
                        </a:prstGeom>
                        <a:blipFill>
                          <a:blip r:embed="rId8"/>
                          <a:stretch>
                            <a:fillRect l="-21951" b="-10256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7A3C925E-B4AE-044C-BF40-D11A646205ED}"/>
                      </a:ext>
                    </a:extLst>
                  </p:cNvPr>
                  <p:cNvGrpSpPr/>
                  <p:nvPr/>
                </p:nvGrpSpPr>
                <p:grpSpPr>
                  <a:xfrm>
                    <a:off x="2132550" y="2166148"/>
                    <a:ext cx="4772243" cy="1445239"/>
                    <a:chOff x="2132550" y="2885328"/>
                    <a:chExt cx="4772243" cy="1445239"/>
                  </a:xfrm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BB1C45FF-F839-E441-A070-32E5661AD8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7570" y="330827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0" name="TextBox 79">
                          <a:extLst>
                            <a:ext uri="{FF2B5EF4-FFF2-40B4-BE49-F238E27FC236}">
                              <a16:creationId xmlns:a16="http://schemas.microsoft.com/office/drawing/2014/main" id="{287736F4-6407-C742-8A7D-7DF9734A0C8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32550" y="3431569"/>
                          <a:ext cx="571269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TextBox 22">
                          <a:extLst>
                            <a:ext uri="{FF2B5EF4-FFF2-40B4-BE49-F238E27FC236}">
                              <a16:creationId xmlns:a16="http://schemas.microsoft.com/office/drawing/2014/main" id="{CA690634-D0E3-F945-BCC7-7463B494046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32550" y="3431569"/>
                          <a:ext cx="571269" cy="389712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52F5A466-5981-F74B-AAD2-0C465A12E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1351" y="330656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2" name="TextBox 81">
                          <a:extLst>
                            <a:ext uri="{FF2B5EF4-FFF2-40B4-BE49-F238E27FC236}">
                              <a16:creationId xmlns:a16="http://schemas.microsoft.com/office/drawing/2014/main" id="{CC0B079A-E2E3-FC44-89DE-72D71CF9F28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65783" y="3429859"/>
                          <a:ext cx="577021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TextBox 24">
                          <a:extLst>
                            <a:ext uri="{FF2B5EF4-FFF2-40B4-BE49-F238E27FC236}">
                              <a16:creationId xmlns:a16="http://schemas.microsoft.com/office/drawing/2014/main" id="{62F71630-7602-2B49-977E-5E54652E728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065783" y="3429859"/>
                          <a:ext cx="577021" cy="389712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22721732-FCF8-0641-8826-6D35DA81A0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990" y="330656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" name="TextBox 83">
                          <a:extLst>
                            <a:ext uri="{FF2B5EF4-FFF2-40B4-BE49-F238E27FC236}">
                              <a16:creationId xmlns:a16="http://schemas.microsoft.com/office/drawing/2014/main" id="{CC723302-BDB2-B143-9190-CBD17434BC2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332970" y="3429859"/>
                          <a:ext cx="571823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81A770CE-1B7D-964E-B471-AF8A6BEBFF4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32970" y="3429859"/>
                          <a:ext cx="571823" cy="38971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85" name="Straight Arrow Connector 84">
                      <a:extLst>
                        <a:ext uri="{FF2B5EF4-FFF2-40B4-BE49-F238E27FC236}">
                          <a16:creationId xmlns:a16="http://schemas.microsoft.com/office/drawing/2014/main" id="{9C17EBE9-CC35-F84D-B521-5759ED6CDBB4}"/>
                        </a:ext>
                      </a:extLst>
                    </p:cNvPr>
                    <p:cNvCxnSpPr>
                      <a:stCxn id="92" idx="4"/>
                      <a:endCxn id="79" idx="0"/>
                    </p:cNvCxnSpPr>
                    <p:nvPr/>
                  </p:nvCxnSpPr>
                  <p:spPr>
                    <a:xfrm>
                      <a:off x="2388739" y="288703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Arrow Connector 85">
                      <a:extLst>
                        <a:ext uri="{FF2B5EF4-FFF2-40B4-BE49-F238E27FC236}">
                          <a16:creationId xmlns:a16="http://schemas.microsoft.com/office/drawing/2014/main" id="{0E719B66-2264-B544-8FAB-4DEC49B189D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56211" y="288532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Arrow Connector 86">
                      <a:extLst>
                        <a:ext uri="{FF2B5EF4-FFF2-40B4-BE49-F238E27FC236}">
                          <a16:creationId xmlns:a16="http://schemas.microsoft.com/office/drawing/2014/main" id="{745968CE-F3CD-1C41-98F9-1249AD1464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9431" y="288532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Arrow Connector 87">
                      <a:extLst>
                        <a:ext uri="{FF2B5EF4-FFF2-40B4-BE49-F238E27FC236}">
                          <a16:creationId xmlns:a16="http://schemas.microsoft.com/office/drawing/2014/main" id="{D1E6870C-995C-A44F-9547-C923847C9D8E}"/>
                        </a:ext>
                      </a:extLst>
                    </p:cNvPr>
                    <p:cNvCxnSpPr>
                      <a:cxnSpLocks/>
                      <a:stCxn id="79" idx="2"/>
                    </p:cNvCxnSpPr>
                    <p:nvPr/>
                  </p:nvCxnSpPr>
                  <p:spPr>
                    <a:xfrm>
                      <a:off x="2388739" y="3883631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Arrow Connector 88">
                      <a:extLst>
                        <a:ext uri="{FF2B5EF4-FFF2-40B4-BE49-F238E27FC236}">
                          <a16:creationId xmlns:a16="http://schemas.microsoft.com/office/drawing/2014/main" id="{C5BFD104-0691-314F-897E-8AEEAD47F8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32249" y="3892195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Arrow Connector 89">
                      <a:extLst>
                        <a:ext uri="{FF2B5EF4-FFF2-40B4-BE49-F238E27FC236}">
                          <a16:creationId xmlns:a16="http://schemas.microsoft.com/office/drawing/2014/main" id="{DA777F10-BC68-6544-BDCD-D0DF2A64BA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78887" y="3871646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4FC52EB1-9F3F-8D49-ADBB-62B12DD0AAB4}"/>
                      </a:ext>
                    </a:extLst>
                  </p:cNvPr>
                  <p:cNvGrpSpPr/>
                  <p:nvPr/>
                </p:nvGrpSpPr>
                <p:grpSpPr>
                  <a:xfrm>
                    <a:off x="2145586" y="3532618"/>
                    <a:ext cx="4676449" cy="1388714"/>
                    <a:chOff x="2145586" y="4251798"/>
                    <a:chExt cx="4676449" cy="1388714"/>
                  </a:xfrm>
                </p:grpSpPr>
                <p:grpSp>
                  <p:nvGrpSpPr>
                    <p:cNvPr id="71" name="Group 70">
                      <a:extLst>
                        <a:ext uri="{FF2B5EF4-FFF2-40B4-BE49-F238E27FC236}">
                          <a16:creationId xmlns:a16="http://schemas.microsoft.com/office/drawing/2014/main" id="{7F702456-6D9F-4A49-997E-29F662FE33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5586" y="4251798"/>
                      <a:ext cx="4676449" cy="534252"/>
                      <a:chOff x="2145586" y="4251798"/>
                      <a:chExt cx="4676449" cy="534252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5" name="Oval 74">
                            <a:extLst>
                              <a:ext uri="{FF2B5EF4-FFF2-40B4-BE49-F238E27FC236}">
                                <a16:creationId xmlns:a16="http://schemas.microsoft.com/office/drawing/2014/main" id="{BA964280-E7A9-BD44-8CF2-05D693A0A6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45586" y="4323713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6" name="Oval 15">
                            <a:extLst>
                              <a:ext uri="{FF2B5EF4-FFF2-40B4-BE49-F238E27FC236}">
                                <a16:creationId xmlns:a16="http://schemas.microsoft.com/office/drawing/2014/main" id="{5F8807A6-B3E5-0D43-9A93-F7D88848BAD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45586" y="4323713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12"/>
                            <a:stretch>
                              <a:fillRect l="-18421" b="-10526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6" name="Oval 75">
                            <a:extLst>
                              <a:ext uri="{FF2B5EF4-FFF2-40B4-BE49-F238E27FC236}">
                                <a16:creationId xmlns:a16="http://schemas.microsoft.com/office/drawing/2014/main" id="{9AE69D21-4465-024B-8BCD-8DDC481A69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09642" y="4322003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7" name="Oval 16">
                            <a:extLst>
                              <a:ext uri="{FF2B5EF4-FFF2-40B4-BE49-F238E27FC236}">
                                <a16:creationId xmlns:a16="http://schemas.microsoft.com/office/drawing/2014/main" id="{010BBC42-CFE8-464B-97A8-A9426A1348E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109642" y="4322003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13"/>
                            <a:stretch>
                              <a:fillRect l="-18421" b="-10526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77" name="TextBox 76">
                        <a:extLst>
                          <a:ext uri="{FF2B5EF4-FFF2-40B4-BE49-F238E27FC236}">
                            <a16:creationId xmlns:a16="http://schemas.microsoft.com/office/drawing/2014/main" id="{2D7B5767-03EB-4A47-B0D2-C9C88E372AF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16171" y="4251798"/>
                        <a:ext cx="912429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b="1" dirty="0"/>
                          <a:t>.  .  .   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90299409-B071-F64A-85D9-8B0BB16125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23737" y="4268923"/>
                            <a:ext cx="498298" cy="474321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2" name="Oval 21">
                            <a:extLst>
                              <a:ext uri="{FF2B5EF4-FFF2-40B4-BE49-F238E27FC236}">
                                <a16:creationId xmlns:a16="http://schemas.microsoft.com/office/drawing/2014/main" id="{B3798A60-8416-6C44-9665-DF50DE8CC073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23737" y="4268923"/>
                            <a:ext cx="498298" cy="474321"/>
                          </a:xfrm>
                          <a:prstGeom prst="ellipse">
                            <a:avLst/>
                          </a:prstGeom>
                          <a:blipFill>
                            <a:blip r:embed="rId14"/>
                            <a:stretch>
                              <a:fillRect l="-17073" b="-12821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72" name="Straight Arrow Connector 71">
                      <a:extLst>
                        <a:ext uri="{FF2B5EF4-FFF2-40B4-BE49-F238E27FC236}">
                          <a16:creationId xmlns:a16="http://schemas.microsoft.com/office/drawing/2014/main" id="{15C8C93B-F668-DB44-8920-583ABF92E8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388739" y="4784340"/>
                      <a:ext cx="2481212" cy="8561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>
                      <a:extLst>
                        <a:ext uri="{FF2B5EF4-FFF2-40B4-BE49-F238E27FC236}">
                          <a16:creationId xmlns:a16="http://schemas.microsoft.com/office/drawing/2014/main" id="{8B273333-B943-184A-9A21-4686ECC088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32247" y="4784340"/>
                      <a:ext cx="1537704" cy="8561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Arrow Connector 73">
                      <a:extLst>
                        <a:ext uri="{FF2B5EF4-FFF2-40B4-BE49-F238E27FC236}">
                          <a16:creationId xmlns:a16="http://schemas.microsoft.com/office/drawing/2014/main" id="{D9BA1FEE-1471-7A4D-827A-DB9902C645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69951" y="4743244"/>
                      <a:ext cx="1708936" cy="89726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3A17EF62-DE06-3149-A12E-22B37B06F8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618" y="532850"/>
                      <a:ext cx="37862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3A17EF62-DE06-3149-A12E-22B37B06F83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2618" y="532850"/>
                      <a:ext cx="378629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ounded Rectangle 66">
                      <a:extLst>
                        <a:ext uri="{FF2B5EF4-FFF2-40B4-BE49-F238E27FC236}">
                          <a16:creationId xmlns:a16="http://schemas.microsoft.com/office/drawing/2014/main" id="{3F9E6339-3990-B14C-B099-2CC690AD5B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9891" y="4841820"/>
                      <a:ext cx="849075" cy="425919"/>
                    </a:xfrm>
                    <a:prstGeom prst="roundRect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ℜ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ounded Rectangle 7">
                      <a:extLst>
                        <a:ext uri="{FF2B5EF4-FFF2-40B4-BE49-F238E27FC236}">
                          <a16:creationId xmlns:a16="http://schemas.microsoft.com/office/drawing/2014/main" id="{8AD5A78B-61F8-3948-AE4C-8A6ABD2FAC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9891" y="4841820"/>
                      <a:ext cx="849075" cy="425919"/>
                    </a:xfrm>
                    <a:prstGeom prst="round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 w="25400">
                      <a:solidFill>
                        <a:srgbClr val="FF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B7CA7F9-9263-CD4B-8A67-C8FCA4413A2B}"/>
                      </a:ext>
                    </a:extLst>
                  </p:cNvPr>
                  <p:cNvSpPr txBox="1"/>
                  <p:nvPr/>
                </p:nvSpPr>
                <p:spPr>
                  <a:xfrm>
                    <a:off x="6591869" y="3070013"/>
                    <a:ext cx="15736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𝒲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BB7CA7F9-9263-CD4B-8A67-C8FCA4413A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1869" y="3070013"/>
                    <a:ext cx="157362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ounded Rectangle 57">
                    <a:extLst>
                      <a:ext uri="{FF2B5EF4-FFF2-40B4-BE49-F238E27FC236}">
                        <a16:creationId xmlns:a16="http://schemas.microsoft.com/office/drawing/2014/main" id="{25216FBE-E648-2444-ADE5-5E77FCA6B3B2}"/>
                      </a:ext>
                    </a:extLst>
                  </p:cNvPr>
                  <p:cNvSpPr/>
                  <p:nvPr/>
                </p:nvSpPr>
                <p:spPr>
                  <a:xfrm>
                    <a:off x="336813" y="3136993"/>
                    <a:ext cx="544528" cy="492622"/>
                  </a:xfrm>
                  <a:prstGeom prst="round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ounded Rectangle 57">
                    <a:extLst>
                      <a:ext uri="{FF2B5EF4-FFF2-40B4-BE49-F238E27FC236}">
                        <a16:creationId xmlns:a16="http://schemas.microsoft.com/office/drawing/2014/main" id="{25216FBE-E648-2444-ADE5-5E77FCA6B3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813" y="3136993"/>
                    <a:ext cx="544528" cy="492622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l="-9756" b="-10000"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D3E2922B-2412-3E45-A18A-9906E012BA8F}"/>
                  </a:ext>
                </a:extLst>
              </p:cNvPr>
              <p:cNvSpPr/>
              <p:nvPr/>
            </p:nvSpPr>
            <p:spPr>
              <a:xfrm>
                <a:off x="881340" y="2895672"/>
                <a:ext cx="1245083" cy="297377"/>
              </a:xfrm>
              <a:custGeom>
                <a:avLst/>
                <a:gdLst>
                  <a:gd name="connsiteX0" fmla="*/ 0 w 1719618"/>
                  <a:gd name="connsiteY0" fmla="*/ 464310 h 464310"/>
                  <a:gd name="connsiteX1" fmla="*/ 736979 w 1719618"/>
                  <a:gd name="connsiteY1" fmla="*/ 286 h 464310"/>
                  <a:gd name="connsiteX2" fmla="*/ 1719618 w 1719618"/>
                  <a:gd name="connsiteY2" fmla="*/ 409719 h 46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9618" h="464310">
                    <a:moveTo>
                      <a:pt x="0" y="464310"/>
                    </a:moveTo>
                    <a:cubicBezTo>
                      <a:pt x="225188" y="236847"/>
                      <a:pt x="450376" y="9384"/>
                      <a:pt x="736979" y="286"/>
                    </a:cubicBezTo>
                    <a:cubicBezTo>
                      <a:pt x="1023582" y="-8813"/>
                      <a:pt x="1371600" y="200453"/>
                      <a:pt x="1719618" y="409719"/>
                    </a:cubicBez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B27D881F-5232-AB44-8507-27C5925BC905}"/>
                  </a:ext>
                </a:extLst>
              </p:cNvPr>
              <p:cNvSpPr/>
              <p:nvPr/>
            </p:nvSpPr>
            <p:spPr>
              <a:xfrm>
                <a:off x="798553" y="2784484"/>
                <a:ext cx="2191305" cy="379037"/>
              </a:xfrm>
              <a:custGeom>
                <a:avLst/>
                <a:gdLst>
                  <a:gd name="connsiteX0" fmla="*/ 0 w 2333767"/>
                  <a:gd name="connsiteY0" fmla="*/ 450393 h 464041"/>
                  <a:gd name="connsiteX1" fmla="*/ 887104 w 2333767"/>
                  <a:gd name="connsiteY1" fmla="*/ 17 h 464041"/>
                  <a:gd name="connsiteX2" fmla="*/ 2333767 w 2333767"/>
                  <a:gd name="connsiteY2" fmla="*/ 464041 h 4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767" h="464041">
                    <a:moveTo>
                      <a:pt x="0" y="450393"/>
                    </a:moveTo>
                    <a:cubicBezTo>
                      <a:pt x="249071" y="224067"/>
                      <a:pt x="498143" y="-2258"/>
                      <a:pt x="887104" y="17"/>
                    </a:cubicBezTo>
                    <a:cubicBezTo>
                      <a:pt x="1276065" y="2292"/>
                      <a:pt x="1804916" y="233166"/>
                      <a:pt x="2333767" y="464041"/>
                    </a:cubicBez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8482C89F-5FB8-2145-AA49-3534E97C322F}"/>
                  </a:ext>
                </a:extLst>
              </p:cNvPr>
              <p:cNvSpPr/>
              <p:nvPr/>
            </p:nvSpPr>
            <p:spPr>
              <a:xfrm>
                <a:off x="586854" y="3630304"/>
                <a:ext cx="3643952" cy="2016826"/>
              </a:xfrm>
              <a:custGeom>
                <a:avLst/>
                <a:gdLst>
                  <a:gd name="connsiteX0" fmla="*/ 0 w 3643952"/>
                  <a:gd name="connsiteY0" fmla="*/ 0 h 2016826"/>
                  <a:gd name="connsiteX1" fmla="*/ 1228298 w 3643952"/>
                  <a:gd name="connsiteY1" fmla="*/ 1897039 h 2016826"/>
                  <a:gd name="connsiteX2" fmla="*/ 3643952 w 3643952"/>
                  <a:gd name="connsiteY2" fmla="*/ 1828800 h 2016826"/>
                  <a:gd name="connsiteX3" fmla="*/ 3643952 w 3643952"/>
                  <a:gd name="connsiteY3" fmla="*/ 1828800 h 201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3952" h="2016826">
                    <a:moveTo>
                      <a:pt x="0" y="0"/>
                    </a:moveTo>
                    <a:cubicBezTo>
                      <a:pt x="310486" y="796119"/>
                      <a:pt x="620973" y="1592239"/>
                      <a:pt x="1228298" y="1897039"/>
                    </a:cubicBezTo>
                    <a:cubicBezTo>
                      <a:pt x="1835623" y="2201839"/>
                      <a:pt x="3643952" y="1828800"/>
                      <a:pt x="3643952" y="1828800"/>
                    </a:cubicBezTo>
                    <a:lnTo>
                      <a:pt x="3643952" y="1828800"/>
                    </a:ln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DBCCC81-3C31-3B4D-97F4-F3ADF81CC06D}"/>
                </a:ext>
              </a:extLst>
            </p:cNvPr>
            <p:cNvSpPr/>
            <p:nvPr/>
          </p:nvSpPr>
          <p:spPr>
            <a:xfrm>
              <a:off x="655093" y="2676678"/>
              <a:ext cx="5322626" cy="503250"/>
            </a:xfrm>
            <a:custGeom>
              <a:avLst/>
              <a:gdLst>
                <a:gd name="connsiteX0" fmla="*/ 0 w 5322626"/>
                <a:gd name="connsiteY0" fmla="*/ 655274 h 709865"/>
                <a:gd name="connsiteX1" fmla="*/ 1146411 w 5322626"/>
                <a:gd name="connsiteY1" fmla="*/ 182 h 709865"/>
                <a:gd name="connsiteX2" fmla="*/ 5322626 w 5322626"/>
                <a:gd name="connsiteY2" fmla="*/ 709865 h 70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2626" h="709865">
                  <a:moveTo>
                    <a:pt x="0" y="655274"/>
                  </a:moveTo>
                  <a:cubicBezTo>
                    <a:pt x="129653" y="323178"/>
                    <a:pt x="259307" y="-8917"/>
                    <a:pt x="1146411" y="182"/>
                  </a:cubicBezTo>
                  <a:cubicBezTo>
                    <a:pt x="2033515" y="9280"/>
                    <a:pt x="4562901" y="612056"/>
                    <a:pt x="5322626" y="709865"/>
                  </a:cubicBezTo>
                </a:path>
              </a:pathLst>
            </a:custGeom>
            <a:noFill/>
            <a:ln w="25400">
              <a:solidFill>
                <a:srgbClr val="F24D0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33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3416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</a:rPr>
                  <a:t>Fact </a:t>
                </a:r>
                <a:r>
                  <a:rPr lang="en-US" sz="2400" dirty="0">
                    <a:solidFill>
                      <a:srgbClr val="7030A0"/>
                    </a:solidFill>
                  </a:rPr>
                  <a:t>[Borovkov95]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2400" dirty="0">
                    <a:solidFill>
                      <a:srgbClr val="7030A0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there exists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s.t.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3.14159265358…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This is the smallest possible value.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endParaRPr lang="en-US" sz="2400" dirty="0"/>
              </a:p>
              <a:p>
                <a:r>
                  <a:rPr lang="en-US" sz="2400" dirty="0"/>
                  <a:t>Choosing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(each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3.14…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3416384"/>
              </a:xfrm>
              <a:prstGeom prst="rect">
                <a:avLst/>
              </a:prstGeom>
              <a:blipFill>
                <a:blip r:embed="rId6"/>
                <a:stretch>
                  <a:fillRect l="-1187" t="-741" r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8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Information-constrained lower bounds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2" y="953780"/>
                <a:ext cx="8877848" cy="404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𝒲</m:t>
                              </m:r>
                            </m:lim>
                          </m:limLow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3.15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Therefore,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limLow>
                                <m:limLow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𝒲</m:t>
                                  </m:r>
                                </m:lim>
                              </m:limLow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3.15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2" y="953780"/>
                <a:ext cx="8877848" cy="4045338"/>
              </a:xfrm>
              <a:prstGeom prst="rect">
                <a:avLst/>
              </a:prstGeom>
              <a:blipFill>
                <a:blip r:embed="rId5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0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Application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600" dirty="0"/>
                  <a:t> 	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2" y="953780"/>
                <a:ext cx="8877848" cy="5864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=[−0.5, 0.5]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ℓ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𝜚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2" y="953780"/>
                <a:ext cx="8877848" cy="5864619"/>
              </a:xfrm>
              <a:prstGeom prst="rect">
                <a:avLst/>
              </a:prstGeom>
              <a:blipFill>
                <a:blip r:embed="rId6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90A1666-3144-E944-A400-9ACB5BEFDE8C}"/>
              </a:ext>
            </a:extLst>
          </p:cNvPr>
          <p:cNvGrpSpPr/>
          <p:nvPr/>
        </p:nvGrpSpPr>
        <p:grpSpPr>
          <a:xfrm>
            <a:off x="500616" y="1810077"/>
            <a:ext cx="2131021" cy="973917"/>
            <a:chOff x="500616" y="1810077"/>
            <a:chExt cx="2131021" cy="973917"/>
          </a:xfrm>
        </p:grpSpPr>
        <p:pic>
          <p:nvPicPr>
            <p:cNvPr id="6" name="Graphic 5" descr="Cell Tower">
              <a:extLst>
                <a:ext uri="{FF2B5EF4-FFF2-40B4-BE49-F238E27FC236}">
                  <a16:creationId xmlns:a16="http://schemas.microsoft.com/office/drawing/2014/main" id="{1119F400-1762-1C43-94FB-AA641BB1E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0616" y="1875436"/>
              <a:ext cx="908558" cy="9085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8D46D4-15B8-9F44-9DC4-A46D46D10FBB}"/>
                </a:ext>
              </a:extLst>
            </p:cNvPr>
            <p:cNvSpPr/>
            <p:nvPr/>
          </p:nvSpPr>
          <p:spPr>
            <a:xfrm>
              <a:off x="1470742" y="1810077"/>
              <a:ext cx="116089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346FF"/>
                  </a:solidFill>
                </a:rPr>
                <a:t>[BHO19]</a:t>
              </a:r>
              <a:endParaRPr lang="en-US" sz="2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926F9-F4DD-6D43-A672-F0108B128E44}"/>
              </a:ext>
            </a:extLst>
          </p:cNvPr>
          <p:cNvGrpSpPr/>
          <p:nvPr/>
        </p:nvGrpSpPr>
        <p:grpSpPr>
          <a:xfrm>
            <a:off x="494774" y="3976273"/>
            <a:ext cx="2139194" cy="914400"/>
            <a:chOff x="494774" y="4467344"/>
            <a:chExt cx="2139194" cy="914400"/>
          </a:xfrm>
        </p:grpSpPr>
        <p:pic>
          <p:nvPicPr>
            <p:cNvPr id="9" name="Graphic 8" descr="Blind">
              <a:extLst>
                <a:ext uri="{FF2B5EF4-FFF2-40B4-BE49-F238E27FC236}">
                  <a16:creationId xmlns:a16="http://schemas.microsoft.com/office/drawing/2014/main" id="{3EF15B76-798F-E745-90EE-D4674D27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4774" y="4467344"/>
              <a:ext cx="914400" cy="9144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7600F0-3972-F04F-8746-E8D1BD30BB8F}"/>
                </a:ext>
              </a:extLst>
            </p:cNvPr>
            <p:cNvSpPr/>
            <p:nvPr/>
          </p:nvSpPr>
          <p:spPr>
            <a:xfrm>
              <a:off x="1501222" y="4707374"/>
              <a:ext cx="113274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346FF"/>
                  </a:solidFill>
                </a:rPr>
                <a:t>[BCO19]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80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Application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/>
                  <a:t> </a:t>
                </a:r>
                <a:r>
                  <a:rPr lang="en-US" sz="3600" b="1" dirty="0"/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	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2" y="953780"/>
                <a:ext cx="8877848" cy="597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ℓ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𝜚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Tr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𝜚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2" y="953780"/>
                <a:ext cx="8877848" cy="5978944"/>
              </a:xfrm>
              <a:prstGeom prst="rect">
                <a:avLst/>
              </a:prstGeom>
              <a:blipFill>
                <a:blip r:embed="rId6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FC70587-D229-8C44-B432-FAB681B3E143}"/>
              </a:ext>
            </a:extLst>
          </p:cNvPr>
          <p:cNvGrpSpPr/>
          <p:nvPr/>
        </p:nvGrpSpPr>
        <p:grpSpPr>
          <a:xfrm>
            <a:off x="272015" y="1587567"/>
            <a:ext cx="2131021" cy="908558"/>
            <a:chOff x="500616" y="1875436"/>
            <a:chExt cx="2131021" cy="908558"/>
          </a:xfrm>
        </p:grpSpPr>
        <p:pic>
          <p:nvPicPr>
            <p:cNvPr id="6" name="Graphic 5" descr="Cell Tower">
              <a:extLst>
                <a:ext uri="{FF2B5EF4-FFF2-40B4-BE49-F238E27FC236}">
                  <a16:creationId xmlns:a16="http://schemas.microsoft.com/office/drawing/2014/main" id="{1119F400-1762-1C43-94FB-AA641BB1E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0616" y="1875436"/>
              <a:ext cx="908558" cy="9085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8D46D4-15B8-9F44-9DC4-A46D46D10FBB}"/>
                </a:ext>
              </a:extLst>
            </p:cNvPr>
            <p:cNvSpPr/>
            <p:nvPr/>
          </p:nvSpPr>
          <p:spPr>
            <a:xfrm>
              <a:off x="1470742" y="2208014"/>
              <a:ext cx="116089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346FF"/>
                  </a:solidFill>
                </a:rPr>
                <a:t>[BHO19]</a:t>
              </a:r>
              <a:endParaRPr lang="en-US" sz="2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71C4D-AC34-FE48-91E3-5583CC56C914}"/>
              </a:ext>
            </a:extLst>
          </p:cNvPr>
          <p:cNvGrpSpPr/>
          <p:nvPr/>
        </p:nvGrpSpPr>
        <p:grpSpPr>
          <a:xfrm>
            <a:off x="266172" y="4060939"/>
            <a:ext cx="2139194" cy="914400"/>
            <a:chOff x="494774" y="4467344"/>
            <a:chExt cx="2139194" cy="914400"/>
          </a:xfrm>
        </p:grpSpPr>
        <p:pic>
          <p:nvPicPr>
            <p:cNvPr id="9" name="Graphic 8" descr="Blind">
              <a:extLst>
                <a:ext uri="{FF2B5EF4-FFF2-40B4-BE49-F238E27FC236}">
                  <a16:creationId xmlns:a16="http://schemas.microsoft.com/office/drawing/2014/main" id="{3EF15B76-798F-E745-90EE-D4674D27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4774" y="4467344"/>
              <a:ext cx="914400" cy="9144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7600F0-3972-F04F-8746-E8D1BD30BB8F}"/>
                </a:ext>
              </a:extLst>
            </p:cNvPr>
            <p:cNvSpPr/>
            <p:nvPr/>
          </p:nvSpPr>
          <p:spPr>
            <a:xfrm>
              <a:off x="1501222" y="4707374"/>
              <a:ext cx="113274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0346FF"/>
                  </a:solidFill>
                </a:rPr>
                <a:t>[BCO19]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2990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2" y="953780"/>
                <a:ext cx="887784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Tight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estimation</a:t>
                </a:r>
              </a:p>
              <a:p>
                <a:pPr marL="342900" indent="-342900">
                  <a:lnSpc>
                    <a:spcPct val="3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Works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, and under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Does</a:t>
                </a:r>
                <a:r>
                  <a:rPr lang="en-US" sz="2400" i="1" dirty="0">
                    <a:solidFill>
                      <a:srgbClr val="F24D08"/>
                    </a:solidFill>
                  </a:rPr>
                  <a:t> </a:t>
                </a:r>
                <a:r>
                  <a:rPr lang="en-US" sz="2400" i="1" dirty="0"/>
                  <a:t>not</a:t>
                </a:r>
                <a:r>
                  <a:rPr lang="en-US" sz="2400" i="1" dirty="0">
                    <a:solidFill>
                      <a:srgbClr val="F24D08"/>
                    </a:solidFill>
                  </a:rPr>
                  <a:t> </a:t>
                </a:r>
                <a:r>
                  <a:rPr lang="en-US" sz="2400" i="1" dirty="0"/>
                  <a:t>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bounds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2" y="953780"/>
                <a:ext cx="8877848" cy="3046988"/>
              </a:xfrm>
              <a:prstGeom prst="rect">
                <a:avLst/>
              </a:prstGeom>
              <a:blipFill>
                <a:blip r:embed="rId5"/>
                <a:stretch>
                  <a:fillRect l="-1001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8D64654-E3ED-2A46-85A8-270FA37525E3}"/>
              </a:ext>
            </a:extLst>
          </p:cNvPr>
          <p:cNvGrpSpPr/>
          <p:nvPr/>
        </p:nvGrpSpPr>
        <p:grpSpPr>
          <a:xfrm>
            <a:off x="4381737" y="1814831"/>
            <a:ext cx="1480581" cy="619405"/>
            <a:chOff x="4107418" y="1256031"/>
            <a:chExt cx="1913773" cy="925024"/>
          </a:xfrm>
        </p:grpSpPr>
        <p:pic>
          <p:nvPicPr>
            <p:cNvPr id="6" name="Graphic 5" descr="Cell Tower">
              <a:extLst>
                <a:ext uri="{FF2B5EF4-FFF2-40B4-BE49-F238E27FC236}">
                  <a16:creationId xmlns:a16="http://schemas.microsoft.com/office/drawing/2014/main" id="{8A1AFF34-4B87-244E-8C96-58A012D43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07418" y="1266655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Blind">
              <a:extLst>
                <a:ext uri="{FF2B5EF4-FFF2-40B4-BE49-F238E27FC236}">
                  <a16:creationId xmlns:a16="http://schemas.microsoft.com/office/drawing/2014/main" id="{007B7E59-7548-1547-AA36-349B255D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06791" y="125603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167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BDE7-822C-2648-A9B0-D75F18C1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85179"/>
            <a:ext cx="7886700" cy="1287461"/>
          </a:xfrm>
        </p:spPr>
        <p:txBody>
          <a:bodyPr/>
          <a:lstStyle/>
          <a:p>
            <a:r>
              <a:rPr lang="en-US" dirty="0"/>
              <a:t>Detour: </a:t>
            </a:r>
            <a:r>
              <a:rPr lang="en-US" dirty="0" err="1"/>
              <a:t>Assouad’s</a:t>
            </a:r>
            <a:r>
              <a:rPr lang="en-US" dirty="0"/>
              <a:t> method</a:t>
            </a:r>
            <a:endParaRPr lang="en-US" dirty="0">
              <a:solidFill>
                <a:srgbClr val="0346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BEBB-DE1F-2F43-9557-00E98104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C1FEFB-B7DF-A344-A61A-2CA294AB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10707"/>
            <a:ext cx="7886700" cy="15001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Method 2 and 3 use classic </a:t>
            </a:r>
            <a:r>
              <a:rPr lang="en-US" sz="2400" dirty="0" err="1">
                <a:solidFill>
                  <a:schemeClr val="tx1"/>
                </a:solidFill>
              </a:rPr>
              <a:t>Assouad’s</a:t>
            </a:r>
            <a:r>
              <a:rPr lang="en-US" sz="2400" dirty="0">
                <a:solidFill>
                  <a:schemeClr val="tx1"/>
                </a:solidFill>
              </a:rPr>
              <a:t> method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68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The method</a:t>
            </a:r>
            <a:r>
              <a:rPr lang="en-US" dirty="0"/>
              <a:t> 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5368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for some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/>
                  <a:t>, such that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ham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are far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are far</a:t>
                </a:r>
              </a:p>
              <a:p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b="0" dirty="0">
                    <a:ea typeface="Cambria Math" panose="02040503050406030204" pitchFamily="18" charset="0"/>
                  </a:rPr>
                  <a:t>Prior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is the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𝑢𝑎𝑟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under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Estimate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in Hamming distance </a:t>
                </a:r>
              </a:p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	     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gives information about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5368842"/>
              </a:xfrm>
              <a:prstGeom prst="rect">
                <a:avLst/>
              </a:prstGeom>
              <a:blipFill>
                <a:blip r:embed="rId5"/>
                <a:stretch>
                  <a:fillRect l="-1187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9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 err="1"/>
              <a:t>Assouad’s</a:t>
            </a:r>
            <a:r>
              <a:rPr lang="en-US" b="1" dirty="0"/>
              <a:t> method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352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Theorem.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3526671"/>
              </a:xfrm>
              <a:prstGeom prst="rect">
                <a:avLst/>
              </a:prstGeom>
              <a:blipFill>
                <a:blip r:embed="rId5"/>
                <a:stretch>
                  <a:fillRect l="-1187" b="-40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905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1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529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−1, 1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2400" b="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b="0" i="1" dirty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Therefore,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ham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5290936"/>
              </a:xfrm>
              <a:prstGeom prst="rect">
                <a:avLst/>
              </a:prstGeom>
              <a:blipFill>
                <a:blip r:embed="rId6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346FF"/>
                    </a:solidFill>
                  </a:rPr>
                  <a:t>[Paninski08]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298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400" dirty="0">
                    <a:ea typeface="Cambria Math" panose="02040503050406030204" pitchFamily="18" charset="0"/>
                  </a:rPr>
                  <a:t>let</a:t>
                </a:r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ham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2988319"/>
              </a:xfrm>
              <a:prstGeom prst="rect">
                <a:avLst/>
              </a:prstGeom>
              <a:blipFill>
                <a:blip r:embed="rId6"/>
                <a:stretch>
                  <a:fillRect l="-1187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DDF3E80-3D08-044C-9F7F-74EEB376657B}"/>
              </a:ext>
            </a:extLst>
          </p:cNvPr>
          <p:cNvGrpSpPr/>
          <p:nvPr/>
        </p:nvGrpSpPr>
        <p:grpSpPr>
          <a:xfrm>
            <a:off x="181178" y="3429000"/>
            <a:ext cx="8035170" cy="3220902"/>
            <a:chOff x="139150" y="2932043"/>
            <a:chExt cx="8229598" cy="37178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8B48C1F-3E0C-D44D-A6FB-CF21AEDDDE8C}"/>
                </a:ext>
              </a:extLst>
            </p:cNvPr>
            <p:cNvGrpSpPr/>
            <p:nvPr/>
          </p:nvGrpSpPr>
          <p:grpSpPr>
            <a:xfrm>
              <a:off x="725557" y="2932043"/>
              <a:ext cx="7643191" cy="3717859"/>
              <a:chOff x="725557" y="2932043"/>
              <a:chExt cx="7643191" cy="3717859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36E260D-7E77-2F4D-925A-47BEF7D50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252" y="5585791"/>
                <a:ext cx="7593496" cy="0"/>
              </a:xfrm>
              <a:prstGeom prst="line">
                <a:avLst/>
              </a:prstGeom>
              <a:ln w="38100">
                <a:solidFill>
                  <a:schemeClr val="accent2">
                    <a:alpha val="6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626D9E-6F3F-3844-97AC-B873FD16B3F5}"/>
                  </a:ext>
                </a:extLst>
              </p:cNvPr>
              <p:cNvSpPr/>
              <p:nvPr/>
            </p:nvSpPr>
            <p:spPr>
              <a:xfrm>
                <a:off x="1023730" y="3896141"/>
                <a:ext cx="149087" cy="168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C323D2-C990-9048-B193-757F32DD0F3D}"/>
                  </a:ext>
                </a:extLst>
              </p:cNvPr>
              <p:cNvSpPr/>
              <p:nvPr/>
            </p:nvSpPr>
            <p:spPr>
              <a:xfrm>
                <a:off x="1335154" y="4167811"/>
                <a:ext cx="149087" cy="1411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3F4D13-967C-534B-8440-854724E5E7DB}"/>
                  </a:ext>
                </a:extLst>
              </p:cNvPr>
              <p:cNvSpPr/>
              <p:nvPr/>
            </p:nvSpPr>
            <p:spPr>
              <a:xfrm>
                <a:off x="1673091" y="3889516"/>
                <a:ext cx="149087" cy="168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34EA437-40E6-5843-AC8D-516B9D4219D7}"/>
                  </a:ext>
                </a:extLst>
              </p:cNvPr>
              <p:cNvSpPr/>
              <p:nvPr/>
            </p:nvSpPr>
            <p:spPr>
              <a:xfrm>
                <a:off x="1984515" y="4171125"/>
                <a:ext cx="149087" cy="1411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2951D0-465C-8E42-B469-1DE2927983CB}"/>
                  </a:ext>
                </a:extLst>
              </p:cNvPr>
              <p:cNvSpPr/>
              <p:nvPr/>
            </p:nvSpPr>
            <p:spPr>
              <a:xfrm>
                <a:off x="2657062" y="3889517"/>
                <a:ext cx="149087" cy="168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D467364-0885-9146-A6B4-3E43CD0C1142}"/>
                  </a:ext>
                </a:extLst>
              </p:cNvPr>
              <p:cNvSpPr/>
              <p:nvPr/>
            </p:nvSpPr>
            <p:spPr>
              <a:xfrm>
                <a:off x="2322444" y="4171126"/>
                <a:ext cx="149087" cy="1411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2C824B-9FCE-474E-9FA3-6DE7EB057742}"/>
                  </a:ext>
                </a:extLst>
              </p:cNvPr>
              <p:cNvSpPr txBox="1"/>
              <p:nvPr/>
            </p:nvSpPr>
            <p:spPr>
              <a:xfrm>
                <a:off x="944218" y="579451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D9D72C-2431-474F-B21A-BCBF0AA0ABFA}"/>
                  </a:ext>
                </a:extLst>
              </p:cNvPr>
              <p:cNvSpPr txBox="1"/>
              <p:nvPr/>
            </p:nvSpPr>
            <p:spPr>
              <a:xfrm>
                <a:off x="1255642" y="57878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73EAB5-DECB-3543-98B9-1EDB28730604}"/>
                  </a:ext>
                </a:extLst>
              </p:cNvPr>
              <p:cNvSpPr txBox="1"/>
              <p:nvPr/>
            </p:nvSpPr>
            <p:spPr>
              <a:xfrm>
                <a:off x="1613453" y="578788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70DB5C-42FE-5740-BFD8-277DA6353100}"/>
                  </a:ext>
                </a:extLst>
              </p:cNvPr>
              <p:cNvSpPr txBox="1"/>
              <p:nvPr/>
            </p:nvSpPr>
            <p:spPr>
              <a:xfrm>
                <a:off x="1891746" y="578788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20BC1E-7D36-EE4B-9CF8-CA7DF5D03675}"/>
                  </a:ext>
                </a:extLst>
              </p:cNvPr>
              <p:cNvSpPr txBox="1"/>
              <p:nvPr/>
            </p:nvSpPr>
            <p:spPr>
              <a:xfrm>
                <a:off x="2262809" y="577132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F3C1E3-EF74-BB45-84D5-1A687F34B05C}"/>
                  </a:ext>
                </a:extLst>
              </p:cNvPr>
              <p:cNvSpPr txBox="1"/>
              <p:nvPr/>
            </p:nvSpPr>
            <p:spPr>
              <a:xfrm>
                <a:off x="2541102" y="576138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CF7E208-7C8A-6943-8975-3D93058E8746}"/>
                      </a:ext>
                    </a:extLst>
                  </p:cNvPr>
                  <p:cNvSpPr txBox="1"/>
                  <p:nvPr/>
                </p:nvSpPr>
                <p:spPr>
                  <a:xfrm>
                    <a:off x="884582" y="6311348"/>
                    <a:ext cx="58580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=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326A7DF-00F2-0540-9B0A-91E415A88B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582" y="6311348"/>
                    <a:ext cx="585801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704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4EBF09F-70CD-F94A-8B3E-CC07C25AF13C}"/>
                      </a:ext>
                    </a:extLst>
                  </p:cNvPr>
                  <p:cNvSpPr txBox="1"/>
                  <p:nvPr/>
                </p:nvSpPr>
                <p:spPr>
                  <a:xfrm>
                    <a:off x="1573697" y="6294785"/>
                    <a:ext cx="59054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=</a:t>
                    </a:r>
                    <a14:m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7372DFAC-E8B7-1443-AC31-19EDE92CB6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3697" y="6294785"/>
                    <a:ext cx="590546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3704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3A246E3-AA32-1E46-BC42-B3BC28A6D17E}"/>
                      </a:ext>
                    </a:extLst>
                  </p:cNvPr>
                  <p:cNvSpPr txBox="1"/>
                  <p:nvPr/>
                </p:nvSpPr>
                <p:spPr>
                  <a:xfrm>
                    <a:off x="2209800" y="6284846"/>
                    <a:ext cx="73969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=</a:t>
                    </a:r>
                    <a14:m>
                      <m:oMath xmlns:m="http://schemas.openxmlformats.org/officeDocument/2006/math">
                        <m: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108E376-5AB7-D44A-9047-4B7F5C399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800" y="6284846"/>
                    <a:ext cx="739690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704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AF71E1-6E26-6B4F-B34A-710116BE8560}"/>
                  </a:ext>
                </a:extLst>
              </p:cNvPr>
              <p:cNvSpPr txBox="1"/>
              <p:nvPr/>
            </p:nvSpPr>
            <p:spPr>
              <a:xfrm>
                <a:off x="3627783" y="5754758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5C8B1F-8FD4-E440-B5E6-CF6ED0750E02}"/>
                  </a:ext>
                </a:extLst>
              </p:cNvPr>
              <p:cNvSpPr txBox="1"/>
              <p:nvPr/>
            </p:nvSpPr>
            <p:spPr>
              <a:xfrm>
                <a:off x="3578087" y="4671391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6A83674-0756-EC4F-96CE-2854A8219764}"/>
                  </a:ext>
                </a:extLst>
              </p:cNvPr>
              <p:cNvCxnSpPr/>
              <p:nvPr/>
            </p:nvCxnSpPr>
            <p:spPr>
              <a:xfrm flipV="1">
                <a:off x="775252" y="2932043"/>
                <a:ext cx="0" cy="264712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F942394-A710-B249-8619-89D7F2B2261E}"/>
                  </a:ext>
                </a:extLst>
              </p:cNvPr>
              <p:cNvCxnSpPr/>
              <p:nvPr/>
            </p:nvCxnSpPr>
            <p:spPr>
              <a:xfrm>
                <a:off x="725557" y="4065105"/>
                <a:ext cx="10933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D7EEA8-B0DC-0449-BCE0-BA09123683AB}"/>
                    </a:ext>
                  </a:extLst>
                </p:cNvPr>
                <p:cNvSpPr txBox="1"/>
                <p:nvPr/>
              </p:nvSpPr>
              <p:spPr>
                <a:xfrm>
                  <a:off x="139150" y="3866324"/>
                  <a:ext cx="6199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D7EEA8-B0DC-0449-BCE0-BA0912368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50" y="3866324"/>
                  <a:ext cx="61997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75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4487BB-F14C-6E4B-85A8-94B614E6B1E6}"/>
                  </a:ext>
                </a:extLst>
              </p:cNvPr>
              <p:cNvSpPr txBox="1"/>
              <p:nvPr/>
            </p:nvSpPr>
            <p:spPr>
              <a:xfrm>
                <a:off x="717201" y="1218818"/>
                <a:ext cx="3718852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4487BB-F14C-6E4B-85A8-94B614E6B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01" y="1218818"/>
                <a:ext cx="3718852" cy="517065"/>
              </a:xfrm>
              <a:prstGeom prst="rect">
                <a:avLst/>
              </a:prstGeom>
              <a:blipFill>
                <a:blip r:embed="rId5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itle 1">
            <a:extLst>
              <a:ext uri="{FF2B5EF4-FFF2-40B4-BE49-F238E27FC236}">
                <a16:creationId xmlns:a16="http://schemas.microsoft.com/office/drawing/2014/main" id="{7DE6C69A-B82F-3D44-8503-D867AA9683D7}"/>
              </a:ext>
            </a:extLst>
          </p:cNvPr>
          <p:cNvSpPr txBox="1">
            <a:spLocks/>
          </p:cNvSpPr>
          <p:nvPr/>
        </p:nvSpPr>
        <p:spPr>
          <a:xfrm>
            <a:off x="99897" y="33956"/>
            <a:ext cx="8766879" cy="921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(Sequentially) interactive protocols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4EE51A-98D7-1A40-A4C1-BD77422F1739}"/>
              </a:ext>
            </a:extLst>
          </p:cNvPr>
          <p:cNvGrpSpPr/>
          <p:nvPr/>
        </p:nvGrpSpPr>
        <p:grpSpPr>
          <a:xfrm>
            <a:off x="717201" y="1419832"/>
            <a:ext cx="7448287" cy="4513608"/>
            <a:chOff x="336813" y="1176551"/>
            <a:chExt cx="7828676" cy="448728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7CB6CA-51B9-CF47-9E96-D413B6847E2B}"/>
                </a:ext>
              </a:extLst>
            </p:cNvPr>
            <p:cNvGrpSpPr/>
            <p:nvPr/>
          </p:nvGrpSpPr>
          <p:grpSpPr>
            <a:xfrm>
              <a:off x="336813" y="1176551"/>
              <a:ext cx="7828676" cy="4487280"/>
              <a:chOff x="336813" y="1176551"/>
              <a:chExt cx="7828676" cy="448728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A1592121-E8C6-A94C-AE60-092CC954493F}"/>
                  </a:ext>
                </a:extLst>
              </p:cNvPr>
              <p:cNvGrpSpPr/>
              <p:nvPr/>
            </p:nvGrpSpPr>
            <p:grpSpPr>
              <a:xfrm>
                <a:off x="2093769" y="1176551"/>
                <a:ext cx="4415314" cy="4487280"/>
                <a:chOff x="2092794" y="532850"/>
                <a:chExt cx="4772243" cy="473488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DFA7ED3E-7AC6-404E-B332-BB61CC5A6755}"/>
                    </a:ext>
                  </a:extLst>
                </p:cNvPr>
                <p:cNvGrpSpPr/>
                <p:nvPr/>
              </p:nvGrpSpPr>
              <p:grpSpPr>
                <a:xfrm>
                  <a:off x="2092794" y="916757"/>
                  <a:ext cx="4772243" cy="3915124"/>
                  <a:chOff x="2132550" y="1006208"/>
                  <a:chExt cx="4772243" cy="3915124"/>
                </a:xfrm>
              </p:grpSpPr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4F7E19F3-41FE-8145-ADA7-595EAB9109F0}"/>
                      </a:ext>
                    </a:extLst>
                  </p:cNvPr>
                  <p:cNvGrpSpPr/>
                  <p:nvPr/>
                </p:nvGrpSpPr>
                <p:grpSpPr>
                  <a:xfrm>
                    <a:off x="2157570" y="1006208"/>
                    <a:ext cx="4686723" cy="1161650"/>
                    <a:chOff x="2157570" y="1725388"/>
                    <a:chExt cx="4686723" cy="1161650"/>
                  </a:xfrm>
                </p:grpSpPr>
                <p:cxnSp>
                  <p:nvCxnSpPr>
                    <p:cNvPr id="90" name="Straight Arrow Connector 89">
                      <a:extLst>
                        <a:ext uri="{FF2B5EF4-FFF2-40B4-BE49-F238E27FC236}">
                          <a16:creationId xmlns:a16="http://schemas.microsoft.com/office/drawing/2014/main" id="{C4CB34AB-C36A-AA43-AFF6-3BE49A4EB4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10312" y="1725388"/>
                      <a:ext cx="2256892" cy="74964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1" name="Oval 90">
                          <a:extLst>
                            <a:ext uri="{FF2B5EF4-FFF2-40B4-BE49-F238E27FC236}">
                              <a16:creationId xmlns:a16="http://schemas.microsoft.com/office/drawing/2014/main" id="{3B37BE79-3174-AB4D-91DE-A4A9200A19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57570" y="2424701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" name="Oval 8">
                          <a:extLst>
                            <a:ext uri="{FF2B5EF4-FFF2-40B4-BE49-F238E27FC236}">
                              <a16:creationId xmlns:a16="http://schemas.microsoft.com/office/drawing/2014/main" id="{92FA3EA0-AD0D-8444-93E9-3705EE8ED280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57570" y="2424701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6"/>
                          <a:stretch>
                            <a:fillRect l="-23684" b="-1315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92" name="Straight Arrow Connector 91">
                      <a:extLst>
                        <a:ext uri="{FF2B5EF4-FFF2-40B4-BE49-F238E27FC236}">
                          <a16:creationId xmlns:a16="http://schemas.microsoft.com/office/drawing/2014/main" id="{4953EC33-4D8E-2040-8036-11BD101F6BCA}"/>
                        </a:ext>
                      </a:extLst>
                    </p:cNvPr>
                    <p:cNvCxnSpPr>
                      <a:cxnSpLocks/>
                      <a:endCxn id="93" idx="0"/>
                    </p:cNvCxnSpPr>
                    <p:nvPr/>
                  </p:nvCxnSpPr>
                  <p:spPr>
                    <a:xfrm flipH="1">
                      <a:off x="3332247" y="1725388"/>
                      <a:ext cx="1434957" cy="697603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3" name="Oval 92">
                          <a:extLst>
                            <a:ext uri="{FF2B5EF4-FFF2-40B4-BE49-F238E27FC236}">
                              <a16:creationId xmlns:a16="http://schemas.microsoft.com/office/drawing/2014/main" id="{742A815E-1FAE-8143-AE16-41C3FABD63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01078" y="2422991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" name="Oval 11">
                          <a:extLst>
                            <a:ext uri="{FF2B5EF4-FFF2-40B4-BE49-F238E27FC236}">
                              <a16:creationId xmlns:a16="http://schemas.microsoft.com/office/drawing/2014/main" id="{2818B70A-B46B-0544-A8A5-E22642A61971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01078" y="2422991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7"/>
                          <a:stretch>
                            <a:fillRect l="-23684" b="-13158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5D4AF17B-88CF-4A4B-A058-59EA33FD93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9525" y="2352786"/>
                      <a:ext cx="9124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/>
                        <a:t>.  .  .   </a:t>
                      </a:r>
                    </a:p>
                  </p:txBody>
                </p:sp>
                <p:cxnSp>
                  <p:nvCxnSpPr>
                    <p:cNvPr id="95" name="Straight Arrow Connector 94">
                      <a:extLst>
                        <a:ext uri="{FF2B5EF4-FFF2-40B4-BE49-F238E27FC236}">
                          <a16:creationId xmlns:a16="http://schemas.microsoft.com/office/drawing/2014/main" id="{287DBB0F-7AFB-0A4F-82D4-FC9B45EB16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67204" y="1725388"/>
                      <a:ext cx="1661843" cy="74964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6" name="Oval 95">
                          <a:extLst>
                            <a:ext uri="{FF2B5EF4-FFF2-40B4-BE49-F238E27FC236}">
                              <a16:creationId xmlns:a16="http://schemas.microsoft.com/office/drawing/2014/main" id="{19828DE4-35AD-2A43-8D52-DD49823F66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5995" y="2411007"/>
                          <a:ext cx="498298" cy="474321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0" name="Oval 19">
                          <a:extLst>
                            <a:ext uri="{FF2B5EF4-FFF2-40B4-BE49-F238E27FC236}">
                              <a16:creationId xmlns:a16="http://schemas.microsoft.com/office/drawing/2014/main" id="{1BEBB2A7-C4D4-114D-AAD3-A2BCDC81860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45995" y="2411007"/>
                          <a:ext cx="498298" cy="474321"/>
                        </a:xfrm>
                        <a:prstGeom prst="ellipse">
                          <a:avLst/>
                        </a:prstGeom>
                        <a:blipFill>
                          <a:blip r:embed="rId8"/>
                          <a:stretch>
                            <a:fillRect l="-21951" b="-10256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E751AA71-C8F8-9F4C-BC93-DECD0C0D331A}"/>
                      </a:ext>
                    </a:extLst>
                  </p:cNvPr>
                  <p:cNvGrpSpPr/>
                  <p:nvPr/>
                </p:nvGrpSpPr>
                <p:grpSpPr>
                  <a:xfrm>
                    <a:off x="2132550" y="2166148"/>
                    <a:ext cx="4772243" cy="1445239"/>
                    <a:chOff x="2132550" y="2885328"/>
                    <a:chExt cx="4772243" cy="1445239"/>
                  </a:xfrm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D11A66F2-BC3E-AE43-AAC3-A1BFD2B6CD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7570" y="330827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9" name="TextBox 78">
                          <a:extLst>
                            <a:ext uri="{FF2B5EF4-FFF2-40B4-BE49-F238E27FC236}">
                              <a16:creationId xmlns:a16="http://schemas.microsoft.com/office/drawing/2014/main" id="{0A2F3BFA-3406-1346-B21B-4A19D14E36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32550" y="3431569"/>
                          <a:ext cx="571269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TextBox 22">
                          <a:extLst>
                            <a:ext uri="{FF2B5EF4-FFF2-40B4-BE49-F238E27FC236}">
                              <a16:creationId xmlns:a16="http://schemas.microsoft.com/office/drawing/2014/main" id="{CA690634-D0E3-F945-BCC7-7463B4940461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32550" y="3431569"/>
                          <a:ext cx="571269" cy="389712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09BC17B0-9C0F-7F4C-B13D-99E393C92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11351" y="330656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1" name="TextBox 80">
                          <a:extLst>
                            <a:ext uri="{FF2B5EF4-FFF2-40B4-BE49-F238E27FC236}">
                              <a16:creationId xmlns:a16="http://schemas.microsoft.com/office/drawing/2014/main" id="{2A1D44C7-7D9C-9142-84BE-380C8C518ED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65783" y="3429859"/>
                          <a:ext cx="577021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5" name="TextBox 24">
                          <a:extLst>
                            <a:ext uri="{FF2B5EF4-FFF2-40B4-BE49-F238E27FC236}">
                              <a16:creationId xmlns:a16="http://schemas.microsoft.com/office/drawing/2014/main" id="{62F71630-7602-2B49-977E-5E54652E728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065783" y="3429859"/>
                          <a:ext cx="577021" cy="389712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FCF3A4CC-EED0-BA4E-B52A-24AB6BDB7E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990" y="3306569"/>
                      <a:ext cx="462337" cy="57535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3" name="TextBox 82">
                          <a:extLst>
                            <a:ext uri="{FF2B5EF4-FFF2-40B4-BE49-F238E27FC236}">
                              <a16:creationId xmlns:a16="http://schemas.microsoft.com/office/drawing/2014/main" id="{4EC3D4C9-D763-A843-B2C4-B479A5472ED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332970" y="3429859"/>
                          <a:ext cx="571823" cy="3897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81A770CE-1B7D-964E-B471-AF8A6BEBFF4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32970" y="3429859"/>
                          <a:ext cx="571823" cy="38971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84" name="Straight Arrow Connector 83">
                      <a:extLst>
                        <a:ext uri="{FF2B5EF4-FFF2-40B4-BE49-F238E27FC236}">
                          <a16:creationId xmlns:a16="http://schemas.microsoft.com/office/drawing/2014/main" id="{E8A6FF1C-D380-9C43-966C-B3B63B93E9DC}"/>
                        </a:ext>
                      </a:extLst>
                    </p:cNvPr>
                    <p:cNvCxnSpPr>
                      <a:stCxn id="91" idx="4"/>
                      <a:endCxn id="78" idx="0"/>
                    </p:cNvCxnSpPr>
                    <p:nvPr/>
                  </p:nvCxnSpPr>
                  <p:spPr>
                    <a:xfrm>
                      <a:off x="2388739" y="288703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Arrow Connector 84">
                      <a:extLst>
                        <a:ext uri="{FF2B5EF4-FFF2-40B4-BE49-F238E27FC236}">
                          <a16:creationId xmlns:a16="http://schemas.microsoft.com/office/drawing/2014/main" id="{0F51E136-3C34-2946-A47E-E4B0855BE8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56211" y="288532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Arrow Connector 85">
                      <a:extLst>
                        <a:ext uri="{FF2B5EF4-FFF2-40B4-BE49-F238E27FC236}">
                          <a16:creationId xmlns:a16="http://schemas.microsoft.com/office/drawing/2014/main" id="{36966114-4575-8D4A-880C-7E7DCAFE7A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9431" y="2885328"/>
                      <a:ext cx="0" cy="421241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Arrow Connector 86">
                      <a:extLst>
                        <a:ext uri="{FF2B5EF4-FFF2-40B4-BE49-F238E27FC236}">
                          <a16:creationId xmlns:a16="http://schemas.microsoft.com/office/drawing/2014/main" id="{9F9DF097-85F3-C840-95CA-44D35B30F050}"/>
                        </a:ext>
                      </a:extLst>
                    </p:cNvPr>
                    <p:cNvCxnSpPr>
                      <a:cxnSpLocks/>
                      <a:stCxn id="78" idx="2"/>
                    </p:cNvCxnSpPr>
                    <p:nvPr/>
                  </p:nvCxnSpPr>
                  <p:spPr>
                    <a:xfrm>
                      <a:off x="2388739" y="3883631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Arrow Connector 87">
                      <a:extLst>
                        <a:ext uri="{FF2B5EF4-FFF2-40B4-BE49-F238E27FC236}">
                          <a16:creationId xmlns:a16="http://schemas.microsoft.com/office/drawing/2014/main" id="{6903C85D-E81E-4543-8131-985B2A60C8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32249" y="3892195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Arrow Connector 88">
                      <a:extLst>
                        <a:ext uri="{FF2B5EF4-FFF2-40B4-BE49-F238E27FC236}">
                          <a16:creationId xmlns:a16="http://schemas.microsoft.com/office/drawing/2014/main" id="{72D1FB91-9402-5F42-A5F8-C2C8260671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578887" y="3871646"/>
                      <a:ext cx="0" cy="4383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AEB5F7CD-C880-054C-82FD-CE0BCEFAB53E}"/>
                      </a:ext>
                    </a:extLst>
                  </p:cNvPr>
                  <p:cNvGrpSpPr/>
                  <p:nvPr/>
                </p:nvGrpSpPr>
                <p:grpSpPr>
                  <a:xfrm>
                    <a:off x="2145586" y="3532618"/>
                    <a:ext cx="4676449" cy="1388714"/>
                    <a:chOff x="2145586" y="4251798"/>
                    <a:chExt cx="4676449" cy="1388714"/>
                  </a:xfrm>
                </p:grpSpPr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B12D897F-18F5-F24F-9AC9-F3BCA4781F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5586" y="4251798"/>
                      <a:ext cx="4676449" cy="534252"/>
                      <a:chOff x="2145586" y="4251798"/>
                      <a:chExt cx="4676449" cy="534252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4" name="Oval 73">
                            <a:extLst>
                              <a:ext uri="{FF2B5EF4-FFF2-40B4-BE49-F238E27FC236}">
                                <a16:creationId xmlns:a16="http://schemas.microsoft.com/office/drawing/2014/main" id="{F4D7DC72-B7C9-2041-835F-B6C5CA5880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45586" y="4323713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6" name="Oval 15">
                            <a:extLst>
                              <a:ext uri="{FF2B5EF4-FFF2-40B4-BE49-F238E27FC236}">
                                <a16:creationId xmlns:a16="http://schemas.microsoft.com/office/drawing/2014/main" id="{5F8807A6-B3E5-0D43-9A93-F7D88848BADB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45586" y="4323713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12"/>
                            <a:stretch>
                              <a:fillRect l="-18421" b="-10526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5" name="Oval 74">
                            <a:extLst>
                              <a:ext uri="{FF2B5EF4-FFF2-40B4-BE49-F238E27FC236}">
                                <a16:creationId xmlns:a16="http://schemas.microsoft.com/office/drawing/2014/main" id="{8AF91337-677C-2944-B6DA-B844E36E10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09642" y="4322003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7" name="Oval 16">
                            <a:extLst>
                              <a:ext uri="{FF2B5EF4-FFF2-40B4-BE49-F238E27FC236}">
                                <a16:creationId xmlns:a16="http://schemas.microsoft.com/office/drawing/2014/main" id="{010BBC42-CFE8-464B-97A8-A9426A1348EC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109642" y="4322003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13"/>
                            <a:stretch>
                              <a:fillRect l="-18421" b="-10526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76" name="TextBox 75">
                        <a:extLst>
                          <a:ext uri="{FF2B5EF4-FFF2-40B4-BE49-F238E27FC236}">
                            <a16:creationId xmlns:a16="http://schemas.microsoft.com/office/drawing/2014/main" id="{475AD61B-1B02-AA4F-A581-F50EAD1608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16171" y="4251798"/>
                        <a:ext cx="912429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b="1" dirty="0"/>
                          <a:t>.  .  .   </a:t>
                        </a: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7" name="Oval 76">
                            <a:extLst>
                              <a:ext uri="{FF2B5EF4-FFF2-40B4-BE49-F238E27FC236}">
                                <a16:creationId xmlns:a16="http://schemas.microsoft.com/office/drawing/2014/main" id="{C87F853B-BA01-B74D-9F14-067EBCA165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23737" y="4268923"/>
                            <a:ext cx="498298" cy="474321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2" name="Oval 21">
                            <a:extLst>
                              <a:ext uri="{FF2B5EF4-FFF2-40B4-BE49-F238E27FC236}">
                                <a16:creationId xmlns:a16="http://schemas.microsoft.com/office/drawing/2014/main" id="{B3798A60-8416-6C44-9665-DF50DE8CC073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23737" y="4268923"/>
                            <a:ext cx="498298" cy="474321"/>
                          </a:xfrm>
                          <a:prstGeom prst="ellipse">
                            <a:avLst/>
                          </a:prstGeom>
                          <a:blipFill>
                            <a:blip r:embed="rId14"/>
                            <a:stretch>
                              <a:fillRect l="-17073" b="-12821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71" name="Straight Arrow Connector 70">
                      <a:extLst>
                        <a:ext uri="{FF2B5EF4-FFF2-40B4-BE49-F238E27FC236}">
                          <a16:creationId xmlns:a16="http://schemas.microsoft.com/office/drawing/2014/main" id="{1A87D890-54D7-1C4E-A0B2-C6B3FB8207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388739" y="4784340"/>
                      <a:ext cx="2481212" cy="8561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Arrow Connector 71">
                      <a:extLst>
                        <a:ext uri="{FF2B5EF4-FFF2-40B4-BE49-F238E27FC236}">
                          <a16:creationId xmlns:a16="http://schemas.microsoft.com/office/drawing/2014/main" id="{41EBA410-6458-7F40-B977-D17D0C7A44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32247" y="4784340"/>
                      <a:ext cx="1537704" cy="856172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>
                      <a:extLst>
                        <a:ext uri="{FF2B5EF4-FFF2-40B4-BE49-F238E27FC236}">
                          <a16:creationId xmlns:a16="http://schemas.microsoft.com/office/drawing/2014/main" id="{DA6707F5-09E9-8D4F-8CA9-F310B9FD8D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69951" y="4743244"/>
                      <a:ext cx="1708936" cy="89726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82AB2812-411E-BB49-951D-F42F975EE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618" y="532850"/>
                      <a:ext cx="37862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82AB2812-411E-BB49-951D-F42F975EEF9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2618" y="532850"/>
                      <a:ext cx="378629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Rounded Rectangle 65">
                      <a:extLst>
                        <a:ext uri="{FF2B5EF4-FFF2-40B4-BE49-F238E27FC236}">
                          <a16:creationId xmlns:a16="http://schemas.microsoft.com/office/drawing/2014/main" id="{EF37512D-E05F-2341-A75E-B5B22251F7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9891" y="4841820"/>
                      <a:ext cx="849075" cy="425919"/>
                    </a:xfrm>
                    <a:prstGeom prst="roundRect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ℜ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ounded Rectangle 7">
                      <a:extLst>
                        <a:ext uri="{FF2B5EF4-FFF2-40B4-BE49-F238E27FC236}">
                          <a16:creationId xmlns:a16="http://schemas.microsoft.com/office/drawing/2014/main" id="{8AD5A78B-61F8-3948-AE4C-8A6ABD2FAC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9891" y="4841820"/>
                      <a:ext cx="849075" cy="425919"/>
                    </a:xfrm>
                    <a:prstGeom prst="round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 w="25400">
                      <a:solidFill>
                        <a:srgbClr val="FF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BE7A6CA-AE7D-F146-B1C1-366B92CD0C4E}"/>
                      </a:ext>
                    </a:extLst>
                  </p:cNvPr>
                  <p:cNvSpPr txBox="1"/>
                  <p:nvPr/>
                </p:nvSpPr>
                <p:spPr>
                  <a:xfrm>
                    <a:off x="6591869" y="3070013"/>
                    <a:ext cx="15736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𝒲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BE7A6CA-AE7D-F146-B1C1-366B92CD0C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1869" y="3070013"/>
                    <a:ext cx="157362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ounded Rectangle 56">
                    <a:extLst>
                      <a:ext uri="{FF2B5EF4-FFF2-40B4-BE49-F238E27FC236}">
                        <a16:creationId xmlns:a16="http://schemas.microsoft.com/office/drawing/2014/main" id="{FA766CF4-DD53-E548-99A6-A2EA1F2EBF9C}"/>
                      </a:ext>
                    </a:extLst>
                  </p:cNvPr>
                  <p:cNvSpPr/>
                  <p:nvPr/>
                </p:nvSpPr>
                <p:spPr>
                  <a:xfrm>
                    <a:off x="336813" y="3136993"/>
                    <a:ext cx="544528" cy="492622"/>
                  </a:xfrm>
                  <a:prstGeom prst="round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ounded Rectangle 56">
                    <a:extLst>
                      <a:ext uri="{FF2B5EF4-FFF2-40B4-BE49-F238E27FC236}">
                        <a16:creationId xmlns:a16="http://schemas.microsoft.com/office/drawing/2014/main" id="{FA766CF4-DD53-E548-99A6-A2EA1F2EBF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813" y="3136993"/>
                    <a:ext cx="544528" cy="492622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l="-9756" b="-10000"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94F06144-E36E-1D47-8600-76BF8D8FFE31}"/>
                  </a:ext>
                </a:extLst>
              </p:cNvPr>
              <p:cNvSpPr/>
              <p:nvPr/>
            </p:nvSpPr>
            <p:spPr>
              <a:xfrm>
                <a:off x="881340" y="2895672"/>
                <a:ext cx="1245083" cy="297377"/>
              </a:xfrm>
              <a:custGeom>
                <a:avLst/>
                <a:gdLst>
                  <a:gd name="connsiteX0" fmla="*/ 0 w 1719618"/>
                  <a:gd name="connsiteY0" fmla="*/ 464310 h 464310"/>
                  <a:gd name="connsiteX1" fmla="*/ 736979 w 1719618"/>
                  <a:gd name="connsiteY1" fmla="*/ 286 h 464310"/>
                  <a:gd name="connsiteX2" fmla="*/ 1719618 w 1719618"/>
                  <a:gd name="connsiteY2" fmla="*/ 409719 h 46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9618" h="464310">
                    <a:moveTo>
                      <a:pt x="0" y="464310"/>
                    </a:moveTo>
                    <a:cubicBezTo>
                      <a:pt x="225188" y="236847"/>
                      <a:pt x="450376" y="9384"/>
                      <a:pt x="736979" y="286"/>
                    </a:cubicBezTo>
                    <a:cubicBezTo>
                      <a:pt x="1023582" y="-8813"/>
                      <a:pt x="1371600" y="200453"/>
                      <a:pt x="1719618" y="409719"/>
                    </a:cubicBez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CC6C625C-48FE-2B44-91BD-4A6EEACC3FD7}"/>
                  </a:ext>
                </a:extLst>
              </p:cNvPr>
              <p:cNvSpPr/>
              <p:nvPr/>
            </p:nvSpPr>
            <p:spPr>
              <a:xfrm>
                <a:off x="798553" y="2784484"/>
                <a:ext cx="2191305" cy="379037"/>
              </a:xfrm>
              <a:custGeom>
                <a:avLst/>
                <a:gdLst>
                  <a:gd name="connsiteX0" fmla="*/ 0 w 2333767"/>
                  <a:gd name="connsiteY0" fmla="*/ 450393 h 464041"/>
                  <a:gd name="connsiteX1" fmla="*/ 887104 w 2333767"/>
                  <a:gd name="connsiteY1" fmla="*/ 17 h 464041"/>
                  <a:gd name="connsiteX2" fmla="*/ 2333767 w 2333767"/>
                  <a:gd name="connsiteY2" fmla="*/ 464041 h 4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767" h="464041">
                    <a:moveTo>
                      <a:pt x="0" y="450393"/>
                    </a:moveTo>
                    <a:cubicBezTo>
                      <a:pt x="249071" y="224067"/>
                      <a:pt x="498143" y="-2258"/>
                      <a:pt x="887104" y="17"/>
                    </a:cubicBezTo>
                    <a:cubicBezTo>
                      <a:pt x="1276065" y="2292"/>
                      <a:pt x="1804916" y="233166"/>
                      <a:pt x="2333767" y="464041"/>
                    </a:cubicBez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D871DD0-DB4B-D344-B47E-A4A03E4F69AA}"/>
                  </a:ext>
                </a:extLst>
              </p:cNvPr>
              <p:cNvSpPr/>
              <p:nvPr/>
            </p:nvSpPr>
            <p:spPr>
              <a:xfrm>
                <a:off x="586854" y="3630304"/>
                <a:ext cx="3643952" cy="2016826"/>
              </a:xfrm>
              <a:custGeom>
                <a:avLst/>
                <a:gdLst>
                  <a:gd name="connsiteX0" fmla="*/ 0 w 3643952"/>
                  <a:gd name="connsiteY0" fmla="*/ 0 h 2016826"/>
                  <a:gd name="connsiteX1" fmla="*/ 1228298 w 3643952"/>
                  <a:gd name="connsiteY1" fmla="*/ 1897039 h 2016826"/>
                  <a:gd name="connsiteX2" fmla="*/ 3643952 w 3643952"/>
                  <a:gd name="connsiteY2" fmla="*/ 1828800 h 2016826"/>
                  <a:gd name="connsiteX3" fmla="*/ 3643952 w 3643952"/>
                  <a:gd name="connsiteY3" fmla="*/ 1828800 h 201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3952" h="2016826">
                    <a:moveTo>
                      <a:pt x="0" y="0"/>
                    </a:moveTo>
                    <a:cubicBezTo>
                      <a:pt x="310486" y="796119"/>
                      <a:pt x="620973" y="1592239"/>
                      <a:pt x="1228298" y="1897039"/>
                    </a:cubicBezTo>
                    <a:cubicBezTo>
                      <a:pt x="1835623" y="2201839"/>
                      <a:pt x="3643952" y="1828800"/>
                      <a:pt x="3643952" y="1828800"/>
                    </a:cubicBezTo>
                    <a:lnTo>
                      <a:pt x="3643952" y="1828800"/>
                    </a:ln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05A3CD6-5DFD-A74A-942C-D1ABB7861BB1}"/>
                  </a:ext>
                </a:extLst>
              </p:cNvPr>
              <p:cNvSpPr/>
              <p:nvPr/>
            </p:nvSpPr>
            <p:spPr>
              <a:xfrm>
                <a:off x="2456597" y="3603009"/>
                <a:ext cx="600502" cy="436728"/>
              </a:xfrm>
              <a:custGeom>
                <a:avLst/>
                <a:gdLst>
                  <a:gd name="connsiteX0" fmla="*/ 0 w 600502"/>
                  <a:gd name="connsiteY0" fmla="*/ 436728 h 436728"/>
                  <a:gd name="connsiteX1" fmla="*/ 600502 w 600502"/>
                  <a:gd name="connsiteY1" fmla="*/ 0 h 436728"/>
                  <a:gd name="connsiteX2" fmla="*/ 600502 w 600502"/>
                  <a:gd name="connsiteY2" fmla="*/ 0 h 43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0502" h="436728">
                    <a:moveTo>
                      <a:pt x="0" y="436728"/>
                    </a:moveTo>
                    <a:lnTo>
                      <a:pt x="600502" y="0"/>
                    </a:lnTo>
                    <a:lnTo>
                      <a:pt x="600502" y="0"/>
                    </a:lnTo>
                  </a:path>
                </a:pathLst>
              </a:cu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2AC80BB6-96E8-6B4C-9B2B-412777216500}"/>
                  </a:ext>
                </a:extLst>
              </p:cNvPr>
              <p:cNvSpPr/>
              <p:nvPr/>
            </p:nvSpPr>
            <p:spPr>
              <a:xfrm>
                <a:off x="2473783" y="3561477"/>
                <a:ext cx="3518296" cy="478791"/>
              </a:xfrm>
              <a:custGeom>
                <a:avLst/>
                <a:gdLst>
                  <a:gd name="connsiteX0" fmla="*/ 0 w 3480179"/>
                  <a:gd name="connsiteY0" fmla="*/ 777922 h 777922"/>
                  <a:gd name="connsiteX1" fmla="*/ 3480179 w 3480179"/>
                  <a:gd name="connsiteY1" fmla="*/ 0 h 777922"/>
                  <a:gd name="connsiteX2" fmla="*/ 3480179 w 3480179"/>
                  <a:gd name="connsiteY2" fmla="*/ 0 h 77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0179" h="777922">
                    <a:moveTo>
                      <a:pt x="0" y="777922"/>
                    </a:moveTo>
                    <a:lnTo>
                      <a:pt x="3480179" y="0"/>
                    </a:lnTo>
                    <a:lnTo>
                      <a:pt x="3480179" y="0"/>
                    </a:lnTo>
                  </a:path>
                </a:pathLst>
              </a:cu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FB2811C4-2889-AC42-AD84-C49615ABB1EE}"/>
                  </a:ext>
                </a:extLst>
              </p:cNvPr>
              <p:cNvCxnSpPr>
                <a:stCxn id="75" idx="6"/>
              </p:cNvCxnSpPr>
              <p:nvPr/>
            </p:nvCxnSpPr>
            <p:spPr>
              <a:xfrm flipV="1">
                <a:off x="3425540" y="3603009"/>
                <a:ext cx="2643379" cy="617278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F09A3C0-312A-B845-AFE6-243A69767B51}"/>
                </a:ext>
              </a:extLst>
            </p:cNvPr>
            <p:cNvSpPr/>
            <p:nvPr/>
          </p:nvSpPr>
          <p:spPr>
            <a:xfrm>
              <a:off x="655093" y="2676678"/>
              <a:ext cx="5322626" cy="503250"/>
            </a:xfrm>
            <a:custGeom>
              <a:avLst/>
              <a:gdLst>
                <a:gd name="connsiteX0" fmla="*/ 0 w 5322626"/>
                <a:gd name="connsiteY0" fmla="*/ 655274 h 709865"/>
                <a:gd name="connsiteX1" fmla="*/ 1146411 w 5322626"/>
                <a:gd name="connsiteY1" fmla="*/ 182 h 709865"/>
                <a:gd name="connsiteX2" fmla="*/ 5322626 w 5322626"/>
                <a:gd name="connsiteY2" fmla="*/ 709865 h 70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2626" h="709865">
                  <a:moveTo>
                    <a:pt x="0" y="655274"/>
                  </a:moveTo>
                  <a:cubicBezTo>
                    <a:pt x="129653" y="323178"/>
                    <a:pt x="259307" y="-8917"/>
                    <a:pt x="1146411" y="182"/>
                  </a:cubicBezTo>
                  <a:cubicBezTo>
                    <a:pt x="2033515" y="9280"/>
                    <a:pt x="4562901" y="612056"/>
                    <a:pt x="5322626" y="709865"/>
                  </a:cubicBezTo>
                </a:path>
              </a:pathLst>
            </a:custGeom>
            <a:noFill/>
            <a:ln w="25400">
              <a:solidFill>
                <a:srgbClr val="F24D0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59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BDE7-822C-2648-A9B0-D75F18C1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SDPI + </a:t>
            </a:r>
            <a:r>
              <a:rPr lang="en-US" dirty="0" err="1"/>
              <a:t>Assouad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CFB8-205C-904B-A97E-3CCBA5FAA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BEBB-DE1F-2F43-9557-00E98104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51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Background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C3C2748-21F1-5E4B-9627-5B3D885E81A6}"/>
              </a:ext>
            </a:extLst>
          </p:cNvPr>
          <p:cNvSpPr txBox="1"/>
          <p:nvPr/>
        </p:nvSpPr>
        <p:spPr>
          <a:xfrm>
            <a:off x="302004" y="965772"/>
            <a:ext cx="8470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46FF"/>
                </a:solidFill>
              </a:rPr>
              <a:t>[DJWZ14, GMN14]</a:t>
            </a:r>
            <a:r>
              <a:rPr lang="en-US" sz="2400" dirty="0"/>
              <a:t> use SDPI for SMP protocols</a:t>
            </a:r>
            <a:endParaRPr lang="en-US" sz="2400" dirty="0">
              <a:solidFill>
                <a:srgbClr val="0346FF"/>
              </a:solidFill>
            </a:endParaRPr>
          </a:p>
          <a:p>
            <a:endParaRPr lang="en-US" sz="2400" dirty="0">
              <a:solidFill>
                <a:srgbClr val="0346FF"/>
              </a:solidFill>
            </a:endParaRPr>
          </a:p>
          <a:p>
            <a:r>
              <a:rPr lang="en-US" sz="2400" dirty="0">
                <a:solidFill>
                  <a:srgbClr val="0346FF"/>
                </a:solidFill>
              </a:rPr>
              <a:t>[BGMNW16] </a:t>
            </a:r>
            <a:r>
              <a:rPr lang="en-US" sz="2400" dirty="0"/>
              <a:t>generalize to interactive protocols for  </a:t>
            </a:r>
          </a:p>
          <a:p>
            <a:endParaRPr lang="en-US" sz="2400" dirty="0">
              <a:solidFill>
                <a:srgbClr val="0346FF"/>
              </a:solidFill>
            </a:endParaRPr>
          </a:p>
          <a:p>
            <a:r>
              <a:rPr lang="en-US" sz="2400" dirty="0">
                <a:solidFill>
                  <a:srgbClr val="0346FF"/>
                </a:solidFill>
              </a:rPr>
              <a:t>[DR19] 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41</a:t>
            </a:fld>
            <a:endParaRPr lang="en-US"/>
          </a:p>
        </p:txBody>
      </p:sp>
      <p:pic>
        <p:nvPicPr>
          <p:cNvPr id="7" name="Graphic 6" descr="Cell Tower">
            <a:extLst>
              <a:ext uri="{FF2B5EF4-FFF2-40B4-BE49-F238E27FC236}">
                <a16:creationId xmlns:a16="http://schemas.microsoft.com/office/drawing/2014/main" id="{06DC9029-443D-3443-B029-F3D013A40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6297" y="1517145"/>
            <a:ext cx="707421" cy="612291"/>
          </a:xfrm>
          <a:prstGeom prst="rect">
            <a:avLst/>
          </a:prstGeom>
        </p:spPr>
      </p:pic>
      <p:pic>
        <p:nvPicPr>
          <p:cNvPr id="8" name="Graphic 7" descr="Blind">
            <a:extLst>
              <a:ext uri="{FF2B5EF4-FFF2-40B4-BE49-F238E27FC236}">
                <a16:creationId xmlns:a16="http://schemas.microsoft.com/office/drawing/2014/main" id="{ECA47BFA-ECF7-1349-BE84-A1F1CAFB7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6819" y="2353311"/>
            <a:ext cx="707421" cy="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44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Outline for method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335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Strong data processing constant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Distributed SDPI for interactive protocols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Extend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/>
                  <a:t> by a direct sum result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Application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3359061"/>
              </a:xfrm>
              <a:prstGeom prst="rect">
                <a:avLst/>
              </a:prstGeom>
              <a:blipFill>
                <a:blip r:embed="rId7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6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Strong data processing constant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/>
              <p:nvPr/>
            </p:nvSpPr>
            <p:spPr>
              <a:xfrm>
                <a:off x="302004" y="965772"/>
                <a:ext cx="84704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two distributions 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𝑢𝑎𝑟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{−1,1}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965772"/>
                <a:ext cx="8470413" cy="830997"/>
              </a:xfrm>
              <a:prstGeom prst="rect">
                <a:avLst/>
              </a:prstGeom>
              <a:blipFill>
                <a:blip r:embed="rId6"/>
                <a:stretch>
                  <a:fillRect l="-1201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821DB3-FB5A-0B4C-93D1-B00D657CB653}"/>
                  </a:ext>
                </a:extLst>
              </p:cNvPr>
              <p:cNvSpPr txBox="1"/>
              <p:nvPr/>
            </p:nvSpPr>
            <p:spPr>
              <a:xfrm>
                <a:off x="302004" y="5147247"/>
                <a:ext cx="84704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Can be shown: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for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𝜚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for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821DB3-FB5A-0B4C-93D1-B00D657CB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5147247"/>
                <a:ext cx="8470413" cy="1200329"/>
              </a:xfrm>
              <a:prstGeom prst="rect">
                <a:avLst/>
              </a:prstGeom>
              <a:blipFill>
                <a:blip r:embed="rId7"/>
                <a:stretch>
                  <a:fillRect l="-1201" t="-425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604133-076E-D440-84E6-DD8892BF7107}"/>
                  </a:ext>
                </a:extLst>
              </p:cNvPr>
              <p:cNvSpPr txBox="1"/>
              <p:nvPr/>
            </p:nvSpPr>
            <p:spPr>
              <a:xfrm>
                <a:off x="454404" y="3129852"/>
                <a:ext cx="847041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be smallest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such that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tells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at most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dirty="0"/>
                  <a:t> fraction of what it tells 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604133-076E-D440-84E6-DD8892BF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4" y="3129852"/>
                <a:ext cx="8470413" cy="1938992"/>
              </a:xfrm>
              <a:prstGeom prst="rect">
                <a:avLst/>
              </a:prstGeom>
              <a:blipFill>
                <a:blip r:embed="rId8"/>
                <a:stretch>
                  <a:fillRect l="-751" t="-196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245FA04-BC74-EC46-B86A-1ED0849E8A01}"/>
              </a:ext>
            </a:extLst>
          </p:cNvPr>
          <p:cNvGrpSpPr/>
          <p:nvPr/>
        </p:nvGrpSpPr>
        <p:grpSpPr>
          <a:xfrm>
            <a:off x="605873" y="2024434"/>
            <a:ext cx="7240916" cy="921656"/>
            <a:chOff x="605873" y="2024434"/>
            <a:chExt cx="7240916" cy="9216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AF0F3F-50B6-1147-96F5-347B60E941AC}"/>
                </a:ext>
              </a:extLst>
            </p:cNvPr>
            <p:cNvGrpSpPr/>
            <p:nvPr/>
          </p:nvGrpSpPr>
          <p:grpSpPr>
            <a:xfrm>
              <a:off x="605873" y="2024434"/>
              <a:ext cx="4077888" cy="921656"/>
              <a:chOff x="1530731" y="5684845"/>
              <a:chExt cx="5284882" cy="9144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3959D3F-1FCA-ED4E-B312-A1242E851F80}"/>
                  </a:ext>
                </a:extLst>
              </p:cNvPr>
              <p:cNvGrpSpPr/>
              <p:nvPr/>
            </p:nvGrpSpPr>
            <p:grpSpPr>
              <a:xfrm>
                <a:off x="2516957" y="5684845"/>
                <a:ext cx="4298656" cy="914400"/>
                <a:chOff x="2516957" y="4326903"/>
                <a:chExt cx="4298656" cy="9144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F20A41A-5BA5-C048-885B-16CEB53E96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9893" y="4326903"/>
                      <a:ext cx="2045616" cy="914400"/>
                    </a:xfrm>
                    <a:prstGeom prst="rect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83A3DA12-3809-A04E-B487-8B2519DAF8A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19893" y="4326903"/>
                      <a:ext cx="2045616" cy="91440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937CB886-E584-DB44-ACB5-6ED80A0D47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16957" y="4609708"/>
                      <a:ext cx="452618" cy="36642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F3E17E82-3AC9-9441-B7F5-CCCB3EA037B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6957" y="4609708"/>
                      <a:ext cx="452618" cy="36642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18658F0A-BEA7-3A46-B617-3690C0E3879A}"/>
                    </a:ext>
                  </a:extLst>
                </p:cNvPr>
                <p:cNvCxnSpPr>
                  <a:stCxn id="12" idx="3"/>
                  <a:endCxn id="11" idx="1"/>
                </p:cNvCxnSpPr>
                <p:nvPr/>
              </p:nvCxnSpPr>
              <p:spPr>
                <a:xfrm flipV="1">
                  <a:off x="2969575" y="4784103"/>
                  <a:ext cx="650318" cy="881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005AD17F-55BF-0C45-8F6F-B30C0CE596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74092" y="4564145"/>
                      <a:ext cx="441521" cy="36642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BB5895A-802A-4144-A0CF-0F1B747ADE5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74092" y="4564145"/>
                      <a:ext cx="441521" cy="36642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9082CD2E-BC96-4146-995C-89A4EC8C487C}"/>
                    </a:ext>
                  </a:extLst>
                </p:cNvPr>
                <p:cNvCxnSpPr>
                  <a:cxnSpLocks/>
                  <a:endCxn id="14" idx="1"/>
                </p:cNvCxnSpPr>
                <p:nvPr/>
              </p:nvCxnSpPr>
              <p:spPr>
                <a:xfrm flipV="1">
                  <a:off x="5665509" y="4747358"/>
                  <a:ext cx="708584" cy="145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28B0DBBC-ED2E-1A42-A141-1666F8C71BC7}"/>
                      </a:ext>
                    </a:extLst>
                  </p:cNvPr>
                  <p:cNvSpPr/>
                  <p:nvPr/>
                </p:nvSpPr>
                <p:spPr>
                  <a:xfrm>
                    <a:off x="1530731" y="5960381"/>
                    <a:ext cx="437822" cy="36642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28B0DBBC-ED2E-1A42-A141-1666F8C71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0731" y="5960381"/>
                    <a:ext cx="437822" cy="36642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15FD86B-18AA-594A-9550-2815AE4E8630}"/>
                  </a:ext>
                </a:extLst>
              </p:cNvPr>
              <p:cNvCxnSpPr/>
              <p:nvPr/>
            </p:nvCxnSpPr>
            <p:spPr>
              <a:xfrm flipV="1">
                <a:off x="1895712" y="6149710"/>
                <a:ext cx="651787" cy="102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8AACE9D-5F60-E243-999B-904E822778AC}"/>
                    </a:ext>
                  </a:extLst>
                </p:cNvPr>
                <p:cNvSpPr/>
                <p:nvPr/>
              </p:nvSpPr>
              <p:spPr>
                <a:xfrm>
                  <a:off x="5717232" y="2228334"/>
                  <a:ext cx="21295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/>
                    <a:t>Guess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en-US" sz="2400" dirty="0"/>
                    <a:t> from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8AACE9D-5F60-E243-999B-904E822778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7232" y="2228334"/>
                  <a:ext cx="2129557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4790" t="-8333" b="-3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1ED819-63A8-C940-9F05-E88490DEBC32}"/>
              </a:ext>
            </a:extLst>
          </p:cNvPr>
          <p:cNvGrpSpPr/>
          <p:nvPr/>
        </p:nvGrpSpPr>
        <p:grpSpPr>
          <a:xfrm>
            <a:off x="2847577" y="5286505"/>
            <a:ext cx="1348503" cy="1092857"/>
            <a:chOff x="2847577" y="5286505"/>
            <a:chExt cx="1348503" cy="1092857"/>
          </a:xfrm>
        </p:grpSpPr>
        <p:pic>
          <p:nvPicPr>
            <p:cNvPr id="19" name="Graphic 18" descr="Cell Tower">
              <a:extLst>
                <a:ext uri="{FF2B5EF4-FFF2-40B4-BE49-F238E27FC236}">
                  <a16:creationId xmlns:a16="http://schemas.microsoft.com/office/drawing/2014/main" id="{F47B7B51-0A41-A445-B9D1-C8EC1F6EB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847577" y="5286505"/>
              <a:ext cx="707421" cy="612291"/>
            </a:xfrm>
            <a:prstGeom prst="rect">
              <a:avLst/>
            </a:prstGeom>
          </p:spPr>
        </p:pic>
        <p:pic>
          <p:nvPicPr>
            <p:cNvPr id="20" name="Graphic 19" descr="Blind">
              <a:extLst>
                <a:ext uri="{FF2B5EF4-FFF2-40B4-BE49-F238E27FC236}">
                  <a16:creationId xmlns:a16="http://schemas.microsoft.com/office/drawing/2014/main" id="{CF281D06-AED8-4B48-A9EC-40484E005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488659" y="5767071"/>
              <a:ext cx="707421" cy="612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0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A distributed SDPI </a:t>
            </a:r>
            <a:r>
              <a:rPr lang="en-US" b="1" dirty="0">
                <a:solidFill>
                  <a:srgbClr val="0346FF"/>
                </a:solidFill>
              </a:rPr>
              <a:t>[BGMNW15]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/>
              <p:nvPr/>
            </p:nvSpPr>
            <p:spPr>
              <a:xfrm>
                <a:off x="302004" y="965772"/>
                <a:ext cx="84704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𝑢𝑎𝑟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{−1,1}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Guess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965772"/>
                <a:ext cx="8470413" cy="1200329"/>
              </a:xfrm>
              <a:prstGeom prst="rect">
                <a:avLst/>
              </a:prstGeom>
              <a:blipFill>
                <a:blip r:embed="rId5"/>
                <a:stretch>
                  <a:fillRect l="-1201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A4FCD88-7915-614C-8693-DFC73D785702}"/>
              </a:ext>
            </a:extLst>
          </p:cNvPr>
          <p:cNvGrpSpPr/>
          <p:nvPr/>
        </p:nvGrpSpPr>
        <p:grpSpPr>
          <a:xfrm>
            <a:off x="4505078" y="1389352"/>
            <a:ext cx="4019161" cy="3934488"/>
            <a:chOff x="2093769" y="1098919"/>
            <a:chExt cx="4415314" cy="456491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D573489-5CCB-6945-8225-6FDBC013EBD5}"/>
                </a:ext>
              </a:extLst>
            </p:cNvPr>
            <p:cNvGrpSpPr/>
            <p:nvPr/>
          </p:nvGrpSpPr>
          <p:grpSpPr>
            <a:xfrm>
              <a:off x="2093769" y="1098919"/>
              <a:ext cx="4415314" cy="4564912"/>
              <a:chOff x="2092794" y="450935"/>
              <a:chExt cx="4772243" cy="481680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4192739-DEEB-CD4F-AEEC-717ACEC5E971}"/>
                  </a:ext>
                </a:extLst>
              </p:cNvPr>
              <p:cNvGrpSpPr/>
              <p:nvPr/>
            </p:nvGrpSpPr>
            <p:grpSpPr>
              <a:xfrm>
                <a:off x="2092794" y="916757"/>
                <a:ext cx="4772243" cy="3915124"/>
                <a:chOff x="2132550" y="1006208"/>
                <a:chExt cx="4772243" cy="3915124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340EC7B2-E923-ED48-A5D5-7480E34585F2}"/>
                    </a:ext>
                  </a:extLst>
                </p:cNvPr>
                <p:cNvGrpSpPr/>
                <p:nvPr/>
              </p:nvGrpSpPr>
              <p:grpSpPr>
                <a:xfrm>
                  <a:off x="2157570" y="1006208"/>
                  <a:ext cx="4686723" cy="1161650"/>
                  <a:chOff x="2157570" y="1725388"/>
                  <a:chExt cx="4686723" cy="1161650"/>
                </a:xfrm>
              </p:grpSpPr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E73C9F02-E79E-6E45-8B0B-0028C32E23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10312" y="1725388"/>
                    <a:ext cx="2256892" cy="749647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Oval 59">
                        <a:extLst>
                          <a:ext uri="{FF2B5EF4-FFF2-40B4-BE49-F238E27FC236}">
                            <a16:creationId xmlns:a16="http://schemas.microsoft.com/office/drawing/2014/main" id="{C47A100E-8DAC-724E-9B12-BC129B8739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7570" y="2424701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" name="Oval 8">
                        <a:extLst>
                          <a:ext uri="{FF2B5EF4-FFF2-40B4-BE49-F238E27FC236}">
                            <a16:creationId xmlns:a16="http://schemas.microsoft.com/office/drawing/2014/main" id="{92FA3EA0-AD0D-8444-93E9-3705EE8ED28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57570" y="2424701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6"/>
                        <a:stretch>
                          <a:fillRect l="-23684" b="-13158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A73046E0-329B-ED43-AC24-5902F3569300}"/>
                      </a:ext>
                    </a:extLst>
                  </p:cNvPr>
                  <p:cNvCxnSpPr>
                    <a:cxnSpLocks/>
                    <a:endCxn id="62" idx="0"/>
                  </p:cNvCxnSpPr>
                  <p:nvPr/>
                </p:nvCxnSpPr>
                <p:spPr>
                  <a:xfrm flipH="1">
                    <a:off x="3332247" y="1725388"/>
                    <a:ext cx="1434957" cy="697603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Oval 61">
                        <a:extLst>
                          <a:ext uri="{FF2B5EF4-FFF2-40B4-BE49-F238E27FC236}">
                            <a16:creationId xmlns:a16="http://schemas.microsoft.com/office/drawing/2014/main" id="{E180E235-4384-E744-A614-D4270736BE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01078" y="2422991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" name="Oval 11">
                        <a:extLst>
                          <a:ext uri="{FF2B5EF4-FFF2-40B4-BE49-F238E27FC236}">
                            <a16:creationId xmlns:a16="http://schemas.microsoft.com/office/drawing/2014/main" id="{2818B70A-B46B-0544-A8A5-E22642A6197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1078" y="2422991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7"/>
                        <a:stretch>
                          <a:fillRect l="-23684" b="-13158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9DAD84E-D11D-5F43-BA99-7D1A676D7723}"/>
                      </a:ext>
                    </a:extLst>
                  </p:cNvPr>
                  <p:cNvSpPr txBox="1"/>
                  <p:nvPr/>
                </p:nvSpPr>
                <p:spPr>
                  <a:xfrm>
                    <a:off x="4479525" y="2352786"/>
                    <a:ext cx="9124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.  .  .   </a:t>
                    </a:r>
                  </a:p>
                </p:txBody>
              </p: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628D1375-6A3C-B342-A75B-7A57A7BDBB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67204" y="1725388"/>
                    <a:ext cx="1661843" cy="749647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Oval 64">
                        <a:extLst>
                          <a:ext uri="{FF2B5EF4-FFF2-40B4-BE49-F238E27FC236}">
                            <a16:creationId xmlns:a16="http://schemas.microsoft.com/office/drawing/2014/main" id="{9CA0DA83-D5C7-8144-A514-2D60BE9386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5995" y="2411007"/>
                        <a:ext cx="498298" cy="474321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" name="Oval 19">
                        <a:extLst>
                          <a:ext uri="{FF2B5EF4-FFF2-40B4-BE49-F238E27FC236}">
                            <a16:creationId xmlns:a16="http://schemas.microsoft.com/office/drawing/2014/main" id="{1BEBB2A7-C4D4-114D-AAD3-A2BCDC8186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45995" y="2411007"/>
                        <a:ext cx="498298" cy="474321"/>
                      </a:xfrm>
                      <a:prstGeom prst="ellipse">
                        <a:avLst/>
                      </a:prstGeom>
                      <a:blipFill>
                        <a:blip r:embed="rId8"/>
                        <a:stretch>
                          <a:fillRect l="-21951" b="-1025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5677E1DA-E840-EE4D-B62E-476730E2661C}"/>
                    </a:ext>
                  </a:extLst>
                </p:cNvPr>
                <p:cNvGrpSpPr/>
                <p:nvPr/>
              </p:nvGrpSpPr>
              <p:grpSpPr>
                <a:xfrm>
                  <a:off x="2132550" y="2166148"/>
                  <a:ext cx="4772243" cy="1445239"/>
                  <a:chOff x="2132550" y="2885328"/>
                  <a:chExt cx="4772243" cy="1445239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C0F1820F-7C17-7549-B255-6D3278D354D0}"/>
                      </a:ext>
                    </a:extLst>
                  </p:cNvPr>
                  <p:cNvSpPr/>
                  <p:nvPr/>
                </p:nvSpPr>
                <p:spPr>
                  <a:xfrm>
                    <a:off x="2157570" y="3308279"/>
                    <a:ext cx="462337" cy="57535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TextBox 47">
                        <a:extLst>
                          <a:ext uri="{FF2B5EF4-FFF2-40B4-BE49-F238E27FC236}">
                            <a16:creationId xmlns:a16="http://schemas.microsoft.com/office/drawing/2014/main" id="{874039B4-F09E-EF42-8788-970031C8184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32550" y="3431569"/>
                        <a:ext cx="571269" cy="3897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CA690634-D0E3-F945-BCC7-7463B494046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32550" y="3431569"/>
                        <a:ext cx="571269" cy="38971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8FFBAF3C-1C50-A641-93F9-163CDC2F99DD}"/>
                      </a:ext>
                    </a:extLst>
                  </p:cNvPr>
                  <p:cNvSpPr/>
                  <p:nvPr/>
                </p:nvSpPr>
                <p:spPr>
                  <a:xfrm>
                    <a:off x="3111351" y="3306569"/>
                    <a:ext cx="462337" cy="57535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29E66FAE-1301-3645-B40A-82F3D0C9CB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65783" y="3429859"/>
                        <a:ext cx="577021" cy="3897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" name="TextBox 24">
                        <a:extLst>
                          <a:ext uri="{FF2B5EF4-FFF2-40B4-BE49-F238E27FC236}">
                            <a16:creationId xmlns:a16="http://schemas.microsoft.com/office/drawing/2014/main" id="{62F71630-7602-2B49-977E-5E54652E728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65783" y="3429859"/>
                        <a:ext cx="577021" cy="38971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253122B-43B2-4E4D-A000-4C5ADF07B56C}"/>
                      </a:ext>
                    </a:extLst>
                  </p:cNvPr>
                  <p:cNvSpPr/>
                  <p:nvPr/>
                </p:nvSpPr>
                <p:spPr>
                  <a:xfrm>
                    <a:off x="6357990" y="3306569"/>
                    <a:ext cx="462337" cy="57535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12B4EDE6-A6FD-1146-8D65-E09D762BACA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32970" y="3429859"/>
                        <a:ext cx="571823" cy="3897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81A770CE-1B7D-964E-B471-AF8A6BEBFF4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32970" y="3429859"/>
                        <a:ext cx="571823" cy="38971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3" name="Straight Arrow Connector 52">
                    <a:extLst>
                      <a:ext uri="{FF2B5EF4-FFF2-40B4-BE49-F238E27FC236}">
                        <a16:creationId xmlns:a16="http://schemas.microsoft.com/office/drawing/2014/main" id="{90EF9ADE-5A44-3148-80E5-91C839BB4EF4}"/>
                      </a:ext>
                    </a:extLst>
                  </p:cNvPr>
                  <p:cNvCxnSpPr>
                    <a:stCxn id="60" idx="4"/>
                    <a:endCxn id="47" idx="0"/>
                  </p:cNvCxnSpPr>
                  <p:nvPr/>
                </p:nvCxnSpPr>
                <p:spPr>
                  <a:xfrm>
                    <a:off x="2388739" y="2887038"/>
                    <a:ext cx="0" cy="42124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31DF4FF6-65A2-5241-B076-3917AC9A65D1}"/>
                      </a:ext>
                    </a:extLst>
                  </p:cNvPr>
                  <p:cNvCxnSpPr/>
                  <p:nvPr/>
                </p:nvCxnSpPr>
                <p:spPr>
                  <a:xfrm>
                    <a:off x="3356211" y="2885328"/>
                    <a:ext cx="0" cy="42124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54">
                    <a:extLst>
                      <a:ext uri="{FF2B5EF4-FFF2-40B4-BE49-F238E27FC236}">
                        <a16:creationId xmlns:a16="http://schemas.microsoft.com/office/drawing/2014/main" id="{E965E5C2-697A-314B-8FA4-C7FD561F67E0}"/>
                      </a:ext>
                    </a:extLst>
                  </p:cNvPr>
                  <p:cNvCxnSpPr/>
                  <p:nvPr/>
                </p:nvCxnSpPr>
                <p:spPr>
                  <a:xfrm>
                    <a:off x="6599431" y="2885328"/>
                    <a:ext cx="0" cy="42124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>
                    <a:extLst>
                      <a:ext uri="{FF2B5EF4-FFF2-40B4-BE49-F238E27FC236}">
                        <a16:creationId xmlns:a16="http://schemas.microsoft.com/office/drawing/2014/main" id="{15014163-6032-F646-8274-5338254230CD}"/>
                      </a:ext>
                    </a:extLst>
                  </p:cNvPr>
                  <p:cNvCxnSpPr>
                    <a:cxnSpLocks/>
                    <a:stCxn id="47" idx="2"/>
                  </p:cNvCxnSpPr>
                  <p:nvPr/>
                </p:nvCxnSpPr>
                <p:spPr>
                  <a:xfrm>
                    <a:off x="2388739" y="3883631"/>
                    <a:ext cx="0" cy="4383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61401D0B-6387-D243-BE06-71656C4F23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32249" y="3892195"/>
                    <a:ext cx="0" cy="4383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7">
                    <a:extLst>
                      <a:ext uri="{FF2B5EF4-FFF2-40B4-BE49-F238E27FC236}">
                        <a16:creationId xmlns:a16="http://schemas.microsoft.com/office/drawing/2014/main" id="{38BF9A60-D8B3-AE45-A58D-1B313E6FB2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78887" y="3871646"/>
                    <a:ext cx="0" cy="4383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BA14693-A77B-8B4E-8343-A8890B9D622C}"/>
                    </a:ext>
                  </a:extLst>
                </p:cNvPr>
                <p:cNvGrpSpPr/>
                <p:nvPr/>
              </p:nvGrpSpPr>
              <p:grpSpPr>
                <a:xfrm>
                  <a:off x="2145586" y="3532618"/>
                  <a:ext cx="4676449" cy="1388714"/>
                  <a:chOff x="2145586" y="4251798"/>
                  <a:chExt cx="4676449" cy="1388714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A43F0A86-5687-6642-8CE3-F8A4B02DBC90}"/>
                      </a:ext>
                    </a:extLst>
                  </p:cNvPr>
                  <p:cNvGrpSpPr/>
                  <p:nvPr/>
                </p:nvGrpSpPr>
                <p:grpSpPr>
                  <a:xfrm>
                    <a:off x="2145586" y="4251798"/>
                    <a:ext cx="4676449" cy="534252"/>
                    <a:chOff x="2145586" y="4251798"/>
                    <a:chExt cx="4676449" cy="534252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" name="Oval 42">
                          <a:extLst>
                            <a:ext uri="{FF2B5EF4-FFF2-40B4-BE49-F238E27FC236}">
                              <a16:creationId xmlns:a16="http://schemas.microsoft.com/office/drawing/2014/main" id="{7229D625-0EA9-9A43-B8DB-2346C3D092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5586" y="4323713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6" name="Oval 15">
                          <a:extLst>
                            <a:ext uri="{FF2B5EF4-FFF2-40B4-BE49-F238E27FC236}">
                              <a16:creationId xmlns:a16="http://schemas.microsoft.com/office/drawing/2014/main" id="{5F8807A6-B3E5-0D43-9A93-F7D88848BAD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45586" y="4323713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12"/>
                          <a:stretch>
                            <a:fillRect l="-18421" b="-10526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" name="Oval 43">
                          <a:extLst>
                            <a:ext uri="{FF2B5EF4-FFF2-40B4-BE49-F238E27FC236}">
                              <a16:creationId xmlns:a16="http://schemas.microsoft.com/office/drawing/2014/main" id="{0FF88175-17B7-3D4F-AF1B-822DA6567D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09642" y="4322003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7" name="Oval 16">
                          <a:extLst>
                            <a:ext uri="{FF2B5EF4-FFF2-40B4-BE49-F238E27FC236}">
                              <a16:creationId xmlns:a16="http://schemas.microsoft.com/office/drawing/2014/main" id="{010BBC42-CFE8-464B-97A8-A9426A1348E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09642" y="4322003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13"/>
                          <a:stretch>
                            <a:fillRect l="-18421" b="-10526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287E35C2-4796-9B47-9B9D-F7F1450C48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16171" y="4251798"/>
                      <a:ext cx="9124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/>
                        <a:t>.  .  .   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" name="Oval 45">
                          <a:extLst>
                            <a:ext uri="{FF2B5EF4-FFF2-40B4-BE49-F238E27FC236}">
                              <a16:creationId xmlns:a16="http://schemas.microsoft.com/office/drawing/2014/main" id="{26B784C2-B6CB-1746-9BCE-12FCA5C3FA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3737" y="4268923"/>
                          <a:ext cx="498298" cy="474321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2" name="Oval 21">
                          <a:extLst>
                            <a:ext uri="{FF2B5EF4-FFF2-40B4-BE49-F238E27FC236}">
                              <a16:creationId xmlns:a16="http://schemas.microsoft.com/office/drawing/2014/main" id="{B3798A60-8416-6C44-9665-DF50DE8CC07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23737" y="4268923"/>
                          <a:ext cx="498298" cy="474321"/>
                        </a:xfrm>
                        <a:prstGeom prst="ellipse">
                          <a:avLst/>
                        </a:prstGeom>
                        <a:blipFill>
                          <a:blip r:embed="rId14"/>
                          <a:stretch>
                            <a:fillRect l="-17073" b="-12821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EDDF95A5-FA66-1E44-B393-AA60E7C7C6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88739" y="4784340"/>
                    <a:ext cx="2481212" cy="8561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497585D0-2DD2-4F4C-AA15-5D1E7CDB91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32247" y="4784340"/>
                    <a:ext cx="1537704" cy="8561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1A1CE2AE-43DB-864C-89B2-B115EAA008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869951" y="4743244"/>
                    <a:ext cx="1708936" cy="89726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F0C1B2E6-4553-FE4E-9563-20BA48E3A597}"/>
                      </a:ext>
                    </a:extLst>
                  </p:cNvPr>
                  <p:cNvSpPr/>
                  <p:nvPr/>
                </p:nvSpPr>
                <p:spPr>
                  <a:xfrm>
                    <a:off x="4495748" y="450935"/>
                    <a:ext cx="533914" cy="389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dirty="0" smtClean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F0C1B2E6-4553-FE4E-9563-20BA48E3A5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5748" y="450935"/>
                    <a:ext cx="533914" cy="38971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2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ounded Rectangle 34">
                    <a:extLst>
                      <a:ext uri="{FF2B5EF4-FFF2-40B4-BE49-F238E27FC236}">
                        <a16:creationId xmlns:a16="http://schemas.microsoft.com/office/drawing/2014/main" id="{A9AD1D3E-6795-B64F-8B91-CE00330A1F5A}"/>
                      </a:ext>
                    </a:extLst>
                  </p:cNvPr>
                  <p:cNvSpPr/>
                  <p:nvPr/>
                </p:nvSpPr>
                <p:spPr>
                  <a:xfrm>
                    <a:off x="4419891" y="4841820"/>
                    <a:ext cx="849075" cy="425919"/>
                  </a:xfrm>
                  <a:prstGeom prst="roundRect">
                    <a:avLst/>
                  </a:prstGeom>
                  <a:noFill/>
                  <a:ln w="254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ℜ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ounded Rectangle 7">
                    <a:extLst>
                      <a:ext uri="{FF2B5EF4-FFF2-40B4-BE49-F238E27FC236}">
                        <a16:creationId xmlns:a16="http://schemas.microsoft.com/office/drawing/2014/main" id="{8AD5A78B-61F8-3948-AE4C-8A6ABD2FAC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9891" y="4841820"/>
                    <a:ext cx="849075" cy="425919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6914A77-6C47-5E4B-A7E9-F2918FBD58DF}"/>
                </a:ext>
              </a:extLst>
            </p:cNvPr>
            <p:cNvSpPr/>
            <p:nvPr/>
          </p:nvSpPr>
          <p:spPr>
            <a:xfrm>
              <a:off x="2456597" y="3603009"/>
              <a:ext cx="600502" cy="436728"/>
            </a:xfrm>
            <a:custGeom>
              <a:avLst/>
              <a:gdLst>
                <a:gd name="connsiteX0" fmla="*/ 0 w 600502"/>
                <a:gd name="connsiteY0" fmla="*/ 436728 h 436728"/>
                <a:gd name="connsiteX1" fmla="*/ 600502 w 600502"/>
                <a:gd name="connsiteY1" fmla="*/ 0 h 436728"/>
                <a:gd name="connsiteX2" fmla="*/ 600502 w 600502"/>
                <a:gd name="connsiteY2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502" h="436728">
                  <a:moveTo>
                    <a:pt x="0" y="436728"/>
                  </a:moveTo>
                  <a:lnTo>
                    <a:pt x="600502" y="0"/>
                  </a:lnTo>
                  <a:lnTo>
                    <a:pt x="600502" y="0"/>
                  </a:lnTo>
                </a:path>
              </a:pathLst>
            </a:custGeom>
            <a:noFill/>
            <a:ln w="2540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6E2C1E-6CE7-964F-9DDC-1DC920C519FE}"/>
                </a:ext>
              </a:extLst>
            </p:cNvPr>
            <p:cNvSpPr/>
            <p:nvPr/>
          </p:nvSpPr>
          <p:spPr>
            <a:xfrm>
              <a:off x="2473783" y="3561477"/>
              <a:ext cx="3518296" cy="478791"/>
            </a:xfrm>
            <a:custGeom>
              <a:avLst/>
              <a:gdLst>
                <a:gd name="connsiteX0" fmla="*/ 0 w 3480179"/>
                <a:gd name="connsiteY0" fmla="*/ 777922 h 777922"/>
                <a:gd name="connsiteX1" fmla="*/ 3480179 w 3480179"/>
                <a:gd name="connsiteY1" fmla="*/ 0 h 777922"/>
                <a:gd name="connsiteX2" fmla="*/ 3480179 w 3480179"/>
                <a:gd name="connsiteY2" fmla="*/ 0 h 77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0179" h="777922">
                  <a:moveTo>
                    <a:pt x="0" y="777922"/>
                  </a:moveTo>
                  <a:lnTo>
                    <a:pt x="3480179" y="0"/>
                  </a:lnTo>
                  <a:lnTo>
                    <a:pt x="3480179" y="0"/>
                  </a:lnTo>
                </a:path>
              </a:pathLst>
            </a:custGeom>
            <a:noFill/>
            <a:ln w="2540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497DE11-D3BB-2F49-A6FC-7151A84FD4BE}"/>
                </a:ext>
              </a:extLst>
            </p:cNvPr>
            <p:cNvCxnSpPr>
              <a:stCxn id="44" idx="6"/>
            </p:cNvCxnSpPr>
            <p:nvPr/>
          </p:nvCxnSpPr>
          <p:spPr>
            <a:xfrm flipV="1">
              <a:off x="3425540" y="3603009"/>
              <a:ext cx="2643379" cy="617278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reeform 67">
            <a:extLst>
              <a:ext uri="{FF2B5EF4-FFF2-40B4-BE49-F238E27FC236}">
                <a16:creationId xmlns:a16="http://schemas.microsoft.com/office/drawing/2014/main" id="{C721CEC2-A74E-1742-ABE1-75469A756248}"/>
              </a:ext>
            </a:extLst>
          </p:cNvPr>
          <p:cNvSpPr/>
          <p:nvPr/>
        </p:nvSpPr>
        <p:spPr>
          <a:xfrm flipH="1">
            <a:off x="4720838" y="3547272"/>
            <a:ext cx="780041" cy="282335"/>
          </a:xfrm>
          <a:custGeom>
            <a:avLst/>
            <a:gdLst>
              <a:gd name="connsiteX0" fmla="*/ 0 w 3480179"/>
              <a:gd name="connsiteY0" fmla="*/ 777922 h 777922"/>
              <a:gd name="connsiteX1" fmla="*/ 3480179 w 3480179"/>
              <a:gd name="connsiteY1" fmla="*/ 0 h 777922"/>
              <a:gd name="connsiteX2" fmla="*/ 3480179 w 3480179"/>
              <a:gd name="connsiteY2" fmla="*/ 0 h 77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179" h="777922">
                <a:moveTo>
                  <a:pt x="0" y="777922"/>
                </a:moveTo>
                <a:lnTo>
                  <a:pt x="3480179" y="0"/>
                </a:lnTo>
                <a:lnTo>
                  <a:pt x="3480179" y="0"/>
                </a:ln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5418CC74-D60D-284F-A4AC-D8804CC2A452}"/>
              </a:ext>
            </a:extLst>
          </p:cNvPr>
          <p:cNvSpPr/>
          <p:nvPr/>
        </p:nvSpPr>
        <p:spPr>
          <a:xfrm flipH="1">
            <a:off x="5594597" y="3557432"/>
            <a:ext cx="2557749" cy="289531"/>
          </a:xfrm>
          <a:custGeom>
            <a:avLst/>
            <a:gdLst>
              <a:gd name="connsiteX0" fmla="*/ 0 w 3480179"/>
              <a:gd name="connsiteY0" fmla="*/ 777922 h 777922"/>
              <a:gd name="connsiteX1" fmla="*/ 3480179 w 3480179"/>
              <a:gd name="connsiteY1" fmla="*/ 0 h 777922"/>
              <a:gd name="connsiteX2" fmla="*/ 3480179 w 3480179"/>
              <a:gd name="connsiteY2" fmla="*/ 0 h 77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179" h="777922">
                <a:moveTo>
                  <a:pt x="0" y="777922"/>
                </a:moveTo>
                <a:lnTo>
                  <a:pt x="3480179" y="0"/>
                </a:lnTo>
                <a:lnTo>
                  <a:pt x="3480179" y="0"/>
                </a:ln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0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A distributed SDPI </a:t>
            </a:r>
            <a:r>
              <a:rPr lang="en-US" b="1" dirty="0">
                <a:solidFill>
                  <a:srgbClr val="0346FF"/>
                </a:solidFill>
              </a:rPr>
              <a:t>[BGMNW15]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/>
              <p:nvPr/>
            </p:nvSpPr>
            <p:spPr>
              <a:xfrm>
                <a:off x="302004" y="965772"/>
                <a:ext cx="8470413" cy="425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Theorem.</a:t>
                </a:r>
                <a:r>
                  <a:rPr lang="en-US" sz="2400" dirty="0">
                    <a:solidFill>
                      <a:srgbClr val="7030A0"/>
                    </a:solidFill>
                  </a:rPr>
                  <a:t>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. Then for any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blackboard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protocol</a:t>
                </a:r>
              </a:p>
              <a:p>
                <a:endParaRPr lang="en-US" sz="2400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tells about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at most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dirty="0"/>
                  <a:t> fraction of what it tells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SMP protocols: follows by tensorization of SDPI </a:t>
                </a:r>
                <a:r>
                  <a:rPr lang="en-US" sz="2400" dirty="0">
                    <a:solidFill>
                      <a:srgbClr val="0346FF"/>
                    </a:solidFill>
                  </a:rPr>
                  <a:t>[Raginsky14]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Interactive protocols: cut-paste property of Hellinger distance from communication complexity </a:t>
                </a:r>
                <a:r>
                  <a:rPr lang="en-US" sz="2400" dirty="0">
                    <a:solidFill>
                      <a:srgbClr val="0346FF"/>
                    </a:solidFill>
                  </a:rPr>
                  <a:t>[BYJKS04, Jayaram09]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965772"/>
                <a:ext cx="8470413" cy="4250010"/>
              </a:xfrm>
              <a:prstGeom prst="rect">
                <a:avLst/>
              </a:prstGeom>
              <a:blipFill>
                <a:blip r:embed="rId6"/>
                <a:stretch>
                  <a:fillRect l="-1201" r="-1652" b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Example: Bernoulli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/>
              <p:nvPr/>
            </p:nvSpPr>
            <p:spPr>
              <a:xfrm>
                <a:off x="302004" y="965772"/>
                <a:ext cx="8470413" cy="342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Bern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b="1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965772"/>
                <a:ext cx="8470413" cy="3424655"/>
              </a:xfrm>
              <a:prstGeom prst="rect">
                <a:avLst/>
              </a:prstGeom>
              <a:blipFill>
                <a:blip r:embed="rId5"/>
                <a:stretch>
                  <a:fillRect l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041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Under information constraints</a:t>
            </a:r>
            <a:endParaRPr lang="en-US" b="1" dirty="0">
              <a:solidFill>
                <a:srgbClr val="0346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/>
              <p:nvPr/>
            </p:nvSpPr>
            <p:spPr>
              <a:xfrm>
                <a:off x="934718" y="782320"/>
                <a:ext cx="7837699" cy="422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 algn="ctr"/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346FF"/>
                    </a:solidFill>
                  </a:rPr>
                  <a:t>[BGMNW15]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>
                  <a:solidFill>
                    <a:srgbClr val="0346FF"/>
                  </a:solidFill>
                </a:endParaRPr>
              </a:p>
              <a:p>
                <a:endParaRPr lang="en-US" sz="2400" dirty="0">
                  <a:solidFill>
                    <a:srgbClr val="0346FF"/>
                  </a:solidFill>
                </a:endParaRPr>
              </a:p>
              <a:p>
                <a:r>
                  <a:rPr lang="en-US" sz="2400" dirty="0">
                    <a:solidFill>
                      <a:srgbClr val="0346FF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346FF"/>
                    </a:solidFill>
                  </a:rPr>
                  <a:t>[DR19]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18" y="782320"/>
                <a:ext cx="7837699" cy="4225131"/>
              </a:xfrm>
              <a:prstGeom prst="rect">
                <a:avLst/>
              </a:prstGeom>
              <a:blipFill>
                <a:blip r:embed="rId6"/>
                <a:stretch>
                  <a:fillRect l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Cell Tower">
            <a:extLst>
              <a:ext uri="{FF2B5EF4-FFF2-40B4-BE49-F238E27FC236}">
                <a16:creationId xmlns:a16="http://schemas.microsoft.com/office/drawing/2014/main" id="{2E4A9F5E-CE73-3143-BC15-6E39C906A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177" y="1100585"/>
            <a:ext cx="707421" cy="612291"/>
          </a:xfrm>
          <a:prstGeom prst="rect">
            <a:avLst/>
          </a:prstGeom>
        </p:spPr>
      </p:pic>
      <p:pic>
        <p:nvPicPr>
          <p:cNvPr id="10" name="Graphic 9" descr="Blind">
            <a:extLst>
              <a:ext uri="{FF2B5EF4-FFF2-40B4-BE49-F238E27FC236}">
                <a16:creationId xmlns:a16="http://schemas.microsoft.com/office/drawing/2014/main" id="{1DE5D044-D73F-B44C-B0B4-2EA33EA58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017" y="3125471"/>
            <a:ext cx="707421" cy="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Generalization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b="1" dirty="0">
                  <a:solidFill>
                    <a:srgbClr val="0346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/>
              <p:nvPr/>
            </p:nvSpPr>
            <p:spPr>
              <a:xfrm>
                <a:off x="1016000" y="965772"/>
                <a:ext cx="7756417" cy="5209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Bern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0.5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346FF"/>
                    </a:solidFill>
                  </a:rPr>
                  <a:t>[BGMNW15]</a:t>
                </a:r>
                <a:r>
                  <a:rPr lang="en-US" sz="2400" dirty="0"/>
                  <a:t> Prove a direct sum result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rgbClr val="0346FF"/>
                  </a:solidFill>
                </a:endParaRPr>
              </a:p>
              <a:p>
                <a:endParaRPr lang="en-US" sz="2400" dirty="0">
                  <a:solidFill>
                    <a:srgbClr val="0346FF"/>
                  </a:solidFill>
                </a:endParaRPr>
              </a:p>
              <a:p>
                <a:r>
                  <a:rPr lang="en-US" sz="2400" dirty="0">
                    <a:solidFill>
                      <a:srgbClr val="0346FF"/>
                    </a:solidFill>
                  </a:rPr>
                  <a:t>[DR19]</a:t>
                </a:r>
                <a:r>
                  <a:rPr lang="en-US" sz="2400" dirty="0"/>
                  <a:t> Use the direct sum result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965772"/>
                <a:ext cx="7756417" cy="5209055"/>
              </a:xfrm>
              <a:prstGeom prst="rect">
                <a:avLst/>
              </a:prstGeom>
              <a:blipFill>
                <a:blip r:embed="rId6"/>
                <a:stretch>
                  <a:fillRect l="-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Cell Tower">
            <a:extLst>
              <a:ext uri="{FF2B5EF4-FFF2-40B4-BE49-F238E27FC236}">
                <a16:creationId xmlns:a16="http://schemas.microsoft.com/office/drawing/2014/main" id="{2E4A9F5E-CE73-3143-BC15-6E39C906A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177" y="1893065"/>
            <a:ext cx="707421" cy="612291"/>
          </a:xfrm>
          <a:prstGeom prst="rect">
            <a:avLst/>
          </a:prstGeom>
        </p:spPr>
      </p:pic>
      <p:pic>
        <p:nvPicPr>
          <p:cNvPr id="10" name="Graphic 9" descr="Blind">
            <a:extLst>
              <a:ext uri="{FF2B5EF4-FFF2-40B4-BE49-F238E27FC236}">
                <a16:creationId xmlns:a16="http://schemas.microsoft.com/office/drawing/2014/main" id="{1DE5D044-D73F-B44C-B0B4-2EA33EA58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017" y="3917951"/>
            <a:ext cx="707421" cy="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2" y="953780"/>
                <a:ext cx="8877848" cy="2393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Tight lower bounds for estimation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3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naturally extend to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loss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Does not yield desired bounds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2" y="953780"/>
                <a:ext cx="8877848" cy="2393925"/>
              </a:xfrm>
              <a:prstGeom prst="rect">
                <a:avLst/>
              </a:prstGeom>
              <a:blipFill>
                <a:blip r:embed="rId5"/>
                <a:stretch>
                  <a:fillRect l="-1001" t="-105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9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Estimation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8D6ADF-D672-DB45-9B91-C1D17912C707}"/>
                  </a:ext>
                </a:extLst>
              </p:cNvPr>
              <p:cNvSpPr txBox="1"/>
              <p:nvPr/>
            </p:nvSpPr>
            <p:spPr>
              <a:xfrm>
                <a:off x="266153" y="744055"/>
                <a:ext cx="8567908" cy="83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space of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US" sz="2400" dirty="0"/>
                  <a:t>, distributions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𝒳</m:t>
                    </m:r>
                  </m:oMath>
                </a14:m>
                <a:r>
                  <a:rPr lang="en-US" sz="2400" dirty="0"/>
                  <a:t> indexed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8D6ADF-D672-DB45-9B91-C1D17912C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744055"/>
                <a:ext cx="8567908" cy="837537"/>
              </a:xfrm>
              <a:prstGeom prst="rect">
                <a:avLst/>
              </a:prstGeom>
              <a:blipFill>
                <a:blip r:embed="rId5"/>
                <a:stretch>
                  <a:fillRect l="-297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44767B-7274-B748-B76A-9548C9DD8414}"/>
                  </a:ext>
                </a:extLst>
              </p:cNvPr>
              <p:cNvSpPr txBox="1"/>
              <p:nvPr/>
            </p:nvSpPr>
            <p:spPr>
              <a:xfrm>
                <a:off x="5665121" y="5465699"/>
                <a:ext cx="3397599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estimate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44767B-7274-B748-B76A-9548C9DD8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121" y="5465699"/>
                <a:ext cx="3397599" cy="477118"/>
              </a:xfrm>
              <a:prstGeom prst="rect">
                <a:avLst/>
              </a:prstGeom>
              <a:blipFill>
                <a:blip r:embed="rId6"/>
                <a:stretch>
                  <a:fillRect l="-373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B407DEB-808B-2A4A-9455-8953FB15C4E7}"/>
              </a:ext>
            </a:extLst>
          </p:cNvPr>
          <p:cNvGrpSpPr/>
          <p:nvPr/>
        </p:nvGrpSpPr>
        <p:grpSpPr>
          <a:xfrm>
            <a:off x="336813" y="1419832"/>
            <a:ext cx="7828676" cy="4487280"/>
            <a:chOff x="336813" y="1419832"/>
            <a:chExt cx="7828676" cy="44872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64EA08-7AA1-6842-A78E-AC4A2B81397E}"/>
                </a:ext>
              </a:extLst>
            </p:cNvPr>
            <p:cNvGrpSpPr/>
            <p:nvPr/>
          </p:nvGrpSpPr>
          <p:grpSpPr>
            <a:xfrm>
              <a:off x="336813" y="1419832"/>
              <a:ext cx="7828676" cy="4487280"/>
              <a:chOff x="336813" y="1176551"/>
              <a:chExt cx="7828676" cy="4487280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D2A8E964-472D-A645-BBAB-23E5EC2634CA}"/>
                  </a:ext>
                </a:extLst>
              </p:cNvPr>
              <p:cNvGrpSpPr/>
              <p:nvPr/>
            </p:nvGrpSpPr>
            <p:grpSpPr>
              <a:xfrm>
                <a:off x="336813" y="1176551"/>
                <a:ext cx="7828676" cy="4487280"/>
                <a:chOff x="336813" y="1176551"/>
                <a:chExt cx="7828676" cy="4487280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FBC721B7-A310-E244-B8D2-EA91C164AD6A}"/>
                    </a:ext>
                  </a:extLst>
                </p:cNvPr>
                <p:cNvGrpSpPr/>
                <p:nvPr/>
              </p:nvGrpSpPr>
              <p:grpSpPr>
                <a:xfrm>
                  <a:off x="2093769" y="1176551"/>
                  <a:ext cx="4415314" cy="4487280"/>
                  <a:chOff x="2092794" y="532850"/>
                  <a:chExt cx="4772243" cy="4734889"/>
                </a:xfrm>
              </p:grpSpPr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6F1B9FF8-6904-EB46-9ECF-4344B5D5A994}"/>
                      </a:ext>
                    </a:extLst>
                  </p:cNvPr>
                  <p:cNvGrpSpPr/>
                  <p:nvPr/>
                </p:nvGrpSpPr>
                <p:grpSpPr>
                  <a:xfrm>
                    <a:off x="2092794" y="916757"/>
                    <a:ext cx="4772243" cy="3915124"/>
                    <a:chOff x="2132550" y="1006208"/>
                    <a:chExt cx="4772243" cy="3915124"/>
                  </a:xfrm>
                </p:grpSpPr>
                <p:grpSp>
                  <p:nvGrpSpPr>
                    <p:cNvPr id="232" name="Group 231">
                      <a:extLst>
                        <a:ext uri="{FF2B5EF4-FFF2-40B4-BE49-F238E27FC236}">
                          <a16:creationId xmlns:a16="http://schemas.microsoft.com/office/drawing/2014/main" id="{B64C0AA5-8803-E64F-ADA5-8DE58C18E2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57570" y="1006208"/>
                      <a:ext cx="4686723" cy="1161650"/>
                      <a:chOff x="2157570" y="1725388"/>
                      <a:chExt cx="4686723" cy="1161650"/>
                    </a:xfrm>
                  </p:grpSpPr>
                  <p:cxnSp>
                    <p:nvCxnSpPr>
                      <p:cNvPr id="255" name="Straight Arrow Connector 254">
                        <a:extLst>
                          <a:ext uri="{FF2B5EF4-FFF2-40B4-BE49-F238E27FC236}">
                            <a16:creationId xmlns:a16="http://schemas.microsoft.com/office/drawing/2014/main" id="{F79430A5-DBCC-1746-A106-2BBBBA2F4B0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510312" y="1725388"/>
                        <a:ext cx="2256892" cy="749647"/>
                      </a:xfrm>
                      <a:prstGeom prst="straightConnector1">
                        <a:avLst/>
                      </a:prstGeom>
                      <a:ln w="1905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56" name="Oval 255">
                            <a:extLst>
                              <a:ext uri="{FF2B5EF4-FFF2-40B4-BE49-F238E27FC236}">
                                <a16:creationId xmlns:a16="http://schemas.microsoft.com/office/drawing/2014/main" id="{F0AFFD1A-8C9A-2545-A2A7-91D4D3087C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57570" y="2424701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" name="Oval 8">
                            <a:extLst>
                              <a:ext uri="{FF2B5EF4-FFF2-40B4-BE49-F238E27FC236}">
                                <a16:creationId xmlns:a16="http://schemas.microsoft.com/office/drawing/2014/main" id="{92FA3EA0-AD0D-8444-93E9-3705EE8ED280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57570" y="2424701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7"/>
                            <a:stretch>
                              <a:fillRect l="-23684" b="-13158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257" name="Straight Arrow Connector 256">
                        <a:extLst>
                          <a:ext uri="{FF2B5EF4-FFF2-40B4-BE49-F238E27FC236}">
                            <a16:creationId xmlns:a16="http://schemas.microsoft.com/office/drawing/2014/main" id="{3393F9F4-20B9-E149-9670-D5AC25ED3469}"/>
                          </a:ext>
                        </a:extLst>
                      </p:cNvPr>
                      <p:cNvCxnSpPr>
                        <a:cxnSpLocks/>
                        <a:endCxn id="258" idx="0"/>
                      </p:cNvCxnSpPr>
                      <p:nvPr/>
                    </p:nvCxnSpPr>
                    <p:spPr>
                      <a:xfrm flipH="1">
                        <a:off x="3332247" y="1725388"/>
                        <a:ext cx="1434957" cy="697603"/>
                      </a:xfrm>
                      <a:prstGeom prst="straightConnector1">
                        <a:avLst/>
                      </a:prstGeom>
                      <a:ln w="1905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58" name="Oval 257">
                            <a:extLst>
                              <a:ext uri="{FF2B5EF4-FFF2-40B4-BE49-F238E27FC236}">
                                <a16:creationId xmlns:a16="http://schemas.microsoft.com/office/drawing/2014/main" id="{07DFB1BB-FCB7-194B-B6C0-24D7C202C6B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01078" y="2422991"/>
                            <a:ext cx="462337" cy="462337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2" name="Oval 11">
                            <a:extLst>
                              <a:ext uri="{FF2B5EF4-FFF2-40B4-BE49-F238E27FC236}">
                                <a16:creationId xmlns:a16="http://schemas.microsoft.com/office/drawing/2014/main" id="{2818B70A-B46B-0544-A8A5-E22642A61971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101078" y="2422991"/>
                            <a:ext cx="462337" cy="462337"/>
                          </a:xfrm>
                          <a:prstGeom prst="ellipse">
                            <a:avLst/>
                          </a:prstGeom>
                          <a:blipFill>
                            <a:blip r:embed="rId8"/>
                            <a:stretch>
                              <a:fillRect l="-23684" b="-13158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259" name="TextBox 258">
                        <a:extLst>
                          <a:ext uri="{FF2B5EF4-FFF2-40B4-BE49-F238E27FC236}">
                            <a16:creationId xmlns:a16="http://schemas.microsoft.com/office/drawing/2014/main" id="{49198DE1-2C8F-464C-B3BE-9190501EED7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79525" y="2352786"/>
                        <a:ext cx="912429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b="1" dirty="0"/>
                          <a:t>.  .  .   </a:t>
                        </a:r>
                      </a:p>
                    </p:txBody>
                  </p:sp>
                  <p:cxnSp>
                    <p:nvCxnSpPr>
                      <p:cNvPr id="260" name="Straight Arrow Connector 259">
                        <a:extLst>
                          <a:ext uri="{FF2B5EF4-FFF2-40B4-BE49-F238E27FC236}">
                            <a16:creationId xmlns:a16="http://schemas.microsoft.com/office/drawing/2014/main" id="{5A36D1DF-069E-F040-898A-BB064C1AC8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767204" y="1725388"/>
                        <a:ext cx="1661843" cy="749647"/>
                      </a:xfrm>
                      <a:prstGeom prst="straightConnector1">
                        <a:avLst/>
                      </a:prstGeom>
                      <a:ln w="1905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61" name="Oval 260">
                            <a:extLst>
                              <a:ext uri="{FF2B5EF4-FFF2-40B4-BE49-F238E27FC236}">
                                <a16:creationId xmlns:a16="http://schemas.microsoft.com/office/drawing/2014/main" id="{33F5EDE7-0649-B540-BDE7-4C96D0A341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5995" y="2411007"/>
                            <a:ext cx="498298" cy="474321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2200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0" name="Oval 19">
                            <a:extLst>
                              <a:ext uri="{FF2B5EF4-FFF2-40B4-BE49-F238E27FC236}">
                                <a16:creationId xmlns:a16="http://schemas.microsoft.com/office/drawing/2014/main" id="{1BEBB2A7-C4D4-114D-AAD3-A2BCDC81860A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45995" y="2411007"/>
                            <a:ext cx="498298" cy="474321"/>
                          </a:xfrm>
                          <a:prstGeom prst="ellipse">
                            <a:avLst/>
                          </a:prstGeom>
                          <a:blipFill>
                            <a:blip r:embed="rId9"/>
                            <a:stretch>
                              <a:fillRect l="-21951" b="-10256"/>
                            </a:stretch>
                          </a:blipFill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4B282F96-2773-7A40-BE0C-F8F3863C5F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2550" y="2166148"/>
                      <a:ext cx="4772243" cy="1445239"/>
                      <a:chOff x="2132550" y="2885328"/>
                      <a:chExt cx="4772243" cy="1445239"/>
                    </a:xfrm>
                  </p:grpSpPr>
                  <p:sp>
                    <p:nvSpPr>
                      <p:cNvPr id="243" name="Rectangle 242">
                        <a:extLst>
                          <a:ext uri="{FF2B5EF4-FFF2-40B4-BE49-F238E27FC236}">
                            <a16:creationId xmlns:a16="http://schemas.microsoft.com/office/drawing/2014/main" id="{233E0088-0610-A045-95DD-2827F51FDF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7570" y="3308279"/>
                        <a:ext cx="462337" cy="57535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44" name="TextBox 243">
                            <a:extLst>
                              <a:ext uri="{FF2B5EF4-FFF2-40B4-BE49-F238E27FC236}">
                                <a16:creationId xmlns:a16="http://schemas.microsoft.com/office/drawing/2014/main" id="{39C64720-FF2E-574E-BE16-DCE45D75C3F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132550" y="3431569"/>
                            <a:ext cx="571269" cy="38971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>
                              <a:solidFill>
                                <a:srgbClr val="C0000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3" name="TextBox 22">
                            <a:extLst>
                              <a:ext uri="{FF2B5EF4-FFF2-40B4-BE49-F238E27FC236}">
                                <a16:creationId xmlns:a16="http://schemas.microsoft.com/office/drawing/2014/main" id="{CA690634-D0E3-F945-BCC7-7463B4940461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32550" y="3431569"/>
                            <a:ext cx="571269" cy="389712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245" name="Rectangle 244">
                        <a:extLst>
                          <a:ext uri="{FF2B5EF4-FFF2-40B4-BE49-F238E27FC236}">
                            <a16:creationId xmlns:a16="http://schemas.microsoft.com/office/drawing/2014/main" id="{27D7BD20-F35B-C848-8478-295C915C48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11351" y="3306569"/>
                        <a:ext cx="462337" cy="57535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46" name="TextBox 245">
                            <a:extLst>
                              <a:ext uri="{FF2B5EF4-FFF2-40B4-BE49-F238E27FC236}">
                                <a16:creationId xmlns:a16="http://schemas.microsoft.com/office/drawing/2014/main" id="{EAB337F3-28D5-3349-952B-07AC066F004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065783" y="3429859"/>
                            <a:ext cx="577021" cy="38971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>
                              <a:solidFill>
                                <a:srgbClr val="C0000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5" name="TextBox 24">
                            <a:extLst>
                              <a:ext uri="{FF2B5EF4-FFF2-40B4-BE49-F238E27FC236}">
                                <a16:creationId xmlns:a16="http://schemas.microsoft.com/office/drawing/2014/main" id="{62F71630-7602-2B49-977E-5E54652E728D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065783" y="3429859"/>
                            <a:ext cx="577021" cy="389712"/>
                          </a:xfrm>
                          <a:prstGeom prst="rect">
                            <a:avLst/>
                          </a:prstGeom>
                          <a:blipFill>
                            <a:blip r:embed="rId11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247" name="Rectangle 246">
                        <a:extLst>
                          <a:ext uri="{FF2B5EF4-FFF2-40B4-BE49-F238E27FC236}">
                            <a16:creationId xmlns:a16="http://schemas.microsoft.com/office/drawing/2014/main" id="{9880C47B-A692-E749-8DAD-D0821D0FBC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57990" y="3306569"/>
                        <a:ext cx="462337" cy="57535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48" name="TextBox 247">
                            <a:extLst>
                              <a:ext uri="{FF2B5EF4-FFF2-40B4-BE49-F238E27FC236}">
                                <a16:creationId xmlns:a16="http://schemas.microsoft.com/office/drawing/2014/main" id="{FA1AA817-C04F-A143-9F17-3FC98A1E55B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332970" y="3429859"/>
                            <a:ext cx="571823" cy="38971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dirty="0">
                              <a:solidFill>
                                <a:srgbClr val="C00000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7" name="TextBox 26">
                            <a:extLst>
                              <a:ext uri="{FF2B5EF4-FFF2-40B4-BE49-F238E27FC236}">
                                <a16:creationId xmlns:a16="http://schemas.microsoft.com/office/drawing/2014/main" id="{81A770CE-1B7D-964E-B471-AF8A6BEBFF4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332970" y="3429859"/>
                            <a:ext cx="571823" cy="389712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249" name="Straight Arrow Connector 248">
                        <a:extLst>
                          <a:ext uri="{FF2B5EF4-FFF2-40B4-BE49-F238E27FC236}">
                            <a16:creationId xmlns:a16="http://schemas.microsoft.com/office/drawing/2014/main" id="{C1EF0882-D58C-7548-97A9-034A3308B922}"/>
                          </a:ext>
                        </a:extLst>
                      </p:cNvPr>
                      <p:cNvCxnSpPr>
                        <a:stCxn id="256" idx="4"/>
                        <a:endCxn id="243" idx="0"/>
                      </p:cNvCxnSpPr>
                      <p:nvPr/>
                    </p:nvCxnSpPr>
                    <p:spPr>
                      <a:xfrm>
                        <a:off x="2388739" y="2887038"/>
                        <a:ext cx="0" cy="42124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0" name="Straight Arrow Connector 249">
                        <a:extLst>
                          <a:ext uri="{FF2B5EF4-FFF2-40B4-BE49-F238E27FC236}">
                            <a16:creationId xmlns:a16="http://schemas.microsoft.com/office/drawing/2014/main" id="{CBDAF8E2-FB94-4A45-834B-BB1F846E167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356211" y="2885328"/>
                        <a:ext cx="0" cy="42124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1" name="Straight Arrow Connector 250">
                        <a:extLst>
                          <a:ext uri="{FF2B5EF4-FFF2-40B4-BE49-F238E27FC236}">
                            <a16:creationId xmlns:a16="http://schemas.microsoft.com/office/drawing/2014/main" id="{07E2DB88-AD86-C74D-9129-F31CC27A233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599431" y="2885328"/>
                        <a:ext cx="0" cy="42124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2" name="Straight Arrow Connector 251">
                        <a:extLst>
                          <a:ext uri="{FF2B5EF4-FFF2-40B4-BE49-F238E27FC236}">
                            <a16:creationId xmlns:a16="http://schemas.microsoft.com/office/drawing/2014/main" id="{533F13EE-ED01-0343-9342-7CA444A8B628}"/>
                          </a:ext>
                        </a:extLst>
                      </p:cNvPr>
                      <p:cNvCxnSpPr>
                        <a:cxnSpLocks/>
                        <a:stCxn id="243" idx="2"/>
                      </p:cNvCxnSpPr>
                      <p:nvPr/>
                    </p:nvCxnSpPr>
                    <p:spPr>
                      <a:xfrm>
                        <a:off x="2388739" y="3883631"/>
                        <a:ext cx="0" cy="43837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3" name="Straight Arrow Connector 252">
                        <a:extLst>
                          <a:ext uri="{FF2B5EF4-FFF2-40B4-BE49-F238E27FC236}">
                            <a16:creationId xmlns:a16="http://schemas.microsoft.com/office/drawing/2014/main" id="{D7031916-F83A-2E4E-94BB-35656E01A13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332249" y="3892195"/>
                        <a:ext cx="0" cy="43837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" name="Straight Arrow Connector 253">
                        <a:extLst>
                          <a:ext uri="{FF2B5EF4-FFF2-40B4-BE49-F238E27FC236}">
                            <a16:creationId xmlns:a16="http://schemas.microsoft.com/office/drawing/2014/main" id="{B22A8D03-3F31-0848-85F9-E22791E4E9E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578887" y="3871646"/>
                        <a:ext cx="0" cy="43837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2FC8D6E0-90F5-6B46-8723-45629D23E1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45586" y="3532618"/>
                      <a:ext cx="4676449" cy="1388714"/>
                      <a:chOff x="2145586" y="4251798"/>
                      <a:chExt cx="4676449" cy="1388714"/>
                    </a:xfrm>
                  </p:grpSpPr>
                  <p:grpSp>
                    <p:nvGrpSpPr>
                      <p:cNvPr id="235" name="Group 234">
                        <a:extLst>
                          <a:ext uri="{FF2B5EF4-FFF2-40B4-BE49-F238E27FC236}">
                            <a16:creationId xmlns:a16="http://schemas.microsoft.com/office/drawing/2014/main" id="{47177FE7-81A8-1244-A511-E80F6FC07C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45586" y="4251798"/>
                        <a:ext cx="4676449" cy="534252"/>
                        <a:chOff x="2145586" y="4251798"/>
                        <a:chExt cx="4676449" cy="534252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39" name="Oval 238">
                              <a:extLst>
                                <a:ext uri="{FF2B5EF4-FFF2-40B4-BE49-F238E27FC236}">
                                  <a16:creationId xmlns:a16="http://schemas.microsoft.com/office/drawing/2014/main" id="{7537BA9C-FCCE-9640-A4CD-AB9A242ADF9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145586" y="4323713"/>
                              <a:ext cx="462337" cy="462337"/>
                            </a:xfrm>
                            <a:prstGeom prst="ellipse">
                              <a:avLst/>
                            </a:prstGeom>
                            <a:noFill/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22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6" name="Oval 15">
                              <a:extLst>
                                <a:ext uri="{FF2B5EF4-FFF2-40B4-BE49-F238E27FC236}">
                                  <a16:creationId xmlns:a16="http://schemas.microsoft.com/office/drawing/2014/main" id="{5F8807A6-B3E5-0D43-9A93-F7D88848BADB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145586" y="4323713"/>
                              <a:ext cx="462337" cy="462337"/>
                            </a:xfrm>
                            <a:prstGeom prst="ellipse">
                              <a:avLst/>
                            </a:prstGeom>
                            <a:blipFill>
                              <a:blip r:embed="rId13"/>
                              <a:stretch>
                                <a:fillRect l="-18421" b="-10526"/>
                              </a:stretch>
                            </a:blip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40" name="Oval 239">
                              <a:extLst>
                                <a:ext uri="{FF2B5EF4-FFF2-40B4-BE49-F238E27FC236}">
                                  <a16:creationId xmlns:a16="http://schemas.microsoft.com/office/drawing/2014/main" id="{8E19E47C-3683-1348-AB09-564E58825F2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09642" y="4322003"/>
                              <a:ext cx="462337" cy="462337"/>
                            </a:xfrm>
                            <a:prstGeom prst="ellipse">
                              <a:avLst/>
                            </a:prstGeom>
                            <a:noFill/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22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7" name="Oval 16">
                              <a:extLst>
                                <a:ext uri="{FF2B5EF4-FFF2-40B4-BE49-F238E27FC236}">
                                  <a16:creationId xmlns:a16="http://schemas.microsoft.com/office/drawing/2014/main" id="{010BBC42-CFE8-464B-97A8-A9426A1348EC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109642" y="4322003"/>
                              <a:ext cx="462337" cy="462337"/>
                            </a:xfrm>
                            <a:prstGeom prst="ellipse">
                              <a:avLst/>
                            </a:prstGeom>
                            <a:blipFill>
                              <a:blip r:embed="rId14"/>
                              <a:stretch>
                                <a:fillRect l="-18421" b="-10526"/>
                              </a:stretch>
                            </a:blip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241" name="TextBox 240">
                          <a:extLst>
                            <a:ext uri="{FF2B5EF4-FFF2-40B4-BE49-F238E27FC236}">
                              <a16:creationId xmlns:a16="http://schemas.microsoft.com/office/drawing/2014/main" id="{5C6736F1-5E0E-3245-894A-E84F8EC60BD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416171" y="4251798"/>
                          <a:ext cx="912429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400" b="1" dirty="0"/>
                            <a:t>.  .  .   </a:t>
                          </a: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42" name="Oval 241">
                              <a:extLst>
                                <a:ext uri="{FF2B5EF4-FFF2-40B4-BE49-F238E27FC236}">
                                  <a16:creationId xmlns:a16="http://schemas.microsoft.com/office/drawing/2014/main" id="{7751FF6B-5B7D-404E-B83B-5F8F1E0F81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23737" y="4268923"/>
                              <a:ext cx="498298" cy="474321"/>
                            </a:xfrm>
                            <a:prstGeom prst="ellipse">
                              <a:avLst/>
                            </a:prstGeom>
                            <a:noFill/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22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22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2" name="Oval 21">
                              <a:extLst>
                                <a:ext uri="{FF2B5EF4-FFF2-40B4-BE49-F238E27FC236}">
                                  <a16:creationId xmlns:a16="http://schemas.microsoft.com/office/drawing/2014/main" id="{B3798A60-8416-6C44-9665-DF50DE8CC073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323737" y="4268923"/>
                              <a:ext cx="498298" cy="474321"/>
                            </a:xfrm>
                            <a:prstGeom prst="ellipse">
                              <a:avLst/>
                            </a:prstGeom>
                            <a:blipFill>
                              <a:blip r:embed="rId15"/>
                              <a:stretch>
                                <a:fillRect l="-17073" b="-12821"/>
                              </a:stretch>
                            </a:blipFill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236" name="Straight Arrow Connector 235">
                        <a:extLst>
                          <a:ext uri="{FF2B5EF4-FFF2-40B4-BE49-F238E27FC236}">
                            <a16:creationId xmlns:a16="http://schemas.microsoft.com/office/drawing/2014/main" id="{DC2FC41F-5D93-EF42-8679-A102AABAE9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388739" y="4784340"/>
                        <a:ext cx="2481212" cy="85617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Straight Arrow Connector 236">
                        <a:extLst>
                          <a:ext uri="{FF2B5EF4-FFF2-40B4-BE49-F238E27FC236}">
                            <a16:creationId xmlns:a16="http://schemas.microsoft.com/office/drawing/2014/main" id="{82793611-D9C2-E04F-943B-D03FE48702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332247" y="4784340"/>
                        <a:ext cx="1537704" cy="856172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Straight Arrow Connector 237">
                        <a:extLst>
                          <a:ext uri="{FF2B5EF4-FFF2-40B4-BE49-F238E27FC236}">
                            <a16:creationId xmlns:a16="http://schemas.microsoft.com/office/drawing/2014/main" id="{477E0628-3726-1D43-BA48-5AE866AA5B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869951" y="4743244"/>
                        <a:ext cx="1708936" cy="89726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0" name="Rectangle 229">
                        <a:extLst>
                          <a:ext uri="{FF2B5EF4-FFF2-40B4-BE49-F238E27FC236}">
                            <a16:creationId xmlns:a16="http://schemas.microsoft.com/office/drawing/2014/main" id="{FCDEB130-957A-4F44-8A96-F8431E7D5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72618" y="532850"/>
                        <a:ext cx="540984" cy="38971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 smtClean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30" name="Rectangle 229">
                        <a:extLst>
                          <a:ext uri="{FF2B5EF4-FFF2-40B4-BE49-F238E27FC236}">
                            <a16:creationId xmlns:a16="http://schemas.microsoft.com/office/drawing/2014/main" id="{FCDEB130-957A-4F44-8A96-F8431E7D5FD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72618" y="532850"/>
                        <a:ext cx="540984" cy="389712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b="-1034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1" name="Rounded Rectangle 230">
                        <a:extLst>
                          <a:ext uri="{FF2B5EF4-FFF2-40B4-BE49-F238E27FC236}">
                            <a16:creationId xmlns:a16="http://schemas.microsoft.com/office/drawing/2014/main" id="{6464B302-0462-D246-994E-5F4E1A7ADA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19891" y="4841820"/>
                        <a:ext cx="849075" cy="425919"/>
                      </a:xfrm>
                      <a:prstGeom prst="round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ℜ</m:t>
                              </m:r>
                            </m:oMath>
                          </m:oMathPara>
                        </a14:m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" name="Rounded Rectangle 7">
                        <a:extLst>
                          <a:ext uri="{FF2B5EF4-FFF2-40B4-BE49-F238E27FC236}">
                            <a16:creationId xmlns:a16="http://schemas.microsoft.com/office/drawing/2014/main" id="{8AD5A78B-61F8-3948-AE4C-8A6ABD2FACA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19891" y="4841820"/>
                        <a:ext cx="849075" cy="425919"/>
                      </a:xfrm>
                      <a:prstGeom prst="round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  <a:ln w="25400">
                        <a:solidFill>
                          <a:srgbClr val="FF000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1" name="TextBox 220">
                      <a:extLst>
                        <a:ext uri="{FF2B5EF4-FFF2-40B4-BE49-F238E27FC236}">
                          <a16:creationId xmlns:a16="http://schemas.microsoft.com/office/drawing/2014/main" id="{362EFC49-0FD3-1647-BFE7-AF2E35E408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91869" y="3070013"/>
                      <a:ext cx="157362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𝒲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1" name="TextBox 220">
                      <a:extLst>
                        <a:ext uri="{FF2B5EF4-FFF2-40B4-BE49-F238E27FC236}">
                          <a16:creationId xmlns:a16="http://schemas.microsoft.com/office/drawing/2014/main" id="{362EFC49-0FD3-1647-BFE7-AF2E35E4082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91869" y="3070013"/>
                      <a:ext cx="1573620" cy="461665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2" name="Rounded Rectangle 221">
                      <a:extLst>
                        <a:ext uri="{FF2B5EF4-FFF2-40B4-BE49-F238E27FC236}">
                          <a16:creationId xmlns:a16="http://schemas.microsoft.com/office/drawing/2014/main" id="{6E2C8758-6C41-334D-9335-9F453F1A2B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6813" y="3136993"/>
                      <a:ext cx="544528" cy="492622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oMath>
                        </m:oMathPara>
                      </a14:m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2" name="Rounded Rectangle 221">
                      <a:extLst>
                        <a:ext uri="{FF2B5EF4-FFF2-40B4-BE49-F238E27FC236}">
                          <a16:creationId xmlns:a16="http://schemas.microsoft.com/office/drawing/2014/main" id="{6E2C8758-6C41-334D-9335-9F453F1A2BD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6813" y="3136993"/>
                      <a:ext cx="544528" cy="492622"/>
                    </a:xfrm>
                    <a:prstGeom prst="roundRect">
                      <a:avLst/>
                    </a:prstGeom>
                    <a:blipFill>
                      <a:blip r:embed="rId19"/>
                      <a:stretch>
                        <a:fillRect l="-2222" b="-10000"/>
                      </a:stretch>
                    </a:blipFill>
                    <a:ln>
                      <a:solidFill>
                        <a:schemeClr val="accent2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75B3E74B-BD32-CF4C-862E-BA63085C1C76}"/>
                    </a:ext>
                  </a:extLst>
                </p:cNvPr>
                <p:cNvSpPr/>
                <p:nvPr/>
              </p:nvSpPr>
              <p:spPr>
                <a:xfrm>
                  <a:off x="881340" y="2895672"/>
                  <a:ext cx="1245083" cy="297377"/>
                </a:xfrm>
                <a:custGeom>
                  <a:avLst/>
                  <a:gdLst>
                    <a:gd name="connsiteX0" fmla="*/ 0 w 1719618"/>
                    <a:gd name="connsiteY0" fmla="*/ 464310 h 464310"/>
                    <a:gd name="connsiteX1" fmla="*/ 736979 w 1719618"/>
                    <a:gd name="connsiteY1" fmla="*/ 286 h 464310"/>
                    <a:gd name="connsiteX2" fmla="*/ 1719618 w 1719618"/>
                    <a:gd name="connsiteY2" fmla="*/ 409719 h 46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9618" h="464310">
                      <a:moveTo>
                        <a:pt x="0" y="464310"/>
                      </a:moveTo>
                      <a:cubicBezTo>
                        <a:pt x="225188" y="236847"/>
                        <a:pt x="450376" y="9384"/>
                        <a:pt x="736979" y="286"/>
                      </a:cubicBezTo>
                      <a:cubicBezTo>
                        <a:pt x="1023582" y="-8813"/>
                        <a:pt x="1371600" y="200453"/>
                        <a:pt x="1719618" y="409719"/>
                      </a:cubicBezTo>
                    </a:path>
                  </a:pathLst>
                </a:custGeom>
                <a:noFill/>
                <a:ln w="25400">
                  <a:solidFill>
                    <a:srgbClr val="F24D08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6991E7F3-236F-2D47-B7C9-9BE84B463ACF}"/>
                    </a:ext>
                  </a:extLst>
                </p:cNvPr>
                <p:cNvSpPr/>
                <p:nvPr/>
              </p:nvSpPr>
              <p:spPr>
                <a:xfrm>
                  <a:off x="798553" y="2784484"/>
                  <a:ext cx="2191305" cy="379037"/>
                </a:xfrm>
                <a:custGeom>
                  <a:avLst/>
                  <a:gdLst>
                    <a:gd name="connsiteX0" fmla="*/ 0 w 2333767"/>
                    <a:gd name="connsiteY0" fmla="*/ 450393 h 464041"/>
                    <a:gd name="connsiteX1" fmla="*/ 887104 w 2333767"/>
                    <a:gd name="connsiteY1" fmla="*/ 17 h 464041"/>
                    <a:gd name="connsiteX2" fmla="*/ 2333767 w 2333767"/>
                    <a:gd name="connsiteY2" fmla="*/ 464041 h 464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33767" h="464041">
                      <a:moveTo>
                        <a:pt x="0" y="450393"/>
                      </a:moveTo>
                      <a:cubicBezTo>
                        <a:pt x="249071" y="224067"/>
                        <a:pt x="498143" y="-2258"/>
                        <a:pt x="887104" y="17"/>
                      </a:cubicBezTo>
                      <a:cubicBezTo>
                        <a:pt x="1276065" y="2292"/>
                        <a:pt x="1804916" y="233166"/>
                        <a:pt x="2333767" y="464041"/>
                      </a:cubicBezTo>
                    </a:path>
                  </a:pathLst>
                </a:custGeom>
                <a:noFill/>
                <a:ln w="25400">
                  <a:solidFill>
                    <a:srgbClr val="F24D08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EBFF1099-015D-4C43-A4AC-D4B1D59E8B86}"/>
                    </a:ext>
                  </a:extLst>
                </p:cNvPr>
                <p:cNvSpPr/>
                <p:nvPr/>
              </p:nvSpPr>
              <p:spPr>
                <a:xfrm>
                  <a:off x="586854" y="3630304"/>
                  <a:ext cx="3643952" cy="2016826"/>
                </a:xfrm>
                <a:custGeom>
                  <a:avLst/>
                  <a:gdLst>
                    <a:gd name="connsiteX0" fmla="*/ 0 w 3643952"/>
                    <a:gd name="connsiteY0" fmla="*/ 0 h 2016826"/>
                    <a:gd name="connsiteX1" fmla="*/ 1228298 w 3643952"/>
                    <a:gd name="connsiteY1" fmla="*/ 1897039 h 2016826"/>
                    <a:gd name="connsiteX2" fmla="*/ 3643952 w 3643952"/>
                    <a:gd name="connsiteY2" fmla="*/ 1828800 h 2016826"/>
                    <a:gd name="connsiteX3" fmla="*/ 3643952 w 3643952"/>
                    <a:gd name="connsiteY3" fmla="*/ 1828800 h 2016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3952" h="2016826">
                      <a:moveTo>
                        <a:pt x="0" y="0"/>
                      </a:moveTo>
                      <a:cubicBezTo>
                        <a:pt x="310486" y="796119"/>
                        <a:pt x="620973" y="1592239"/>
                        <a:pt x="1228298" y="1897039"/>
                      </a:cubicBezTo>
                      <a:cubicBezTo>
                        <a:pt x="1835623" y="2201839"/>
                        <a:pt x="3643952" y="1828800"/>
                        <a:pt x="3643952" y="1828800"/>
                      </a:cubicBezTo>
                      <a:lnTo>
                        <a:pt x="3643952" y="1828800"/>
                      </a:lnTo>
                    </a:path>
                  </a:pathLst>
                </a:custGeom>
                <a:noFill/>
                <a:ln w="25400">
                  <a:solidFill>
                    <a:srgbClr val="F24D08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942A1BB8-7AC9-1B48-BAF4-4109000BB873}"/>
                    </a:ext>
                  </a:extLst>
                </p:cNvPr>
                <p:cNvSpPr/>
                <p:nvPr/>
              </p:nvSpPr>
              <p:spPr>
                <a:xfrm>
                  <a:off x="2456597" y="3603009"/>
                  <a:ext cx="600502" cy="436728"/>
                </a:xfrm>
                <a:custGeom>
                  <a:avLst/>
                  <a:gdLst>
                    <a:gd name="connsiteX0" fmla="*/ 0 w 600502"/>
                    <a:gd name="connsiteY0" fmla="*/ 436728 h 436728"/>
                    <a:gd name="connsiteX1" fmla="*/ 600502 w 600502"/>
                    <a:gd name="connsiteY1" fmla="*/ 0 h 436728"/>
                    <a:gd name="connsiteX2" fmla="*/ 600502 w 600502"/>
                    <a:gd name="connsiteY2" fmla="*/ 0 h 436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0502" h="436728">
                      <a:moveTo>
                        <a:pt x="0" y="436728"/>
                      </a:moveTo>
                      <a:lnTo>
                        <a:pt x="600502" y="0"/>
                      </a:lnTo>
                      <a:lnTo>
                        <a:pt x="600502" y="0"/>
                      </a:lnTo>
                    </a:path>
                  </a:pathLst>
                </a:custGeom>
                <a:noFill/>
                <a:ln w="25400">
                  <a:solidFill>
                    <a:schemeClr val="accent6">
                      <a:lumMod val="7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F5BBBD05-3C8E-F049-A9F1-6C9457F69776}"/>
                    </a:ext>
                  </a:extLst>
                </p:cNvPr>
                <p:cNvSpPr/>
                <p:nvPr/>
              </p:nvSpPr>
              <p:spPr>
                <a:xfrm>
                  <a:off x="2473783" y="3561477"/>
                  <a:ext cx="3518296" cy="478791"/>
                </a:xfrm>
                <a:custGeom>
                  <a:avLst/>
                  <a:gdLst>
                    <a:gd name="connsiteX0" fmla="*/ 0 w 3480179"/>
                    <a:gd name="connsiteY0" fmla="*/ 777922 h 777922"/>
                    <a:gd name="connsiteX1" fmla="*/ 3480179 w 3480179"/>
                    <a:gd name="connsiteY1" fmla="*/ 0 h 777922"/>
                    <a:gd name="connsiteX2" fmla="*/ 3480179 w 3480179"/>
                    <a:gd name="connsiteY2" fmla="*/ 0 h 777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80179" h="777922">
                      <a:moveTo>
                        <a:pt x="0" y="777922"/>
                      </a:moveTo>
                      <a:lnTo>
                        <a:pt x="3480179" y="0"/>
                      </a:lnTo>
                      <a:lnTo>
                        <a:pt x="3480179" y="0"/>
                      </a:lnTo>
                    </a:path>
                  </a:pathLst>
                </a:custGeom>
                <a:noFill/>
                <a:ln w="25400">
                  <a:solidFill>
                    <a:schemeClr val="accent6">
                      <a:lumMod val="75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8" name="Straight Arrow Connector 227">
                  <a:extLst>
                    <a:ext uri="{FF2B5EF4-FFF2-40B4-BE49-F238E27FC236}">
                      <a16:creationId xmlns:a16="http://schemas.microsoft.com/office/drawing/2014/main" id="{7D7A05E5-C8C3-124E-B560-D692E973F0E0}"/>
                    </a:ext>
                  </a:extLst>
                </p:cNvPr>
                <p:cNvCxnSpPr>
                  <a:stCxn id="240" idx="6"/>
                </p:cNvCxnSpPr>
                <p:nvPr/>
              </p:nvCxnSpPr>
              <p:spPr>
                <a:xfrm flipV="1">
                  <a:off x="3425540" y="3603009"/>
                  <a:ext cx="2643379" cy="617278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50000"/>
                    </a:schemeClr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196BEF0F-01A6-BB4C-8A57-80C4BC4790F8}"/>
                  </a:ext>
                </a:extLst>
              </p:cNvPr>
              <p:cNvSpPr/>
              <p:nvPr/>
            </p:nvSpPr>
            <p:spPr>
              <a:xfrm>
                <a:off x="655093" y="2676678"/>
                <a:ext cx="5322626" cy="503250"/>
              </a:xfrm>
              <a:custGeom>
                <a:avLst/>
                <a:gdLst>
                  <a:gd name="connsiteX0" fmla="*/ 0 w 5322626"/>
                  <a:gd name="connsiteY0" fmla="*/ 655274 h 709865"/>
                  <a:gd name="connsiteX1" fmla="*/ 1146411 w 5322626"/>
                  <a:gd name="connsiteY1" fmla="*/ 182 h 709865"/>
                  <a:gd name="connsiteX2" fmla="*/ 5322626 w 5322626"/>
                  <a:gd name="connsiteY2" fmla="*/ 709865 h 70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22626" h="709865">
                    <a:moveTo>
                      <a:pt x="0" y="655274"/>
                    </a:moveTo>
                    <a:cubicBezTo>
                      <a:pt x="129653" y="323178"/>
                      <a:pt x="259307" y="-8917"/>
                      <a:pt x="1146411" y="182"/>
                    </a:cubicBezTo>
                    <a:cubicBezTo>
                      <a:pt x="2033515" y="9280"/>
                      <a:pt x="4562901" y="612056"/>
                      <a:pt x="5322626" y="709865"/>
                    </a:cubicBezTo>
                  </a:path>
                </a:pathLst>
              </a:custGeom>
              <a:noFill/>
              <a:ln w="25400">
                <a:solidFill>
                  <a:srgbClr val="F24D0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4C26BCFF-DA63-114E-8494-9839E4AB1AF4}"/>
                </a:ext>
              </a:extLst>
            </p:cNvPr>
            <p:cNvCxnSpPr>
              <a:cxnSpLocks/>
              <a:stCxn id="231" idx="3"/>
              <a:endCxn id="45" idx="1"/>
            </p:cNvCxnSpPr>
            <p:nvPr/>
          </p:nvCxnSpPr>
          <p:spPr>
            <a:xfrm flipV="1">
              <a:off x="5032386" y="5704258"/>
              <a:ext cx="632735" cy="103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6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70BDE7-822C-2648-A9B0-D75F18C1FF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contraction+ </a:t>
                </a:r>
                <a:r>
                  <a:rPr lang="en-US" dirty="0" err="1"/>
                  <a:t>Assouad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70BDE7-822C-2648-A9B0-D75F18C1F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55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CFB8-205C-904B-A97E-3CCBA5FAA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BEBB-DE1F-2F43-9557-00E98104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7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Outline for method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335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Bounding mutual information by chi-squared contractions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Bounding the chi squared contraction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General plug and play bounds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Application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Extensions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3359061"/>
              </a:xfrm>
              <a:prstGeom prst="rect">
                <a:avLst/>
              </a:prstGeom>
              <a:blipFill>
                <a:blip r:embed="rId7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3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Bounding mutual information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1569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</a:t>
                </a:r>
                <a:r>
                  <a:rPr lang="en-US" sz="2400" dirty="0" err="1"/>
                  <a:t>Assouad’s</a:t>
                </a:r>
                <a:r>
                  <a:rPr lang="en-US" sz="2400" dirty="0"/>
                  <a:t> method, </a:t>
                </a:r>
              </a:p>
              <a:p>
                <a:endParaRPr lang="en-US" sz="2400" dirty="0"/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Bound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𝒲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1569917"/>
              </a:xfrm>
              <a:prstGeom prst="rect">
                <a:avLst/>
              </a:prstGeom>
              <a:blipFill>
                <a:blip r:embed="rId5"/>
                <a:stretch>
                  <a:fillRect l="-1187" t="-241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A9A80EE-271E-3348-B77E-B39B6A04B3A8}"/>
              </a:ext>
            </a:extLst>
          </p:cNvPr>
          <p:cNvGrpSpPr/>
          <p:nvPr/>
        </p:nvGrpSpPr>
        <p:grpSpPr>
          <a:xfrm>
            <a:off x="446314" y="3539609"/>
            <a:ext cx="8131630" cy="2352052"/>
            <a:chOff x="446314" y="3539609"/>
            <a:chExt cx="8131630" cy="23520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A53EBB-4FA8-674E-B791-FF472D788D53}"/>
                </a:ext>
              </a:extLst>
            </p:cNvPr>
            <p:cNvGrpSpPr/>
            <p:nvPr/>
          </p:nvGrpSpPr>
          <p:grpSpPr>
            <a:xfrm>
              <a:off x="446314" y="3791997"/>
              <a:ext cx="8131630" cy="2099664"/>
              <a:chOff x="446314" y="2778440"/>
              <a:chExt cx="8131630" cy="209966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643C5AB-75DB-3B49-808E-BBF3A8404446}"/>
                  </a:ext>
                </a:extLst>
              </p:cNvPr>
              <p:cNvGrpSpPr/>
              <p:nvPr/>
            </p:nvGrpSpPr>
            <p:grpSpPr>
              <a:xfrm>
                <a:off x="446314" y="2778440"/>
                <a:ext cx="7086600" cy="2099664"/>
                <a:chOff x="446314" y="2766864"/>
                <a:chExt cx="7086600" cy="2099664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D46C093-6433-174C-A94F-40E7A5E1275C}"/>
                    </a:ext>
                  </a:extLst>
                </p:cNvPr>
                <p:cNvGrpSpPr/>
                <p:nvPr/>
              </p:nvGrpSpPr>
              <p:grpSpPr>
                <a:xfrm>
                  <a:off x="446314" y="2766864"/>
                  <a:ext cx="2819400" cy="2099664"/>
                  <a:chOff x="821161" y="3082551"/>
                  <a:chExt cx="1460107" cy="1198848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D0D2E82-D39D-A04C-B6A1-F82EDA1D5697}"/>
                      </a:ext>
                    </a:extLst>
                  </p:cNvPr>
                  <p:cNvSpPr/>
                  <p:nvPr/>
                </p:nvSpPr>
                <p:spPr>
                  <a:xfrm>
                    <a:off x="1321904" y="3180522"/>
                    <a:ext cx="99392" cy="9939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EF41BF9F-BE40-C94C-8DEC-E159058A1373}"/>
                      </a:ext>
                    </a:extLst>
                  </p:cNvPr>
                  <p:cNvSpPr/>
                  <p:nvPr/>
                </p:nvSpPr>
                <p:spPr>
                  <a:xfrm>
                    <a:off x="1474304" y="4182008"/>
                    <a:ext cx="99392" cy="9939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9B92EC83-A386-D346-9499-7ACBAC5EC0AF}"/>
                      </a:ext>
                    </a:extLst>
                  </p:cNvPr>
                  <p:cNvSpPr/>
                  <p:nvPr/>
                </p:nvSpPr>
                <p:spPr>
                  <a:xfrm>
                    <a:off x="2181876" y="3594178"/>
                    <a:ext cx="99392" cy="9939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D4E232EE-23D3-B84C-A02E-C560849D5470}"/>
                      </a:ext>
                    </a:extLst>
                  </p:cNvPr>
                  <p:cNvSpPr/>
                  <p:nvPr/>
                </p:nvSpPr>
                <p:spPr>
                  <a:xfrm>
                    <a:off x="1496076" y="3681265"/>
                    <a:ext cx="99392" cy="9939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862A74B5-FB3D-6F43-A733-923B368E8B62}"/>
                      </a:ext>
                    </a:extLst>
                  </p:cNvPr>
                  <p:cNvSpPr/>
                  <p:nvPr/>
                </p:nvSpPr>
                <p:spPr>
                  <a:xfrm>
                    <a:off x="821161" y="3615950"/>
                    <a:ext cx="99392" cy="9939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8DC642B-9C6C-474E-9AA4-AF185CCD4AB6}"/>
                      </a:ext>
                    </a:extLst>
                  </p:cNvPr>
                  <p:cNvSpPr/>
                  <p:nvPr/>
                </p:nvSpPr>
                <p:spPr>
                  <a:xfrm>
                    <a:off x="2062133" y="4127577"/>
                    <a:ext cx="99392" cy="9939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15434F90-28F2-4842-941B-514772DD329A}"/>
                      </a:ext>
                    </a:extLst>
                  </p:cNvPr>
                  <p:cNvSpPr/>
                  <p:nvPr/>
                </p:nvSpPr>
                <p:spPr>
                  <a:xfrm>
                    <a:off x="1866189" y="3082551"/>
                    <a:ext cx="99392" cy="9939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7C791A13-1398-804E-BFCF-305F527E38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5952" y="3156630"/>
                      <a:ext cx="2045616" cy="914400"/>
                    </a:xfrm>
                    <a:prstGeom prst="rect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7C791A13-1398-804E-BFCF-305F527E383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85952" y="3156630"/>
                      <a:ext cx="2045616" cy="91440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65287D05-BC06-4444-A435-9D85A53CCF4B}"/>
                    </a:ext>
                  </a:extLst>
                </p:cNvPr>
                <p:cNvCxnSpPr>
                  <a:endCxn id="17" idx="1"/>
                </p:cNvCxnSpPr>
                <p:nvPr/>
              </p:nvCxnSpPr>
              <p:spPr>
                <a:xfrm flipV="1">
                  <a:off x="3534165" y="3613830"/>
                  <a:ext cx="651787" cy="1027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09E260A7-9B00-6340-9EF3-6B4E39569C7D}"/>
                    </a:ext>
                  </a:extLst>
                </p:cNvPr>
                <p:cNvCxnSpPr/>
                <p:nvPr/>
              </p:nvCxnSpPr>
              <p:spPr>
                <a:xfrm flipV="1">
                  <a:off x="6242454" y="3568267"/>
                  <a:ext cx="710649" cy="1027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C5D5063-D669-F34E-9EF7-B521813E1288}"/>
                    </a:ext>
                  </a:extLst>
                </p:cNvPr>
                <p:cNvSpPr/>
                <p:nvPr/>
              </p:nvSpPr>
              <p:spPr>
                <a:xfrm>
                  <a:off x="7369628" y="3552893"/>
                  <a:ext cx="163286" cy="1654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A08925-7789-9C49-8B30-F63778349599}"/>
                  </a:ext>
                </a:extLst>
              </p:cNvPr>
              <p:cNvSpPr/>
              <p:nvPr/>
            </p:nvSpPr>
            <p:spPr>
              <a:xfrm>
                <a:off x="7750628" y="3106574"/>
                <a:ext cx="163286" cy="1654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615DDA0-627E-4540-8D58-42EEB2C708A4}"/>
                  </a:ext>
                </a:extLst>
              </p:cNvPr>
              <p:cNvSpPr/>
              <p:nvPr/>
            </p:nvSpPr>
            <p:spPr>
              <a:xfrm>
                <a:off x="7859485" y="3607317"/>
                <a:ext cx="163286" cy="1654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8F70EC5-8754-CF4A-85FC-5ABAFFF16287}"/>
                  </a:ext>
                </a:extLst>
              </p:cNvPr>
              <p:cNvSpPr/>
              <p:nvPr/>
            </p:nvSpPr>
            <p:spPr>
              <a:xfrm>
                <a:off x="7815943" y="4075404"/>
                <a:ext cx="163286" cy="1654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3741CB6-DD69-D44B-A409-B6AD437DFC42}"/>
                  </a:ext>
                </a:extLst>
              </p:cNvPr>
              <p:cNvSpPr/>
              <p:nvPr/>
            </p:nvSpPr>
            <p:spPr>
              <a:xfrm>
                <a:off x="8414658" y="3531116"/>
                <a:ext cx="163286" cy="1654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E6BAB5C-0D2A-4548-B25F-C69ACC51833B}"/>
                  </a:ext>
                </a:extLst>
              </p:cNvPr>
              <p:cNvSpPr/>
              <p:nvPr/>
            </p:nvSpPr>
            <p:spPr>
              <a:xfrm>
                <a:off x="8305800" y="3999205"/>
                <a:ext cx="163286" cy="1654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375425C-6B5E-D94A-A47B-E3192135E9D7}"/>
                  </a:ext>
                </a:extLst>
              </p:cNvPr>
              <p:cNvSpPr/>
              <p:nvPr/>
            </p:nvSpPr>
            <p:spPr>
              <a:xfrm>
                <a:off x="8196940" y="3008604"/>
                <a:ext cx="163286" cy="1654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0C78634-375F-1F4A-B6E5-9555B259E510}"/>
                    </a:ext>
                  </a:extLst>
                </p:cNvPr>
                <p:cNvSpPr/>
                <p:nvPr/>
              </p:nvSpPr>
              <p:spPr>
                <a:xfrm>
                  <a:off x="2159471" y="4130159"/>
                  <a:ext cx="6294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0C78634-375F-1F4A-B6E5-9555B259E5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471" y="4130159"/>
                  <a:ext cx="62940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DD1313A-8079-7F42-BBD5-778E6A085062}"/>
                    </a:ext>
                  </a:extLst>
                </p:cNvPr>
                <p:cNvSpPr/>
                <p:nvPr/>
              </p:nvSpPr>
              <p:spPr>
                <a:xfrm>
                  <a:off x="7522046" y="3539609"/>
                  <a:ext cx="629403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DD1313A-8079-7F42-BBD5-778E6A085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046" y="3539609"/>
                  <a:ext cx="629403" cy="477888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8346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Notation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163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: shorthand for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</m:oMath>
                </a14:m>
                <a:endParaRPr lang="en-US" sz="2400" b="1" dirty="0"/>
              </a:p>
              <a:p>
                <a:endParaRPr lang="en-US" sz="2400" b="1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distribution of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when input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1635256"/>
              </a:xfrm>
              <a:prstGeom prst="rect">
                <a:avLst/>
              </a:prstGeom>
              <a:blipFill>
                <a:blip r:embed="rId5"/>
                <a:stretch>
                  <a:fillRect l="-29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5868AA4-7689-4D4F-8368-D66DF7258B12}"/>
              </a:ext>
            </a:extLst>
          </p:cNvPr>
          <p:cNvGrpSpPr/>
          <p:nvPr/>
        </p:nvGrpSpPr>
        <p:grpSpPr>
          <a:xfrm>
            <a:off x="4323379" y="2092960"/>
            <a:ext cx="4200860" cy="3992880"/>
            <a:chOff x="2093769" y="1098919"/>
            <a:chExt cx="4415314" cy="456491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4CE270-FE07-B14E-A2B9-3F1E09F8E7AA}"/>
                </a:ext>
              </a:extLst>
            </p:cNvPr>
            <p:cNvGrpSpPr/>
            <p:nvPr/>
          </p:nvGrpSpPr>
          <p:grpSpPr>
            <a:xfrm>
              <a:off x="2093769" y="1098919"/>
              <a:ext cx="4415314" cy="4564912"/>
              <a:chOff x="2092794" y="450935"/>
              <a:chExt cx="4772243" cy="48168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6F2A25C-8FAF-B245-8909-8771609CC3D9}"/>
                  </a:ext>
                </a:extLst>
              </p:cNvPr>
              <p:cNvGrpSpPr/>
              <p:nvPr/>
            </p:nvGrpSpPr>
            <p:grpSpPr>
              <a:xfrm>
                <a:off x="2092794" y="916757"/>
                <a:ext cx="4772243" cy="3915124"/>
                <a:chOff x="2132550" y="1006208"/>
                <a:chExt cx="4772243" cy="3915124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69FBC41-7B38-3A4A-9C71-25195A5DE1F1}"/>
                    </a:ext>
                  </a:extLst>
                </p:cNvPr>
                <p:cNvGrpSpPr/>
                <p:nvPr/>
              </p:nvGrpSpPr>
              <p:grpSpPr>
                <a:xfrm>
                  <a:off x="2157570" y="1006208"/>
                  <a:ext cx="4686723" cy="1161650"/>
                  <a:chOff x="2157570" y="1725388"/>
                  <a:chExt cx="4686723" cy="1161650"/>
                </a:xfrm>
              </p:grpSpPr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B3CE7381-4174-924B-998F-5CE47BAA03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10312" y="1725388"/>
                    <a:ext cx="2256892" cy="749647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EC267790-94D9-DF41-86A7-BAA868A6DA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7570" y="2424701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" name="Oval 8">
                        <a:extLst>
                          <a:ext uri="{FF2B5EF4-FFF2-40B4-BE49-F238E27FC236}">
                            <a16:creationId xmlns:a16="http://schemas.microsoft.com/office/drawing/2014/main" id="{92FA3EA0-AD0D-8444-93E9-3705EE8ED28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57570" y="2424701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6"/>
                        <a:stretch>
                          <a:fillRect l="-23684" b="-13158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3B1EE6AF-DE03-3346-9787-40E9FF406318}"/>
                      </a:ext>
                    </a:extLst>
                  </p:cNvPr>
                  <p:cNvCxnSpPr>
                    <a:cxnSpLocks/>
                    <a:endCxn id="47" idx="0"/>
                  </p:cNvCxnSpPr>
                  <p:nvPr/>
                </p:nvCxnSpPr>
                <p:spPr>
                  <a:xfrm flipH="1">
                    <a:off x="3332247" y="1725388"/>
                    <a:ext cx="1434957" cy="697603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4A1FE9D2-E628-FD44-895D-1FD4131959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01078" y="2422991"/>
                        <a:ext cx="462337" cy="46233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" name="Oval 11">
                        <a:extLst>
                          <a:ext uri="{FF2B5EF4-FFF2-40B4-BE49-F238E27FC236}">
                            <a16:creationId xmlns:a16="http://schemas.microsoft.com/office/drawing/2014/main" id="{2818B70A-B46B-0544-A8A5-E22642A6197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1078" y="2422991"/>
                        <a:ext cx="462337" cy="462337"/>
                      </a:xfrm>
                      <a:prstGeom prst="ellipse">
                        <a:avLst/>
                      </a:prstGeom>
                      <a:blipFill>
                        <a:blip r:embed="rId7"/>
                        <a:stretch>
                          <a:fillRect l="-23684" b="-13158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832F3FDC-56CC-744D-86D2-5094002FBDEE}"/>
                      </a:ext>
                    </a:extLst>
                  </p:cNvPr>
                  <p:cNvSpPr txBox="1"/>
                  <p:nvPr/>
                </p:nvSpPr>
                <p:spPr>
                  <a:xfrm>
                    <a:off x="4479525" y="2352786"/>
                    <a:ext cx="9124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.  .  .   </a:t>
                    </a:r>
                  </a:p>
                </p:txBody>
              </p:sp>
              <p:cxnSp>
                <p:nvCxnSpPr>
                  <p:cNvPr id="49" name="Straight Arrow Connector 48">
                    <a:extLst>
                      <a:ext uri="{FF2B5EF4-FFF2-40B4-BE49-F238E27FC236}">
                        <a16:creationId xmlns:a16="http://schemas.microsoft.com/office/drawing/2014/main" id="{A5E38D87-A4BD-544B-9640-FE6B17165B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67204" y="1725388"/>
                    <a:ext cx="1661843" cy="749647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id="{F778E1C3-3D1B-EA4B-8EF9-6EAB1AC989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45995" y="2411007"/>
                        <a:ext cx="498298" cy="474321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2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" name="Oval 19">
                        <a:extLst>
                          <a:ext uri="{FF2B5EF4-FFF2-40B4-BE49-F238E27FC236}">
                            <a16:creationId xmlns:a16="http://schemas.microsoft.com/office/drawing/2014/main" id="{1BEBB2A7-C4D4-114D-AAD3-A2BCDC8186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45995" y="2411007"/>
                        <a:ext cx="498298" cy="474321"/>
                      </a:xfrm>
                      <a:prstGeom prst="ellipse">
                        <a:avLst/>
                      </a:prstGeom>
                      <a:blipFill>
                        <a:blip r:embed="rId8"/>
                        <a:stretch>
                          <a:fillRect l="-21951" b="-10256"/>
                        </a:stretch>
                      </a:blipFill>
                      <a:ln w="19050">
                        <a:solidFill>
                          <a:schemeClr val="tx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B583464-B724-C242-992A-1F2EEEDA4957}"/>
                    </a:ext>
                  </a:extLst>
                </p:cNvPr>
                <p:cNvGrpSpPr/>
                <p:nvPr/>
              </p:nvGrpSpPr>
              <p:grpSpPr>
                <a:xfrm>
                  <a:off x="2132550" y="2166148"/>
                  <a:ext cx="4772243" cy="1445239"/>
                  <a:chOff x="2132550" y="2885328"/>
                  <a:chExt cx="4772243" cy="1445239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9935104-B49C-A549-B8B4-76F49E980CC2}"/>
                      </a:ext>
                    </a:extLst>
                  </p:cNvPr>
                  <p:cNvSpPr/>
                  <p:nvPr/>
                </p:nvSpPr>
                <p:spPr>
                  <a:xfrm>
                    <a:off x="2157570" y="3308279"/>
                    <a:ext cx="462337" cy="57535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D3BF7682-42A8-C146-A1C7-6C6F11DFC2E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32550" y="3431569"/>
                        <a:ext cx="571269" cy="3897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CA690634-D0E3-F945-BCC7-7463B494046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32550" y="3431569"/>
                        <a:ext cx="571269" cy="38971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7D59F08C-B19C-7A41-89D9-3BF69D6918B9}"/>
                      </a:ext>
                    </a:extLst>
                  </p:cNvPr>
                  <p:cNvSpPr/>
                  <p:nvPr/>
                </p:nvSpPr>
                <p:spPr>
                  <a:xfrm>
                    <a:off x="3111351" y="3306569"/>
                    <a:ext cx="462337" cy="57535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78423DC4-7928-434F-80BD-EBF460D463A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65783" y="3429859"/>
                        <a:ext cx="577021" cy="3897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5" name="TextBox 24">
                        <a:extLst>
                          <a:ext uri="{FF2B5EF4-FFF2-40B4-BE49-F238E27FC236}">
                            <a16:creationId xmlns:a16="http://schemas.microsoft.com/office/drawing/2014/main" id="{62F71630-7602-2B49-977E-5E54652E728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65783" y="3429859"/>
                        <a:ext cx="577021" cy="38971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1BF4FED8-4230-BD44-9B5D-FF0D405E7456}"/>
                      </a:ext>
                    </a:extLst>
                  </p:cNvPr>
                  <p:cNvSpPr/>
                  <p:nvPr/>
                </p:nvSpPr>
                <p:spPr>
                  <a:xfrm>
                    <a:off x="6357990" y="3306569"/>
                    <a:ext cx="462337" cy="575352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5E55C7E6-8E07-494E-B7B5-82B8EAAED8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32970" y="3429859"/>
                        <a:ext cx="571823" cy="3897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81A770CE-1B7D-964E-B471-AF8A6BEBFF4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32970" y="3429859"/>
                        <a:ext cx="571823" cy="38971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016BFEDD-A2E1-784B-813B-FEE477D6BD00}"/>
                      </a:ext>
                    </a:extLst>
                  </p:cNvPr>
                  <p:cNvCxnSpPr>
                    <a:stCxn id="45" idx="4"/>
                    <a:endCxn id="32" idx="0"/>
                  </p:cNvCxnSpPr>
                  <p:nvPr/>
                </p:nvCxnSpPr>
                <p:spPr>
                  <a:xfrm>
                    <a:off x="2388739" y="2887038"/>
                    <a:ext cx="0" cy="42124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D4AD6DE5-6D82-1A4C-B268-EDC8431D6CF4}"/>
                      </a:ext>
                    </a:extLst>
                  </p:cNvPr>
                  <p:cNvCxnSpPr/>
                  <p:nvPr/>
                </p:nvCxnSpPr>
                <p:spPr>
                  <a:xfrm>
                    <a:off x="3356211" y="2885328"/>
                    <a:ext cx="0" cy="42124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2D2A431E-DEB6-EC4E-BA9E-EED79AA22660}"/>
                      </a:ext>
                    </a:extLst>
                  </p:cNvPr>
                  <p:cNvCxnSpPr/>
                  <p:nvPr/>
                </p:nvCxnSpPr>
                <p:spPr>
                  <a:xfrm>
                    <a:off x="6599431" y="2885328"/>
                    <a:ext cx="0" cy="42124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F0A8CF69-AC88-434D-8503-C7D9F8452281}"/>
                      </a:ext>
                    </a:extLst>
                  </p:cNvPr>
                  <p:cNvCxnSpPr>
                    <a:cxnSpLocks/>
                    <a:stCxn id="32" idx="2"/>
                  </p:cNvCxnSpPr>
                  <p:nvPr/>
                </p:nvCxnSpPr>
                <p:spPr>
                  <a:xfrm>
                    <a:off x="2388739" y="3883631"/>
                    <a:ext cx="0" cy="4383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681513B9-2C90-8643-A536-47BDE98F3B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32249" y="3892195"/>
                    <a:ext cx="0" cy="4383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AFF641B7-0833-BF43-9CE7-D37D5EFC94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78887" y="3871646"/>
                    <a:ext cx="0" cy="4383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0E4030CC-01E0-EA41-9A52-744E4532A96D}"/>
                    </a:ext>
                  </a:extLst>
                </p:cNvPr>
                <p:cNvGrpSpPr/>
                <p:nvPr/>
              </p:nvGrpSpPr>
              <p:grpSpPr>
                <a:xfrm>
                  <a:off x="2145586" y="3532618"/>
                  <a:ext cx="4676449" cy="1388714"/>
                  <a:chOff x="2145586" y="4251798"/>
                  <a:chExt cx="4676449" cy="1388714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36072353-02AD-B141-B671-A03CFFE9F9C7}"/>
                      </a:ext>
                    </a:extLst>
                  </p:cNvPr>
                  <p:cNvGrpSpPr/>
                  <p:nvPr/>
                </p:nvGrpSpPr>
                <p:grpSpPr>
                  <a:xfrm>
                    <a:off x="2145586" y="4251798"/>
                    <a:ext cx="4676449" cy="534252"/>
                    <a:chOff x="2145586" y="4251798"/>
                    <a:chExt cx="4676449" cy="534252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8" name="Oval 27">
                          <a:extLst>
                            <a:ext uri="{FF2B5EF4-FFF2-40B4-BE49-F238E27FC236}">
                              <a16:creationId xmlns:a16="http://schemas.microsoft.com/office/drawing/2014/main" id="{328F74BA-5200-B446-9F48-883E0B136C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5586" y="4323713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6" name="Oval 15">
                          <a:extLst>
                            <a:ext uri="{FF2B5EF4-FFF2-40B4-BE49-F238E27FC236}">
                              <a16:creationId xmlns:a16="http://schemas.microsoft.com/office/drawing/2014/main" id="{5F8807A6-B3E5-0D43-9A93-F7D88848BADB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45586" y="4323713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12"/>
                          <a:stretch>
                            <a:fillRect l="-18421" b="-10526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9" name="Oval 28">
                          <a:extLst>
                            <a:ext uri="{FF2B5EF4-FFF2-40B4-BE49-F238E27FC236}">
                              <a16:creationId xmlns:a16="http://schemas.microsoft.com/office/drawing/2014/main" id="{B0CD42C4-A96C-4947-B159-95E40FB014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09642" y="4322003"/>
                          <a:ext cx="462337" cy="462337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7" name="Oval 16">
                          <a:extLst>
                            <a:ext uri="{FF2B5EF4-FFF2-40B4-BE49-F238E27FC236}">
                              <a16:creationId xmlns:a16="http://schemas.microsoft.com/office/drawing/2014/main" id="{010BBC42-CFE8-464B-97A8-A9426A1348EC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09642" y="4322003"/>
                          <a:ext cx="462337" cy="462337"/>
                        </a:xfrm>
                        <a:prstGeom prst="ellipse">
                          <a:avLst/>
                        </a:prstGeom>
                        <a:blipFill>
                          <a:blip r:embed="rId13"/>
                          <a:stretch>
                            <a:fillRect l="-18421" b="-10526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CDC0B591-BDCE-A641-A28C-45E0DEAEE1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16171" y="4251798"/>
                      <a:ext cx="91242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/>
                        <a:t>.  .  .   </a:t>
                      </a: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Oval 30">
                          <a:extLst>
                            <a:ext uri="{FF2B5EF4-FFF2-40B4-BE49-F238E27FC236}">
                              <a16:creationId xmlns:a16="http://schemas.microsoft.com/office/drawing/2014/main" id="{8507451F-7D46-9648-B83B-616E688630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3737" y="4268923"/>
                          <a:ext cx="498298" cy="474321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2" name="Oval 21">
                          <a:extLst>
                            <a:ext uri="{FF2B5EF4-FFF2-40B4-BE49-F238E27FC236}">
                              <a16:creationId xmlns:a16="http://schemas.microsoft.com/office/drawing/2014/main" id="{B3798A60-8416-6C44-9665-DF50DE8CC07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23737" y="4268923"/>
                          <a:ext cx="498298" cy="474321"/>
                        </a:xfrm>
                        <a:prstGeom prst="ellipse">
                          <a:avLst/>
                        </a:prstGeom>
                        <a:blipFill>
                          <a:blip r:embed="rId14"/>
                          <a:stretch>
                            <a:fillRect l="-17073" b="-12821"/>
                          </a:stretch>
                        </a:blipFill>
                        <a:ln w="19050">
                          <a:solidFill>
                            <a:schemeClr val="tx1"/>
                          </a:solidFill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AE9FCE26-6661-664E-8563-82BEDD928E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88739" y="4784340"/>
                    <a:ext cx="2481212" cy="8561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A82618AC-4A57-AC42-AD7D-9850DF101D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32247" y="4784340"/>
                    <a:ext cx="1537704" cy="85617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>
                    <a:extLst>
                      <a:ext uri="{FF2B5EF4-FFF2-40B4-BE49-F238E27FC236}">
                        <a16:creationId xmlns:a16="http://schemas.microsoft.com/office/drawing/2014/main" id="{88CE25F0-1461-5140-922F-31D62D4A75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869951" y="4743244"/>
                    <a:ext cx="1708936" cy="89726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359A9B9-4EE7-6C4F-813A-863A316481F4}"/>
                      </a:ext>
                    </a:extLst>
                  </p:cNvPr>
                  <p:cNvSpPr/>
                  <p:nvPr/>
                </p:nvSpPr>
                <p:spPr>
                  <a:xfrm>
                    <a:off x="4495748" y="450935"/>
                    <a:ext cx="533914" cy="38971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dirty="0" smtClean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359A9B9-4EE7-6C4F-813A-863A316481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5748" y="450935"/>
                    <a:ext cx="533914" cy="38971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2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ounded Rectangle 19">
                    <a:extLst>
                      <a:ext uri="{FF2B5EF4-FFF2-40B4-BE49-F238E27FC236}">
                        <a16:creationId xmlns:a16="http://schemas.microsoft.com/office/drawing/2014/main" id="{5B01A3B2-B813-3F45-A4E4-83F7FEE9C9F0}"/>
                      </a:ext>
                    </a:extLst>
                  </p:cNvPr>
                  <p:cNvSpPr/>
                  <p:nvPr/>
                </p:nvSpPr>
                <p:spPr>
                  <a:xfrm>
                    <a:off x="4419891" y="4841820"/>
                    <a:ext cx="849075" cy="425919"/>
                  </a:xfrm>
                  <a:prstGeom prst="roundRect">
                    <a:avLst/>
                  </a:prstGeom>
                  <a:noFill/>
                  <a:ln w="254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ℜ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ounded Rectangle 7">
                    <a:extLst>
                      <a:ext uri="{FF2B5EF4-FFF2-40B4-BE49-F238E27FC236}">
                        <a16:creationId xmlns:a16="http://schemas.microsoft.com/office/drawing/2014/main" id="{8AD5A78B-61F8-3948-AE4C-8A6ABD2FAC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9891" y="4841820"/>
                    <a:ext cx="849075" cy="425919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254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5372C00-29AE-5E4C-B239-D31D0542F877}"/>
                </a:ext>
              </a:extLst>
            </p:cNvPr>
            <p:cNvSpPr/>
            <p:nvPr/>
          </p:nvSpPr>
          <p:spPr>
            <a:xfrm>
              <a:off x="2456597" y="3603009"/>
              <a:ext cx="600502" cy="436728"/>
            </a:xfrm>
            <a:custGeom>
              <a:avLst/>
              <a:gdLst>
                <a:gd name="connsiteX0" fmla="*/ 0 w 600502"/>
                <a:gd name="connsiteY0" fmla="*/ 436728 h 436728"/>
                <a:gd name="connsiteX1" fmla="*/ 600502 w 600502"/>
                <a:gd name="connsiteY1" fmla="*/ 0 h 436728"/>
                <a:gd name="connsiteX2" fmla="*/ 600502 w 600502"/>
                <a:gd name="connsiteY2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502" h="436728">
                  <a:moveTo>
                    <a:pt x="0" y="436728"/>
                  </a:moveTo>
                  <a:lnTo>
                    <a:pt x="600502" y="0"/>
                  </a:lnTo>
                  <a:lnTo>
                    <a:pt x="600502" y="0"/>
                  </a:lnTo>
                </a:path>
              </a:pathLst>
            </a:custGeom>
            <a:noFill/>
            <a:ln w="2540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D4F0CD8-A4A5-184E-839A-68EB38695165}"/>
                </a:ext>
              </a:extLst>
            </p:cNvPr>
            <p:cNvSpPr/>
            <p:nvPr/>
          </p:nvSpPr>
          <p:spPr>
            <a:xfrm>
              <a:off x="2473783" y="3561477"/>
              <a:ext cx="3518296" cy="478791"/>
            </a:xfrm>
            <a:custGeom>
              <a:avLst/>
              <a:gdLst>
                <a:gd name="connsiteX0" fmla="*/ 0 w 3480179"/>
                <a:gd name="connsiteY0" fmla="*/ 777922 h 777922"/>
                <a:gd name="connsiteX1" fmla="*/ 3480179 w 3480179"/>
                <a:gd name="connsiteY1" fmla="*/ 0 h 777922"/>
                <a:gd name="connsiteX2" fmla="*/ 3480179 w 3480179"/>
                <a:gd name="connsiteY2" fmla="*/ 0 h 77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0179" h="777922">
                  <a:moveTo>
                    <a:pt x="0" y="777922"/>
                  </a:moveTo>
                  <a:lnTo>
                    <a:pt x="3480179" y="0"/>
                  </a:lnTo>
                  <a:lnTo>
                    <a:pt x="3480179" y="0"/>
                  </a:lnTo>
                </a:path>
              </a:pathLst>
            </a:custGeom>
            <a:noFill/>
            <a:ln w="2540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700320A-FCC9-984E-9DDE-43251CD35983}"/>
                </a:ext>
              </a:extLst>
            </p:cNvPr>
            <p:cNvCxnSpPr>
              <a:stCxn id="29" idx="6"/>
            </p:cNvCxnSpPr>
            <p:nvPr/>
          </p:nvCxnSpPr>
          <p:spPr>
            <a:xfrm flipV="1">
              <a:off x="3425540" y="3603009"/>
              <a:ext cx="2643379" cy="617278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0062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Information bound on one coordinate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504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400" dirty="0"/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Bound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average output distribution fixing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=+1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i="1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is large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dirty="0"/>
                  <a:t> must be far</a:t>
                </a:r>
              </a:p>
              <a:p>
                <a:r>
                  <a:rPr lang="en-US" sz="2400" dirty="0"/>
                  <a:t>		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bound distance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5045484"/>
              </a:xfrm>
              <a:prstGeom prst="rect">
                <a:avLst/>
              </a:prstGeom>
              <a:blipFill>
                <a:blip r:embed="rId5"/>
                <a:stretch>
                  <a:fillRect l="-1187" t="-503" b="-10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E59B9CD-3CDA-FD47-A204-EFA96EB2AFCE}"/>
              </a:ext>
            </a:extLst>
          </p:cNvPr>
          <p:cNvSpPr/>
          <p:nvPr/>
        </p:nvSpPr>
        <p:spPr>
          <a:xfrm>
            <a:off x="1046480" y="6092875"/>
            <a:ext cx="649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How do channels shrink the distance?</a:t>
            </a:r>
          </a:p>
        </p:txBody>
      </p:sp>
    </p:spTree>
    <p:extLst>
      <p:ext uri="{BB962C8B-B14F-4D97-AF65-F5344CB8AC3E}">
        <p14:creationId xmlns:p14="http://schemas.microsoft.com/office/powerpoint/2010/main" val="10033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Difficulty in handling distributions </a:t>
            </a:r>
            <a:r>
              <a:rPr lang="en-US" b="1" dirty="0">
                <a:solidFill>
                  <a:srgbClr val="0346FF"/>
                </a:solidFill>
              </a:rPr>
              <a:t>[ACLST20]</a:t>
            </a:r>
            <a:r>
              <a:rPr lang="en-US" b="1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394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bSup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b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sup>
                                  </m:sSub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sSubSup>
                                    <m:sSubSup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1. </a:t>
                </a:r>
                <a:r>
                  <a:rPr lang="en-US" sz="2400" b="1" dirty="0"/>
                  <a:t>Interactivity</a:t>
                </a:r>
                <a:r>
                  <a:rPr lang="en-US" sz="2400" dirty="0"/>
                  <a:t> in the protocols to choose channels</a:t>
                </a:r>
              </a:p>
              <a:p>
                <a:r>
                  <a:rPr lang="en-US" sz="2400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mixture </a:t>
                </a:r>
                <a:r>
                  <a:rPr lang="en-US" sz="2400" dirty="0"/>
                  <a:t>distributions, complicated expressions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Delicate to handle (see discussion in </a:t>
                </a:r>
                <a:r>
                  <a:rPr lang="en-US" sz="2400" dirty="0">
                    <a:solidFill>
                      <a:srgbClr val="0346FF"/>
                    </a:solidFill>
                  </a:rPr>
                  <a:t>[ACLST20]</a:t>
                </a:r>
                <a:r>
                  <a:rPr lang="en-US" sz="2400" dirty="0"/>
                  <a:t>)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3943131"/>
              </a:xfrm>
              <a:prstGeom prst="rect">
                <a:avLst/>
              </a:prstGeom>
              <a:blipFill>
                <a:blip r:embed="rId6"/>
                <a:stretch>
                  <a:fillRect l="-1187" t="-2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1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Convexity to handle mixtures </a:t>
            </a:r>
            <a:r>
              <a:rPr lang="en-US" b="1" dirty="0">
                <a:solidFill>
                  <a:srgbClr val="0346FF"/>
                </a:solidFill>
              </a:rPr>
              <a:t>[ACLST20]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766878" cy="479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/>
                  <a:t> obtained by flipping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err="1"/>
                  <a:t>th</a:t>
                </a:r>
                <a:r>
                  <a:rPr lang="en-US" sz="2400" dirty="0"/>
                  <a:t> coordinate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400" dirty="0"/>
              </a:p>
              <a:p>
                <a:endParaRPr lang="en-US" sz="2400" b="1" dirty="0"/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b="1" dirty="0"/>
                  <a:t>Proof. </a:t>
                </a:r>
                <a:r>
                  <a:rPr lang="en-US" sz="2400" dirty="0"/>
                  <a:t>Convexity of divergence to the definitions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400" b="1" dirty="0"/>
              </a:p>
              <a:p>
                <a:endParaRPr lang="en-US" sz="2400" b="1" dirty="0"/>
              </a:p>
              <a:p>
                <a:endParaRPr lang="en-US" sz="2400" dirty="0"/>
              </a:p>
              <a:p>
                <a:r>
                  <a:rPr lang="en-US" sz="2400" dirty="0"/>
                  <a:t>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bounded by average divergence in message distribution upon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changing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only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766878" cy="4793043"/>
              </a:xfrm>
              <a:prstGeom prst="rect">
                <a:avLst/>
              </a:prstGeom>
              <a:blipFill>
                <a:blip r:embed="rId5"/>
                <a:stretch>
                  <a:fillRect l="-1159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3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Focus on one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1" dirty="0">
                  <a:solidFill>
                    <a:srgbClr val="0346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3536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linearity of expectations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sup>
                                  </m:sSub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sSubSup>
                                    <m:sSub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⊕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Therefore,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sup>
                                      </m:sSubSup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⊕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3536866"/>
              </a:xfrm>
              <a:prstGeom prst="rect">
                <a:avLst/>
              </a:prstGeom>
              <a:blipFill>
                <a:blip r:embed="rId6"/>
                <a:stretch>
                  <a:fillRect l="-1187" t="-23656" b="-29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C4307-13DB-0046-AB19-503687753D3A}"/>
              </a:ext>
            </a:extLst>
          </p:cNvPr>
          <p:cNvGrpSpPr/>
          <p:nvPr/>
        </p:nvGrpSpPr>
        <p:grpSpPr>
          <a:xfrm>
            <a:off x="1066800" y="3925056"/>
            <a:ext cx="7118531" cy="2831342"/>
            <a:chOff x="1066800" y="3925056"/>
            <a:chExt cx="7118531" cy="283134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716403-97E1-2141-84E1-F4C723AE4750}"/>
                </a:ext>
              </a:extLst>
            </p:cNvPr>
            <p:cNvGrpSpPr/>
            <p:nvPr/>
          </p:nvGrpSpPr>
          <p:grpSpPr>
            <a:xfrm>
              <a:off x="1066800" y="3925056"/>
              <a:ext cx="2888077" cy="2831342"/>
              <a:chOff x="6899263" y="358132"/>
              <a:chExt cx="1952734" cy="174301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326D6CE-58C0-0243-B256-CAC0E6FF5D2D}"/>
                  </a:ext>
                </a:extLst>
              </p:cNvPr>
              <p:cNvSpPr/>
              <p:nvPr/>
            </p:nvSpPr>
            <p:spPr>
              <a:xfrm>
                <a:off x="7468586" y="539664"/>
                <a:ext cx="191921" cy="17407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1BFDEF0-D3CA-9841-83AB-843A0E800AE5}"/>
                  </a:ext>
                </a:extLst>
              </p:cNvPr>
              <p:cNvSpPr/>
              <p:nvPr/>
            </p:nvSpPr>
            <p:spPr>
              <a:xfrm>
                <a:off x="6899263" y="1701362"/>
                <a:ext cx="191921" cy="17407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8A7AB55-F3A2-0846-AEB6-342F15AD7BA7}"/>
                  </a:ext>
                </a:extLst>
              </p:cNvPr>
              <p:cNvSpPr/>
              <p:nvPr/>
            </p:nvSpPr>
            <p:spPr>
              <a:xfrm>
                <a:off x="7459464" y="1315066"/>
                <a:ext cx="191921" cy="174074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7B7CB05-5FBE-7C4A-A116-1FE6E5BA2AE2}"/>
                  </a:ext>
                </a:extLst>
              </p:cNvPr>
              <p:cNvSpPr/>
              <p:nvPr/>
            </p:nvSpPr>
            <p:spPr>
              <a:xfrm>
                <a:off x="8268014" y="1314417"/>
                <a:ext cx="191921" cy="17407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9AB0FE64-43F8-3148-85ED-5E4CFA5DCD78}"/>
                      </a:ext>
                    </a:extLst>
                  </p:cNvPr>
                  <p:cNvSpPr/>
                  <p:nvPr/>
                </p:nvSpPr>
                <p:spPr>
                  <a:xfrm>
                    <a:off x="7248236" y="1170170"/>
                    <a:ext cx="35375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D6C6088-0CCB-0D45-84A6-DAFE9A69A9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8236" y="1170170"/>
                    <a:ext cx="35375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4B20744C-EA91-6C46-A734-9403FECBA688}"/>
                      </a:ext>
                    </a:extLst>
                  </p:cNvPr>
                  <p:cNvSpPr/>
                  <p:nvPr/>
                </p:nvSpPr>
                <p:spPr>
                  <a:xfrm>
                    <a:off x="8215284" y="1056849"/>
                    <a:ext cx="636713" cy="3808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⊕1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E2FAC54A-5781-344B-AE21-26FF3C5B3C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5284" y="1056849"/>
                    <a:ext cx="636713" cy="3808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5F6C6F4C-F37E-594F-88C1-B1E390C3150F}"/>
                      </a:ext>
                    </a:extLst>
                  </p:cNvPr>
                  <p:cNvSpPr/>
                  <p:nvPr/>
                </p:nvSpPr>
                <p:spPr>
                  <a:xfrm>
                    <a:off x="7485613" y="358132"/>
                    <a:ext cx="636713" cy="3808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⊕2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A958EB0-F073-D247-9AF8-8A31F91EEF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5613" y="358132"/>
                    <a:ext cx="636713" cy="3808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6D7831B-4831-2A4B-BE21-2FFD894BB246}"/>
                      </a:ext>
                    </a:extLst>
                  </p:cNvPr>
                  <p:cNvSpPr/>
                  <p:nvPr/>
                </p:nvSpPr>
                <p:spPr>
                  <a:xfrm>
                    <a:off x="6996084" y="1720334"/>
                    <a:ext cx="636713" cy="3808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⊕3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AC1488E9-E07C-CF40-A6E4-F70FDE3A6D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6084" y="1720334"/>
                    <a:ext cx="636713" cy="3808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1F76C93-13A0-F241-86E3-BE662605B9D3}"/>
                    </a:ext>
                  </a:extLst>
                </p:cNvPr>
                <p:cNvSpPr/>
                <p:nvPr/>
              </p:nvSpPr>
              <p:spPr>
                <a:xfrm>
                  <a:off x="4348512" y="5045363"/>
                  <a:ext cx="2045616" cy="914400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𝒲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1F76C93-13A0-F241-86E3-BE662605B9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8512" y="5045363"/>
                  <a:ext cx="2045616" cy="914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F75F21D-0C38-1F41-8E2D-62DF0A1959A4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3696725" y="5502563"/>
              <a:ext cx="651787" cy="10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82326B2-2A97-5D47-89CE-B561EA357172}"/>
                </a:ext>
              </a:extLst>
            </p:cNvPr>
            <p:cNvCxnSpPr/>
            <p:nvPr/>
          </p:nvCxnSpPr>
          <p:spPr>
            <a:xfrm flipV="1">
              <a:off x="6405014" y="5457000"/>
              <a:ext cx="710649" cy="10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17441D4-B6D1-2948-BB8E-E5AE85182FA9}"/>
                </a:ext>
              </a:extLst>
            </p:cNvPr>
            <p:cNvSpPr/>
            <p:nvPr/>
          </p:nvSpPr>
          <p:spPr>
            <a:xfrm>
              <a:off x="7532188" y="5441626"/>
              <a:ext cx="163286" cy="16540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C49839-B7AD-E54B-AC02-B93E0B7A83B9}"/>
                </a:ext>
              </a:extLst>
            </p:cNvPr>
            <p:cNvSpPr/>
            <p:nvPr/>
          </p:nvSpPr>
          <p:spPr>
            <a:xfrm>
              <a:off x="7913188" y="4983731"/>
              <a:ext cx="163286" cy="16540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D425F5-A266-564F-8044-E76C3709A40D}"/>
                </a:ext>
              </a:extLst>
            </p:cNvPr>
            <p:cNvSpPr/>
            <p:nvPr/>
          </p:nvSpPr>
          <p:spPr>
            <a:xfrm>
              <a:off x="8022045" y="5484474"/>
              <a:ext cx="163286" cy="16540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76A9BB6-82FE-8E4A-8BF2-75070BF4D82C}"/>
                </a:ext>
              </a:extLst>
            </p:cNvPr>
            <p:cNvSpPr/>
            <p:nvPr/>
          </p:nvSpPr>
          <p:spPr>
            <a:xfrm>
              <a:off x="7777116" y="5291598"/>
              <a:ext cx="163286" cy="165402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8E5F54-41C1-4D40-BFDC-0DD57A87FE54}"/>
                  </a:ext>
                </a:extLst>
              </p:cNvPr>
              <p:cNvSpPr txBox="1"/>
              <p:nvPr/>
            </p:nvSpPr>
            <p:spPr>
              <a:xfrm>
                <a:off x="7565827" y="5991008"/>
                <a:ext cx="508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8E5F54-41C1-4D40-BFDC-0DD57A87F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827" y="5991008"/>
                <a:ext cx="50808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7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Bounding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⊕</m:t>
                                    </m:r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b>
                              <m:sup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t="-83333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2721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the chain rule of divergence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b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sup>
                                      </m:sSubSup>
                                      <m:r>
                                        <a:rPr lang="en-US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⊕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b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conditioned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Channel at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a function only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,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2721964"/>
              </a:xfrm>
              <a:prstGeom prst="rect">
                <a:avLst/>
              </a:prstGeom>
              <a:blipFill>
                <a:blip r:embed="rId6"/>
                <a:stretch>
                  <a:fillRect l="-6973" t="-30698" b="-1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D371539-4B7E-3F4B-AFEF-F2E31BB39D44}"/>
              </a:ext>
            </a:extLst>
          </p:cNvPr>
          <p:cNvGrpSpPr/>
          <p:nvPr/>
        </p:nvGrpSpPr>
        <p:grpSpPr>
          <a:xfrm>
            <a:off x="1066800" y="3925056"/>
            <a:ext cx="7993242" cy="2831342"/>
            <a:chOff x="1066800" y="3925056"/>
            <a:chExt cx="7993242" cy="283134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F23BB45-473E-6A40-A7A4-894E9640912C}"/>
                </a:ext>
              </a:extLst>
            </p:cNvPr>
            <p:cNvGrpSpPr/>
            <p:nvPr/>
          </p:nvGrpSpPr>
          <p:grpSpPr>
            <a:xfrm>
              <a:off x="1066800" y="3925056"/>
              <a:ext cx="7118531" cy="2831342"/>
              <a:chOff x="1066800" y="3925056"/>
              <a:chExt cx="7118531" cy="283134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5E2FB32-7C34-C94E-987E-E47293A72E47}"/>
                  </a:ext>
                </a:extLst>
              </p:cNvPr>
              <p:cNvGrpSpPr/>
              <p:nvPr/>
            </p:nvGrpSpPr>
            <p:grpSpPr>
              <a:xfrm>
                <a:off x="1066800" y="3925056"/>
                <a:ext cx="2888077" cy="2831342"/>
                <a:chOff x="6899263" y="358132"/>
                <a:chExt cx="1952734" cy="1743012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B3D90068-FBE8-DF49-89CA-2195CE0F19DE}"/>
                    </a:ext>
                  </a:extLst>
                </p:cNvPr>
                <p:cNvSpPr/>
                <p:nvPr/>
              </p:nvSpPr>
              <p:spPr>
                <a:xfrm>
                  <a:off x="7468586" y="539664"/>
                  <a:ext cx="191921" cy="1740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AEDACC8-9589-CE41-999A-8CA86C80B900}"/>
                    </a:ext>
                  </a:extLst>
                </p:cNvPr>
                <p:cNvSpPr/>
                <p:nvPr/>
              </p:nvSpPr>
              <p:spPr>
                <a:xfrm>
                  <a:off x="6899263" y="1701362"/>
                  <a:ext cx="191921" cy="1740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C350D67-E0CC-0F47-9352-06F3C341804A}"/>
                    </a:ext>
                  </a:extLst>
                </p:cNvPr>
                <p:cNvSpPr/>
                <p:nvPr/>
              </p:nvSpPr>
              <p:spPr>
                <a:xfrm>
                  <a:off x="7459464" y="1315066"/>
                  <a:ext cx="191921" cy="174074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DB016C2-28E1-3145-AFE1-56FF7BA65F31}"/>
                    </a:ext>
                  </a:extLst>
                </p:cNvPr>
                <p:cNvSpPr/>
                <p:nvPr/>
              </p:nvSpPr>
              <p:spPr>
                <a:xfrm>
                  <a:off x="8268014" y="1314417"/>
                  <a:ext cx="191921" cy="1740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4D6C6088-0CCB-0D45-84A6-DAFE9A69A9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8236" y="1170170"/>
                      <a:ext cx="35375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4D6C6088-0CCB-0D45-84A6-DAFE9A69A95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48236" y="1170170"/>
                      <a:ext cx="35375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E2FAC54A-5781-344B-AE21-26FF3C5B3C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5284" y="1056849"/>
                      <a:ext cx="636713" cy="3808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⊕1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E2FAC54A-5781-344B-AE21-26FF3C5B3CE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15284" y="1056849"/>
                      <a:ext cx="636713" cy="3808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6A958EB0-F073-D247-9AF8-8A31F91EE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5613" y="358132"/>
                      <a:ext cx="636713" cy="3808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6A958EB0-F073-D247-9AF8-8A31F91EEF4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85613" y="358132"/>
                      <a:ext cx="636713" cy="3808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AC1488E9-E07C-CF40-A6E4-F70FDE3A6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6084" y="1720334"/>
                      <a:ext cx="636713" cy="3808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AC1488E9-E07C-CF40-A6E4-F70FDE3A6D3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6084" y="1720334"/>
                      <a:ext cx="636713" cy="3808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82E6DE11-B37E-0441-809E-BA3AF702B02C}"/>
                      </a:ext>
                    </a:extLst>
                  </p:cNvPr>
                  <p:cNvSpPr/>
                  <p:nvPr/>
                </p:nvSpPr>
                <p:spPr>
                  <a:xfrm>
                    <a:off x="4348512" y="5045363"/>
                    <a:ext cx="2045616" cy="914400"/>
                  </a:xfrm>
                  <a:prstGeom prst="rect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82E6DE11-B37E-0441-809E-BA3AF702B0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8512" y="5045363"/>
                    <a:ext cx="2045616" cy="91440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B5AE900-298D-0D43-8A13-500806E90F89}"/>
                  </a:ext>
                </a:extLst>
              </p:cNvPr>
              <p:cNvCxnSpPr>
                <a:endCxn id="56" idx="1"/>
              </p:cNvCxnSpPr>
              <p:nvPr/>
            </p:nvCxnSpPr>
            <p:spPr>
              <a:xfrm flipV="1">
                <a:off x="3696725" y="5502563"/>
                <a:ext cx="651787" cy="102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B50B866-E5FD-EC4D-8862-740A603E8A4D}"/>
                  </a:ext>
                </a:extLst>
              </p:cNvPr>
              <p:cNvCxnSpPr/>
              <p:nvPr/>
            </p:nvCxnSpPr>
            <p:spPr>
              <a:xfrm flipV="1">
                <a:off x="6405014" y="5457000"/>
                <a:ext cx="710649" cy="102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273683E-44B0-5E4E-A190-206D35277ED5}"/>
                  </a:ext>
                </a:extLst>
              </p:cNvPr>
              <p:cNvSpPr/>
              <p:nvPr/>
            </p:nvSpPr>
            <p:spPr>
              <a:xfrm>
                <a:off x="7532188" y="5441626"/>
                <a:ext cx="163286" cy="16540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577D837-C757-E242-9D43-41910152D5E5}"/>
                  </a:ext>
                </a:extLst>
              </p:cNvPr>
              <p:cNvSpPr/>
              <p:nvPr/>
            </p:nvSpPr>
            <p:spPr>
              <a:xfrm>
                <a:off x="7913188" y="4983731"/>
                <a:ext cx="163286" cy="16540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F95D5E7-EE70-EA41-BF85-DCCD44294B22}"/>
                  </a:ext>
                </a:extLst>
              </p:cNvPr>
              <p:cNvSpPr/>
              <p:nvPr/>
            </p:nvSpPr>
            <p:spPr>
              <a:xfrm>
                <a:off x="8022045" y="5484474"/>
                <a:ext cx="163286" cy="16540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FF2A2E9-766D-E348-80A7-1826F9BCE094}"/>
                  </a:ext>
                </a:extLst>
              </p:cNvPr>
              <p:cNvSpPr/>
              <p:nvPr/>
            </p:nvSpPr>
            <p:spPr>
              <a:xfrm>
                <a:off x="7777116" y="5291598"/>
                <a:ext cx="163286" cy="16540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80502EB-58BB-3E48-BB5C-07664AD82CCF}"/>
                    </a:ext>
                  </a:extLst>
                </p:cNvPr>
                <p:cNvSpPr txBox="1"/>
                <p:nvPr/>
              </p:nvSpPr>
              <p:spPr>
                <a:xfrm>
                  <a:off x="6702217" y="5940210"/>
                  <a:ext cx="23578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/>
                    <a:t> conditioned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80502EB-58BB-3E48-BB5C-07664AD82C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217" y="5940210"/>
                  <a:ext cx="2357825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6897" b="-27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87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Bounding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Sup>
                              <m:sSubSupPr>
                                <m:ctrlPr>
                                  <a:rPr lang="en-US" sz="3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⊕</m:t>
                                    </m:r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b>
                              <m:sup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t="-83333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5622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fixed </a:t>
                </a:r>
                <a:r>
                  <a:rPr lang="en-US" sz="2400" dirty="0"/>
                  <a:t>(conditioning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), 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KL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2400" dirty="0"/>
                  <a:t>plugging the expression above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𝐩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400" b="1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b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𝐩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⊕</m:t>
                                                  </m:r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p>
                                            </m:sub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⊕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/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>
                                                      <a:latin typeface="Cambria Math" panose="02040503050406030204" pitchFamily="18" charset="0"/>
                                                    </a:rPr>
                                                    <m:t>𝐩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>
                                                      <a:latin typeface="Cambria Math" panose="02040503050406030204" pitchFamily="18" charset="0"/>
                                                    </a:rPr>
                                                    <m:t>𝐩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⊕</m:t>
                                                      </m:r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𝑊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  <m:t>⊕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5622117"/>
              </a:xfrm>
              <a:prstGeom prst="rect">
                <a:avLst/>
              </a:prstGeom>
              <a:blipFill>
                <a:blip r:embed="rId6"/>
                <a:stretch>
                  <a:fillRect l="-1187" t="-9029" b="-24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4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7459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+mn-lt"/>
                  </a:rPr>
                  <a:t>Objective:</a:t>
                </a:r>
                <a:r>
                  <a:rPr lang="en-US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1" dirty="0"/>
                  <a:t> estimation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74596"/>
                <a:ext cx="8766879" cy="921656"/>
              </a:xfrm>
              <a:blipFill>
                <a:blip r:embed="rId4"/>
                <a:stretch>
                  <a:fillRect l="-1884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F2669D-D08E-1540-8E84-3031A375D218}"/>
                  </a:ext>
                </a:extLst>
              </p:cNvPr>
              <p:cNvSpPr txBox="1"/>
              <p:nvPr/>
            </p:nvSpPr>
            <p:spPr>
              <a:xfrm>
                <a:off x="495452" y="900125"/>
                <a:ext cx="8567908" cy="394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Sample complexity</a:t>
                </a:r>
                <a:r>
                  <a:rPr lang="en-US" sz="2400" b="1" dirty="0"/>
                  <a:t>: </a:t>
                </a:r>
                <a:r>
                  <a:rPr lang="en-US" sz="2400" dirty="0"/>
                  <a:t>Smallest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for which such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/>
                  <a:t> exists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F2669D-D08E-1540-8E84-3031A375D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2" y="900125"/>
                <a:ext cx="8567908" cy="3944221"/>
              </a:xfrm>
              <a:prstGeom prst="rect">
                <a:avLst/>
              </a:prstGeom>
              <a:blipFill>
                <a:blip r:embed="rId7"/>
                <a:stretch>
                  <a:fillRect l="-1037" t="-1290" b="-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4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An explicit bound at one user</a:t>
            </a:r>
            <a:endParaRPr lang="en-US" b="1" dirty="0">
              <a:solidFill>
                <a:srgbClr val="0346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139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/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b="1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𝐩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0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b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𝐩</m:t>
                                                      </m:r>
                                                    </m:e>
                                                    <m:sub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sz="20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𝑧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sz="20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⊕</m:t>
                                                          </m:r>
                                                          <m:r>
                                                            <a:rPr lang="en-US" sz="20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p>
                                                      </m:sSup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𝑊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chemeClr val="accent2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⊕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1398588"/>
              </a:xfrm>
              <a:prstGeom prst="rect">
                <a:avLst/>
              </a:prstGeom>
              <a:blipFill>
                <a:blip r:embed="rId5"/>
                <a:stretch>
                  <a:fillRect l="-4154" t="-59459" b="-8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5FC3374-C27A-064A-B22C-77802EC2B326}"/>
              </a:ext>
            </a:extLst>
          </p:cNvPr>
          <p:cNvGrpSpPr/>
          <p:nvPr/>
        </p:nvGrpSpPr>
        <p:grpSpPr>
          <a:xfrm>
            <a:off x="822952" y="3858727"/>
            <a:ext cx="7362379" cy="2897668"/>
            <a:chOff x="1066792" y="4219934"/>
            <a:chExt cx="7118539" cy="25364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B21475A-BCA1-0243-8019-C26F5D49A741}"/>
                </a:ext>
              </a:extLst>
            </p:cNvPr>
            <p:cNvGrpSpPr/>
            <p:nvPr/>
          </p:nvGrpSpPr>
          <p:grpSpPr>
            <a:xfrm>
              <a:off x="1066792" y="4219934"/>
              <a:ext cx="7118539" cy="2536463"/>
              <a:chOff x="1066792" y="4219934"/>
              <a:chExt cx="7118539" cy="253646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F09E39E-F752-1A4B-8210-91C5EC82623A}"/>
                  </a:ext>
                </a:extLst>
              </p:cNvPr>
              <p:cNvGrpSpPr/>
              <p:nvPr/>
            </p:nvGrpSpPr>
            <p:grpSpPr>
              <a:xfrm>
                <a:off x="1066792" y="4219934"/>
                <a:ext cx="2966663" cy="2536463"/>
                <a:chOff x="6899263" y="539664"/>
                <a:chExt cx="2005870" cy="156148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6B7B6BD-53F9-514A-8E14-812E2BDFF258}"/>
                    </a:ext>
                  </a:extLst>
                </p:cNvPr>
                <p:cNvSpPr/>
                <p:nvPr/>
              </p:nvSpPr>
              <p:spPr>
                <a:xfrm>
                  <a:off x="7468586" y="539664"/>
                  <a:ext cx="191921" cy="1740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E7587A8-0DF8-4745-8AC1-A08E8652263D}"/>
                    </a:ext>
                  </a:extLst>
                </p:cNvPr>
                <p:cNvSpPr/>
                <p:nvPr/>
              </p:nvSpPr>
              <p:spPr>
                <a:xfrm>
                  <a:off x="6899263" y="1701362"/>
                  <a:ext cx="191921" cy="1740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0A7AD34-643A-754B-A79F-9AFA9055AD0E}"/>
                    </a:ext>
                  </a:extLst>
                </p:cNvPr>
                <p:cNvSpPr/>
                <p:nvPr/>
              </p:nvSpPr>
              <p:spPr>
                <a:xfrm>
                  <a:off x="7459464" y="1315066"/>
                  <a:ext cx="191921" cy="174074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78028762-A664-4242-9695-33C8A68ED931}"/>
                    </a:ext>
                  </a:extLst>
                </p:cNvPr>
                <p:cNvSpPr/>
                <p:nvPr/>
              </p:nvSpPr>
              <p:spPr>
                <a:xfrm>
                  <a:off x="8268014" y="1314417"/>
                  <a:ext cx="191921" cy="1740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ADC779F2-0DCB-9A44-B544-B33215191E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4744" y="1239819"/>
                      <a:ext cx="35375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ADC779F2-0DCB-9A44-B544-B33215191EB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4744" y="1239819"/>
                      <a:ext cx="353751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3783BB88-E293-B54D-9178-218AC0854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8420" y="1151539"/>
                      <a:ext cx="636713" cy="3808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⊕1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3783BB88-E293-B54D-9178-218AC0854E7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68420" y="1151539"/>
                      <a:ext cx="636713" cy="3808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0BD8412-3445-8D4A-BD53-35C1FF7F2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9178" y="592794"/>
                      <a:ext cx="636713" cy="3808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0BD8412-3445-8D4A-BD53-35C1FF7F21D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09178" y="592794"/>
                      <a:ext cx="636713" cy="3808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D1BACD70-3080-5E48-A460-A757F9FF8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6084" y="1720334"/>
                      <a:ext cx="636713" cy="3808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D1BACD70-3080-5E48-A460-A757F9FF84E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6084" y="1720334"/>
                      <a:ext cx="636713" cy="3808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3825326A-DF35-8B4A-B284-9F09D3B4B702}"/>
                      </a:ext>
                    </a:extLst>
                  </p:cNvPr>
                  <p:cNvSpPr/>
                  <p:nvPr/>
                </p:nvSpPr>
                <p:spPr>
                  <a:xfrm>
                    <a:off x="4348512" y="5045363"/>
                    <a:ext cx="2045616" cy="914400"/>
                  </a:xfrm>
                  <a:prstGeom prst="rect">
                    <a:avLst/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3825326A-DF35-8B4A-B284-9F09D3B4B70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8512" y="5045363"/>
                    <a:ext cx="2045616" cy="9144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1A8993D-0170-B945-9489-E3F125AD34A5}"/>
                  </a:ext>
                </a:extLst>
              </p:cNvPr>
              <p:cNvCxnSpPr>
                <a:endCxn id="9" idx="1"/>
              </p:cNvCxnSpPr>
              <p:nvPr/>
            </p:nvCxnSpPr>
            <p:spPr>
              <a:xfrm flipV="1">
                <a:off x="3696725" y="5502563"/>
                <a:ext cx="651787" cy="10271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A7874ED-347C-9244-AD18-17507459B22A}"/>
                  </a:ext>
                </a:extLst>
              </p:cNvPr>
              <p:cNvCxnSpPr/>
              <p:nvPr/>
            </p:nvCxnSpPr>
            <p:spPr>
              <a:xfrm flipV="1">
                <a:off x="6405014" y="5457000"/>
                <a:ext cx="710649" cy="10271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E1F5C05-36BF-7140-84AF-D1603EA4E895}"/>
                  </a:ext>
                </a:extLst>
              </p:cNvPr>
              <p:cNvSpPr/>
              <p:nvPr/>
            </p:nvSpPr>
            <p:spPr>
              <a:xfrm>
                <a:off x="7532188" y="5441626"/>
                <a:ext cx="163286" cy="16540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AD983FE-2AF5-0548-971E-351C855891EB}"/>
                  </a:ext>
                </a:extLst>
              </p:cNvPr>
              <p:cNvSpPr/>
              <p:nvPr/>
            </p:nvSpPr>
            <p:spPr>
              <a:xfrm>
                <a:off x="7913188" y="4983731"/>
                <a:ext cx="163286" cy="16540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FCAAD16-465E-A64E-9498-728A52220707}"/>
                  </a:ext>
                </a:extLst>
              </p:cNvPr>
              <p:cNvSpPr/>
              <p:nvPr/>
            </p:nvSpPr>
            <p:spPr>
              <a:xfrm>
                <a:off x="8022045" y="5484474"/>
                <a:ext cx="163286" cy="16540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4A8AF23-9566-D24D-B05A-3D7F68E236E9}"/>
                  </a:ext>
                </a:extLst>
              </p:cNvPr>
              <p:cNvSpPr/>
              <p:nvPr/>
            </p:nvSpPr>
            <p:spPr>
              <a:xfrm>
                <a:off x="7777116" y="5291598"/>
                <a:ext cx="163286" cy="16540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5B85790-C235-674D-9BB4-E5AB311A2C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7418" y="4512861"/>
              <a:ext cx="13491" cy="976796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4E5BF09-8A92-184C-832A-2A9257DD8D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9241" y="5731011"/>
              <a:ext cx="627820" cy="427554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7C09D73-F73C-9643-B7CF-52B8192B33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9342" y="5629985"/>
              <a:ext cx="911989" cy="1054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D74706A-2A2B-1443-A4BC-FC20EBC65252}"/>
              </a:ext>
            </a:extLst>
          </p:cNvPr>
          <p:cNvSpPr txBox="1"/>
          <p:nvPr/>
        </p:nvSpPr>
        <p:spPr>
          <a:xfrm>
            <a:off x="1107440" y="2600960"/>
            <a:ext cx="6836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Explicit bound on mutual information in terms of channels</a:t>
            </a:r>
          </a:p>
        </p:txBody>
      </p:sp>
    </p:spTree>
    <p:extLst>
      <p:ext uri="{BB962C8B-B14F-4D97-AF65-F5344CB8AC3E}">
        <p14:creationId xmlns:p14="http://schemas.microsoft.com/office/powerpoint/2010/main" val="27477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Average information bound </a:t>
            </a:r>
            <a:r>
              <a:rPr lang="en-US" b="1" dirty="0">
                <a:solidFill>
                  <a:srgbClr val="0346FF"/>
                </a:solidFill>
              </a:rPr>
              <a:t>[ACLST20, ACT20]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518161" y="953780"/>
                <a:ext cx="8586470" cy="3294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</a:t>
                </a:r>
                <a:r>
                  <a:rPr lang="en-US" sz="2400" dirty="0">
                    <a:solidFill>
                      <a:srgbClr val="7030A0"/>
                    </a:solidFill>
                  </a:rPr>
                  <a:t>. </a:t>
                </a:r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𝒲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4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/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𝐩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𝐩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⊕</m:t>
                                                      </m:r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40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r>
                                            <a:rPr lang="en-US" sz="240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sz="240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⊕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1" y="953780"/>
                <a:ext cx="8586470" cy="3294620"/>
              </a:xfrm>
              <a:prstGeom prst="rect">
                <a:avLst/>
              </a:prstGeom>
              <a:blipFill>
                <a:blip r:embed="rId6"/>
                <a:stretch>
                  <a:fillRect l="-1034" t="-28077" b="-4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59F93B2-AB15-A74C-8EFB-F87A90DD8840}"/>
              </a:ext>
            </a:extLst>
          </p:cNvPr>
          <p:cNvGrpSpPr/>
          <p:nvPr/>
        </p:nvGrpSpPr>
        <p:grpSpPr>
          <a:xfrm>
            <a:off x="822960" y="4265122"/>
            <a:ext cx="7362371" cy="2806223"/>
            <a:chOff x="1066800" y="4219934"/>
            <a:chExt cx="7118531" cy="245641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DF75CD-AAB9-9A4C-B174-E0142F766E60}"/>
                </a:ext>
              </a:extLst>
            </p:cNvPr>
            <p:cNvGrpSpPr/>
            <p:nvPr/>
          </p:nvGrpSpPr>
          <p:grpSpPr>
            <a:xfrm>
              <a:off x="1066800" y="4219934"/>
              <a:ext cx="7118531" cy="2456419"/>
              <a:chOff x="1066800" y="4219934"/>
              <a:chExt cx="7118531" cy="245641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002C583-1B7B-BD4A-8E70-F2CF82D81EA0}"/>
                  </a:ext>
                </a:extLst>
              </p:cNvPr>
              <p:cNvGrpSpPr/>
              <p:nvPr/>
            </p:nvGrpSpPr>
            <p:grpSpPr>
              <a:xfrm>
                <a:off x="1066800" y="4219934"/>
                <a:ext cx="2888077" cy="2456419"/>
                <a:chOff x="6899263" y="539664"/>
                <a:chExt cx="1952734" cy="1512205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0038AA8-CF47-AA49-B3A1-61206A1E7402}"/>
                    </a:ext>
                  </a:extLst>
                </p:cNvPr>
                <p:cNvSpPr/>
                <p:nvPr/>
              </p:nvSpPr>
              <p:spPr>
                <a:xfrm>
                  <a:off x="7468586" y="539664"/>
                  <a:ext cx="191921" cy="1740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FEDA6CE-9BC7-3C4D-A0FF-A6888264B849}"/>
                    </a:ext>
                  </a:extLst>
                </p:cNvPr>
                <p:cNvSpPr/>
                <p:nvPr/>
              </p:nvSpPr>
              <p:spPr>
                <a:xfrm>
                  <a:off x="6899263" y="1701362"/>
                  <a:ext cx="191921" cy="1740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2969438-CF28-ED48-B734-DFC447347CB0}"/>
                    </a:ext>
                  </a:extLst>
                </p:cNvPr>
                <p:cNvSpPr/>
                <p:nvPr/>
              </p:nvSpPr>
              <p:spPr>
                <a:xfrm>
                  <a:off x="7459464" y="1315066"/>
                  <a:ext cx="191921" cy="174074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82AE052-5413-BE41-9853-19B79832C3AE}"/>
                    </a:ext>
                  </a:extLst>
                </p:cNvPr>
                <p:cNvSpPr/>
                <p:nvPr/>
              </p:nvSpPr>
              <p:spPr>
                <a:xfrm>
                  <a:off x="8268014" y="1314417"/>
                  <a:ext cx="191921" cy="1740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BF0540C4-A6A8-9843-95B8-07F99BDE9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4744" y="1239819"/>
                      <a:ext cx="35375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BF0540C4-A6A8-9843-95B8-07F99BDE9DD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4744" y="1239819"/>
                      <a:ext cx="35375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AC7418A3-A310-1843-9C09-55FBB77F87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5284" y="938014"/>
                      <a:ext cx="636713" cy="3808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⊕1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AC7418A3-A310-1843-9C09-55FBB77F870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15284" y="938014"/>
                      <a:ext cx="636713" cy="3808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BC405448-EF58-A54F-9AE6-7D010CBCE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95524" y="625644"/>
                      <a:ext cx="636713" cy="3808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BC405448-EF58-A54F-9AE6-7D010CBCE83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5524" y="625644"/>
                      <a:ext cx="636713" cy="3808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AD1D47BF-CD75-E442-9A76-E4C56BCF61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6084" y="1671059"/>
                      <a:ext cx="636713" cy="3808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⊕3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AD1D47BF-CD75-E442-9A76-E4C56BCF616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6084" y="1671059"/>
                      <a:ext cx="636713" cy="3808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72CC0427-DF62-3046-A03D-64F1A3327824}"/>
                      </a:ext>
                    </a:extLst>
                  </p:cNvPr>
                  <p:cNvSpPr/>
                  <p:nvPr/>
                </p:nvSpPr>
                <p:spPr>
                  <a:xfrm>
                    <a:off x="4348512" y="5045363"/>
                    <a:ext cx="2045616" cy="914400"/>
                  </a:xfrm>
                  <a:prstGeom prst="rect">
                    <a:avLst/>
                  </a:prstGeom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72CC0427-DF62-3046-A03D-64F1A33278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8512" y="5045363"/>
                    <a:ext cx="2045616" cy="91440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25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7B74B6C-2F33-6A4E-9511-2C0116FC681F}"/>
                  </a:ext>
                </a:extLst>
              </p:cNvPr>
              <p:cNvCxnSpPr>
                <a:endCxn id="13" idx="1"/>
              </p:cNvCxnSpPr>
              <p:nvPr/>
            </p:nvCxnSpPr>
            <p:spPr>
              <a:xfrm flipV="1">
                <a:off x="3696725" y="5502563"/>
                <a:ext cx="651787" cy="10271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A691C9C-29E3-AB41-89D9-1D043A551CA4}"/>
                  </a:ext>
                </a:extLst>
              </p:cNvPr>
              <p:cNvCxnSpPr/>
              <p:nvPr/>
            </p:nvCxnSpPr>
            <p:spPr>
              <a:xfrm flipV="1">
                <a:off x="6405014" y="5457000"/>
                <a:ext cx="710649" cy="10271"/>
              </a:xfrm>
              <a:prstGeom prst="straightConnector1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7995220-1EA5-D446-BA1B-620999E1B952}"/>
                  </a:ext>
                </a:extLst>
              </p:cNvPr>
              <p:cNvSpPr/>
              <p:nvPr/>
            </p:nvSpPr>
            <p:spPr>
              <a:xfrm>
                <a:off x="7532188" y="5441626"/>
                <a:ext cx="163286" cy="16540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3C16F48-E68C-C043-A07C-07D09A7E5580}"/>
                  </a:ext>
                </a:extLst>
              </p:cNvPr>
              <p:cNvSpPr/>
              <p:nvPr/>
            </p:nvSpPr>
            <p:spPr>
              <a:xfrm>
                <a:off x="7913188" y="4983731"/>
                <a:ext cx="163286" cy="16540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CC8ABB7-CE8A-324B-985E-11D20C022591}"/>
                  </a:ext>
                </a:extLst>
              </p:cNvPr>
              <p:cNvSpPr/>
              <p:nvPr/>
            </p:nvSpPr>
            <p:spPr>
              <a:xfrm>
                <a:off x="8022045" y="5484474"/>
                <a:ext cx="163286" cy="16540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9C7D5FB-0623-F045-B8F4-F4240E534D06}"/>
                  </a:ext>
                </a:extLst>
              </p:cNvPr>
              <p:cNvSpPr/>
              <p:nvPr/>
            </p:nvSpPr>
            <p:spPr>
              <a:xfrm>
                <a:off x="7777116" y="5291598"/>
                <a:ext cx="163286" cy="16540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E8DCA3F-B771-584C-815D-9324A240EC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7418" y="4512861"/>
              <a:ext cx="13491" cy="976796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2A9270-3364-014E-945D-3E7EF4290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9241" y="5731011"/>
              <a:ext cx="627820" cy="427554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6F07EE-6822-DE45-AC31-0AD9C81A86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9342" y="5629985"/>
              <a:ext cx="911989" cy="1054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28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Applications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2" y="953780"/>
                <a:ext cx="8877848" cy="492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346FF"/>
                    </a:solidFill>
                  </a:rPr>
                  <a:t>[ACLST20]</a:t>
                </a:r>
              </a:p>
              <a:p>
                <a:pPr marL="342900" indent="-3429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Bounds for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Applications to testing distributions (in Part 3 of the tutorial)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>
                    <a:solidFill>
                      <a:srgbClr val="0346FF"/>
                    </a:solidFill>
                  </a:rPr>
                  <a:t>[ACT20]</a:t>
                </a:r>
              </a:p>
              <a:p>
                <a:pPr marL="342900" indent="-3429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Plug and play bounds for establishing lower bounds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Bounds for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sz="2400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2" y="953780"/>
                <a:ext cx="8877848" cy="4922181"/>
              </a:xfrm>
              <a:prstGeom prst="rect">
                <a:avLst/>
              </a:prstGeom>
              <a:blipFill>
                <a:blip r:embed="rId5"/>
                <a:stretch>
                  <a:fillRect l="-1144" t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7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70BDE7-822C-2648-A9B0-D75F18C1FF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70BDE7-822C-2648-A9B0-D75F18C1F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55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CFB8-205C-904B-A97E-3CCBA5FAA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BEBB-DE1F-2F43-9557-00E98104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5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346FF"/>
                    </a:solidFill>
                  </a:rPr>
                  <a:t>[ACLST20]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2" y="953780"/>
                <a:ext cx="8766879" cy="4946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Plugging into the definition of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Paninski</a:t>
                </a:r>
                <a:r>
                  <a:rPr lang="en-US" sz="2400" dirty="0">
                    <a:ea typeface="Cambria Math" panose="02040503050406030204" pitchFamily="18" charset="0"/>
                  </a:rPr>
                  <a:t> construction:</a:t>
                </a:r>
              </a:p>
              <a:p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Used for testing in next part: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A few lines of computation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𝜚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2" y="953780"/>
                <a:ext cx="8766879" cy="4946098"/>
              </a:xfrm>
              <a:prstGeom prst="rect">
                <a:avLst/>
              </a:prstGeom>
              <a:blipFill>
                <a:blip r:embed="rId6"/>
                <a:stretch>
                  <a:fillRect l="-3478" t="-8974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346FF"/>
                    </a:solidFill>
                  </a:rPr>
                  <a:t>[ACLST20]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77" y="44116"/>
                <a:ext cx="8766879" cy="921656"/>
              </a:xfrm>
              <a:blipFill>
                <a:blip r:embed="rId3"/>
                <a:stretch>
                  <a:fillRect l="-1884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/>
              <p:nvPr/>
            </p:nvSpPr>
            <p:spPr>
              <a:xfrm>
                <a:off x="1016000" y="965772"/>
                <a:ext cx="7756417" cy="433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0" dirty="0"/>
              </a:p>
              <a:p>
                <a:r>
                  <a:rPr lang="en-US" sz="2400" dirty="0"/>
                  <a:t>Plugging in the theorem and requiring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>
                  <a:solidFill>
                    <a:srgbClr val="0346FF"/>
                  </a:solidFill>
                </a:endParaRPr>
              </a:p>
              <a:p>
                <a:endParaRPr lang="en-US" sz="2400" dirty="0">
                  <a:solidFill>
                    <a:srgbClr val="0346FF"/>
                  </a:solidFill>
                </a:endParaRP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3F731-0A59-4E4B-A014-D1726AB0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965772"/>
                <a:ext cx="7756417" cy="4331570"/>
              </a:xfrm>
              <a:prstGeom prst="rect">
                <a:avLst/>
              </a:prstGeom>
              <a:blipFill>
                <a:blip r:embed="rId6"/>
                <a:stretch>
                  <a:fillRect l="-6066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Cell Tower">
            <a:extLst>
              <a:ext uri="{FF2B5EF4-FFF2-40B4-BE49-F238E27FC236}">
                <a16:creationId xmlns:a16="http://schemas.microsoft.com/office/drawing/2014/main" id="{2E4A9F5E-CE73-3143-BC15-6E39C906A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177" y="2116585"/>
            <a:ext cx="707421" cy="612291"/>
          </a:xfrm>
          <a:prstGeom prst="rect">
            <a:avLst/>
          </a:prstGeom>
        </p:spPr>
      </p:pic>
      <p:pic>
        <p:nvPicPr>
          <p:cNvPr id="10" name="Graphic 9" descr="Blind">
            <a:extLst>
              <a:ext uri="{FF2B5EF4-FFF2-40B4-BE49-F238E27FC236}">
                <a16:creationId xmlns:a16="http://schemas.microsoft.com/office/drawing/2014/main" id="{1DE5D044-D73F-B44C-B0B4-2EA33EA58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017" y="3917951"/>
            <a:ext cx="707421" cy="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65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BDE7-822C-2648-A9B0-D75F18C1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 and play bounds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5CFB8-205C-904B-A97E-3CCBA5FAA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BEBB-DE1F-2F43-9557-00E98104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85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Towards plug and play bounds </a:t>
            </a:r>
            <a:r>
              <a:rPr lang="en-US" b="1" dirty="0">
                <a:solidFill>
                  <a:srgbClr val="0346FF"/>
                </a:solidFill>
              </a:rPr>
              <a:t>[ACT20]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535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/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b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𝐩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b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𝐩</m:t>
                                                      </m:r>
                                                    </m:e>
                                                    <m:sub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sz="24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sz="24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𝑧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sz="24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⊕</m:t>
                                                          </m:r>
                                                          <m:r>
                                                            <a:rPr lang="en-US" sz="24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p>
                                                      </m:sSup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  <m:t>⊕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Suppose some nice properties hold (and they do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A1 </a:t>
                </a:r>
                <a:r>
                  <a:rPr lang="en-US" sz="2400" b="1" dirty="0"/>
                  <a:t>(nice densities): </a:t>
                </a:r>
                <a:r>
                  <a:rPr lang="en-US" sz="2400" dirty="0"/>
                  <a:t>For</a:t>
                </a:r>
                <a:r>
                  <a:rPr lang="en-US" sz="2400" b="1" dirty="0"/>
                  <a:t> </a:t>
                </a:r>
                <a:r>
                  <a:rPr lang="en-US" sz="2400" dirty="0"/>
                  <a:t>some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en-US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A2 </a:t>
                </a:r>
                <a:r>
                  <a:rPr lang="en-US" sz="2400" b="1" dirty="0"/>
                  <a:t>(Boundedness): </a:t>
                </a:r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lim>
                    </m:limLow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2400" b="1" i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sz="2400" b="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sz="2400" b="1" i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⊕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2400" b="1" dirty="0"/>
              </a:p>
              <a:p>
                <a:endParaRPr lang="en-US" sz="2400" dirty="0"/>
              </a:p>
              <a:p>
                <a:r>
                  <a:rPr lang="en-US" sz="2400" dirty="0"/>
                  <a:t>A3 </a:t>
                </a:r>
                <a:r>
                  <a:rPr lang="en-US" sz="2400" b="1" dirty="0"/>
                  <a:t>(orthonormality):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400" b="1" i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5355697"/>
              </a:xfrm>
              <a:prstGeom prst="rect">
                <a:avLst/>
              </a:prstGeom>
              <a:blipFill>
                <a:blip r:embed="rId5"/>
                <a:stretch>
                  <a:fillRect l="-1187" t="-19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8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A variance plug and play bound </a:t>
            </a:r>
            <a:r>
              <a:rPr lang="en-US" b="1" dirty="0">
                <a:solidFill>
                  <a:srgbClr val="0346FF"/>
                </a:solidFill>
              </a:rPr>
              <a:t>[ACT20]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3" y="953780"/>
                <a:ext cx="8567908" cy="549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</a:t>
                </a:r>
                <a:r>
                  <a:rPr lang="en-US" sz="2400" dirty="0">
                    <a:solidFill>
                      <a:srgbClr val="7030A0"/>
                    </a:solidFill>
                  </a:rPr>
                  <a:t>. Under A1, A2, and A3, </a:t>
                </a:r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sup</m:t>
                                      </m:r>
                                    </m:e>
                                    <m:lim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𝒲</m:t>
                                      </m:r>
                                    </m:lim>
                                  </m:limLow>
                                </m:fNam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b="1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 b="0" i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Var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sz="2400" b="1" i="1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∼</m:t>
                                                  </m:r>
                                                  <m:r>
                                                    <a:rPr lang="en-US" sz="2400" b="1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𝐩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𝔼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sz="2400" b="1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∼</m:t>
                                                  </m:r>
                                                  <m:r>
                                                    <a:rPr lang="en-US" sz="2400" b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𝐩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4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7030A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den>
                                      </m:f>
                                    </m:e>
                                  </m:nary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Variance of message distribution</a:t>
                </a:r>
              </a:p>
              <a:p>
                <a:r>
                  <a:rPr lang="en-US" sz="2400" dirty="0"/>
                  <a:t>Applications: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∼</m:t>
                                      </m:r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∼</m:t>
                                      </m:r>
                                      <m:r>
                                        <a:rPr lang="en-US" sz="24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∼</m:t>
                                      </m:r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∼</m:t>
                                      </m:r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3" y="953780"/>
                <a:ext cx="8567908" cy="5499839"/>
              </a:xfrm>
              <a:prstGeom prst="rect">
                <a:avLst/>
              </a:prstGeom>
              <a:blipFill>
                <a:blip r:embed="rId5"/>
                <a:stretch>
                  <a:fillRect l="-7567" t="-13134" b="-3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Cell Tower">
            <a:extLst>
              <a:ext uri="{FF2B5EF4-FFF2-40B4-BE49-F238E27FC236}">
                <a16:creationId xmlns:a16="http://schemas.microsoft.com/office/drawing/2014/main" id="{510A6992-E484-7D4F-9716-F4F65C8C5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419" y="3871574"/>
            <a:ext cx="707421" cy="612291"/>
          </a:xfrm>
          <a:prstGeom prst="rect">
            <a:avLst/>
          </a:prstGeom>
        </p:spPr>
      </p:pic>
      <p:pic>
        <p:nvPicPr>
          <p:cNvPr id="7" name="Graphic 6" descr="Blind">
            <a:extLst>
              <a:ext uri="{FF2B5EF4-FFF2-40B4-BE49-F238E27FC236}">
                <a16:creationId xmlns:a16="http://schemas.microsoft.com/office/drawing/2014/main" id="{19B7FF35-761E-E549-B011-89462E1BA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4899" y="5510380"/>
            <a:ext cx="707421" cy="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Applications </a:t>
            </a:r>
            <a:r>
              <a:rPr lang="en-US" b="1" dirty="0">
                <a:solidFill>
                  <a:srgbClr val="0346FF"/>
                </a:solidFill>
              </a:rPr>
              <a:t>[ACT20]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1056639" y="965772"/>
                <a:ext cx="7777421" cy="499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Paninski</a:t>
                </a:r>
                <a:r>
                  <a:rPr lang="en-US" sz="2400" dirty="0"/>
                  <a:t> construction,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>
                  <a:solidFill>
                    <a:srgbClr val="0346FF"/>
                  </a:solidFill>
                </a:endParaRP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𝜚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𝜚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39" y="965772"/>
                <a:ext cx="7777421" cy="4997907"/>
              </a:xfrm>
              <a:prstGeom prst="rect">
                <a:avLst/>
              </a:prstGeom>
              <a:blipFill>
                <a:blip r:embed="rId5"/>
                <a:stretch>
                  <a:fillRect l="-6046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Cell Tower">
            <a:extLst>
              <a:ext uri="{FF2B5EF4-FFF2-40B4-BE49-F238E27FC236}">
                <a16:creationId xmlns:a16="http://schemas.microsoft.com/office/drawing/2014/main" id="{366BD535-0F2D-F447-ACC5-E88DFCABD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940" y="1849734"/>
            <a:ext cx="707421" cy="612291"/>
          </a:xfrm>
          <a:prstGeom prst="rect">
            <a:avLst/>
          </a:prstGeom>
        </p:spPr>
      </p:pic>
      <p:pic>
        <p:nvPicPr>
          <p:cNvPr id="9" name="Graphic 8" descr="Blind">
            <a:extLst>
              <a:ext uri="{FF2B5EF4-FFF2-40B4-BE49-F238E27FC236}">
                <a16:creationId xmlns:a16="http://schemas.microsoft.com/office/drawing/2014/main" id="{7CB8E8BF-FFFB-6B43-8CEA-01A319496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105" y="3214220"/>
            <a:ext cx="707421" cy="612291"/>
          </a:xfrm>
          <a:prstGeom prst="rect">
            <a:avLst/>
          </a:prstGeom>
        </p:spPr>
      </p:pic>
      <p:pic>
        <p:nvPicPr>
          <p:cNvPr id="10" name="Graphic 9" descr="Blind">
            <a:extLst>
              <a:ext uri="{FF2B5EF4-FFF2-40B4-BE49-F238E27FC236}">
                <a16:creationId xmlns:a16="http://schemas.microsoft.com/office/drawing/2014/main" id="{354EDB01-C27C-704A-AE6E-682F57836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105" y="5002380"/>
            <a:ext cx="707421" cy="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Parameter space 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 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charset="0"/>
                    <a:cs typeface="Cambria Math" charset="0"/>
                  </a:rPr>
                  <a:t>Underlying domain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𝒳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={1, 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b="1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denotes the probability mass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  <a:blipFill>
                <a:blip r:embed="rId6"/>
                <a:stretch>
                  <a:fillRect l="-997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8B2D0098-B6AB-8B44-9AF6-EED6DF8459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297" y="135556"/>
                <a:ext cx="8766879" cy="9216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latin typeface="+mn-lt"/>
                  </a:rPr>
                  <a:t>Example: Discrete distributions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8B2D0098-B6AB-8B44-9AF6-EED6DF84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7" y="135556"/>
                <a:ext cx="8766879" cy="921656"/>
              </a:xfrm>
              <a:prstGeom prst="rect">
                <a:avLst/>
              </a:prstGeom>
              <a:blipFill>
                <a:blip r:embed="rId7"/>
                <a:stretch>
                  <a:fillRect l="-1881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1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An information plug and play bound </a:t>
            </a:r>
            <a:r>
              <a:rPr lang="en-US" b="1" dirty="0">
                <a:solidFill>
                  <a:srgbClr val="0346FF"/>
                </a:solidFill>
              </a:rPr>
              <a:t>[ACT20]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266152" y="953780"/>
                <a:ext cx="8945581" cy="285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A4 </a:t>
                </a:r>
                <a:r>
                  <a:rPr lang="en-US" sz="2400" b="1" dirty="0"/>
                  <a:t>(</a:t>
                </a:r>
                <a:r>
                  <a:rPr lang="en-US" sz="2400" b="1" dirty="0" err="1"/>
                  <a:t>subgaussianity</a:t>
                </a:r>
                <a:r>
                  <a:rPr lang="en-US" sz="2400" b="1" dirty="0"/>
                  <a:t>): </a:t>
                </a:r>
                <a:r>
                  <a:rPr lang="en-US" sz="2400" dirty="0"/>
                  <a:t>For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subgaussian</a:t>
                </a:r>
                <a:endParaRPr lang="en-US" sz="2400" dirty="0"/>
              </a:p>
              <a:p>
                <a:endParaRPr lang="en-US" sz="2400" b="1" dirty="0">
                  <a:solidFill>
                    <a:srgbClr val="7030A0"/>
                  </a:solidFill>
                </a:endParaRPr>
              </a:p>
              <a:p>
                <a:endParaRPr lang="en-US" sz="2400" b="1" dirty="0">
                  <a:solidFill>
                    <a:srgbClr val="7030A0"/>
                  </a:solidFill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Theorem</a:t>
                </a:r>
                <a:r>
                  <a:rPr lang="en-US" sz="2400" dirty="0">
                    <a:solidFill>
                      <a:srgbClr val="7030A0"/>
                    </a:solidFill>
                  </a:rPr>
                  <a:t>. Under A1, A2, and A3, A4 </a:t>
                </a:r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sup</m:t>
                                      </m:r>
                                    </m:e>
                                    <m:lim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𝒲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is message distribution with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, </a:t>
                </a:r>
                <a:r>
                  <a:rPr lang="en-US" sz="2400" dirty="0">
                    <a:solidFill>
                      <a:srgbClr val="7030A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is the entropy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2" y="953780"/>
                <a:ext cx="8945581" cy="2851422"/>
              </a:xfrm>
              <a:prstGeom prst="rect">
                <a:avLst/>
              </a:prstGeom>
              <a:blipFill>
                <a:blip r:embed="rId5"/>
                <a:stretch>
                  <a:fillRect l="-1136" t="-889" b="-49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4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Application </a:t>
            </a:r>
            <a:r>
              <a:rPr lang="en-US" b="1" dirty="0">
                <a:solidFill>
                  <a:srgbClr val="0346FF"/>
                </a:solidFill>
              </a:rPr>
              <a:t>[ACT20]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/>
              <p:nvPr/>
            </p:nvSpPr>
            <p:spPr>
              <a:xfrm>
                <a:off x="1056639" y="965772"/>
                <a:ext cx="7777421" cy="2230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CEAF6-B5F2-E74C-9D0B-16F871DF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39" y="965772"/>
                <a:ext cx="7777421" cy="2230034"/>
              </a:xfrm>
              <a:prstGeom prst="rect">
                <a:avLst/>
              </a:prstGeom>
              <a:blipFill>
                <a:blip r:embed="rId5"/>
                <a:stretch>
                  <a:fillRect l="-6046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Cell Tower">
            <a:extLst>
              <a:ext uri="{FF2B5EF4-FFF2-40B4-BE49-F238E27FC236}">
                <a16:creationId xmlns:a16="http://schemas.microsoft.com/office/drawing/2014/main" id="{366BD535-0F2D-F447-ACC5-E88DFCABD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940" y="2164694"/>
            <a:ext cx="707421" cy="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0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7" y="44116"/>
            <a:ext cx="8766879" cy="921656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  <a:endParaRPr lang="en-US" b="1" dirty="0">
              <a:solidFill>
                <a:srgbClr val="0346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7F371-C742-DA42-8B9E-F280D8B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72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CEAF6-B5F2-E74C-9D0B-16F871DF1AF1}"/>
              </a:ext>
            </a:extLst>
          </p:cNvPr>
          <p:cNvSpPr txBox="1"/>
          <p:nvPr/>
        </p:nvSpPr>
        <p:spPr>
          <a:xfrm>
            <a:off x="266153" y="953780"/>
            <a:ext cx="85679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ea typeface="Cambria Math" panose="02040503050406030204" pitchFamily="18" charset="0"/>
              </a:rPr>
              <a:t>Three methods to prove lower bounds on distributed estimation</a:t>
            </a:r>
          </a:p>
          <a:p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ea typeface="Cambria Math" panose="02040503050406030204" pitchFamily="18" charset="0"/>
              </a:rPr>
              <a:t>Cramer Rao bounds + Fisher information</a:t>
            </a:r>
          </a:p>
          <a:p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ea typeface="Cambria Math" panose="02040503050406030204" pitchFamily="18" charset="0"/>
              </a:rPr>
              <a:t>Distributed </a:t>
            </a:r>
            <a:r>
              <a:rPr lang="en-US" sz="2400" dirty="0">
                <a:ea typeface="Cambria Math" panose="02040503050406030204" pitchFamily="18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ea typeface="Cambria Math" panose="02040503050406030204" pitchFamily="18" charset="0"/>
              </a:rPr>
              <a:t>trong </a:t>
            </a:r>
            <a:r>
              <a:rPr lang="en-US" sz="2400" dirty="0">
                <a:ea typeface="Cambria Math" panose="02040503050406030204" pitchFamily="18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ea typeface="Cambria Math" panose="02040503050406030204" pitchFamily="18" charset="0"/>
              </a:rPr>
              <a:t>ata processing + </a:t>
            </a:r>
            <a:r>
              <a:rPr lang="en-US" sz="2400" dirty="0" err="1">
                <a:solidFill>
                  <a:schemeClr val="tx1"/>
                </a:solidFill>
                <a:ea typeface="Cambria Math" panose="02040503050406030204" pitchFamily="18" charset="0"/>
              </a:rPr>
              <a:t>Assouad’s</a:t>
            </a:r>
            <a:r>
              <a:rPr lang="en-US" sz="2400" dirty="0">
                <a:solidFill>
                  <a:schemeClr val="tx1"/>
                </a:solidFill>
                <a:ea typeface="Cambria Math" panose="02040503050406030204" pitchFamily="18" charset="0"/>
              </a:rPr>
              <a:t> method</a:t>
            </a:r>
          </a:p>
          <a:p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ea typeface="Cambria Math" panose="02040503050406030204" pitchFamily="18" charset="0"/>
              </a:rPr>
              <a:t>Chi-squared contraction + </a:t>
            </a:r>
            <a:r>
              <a:rPr lang="en-US" sz="2400" dirty="0" err="1">
                <a:solidFill>
                  <a:schemeClr val="tx1"/>
                </a:solidFill>
                <a:ea typeface="Cambria Math" panose="02040503050406030204" pitchFamily="18" charset="0"/>
              </a:rPr>
              <a:t>Assouad’s</a:t>
            </a:r>
            <a:r>
              <a:rPr lang="en-US" sz="2400" dirty="0">
                <a:solidFill>
                  <a:schemeClr val="tx1"/>
                </a:solidFill>
                <a:ea typeface="Cambria Math" panose="02040503050406030204" pitchFamily="18" charset="0"/>
              </a:rPr>
              <a:t> method</a:t>
            </a:r>
          </a:p>
          <a:p>
            <a:endParaRPr lang="en-US" sz="2400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endParaRPr lang="en-US" sz="2400" dirty="0">
              <a:ea typeface="Cambria Math" panose="02040503050406030204" pitchFamily="18" charset="0"/>
            </a:endParaRPr>
          </a:p>
          <a:p>
            <a:pPr algn="ctr"/>
            <a:r>
              <a:rPr lang="en-US" sz="2400" dirty="0">
                <a:ea typeface="Cambria Math" panose="02040503050406030204" pitchFamily="18" charset="0"/>
              </a:rPr>
              <a:t>Coming up</a:t>
            </a:r>
          </a:p>
          <a:p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</a:rPr>
              <a:t>Hypothesis testing under information constraints</a:t>
            </a:r>
          </a:p>
          <a:p>
            <a:r>
              <a:rPr lang="en-US" sz="2400" dirty="0"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en-US" sz="2400" b="1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7221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Parameter space 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charset="0"/>
                    <a:cs typeface="Cambria Math" charset="0"/>
                  </a:rPr>
                  <a:t>Underlying domain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𝒳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−1, 1</m:t>
                              </m:r>
                            </m:e>
                          </m:d>
                        </m:e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100" b="1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dirty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the distribution mean</a:t>
                </a: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  <a:blipFill>
                <a:blip r:embed="rId6"/>
                <a:stretch>
                  <a:fillRect l="-1140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8B2D0098-B6AB-8B44-9AF6-EED6DF8459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297" y="135556"/>
                <a:ext cx="8766879" cy="9216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latin typeface="+mn-lt"/>
                  </a:rPr>
                  <a:t>Example: </a:t>
                </a:r>
                <a:r>
                  <a:rPr lang="en-US" sz="3600" b="1" dirty="0"/>
                  <a:t>Product Bernoulli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8B2D0098-B6AB-8B44-9AF6-EED6DF84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7" y="135556"/>
                <a:ext cx="8766879" cy="921656"/>
              </a:xfrm>
              <a:prstGeom prst="rect">
                <a:avLst/>
              </a:prstGeom>
              <a:blipFill>
                <a:blip r:embed="rId7"/>
                <a:stretch>
                  <a:fillRect l="-1881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14:cNvPr>
              <p14:cNvContentPartPr/>
              <p14:nvPr/>
            </p14:nvContentPartPr>
            <p14:xfrm>
              <a:off x="1145014" y="-2368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4FD33-8334-EB41-8BAD-90FB34411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374" y="-24544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28C5C-C61F-BE49-988D-6A50381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14C-60A0-B446-AC9B-732FFC2EFB6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Parameter space 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charset="0"/>
                    <a:cs typeface="Cambria Math" charset="0"/>
                  </a:rPr>
                  <a:t>Underlying domain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𝒳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100" b="1" dirty="0"/>
              </a:p>
              <a:p>
                <a:pPr marL="0" indent="0">
                  <a:buNone/>
                </a:pPr>
                <a:endParaRPr lang="en-US" sz="21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𝕀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the distribution mean</a:t>
                </a: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D199EE2-2614-E841-82E6-91440C948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77" y="1157592"/>
                <a:ext cx="8919279" cy="5503892"/>
              </a:xfrm>
              <a:blipFill>
                <a:blip r:embed="rId6"/>
                <a:stretch>
                  <a:fillRect l="-997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8B2D0098-B6AB-8B44-9AF6-EED6DF8459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297" y="135556"/>
                <a:ext cx="8766879" cy="9216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latin typeface="+mn-lt"/>
                  </a:rPr>
                  <a:t>Example: </a:t>
                </a:r>
                <a:r>
                  <a:rPr lang="en-US" sz="3600" b="1" dirty="0"/>
                  <a:t>Gaussians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8B2D0098-B6AB-8B44-9AF6-EED6DF84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7" y="135556"/>
                <a:ext cx="8766879" cy="921656"/>
              </a:xfrm>
              <a:prstGeom prst="rect">
                <a:avLst/>
              </a:prstGeom>
              <a:blipFill>
                <a:blip r:embed="rId7"/>
                <a:stretch>
                  <a:fillRect l="-1881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69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122434</TotalTime>
  <Words>2922</Words>
  <Application>Microsoft Macintosh PowerPoint</Application>
  <PresentationFormat>On-screen Show (4:3)</PresentationFormat>
  <Paragraphs>852</Paragraphs>
  <Slides>72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Office Theme</vt:lpstr>
      <vt:lpstr>PowerPoint Presentation</vt:lpstr>
      <vt:lpstr>Two recalls</vt:lpstr>
      <vt:lpstr>SMP protocols</vt:lpstr>
      <vt:lpstr>PowerPoint Presentation</vt:lpstr>
      <vt:lpstr>Estimation</vt:lpstr>
      <vt:lpstr>Objective: ℓ_p estimation of 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Lower bounds for SMP protocols</vt:lpstr>
      <vt:lpstr>SMP vs interactive</vt:lpstr>
      <vt:lpstr>SMP vs interactive</vt:lpstr>
      <vt:lpstr>The plan for this hour</vt:lpstr>
      <vt:lpstr>Plan for each part</vt:lpstr>
      <vt:lpstr>Proving lower bounds in statistical inference</vt:lpstr>
      <vt:lpstr>Proving lower bounds in statistical inference</vt:lpstr>
      <vt:lpstr>1. CR/van Trees inequality</vt:lpstr>
      <vt:lpstr>Outline for method 1</vt:lpstr>
      <vt:lpstr>Cramer Rao bound (for d=1)</vt:lpstr>
      <vt:lpstr>Example: Bernoulli mean estimation</vt:lpstr>
      <vt:lpstr>Multivariate Cramer Rao bound </vt:lpstr>
      <vt:lpstr>van Trees inequality [vT68, GL95]</vt:lpstr>
      <vt:lpstr>van Trees inequality [vT68, GL95]</vt:lpstr>
      <vt:lpstr>van Trees inequality [vT68, GL95]</vt:lpstr>
      <vt:lpstr>E_π [Tr(I_(Y^n ) (θ))] under interactive protocols [BHO19]</vt:lpstr>
      <vt:lpstr>I(π)</vt:lpstr>
      <vt:lpstr>Information-constrained lower bounds</vt:lpstr>
      <vt:lpstr>Application 1: B_d  </vt:lpstr>
      <vt:lpstr>Application 2: Δ_k under ℓ_2 </vt:lpstr>
      <vt:lpstr>Conclusion</vt:lpstr>
      <vt:lpstr>Detour: Assouad’s method</vt:lpstr>
      <vt:lpstr>The method </vt:lpstr>
      <vt:lpstr>Assouad’s method</vt:lpstr>
      <vt:lpstr>Example: B_d under ℓ_2 </vt:lpstr>
      <vt:lpstr>Example: Δ_k under ℓ_1 [Paninski08]</vt:lpstr>
      <vt:lpstr>2. SDPI + Assouad</vt:lpstr>
      <vt:lpstr>Background</vt:lpstr>
      <vt:lpstr>Outline for method 2</vt:lpstr>
      <vt:lpstr>Strong data processing constant (d=1)</vt:lpstr>
      <vt:lpstr>A distributed SDPI [BGMNW15]</vt:lpstr>
      <vt:lpstr>A distributed SDPI [BGMNW15]</vt:lpstr>
      <vt:lpstr>Example: Bernoulli</vt:lpstr>
      <vt:lpstr>Under information constraints</vt:lpstr>
      <vt:lpstr>Generalization to d&gt;1</vt:lpstr>
      <vt:lpstr>Conclusion</vt:lpstr>
      <vt:lpstr>3. χ^2 contraction+ Assouad</vt:lpstr>
      <vt:lpstr>Outline for method 3</vt:lpstr>
      <vt:lpstr>Bounding mutual information</vt:lpstr>
      <vt:lpstr>Notation</vt:lpstr>
      <vt:lpstr>Information bound on one coordinate</vt:lpstr>
      <vt:lpstr>Difficulty in handling distributions [ACLST20] </vt:lpstr>
      <vt:lpstr>Convexity to handle mixtures [ACLST20]</vt:lpstr>
      <vt:lpstr>Focus on one z</vt:lpstr>
      <vt:lpstr>Bounding ∑_i▒D(p_z^(Y^n ) ||p_(z^(⊕i))^(Y^n ) ) </vt:lpstr>
      <vt:lpstr>Bounding ∑_i▒D(p_z^(Y_t |Y^(t-1) ) ||p_(z^(⊕i))^(Y_t |Y^(t-1) ) ) </vt:lpstr>
      <vt:lpstr>An explicit bound at one user</vt:lpstr>
      <vt:lpstr>Average information bound [ACLST20, ACT20]</vt:lpstr>
      <vt:lpstr>Applications</vt:lpstr>
      <vt:lpstr>Estimating Δ_k under ℓ_1 </vt:lpstr>
      <vt:lpstr>Example: Δ_k under ℓ_1 [ACLST20]</vt:lpstr>
      <vt:lpstr>Example: Δ_k under ℓ_1 [ACLST20]</vt:lpstr>
      <vt:lpstr>Plug and play bounds</vt:lpstr>
      <vt:lpstr>Towards plug and play bounds [ACT20]</vt:lpstr>
      <vt:lpstr>A variance plug and play bound [ACT20]</vt:lpstr>
      <vt:lpstr>Applications [ACT20]</vt:lpstr>
      <vt:lpstr>An information plug and play bound [ACT20]</vt:lpstr>
      <vt:lpstr>Application [ACT20]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Jayadev Acharya</cp:lastModifiedBy>
  <cp:revision>3438</cp:revision>
  <cp:lastPrinted>2020-11-02T13:43:55Z</cp:lastPrinted>
  <dcterms:created xsi:type="dcterms:W3CDTF">2016-01-25T19:51:04Z</dcterms:created>
  <dcterms:modified xsi:type="dcterms:W3CDTF">2020-11-11T13:42:21Z</dcterms:modified>
  <cp:category/>
</cp:coreProperties>
</file>