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ink/ink2.xml" ContentType="application/inkml+xml"/>
  <Override PartName="/ppt/notesSlides/notesSlide4.xml" ContentType="application/vnd.openxmlformats-officedocument.presentationml.notesSlide+xml"/>
  <Override PartName="/ppt/ink/ink3.xml" ContentType="application/inkml+xml"/>
  <Override PartName="/ppt/notesSlides/notesSlide5.xml" ContentType="application/vnd.openxmlformats-officedocument.presentationml.notesSlide+xml"/>
  <Override PartName="/ppt/ink/ink4.xml" ContentType="application/inkml+xml"/>
  <Override PartName="/ppt/notesSlides/notesSlide6.xml" ContentType="application/vnd.openxmlformats-officedocument.presentationml.notesSlide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8.xml" ContentType="application/inkml+xml"/>
  <Override PartName="/ppt/notesSlides/notesSlide12.xml" ContentType="application/vnd.openxmlformats-officedocument.presentationml.notesSlide+xml"/>
  <Override PartName="/ppt/ink/ink9.xml" ContentType="application/inkml+xml"/>
  <Override PartName="/ppt/notesSlides/notesSlide13.xml" ContentType="application/vnd.openxmlformats-officedocument.presentationml.notesSlide+xml"/>
  <Override PartName="/ppt/ink/ink10.xml" ContentType="application/inkml+xml"/>
  <Override PartName="/ppt/notesSlides/notesSlide14.xml" ContentType="application/vnd.openxmlformats-officedocument.presentationml.notesSlide+xml"/>
  <Override PartName="/ppt/ink/ink11.xml" ContentType="application/inkml+xml"/>
  <Override PartName="/ppt/notesSlides/notesSlide15.xml" ContentType="application/vnd.openxmlformats-officedocument.presentationml.notesSlide+xml"/>
  <Override PartName="/ppt/ink/ink12.xml" ContentType="application/inkml+xml"/>
  <Override PartName="/ppt/notesSlides/notesSlide16.xml" ContentType="application/vnd.openxmlformats-officedocument.presentationml.notesSlide+xml"/>
  <Override PartName="/ppt/ink/ink13.xml" ContentType="application/inkml+xml"/>
  <Override PartName="/ppt/notesSlides/notesSlide17.xml" ContentType="application/vnd.openxmlformats-officedocument.presentationml.notesSlide+xml"/>
  <Override PartName="/ppt/ink/ink14.xml" ContentType="application/inkml+xml"/>
  <Override PartName="/ppt/notesSlides/notesSlide18.xml" ContentType="application/vnd.openxmlformats-officedocument.presentationml.notesSlide+xml"/>
  <Override PartName="/ppt/ink/ink15.xml" ContentType="application/inkml+xml"/>
  <Override PartName="/ppt/notesSlides/notesSlide19.xml" ContentType="application/vnd.openxmlformats-officedocument.presentationml.notesSlide+xml"/>
  <Override PartName="/ppt/ink/ink16.xml" ContentType="application/inkml+xml"/>
  <Override PartName="/ppt/notesSlides/notesSlide20.xml" ContentType="application/vnd.openxmlformats-officedocument.presentationml.notesSlide+xml"/>
  <Override PartName="/ppt/ink/ink17.xml" ContentType="application/inkml+xml"/>
  <Override PartName="/ppt/notesSlides/notesSlide21.xml" ContentType="application/vnd.openxmlformats-officedocument.presentationml.notesSlide+xml"/>
  <Override PartName="/ppt/ink/ink1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257" r:id="rId2"/>
    <p:sldId id="822" r:id="rId3"/>
    <p:sldId id="823" r:id="rId4"/>
    <p:sldId id="824" r:id="rId5"/>
    <p:sldId id="847" r:id="rId6"/>
    <p:sldId id="825" r:id="rId7"/>
    <p:sldId id="826" r:id="rId8"/>
    <p:sldId id="827" r:id="rId9"/>
    <p:sldId id="828" r:id="rId10"/>
    <p:sldId id="842" r:id="rId11"/>
    <p:sldId id="829" r:id="rId12"/>
    <p:sldId id="830" r:id="rId13"/>
    <p:sldId id="831" r:id="rId14"/>
    <p:sldId id="832" r:id="rId15"/>
    <p:sldId id="754" r:id="rId16"/>
    <p:sldId id="756" r:id="rId17"/>
    <p:sldId id="758" r:id="rId18"/>
    <p:sldId id="833" r:id="rId19"/>
    <p:sldId id="834" r:id="rId20"/>
    <p:sldId id="835" r:id="rId21"/>
    <p:sldId id="836" r:id="rId22"/>
    <p:sldId id="838" r:id="rId23"/>
    <p:sldId id="749" r:id="rId24"/>
    <p:sldId id="839" r:id="rId25"/>
    <p:sldId id="845" r:id="rId26"/>
    <p:sldId id="846" r:id="rId27"/>
    <p:sldId id="802" r:id="rId28"/>
    <p:sldId id="844" r:id="rId29"/>
    <p:sldId id="840" r:id="rId30"/>
    <p:sldId id="843" r:id="rId31"/>
    <p:sldId id="841" r:id="rId32"/>
    <p:sldId id="84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6FF"/>
    <a:srgbClr val="941651"/>
    <a:srgbClr val="FF40FF"/>
    <a:srgbClr val="F24D08"/>
    <a:srgbClr val="FF8AD8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2416"/>
  </p:normalViewPr>
  <p:slideViewPr>
    <p:cSldViewPr snapToGrid="0" snapToObjects="1">
      <p:cViewPr>
        <p:scale>
          <a:sx n="107" d="100"/>
          <a:sy n="107" d="100"/>
        </p:scale>
        <p:origin x="1707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8C9B6-6EAC-6B49-A61E-E0D1C35A7811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90DC5-5870-5C41-B430-7B9B3AC8A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64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6T00:29:54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BCF8B-DD77-8742-8724-F26EA65E9FFE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A15F8-7CE3-5848-8218-DDA4607AF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9A71F-CDE2-6D45-8F54-8F4E30A613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785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  <a:latin typeface="Arial" panose="020B0604020202020204" pitchFamily="34" charset="0"/>
              </a:rPr>
              <a:t>Warner</a:t>
            </a:r>
          </a:p>
          <a:p>
            <a:r>
              <a:rPr lang="en-US" dirty="0" err="1">
                <a:effectLst/>
                <a:latin typeface="Arial" panose="020B0604020202020204" pitchFamily="34" charset="0"/>
              </a:rPr>
              <a:t>Erlingsson</a:t>
            </a:r>
            <a:r>
              <a:rPr lang="en-US" dirty="0">
                <a:effectLst/>
                <a:latin typeface="Arial" panose="020B0604020202020204" pitchFamily="34" charset="0"/>
              </a:rPr>
              <a:t>, </a:t>
            </a:r>
            <a:r>
              <a:rPr lang="en-US" dirty="0" err="1">
                <a:effectLst/>
                <a:latin typeface="Arial" panose="020B0604020202020204" pitchFamily="34" charset="0"/>
              </a:rPr>
              <a:t>Pihur</a:t>
            </a:r>
            <a:r>
              <a:rPr lang="en-US" dirty="0">
                <a:effectLst/>
                <a:latin typeface="Arial" panose="020B0604020202020204" pitchFamily="34" charset="0"/>
              </a:rPr>
              <a:t>, </a:t>
            </a:r>
            <a:r>
              <a:rPr lang="en-US" dirty="0" err="1">
                <a:effectLst/>
                <a:latin typeface="Arial" panose="020B0604020202020204" pitchFamily="34" charset="0"/>
              </a:rPr>
              <a:t>Korolova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r>
              <a:rPr lang="en-US" dirty="0" err="1">
                <a:effectLst/>
                <a:latin typeface="Times New Roman" panose="02020603050405020304" pitchFamily="18" charset="0"/>
              </a:rPr>
              <a:t>Kasiviswanathan</a:t>
            </a:r>
            <a:r>
              <a:rPr lang="en-US" dirty="0">
                <a:effectLst/>
                <a:latin typeface="Times New Roman" panose="02020603050405020304" pitchFamily="18" charset="0"/>
              </a:rPr>
              <a:t>, Lee, Nissim, </a:t>
            </a:r>
            <a:r>
              <a:rPr lang="en-US" dirty="0" err="1">
                <a:effectLst/>
                <a:latin typeface="Times New Roman" panose="02020603050405020304" pitchFamily="18" charset="0"/>
              </a:rPr>
              <a:t>Raskhodnikova</a:t>
            </a:r>
            <a:r>
              <a:rPr lang="en-US" dirty="0">
                <a:effectLst/>
                <a:latin typeface="Times New Roman" panose="02020603050405020304" pitchFamily="18" charset="0"/>
              </a:rPr>
              <a:t>, and Smith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83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273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667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826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042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544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009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214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018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51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1367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035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74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39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1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63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40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45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76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Shamir</a:t>
            </a:r>
          </a:p>
          <a:p>
            <a:r>
              <a:rPr lang="en-US" dirty="0"/>
              <a:t>Han, </a:t>
            </a:r>
            <a:r>
              <a:rPr lang="en-US" dirty="0" err="1"/>
              <a:t>Mukherjee,Özgür</a:t>
            </a:r>
            <a:r>
              <a:rPr lang="en-US" dirty="0"/>
              <a:t>, and Weissman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A15F8-7CE3-5848-8218-DDA4607AFC6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48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A0257-B4FA-F54D-892E-204BDDF26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0450DC-0E57-B048-AC32-152710F65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44D45-D248-504B-9E36-AB008703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79252-C3BE-0444-88C3-CC6E141A857F}" type="datetime1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6394D-2B21-DA40-8C9A-E0702A9F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EC18F-CC7F-544B-A616-F9D50930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6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0E398-BB3F-1B48-8C8C-CE6B2467D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44D26-81E8-FC43-BAFA-F7A288599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4EFAB-4F84-E64F-AA63-F076237E8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16CB-EB1D-0442-82FB-000D82AB8BF8}" type="datetime1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9F298-78A9-D74C-AA5F-DD77BC46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C212A-E00D-A84A-B94A-A6E3CEAF1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2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A9E2A-9FF2-E549-BEB4-1232DE8F8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ED990A-013F-0E4E-9BD7-7976C80DD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0A70B-20A5-3543-B12E-FAF677631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280E-996A-FA4C-BB47-B73D11769466}" type="datetime1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37AFC-8398-894B-B0E9-20372D0DD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A10FB-1AB3-3D48-A835-5619D8AE2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7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9C01D-E7D6-B245-84B8-74D55A65C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5CC9C-320A-4342-848A-92196820E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DA90B-E1FB-C24F-9731-24B6ED5CA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3EB6-5707-9243-8CB1-31C18FC89B5D}" type="datetime1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8C57A-6040-A345-A998-EB1286231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6896E-E733-F242-BEF4-8CE652541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2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9A1A9-E029-D949-9BC3-B6B3E2FC3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BBFB8-06C6-1A41-BA02-A43BCB09D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145FC-C153-3947-9907-438B859D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E4E2-D64C-534E-BA4D-33B2F773E17F}" type="datetime1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8A5D5-D00C-2D49-AA5D-67B1D36B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0F6E6-973B-7F46-961F-F40EF542E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F248D-D137-B14D-9CD9-0661A1524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B2CD9-FBD4-8149-8510-E6670F778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A7E17-9ABF-B74E-B40E-CD8BEAB6C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387E92-468E-6048-BBE8-375FE7E1E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2B0C-2E1D-E649-9CAF-AFEB01FB3513}" type="datetime1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35C98-1FBC-5E46-ABB4-7917A4E4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AB1B4-7BB5-9C46-98D9-AFC10DC6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5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AE8D3-CDD4-2141-AF7C-F69827EC2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70B30A-6430-1A4D-9440-2F6E4FC5E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040107-6457-8A49-B6C7-82955DBB0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CF8548-90A2-1E4D-BEDD-D1FF559E0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8EE07-DDF6-4E4E-8A95-64765A549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FB4664-BC1F-4644-AB97-22D5D5D8B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A29F3-17C6-2545-856D-79DF721E5DBD}" type="datetime1">
              <a:rPr lang="en-US" smtClean="0"/>
              <a:t>10/29/2020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CE4BD0-D14F-4A4F-A2CA-C62EADCB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F211D0-A710-CE40-B20F-6BCA9AFEB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51DA6-E0BE-1447-A3C4-BEB572434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27392F-238A-3040-8295-7B072F18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49E9-2832-C146-A7EB-D3A61730BC93}" type="datetime1">
              <a:rPr lang="en-US" smtClean="0"/>
              <a:t>10/29/2020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070B40-A0D5-7B4B-AA6A-D05E9242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C0C71F-1C30-8647-B592-2B61FF5F0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3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F4C77B-D81D-A14A-A582-7ACD7B7BA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08D2C-595F-C440-9ECC-9069CC5BD479}" type="datetime1">
              <a:rPr lang="en-US" smtClean="0"/>
              <a:t>10/29/2020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45CFC3-A67C-CC4E-9AD7-C5B866BEF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157FC-75EA-7F45-9653-24332A8B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5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588FF-6A36-BE4E-8BC8-E14FAD164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70A22-16E0-8B4E-A97E-0B15D58F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73B87-1D96-124E-BC19-5228DBBB1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06C08-4740-284F-855E-515E6BFB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4A4B-163D-1B41-901A-A1C16ACED54B}" type="datetime1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0FBA9-8B5A-D24E-93EE-E6CF9E16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9287E-1CAA-6849-8129-015247704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3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C84A-958B-EA4B-BF14-5D53FFCFD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5ED6E5-FB81-3D4E-A493-9532A12A2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0E1E54-9C87-A84B-B550-320B8CE3A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9A030-3815-EC41-8855-7486D8AB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8FD6A-C555-2B4A-BD44-4670FC3F6FD8}" type="datetime1">
              <a:rPr lang="en-US" smtClean="0"/>
              <a:t>10/29/2020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744E3-5535-AD43-93C2-A649B3BA0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C43C5-6751-9C41-B194-B2C72CDA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4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899388-F227-0749-9E59-68ACDCC24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3C9EA-538F-C741-9FAE-7AF5746BE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CCB7E-85D9-3342-9FEF-DF855F998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0BE0F-6121-9E43-9473-3857C1CFC869}" type="datetime1">
              <a:rPr lang="en-US" smtClean="0"/>
              <a:t>10/29/2020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C8297-870C-5B4F-B088-0633D12EA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E07EC-09DD-454D-A225-8B132DD79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F214C-60A0-B446-AC9B-732FFC2EF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0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7" Type="http://schemas.openxmlformats.org/officeDocument/2006/relationships/image" Target="../media/image24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6.png"/><Relationship Id="rId4" Type="http://schemas.openxmlformats.org/officeDocument/2006/relationships/image" Target="../media/image18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svg"/><Relationship Id="rId5" Type="http://schemas.openxmlformats.org/officeDocument/2006/relationships/image" Target="../media/image231.png"/><Relationship Id="rId4" Type="http://schemas.openxmlformats.org/officeDocument/2006/relationships/image" Target="../media/image18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7" Type="http://schemas.openxmlformats.org/officeDocument/2006/relationships/image" Target="../media/image24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4.png"/><Relationship Id="rId4" Type="http://schemas.openxmlformats.org/officeDocument/2006/relationships/image" Target="../media/image18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3" Type="http://schemas.openxmlformats.org/officeDocument/2006/relationships/customXml" Target="../ink/ink7.xml"/><Relationship Id="rId7" Type="http://schemas.openxmlformats.org/officeDocument/2006/relationships/image" Target="../media/image27.png"/><Relationship Id="rId12" Type="http://schemas.openxmlformats.org/officeDocument/2006/relationships/image" Target="../media/image30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0.png"/><Relationship Id="rId11" Type="http://schemas.openxmlformats.org/officeDocument/2006/relationships/image" Target="../media/image29.png"/><Relationship Id="rId5" Type="http://schemas.openxmlformats.org/officeDocument/2006/relationships/image" Target="../media/image250.png"/><Relationship Id="rId10" Type="http://schemas.openxmlformats.org/officeDocument/2006/relationships/image" Target="../media/image28.png"/><Relationship Id="rId4" Type="http://schemas.openxmlformats.org/officeDocument/2006/relationships/image" Target="../media/image7.png"/><Relationship Id="rId9" Type="http://schemas.openxmlformats.org/officeDocument/2006/relationships/image" Target="../media/image23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40.png"/><Relationship Id="rId18" Type="http://schemas.openxmlformats.org/officeDocument/2006/relationships/image" Target="../media/image31.png"/><Relationship Id="rId3" Type="http://schemas.openxmlformats.org/officeDocument/2006/relationships/customXml" Target="../ink/ink8.xml"/><Relationship Id="rId7" Type="http://schemas.openxmlformats.org/officeDocument/2006/relationships/image" Target="../media/image280.png"/><Relationship Id="rId12" Type="http://schemas.openxmlformats.org/officeDocument/2006/relationships/image" Target="../media/image330.png"/><Relationship Id="rId17" Type="http://schemas.openxmlformats.org/officeDocument/2006/relationships/image" Target="../media/image38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11" Type="http://schemas.openxmlformats.org/officeDocument/2006/relationships/image" Target="../media/image35.png"/><Relationship Id="rId15" Type="http://schemas.openxmlformats.org/officeDocument/2006/relationships/image" Target="../media/image36.png"/><Relationship Id="rId10" Type="http://schemas.openxmlformats.org/officeDocument/2006/relationships/image" Target="../media/image34.png"/><Relationship Id="rId19" Type="http://schemas.openxmlformats.org/officeDocument/2006/relationships/image" Target="../media/image30.svg"/><Relationship Id="rId4" Type="http://schemas.openxmlformats.org/officeDocument/2006/relationships/image" Target="../media/image70.png"/><Relationship Id="rId9" Type="http://schemas.openxmlformats.org/officeDocument/2006/relationships/image" Target="../media/image33.png"/><Relationship Id="rId14" Type="http://schemas.openxmlformats.org/officeDocument/2006/relationships/image" Target="../media/image35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40.png"/><Relationship Id="rId3" Type="http://schemas.openxmlformats.org/officeDocument/2006/relationships/customXml" Target="../ink/ink9.xml"/><Relationship Id="rId21" Type="http://schemas.openxmlformats.org/officeDocument/2006/relationships/image" Target="../media/image41.svg"/><Relationship Id="rId7" Type="http://schemas.openxmlformats.org/officeDocument/2006/relationships/image" Target="../media/image280.png"/><Relationship Id="rId12" Type="http://schemas.openxmlformats.org/officeDocument/2006/relationships/image" Target="../media/image330.png"/><Relationship Id="rId17" Type="http://schemas.openxmlformats.org/officeDocument/2006/relationships/image" Target="../media/image38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37.png"/><Relationship Id="rId20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11" Type="http://schemas.openxmlformats.org/officeDocument/2006/relationships/image" Target="../media/image35.png"/><Relationship Id="rId15" Type="http://schemas.openxmlformats.org/officeDocument/2006/relationships/image" Target="../media/image36.png"/><Relationship Id="rId10" Type="http://schemas.openxmlformats.org/officeDocument/2006/relationships/image" Target="../media/image34.png"/><Relationship Id="rId19" Type="http://schemas.openxmlformats.org/officeDocument/2006/relationships/image" Target="../media/image120.png"/><Relationship Id="rId4" Type="http://schemas.openxmlformats.org/officeDocument/2006/relationships/image" Target="../media/image70.png"/><Relationship Id="rId9" Type="http://schemas.openxmlformats.org/officeDocument/2006/relationships/image" Target="../media/image33.png"/><Relationship Id="rId14" Type="http://schemas.openxmlformats.org/officeDocument/2006/relationships/image" Target="../media/image3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40.png"/><Relationship Id="rId3" Type="http://schemas.openxmlformats.org/officeDocument/2006/relationships/customXml" Target="../ink/ink10.xml"/><Relationship Id="rId21" Type="http://schemas.openxmlformats.org/officeDocument/2006/relationships/image" Target="../media/image41.svg"/><Relationship Id="rId7" Type="http://schemas.openxmlformats.org/officeDocument/2006/relationships/image" Target="../media/image280.png"/><Relationship Id="rId12" Type="http://schemas.openxmlformats.org/officeDocument/2006/relationships/image" Target="../media/image330.png"/><Relationship Id="rId17" Type="http://schemas.openxmlformats.org/officeDocument/2006/relationships/image" Target="../media/image38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37.png"/><Relationship Id="rId20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11" Type="http://schemas.openxmlformats.org/officeDocument/2006/relationships/image" Target="../media/image35.png"/><Relationship Id="rId15" Type="http://schemas.openxmlformats.org/officeDocument/2006/relationships/image" Target="../media/image36.png"/><Relationship Id="rId10" Type="http://schemas.openxmlformats.org/officeDocument/2006/relationships/image" Target="../media/image34.png"/><Relationship Id="rId19" Type="http://schemas.openxmlformats.org/officeDocument/2006/relationships/image" Target="../media/image120.png"/><Relationship Id="rId4" Type="http://schemas.openxmlformats.org/officeDocument/2006/relationships/image" Target="../media/image70.png"/><Relationship Id="rId9" Type="http://schemas.openxmlformats.org/officeDocument/2006/relationships/image" Target="../media/image33.png"/><Relationship Id="rId14" Type="http://schemas.openxmlformats.org/officeDocument/2006/relationships/image" Target="../media/image35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46.png"/><Relationship Id="rId18" Type="http://schemas.openxmlformats.org/officeDocument/2006/relationships/image" Target="../media/image51.png"/><Relationship Id="rId3" Type="http://schemas.openxmlformats.org/officeDocument/2006/relationships/customXml" Target="../ink/ink11.xml"/><Relationship Id="rId7" Type="http://schemas.openxmlformats.org/officeDocument/2006/relationships/image" Target="../media/image43.png"/><Relationship Id="rId12" Type="http://schemas.openxmlformats.org/officeDocument/2006/relationships/image" Target="../media/image45.png"/><Relationship Id="rId17" Type="http://schemas.openxmlformats.org/officeDocument/2006/relationships/image" Target="../media/image49.png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4.png"/><Relationship Id="rId5" Type="http://schemas.openxmlformats.org/officeDocument/2006/relationships/image" Target="../media/image51.png"/><Relationship Id="rId15" Type="http://schemas.openxmlformats.org/officeDocument/2006/relationships/image" Target="../media/image48.png"/><Relationship Id="rId10" Type="http://schemas.openxmlformats.org/officeDocument/2006/relationships/image" Target="../media/image35.png"/><Relationship Id="rId19" Type="http://schemas.openxmlformats.org/officeDocument/2006/relationships/image" Target="../media/image41.svg"/><Relationship Id="rId4" Type="http://schemas.openxmlformats.org/officeDocument/2006/relationships/image" Target="../media/image180.png"/><Relationship Id="rId9" Type="http://schemas.openxmlformats.org/officeDocument/2006/relationships/image" Target="../media/image34.png"/><Relationship Id="rId1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0.png"/><Relationship Id="rId4" Type="http://schemas.openxmlformats.org/officeDocument/2006/relationships/image" Target="../media/image7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customXml" Target="../ink/ink14.xml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5" Type="http://schemas.openxmlformats.org/officeDocument/2006/relationships/image" Target="../media/image500.png"/><Relationship Id="rId4" Type="http://schemas.openxmlformats.org/officeDocument/2006/relationships/image" Target="../media/image18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7.png"/><Relationship Id="rId4" Type="http://schemas.openxmlformats.org/officeDocument/2006/relationships/image" Target="../media/image5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png"/><Relationship Id="rId4" Type="http://schemas.openxmlformats.org/officeDocument/2006/relationships/image" Target="../media/image7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png"/><Relationship Id="rId4" Type="http://schemas.openxmlformats.org/officeDocument/2006/relationships/image" Target="../media/image5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hyperlink" Target="http://www.cs.columbia.edu/~ccanonne/tutorial-focs2020/bibliography.html" TargetMode="Externa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sv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Relationship Id="rId9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2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7" Type="http://schemas.openxmlformats.org/officeDocument/2006/relationships/image" Target="../media/image24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1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-134471" y="273956"/>
            <a:ext cx="9412942" cy="24946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Cookbook: Lower Bounds for Statistical Inference in Distributed and Constrained Settings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0288" y="3045807"/>
            <a:ext cx="7778496" cy="1416863"/>
          </a:xfrm>
        </p:spPr>
        <p:txBody>
          <a:bodyPr>
            <a:normAutofit/>
          </a:bodyPr>
          <a:lstStyle/>
          <a:p>
            <a:r>
              <a:rPr lang="en-US" sz="2600" dirty="0"/>
              <a:t>Jayadev Acharya, </a:t>
            </a:r>
            <a:r>
              <a:rPr lang="en-US" sz="2600" b="1" dirty="0"/>
              <a:t>Clément Canonne</a:t>
            </a:r>
            <a:r>
              <a:rPr lang="en-US" sz="2600" dirty="0"/>
              <a:t>, Himanshu Tyagi</a:t>
            </a:r>
          </a:p>
          <a:p>
            <a:endParaRPr lang="en-US" sz="2600" dirty="0"/>
          </a:p>
          <a:p>
            <a:r>
              <a:rPr lang="en-US" sz="2800" dirty="0"/>
              <a:t>FOCS 2020</a:t>
            </a:r>
          </a:p>
          <a:p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083895" y="4826643"/>
            <a:ext cx="49762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Part I: What is this all about?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660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76"/>
    </mc:Choice>
    <mc:Fallback xmlns="">
      <p:transition spd="slow" advTm="597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 example: high-dimensional Gaussian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3599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…,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samples from an unknown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𝒩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𝐈</m:t>
                        </m:r>
                      </m:e>
                      <m:sub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𝐝</m:t>
                        </m:r>
                      </m:sub>
                    </m:sSub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Goal: </a:t>
                </a:r>
                <a:r>
                  <a:rPr lang="en-US" sz="2400" dirty="0"/>
                  <a:t>learn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error </a:t>
                </a:r>
                <a:r>
                  <a:rPr lang="el-GR" sz="2400" dirty="0"/>
                  <a:t>ε</a:t>
                </a:r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Theorem. </a:t>
                </a:r>
                <a:r>
                  <a:rPr lang="en-US" sz="2400" dirty="0"/>
                  <a:t>Without constraints, in the centralized setting,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samples are necessary and sufficient.</a:t>
                </a:r>
              </a:p>
              <a:p>
                <a:endParaRPr lang="en-US" sz="2400" dirty="0"/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3599703"/>
              </a:xfrm>
              <a:prstGeom prst="rect">
                <a:avLst/>
              </a:prstGeom>
              <a:blipFill>
                <a:blip r:embed="rId5"/>
                <a:stretch>
                  <a:fillRect l="-1139" t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Graphic 2" descr="Normal Distribution">
            <a:extLst>
              <a:ext uri="{FF2B5EF4-FFF2-40B4-BE49-F238E27FC236}">
                <a16:creationId xmlns:a16="http://schemas.microsoft.com/office/drawing/2014/main" id="{222A59A3-DEA9-47AF-B345-C13089EC3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19661" y="263998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4FE42A-BEC4-4678-91C3-93E5733227E2}"/>
              </a:ext>
            </a:extLst>
          </p:cNvPr>
          <p:cNvSpPr txBox="1"/>
          <p:nvPr/>
        </p:nvSpPr>
        <p:spPr>
          <a:xfrm>
            <a:off x="7081018" y="3429000"/>
            <a:ext cx="1753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“Folklore/easy”</a:t>
            </a:r>
          </a:p>
        </p:txBody>
      </p:sp>
    </p:spTree>
    <p:extLst>
      <p:ext uri="{BB962C8B-B14F-4D97-AF65-F5344CB8AC3E}">
        <p14:creationId xmlns:p14="http://schemas.microsoft.com/office/powerpoint/2010/main" val="830524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 example: high-dimensional Gaussian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43383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…,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samples from an unknown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𝒩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𝐈</m:t>
                        </m:r>
                      </m:e>
                      <m:sub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𝐝</m:t>
                        </m:r>
                      </m:sub>
                    </m:sSub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Goal: </a:t>
                </a:r>
                <a:r>
                  <a:rPr lang="en-US" sz="2400" dirty="0"/>
                  <a:t>learn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error </a:t>
                </a:r>
                <a:r>
                  <a:rPr lang="el-GR" sz="2400" dirty="0"/>
                  <a:t>ε</a:t>
                </a:r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Theorem. </a:t>
                </a:r>
                <a:r>
                  <a:rPr lang="en-US" sz="2400" dirty="0"/>
                  <a:t>Without constraints, in the centralized setting,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samples are necessary and sufficient.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But how do we prove an analogue under local privacy (LDP)? Under communication constraints? With/without interaction?</a:t>
                </a:r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4338367"/>
              </a:xfrm>
              <a:prstGeom prst="rect">
                <a:avLst/>
              </a:prstGeom>
              <a:blipFill>
                <a:blip r:embed="rId5"/>
                <a:stretch>
                  <a:fillRect l="-1139" t="-1406" r="-12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Graphic 2" descr="Normal Distribution">
            <a:extLst>
              <a:ext uri="{FF2B5EF4-FFF2-40B4-BE49-F238E27FC236}">
                <a16:creationId xmlns:a16="http://schemas.microsoft.com/office/drawing/2014/main" id="{DB3DE1FD-D1A2-4677-BD85-EB8065F680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19661" y="26399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71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 example: high-dimensional Gaussian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5328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…,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samples from an unknown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𝒩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𝐈</m:t>
                        </m:r>
                      </m:e>
                      <m:sub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𝐝</m:t>
                        </m:r>
                      </m:sub>
                    </m:sSub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Goal: </a:t>
                </a:r>
                <a:r>
                  <a:rPr lang="en-US" sz="2400" dirty="0"/>
                  <a:t>learn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error </a:t>
                </a:r>
                <a:r>
                  <a:rPr lang="el-GR" sz="2400" dirty="0"/>
                  <a:t>ε</a:t>
                </a:r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Theorem. </a:t>
                </a:r>
                <a:r>
                  <a:rPr lang="en-US" sz="2400" dirty="0"/>
                  <a:t>Without constraints, in the centralized setting,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samples are necessary and sufficient.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But how do we prove an analogue under local privacy (LDP)? Under communication constraints? With/without interaction?</a:t>
                </a:r>
                <a:br>
                  <a:rPr lang="en-US" sz="2400" dirty="0"/>
                </a:br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b="1" dirty="0"/>
                  <a:t>Theorem. </a:t>
                </a:r>
                <a:r>
                  <a:rPr lang="en-US" sz="2400" dirty="0"/>
                  <a:t>Under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400" dirty="0"/>
                  <a:t>–LDP,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samples are necessary and sufficient.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5328703"/>
              </a:xfrm>
              <a:prstGeom prst="rect">
                <a:avLst/>
              </a:prstGeom>
              <a:blipFill>
                <a:blip r:embed="rId5"/>
                <a:stretch>
                  <a:fillRect l="-1139" t="-1144" r="-12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Graphic 5" descr="Normal Distribution">
            <a:extLst>
              <a:ext uri="{FF2B5EF4-FFF2-40B4-BE49-F238E27FC236}">
                <a16:creationId xmlns:a16="http://schemas.microsoft.com/office/drawing/2014/main" id="{CF9A7EFF-6DFA-413A-88D3-BFC47917FE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19661" y="26931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94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Goal of this tutorial, refined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13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F1C982F-3C99-4B78-B328-2203F2EE7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483" y="2233748"/>
            <a:ext cx="7606265" cy="2086184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200" dirty="0"/>
              <a:t>General, </a:t>
            </a:r>
            <a:r>
              <a:rPr lang="en-US" sz="3200" b="1" dirty="0"/>
              <a:t>re-usable</a:t>
            </a:r>
            <a:r>
              <a:rPr lang="en-US" sz="3200" dirty="0"/>
              <a:t> techniques to establish </a:t>
            </a:r>
            <a:r>
              <a:rPr lang="en-US" sz="3200" b="1" dirty="0"/>
              <a:t>lower bounds </a:t>
            </a:r>
            <a:r>
              <a:rPr lang="en-US" sz="3200" dirty="0"/>
              <a:t>on the </a:t>
            </a:r>
            <a:r>
              <a:rPr lang="en-US" sz="3200" b="1" dirty="0"/>
              <a:t>sample complexity </a:t>
            </a:r>
            <a:r>
              <a:rPr lang="en-US" sz="3200" dirty="0"/>
              <a:t>of such </a:t>
            </a:r>
            <a:r>
              <a:rPr lang="en-US" sz="3200" b="1" dirty="0">
                <a:solidFill>
                  <a:srgbClr val="0070C0"/>
                </a:solidFill>
              </a:rPr>
              <a:t>distributed</a:t>
            </a:r>
            <a:r>
              <a:rPr lang="en-US" sz="3200" dirty="0"/>
              <a:t>/</a:t>
            </a:r>
            <a:r>
              <a:rPr lang="en-US" sz="3200" b="1" dirty="0">
                <a:solidFill>
                  <a:srgbClr val="C00000"/>
                </a:solidFill>
              </a:rPr>
              <a:t>constrained</a:t>
            </a:r>
            <a:r>
              <a:rPr lang="en-US" sz="3200" dirty="0"/>
              <a:t> statistical problems (in various settings)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451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3B9E0-DCC4-4825-938D-7D6753919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definitions before we start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066226-1232-4CB2-8C59-03B004D20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56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374" y="-24544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78D6ADF-D672-DB45-9B91-C1D17912C707}"/>
                  </a:ext>
                </a:extLst>
              </p:cNvPr>
              <p:cNvSpPr txBox="1"/>
              <p:nvPr/>
            </p:nvSpPr>
            <p:spPr>
              <a:xfrm>
                <a:off x="260837" y="1122534"/>
                <a:ext cx="856790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users, user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/>
                  <a:t> observes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and sends message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charset="0"/>
                          </a:rPr>
                          <m:t>𝑌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400" i="1" dirty="0">
                  <a:latin typeface="Cambria Math" panose="02040503050406030204" pitchFamily="18" charset="0"/>
                </a:endParaRPr>
              </a:p>
              <a:p>
                <a:endParaRPr lang="en-US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dirty="0"/>
                  <a:t> domain of the unknown </a:t>
                </a:r>
                <a14:m>
                  <m:oMath xmlns:m="http://schemas.openxmlformats.org/officeDocument/2006/math">
                    <m:r>
                      <a:rPr lang="en-US" sz="2400" b="1">
                        <a:latin typeface="Cambria Math" charset="0"/>
                      </a:rPr>
                      <m:t>𝐩</m:t>
                    </m:r>
                  </m:oMath>
                </a14:m>
                <a:r>
                  <a:rPr lang="en-US" sz="2400" b="1" dirty="0"/>
                  <a:t>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𝒴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dirty="0"/>
                  <a:t> message space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78D6ADF-D672-DB45-9B91-C1D17912C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37" y="1122534"/>
                <a:ext cx="8567908" cy="1200329"/>
              </a:xfrm>
              <a:prstGeom prst="rect">
                <a:avLst/>
              </a:prstGeom>
              <a:blipFill>
                <a:blip r:embed="rId5"/>
                <a:stretch>
                  <a:fillRect l="-214" t="-4061" r="-356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9873874-4437-CC4F-83EA-A4DD6BECA251}"/>
                  </a:ext>
                </a:extLst>
              </p:cNvPr>
              <p:cNvSpPr txBox="1"/>
              <p:nvPr/>
            </p:nvSpPr>
            <p:spPr>
              <a:xfrm>
                <a:off x="2458427" y="3970056"/>
                <a:ext cx="412399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  <a:p>
                <a:pPr algn="ctr"/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9873874-4437-CC4F-83EA-A4DD6BECA2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427" y="3970056"/>
                <a:ext cx="4123997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271D58B2-DAF2-EA4F-A9E7-31FE2A3DDE6E}"/>
              </a:ext>
            </a:extLst>
          </p:cNvPr>
          <p:cNvGrpSpPr/>
          <p:nvPr/>
        </p:nvGrpSpPr>
        <p:grpSpPr>
          <a:xfrm>
            <a:off x="2409339" y="2872748"/>
            <a:ext cx="4270902" cy="914400"/>
            <a:chOff x="2516957" y="4326903"/>
            <a:chExt cx="4270902" cy="9144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87C758CB-9323-094D-8DB4-F68DAD4892F4}"/>
                    </a:ext>
                  </a:extLst>
                </p:cNvPr>
                <p:cNvSpPr/>
                <p:nvPr/>
              </p:nvSpPr>
              <p:spPr>
                <a:xfrm>
                  <a:off x="3619893" y="4326903"/>
                  <a:ext cx="2045616" cy="914400"/>
                </a:xfrm>
                <a:prstGeom prst="rect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87C758CB-9323-094D-8DB4-F68DAD4892F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893" y="4326903"/>
                  <a:ext cx="2045616" cy="91440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254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470A8CA-C267-184E-9617-2A14C7BD0540}"/>
                    </a:ext>
                  </a:extLst>
                </p:cNvPr>
                <p:cNvSpPr txBox="1"/>
                <p:nvPr/>
              </p:nvSpPr>
              <p:spPr>
                <a:xfrm>
                  <a:off x="2516957" y="4609708"/>
                  <a:ext cx="45114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latin typeface="Cambria Math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470A8CA-C267-184E-9617-2A14C7BD05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6957" y="4609708"/>
                  <a:ext cx="451149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4726A6C-510F-0B43-A1E1-AD608D50D155}"/>
                </a:ext>
              </a:extLst>
            </p:cNvPr>
            <p:cNvCxnSpPr>
              <a:stCxn id="8" idx="3"/>
              <a:endCxn id="7" idx="1"/>
            </p:cNvCxnSpPr>
            <p:nvPr/>
          </p:nvCxnSpPr>
          <p:spPr>
            <a:xfrm flipV="1">
              <a:off x="2968106" y="4784103"/>
              <a:ext cx="651787" cy="102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7F8727FD-CB85-B945-84CC-E09817D97978}"/>
                    </a:ext>
                  </a:extLst>
                </p:cNvPr>
                <p:cNvSpPr txBox="1"/>
                <p:nvPr/>
              </p:nvSpPr>
              <p:spPr>
                <a:xfrm>
                  <a:off x="6374092" y="4564145"/>
                  <a:ext cx="41376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7F8727FD-CB85-B945-84CC-E09817D979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4092" y="4564145"/>
                  <a:ext cx="413767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22F76F4-0D8C-CB43-B631-E59C419EE531}"/>
                </a:ext>
              </a:extLst>
            </p:cNvPr>
            <p:cNvCxnSpPr/>
            <p:nvPr/>
          </p:nvCxnSpPr>
          <p:spPr>
            <a:xfrm flipV="1">
              <a:off x="5665509" y="4738540"/>
              <a:ext cx="710649" cy="102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12102EB-E506-2B4F-B9F2-2E888846EFFE}"/>
                  </a:ext>
                </a:extLst>
              </p:cNvPr>
              <p:cNvSpPr txBox="1"/>
              <p:nvPr/>
            </p:nvSpPr>
            <p:spPr>
              <a:xfrm>
                <a:off x="315813" y="5014218"/>
                <a:ext cx="856790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𝒲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dirty="0"/>
                  <a:t> a set of </a:t>
                </a:r>
                <a:r>
                  <a:rPr lang="en-US" sz="2400" b="1" dirty="0"/>
                  <a:t>allowed </a:t>
                </a:r>
                <a:r>
                  <a:rPr lang="en-US" sz="2400" dirty="0"/>
                  <a:t>(randomized) channels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⇔ </m:t>
                    </m:r>
                  </m:oMath>
                </a14:m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constraints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The algorithm/protocol dictates how user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/>
                  <a:t> chooses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from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𝒲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12102EB-E506-2B4F-B9F2-2E888846E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13" y="5014218"/>
                <a:ext cx="8567908" cy="1200329"/>
              </a:xfrm>
              <a:prstGeom prst="rect">
                <a:avLst/>
              </a:prstGeom>
              <a:blipFill>
                <a:blip r:embed="rId10"/>
                <a:stretch>
                  <a:fillRect l="-1139" t="-4082" b="-11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273EE5-9CCE-2441-8CF0-EF6ECFCD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15</a:t>
            </a:fld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6D27F77-EFBD-4879-AE2D-2A9B3CE55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51" y="48949"/>
            <a:ext cx="8766879" cy="1113477"/>
          </a:xfrm>
        </p:spPr>
        <p:txBody>
          <a:bodyPr>
            <a:normAutofit/>
          </a:bodyPr>
          <a:lstStyle/>
          <a:p>
            <a:r>
              <a:rPr lang="en-US" b="1" dirty="0"/>
              <a:t>Modeling the constraints</a:t>
            </a:r>
          </a:p>
        </p:txBody>
      </p:sp>
      <p:pic>
        <p:nvPicPr>
          <p:cNvPr id="15" name="Graphic 14" descr="Dice">
            <a:extLst>
              <a:ext uri="{FF2B5EF4-FFF2-40B4-BE49-F238E27FC236}">
                <a16:creationId xmlns:a16="http://schemas.microsoft.com/office/drawing/2014/main" id="{5447D082-891D-4CD1-91DE-564FFCE290D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45793" y="3084591"/>
            <a:ext cx="490714" cy="49071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33677B-5D67-4E08-8086-7AD42C6AFD46}"/>
              </a:ext>
            </a:extLst>
          </p:cNvPr>
          <p:cNvSpPr txBox="1"/>
          <p:nvPr/>
        </p:nvSpPr>
        <p:spPr>
          <a:xfrm>
            <a:off x="7172123" y="374854"/>
            <a:ext cx="1937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346FF"/>
                </a:solidFill>
              </a:rPr>
              <a:t>[ACT20c]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9954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5"/>
            <a:ext cx="8766879" cy="1113477"/>
          </a:xfrm>
        </p:spPr>
        <p:txBody>
          <a:bodyPr>
            <a:normAutofit/>
          </a:bodyPr>
          <a:lstStyle/>
          <a:p>
            <a:r>
              <a:rPr lang="en-US" b="1" dirty="0"/>
              <a:t>Example 1: Communication constraints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1177" y="1323865"/>
                <a:ext cx="8962823" cy="531474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2400" dirty="0">
                  <a:ea typeface="Chalkboard SE" charset="0"/>
                  <a:cs typeface="Chalkboard SE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rgbClr val="C00000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𝒲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charset="0"/>
                              <a:cs typeface="Cambria Math" charset="0"/>
                            </a:rPr>
                            <m:t>ℓ</m:t>
                          </m:r>
                        </m:sub>
                      </m:sSub>
                      <m:r>
                        <a:rPr lang="en-US" sz="2400" b="0" i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={</m:t>
                      </m:r>
                      <m:r>
                        <a:rPr lang="en-US" sz="2400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𝑊</m:t>
                      </m:r>
                      <m:r>
                        <a:rPr lang="en-US" sz="2400" b="0" i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: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𝒳</m:t>
                      </m:r>
                      <m:r>
                        <a:rPr lang="en-US" sz="2400" i="1">
                          <a:latin typeface="Cambria Math" charset="0"/>
                          <a:ea typeface="Chalkboard SE" charset="0"/>
                          <a:cs typeface="Chalkboard SE" charset="0"/>
                        </a:rPr>
                        <m:t>→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halkboard SE" charset="0"/>
                              <a:cs typeface="Chalkboard SE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halkboard SE" charset="0"/>
                                  <a:cs typeface="Chalkboard SE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charset="0"/>
                                  <a:ea typeface="Chalkboard SE" charset="0"/>
                                  <a:cs typeface="Chalkboard SE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halkboard SE" charset="0"/>
                              <a:cs typeface="Chalkboard SE" charset="0"/>
                            </a:rPr>
                            <m:t>ℓ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2400" dirty="0">
                          <a:ea typeface="Chalkboard SE" charset="0"/>
                          <a:cs typeface="Chalkboard SE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ea typeface="Chalkboard SE" charset="0"/>
                          <a:cs typeface="Chalkboard SE" charset="0"/>
                        </a:rPr>
                        <m:t>}</m:t>
                      </m:r>
                    </m:oMath>
                  </m:oMathPara>
                </a14:m>
                <a:endParaRPr lang="en-US" sz="2400" dirty="0">
                  <a:ea typeface="Chalkboard SE" charset="0"/>
                  <a:cs typeface="Chalkboard SE" charset="0"/>
                </a:endParaRPr>
              </a:p>
              <a:p>
                <a:pPr marL="0" indent="0">
                  <a:buNone/>
                </a:pPr>
                <a:endParaRPr lang="en-US" sz="2400" dirty="0">
                  <a:ea typeface="Chalkboard SE" charset="0"/>
                  <a:cs typeface="Chalkboard SE" charset="0"/>
                </a:endParaRPr>
              </a:p>
              <a:p>
                <a:pPr marL="0" indent="0">
                  <a:buNone/>
                </a:pPr>
                <a:r>
                  <a:rPr lang="en-US" sz="2400" dirty="0"/>
                  <a:t>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latin typeface="Cambria Math" charset="0"/>
                          </a:rPr>
                          <m:t>𝑋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mapped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halkboard SE" charset="0"/>
                        <a:cs typeface="Chalkboard SE" charset="0"/>
                      </a:rPr>
                      <m:t>ℓ</m:t>
                    </m:r>
                  </m:oMath>
                </a14:m>
                <a:r>
                  <a:rPr lang="en-US" sz="2400" dirty="0"/>
                  <a:t> bits.</a:t>
                </a:r>
              </a:p>
            </p:txBody>
          </p:sp>
        </mc:Choice>
        <mc:Fallback xmlns="">
          <p:sp>
            <p:nvSpPr>
              <p:cNvPr id="1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1177" y="1323865"/>
                <a:ext cx="8962823" cy="5314741"/>
              </a:xfrm>
              <a:blipFill>
                <a:blip r:embed="rId6"/>
                <a:stretch>
                  <a:fillRect l="-1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6FB1B1-EA7A-184A-8E95-3920EFE1B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16</a:t>
            </a:fld>
            <a:endParaRPr lang="en-US"/>
          </a:p>
        </p:txBody>
      </p:sp>
      <p:pic>
        <p:nvPicPr>
          <p:cNvPr id="4" name="Graphic 3" descr="Cell Tower">
            <a:extLst>
              <a:ext uri="{FF2B5EF4-FFF2-40B4-BE49-F238E27FC236}">
                <a16:creationId xmlns:a16="http://schemas.microsoft.com/office/drawing/2014/main" id="{8F529919-948A-4FA4-8E49-C5B8593E92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00950" y="5441951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DD57966-F120-417B-9049-ED52AF6C821C}"/>
              </a:ext>
            </a:extLst>
          </p:cNvPr>
          <p:cNvSpPr txBox="1"/>
          <p:nvPr/>
        </p:nvSpPr>
        <p:spPr>
          <a:xfrm>
            <a:off x="4848446" y="5483652"/>
            <a:ext cx="27525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Tight bandwidth constraints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D2C23A-58D5-4D54-9805-F1C22B72813D}"/>
              </a:ext>
            </a:extLst>
          </p:cNvPr>
          <p:cNvSpPr txBox="1"/>
          <p:nvPr/>
        </p:nvSpPr>
        <p:spPr>
          <a:xfrm>
            <a:off x="5286867" y="867232"/>
            <a:ext cx="3709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346FF"/>
                </a:solidFill>
              </a:rPr>
              <a:t>[Sha14,HMÖW18,ACT20d…]</a:t>
            </a:r>
          </a:p>
        </p:txBody>
      </p:sp>
    </p:spTree>
    <p:extLst>
      <p:ext uri="{BB962C8B-B14F-4D97-AF65-F5344CB8AC3E}">
        <p14:creationId xmlns:p14="http://schemas.microsoft.com/office/powerpoint/2010/main" val="4266045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5"/>
            <a:ext cx="8766879" cy="1113477"/>
          </a:xfrm>
        </p:spPr>
        <p:txBody>
          <a:bodyPr>
            <a:normAutofit/>
          </a:bodyPr>
          <a:lstStyle/>
          <a:p>
            <a:r>
              <a:rPr lang="en-US" b="1" dirty="0"/>
              <a:t>Example 2: Local Differential Privacy (LDP)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1177" y="1157592"/>
                <a:ext cx="8962823" cy="531474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charset="0"/>
                      </a:rPr>
                      <m:t>𝑊</m:t>
                    </m:r>
                    <m:r>
                      <a:rPr lang="en-US" sz="2400" b="0" i="1" dirty="0" smtClean="0">
                        <a:latin typeface="Cambria Math" charset="0"/>
                      </a:rPr>
                      <m:t>: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  <m:r>
                      <a:rPr lang="en-US" sz="2400" b="0" i="1" dirty="0" smtClean="0">
                        <a:latin typeface="Cambria Math" charset="0"/>
                      </a:rPr>
                      <m:t>→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latin typeface="Cambria Math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b="0" i="1" dirty="0" smtClean="0">
                            <a:latin typeface="Cambria Math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400" dirty="0"/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𝜚</m:t>
                    </m:r>
                  </m:oMath>
                </a14:m>
                <a:r>
                  <a:rPr lang="en-US" sz="2400" dirty="0"/>
                  <a:t>-</a:t>
                </a:r>
                <a:r>
                  <a:rPr lang="en-US" sz="2400" b="1" dirty="0"/>
                  <a:t>LDP</a:t>
                </a:r>
                <a:r>
                  <a:rPr lang="en-US" sz="2400" dirty="0"/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charset="0"/>
                      </a:rPr>
                      <m:t>∀</m:t>
                    </m:r>
                    <m:r>
                      <a:rPr lang="en-US" sz="2400" b="0" i="1" smtClean="0">
                        <a:latin typeface="Cambria Math" charset="0"/>
                      </a:rPr>
                      <m:t>𝑥</m:t>
                    </m:r>
                    <m:r>
                      <a:rPr lang="en-US" sz="2400" b="0" i="1" smtClean="0">
                        <a:latin typeface="Cambria Math" charset="0"/>
                      </a:rPr>
                      <m:t>,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,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𝑊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𝑦</m:t>
                                  </m:r>
                                </m:e>
                                <m:e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𝑊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𝑦</m:t>
                                  </m:r>
                                </m:e>
                                <m:e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sz="2400" b="0" i="1" smtClean="0">
                          <a:latin typeface="Cambria Math" charset="0"/>
                        </a:rPr>
                        <m:t>≤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𝜚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≈1+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𝜚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b="0" i="1" dirty="0">
                  <a:latin typeface="Cambria Math" panose="02040503050406030204" pitchFamily="18" charset="0"/>
                  <a:ea typeface="Cambria Math" charset="0"/>
                  <a:cs typeface="Cambria Math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rgbClr val="C00000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𝒲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𝜚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charset="0"/>
                            </a:rPr>
                            <m:t>all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  <a:ea typeface="Cambria Math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ϱ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LDP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channels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 algn="ctr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1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1177" y="1157592"/>
                <a:ext cx="8962823" cy="5314741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EF89CA-33DA-5D47-AA0B-36C8CB61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17</a:t>
            </a:fld>
            <a:endParaRPr lang="en-US"/>
          </a:p>
        </p:txBody>
      </p:sp>
      <p:pic>
        <p:nvPicPr>
          <p:cNvPr id="4" name="Graphic 3" descr="Blind">
            <a:extLst>
              <a:ext uri="{FF2B5EF4-FFF2-40B4-BE49-F238E27FC236}">
                <a16:creationId xmlns:a16="http://schemas.microsoft.com/office/drawing/2014/main" id="{D92B297E-354F-4028-AD1F-1E9EC5B6D1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00950" y="5441951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AB23C2-4CBF-4A5C-99E2-A9A8AEFE335D}"/>
              </a:ext>
            </a:extLst>
          </p:cNvPr>
          <p:cNvSpPr txBox="1"/>
          <p:nvPr/>
        </p:nvSpPr>
        <p:spPr>
          <a:xfrm>
            <a:off x="4375299" y="5483652"/>
            <a:ext cx="3225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Privacy guarantees even “against” the server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87057A-BF7C-4FB7-AF05-828BB57ABB31}"/>
              </a:ext>
            </a:extLst>
          </p:cNvPr>
          <p:cNvSpPr txBox="1"/>
          <p:nvPr/>
        </p:nvSpPr>
        <p:spPr>
          <a:xfrm>
            <a:off x="5210433" y="926759"/>
            <a:ext cx="3885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346FF"/>
                </a:solidFill>
              </a:rPr>
              <a:t>[Warner65, EPR03, KLNRS11]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5917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protocols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374" y="-24544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18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38EE6F-3993-1644-BB5A-02AB62DD112E}"/>
              </a:ext>
            </a:extLst>
          </p:cNvPr>
          <p:cNvGrpSpPr/>
          <p:nvPr/>
        </p:nvGrpSpPr>
        <p:grpSpPr>
          <a:xfrm>
            <a:off x="2093769" y="1217191"/>
            <a:ext cx="4415314" cy="4446640"/>
            <a:chOff x="2092794" y="575734"/>
            <a:chExt cx="4772243" cy="469200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4525214-E1D5-CA41-89C6-B27DF489EDAF}"/>
                </a:ext>
              </a:extLst>
            </p:cNvPr>
            <p:cNvGrpSpPr/>
            <p:nvPr/>
          </p:nvGrpSpPr>
          <p:grpSpPr>
            <a:xfrm>
              <a:off x="2092794" y="916757"/>
              <a:ext cx="4772243" cy="3915124"/>
              <a:chOff x="2132550" y="1006208"/>
              <a:chExt cx="4772243" cy="3915124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33B5E659-9597-9B4E-A9A9-016F9950606A}"/>
                  </a:ext>
                </a:extLst>
              </p:cNvPr>
              <p:cNvGrpSpPr/>
              <p:nvPr/>
            </p:nvGrpSpPr>
            <p:grpSpPr>
              <a:xfrm>
                <a:off x="2157570" y="1006208"/>
                <a:ext cx="4686723" cy="1161650"/>
                <a:chOff x="2157570" y="1725388"/>
                <a:chExt cx="4686723" cy="1161650"/>
              </a:xfrm>
            </p:grpSpPr>
            <p:cxnSp>
              <p:nvCxnSpPr>
                <p:cNvPr id="34" name="Straight Arrow Connector 33">
                  <a:extLst>
                    <a:ext uri="{FF2B5EF4-FFF2-40B4-BE49-F238E27FC236}">
                      <a16:creationId xmlns:a16="http://schemas.microsoft.com/office/drawing/2014/main" id="{C6940DBD-8F30-BB4F-A9E6-9E54A92696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510312" y="1725388"/>
                  <a:ext cx="2256892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Oval 34">
                      <a:extLst>
                        <a:ext uri="{FF2B5EF4-FFF2-40B4-BE49-F238E27FC236}">
                          <a16:creationId xmlns:a16="http://schemas.microsoft.com/office/drawing/2014/main" id="{1CB38747-0819-BC45-8441-04D7F335C3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" name="Oval 8">
                      <a:extLst>
                        <a:ext uri="{FF2B5EF4-FFF2-40B4-BE49-F238E27FC236}">
                          <a16:creationId xmlns:a16="http://schemas.microsoft.com/office/drawing/2014/main" id="{92FA3EA0-AD0D-8444-93E9-3705EE8ED28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6"/>
                      <a:stretch>
                        <a:fillRect l="-23684" b="-13158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6" name="Straight Arrow Connector 35">
                  <a:extLst>
                    <a:ext uri="{FF2B5EF4-FFF2-40B4-BE49-F238E27FC236}">
                      <a16:creationId xmlns:a16="http://schemas.microsoft.com/office/drawing/2014/main" id="{ECD5AEB0-47C8-6747-9EF6-F0CF3A3D3541}"/>
                    </a:ext>
                  </a:extLst>
                </p:cNvPr>
                <p:cNvCxnSpPr>
                  <a:cxnSpLocks/>
                  <a:endCxn id="37" idx="0"/>
                </p:cNvCxnSpPr>
                <p:nvPr/>
              </p:nvCxnSpPr>
              <p:spPr>
                <a:xfrm flipH="1">
                  <a:off x="3332247" y="1725388"/>
                  <a:ext cx="1434957" cy="697603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Oval 36">
                      <a:extLst>
                        <a:ext uri="{FF2B5EF4-FFF2-40B4-BE49-F238E27FC236}">
                          <a16:creationId xmlns:a16="http://schemas.microsoft.com/office/drawing/2014/main" id="{E713C383-1571-A348-A030-307CB8C52E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2" name="Oval 11">
                      <a:extLst>
                        <a:ext uri="{FF2B5EF4-FFF2-40B4-BE49-F238E27FC236}">
                          <a16:creationId xmlns:a16="http://schemas.microsoft.com/office/drawing/2014/main" id="{2818B70A-B46B-0544-A8A5-E22642A6197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7"/>
                      <a:stretch>
                        <a:fillRect l="-23684" b="-13158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32450A9-DFDE-9542-A925-A9598E8838A6}"/>
                    </a:ext>
                  </a:extLst>
                </p:cNvPr>
                <p:cNvSpPr txBox="1"/>
                <p:nvPr/>
              </p:nvSpPr>
              <p:spPr>
                <a:xfrm>
                  <a:off x="4479525" y="2352786"/>
                  <a:ext cx="91242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.  .  .   </a:t>
                  </a:r>
                </a:p>
              </p:txBody>
            </p: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E10365FB-AF5F-D941-BEAB-1F6E7FCF6C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67204" y="1725388"/>
                  <a:ext cx="1661843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Oval 39">
                      <a:extLst>
                        <a:ext uri="{FF2B5EF4-FFF2-40B4-BE49-F238E27FC236}">
                          <a16:creationId xmlns:a16="http://schemas.microsoft.com/office/drawing/2014/main" id="{79C472CF-02FA-7E49-84E6-16F7D17C96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Oval 19">
                      <a:extLst>
                        <a:ext uri="{FF2B5EF4-FFF2-40B4-BE49-F238E27FC236}">
                          <a16:creationId xmlns:a16="http://schemas.microsoft.com/office/drawing/2014/main" id="{1BEBB2A7-C4D4-114D-AAD3-A2BCDC81860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blipFill>
                      <a:blip r:embed="rId8"/>
                      <a:stretch>
                        <a:fillRect l="-21951" b="-10256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83E38DF-B8D6-8145-8B8C-0FA9BECCF14F}"/>
                  </a:ext>
                </a:extLst>
              </p:cNvPr>
              <p:cNvGrpSpPr/>
              <p:nvPr/>
            </p:nvGrpSpPr>
            <p:grpSpPr>
              <a:xfrm>
                <a:off x="2132550" y="2166148"/>
                <a:ext cx="4772243" cy="1445239"/>
                <a:chOff x="2132550" y="2885328"/>
                <a:chExt cx="4772243" cy="1445239"/>
              </a:xfrm>
            </p:grpSpPr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C7CA916-8082-FA46-8316-D5037974BCBD}"/>
                    </a:ext>
                  </a:extLst>
                </p:cNvPr>
                <p:cNvSpPr/>
                <p:nvPr/>
              </p:nvSpPr>
              <p:spPr>
                <a:xfrm>
                  <a:off x="2157570" y="330827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A909099-3510-B74E-87DC-704D5FADA075}"/>
                    </a:ext>
                  </a:extLst>
                </p:cNvPr>
                <p:cNvSpPr/>
                <p:nvPr/>
              </p:nvSpPr>
              <p:spPr>
                <a:xfrm>
                  <a:off x="3111351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610722-E526-424A-8161-C80FBE0B317B}"/>
                    </a:ext>
                  </a:extLst>
                </p:cNvPr>
                <p:cNvSpPr/>
                <p:nvPr/>
              </p:nvSpPr>
              <p:spPr>
                <a:xfrm>
                  <a:off x="6357990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Straight Arrow Connector 27">
                  <a:extLst>
                    <a:ext uri="{FF2B5EF4-FFF2-40B4-BE49-F238E27FC236}">
                      <a16:creationId xmlns:a16="http://schemas.microsoft.com/office/drawing/2014/main" id="{5A38547A-2EDB-C346-850C-D8B46EBDC546}"/>
                    </a:ext>
                  </a:extLst>
                </p:cNvPr>
                <p:cNvCxnSpPr>
                  <a:stCxn id="35" idx="4"/>
                  <a:endCxn id="22" idx="0"/>
                </p:cNvCxnSpPr>
                <p:nvPr/>
              </p:nvCxnSpPr>
              <p:spPr>
                <a:xfrm>
                  <a:off x="2388739" y="288703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>
                  <a:extLst>
                    <a:ext uri="{FF2B5EF4-FFF2-40B4-BE49-F238E27FC236}">
                      <a16:creationId xmlns:a16="http://schemas.microsoft.com/office/drawing/2014/main" id="{AA7DF03D-6418-4D43-BBA8-E42292730443}"/>
                    </a:ext>
                  </a:extLst>
                </p:cNvPr>
                <p:cNvCxnSpPr/>
                <p:nvPr/>
              </p:nvCxnSpPr>
              <p:spPr>
                <a:xfrm>
                  <a:off x="335621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Arrow Connector 29">
                  <a:extLst>
                    <a:ext uri="{FF2B5EF4-FFF2-40B4-BE49-F238E27FC236}">
                      <a16:creationId xmlns:a16="http://schemas.microsoft.com/office/drawing/2014/main" id="{DA2E6684-D0AC-DB49-8503-3E626F02BF7F}"/>
                    </a:ext>
                  </a:extLst>
                </p:cNvPr>
                <p:cNvCxnSpPr/>
                <p:nvPr/>
              </p:nvCxnSpPr>
              <p:spPr>
                <a:xfrm>
                  <a:off x="659943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>
                  <a:extLst>
                    <a:ext uri="{FF2B5EF4-FFF2-40B4-BE49-F238E27FC236}">
                      <a16:creationId xmlns:a16="http://schemas.microsoft.com/office/drawing/2014/main" id="{9FADADF3-E2AF-904C-A40C-6D1FEE384CE8}"/>
                    </a:ext>
                  </a:extLst>
                </p:cNvPr>
                <p:cNvCxnSpPr>
                  <a:cxnSpLocks/>
                  <a:stCxn id="22" idx="2"/>
                </p:cNvCxnSpPr>
                <p:nvPr/>
              </p:nvCxnSpPr>
              <p:spPr>
                <a:xfrm>
                  <a:off x="2388739" y="3883631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>
                  <a:extLst>
                    <a:ext uri="{FF2B5EF4-FFF2-40B4-BE49-F238E27FC236}">
                      <a16:creationId xmlns:a16="http://schemas.microsoft.com/office/drawing/2014/main" id="{23FBD3D8-D418-4A4B-8A86-6CB2564706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9" y="3892195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>
                  <a:extLst>
                    <a:ext uri="{FF2B5EF4-FFF2-40B4-BE49-F238E27FC236}">
                      <a16:creationId xmlns:a16="http://schemas.microsoft.com/office/drawing/2014/main" id="{31028668-C0BA-3A4E-ABA9-95A194F68A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78887" y="3871646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2416292F-2CF7-ED40-8B4B-D79CC6EE366D}"/>
                  </a:ext>
                </a:extLst>
              </p:cNvPr>
              <p:cNvGrpSpPr/>
              <p:nvPr/>
            </p:nvGrpSpPr>
            <p:grpSpPr>
              <a:xfrm>
                <a:off x="2145586" y="3532618"/>
                <a:ext cx="4676449" cy="1388714"/>
                <a:chOff x="2145586" y="4251798"/>
                <a:chExt cx="4676449" cy="1388714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0F68EEF-CB89-B442-B441-01A2304A2F0C}"/>
                    </a:ext>
                  </a:extLst>
                </p:cNvPr>
                <p:cNvGrpSpPr/>
                <p:nvPr/>
              </p:nvGrpSpPr>
              <p:grpSpPr>
                <a:xfrm>
                  <a:off x="2145586" y="4251798"/>
                  <a:ext cx="4676449" cy="534252"/>
                  <a:chOff x="2145586" y="4251798"/>
                  <a:chExt cx="4676449" cy="534252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" name="Oval 17">
                        <a:extLst>
                          <a:ext uri="{FF2B5EF4-FFF2-40B4-BE49-F238E27FC236}">
                            <a16:creationId xmlns:a16="http://schemas.microsoft.com/office/drawing/2014/main" id="{D67DF4DB-2553-D441-9AB0-2634AB2833B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6" name="Oval 15">
                        <a:extLst>
                          <a:ext uri="{FF2B5EF4-FFF2-40B4-BE49-F238E27FC236}">
                            <a16:creationId xmlns:a16="http://schemas.microsoft.com/office/drawing/2014/main" id="{5F8807A6-B3E5-0D43-9A93-F7D88848BAD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2"/>
                        <a:stretch>
                          <a:fillRect l="-18421" b="-10526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Oval 18">
                        <a:extLst>
                          <a:ext uri="{FF2B5EF4-FFF2-40B4-BE49-F238E27FC236}">
                            <a16:creationId xmlns:a16="http://schemas.microsoft.com/office/drawing/2014/main" id="{017F5584-6E31-D846-B454-A235D1C116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" name="Oval 16">
                        <a:extLst>
                          <a:ext uri="{FF2B5EF4-FFF2-40B4-BE49-F238E27FC236}">
                            <a16:creationId xmlns:a16="http://schemas.microsoft.com/office/drawing/2014/main" id="{010BBC42-CFE8-464B-97A8-A9426A1348EC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3"/>
                        <a:stretch>
                          <a:fillRect l="-18421" b="-10526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9D65904-32FF-A74B-93B5-94814E61557B}"/>
                      </a:ext>
                    </a:extLst>
                  </p:cNvPr>
                  <p:cNvSpPr txBox="1"/>
                  <p:nvPr/>
                </p:nvSpPr>
                <p:spPr>
                  <a:xfrm>
                    <a:off x="4416171" y="4251798"/>
                    <a:ext cx="91242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/>
                      <a:t>.  .  .   </a:t>
                    </a: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Oval 20">
                        <a:extLst>
                          <a:ext uri="{FF2B5EF4-FFF2-40B4-BE49-F238E27FC236}">
                            <a16:creationId xmlns:a16="http://schemas.microsoft.com/office/drawing/2014/main" id="{4B565455-7018-9D4A-92DB-7C492C337E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2" name="Oval 21">
                        <a:extLst>
                          <a:ext uri="{FF2B5EF4-FFF2-40B4-BE49-F238E27FC236}">
                            <a16:creationId xmlns:a16="http://schemas.microsoft.com/office/drawing/2014/main" id="{B3798A60-8416-6C44-9665-DF50DE8CC073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blipFill>
                        <a:blip r:embed="rId14"/>
                        <a:stretch>
                          <a:fillRect l="-17073" b="-12821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12B4D4BA-0BB0-B148-8CD7-9B830DF6C1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88739" y="4784340"/>
                  <a:ext cx="2481212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2EA978EF-BE20-FF48-A4E1-CB1022F0A7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7" y="4784340"/>
                  <a:ext cx="1537704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30B51C7E-9DD3-4A40-95C0-7ED36CB203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69951" y="4743244"/>
                  <a:ext cx="1708936" cy="89726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E318BF7-6233-9047-8624-9642CE51145C}"/>
                    </a:ext>
                  </a:extLst>
                </p:cNvPr>
                <p:cNvSpPr/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𝐩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703CEB71-3D6D-A243-A473-35B9AAD5AD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68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ounded Rectangle 9">
                  <a:extLst>
                    <a:ext uri="{FF2B5EF4-FFF2-40B4-BE49-F238E27FC236}">
                      <a16:creationId xmlns:a16="http://schemas.microsoft.com/office/drawing/2014/main" id="{67C840C4-E28D-8849-817D-9D62F3C80EE3}"/>
                    </a:ext>
                  </a:extLst>
                </p:cNvPr>
                <p:cNvSpPr/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noFill/>
                <a:ln w="254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ℜ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ounded Rectangle 7">
                  <a:extLst>
                    <a:ext uri="{FF2B5EF4-FFF2-40B4-BE49-F238E27FC236}">
                      <a16:creationId xmlns:a16="http://schemas.microsoft.com/office/drawing/2014/main" id="{8AD5A78B-61F8-3948-AE4C-8A6ABD2FACA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254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9FCFE17-DE16-D042-A163-CB2F8EDB5C1E}"/>
              </a:ext>
            </a:extLst>
          </p:cNvPr>
          <p:cNvSpPr txBox="1"/>
          <p:nvPr/>
        </p:nvSpPr>
        <p:spPr>
          <a:xfrm>
            <a:off x="266153" y="1259983"/>
            <a:ext cx="856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Private-coin </a:t>
            </a:r>
            <a:r>
              <a:rPr lang="en-US" sz="2400" dirty="0"/>
              <a:t>SMP protocols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0FF0018-8B56-524D-8E75-81C1114EA966}"/>
              </a:ext>
            </a:extLst>
          </p:cNvPr>
          <p:cNvSpPr txBox="1"/>
          <p:nvPr/>
        </p:nvSpPr>
        <p:spPr>
          <a:xfrm>
            <a:off x="454476" y="5940852"/>
            <a:ext cx="8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Noninteractive (“simultaneous message-passing”),</a:t>
            </a:r>
          </a:p>
          <a:p>
            <a:pPr algn="ctr"/>
            <a:r>
              <a:rPr lang="en-US" sz="2400" dirty="0"/>
              <a:t>no common random seed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/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𝒲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Graphic 2" descr="Dice">
            <a:extLst>
              <a:ext uri="{FF2B5EF4-FFF2-40B4-BE49-F238E27FC236}">
                <a16:creationId xmlns:a16="http://schemas.microsoft.com/office/drawing/2014/main" id="{DA58D907-0DCD-4773-901B-FE19CA8AD70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51277" y="5966605"/>
            <a:ext cx="779489" cy="77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34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protocols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374" y="-24544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19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38EE6F-3993-1644-BB5A-02AB62DD112E}"/>
              </a:ext>
            </a:extLst>
          </p:cNvPr>
          <p:cNvGrpSpPr/>
          <p:nvPr/>
        </p:nvGrpSpPr>
        <p:grpSpPr>
          <a:xfrm>
            <a:off x="2093769" y="1217191"/>
            <a:ext cx="4415314" cy="4446640"/>
            <a:chOff x="2092794" y="575734"/>
            <a:chExt cx="4772243" cy="469200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4525214-E1D5-CA41-89C6-B27DF489EDAF}"/>
                </a:ext>
              </a:extLst>
            </p:cNvPr>
            <p:cNvGrpSpPr/>
            <p:nvPr/>
          </p:nvGrpSpPr>
          <p:grpSpPr>
            <a:xfrm>
              <a:off x="2092794" y="916757"/>
              <a:ext cx="4772243" cy="3915124"/>
              <a:chOff x="2132550" y="1006208"/>
              <a:chExt cx="4772243" cy="3915124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33B5E659-9597-9B4E-A9A9-016F9950606A}"/>
                  </a:ext>
                </a:extLst>
              </p:cNvPr>
              <p:cNvGrpSpPr/>
              <p:nvPr/>
            </p:nvGrpSpPr>
            <p:grpSpPr>
              <a:xfrm>
                <a:off x="2157570" y="1006208"/>
                <a:ext cx="4686723" cy="1161650"/>
                <a:chOff x="2157570" y="1725388"/>
                <a:chExt cx="4686723" cy="1161650"/>
              </a:xfrm>
            </p:grpSpPr>
            <p:cxnSp>
              <p:nvCxnSpPr>
                <p:cNvPr id="34" name="Straight Arrow Connector 33">
                  <a:extLst>
                    <a:ext uri="{FF2B5EF4-FFF2-40B4-BE49-F238E27FC236}">
                      <a16:creationId xmlns:a16="http://schemas.microsoft.com/office/drawing/2014/main" id="{C6940DBD-8F30-BB4F-A9E6-9E54A92696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510312" y="1725388"/>
                  <a:ext cx="2256892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Oval 34">
                      <a:extLst>
                        <a:ext uri="{FF2B5EF4-FFF2-40B4-BE49-F238E27FC236}">
                          <a16:creationId xmlns:a16="http://schemas.microsoft.com/office/drawing/2014/main" id="{1CB38747-0819-BC45-8441-04D7F335C3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" name="Oval 8">
                      <a:extLst>
                        <a:ext uri="{FF2B5EF4-FFF2-40B4-BE49-F238E27FC236}">
                          <a16:creationId xmlns:a16="http://schemas.microsoft.com/office/drawing/2014/main" id="{92FA3EA0-AD0D-8444-93E9-3705EE8ED28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6"/>
                      <a:stretch>
                        <a:fillRect l="-23684" b="-13158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6" name="Straight Arrow Connector 35">
                  <a:extLst>
                    <a:ext uri="{FF2B5EF4-FFF2-40B4-BE49-F238E27FC236}">
                      <a16:creationId xmlns:a16="http://schemas.microsoft.com/office/drawing/2014/main" id="{ECD5AEB0-47C8-6747-9EF6-F0CF3A3D3541}"/>
                    </a:ext>
                  </a:extLst>
                </p:cNvPr>
                <p:cNvCxnSpPr>
                  <a:cxnSpLocks/>
                  <a:endCxn id="37" idx="0"/>
                </p:cNvCxnSpPr>
                <p:nvPr/>
              </p:nvCxnSpPr>
              <p:spPr>
                <a:xfrm flipH="1">
                  <a:off x="3332247" y="1725388"/>
                  <a:ext cx="1434957" cy="697603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Oval 36">
                      <a:extLst>
                        <a:ext uri="{FF2B5EF4-FFF2-40B4-BE49-F238E27FC236}">
                          <a16:creationId xmlns:a16="http://schemas.microsoft.com/office/drawing/2014/main" id="{E713C383-1571-A348-A030-307CB8C52E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2" name="Oval 11">
                      <a:extLst>
                        <a:ext uri="{FF2B5EF4-FFF2-40B4-BE49-F238E27FC236}">
                          <a16:creationId xmlns:a16="http://schemas.microsoft.com/office/drawing/2014/main" id="{2818B70A-B46B-0544-A8A5-E22642A6197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7"/>
                      <a:stretch>
                        <a:fillRect l="-23684" b="-13158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32450A9-DFDE-9542-A925-A9598E8838A6}"/>
                    </a:ext>
                  </a:extLst>
                </p:cNvPr>
                <p:cNvSpPr txBox="1"/>
                <p:nvPr/>
              </p:nvSpPr>
              <p:spPr>
                <a:xfrm>
                  <a:off x="4479525" y="2352786"/>
                  <a:ext cx="91242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.  .  .   </a:t>
                  </a:r>
                </a:p>
              </p:txBody>
            </p: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E10365FB-AF5F-D941-BEAB-1F6E7FCF6C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67204" y="1725388"/>
                  <a:ext cx="1661843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Oval 39">
                      <a:extLst>
                        <a:ext uri="{FF2B5EF4-FFF2-40B4-BE49-F238E27FC236}">
                          <a16:creationId xmlns:a16="http://schemas.microsoft.com/office/drawing/2014/main" id="{79C472CF-02FA-7E49-84E6-16F7D17C96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Oval 19">
                      <a:extLst>
                        <a:ext uri="{FF2B5EF4-FFF2-40B4-BE49-F238E27FC236}">
                          <a16:creationId xmlns:a16="http://schemas.microsoft.com/office/drawing/2014/main" id="{1BEBB2A7-C4D4-114D-AAD3-A2BCDC81860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blipFill>
                      <a:blip r:embed="rId8"/>
                      <a:stretch>
                        <a:fillRect l="-21951" b="-10256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83E38DF-B8D6-8145-8B8C-0FA9BECCF14F}"/>
                  </a:ext>
                </a:extLst>
              </p:cNvPr>
              <p:cNvGrpSpPr/>
              <p:nvPr/>
            </p:nvGrpSpPr>
            <p:grpSpPr>
              <a:xfrm>
                <a:off x="2132550" y="2166148"/>
                <a:ext cx="4772243" cy="1445239"/>
                <a:chOff x="2132550" y="2885328"/>
                <a:chExt cx="4772243" cy="1445239"/>
              </a:xfrm>
            </p:grpSpPr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C7CA916-8082-FA46-8316-D5037974BCBD}"/>
                    </a:ext>
                  </a:extLst>
                </p:cNvPr>
                <p:cNvSpPr/>
                <p:nvPr/>
              </p:nvSpPr>
              <p:spPr>
                <a:xfrm>
                  <a:off x="2157570" y="330827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A909099-3510-B74E-87DC-704D5FADA075}"/>
                    </a:ext>
                  </a:extLst>
                </p:cNvPr>
                <p:cNvSpPr/>
                <p:nvPr/>
              </p:nvSpPr>
              <p:spPr>
                <a:xfrm>
                  <a:off x="3111351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610722-E526-424A-8161-C80FBE0B317B}"/>
                    </a:ext>
                  </a:extLst>
                </p:cNvPr>
                <p:cNvSpPr/>
                <p:nvPr/>
              </p:nvSpPr>
              <p:spPr>
                <a:xfrm>
                  <a:off x="6357990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Straight Arrow Connector 27">
                  <a:extLst>
                    <a:ext uri="{FF2B5EF4-FFF2-40B4-BE49-F238E27FC236}">
                      <a16:creationId xmlns:a16="http://schemas.microsoft.com/office/drawing/2014/main" id="{5A38547A-2EDB-C346-850C-D8B46EBDC546}"/>
                    </a:ext>
                  </a:extLst>
                </p:cNvPr>
                <p:cNvCxnSpPr>
                  <a:stCxn id="35" idx="4"/>
                  <a:endCxn id="22" idx="0"/>
                </p:cNvCxnSpPr>
                <p:nvPr/>
              </p:nvCxnSpPr>
              <p:spPr>
                <a:xfrm>
                  <a:off x="2388739" y="288703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>
                  <a:extLst>
                    <a:ext uri="{FF2B5EF4-FFF2-40B4-BE49-F238E27FC236}">
                      <a16:creationId xmlns:a16="http://schemas.microsoft.com/office/drawing/2014/main" id="{AA7DF03D-6418-4D43-BBA8-E42292730443}"/>
                    </a:ext>
                  </a:extLst>
                </p:cNvPr>
                <p:cNvCxnSpPr/>
                <p:nvPr/>
              </p:nvCxnSpPr>
              <p:spPr>
                <a:xfrm>
                  <a:off x="335621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Arrow Connector 29">
                  <a:extLst>
                    <a:ext uri="{FF2B5EF4-FFF2-40B4-BE49-F238E27FC236}">
                      <a16:creationId xmlns:a16="http://schemas.microsoft.com/office/drawing/2014/main" id="{DA2E6684-D0AC-DB49-8503-3E626F02BF7F}"/>
                    </a:ext>
                  </a:extLst>
                </p:cNvPr>
                <p:cNvCxnSpPr/>
                <p:nvPr/>
              </p:nvCxnSpPr>
              <p:spPr>
                <a:xfrm>
                  <a:off x="659943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>
                  <a:extLst>
                    <a:ext uri="{FF2B5EF4-FFF2-40B4-BE49-F238E27FC236}">
                      <a16:creationId xmlns:a16="http://schemas.microsoft.com/office/drawing/2014/main" id="{9FADADF3-E2AF-904C-A40C-6D1FEE384CE8}"/>
                    </a:ext>
                  </a:extLst>
                </p:cNvPr>
                <p:cNvCxnSpPr>
                  <a:cxnSpLocks/>
                  <a:stCxn id="22" idx="2"/>
                </p:cNvCxnSpPr>
                <p:nvPr/>
              </p:nvCxnSpPr>
              <p:spPr>
                <a:xfrm>
                  <a:off x="2388739" y="3883631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>
                  <a:extLst>
                    <a:ext uri="{FF2B5EF4-FFF2-40B4-BE49-F238E27FC236}">
                      <a16:creationId xmlns:a16="http://schemas.microsoft.com/office/drawing/2014/main" id="{23FBD3D8-D418-4A4B-8A86-6CB2564706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9" y="3892195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>
                  <a:extLst>
                    <a:ext uri="{FF2B5EF4-FFF2-40B4-BE49-F238E27FC236}">
                      <a16:creationId xmlns:a16="http://schemas.microsoft.com/office/drawing/2014/main" id="{31028668-C0BA-3A4E-ABA9-95A194F68A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78887" y="3871646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2416292F-2CF7-ED40-8B4B-D79CC6EE366D}"/>
                  </a:ext>
                </a:extLst>
              </p:cNvPr>
              <p:cNvGrpSpPr/>
              <p:nvPr/>
            </p:nvGrpSpPr>
            <p:grpSpPr>
              <a:xfrm>
                <a:off x="2145586" y="3532618"/>
                <a:ext cx="4676449" cy="1388714"/>
                <a:chOff x="2145586" y="4251798"/>
                <a:chExt cx="4676449" cy="1388714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0F68EEF-CB89-B442-B441-01A2304A2F0C}"/>
                    </a:ext>
                  </a:extLst>
                </p:cNvPr>
                <p:cNvGrpSpPr/>
                <p:nvPr/>
              </p:nvGrpSpPr>
              <p:grpSpPr>
                <a:xfrm>
                  <a:off x="2145586" y="4251798"/>
                  <a:ext cx="4676449" cy="534252"/>
                  <a:chOff x="2145586" y="4251798"/>
                  <a:chExt cx="4676449" cy="534252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" name="Oval 17">
                        <a:extLst>
                          <a:ext uri="{FF2B5EF4-FFF2-40B4-BE49-F238E27FC236}">
                            <a16:creationId xmlns:a16="http://schemas.microsoft.com/office/drawing/2014/main" id="{D67DF4DB-2553-D441-9AB0-2634AB2833B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6" name="Oval 15">
                        <a:extLst>
                          <a:ext uri="{FF2B5EF4-FFF2-40B4-BE49-F238E27FC236}">
                            <a16:creationId xmlns:a16="http://schemas.microsoft.com/office/drawing/2014/main" id="{5F8807A6-B3E5-0D43-9A93-F7D88848BAD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2"/>
                        <a:stretch>
                          <a:fillRect l="-18421" b="-10526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Oval 18">
                        <a:extLst>
                          <a:ext uri="{FF2B5EF4-FFF2-40B4-BE49-F238E27FC236}">
                            <a16:creationId xmlns:a16="http://schemas.microsoft.com/office/drawing/2014/main" id="{017F5584-6E31-D846-B454-A235D1C116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" name="Oval 16">
                        <a:extLst>
                          <a:ext uri="{FF2B5EF4-FFF2-40B4-BE49-F238E27FC236}">
                            <a16:creationId xmlns:a16="http://schemas.microsoft.com/office/drawing/2014/main" id="{010BBC42-CFE8-464B-97A8-A9426A1348EC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3"/>
                        <a:stretch>
                          <a:fillRect l="-18421" b="-10526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9D65904-32FF-A74B-93B5-94814E61557B}"/>
                      </a:ext>
                    </a:extLst>
                  </p:cNvPr>
                  <p:cNvSpPr txBox="1"/>
                  <p:nvPr/>
                </p:nvSpPr>
                <p:spPr>
                  <a:xfrm>
                    <a:off x="4416171" y="4251798"/>
                    <a:ext cx="91242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/>
                      <a:t>.  .  .   </a:t>
                    </a: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Oval 20">
                        <a:extLst>
                          <a:ext uri="{FF2B5EF4-FFF2-40B4-BE49-F238E27FC236}">
                            <a16:creationId xmlns:a16="http://schemas.microsoft.com/office/drawing/2014/main" id="{4B565455-7018-9D4A-92DB-7C492C337E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2" name="Oval 21">
                        <a:extLst>
                          <a:ext uri="{FF2B5EF4-FFF2-40B4-BE49-F238E27FC236}">
                            <a16:creationId xmlns:a16="http://schemas.microsoft.com/office/drawing/2014/main" id="{B3798A60-8416-6C44-9665-DF50DE8CC073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blipFill>
                        <a:blip r:embed="rId14"/>
                        <a:stretch>
                          <a:fillRect l="-17073" b="-12821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12B4D4BA-0BB0-B148-8CD7-9B830DF6C1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88739" y="4784340"/>
                  <a:ext cx="2481212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2EA978EF-BE20-FF48-A4E1-CB1022F0A7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7" y="4784340"/>
                  <a:ext cx="1537704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30B51C7E-9DD3-4A40-95C0-7ED36CB203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69951" y="4743244"/>
                  <a:ext cx="1708936" cy="89726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E318BF7-6233-9047-8624-9642CE51145C}"/>
                    </a:ext>
                  </a:extLst>
                </p:cNvPr>
                <p:cNvSpPr/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𝐩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703CEB71-3D6D-A243-A473-35B9AAD5AD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68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ounded Rectangle 9">
                  <a:extLst>
                    <a:ext uri="{FF2B5EF4-FFF2-40B4-BE49-F238E27FC236}">
                      <a16:creationId xmlns:a16="http://schemas.microsoft.com/office/drawing/2014/main" id="{67C840C4-E28D-8849-817D-9D62F3C80EE3}"/>
                    </a:ext>
                  </a:extLst>
                </p:cNvPr>
                <p:cNvSpPr/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noFill/>
                <a:ln w="254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ℜ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ounded Rectangle 7">
                  <a:extLst>
                    <a:ext uri="{FF2B5EF4-FFF2-40B4-BE49-F238E27FC236}">
                      <a16:creationId xmlns:a16="http://schemas.microsoft.com/office/drawing/2014/main" id="{8AD5A78B-61F8-3948-AE4C-8A6ABD2FACA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254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9FCFE17-DE16-D042-A163-CB2F8EDB5C1E}"/>
              </a:ext>
            </a:extLst>
          </p:cNvPr>
          <p:cNvSpPr txBox="1"/>
          <p:nvPr/>
        </p:nvSpPr>
        <p:spPr>
          <a:xfrm>
            <a:off x="266153" y="1259983"/>
            <a:ext cx="856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Public-coin </a:t>
            </a:r>
            <a:r>
              <a:rPr lang="en-US" sz="2400" dirty="0"/>
              <a:t>SMP protocols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/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𝒲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18C6A4F0-29F8-004B-AE56-FC97E3BA7D42}"/>
                  </a:ext>
                </a:extLst>
              </p:cNvPr>
              <p:cNvSpPr/>
              <p:nvPr/>
            </p:nvSpPr>
            <p:spPr>
              <a:xfrm>
                <a:off x="336813" y="3136993"/>
                <a:ext cx="544528" cy="492622"/>
              </a:xfrm>
              <a:prstGeom prst="roundRect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18C6A4F0-29F8-004B-AE56-FC97E3BA7D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813" y="3136993"/>
                <a:ext cx="544528" cy="492622"/>
              </a:xfrm>
              <a:prstGeom prst="roundRect">
                <a:avLst/>
              </a:prstGeom>
              <a:blipFill>
                <a:blip r:embed="rId19"/>
                <a:stretch>
                  <a:fillRect l="-4545" b="-7317"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Freeform 63">
            <a:extLst>
              <a:ext uri="{FF2B5EF4-FFF2-40B4-BE49-F238E27FC236}">
                <a16:creationId xmlns:a16="http://schemas.microsoft.com/office/drawing/2014/main" id="{B9729D95-FDF4-8742-981E-458343214B1B}"/>
              </a:ext>
            </a:extLst>
          </p:cNvPr>
          <p:cNvSpPr/>
          <p:nvPr/>
        </p:nvSpPr>
        <p:spPr>
          <a:xfrm>
            <a:off x="881340" y="2895672"/>
            <a:ext cx="1245083" cy="297377"/>
          </a:xfrm>
          <a:custGeom>
            <a:avLst/>
            <a:gdLst>
              <a:gd name="connsiteX0" fmla="*/ 0 w 1719618"/>
              <a:gd name="connsiteY0" fmla="*/ 464310 h 464310"/>
              <a:gd name="connsiteX1" fmla="*/ 736979 w 1719618"/>
              <a:gd name="connsiteY1" fmla="*/ 286 h 464310"/>
              <a:gd name="connsiteX2" fmla="*/ 1719618 w 1719618"/>
              <a:gd name="connsiteY2" fmla="*/ 409719 h 46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9618" h="464310">
                <a:moveTo>
                  <a:pt x="0" y="464310"/>
                </a:moveTo>
                <a:cubicBezTo>
                  <a:pt x="225188" y="236847"/>
                  <a:pt x="450376" y="9384"/>
                  <a:pt x="736979" y="286"/>
                </a:cubicBezTo>
                <a:cubicBezTo>
                  <a:pt x="1023582" y="-8813"/>
                  <a:pt x="1371600" y="200453"/>
                  <a:pt x="1719618" y="409719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BC18BDB9-5209-9C4A-BFF9-EBF2104FBB44}"/>
              </a:ext>
            </a:extLst>
          </p:cNvPr>
          <p:cNvSpPr/>
          <p:nvPr/>
        </p:nvSpPr>
        <p:spPr>
          <a:xfrm>
            <a:off x="798553" y="2784484"/>
            <a:ext cx="2191305" cy="379037"/>
          </a:xfrm>
          <a:custGeom>
            <a:avLst/>
            <a:gdLst>
              <a:gd name="connsiteX0" fmla="*/ 0 w 2333767"/>
              <a:gd name="connsiteY0" fmla="*/ 450393 h 464041"/>
              <a:gd name="connsiteX1" fmla="*/ 887104 w 2333767"/>
              <a:gd name="connsiteY1" fmla="*/ 17 h 464041"/>
              <a:gd name="connsiteX2" fmla="*/ 2333767 w 2333767"/>
              <a:gd name="connsiteY2" fmla="*/ 464041 h 464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767" h="464041">
                <a:moveTo>
                  <a:pt x="0" y="450393"/>
                </a:moveTo>
                <a:cubicBezTo>
                  <a:pt x="249071" y="224067"/>
                  <a:pt x="498143" y="-2258"/>
                  <a:pt x="887104" y="17"/>
                </a:cubicBezTo>
                <a:cubicBezTo>
                  <a:pt x="1276065" y="2292"/>
                  <a:pt x="1804916" y="233166"/>
                  <a:pt x="2333767" y="464041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B37AAA76-5A5E-324C-B9E5-A1D70A5FFF41}"/>
              </a:ext>
            </a:extLst>
          </p:cNvPr>
          <p:cNvSpPr/>
          <p:nvPr/>
        </p:nvSpPr>
        <p:spPr>
          <a:xfrm>
            <a:off x="655093" y="2676678"/>
            <a:ext cx="5322626" cy="503250"/>
          </a:xfrm>
          <a:custGeom>
            <a:avLst/>
            <a:gdLst>
              <a:gd name="connsiteX0" fmla="*/ 0 w 5322626"/>
              <a:gd name="connsiteY0" fmla="*/ 655274 h 709865"/>
              <a:gd name="connsiteX1" fmla="*/ 1146411 w 5322626"/>
              <a:gd name="connsiteY1" fmla="*/ 182 h 709865"/>
              <a:gd name="connsiteX2" fmla="*/ 5322626 w 5322626"/>
              <a:gd name="connsiteY2" fmla="*/ 709865 h 709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22626" h="709865">
                <a:moveTo>
                  <a:pt x="0" y="655274"/>
                </a:moveTo>
                <a:cubicBezTo>
                  <a:pt x="129653" y="323178"/>
                  <a:pt x="259307" y="-8917"/>
                  <a:pt x="1146411" y="182"/>
                </a:cubicBezTo>
                <a:cubicBezTo>
                  <a:pt x="2033515" y="9280"/>
                  <a:pt x="4562901" y="612056"/>
                  <a:pt x="5322626" y="709865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D6BC2F8C-B3AA-A142-9FE1-9C16E7AF4EB7}"/>
              </a:ext>
            </a:extLst>
          </p:cNvPr>
          <p:cNvSpPr/>
          <p:nvPr/>
        </p:nvSpPr>
        <p:spPr>
          <a:xfrm>
            <a:off x="586854" y="3630304"/>
            <a:ext cx="3643952" cy="2016826"/>
          </a:xfrm>
          <a:custGeom>
            <a:avLst/>
            <a:gdLst>
              <a:gd name="connsiteX0" fmla="*/ 0 w 3643952"/>
              <a:gd name="connsiteY0" fmla="*/ 0 h 2016826"/>
              <a:gd name="connsiteX1" fmla="*/ 1228298 w 3643952"/>
              <a:gd name="connsiteY1" fmla="*/ 1897039 h 2016826"/>
              <a:gd name="connsiteX2" fmla="*/ 3643952 w 3643952"/>
              <a:gd name="connsiteY2" fmla="*/ 1828800 h 2016826"/>
              <a:gd name="connsiteX3" fmla="*/ 3643952 w 3643952"/>
              <a:gd name="connsiteY3" fmla="*/ 1828800 h 201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43952" h="2016826">
                <a:moveTo>
                  <a:pt x="0" y="0"/>
                </a:moveTo>
                <a:cubicBezTo>
                  <a:pt x="310486" y="796119"/>
                  <a:pt x="620973" y="1592239"/>
                  <a:pt x="1228298" y="1897039"/>
                </a:cubicBezTo>
                <a:cubicBezTo>
                  <a:pt x="1835623" y="2201839"/>
                  <a:pt x="3643952" y="1828800"/>
                  <a:pt x="3643952" y="1828800"/>
                </a:cubicBezTo>
                <a:lnTo>
                  <a:pt x="3643952" y="1828800"/>
                </a:ln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957FBC0-C221-4FB1-91D3-3313D09993FD}"/>
              </a:ext>
            </a:extLst>
          </p:cNvPr>
          <p:cNvSpPr txBox="1"/>
          <p:nvPr/>
        </p:nvSpPr>
        <p:spPr>
          <a:xfrm>
            <a:off x="454476" y="5940852"/>
            <a:ext cx="8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Noninteractive (“simultaneous message-passing”),</a:t>
            </a:r>
          </a:p>
          <a:p>
            <a:pPr algn="ctr"/>
            <a:r>
              <a:rPr lang="en-US" sz="2400" i="1" dirty="0"/>
              <a:t>but</a:t>
            </a:r>
            <a:r>
              <a:rPr lang="en-US" sz="2400" dirty="0"/>
              <a:t> common random seed</a:t>
            </a:r>
          </a:p>
        </p:txBody>
      </p:sp>
      <p:pic>
        <p:nvPicPr>
          <p:cNvPr id="6" name="Graphic 5" descr="Dice">
            <a:extLst>
              <a:ext uri="{FF2B5EF4-FFF2-40B4-BE49-F238E27FC236}">
                <a16:creationId xmlns:a16="http://schemas.microsoft.com/office/drawing/2014/main" id="{9A6AE034-12CA-4446-A26D-12513761591C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650" y="5937688"/>
            <a:ext cx="783788" cy="783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33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04400-2035-4914-A12B-5632720CD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0811"/>
            <a:ext cx="7886700" cy="1083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Techniques and recipes for </a:t>
            </a:r>
            <a:r>
              <a:rPr lang="en-US" sz="3200" dirty="0">
                <a:solidFill>
                  <a:schemeClr val="accent1"/>
                </a:solidFill>
              </a:rPr>
              <a:t>distributed</a:t>
            </a:r>
            <a:r>
              <a:rPr lang="en-US" sz="3200" dirty="0"/>
              <a:t> learning and testing under </a:t>
            </a:r>
            <a:r>
              <a:rPr lang="en-US" sz="3200" dirty="0">
                <a:solidFill>
                  <a:srgbClr val="C00000"/>
                </a:solidFill>
              </a:rPr>
              <a:t>constraints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E06D6-A582-40AC-83D1-51D3E316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605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protocols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374" y="-24544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20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38EE6F-3993-1644-BB5A-02AB62DD112E}"/>
              </a:ext>
            </a:extLst>
          </p:cNvPr>
          <p:cNvGrpSpPr/>
          <p:nvPr/>
        </p:nvGrpSpPr>
        <p:grpSpPr>
          <a:xfrm>
            <a:off x="2093769" y="1217191"/>
            <a:ext cx="4415314" cy="4446640"/>
            <a:chOff x="2092794" y="575734"/>
            <a:chExt cx="4772243" cy="469200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4525214-E1D5-CA41-89C6-B27DF489EDAF}"/>
                </a:ext>
              </a:extLst>
            </p:cNvPr>
            <p:cNvGrpSpPr/>
            <p:nvPr/>
          </p:nvGrpSpPr>
          <p:grpSpPr>
            <a:xfrm>
              <a:off x="2092794" y="916757"/>
              <a:ext cx="4772243" cy="3915124"/>
              <a:chOff x="2132550" y="1006208"/>
              <a:chExt cx="4772243" cy="3915124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33B5E659-9597-9B4E-A9A9-016F9950606A}"/>
                  </a:ext>
                </a:extLst>
              </p:cNvPr>
              <p:cNvGrpSpPr/>
              <p:nvPr/>
            </p:nvGrpSpPr>
            <p:grpSpPr>
              <a:xfrm>
                <a:off x="2157570" y="1006208"/>
                <a:ext cx="4686723" cy="1161650"/>
                <a:chOff x="2157570" y="1725388"/>
                <a:chExt cx="4686723" cy="1161650"/>
              </a:xfrm>
            </p:grpSpPr>
            <p:cxnSp>
              <p:nvCxnSpPr>
                <p:cNvPr id="34" name="Straight Arrow Connector 33">
                  <a:extLst>
                    <a:ext uri="{FF2B5EF4-FFF2-40B4-BE49-F238E27FC236}">
                      <a16:creationId xmlns:a16="http://schemas.microsoft.com/office/drawing/2014/main" id="{C6940DBD-8F30-BB4F-A9E6-9E54A92696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510312" y="1725388"/>
                  <a:ext cx="2256892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Oval 34">
                      <a:extLst>
                        <a:ext uri="{FF2B5EF4-FFF2-40B4-BE49-F238E27FC236}">
                          <a16:creationId xmlns:a16="http://schemas.microsoft.com/office/drawing/2014/main" id="{1CB38747-0819-BC45-8441-04D7F335C3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" name="Oval 8">
                      <a:extLst>
                        <a:ext uri="{FF2B5EF4-FFF2-40B4-BE49-F238E27FC236}">
                          <a16:creationId xmlns:a16="http://schemas.microsoft.com/office/drawing/2014/main" id="{92FA3EA0-AD0D-8444-93E9-3705EE8ED28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6"/>
                      <a:stretch>
                        <a:fillRect l="-23684" b="-13158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6" name="Straight Arrow Connector 35">
                  <a:extLst>
                    <a:ext uri="{FF2B5EF4-FFF2-40B4-BE49-F238E27FC236}">
                      <a16:creationId xmlns:a16="http://schemas.microsoft.com/office/drawing/2014/main" id="{ECD5AEB0-47C8-6747-9EF6-F0CF3A3D3541}"/>
                    </a:ext>
                  </a:extLst>
                </p:cNvPr>
                <p:cNvCxnSpPr>
                  <a:cxnSpLocks/>
                  <a:endCxn id="37" idx="0"/>
                </p:cNvCxnSpPr>
                <p:nvPr/>
              </p:nvCxnSpPr>
              <p:spPr>
                <a:xfrm flipH="1">
                  <a:off x="3332247" y="1725388"/>
                  <a:ext cx="1434957" cy="697603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Oval 36">
                      <a:extLst>
                        <a:ext uri="{FF2B5EF4-FFF2-40B4-BE49-F238E27FC236}">
                          <a16:creationId xmlns:a16="http://schemas.microsoft.com/office/drawing/2014/main" id="{E713C383-1571-A348-A030-307CB8C52E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2" name="Oval 11">
                      <a:extLst>
                        <a:ext uri="{FF2B5EF4-FFF2-40B4-BE49-F238E27FC236}">
                          <a16:creationId xmlns:a16="http://schemas.microsoft.com/office/drawing/2014/main" id="{2818B70A-B46B-0544-A8A5-E22642A6197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7"/>
                      <a:stretch>
                        <a:fillRect l="-23684" b="-13158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32450A9-DFDE-9542-A925-A9598E8838A6}"/>
                    </a:ext>
                  </a:extLst>
                </p:cNvPr>
                <p:cNvSpPr txBox="1"/>
                <p:nvPr/>
              </p:nvSpPr>
              <p:spPr>
                <a:xfrm>
                  <a:off x="4479525" y="2352786"/>
                  <a:ext cx="91242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.  .  .   </a:t>
                  </a:r>
                </a:p>
              </p:txBody>
            </p: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E10365FB-AF5F-D941-BEAB-1F6E7FCF6C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67204" y="1725388"/>
                  <a:ext cx="1661843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Oval 39">
                      <a:extLst>
                        <a:ext uri="{FF2B5EF4-FFF2-40B4-BE49-F238E27FC236}">
                          <a16:creationId xmlns:a16="http://schemas.microsoft.com/office/drawing/2014/main" id="{79C472CF-02FA-7E49-84E6-16F7D17C96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Oval 19">
                      <a:extLst>
                        <a:ext uri="{FF2B5EF4-FFF2-40B4-BE49-F238E27FC236}">
                          <a16:creationId xmlns:a16="http://schemas.microsoft.com/office/drawing/2014/main" id="{1BEBB2A7-C4D4-114D-AAD3-A2BCDC81860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blipFill>
                      <a:blip r:embed="rId8"/>
                      <a:stretch>
                        <a:fillRect l="-21951" b="-10256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83E38DF-B8D6-8145-8B8C-0FA9BECCF14F}"/>
                  </a:ext>
                </a:extLst>
              </p:cNvPr>
              <p:cNvGrpSpPr/>
              <p:nvPr/>
            </p:nvGrpSpPr>
            <p:grpSpPr>
              <a:xfrm>
                <a:off x="2132550" y="2166148"/>
                <a:ext cx="4772243" cy="1445239"/>
                <a:chOff x="2132550" y="2885328"/>
                <a:chExt cx="4772243" cy="1445239"/>
              </a:xfrm>
            </p:grpSpPr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C7CA916-8082-FA46-8316-D5037974BCBD}"/>
                    </a:ext>
                  </a:extLst>
                </p:cNvPr>
                <p:cNvSpPr/>
                <p:nvPr/>
              </p:nvSpPr>
              <p:spPr>
                <a:xfrm>
                  <a:off x="2157570" y="330827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A909099-3510-B74E-87DC-704D5FADA075}"/>
                    </a:ext>
                  </a:extLst>
                </p:cNvPr>
                <p:cNvSpPr/>
                <p:nvPr/>
              </p:nvSpPr>
              <p:spPr>
                <a:xfrm>
                  <a:off x="3111351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610722-E526-424A-8161-C80FBE0B317B}"/>
                    </a:ext>
                  </a:extLst>
                </p:cNvPr>
                <p:cNvSpPr/>
                <p:nvPr/>
              </p:nvSpPr>
              <p:spPr>
                <a:xfrm>
                  <a:off x="6357990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Straight Arrow Connector 27">
                  <a:extLst>
                    <a:ext uri="{FF2B5EF4-FFF2-40B4-BE49-F238E27FC236}">
                      <a16:creationId xmlns:a16="http://schemas.microsoft.com/office/drawing/2014/main" id="{5A38547A-2EDB-C346-850C-D8B46EBDC546}"/>
                    </a:ext>
                  </a:extLst>
                </p:cNvPr>
                <p:cNvCxnSpPr>
                  <a:stCxn id="35" idx="4"/>
                  <a:endCxn id="22" idx="0"/>
                </p:cNvCxnSpPr>
                <p:nvPr/>
              </p:nvCxnSpPr>
              <p:spPr>
                <a:xfrm>
                  <a:off x="2388739" y="288703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>
                  <a:extLst>
                    <a:ext uri="{FF2B5EF4-FFF2-40B4-BE49-F238E27FC236}">
                      <a16:creationId xmlns:a16="http://schemas.microsoft.com/office/drawing/2014/main" id="{AA7DF03D-6418-4D43-BBA8-E42292730443}"/>
                    </a:ext>
                  </a:extLst>
                </p:cNvPr>
                <p:cNvCxnSpPr/>
                <p:nvPr/>
              </p:nvCxnSpPr>
              <p:spPr>
                <a:xfrm>
                  <a:off x="335621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Arrow Connector 29">
                  <a:extLst>
                    <a:ext uri="{FF2B5EF4-FFF2-40B4-BE49-F238E27FC236}">
                      <a16:creationId xmlns:a16="http://schemas.microsoft.com/office/drawing/2014/main" id="{DA2E6684-D0AC-DB49-8503-3E626F02BF7F}"/>
                    </a:ext>
                  </a:extLst>
                </p:cNvPr>
                <p:cNvCxnSpPr/>
                <p:nvPr/>
              </p:nvCxnSpPr>
              <p:spPr>
                <a:xfrm>
                  <a:off x="659943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>
                  <a:extLst>
                    <a:ext uri="{FF2B5EF4-FFF2-40B4-BE49-F238E27FC236}">
                      <a16:creationId xmlns:a16="http://schemas.microsoft.com/office/drawing/2014/main" id="{9FADADF3-E2AF-904C-A40C-6D1FEE384CE8}"/>
                    </a:ext>
                  </a:extLst>
                </p:cNvPr>
                <p:cNvCxnSpPr>
                  <a:cxnSpLocks/>
                  <a:stCxn id="22" idx="2"/>
                </p:cNvCxnSpPr>
                <p:nvPr/>
              </p:nvCxnSpPr>
              <p:spPr>
                <a:xfrm>
                  <a:off x="2388739" y="3883631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>
                  <a:extLst>
                    <a:ext uri="{FF2B5EF4-FFF2-40B4-BE49-F238E27FC236}">
                      <a16:creationId xmlns:a16="http://schemas.microsoft.com/office/drawing/2014/main" id="{23FBD3D8-D418-4A4B-8A86-6CB2564706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9" y="3892195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>
                  <a:extLst>
                    <a:ext uri="{FF2B5EF4-FFF2-40B4-BE49-F238E27FC236}">
                      <a16:creationId xmlns:a16="http://schemas.microsoft.com/office/drawing/2014/main" id="{31028668-C0BA-3A4E-ABA9-95A194F68A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78887" y="3871646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2416292F-2CF7-ED40-8B4B-D79CC6EE366D}"/>
                  </a:ext>
                </a:extLst>
              </p:cNvPr>
              <p:cNvGrpSpPr/>
              <p:nvPr/>
            </p:nvGrpSpPr>
            <p:grpSpPr>
              <a:xfrm>
                <a:off x="2145586" y="3532618"/>
                <a:ext cx="4676449" cy="1388714"/>
                <a:chOff x="2145586" y="4251798"/>
                <a:chExt cx="4676449" cy="1388714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0F68EEF-CB89-B442-B441-01A2304A2F0C}"/>
                    </a:ext>
                  </a:extLst>
                </p:cNvPr>
                <p:cNvGrpSpPr/>
                <p:nvPr/>
              </p:nvGrpSpPr>
              <p:grpSpPr>
                <a:xfrm>
                  <a:off x="2145586" y="4251798"/>
                  <a:ext cx="4676449" cy="534252"/>
                  <a:chOff x="2145586" y="4251798"/>
                  <a:chExt cx="4676449" cy="534252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" name="Oval 17">
                        <a:extLst>
                          <a:ext uri="{FF2B5EF4-FFF2-40B4-BE49-F238E27FC236}">
                            <a16:creationId xmlns:a16="http://schemas.microsoft.com/office/drawing/2014/main" id="{D67DF4DB-2553-D441-9AB0-2634AB2833B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6" name="Oval 15">
                        <a:extLst>
                          <a:ext uri="{FF2B5EF4-FFF2-40B4-BE49-F238E27FC236}">
                            <a16:creationId xmlns:a16="http://schemas.microsoft.com/office/drawing/2014/main" id="{5F8807A6-B3E5-0D43-9A93-F7D88848BAD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2"/>
                        <a:stretch>
                          <a:fillRect l="-18421" b="-10526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Oval 18">
                        <a:extLst>
                          <a:ext uri="{FF2B5EF4-FFF2-40B4-BE49-F238E27FC236}">
                            <a16:creationId xmlns:a16="http://schemas.microsoft.com/office/drawing/2014/main" id="{017F5584-6E31-D846-B454-A235D1C116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" name="Oval 16">
                        <a:extLst>
                          <a:ext uri="{FF2B5EF4-FFF2-40B4-BE49-F238E27FC236}">
                            <a16:creationId xmlns:a16="http://schemas.microsoft.com/office/drawing/2014/main" id="{010BBC42-CFE8-464B-97A8-A9426A1348EC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3"/>
                        <a:stretch>
                          <a:fillRect l="-18421" b="-10526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9D65904-32FF-A74B-93B5-94814E61557B}"/>
                      </a:ext>
                    </a:extLst>
                  </p:cNvPr>
                  <p:cNvSpPr txBox="1"/>
                  <p:nvPr/>
                </p:nvSpPr>
                <p:spPr>
                  <a:xfrm>
                    <a:off x="4416171" y="4251798"/>
                    <a:ext cx="91242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/>
                      <a:t>.  .  .   </a:t>
                    </a: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Oval 20">
                        <a:extLst>
                          <a:ext uri="{FF2B5EF4-FFF2-40B4-BE49-F238E27FC236}">
                            <a16:creationId xmlns:a16="http://schemas.microsoft.com/office/drawing/2014/main" id="{4B565455-7018-9D4A-92DB-7C492C337E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2" name="Oval 21">
                        <a:extLst>
                          <a:ext uri="{FF2B5EF4-FFF2-40B4-BE49-F238E27FC236}">
                            <a16:creationId xmlns:a16="http://schemas.microsoft.com/office/drawing/2014/main" id="{B3798A60-8416-6C44-9665-DF50DE8CC073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blipFill>
                        <a:blip r:embed="rId14"/>
                        <a:stretch>
                          <a:fillRect l="-17073" b="-12821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12B4D4BA-0BB0-B148-8CD7-9B830DF6C1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88739" y="4784340"/>
                  <a:ext cx="2481212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2EA978EF-BE20-FF48-A4E1-CB1022F0A7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7" y="4784340"/>
                  <a:ext cx="1537704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30B51C7E-9DD3-4A40-95C0-7ED36CB203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69951" y="4743244"/>
                  <a:ext cx="1708936" cy="89726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E318BF7-6233-9047-8624-9642CE51145C}"/>
                    </a:ext>
                  </a:extLst>
                </p:cNvPr>
                <p:cNvSpPr/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𝐩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703CEB71-3D6D-A243-A473-35B9AAD5AD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68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ounded Rectangle 9">
                  <a:extLst>
                    <a:ext uri="{FF2B5EF4-FFF2-40B4-BE49-F238E27FC236}">
                      <a16:creationId xmlns:a16="http://schemas.microsoft.com/office/drawing/2014/main" id="{67C840C4-E28D-8849-817D-9D62F3C80EE3}"/>
                    </a:ext>
                  </a:extLst>
                </p:cNvPr>
                <p:cNvSpPr/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noFill/>
                <a:ln w="254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ℜ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ounded Rectangle 7">
                  <a:extLst>
                    <a:ext uri="{FF2B5EF4-FFF2-40B4-BE49-F238E27FC236}">
                      <a16:creationId xmlns:a16="http://schemas.microsoft.com/office/drawing/2014/main" id="{8AD5A78B-61F8-3948-AE4C-8A6ABD2FACA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254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9FCFE17-DE16-D042-A163-CB2F8EDB5C1E}"/>
              </a:ext>
            </a:extLst>
          </p:cNvPr>
          <p:cNvSpPr txBox="1"/>
          <p:nvPr/>
        </p:nvSpPr>
        <p:spPr>
          <a:xfrm>
            <a:off x="266153" y="1259983"/>
            <a:ext cx="8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Sequentially</a:t>
            </a:r>
            <a:r>
              <a:rPr lang="en-US" sz="2400" dirty="0">
                <a:solidFill>
                  <a:schemeClr val="accent1"/>
                </a:solidFill>
              </a:rPr>
              <a:t> Interactive </a:t>
            </a:r>
            <a:br>
              <a:rPr lang="en-US" sz="2400" dirty="0">
                <a:solidFill>
                  <a:schemeClr val="accent1"/>
                </a:solidFill>
              </a:rPr>
            </a:br>
            <a:r>
              <a:rPr lang="en-US" sz="2400" dirty="0"/>
              <a:t>protocols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/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𝒲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18C6A4F0-29F8-004B-AE56-FC97E3BA7D42}"/>
                  </a:ext>
                </a:extLst>
              </p:cNvPr>
              <p:cNvSpPr/>
              <p:nvPr/>
            </p:nvSpPr>
            <p:spPr>
              <a:xfrm>
                <a:off x="336813" y="3136993"/>
                <a:ext cx="544528" cy="492622"/>
              </a:xfrm>
              <a:prstGeom prst="roundRect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18C6A4F0-29F8-004B-AE56-FC97E3BA7D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813" y="3136993"/>
                <a:ext cx="544528" cy="492622"/>
              </a:xfrm>
              <a:prstGeom prst="roundRect">
                <a:avLst/>
              </a:prstGeom>
              <a:blipFill>
                <a:blip r:embed="rId19"/>
                <a:stretch>
                  <a:fillRect l="-4545" b="-7317"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Freeform 63">
            <a:extLst>
              <a:ext uri="{FF2B5EF4-FFF2-40B4-BE49-F238E27FC236}">
                <a16:creationId xmlns:a16="http://schemas.microsoft.com/office/drawing/2014/main" id="{B9729D95-FDF4-8742-981E-458343214B1B}"/>
              </a:ext>
            </a:extLst>
          </p:cNvPr>
          <p:cNvSpPr/>
          <p:nvPr/>
        </p:nvSpPr>
        <p:spPr>
          <a:xfrm>
            <a:off x="881340" y="2895672"/>
            <a:ext cx="1245083" cy="297377"/>
          </a:xfrm>
          <a:custGeom>
            <a:avLst/>
            <a:gdLst>
              <a:gd name="connsiteX0" fmla="*/ 0 w 1719618"/>
              <a:gd name="connsiteY0" fmla="*/ 464310 h 464310"/>
              <a:gd name="connsiteX1" fmla="*/ 736979 w 1719618"/>
              <a:gd name="connsiteY1" fmla="*/ 286 h 464310"/>
              <a:gd name="connsiteX2" fmla="*/ 1719618 w 1719618"/>
              <a:gd name="connsiteY2" fmla="*/ 409719 h 46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9618" h="464310">
                <a:moveTo>
                  <a:pt x="0" y="464310"/>
                </a:moveTo>
                <a:cubicBezTo>
                  <a:pt x="225188" y="236847"/>
                  <a:pt x="450376" y="9384"/>
                  <a:pt x="736979" y="286"/>
                </a:cubicBezTo>
                <a:cubicBezTo>
                  <a:pt x="1023582" y="-8813"/>
                  <a:pt x="1371600" y="200453"/>
                  <a:pt x="1719618" y="409719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BC18BDB9-5209-9C4A-BFF9-EBF2104FBB44}"/>
              </a:ext>
            </a:extLst>
          </p:cNvPr>
          <p:cNvSpPr/>
          <p:nvPr/>
        </p:nvSpPr>
        <p:spPr>
          <a:xfrm>
            <a:off x="798553" y="2784484"/>
            <a:ext cx="2191305" cy="379037"/>
          </a:xfrm>
          <a:custGeom>
            <a:avLst/>
            <a:gdLst>
              <a:gd name="connsiteX0" fmla="*/ 0 w 2333767"/>
              <a:gd name="connsiteY0" fmla="*/ 450393 h 464041"/>
              <a:gd name="connsiteX1" fmla="*/ 887104 w 2333767"/>
              <a:gd name="connsiteY1" fmla="*/ 17 h 464041"/>
              <a:gd name="connsiteX2" fmla="*/ 2333767 w 2333767"/>
              <a:gd name="connsiteY2" fmla="*/ 464041 h 464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767" h="464041">
                <a:moveTo>
                  <a:pt x="0" y="450393"/>
                </a:moveTo>
                <a:cubicBezTo>
                  <a:pt x="249071" y="224067"/>
                  <a:pt x="498143" y="-2258"/>
                  <a:pt x="887104" y="17"/>
                </a:cubicBezTo>
                <a:cubicBezTo>
                  <a:pt x="1276065" y="2292"/>
                  <a:pt x="1804916" y="233166"/>
                  <a:pt x="2333767" y="464041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B37AAA76-5A5E-324C-B9E5-A1D70A5FFF41}"/>
              </a:ext>
            </a:extLst>
          </p:cNvPr>
          <p:cNvSpPr/>
          <p:nvPr/>
        </p:nvSpPr>
        <p:spPr>
          <a:xfrm>
            <a:off x="655093" y="2676678"/>
            <a:ext cx="5322626" cy="503250"/>
          </a:xfrm>
          <a:custGeom>
            <a:avLst/>
            <a:gdLst>
              <a:gd name="connsiteX0" fmla="*/ 0 w 5322626"/>
              <a:gd name="connsiteY0" fmla="*/ 655274 h 709865"/>
              <a:gd name="connsiteX1" fmla="*/ 1146411 w 5322626"/>
              <a:gd name="connsiteY1" fmla="*/ 182 h 709865"/>
              <a:gd name="connsiteX2" fmla="*/ 5322626 w 5322626"/>
              <a:gd name="connsiteY2" fmla="*/ 709865 h 709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22626" h="709865">
                <a:moveTo>
                  <a:pt x="0" y="655274"/>
                </a:moveTo>
                <a:cubicBezTo>
                  <a:pt x="129653" y="323178"/>
                  <a:pt x="259307" y="-8917"/>
                  <a:pt x="1146411" y="182"/>
                </a:cubicBezTo>
                <a:cubicBezTo>
                  <a:pt x="2033515" y="9280"/>
                  <a:pt x="4562901" y="612056"/>
                  <a:pt x="5322626" y="709865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D6BC2F8C-B3AA-A142-9FE1-9C16E7AF4EB7}"/>
              </a:ext>
            </a:extLst>
          </p:cNvPr>
          <p:cNvSpPr/>
          <p:nvPr/>
        </p:nvSpPr>
        <p:spPr>
          <a:xfrm>
            <a:off x="586854" y="3630304"/>
            <a:ext cx="3643952" cy="2016826"/>
          </a:xfrm>
          <a:custGeom>
            <a:avLst/>
            <a:gdLst>
              <a:gd name="connsiteX0" fmla="*/ 0 w 3643952"/>
              <a:gd name="connsiteY0" fmla="*/ 0 h 2016826"/>
              <a:gd name="connsiteX1" fmla="*/ 1228298 w 3643952"/>
              <a:gd name="connsiteY1" fmla="*/ 1897039 h 2016826"/>
              <a:gd name="connsiteX2" fmla="*/ 3643952 w 3643952"/>
              <a:gd name="connsiteY2" fmla="*/ 1828800 h 2016826"/>
              <a:gd name="connsiteX3" fmla="*/ 3643952 w 3643952"/>
              <a:gd name="connsiteY3" fmla="*/ 1828800 h 201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43952" h="2016826">
                <a:moveTo>
                  <a:pt x="0" y="0"/>
                </a:moveTo>
                <a:cubicBezTo>
                  <a:pt x="310486" y="796119"/>
                  <a:pt x="620973" y="1592239"/>
                  <a:pt x="1228298" y="1897039"/>
                </a:cubicBezTo>
                <a:cubicBezTo>
                  <a:pt x="1835623" y="2201839"/>
                  <a:pt x="3643952" y="1828800"/>
                  <a:pt x="3643952" y="1828800"/>
                </a:cubicBezTo>
                <a:lnTo>
                  <a:pt x="3643952" y="1828800"/>
                </a:ln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82849AAF-2413-0F41-AD21-69B8C23EDD88}"/>
              </a:ext>
            </a:extLst>
          </p:cNvPr>
          <p:cNvSpPr/>
          <p:nvPr/>
        </p:nvSpPr>
        <p:spPr>
          <a:xfrm>
            <a:off x="2456597" y="3603009"/>
            <a:ext cx="600502" cy="436728"/>
          </a:xfrm>
          <a:custGeom>
            <a:avLst/>
            <a:gdLst>
              <a:gd name="connsiteX0" fmla="*/ 0 w 600502"/>
              <a:gd name="connsiteY0" fmla="*/ 436728 h 436728"/>
              <a:gd name="connsiteX1" fmla="*/ 600502 w 600502"/>
              <a:gd name="connsiteY1" fmla="*/ 0 h 436728"/>
              <a:gd name="connsiteX2" fmla="*/ 600502 w 600502"/>
              <a:gd name="connsiteY2" fmla="*/ 0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502" h="436728">
                <a:moveTo>
                  <a:pt x="0" y="436728"/>
                </a:moveTo>
                <a:lnTo>
                  <a:pt x="600502" y="0"/>
                </a:lnTo>
                <a:lnTo>
                  <a:pt x="600502" y="0"/>
                </a:ln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1F88903F-115D-6D47-AB3B-EB2F4C2E03A1}"/>
              </a:ext>
            </a:extLst>
          </p:cNvPr>
          <p:cNvSpPr/>
          <p:nvPr/>
        </p:nvSpPr>
        <p:spPr>
          <a:xfrm>
            <a:off x="2473783" y="3561477"/>
            <a:ext cx="3518296" cy="478791"/>
          </a:xfrm>
          <a:custGeom>
            <a:avLst/>
            <a:gdLst>
              <a:gd name="connsiteX0" fmla="*/ 0 w 3480179"/>
              <a:gd name="connsiteY0" fmla="*/ 777922 h 777922"/>
              <a:gd name="connsiteX1" fmla="*/ 3480179 w 3480179"/>
              <a:gd name="connsiteY1" fmla="*/ 0 h 777922"/>
              <a:gd name="connsiteX2" fmla="*/ 3480179 w 3480179"/>
              <a:gd name="connsiteY2" fmla="*/ 0 h 77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80179" h="777922">
                <a:moveTo>
                  <a:pt x="0" y="777922"/>
                </a:moveTo>
                <a:lnTo>
                  <a:pt x="3480179" y="0"/>
                </a:lnTo>
                <a:lnTo>
                  <a:pt x="3480179" y="0"/>
                </a:ln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6E2FFED-07DD-9443-9AF1-410FEB50E9AE}"/>
              </a:ext>
            </a:extLst>
          </p:cNvPr>
          <p:cNvCxnSpPr>
            <a:stCxn id="19" idx="6"/>
          </p:cNvCxnSpPr>
          <p:nvPr/>
        </p:nvCxnSpPr>
        <p:spPr>
          <a:xfrm flipV="1">
            <a:off x="3425540" y="3603009"/>
            <a:ext cx="2643379" cy="617278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39141216-AEFA-4276-BF4A-6EF73C4C996C}"/>
              </a:ext>
            </a:extLst>
          </p:cNvPr>
          <p:cNvSpPr txBox="1"/>
          <p:nvPr/>
        </p:nvSpPr>
        <p:spPr>
          <a:xfrm>
            <a:off x="454476" y="5940852"/>
            <a:ext cx="8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Interactive (“one-pass, sequential”),</a:t>
            </a:r>
          </a:p>
          <a:p>
            <a:pPr algn="ctr"/>
            <a:r>
              <a:rPr lang="en-US" sz="2400" dirty="0"/>
              <a:t>and common random seed</a:t>
            </a:r>
          </a:p>
        </p:txBody>
      </p:sp>
      <p:pic>
        <p:nvPicPr>
          <p:cNvPr id="53" name="Graphic 52" descr="Dice">
            <a:extLst>
              <a:ext uri="{FF2B5EF4-FFF2-40B4-BE49-F238E27FC236}">
                <a16:creationId xmlns:a16="http://schemas.microsoft.com/office/drawing/2014/main" id="{A9387931-6756-4905-A3A5-A855D5405B8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8650" y="5937688"/>
            <a:ext cx="783788" cy="783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446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protocols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21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38EE6F-3993-1644-BB5A-02AB62DD112E}"/>
              </a:ext>
            </a:extLst>
          </p:cNvPr>
          <p:cNvGrpSpPr/>
          <p:nvPr/>
        </p:nvGrpSpPr>
        <p:grpSpPr>
          <a:xfrm>
            <a:off x="2093769" y="1217191"/>
            <a:ext cx="4415314" cy="4446640"/>
            <a:chOff x="2092794" y="575734"/>
            <a:chExt cx="4772243" cy="469200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4525214-E1D5-CA41-89C6-B27DF489EDAF}"/>
                </a:ext>
              </a:extLst>
            </p:cNvPr>
            <p:cNvGrpSpPr/>
            <p:nvPr/>
          </p:nvGrpSpPr>
          <p:grpSpPr>
            <a:xfrm>
              <a:off x="2092794" y="916757"/>
              <a:ext cx="4772243" cy="3915124"/>
              <a:chOff x="2132550" y="1006208"/>
              <a:chExt cx="4772243" cy="3915124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33B5E659-9597-9B4E-A9A9-016F9950606A}"/>
                  </a:ext>
                </a:extLst>
              </p:cNvPr>
              <p:cNvGrpSpPr/>
              <p:nvPr/>
            </p:nvGrpSpPr>
            <p:grpSpPr>
              <a:xfrm>
                <a:off x="2157570" y="1006208"/>
                <a:ext cx="4686723" cy="1161650"/>
                <a:chOff x="2157570" y="1725388"/>
                <a:chExt cx="4686723" cy="1161650"/>
              </a:xfrm>
            </p:grpSpPr>
            <p:cxnSp>
              <p:nvCxnSpPr>
                <p:cNvPr id="34" name="Straight Arrow Connector 33">
                  <a:extLst>
                    <a:ext uri="{FF2B5EF4-FFF2-40B4-BE49-F238E27FC236}">
                      <a16:creationId xmlns:a16="http://schemas.microsoft.com/office/drawing/2014/main" id="{C6940DBD-8F30-BB4F-A9E6-9E54A92696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510312" y="1725388"/>
                  <a:ext cx="2256892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Oval 34">
                      <a:extLst>
                        <a:ext uri="{FF2B5EF4-FFF2-40B4-BE49-F238E27FC236}">
                          <a16:creationId xmlns:a16="http://schemas.microsoft.com/office/drawing/2014/main" id="{1CB38747-0819-BC45-8441-04D7F335C3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Oval 34">
                      <a:extLst>
                        <a:ext uri="{FF2B5EF4-FFF2-40B4-BE49-F238E27FC236}">
                          <a16:creationId xmlns:a16="http://schemas.microsoft.com/office/drawing/2014/main" id="{1CB38747-0819-BC45-8441-04D7F335C3B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57570" y="242470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5"/>
                      <a:stretch>
                        <a:fillRect l="-5479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6" name="Straight Arrow Connector 35">
                  <a:extLst>
                    <a:ext uri="{FF2B5EF4-FFF2-40B4-BE49-F238E27FC236}">
                      <a16:creationId xmlns:a16="http://schemas.microsoft.com/office/drawing/2014/main" id="{ECD5AEB0-47C8-6747-9EF6-F0CF3A3D3541}"/>
                    </a:ext>
                  </a:extLst>
                </p:cNvPr>
                <p:cNvCxnSpPr>
                  <a:cxnSpLocks/>
                  <a:endCxn id="37" idx="0"/>
                </p:cNvCxnSpPr>
                <p:nvPr/>
              </p:nvCxnSpPr>
              <p:spPr>
                <a:xfrm flipH="1">
                  <a:off x="3332247" y="1725388"/>
                  <a:ext cx="1434957" cy="697603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Oval 36">
                      <a:extLst>
                        <a:ext uri="{FF2B5EF4-FFF2-40B4-BE49-F238E27FC236}">
                          <a16:creationId xmlns:a16="http://schemas.microsoft.com/office/drawing/2014/main" id="{E713C383-1571-A348-A030-307CB8C52E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7" name="Oval 36">
                      <a:extLst>
                        <a:ext uri="{FF2B5EF4-FFF2-40B4-BE49-F238E27FC236}">
                          <a16:creationId xmlns:a16="http://schemas.microsoft.com/office/drawing/2014/main" id="{E713C383-1571-A348-A030-307CB8C52E0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01078" y="2422991"/>
                      <a:ext cx="462337" cy="462337"/>
                    </a:xfrm>
                    <a:prstGeom prst="ellipse">
                      <a:avLst/>
                    </a:prstGeom>
                    <a:blipFill>
                      <a:blip r:embed="rId6"/>
                      <a:stretch>
                        <a:fillRect l="-5405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632450A9-DFDE-9542-A925-A9598E8838A6}"/>
                    </a:ext>
                  </a:extLst>
                </p:cNvPr>
                <p:cNvSpPr txBox="1"/>
                <p:nvPr/>
              </p:nvSpPr>
              <p:spPr>
                <a:xfrm>
                  <a:off x="4479525" y="2352786"/>
                  <a:ext cx="91242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.  .  .   </a:t>
                  </a:r>
                </a:p>
              </p:txBody>
            </p: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E10365FB-AF5F-D941-BEAB-1F6E7FCF6C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67204" y="1725388"/>
                  <a:ext cx="1661843" cy="749647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Oval 39">
                      <a:extLst>
                        <a:ext uri="{FF2B5EF4-FFF2-40B4-BE49-F238E27FC236}">
                          <a16:creationId xmlns:a16="http://schemas.microsoft.com/office/drawing/2014/main" id="{79C472CF-02FA-7E49-84E6-16F7D17C96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2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0" name="Oval 39">
                      <a:extLst>
                        <a:ext uri="{FF2B5EF4-FFF2-40B4-BE49-F238E27FC236}">
                          <a16:creationId xmlns:a16="http://schemas.microsoft.com/office/drawing/2014/main" id="{79C472CF-02FA-7E49-84E6-16F7D17C96F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45995" y="2411007"/>
                      <a:ext cx="498298" cy="474321"/>
                    </a:xfrm>
                    <a:prstGeom prst="ellipse">
                      <a:avLst/>
                    </a:prstGeom>
                    <a:blipFill>
                      <a:blip r:embed="rId7"/>
                      <a:stretch>
                        <a:fillRect l="-3797"/>
                      </a:stretch>
                    </a:blipFill>
                    <a:ln w="19050">
                      <a:solidFill>
                        <a:schemeClr val="tx1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83E38DF-B8D6-8145-8B8C-0FA9BECCF14F}"/>
                  </a:ext>
                </a:extLst>
              </p:cNvPr>
              <p:cNvGrpSpPr/>
              <p:nvPr/>
            </p:nvGrpSpPr>
            <p:grpSpPr>
              <a:xfrm>
                <a:off x="2132550" y="2166148"/>
                <a:ext cx="4772243" cy="1445239"/>
                <a:chOff x="2132550" y="2885328"/>
                <a:chExt cx="4772243" cy="1445239"/>
              </a:xfrm>
            </p:grpSpPr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FC7CA916-8082-FA46-8316-D5037974BCBD}"/>
                    </a:ext>
                  </a:extLst>
                </p:cNvPr>
                <p:cNvSpPr/>
                <p:nvPr/>
              </p:nvSpPr>
              <p:spPr>
                <a:xfrm>
                  <a:off x="2157570" y="330827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A690634-D0E3-F945-BCC7-7463B494046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32550" y="3431569"/>
                      <a:ext cx="571269" cy="38971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6A909099-3510-B74E-87DC-704D5FADA075}"/>
                    </a:ext>
                  </a:extLst>
                </p:cNvPr>
                <p:cNvSpPr/>
                <p:nvPr/>
              </p:nvSpPr>
              <p:spPr>
                <a:xfrm>
                  <a:off x="3111351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62F71630-7602-2B49-977E-5E54652E728D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65783" y="3429859"/>
                      <a:ext cx="577021" cy="38971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51610722-E526-424A-8161-C80FBE0B317B}"/>
                    </a:ext>
                  </a:extLst>
                </p:cNvPr>
                <p:cNvSpPr/>
                <p:nvPr/>
              </p:nvSpPr>
              <p:spPr>
                <a:xfrm>
                  <a:off x="6357990" y="3306569"/>
                  <a:ext cx="462337" cy="575352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TextBox 26">
                      <a:extLst>
                        <a:ext uri="{FF2B5EF4-FFF2-40B4-BE49-F238E27FC236}">
                          <a16:creationId xmlns:a16="http://schemas.microsoft.com/office/drawing/2014/main" id="{81A770CE-1B7D-964E-B471-AF8A6BEBFF40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32970" y="3429859"/>
                      <a:ext cx="571823" cy="38971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8" name="Straight Arrow Connector 27">
                  <a:extLst>
                    <a:ext uri="{FF2B5EF4-FFF2-40B4-BE49-F238E27FC236}">
                      <a16:creationId xmlns:a16="http://schemas.microsoft.com/office/drawing/2014/main" id="{5A38547A-2EDB-C346-850C-D8B46EBDC546}"/>
                    </a:ext>
                  </a:extLst>
                </p:cNvPr>
                <p:cNvCxnSpPr>
                  <a:stCxn id="35" idx="4"/>
                  <a:endCxn id="22" idx="0"/>
                </p:cNvCxnSpPr>
                <p:nvPr/>
              </p:nvCxnSpPr>
              <p:spPr>
                <a:xfrm>
                  <a:off x="2388739" y="288703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>
                  <a:extLst>
                    <a:ext uri="{FF2B5EF4-FFF2-40B4-BE49-F238E27FC236}">
                      <a16:creationId xmlns:a16="http://schemas.microsoft.com/office/drawing/2014/main" id="{AA7DF03D-6418-4D43-BBA8-E42292730443}"/>
                    </a:ext>
                  </a:extLst>
                </p:cNvPr>
                <p:cNvCxnSpPr/>
                <p:nvPr/>
              </p:nvCxnSpPr>
              <p:spPr>
                <a:xfrm>
                  <a:off x="335621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Arrow Connector 29">
                  <a:extLst>
                    <a:ext uri="{FF2B5EF4-FFF2-40B4-BE49-F238E27FC236}">
                      <a16:creationId xmlns:a16="http://schemas.microsoft.com/office/drawing/2014/main" id="{DA2E6684-D0AC-DB49-8503-3E626F02BF7F}"/>
                    </a:ext>
                  </a:extLst>
                </p:cNvPr>
                <p:cNvCxnSpPr/>
                <p:nvPr/>
              </p:nvCxnSpPr>
              <p:spPr>
                <a:xfrm>
                  <a:off x="6599431" y="2885328"/>
                  <a:ext cx="0" cy="421241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>
                  <a:extLst>
                    <a:ext uri="{FF2B5EF4-FFF2-40B4-BE49-F238E27FC236}">
                      <a16:creationId xmlns:a16="http://schemas.microsoft.com/office/drawing/2014/main" id="{9FADADF3-E2AF-904C-A40C-6D1FEE384CE8}"/>
                    </a:ext>
                  </a:extLst>
                </p:cNvPr>
                <p:cNvCxnSpPr>
                  <a:cxnSpLocks/>
                  <a:stCxn id="22" idx="2"/>
                </p:cNvCxnSpPr>
                <p:nvPr/>
              </p:nvCxnSpPr>
              <p:spPr>
                <a:xfrm>
                  <a:off x="2388739" y="3883631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>
                  <a:extLst>
                    <a:ext uri="{FF2B5EF4-FFF2-40B4-BE49-F238E27FC236}">
                      <a16:creationId xmlns:a16="http://schemas.microsoft.com/office/drawing/2014/main" id="{23FBD3D8-D418-4A4B-8A86-6CB2564706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9" y="3892195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>
                  <a:extLst>
                    <a:ext uri="{FF2B5EF4-FFF2-40B4-BE49-F238E27FC236}">
                      <a16:creationId xmlns:a16="http://schemas.microsoft.com/office/drawing/2014/main" id="{31028668-C0BA-3A4E-ABA9-95A194F68A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78887" y="3871646"/>
                  <a:ext cx="0" cy="4383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2416292F-2CF7-ED40-8B4B-D79CC6EE366D}"/>
                  </a:ext>
                </a:extLst>
              </p:cNvPr>
              <p:cNvGrpSpPr/>
              <p:nvPr/>
            </p:nvGrpSpPr>
            <p:grpSpPr>
              <a:xfrm>
                <a:off x="2145586" y="3532618"/>
                <a:ext cx="4676449" cy="1388714"/>
                <a:chOff x="2145586" y="4251798"/>
                <a:chExt cx="4676449" cy="1388714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0F68EEF-CB89-B442-B441-01A2304A2F0C}"/>
                    </a:ext>
                  </a:extLst>
                </p:cNvPr>
                <p:cNvGrpSpPr/>
                <p:nvPr/>
              </p:nvGrpSpPr>
              <p:grpSpPr>
                <a:xfrm>
                  <a:off x="2145586" y="4251798"/>
                  <a:ext cx="4676449" cy="534252"/>
                  <a:chOff x="2145586" y="4251798"/>
                  <a:chExt cx="4676449" cy="534252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" name="Oval 17">
                        <a:extLst>
                          <a:ext uri="{FF2B5EF4-FFF2-40B4-BE49-F238E27FC236}">
                            <a16:creationId xmlns:a16="http://schemas.microsoft.com/office/drawing/2014/main" id="{D67DF4DB-2553-D441-9AB0-2634AB2833B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8" name="Oval 17">
                        <a:extLst>
                          <a:ext uri="{FF2B5EF4-FFF2-40B4-BE49-F238E27FC236}">
                            <a16:creationId xmlns:a16="http://schemas.microsoft.com/office/drawing/2014/main" id="{D67DF4DB-2553-D441-9AB0-2634AB2833B3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145586" y="432371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1"/>
                        <a:stretch>
                          <a:fillRect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Oval 18">
                        <a:extLst>
                          <a:ext uri="{FF2B5EF4-FFF2-40B4-BE49-F238E27FC236}">
                            <a16:creationId xmlns:a16="http://schemas.microsoft.com/office/drawing/2014/main" id="{017F5584-6E31-D846-B454-A235D1C116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9" name="Oval 18">
                        <a:extLst>
                          <a:ext uri="{FF2B5EF4-FFF2-40B4-BE49-F238E27FC236}">
                            <a16:creationId xmlns:a16="http://schemas.microsoft.com/office/drawing/2014/main" id="{017F5584-6E31-D846-B454-A235D1C1165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09642" y="4322003"/>
                        <a:ext cx="462337" cy="462337"/>
                      </a:xfrm>
                      <a:prstGeom prst="ellipse">
                        <a:avLst/>
                      </a:prstGeom>
                      <a:blipFill>
                        <a:blip r:embed="rId12"/>
                        <a:stretch>
                          <a:fillRect l="-1370"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9D65904-32FF-A74B-93B5-94814E61557B}"/>
                      </a:ext>
                    </a:extLst>
                  </p:cNvPr>
                  <p:cNvSpPr txBox="1"/>
                  <p:nvPr/>
                </p:nvSpPr>
                <p:spPr>
                  <a:xfrm>
                    <a:off x="4416171" y="4251798"/>
                    <a:ext cx="91242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/>
                      <a:t>.  .  .   </a:t>
                    </a: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Oval 20">
                        <a:extLst>
                          <a:ext uri="{FF2B5EF4-FFF2-40B4-BE49-F238E27FC236}">
                            <a16:creationId xmlns:a16="http://schemas.microsoft.com/office/drawing/2014/main" id="{4B565455-7018-9D4A-92DB-7C492C337E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2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2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1" name="Oval 20">
                        <a:extLst>
                          <a:ext uri="{FF2B5EF4-FFF2-40B4-BE49-F238E27FC236}">
                            <a16:creationId xmlns:a16="http://schemas.microsoft.com/office/drawing/2014/main" id="{4B565455-7018-9D4A-92DB-7C492C337EF2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323737" y="4268923"/>
                        <a:ext cx="498298" cy="474321"/>
                      </a:xfrm>
                      <a:prstGeom prst="ellipse">
                        <a:avLst/>
                      </a:prstGeom>
                      <a:blipFill>
                        <a:blip r:embed="rId13"/>
                        <a:stretch>
                          <a:fillRect/>
                        </a:stretch>
                      </a:blipFill>
                      <a:ln w="19050">
                        <a:solidFill>
                          <a:schemeClr val="tx1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12B4D4BA-0BB0-B148-8CD7-9B830DF6C1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88739" y="4784340"/>
                  <a:ext cx="2481212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2EA978EF-BE20-FF48-A4E1-CB1022F0A7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2247" y="4784340"/>
                  <a:ext cx="1537704" cy="85617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30B51C7E-9DD3-4A40-95C0-7ED36CB203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69951" y="4743244"/>
                  <a:ext cx="1708936" cy="89726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E318BF7-6233-9047-8624-9642CE51145C}"/>
                    </a:ext>
                  </a:extLst>
                </p:cNvPr>
                <p:cNvSpPr/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𝐩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E318BF7-6233-9047-8624-9642CE51145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618" y="575734"/>
                  <a:ext cx="378629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403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ounded Rectangle 9">
                  <a:extLst>
                    <a:ext uri="{FF2B5EF4-FFF2-40B4-BE49-F238E27FC236}">
                      <a16:creationId xmlns:a16="http://schemas.microsoft.com/office/drawing/2014/main" id="{67C840C4-E28D-8849-817D-9D62F3C80EE3}"/>
                    </a:ext>
                  </a:extLst>
                </p:cNvPr>
                <p:cNvSpPr/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noFill/>
                <a:ln w="254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ℜ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Rounded Rectangle 9">
                  <a:extLst>
                    <a:ext uri="{FF2B5EF4-FFF2-40B4-BE49-F238E27FC236}">
                      <a16:creationId xmlns:a16="http://schemas.microsoft.com/office/drawing/2014/main" id="{67C840C4-E28D-8849-817D-9D62F3C80E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9891" y="4841820"/>
                  <a:ext cx="849075" cy="425919"/>
                </a:xfrm>
                <a:prstGeom prst="round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 w="254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9FCFE17-DE16-D042-A163-CB2F8EDB5C1E}"/>
              </a:ext>
            </a:extLst>
          </p:cNvPr>
          <p:cNvSpPr txBox="1"/>
          <p:nvPr/>
        </p:nvSpPr>
        <p:spPr>
          <a:xfrm>
            <a:off x="266153" y="1259983"/>
            <a:ext cx="856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Blackboard </a:t>
            </a:r>
            <a:r>
              <a:rPr lang="en-US" sz="2400" dirty="0"/>
              <a:t>protocols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/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𝒲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D6C124B-2772-9A4E-9975-7C47F1DB6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1869" y="3070013"/>
                <a:ext cx="1573620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18C6A4F0-29F8-004B-AE56-FC97E3BA7D42}"/>
                  </a:ext>
                </a:extLst>
              </p:cNvPr>
              <p:cNvSpPr/>
              <p:nvPr/>
            </p:nvSpPr>
            <p:spPr>
              <a:xfrm>
                <a:off x="336813" y="3136993"/>
                <a:ext cx="544528" cy="492622"/>
              </a:xfrm>
              <a:prstGeom prst="roundRect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18C6A4F0-29F8-004B-AE56-FC97E3BA7D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813" y="3136993"/>
                <a:ext cx="544528" cy="492622"/>
              </a:xfrm>
              <a:prstGeom prst="round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Freeform 63">
            <a:extLst>
              <a:ext uri="{FF2B5EF4-FFF2-40B4-BE49-F238E27FC236}">
                <a16:creationId xmlns:a16="http://schemas.microsoft.com/office/drawing/2014/main" id="{B9729D95-FDF4-8742-981E-458343214B1B}"/>
              </a:ext>
            </a:extLst>
          </p:cNvPr>
          <p:cNvSpPr/>
          <p:nvPr/>
        </p:nvSpPr>
        <p:spPr>
          <a:xfrm>
            <a:off x="881340" y="2895672"/>
            <a:ext cx="1245083" cy="297377"/>
          </a:xfrm>
          <a:custGeom>
            <a:avLst/>
            <a:gdLst>
              <a:gd name="connsiteX0" fmla="*/ 0 w 1719618"/>
              <a:gd name="connsiteY0" fmla="*/ 464310 h 464310"/>
              <a:gd name="connsiteX1" fmla="*/ 736979 w 1719618"/>
              <a:gd name="connsiteY1" fmla="*/ 286 h 464310"/>
              <a:gd name="connsiteX2" fmla="*/ 1719618 w 1719618"/>
              <a:gd name="connsiteY2" fmla="*/ 409719 h 46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9618" h="464310">
                <a:moveTo>
                  <a:pt x="0" y="464310"/>
                </a:moveTo>
                <a:cubicBezTo>
                  <a:pt x="225188" y="236847"/>
                  <a:pt x="450376" y="9384"/>
                  <a:pt x="736979" y="286"/>
                </a:cubicBezTo>
                <a:cubicBezTo>
                  <a:pt x="1023582" y="-8813"/>
                  <a:pt x="1371600" y="200453"/>
                  <a:pt x="1719618" y="409719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BC18BDB9-5209-9C4A-BFF9-EBF2104FBB44}"/>
              </a:ext>
            </a:extLst>
          </p:cNvPr>
          <p:cNvSpPr/>
          <p:nvPr/>
        </p:nvSpPr>
        <p:spPr>
          <a:xfrm>
            <a:off x="798553" y="2784484"/>
            <a:ext cx="2191305" cy="379037"/>
          </a:xfrm>
          <a:custGeom>
            <a:avLst/>
            <a:gdLst>
              <a:gd name="connsiteX0" fmla="*/ 0 w 2333767"/>
              <a:gd name="connsiteY0" fmla="*/ 450393 h 464041"/>
              <a:gd name="connsiteX1" fmla="*/ 887104 w 2333767"/>
              <a:gd name="connsiteY1" fmla="*/ 17 h 464041"/>
              <a:gd name="connsiteX2" fmla="*/ 2333767 w 2333767"/>
              <a:gd name="connsiteY2" fmla="*/ 464041 h 464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767" h="464041">
                <a:moveTo>
                  <a:pt x="0" y="450393"/>
                </a:moveTo>
                <a:cubicBezTo>
                  <a:pt x="249071" y="224067"/>
                  <a:pt x="498143" y="-2258"/>
                  <a:pt x="887104" y="17"/>
                </a:cubicBezTo>
                <a:cubicBezTo>
                  <a:pt x="1276065" y="2292"/>
                  <a:pt x="1804916" y="233166"/>
                  <a:pt x="2333767" y="464041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B37AAA76-5A5E-324C-B9E5-A1D70A5FFF41}"/>
              </a:ext>
            </a:extLst>
          </p:cNvPr>
          <p:cNvSpPr/>
          <p:nvPr/>
        </p:nvSpPr>
        <p:spPr>
          <a:xfrm>
            <a:off x="655093" y="2676678"/>
            <a:ext cx="5322626" cy="503250"/>
          </a:xfrm>
          <a:custGeom>
            <a:avLst/>
            <a:gdLst>
              <a:gd name="connsiteX0" fmla="*/ 0 w 5322626"/>
              <a:gd name="connsiteY0" fmla="*/ 655274 h 709865"/>
              <a:gd name="connsiteX1" fmla="*/ 1146411 w 5322626"/>
              <a:gd name="connsiteY1" fmla="*/ 182 h 709865"/>
              <a:gd name="connsiteX2" fmla="*/ 5322626 w 5322626"/>
              <a:gd name="connsiteY2" fmla="*/ 709865 h 709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22626" h="709865">
                <a:moveTo>
                  <a:pt x="0" y="655274"/>
                </a:moveTo>
                <a:cubicBezTo>
                  <a:pt x="129653" y="323178"/>
                  <a:pt x="259307" y="-8917"/>
                  <a:pt x="1146411" y="182"/>
                </a:cubicBezTo>
                <a:cubicBezTo>
                  <a:pt x="2033515" y="9280"/>
                  <a:pt x="4562901" y="612056"/>
                  <a:pt x="5322626" y="709865"/>
                </a:cubicBez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D6BC2F8C-B3AA-A142-9FE1-9C16E7AF4EB7}"/>
              </a:ext>
            </a:extLst>
          </p:cNvPr>
          <p:cNvSpPr/>
          <p:nvPr/>
        </p:nvSpPr>
        <p:spPr>
          <a:xfrm>
            <a:off x="586854" y="3630304"/>
            <a:ext cx="3643952" cy="2016826"/>
          </a:xfrm>
          <a:custGeom>
            <a:avLst/>
            <a:gdLst>
              <a:gd name="connsiteX0" fmla="*/ 0 w 3643952"/>
              <a:gd name="connsiteY0" fmla="*/ 0 h 2016826"/>
              <a:gd name="connsiteX1" fmla="*/ 1228298 w 3643952"/>
              <a:gd name="connsiteY1" fmla="*/ 1897039 h 2016826"/>
              <a:gd name="connsiteX2" fmla="*/ 3643952 w 3643952"/>
              <a:gd name="connsiteY2" fmla="*/ 1828800 h 2016826"/>
              <a:gd name="connsiteX3" fmla="*/ 3643952 w 3643952"/>
              <a:gd name="connsiteY3" fmla="*/ 1828800 h 201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43952" h="2016826">
                <a:moveTo>
                  <a:pt x="0" y="0"/>
                </a:moveTo>
                <a:cubicBezTo>
                  <a:pt x="310486" y="796119"/>
                  <a:pt x="620973" y="1592239"/>
                  <a:pt x="1228298" y="1897039"/>
                </a:cubicBezTo>
                <a:cubicBezTo>
                  <a:pt x="1835623" y="2201839"/>
                  <a:pt x="3643952" y="1828800"/>
                  <a:pt x="3643952" y="1828800"/>
                </a:cubicBezTo>
                <a:lnTo>
                  <a:pt x="3643952" y="1828800"/>
                </a:lnTo>
              </a:path>
            </a:pathLst>
          </a:custGeom>
          <a:noFill/>
          <a:ln w="25400">
            <a:solidFill>
              <a:srgbClr val="F24D0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82849AAF-2413-0F41-AD21-69B8C23EDD88}"/>
              </a:ext>
            </a:extLst>
          </p:cNvPr>
          <p:cNvSpPr/>
          <p:nvPr/>
        </p:nvSpPr>
        <p:spPr>
          <a:xfrm>
            <a:off x="2456597" y="3603009"/>
            <a:ext cx="600502" cy="436728"/>
          </a:xfrm>
          <a:custGeom>
            <a:avLst/>
            <a:gdLst>
              <a:gd name="connsiteX0" fmla="*/ 0 w 600502"/>
              <a:gd name="connsiteY0" fmla="*/ 436728 h 436728"/>
              <a:gd name="connsiteX1" fmla="*/ 600502 w 600502"/>
              <a:gd name="connsiteY1" fmla="*/ 0 h 436728"/>
              <a:gd name="connsiteX2" fmla="*/ 600502 w 600502"/>
              <a:gd name="connsiteY2" fmla="*/ 0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502" h="436728">
                <a:moveTo>
                  <a:pt x="0" y="436728"/>
                </a:moveTo>
                <a:lnTo>
                  <a:pt x="600502" y="0"/>
                </a:lnTo>
                <a:lnTo>
                  <a:pt x="600502" y="0"/>
                </a:ln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1F88903F-115D-6D47-AB3B-EB2F4C2E03A1}"/>
              </a:ext>
            </a:extLst>
          </p:cNvPr>
          <p:cNvSpPr/>
          <p:nvPr/>
        </p:nvSpPr>
        <p:spPr>
          <a:xfrm>
            <a:off x="2473783" y="3561477"/>
            <a:ext cx="3518296" cy="478791"/>
          </a:xfrm>
          <a:custGeom>
            <a:avLst/>
            <a:gdLst>
              <a:gd name="connsiteX0" fmla="*/ 0 w 3480179"/>
              <a:gd name="connsiteY0" fmla="*/ 777922 h 777922"/>
              <a:gd name="connsiteX1" fmla="*/ 3480179 w 3480179"/>
              <a:gd name="connsiteY1" fmla="*/ 0 h 777922"/>
              <a:gd name="connsiteX2" fmla="*/ 3480179 w 3480179"/>
              <a:gd name="connsiteY2" fmla="*/ 0 h 77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80179" h="777922">
                <a:moveTo>
                  <a:pt x="0" y="777922"/>
                </a:moveTo>
                <a:lnTo>
                  <a:pt x="3480179" y="0"/>
                </a:lnTo>
                <a:lnTo>
                  <a:pt x="3480179" y="0"/>
                </a:ln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6E2FFED-07DD-9443-9AF1-410FEB50E9AE}"/>
              </a:ext>
            </a:extLst>
          </p:cNvPr>
          <p:cNvCxnSpPr>
            <a:stCxn id="19" idx="6"/>
          </p:cNvCxnSpPr>
          <p:nvPr/>
        </p:nvCxnSpPr>
        <p:spPr>
          <a:xfrm flipV="1">
            <a:off x="3425540" y="3603009"/>
            <a:ext cx="2643379" cy="617278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39141216-AEFA-4276-BF4A-6EF73C4C996C}"/>
              </a:ext>
            </a:extLst>
          </p:cNvPr>
          <p:cNvSpPr txBox="1"/>
          <p:nvPr/>
        </p:nvSpPr>
        <p:spPr>
          <a:xfrm>
            <a:off x="454476" y="5940852"/>
            <a:ext cx="8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Fully interactive (“many passes”),</a:t>
            </a:r>
          </a:p>
          <a:p>
            <a:pPr algn="ctr"/>
            <a:r>
              <a:rPr lang="en-US" sz="2400" dirty="0"/>
              <a:t>and common random seed</a:t>
            </a:r>
          </a:p>
        </p:txBody>
      </p:sp>
      <p:pic>
        <p:nvPicPr>
          <p:cNvPr id="53" name="Graphic 52" descr="Dice">
            <a:extLst>
              <a:ext uri="{FF2B5EF4-FFF2-40B4-BE49-F238E27FC236}">
                <a16:creationId xmlns:a16="http://schemas.microsoft.com/office/drawing/2014/main" id="{A9387931-6756-4905-A3A5-A855D5405B8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28650" y="5937688"/>
            <a:ext cx="783788" cy="783788"/>
          </a:xfrm>
          <a:prstGeom prst="rect">
            <a:avLst/>
          </a:prstGeom>
        </p:spPr>
      </p:pic>
      <p:sp>
        <p:nvSpPr>
          <p:cNvPr id="3" name="Freeform 44">
            <a:extLst>
              <a:ext uri="{FF2B5EF4-FFF2-40B4-BE49-F238E27FC236}">
                <a16:creationId xmlns:a16="http://schemas.microsoft.com/office/drawing/2014/main" id="{5070C842-6E35-4E7F-80E6-4A0E31172352}"/>
              </a:ext>
            </a:extLst>
          </p:cNvPr>
          <p:cNvSpPr/>
          <p:nvPr/>
        </p:nvSpPr>
        <p:spPr>
          <a:xfrm flipH="1">
            <a:off x="3225908" y="3611433"/>
            <a:ext cx="2843010" cy="369214"/>
          </a:xfrm>
          <a:custGeom>
            <a:avLst/>
            <a:gdLst>
              <a:gd name="connsiteX0" fmla="*/ 0 w 600502"/>
              <a:gd name="connsiteY0" fmla="*/ 436728 h 436728"/>
              <a:gd name="connsiteX1" fmla="*/ 600502 w 600502"/>
              <a:gd name="connsiteY1" fmla="*/ 0 h 436728"/>
              <a:gd name="connsiteX2" fmla="*/ 600502 w 600502"/>
              <a:gd name="connsiteY2" fmla="*/ 0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502" h="436728">
                <a:moveTo>
                  <a:pt x="0" y="436728"/>
                </a:moveTo>
                <a:lnTo>
                  <a:pt x="600502" y="0"/>
                </a:lnTo>
                <a:lnTo>
                  <a:pt x="600502" y="0"/>
                </a:ln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44">
            <a:extLst>
              <a:ext uri="{FF2B5EF4-FFF2-40B4-BE49-F238E27FC236}">
                <a16:creationId xmlns:a16="http://schemas.microsoft.com/office/drawing/2014/main" id="{D43C555B-B461-4C5D-9007-5358D0DB904C}"/>
              </a:ext>
            </a:extLst>
          </p:cNvPr>
          <p:cNvSpPr/>
          <p:nvPr/>
        </p:nvSpPr>
        <p:spPr>
          <a:xfrm flipH="1">
            <a:off x="2347207" y="3599699"/>
            <a:ext cx="3687032" cy="390149"/>
          </a:xfrm>
          <a:custGeom>
            <a:avLst/>
            <a:gdLst>
              <a:gd name="connsiteX0" fmla="*/ 0 w 600502"/>
              <a:gd name="connsiteY0" fmla="*/ 436728 h 436728"/>
              <a:gd name="connsiteX1" fmla="*/ 600502 w 600502"/>
              <a:gd name="connsiteY1" fmla="*/ 0 h 436728"/>
              <a:gd name="connsiteX2" fmla="*/ 600502 w 600502"/>
              <a:gd name="connsiteY2" fmla="*/ 0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502" h="436728">
                <a:moveTo>
                  <a:pt x="0" y="436728"/>
                </a:moveTo>
                <a:lnTo>
                  <a:pt x="600502" y="0"/>
                </a:lnTo>
                <a:lnTo>
                  <a:pt x="600502" y="0"/>
                </a:ln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4">
            <a:extLst>
              <a:ext uri="{FF2B5EF4-FFF2-40B4-BE49-F238E27FC236}">
                <a16:creationId xmlns:a16="http://schemas.microsoft.com/office/drawing/2014/main" id="{220FA386-7FE1-4C24-B57E-EAF05E70C649}"/>
              </a:ext>
            </a:extLst>
          </p:cNvPr>
          <p:cNvSpPr/>
          <p:nvPr/>
        </p:nvSpPr>
        <p:spPr>
          <a:xfrm flipH="1">
            <a:off x="2347207" y="3593875"/>
            <a:ext cx="709892" cy="448076"/>
          </a:xfrm>
          <a:custGeom>
            <a:avLst/>
            <a:gdLst>
              <a:gd name="connsiteX0" fmla="*/ 0 w 600502"/>
              <a:gd name="connsiteY0" fmla="*/ 436728 h 436728"/>
              <a:gd name="connsiteX1" fmla="*/ 600502 w 600502"/>
              <a:gd name="connsiteY1" fmla="*/ 0 h 436728"/>
              <a:gd name="connsiteX2" fmla="*/ 600502 w 600502"/>
              <a:gd name="connsiteY2" fmla="*/ 0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502" h="436728">
                <a:moveTo>
                  <a:pt x="0" y="436728"/>
                </a:moveTo>
                <a:lnTo>
                  <a:pt x="600502" y="0"/>
                </a:lnTo>
                <a:lnTo>
                  <a:pt x="600502" y="0"/>
                </a:ln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143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protocols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741134C3-98AD-4E46-94F0-7E0CF0CF809A}"/>
              </a:ext>
            </a:extLst>
          </p:cNvPr>
          <p:cNvSpPr txBox="1"/>
          <p:nvPr/>
        </p:nvSpPr>
        <p:spPr>
          <a:xfrm>
            <a:off x="200593" y="2274838"/>
            <a:ext cx="87280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Each of these models is </a:t>
            </a:r>
            <a:r>
              <a:rPr lang="en-US" sz="2400" b="1" dirty="0"/>
              <a:t>at least as powerful</a:t>
            </a:r>
            <a:r>
              <a:rPr lang="en-US" sz="2400" dirty="0"/>
              <a:t> as the previous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>
                <a:solidFill>
                  <a:srgbClr val="0070C0"/>
                </a:solidFill>
              </a:rPr>
              <a:t>private-coin</a:t>
            </a:r>
            <a:r>
              <a:rPr lang="en-US" sz="2400" dirty="0"/>
              <a:t> ≼ </a:t>
            </a:r>
            <a:r>
              <a:rPr lang="en-US" sz="2400" dirty="0">
                <a:solidFill>
                  <a:srgbClr val="0070C0"/>
                </a:solidFill>
              </a:rPr>
              <a:t>public-coin</a:t>
            </a:r>
            <a:r>
              <a:rPr lang="en-US" sz="2400" dirty="0"/>
              <a:t> ≼ </a:t>
            </a:r>
            <a:r>
              <a:rPr lang="en-US" sz="2400" dirty="0">
                <a:solidFill>
                  <a:srgbClr val="0070C0"/>
                </a:solidFill>
              </a:rPr>
              <a:t>sequentially interactive </a:t>
            </a:r>
            <a:r>
              <a:rPr lang="en-US" sz="2400" dirty="0"/>
              <a:t>≼ </a:t>
            </a:r>
            <a:r>
              <a:rPr lang="en-US" sz="2400" dirty="0">
                <a:solidFill>
                  <a:srgbClr val="0070C0"/>
                </a:solidFill>
              </a:rPr>
              <a:t>blackboard</a:t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> Each has its pros and cons (both in theory </a:t>
            </a:r>
            <a:r>
              <a:rPr lang="en-US" sz="2400" i="1" dirty="0"/>
              <a:t>and</a:t>
            </a:r>
            <a:r>
              <a:rPr lang="en-US" sz="2400" dirty="0"/>
              <a:t> practice), and may require different techniques to analyze.</a:t>
            </a:r>
          </a:p>
        </p:txBody>
      </p:sp>
    </p:spTree>
    <p:extLst>
      <p:ext uri="{BB962C8B-B14F-4D97-AF65-F5344CB8AC3E}">
        <p14:creationId xmlns:p14="http://schemas.microsoft.com/office/powerpoint/2010/main" val="36360294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problems</a:t>
            </a:r>
            <a:endParaRPr lang="en-US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374" y="-24544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E91B1C4-AEF2-8540-A57E-866E9D32918B}"/>
                  </a:ext>
                </a:extLst>
              </p:cNvPr>
              <p:cNvSpPr txBox="1"/>
              <p:nvPr/>
            </p:nvSpPr>
            <p:spPr>
              <a:xfrm>
                <a:off x="195944" y="1669076"/>
                <a:ext cx="8985269" cy="17235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Estimation (learning): </a:t>
                </a:r>
                <a:r>
                  <a:rPr lang="en-US" sz="2400" dirty="0"/>
                  <a:t>Design</a:t>
                </a:r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dirty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such that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dirty="0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charset="0"/>
                                </a:rPr>
                                <m:t>,</m:t>
                              </m:r>
                              <m:r>
                                <a:rPr lang="en-US" sz="2400" b="1" dirty="0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</m:e>
                          </m:d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charset="0"/>
                        </a:rPr>
                        <m:t>𝜀</m:t>
                      </m:r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d</m:t>
                    </m:r>
                    <m:d>
                      <m:dPr>
                        <m:ctrlPr>
                          <a:rPr lang="en-US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400" b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⋅</m:t>
                        </m:r>
                      </m:e>
                    </m:d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is a</a:t>
                </a:r>
                <a:r>
                  <a:rPr lang="en-US" sz="2400" b="1" dirty="0"/>
                  <a:t> distance/loss ⇝ </a:t>
                </a:r>
                <a:r>
                  <a:rPr lang="en-US" sz="2400" dirty="0"/>
                  <a:t>e.g., total variation or parameter distance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E91B1C4-AEF2-8540-A57E-866E9D329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44" y="1669076"/>
                <a:ext cx="8985269" cy="1723549"/>
              </a:xfrm>
              <a:prstGeom prst="rect">
                <a:avLst/>
              </a:prstGeom>
              <a:blipFill>
                <a:blip r:embed="rId5"/>
                <a:stretch>
                  <a:fillRect l="-1018" t="-2827" b="-7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78D6ADF-D672-DB45-9B91-C1D17912C707}"/>
                  </a:ext>
                </a:extLst>
              </p:cNvPr>
              <p:cNvSpPr txBox="1"/>
              <p:nvPr/>
            </p:nvSpPr>
            <p:spPr>
              <a:xfrm>
                <a:off x="266153" y="953780"/>
                <a:ext cx="85679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 charset="0"/>
                      </a:rPr>
                      <m:t>𝜀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b="1" dirty="0"/>
                  <a:t>accuracy</a:t>
                </a:r>
                <a:r>
                  <a:rPr lang="en-US" sz="2400" dirty="0"/>
                  <a:t> parameter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78D6ADF-D672-DB45-9B91-C1D17912C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953780"/>
                <a:ext cx="8567908" cy="461665"/>
              </a:xfrm>
              <a:prstGeom prst="rect">
                <a:avLst/>
              </a:prstGeom>
              <a:blipFill>
                <a:blip r:embed="rId7"/>
                <a:stretch>
                  <a:fillRect t="-5405" b="-29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57F371-C742-DA42-8B9E-F280D8BC2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95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problems</a:t>
            </a:r>
            <a:endParaRPr lang="en-US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E91B1C4-AEF2-8540-A57E-866E9D32918B}"/>
                  </a:ext>
                </a:extLst>
              </p:cNvPr>
              <p:cNvSpPr txBox="1"/>
              <p:nvPr/>
            </p:nvSpPr>
            <p:spPr>
              <a:xfrm>
                <a:off x="195944" y="1669076"/>
                <a:ext cx="8985269" cy="17235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Estimation (learning): </a:t>
                </a:r>
                <a:r>
                  <a:rPr lang="en-US" sz="2400" dirty="0"/>
                  <a:t>Design</a:t>
                </a:r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dirty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such that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dirty="0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charset="0"/>
                                </a:rPr>
                                <m:t>,</m:t>
                              </m:r>
                              <m:r>
                                <a:rPr lang="en-US" sz="2400" b="1" dirty="0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</m:e>
                          </m:d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charset="0"/>
                        </a:rPr>
                        <m:t>𝜀</m:t>
                      </m:r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d</m:t>
                    </m:r>
                    <m:d>
                      <m:dPr>
                        <m:ctrlPr>
                          <a:rPr lang="en-US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400" b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⋅</m:t>
                        </m:r>
                      </m:e>
                    </m:d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is a</a:t>
                </a:r>
                <a:r>
                  <a:rPr lang="en-US" sz="2400" b="1" dirty="0"/>
                  <a:t> distance/loss ⇝ </a:t>
                </a:r>
                <a:r>
                  <a:rPr lang="en-US" sz="2400" dirty="0"/>
                  <a:t>e.g., total variation or parameter distance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E91B1C4-AEF2-8540-A57E-866E9D329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44" y="1669076"/>
                <a:ext cx="8985269" cy="1723549"/>
              </a:xfrm>
              <a:prstGeom prst="rect">
                <a:avLst/>
              </a:prstGeom>
              <a:blipFill>
                <a:blip r:embed="rId5"/>
                <a:stretch>
                  <a:fillRect l="-1018" t="-2827" b="-7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C3C2748-21F1-5E4B-9627-5B3D885E81A6}"/>
                  </a:ext>
                </a:extLst>
              </p:cNvPr>
              <p:cNvSpPr txBox="1"/>
              <p:nvPr/>
            </p:nvSpPr>
            <p:spPr>
              <a:xfrm>
                <a:off x="204509" y="3739214"/>
                <a:ext cx="8567908" cy="19950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Hypothesis testing: </a:t>
                </a:r>
                <a:r>
                  <a:rPr lang="en-US" sz="2400" dirty="0"/>
                  <a:t>given two sets of “yes” and “no” distributions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</m:oMath>
                </a14:m>
                <a:r>
                  <a:rPr lang="en-US" sz="2400" dirty="0"/>
                  <a:t> “with separation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charset="0"/>
                      </a:rPr>
                      <m:t>𝜀</m:t>
                    </m:r>
                  </m:oMath>
                </a14:m>
                <a:r>
                  <a:rPr lang="en-US" sz="2400" dirty="0"/>
                  <a:t>,”* design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dirty="0"/>
                  <a:t> such that </a:t>
                </a:r>
              </a:p>
              <a:p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4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&gt;0.9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func>
                  </m:oMath>
                </a14:m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1" dirty="0">
                        <a:latin typeface="Cambria Math" panose="02040503050406030204" pitchFamily="18" charset="0"/>
                      </a:rPr>
                      <m:t>𝐩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4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&gt;0.9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func>
                  </m:oMath>
                </a14:m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dirty="0">
                            <a:latin typeface="Cambria Math" panose="02040503050406030204" pitchFamily="18" charset="0"/>
                          </a:rPr>
                          <m:t>𝐩</m:t>
                        </m:r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C3C2748-21F1-5E4B-9627-5B3D885E81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509" y="3739214"/>
                <a:ext cx="8567908" cy="1995033"/>
              </a:xfrm>
              <a:prstGeom prst="rect">
                <a:avLst/>
              </a:prstGeom>
              <a:blipFill>
                <a:blip r:embed="rId6"/>
                <a:stretch>
                  <a:fillRect l="-1139" t="-2439" b="-30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78D6ADF-D672-DB45-9B91-C1D17912C707}"/>
                  </a:ext>
                </a:extLst>
              </p:cNvPr>
              <p:cNvSpPr txBox="1"/>
              <p:nvPr/>
            </p:nvSpPr>
            <p:spPr>
              <a:xfrm>
                <a:off x="266153" y="953780"/>
                <a:ext cx="85679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 charset="0"/>
                      </a:rPr>
                      <m:t>𝜀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b="1" dirty="0"/>
                  <a:t>accuracy</a:t>
                </a:r>
                <a:r>
                  <a:rPr lang="en-US" sz="2400" dirty="0"/>
                  <a:t> parameter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78D6ADF-D672-DB45-9B91-C1D17912C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953780"/>
                <a:ext cx="8567908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57F371-C742-DA42-8B9E-F280D8BC2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FB5304-3531-486E-AFB9-543D85478BE5}"/>
                  </a:ext>
                </a:extLst>
              </p:cNvPr>
              <p:cNvSpPr txBox="1"/>
              <p:nvPr/>
            </p:nvSpPr>
            <p:spPr>
              <a:xfrm>
                <a:off x="3859618" y="6356351"/>
                <a:ext cx="42796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0" dirty="0">
                    <a:ea typeface="Cambria Math" panose="02040503050406030204" pitchFamily="18" charset="0"/>
                  </a:rPr>
                  <a:t>* 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  <m:d>
                      <m:d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dirty="0">
                            <a:latin typeface="Cambria Math" panose="02040503050406030204" pitchFamily="18" charset="0"/>
                          </a:rPr>
                          <m:t>𝐩</m:t>
                        </m:r>
                        <m:r>
                          <a:rPr lang="en-US" sz="1800" b="1" i="0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800" b="1" i="0" dirty="0" smtClean="0">
                            <a:latin typeface="Cambria Math" panose="02040503050406030204" pitchFamily="18" charset="0"/>
                          </a:rPr>
                          <m:t>𝐪</m:t>
                        </m:r>
                      </m:e>
                    </m:d>
                  </m:oMath>
                </a14:m>
                <a:r>
                  <a:rPr lang="en-US" dirty="0"/>
                  <a:t> &gt;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𝜀</m:t>
                    </m:r>
                  </m:oMath>
                </a14:m>
                <a:r>
                  <a:rPr lang="en-US" dirty="0"/>
                  <a:t> for every </a:t>
                </a:r>
                <a14:m>
                  <m:oMath xmlns:m="http://schemas.openxmlformats.org/officeDocument/2006/math">
                    <m:r>
                      <a:rPr lang="en-US" b="1" dirty="0">
                        <a:latin typeface="Cambria Math" panose="02040503050406030204" pitchFamily="18" charset="0"/>
                      </a:rPr>
                      <m:t>𝐩</m:t>
                    </m:r>
                    <m:r>
                      <a:rPr lang="en-US" b="1" i="1" dirty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𝐪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</m:oMath>
                </a14:m>
                <a:r>
                  <a:rPr lang="en-US" dirty="0"/>
                  <a:t> 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FB5304-3531-486E-AFB9-543D85478B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618" y="6356351"/>
                <a:ext cx="4279604" cy="369332"/>
              </a:xfrm>
              <a:prstGeom prst="rect">
                <a:avLst/>
              </a:prstGeom>
              <a:blipFill>
                <a:blip r:embed="rId8"/>
                <a:stretch>
                  <a:fillRect l="-1140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4834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problems: Estimation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4069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2400" b="1" dirty="0"/>
                  <a:t>Distribution learning</a:t>
                </a:r>
              </a:p>
              <a:p>
                <a:endParaRPr lang="en-US" sz="2400" b="1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Dimension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400" dirty="0">
                    <a:solidFill>
                      <a:schemeClr val="accent1"/>
                    </a:solidFill>
                  </a:rPr>
                  <a:t>,  </a:t>
                </a:r>
                <a:r>
                  <a:rPr lang="en-US" sz="2400" dirty="0">
                    <a:solidFill>
                      <a:schemeClr val="tx1"/>
                    </a:solidFill>
                  </a:rPr>
                  <a:t>Accuracy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>
                        <a:solidFill>
                          <a:schemeClr val="accent1"/>
                        </a:solidFill>
                        <a:latin typeface="Cambria Math" charset="0"/>
                      </a:rPr>
                      <m:t>𝜀</m:t>
                    </m:r>
                  </m:oMath>
                </a14:m>
                <a:br>
                  <a:rPr lang="en-US" sz="2400" b="1" dirty="0"/>
                </a:br>
                <a:endParaRPr lang="en-US" sz="2400" b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: unknown distribution on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distance/loss: total variation*</a:t>
                </a: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TV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1" dirty="0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</m:acc>
                              <m:r>
                                <a:rPr lang="en-US" sz="2400" i="1">
                                  <a:latin typeface="Cambria Math" charset="0"/>
                                </a:rPr>
                                <m:t>,</m:t>
                              </m:r>
                              <m:r>
                                <a:rPr lang="en-US" sz="2400" b="1" dirty="0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</m:e>
                          </m:d>
                        </m:e>
                      </m:d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i="1">
                          <a:latin typeface="Cambria Math" charset="0"/>
                        </a:rPr>
                        <m:t>𝜀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Sample complexity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(without constraints)</a:t>
                </a:r>
              </a:p>
              <a:p>
                <a:pPr algn="ctr"/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4069447"/>
              </a:xfrm>
              <a:prstGeom prst="rect">
                <a:avLst/>
              </a:prstGeom>
              <a:blipFill>
                <a:blip r:embed="rId5"/>
                <a:stretch>
                  <a:fillRect l="-1139" t="-14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F74BE3-4159-4B88-AA2A-C7644752860A}"/>
                  </a:ext>
                </a:extLst>
              </p:cNvPr>
              <p:cNvSpPr txBox="1"/>
              <p:nvPr/>
            </p:nvSpPr>
            <p:spPr>
              <a:xfrm>
                <a:off x="4852086" y="6179440"/>
                <a:ext cx="3340443" cy="5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0" dirty="0"/>
                  <a:t>*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𝑇𝑉</m:t>
                    </m:r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1" i="1" smtClean="0"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 panose="02040503050406030204" pitchFamily="18" charset="0"/>
                          </a:rPr>
                          <m:t>sup</m:t>
                        </m:r>
                      </m:e>
                      <m:lim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⊆[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]</m:t>
                        </m:r>
                      </m:lim>
                    </m:limLow>
                    <m:r>
                      <a:rPr lang="en-US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F74BE3-4159-4B88-AA2A-C764475286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086" y="6179440"/>
                <a:ext cx="3340443" cy="537583"/>
              </a:xfrm>
              <a:prstGeom prst="rect">
                <a:avLst/>
              </a:prstGeom>
              <a:blipFill>
                <a:blip r:embed="rId6"/>
                <a:stretch>
                  <a:fillRect l="-1642" t="-5682" b="-6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46638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problems: Estimation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2" y="1264102"/>
                <a:ext cx="8807825" cy="52706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 startAt="2"/>
                </a:pPr>
                <a:r>
                  <a:rPr lang="en-US" sz="2400" b="1" dirty="0"/>
                  <a:t>High-dimensional mean learning</a:t>
                </a:r>
              </a:p>
              <a:p>
                <a:endParaRPr lang="en-US" sz="2400" b="1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Dimension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24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>
                    <a:solidFill>
                      <a:schemeClr val="accent1"/>
                    </a:solidFill>
                  </a:rPr>
                  <a:t>,  </a:t>
                </a:r>
                <a:r>
                  <a:rPr lang="en-US" sz="2400" dirty="0">
                    <a:solidFill>
                      <a:schemeClr val="tx1"/>
                    </a:solidFill>
                  </a:rPr>
                  <a:t>Accuracy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>
                        <a:solidFill>
                          <a:schemeClr val="accent1"/>
                        </a:solidFill>
                        <a:latin typeface="Cambria Math" charset="0"/>
                      </a:rPr>
                      <m:t>𝜀</m:t>
                    </m:r>
                  </m:oMath>
                </a14:m>
                <a:br>
                  <a:rPr lang="en-US" sz="2400" b="1" dirty="0"/>
                </a:br>
                <a:endParaRPr lang="en-US" sz="2400" b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sz="2400" dirty="0"/>
                  <a:t> assumed to </a:t>
                </a:r>
                <a:r>
                  <a:rPr lang="en-US" sz="2400" dirty="0">
                    <a:solidFill>
                      <a:srgbClr val="C00000"/>
                    </a:solidFill>
                  </a:rPr>
                  <a:t>product</a:t>
                </a:r>
                <a:r>
                  <a:rPr lang="en-US" sz="2400" dirty="0"/>
                  <a:t> distribution over</a:t>
                </a:r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w mean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𝔼</m:t>
                        </m:r>
                      </m:e>
                      <m:sub>
                        <m:r>
                          <a:rPr lang="en-US" sz="24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distance/loss: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4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1" i="1" dirty="0" smtClean="0">
                                          <a:latin typeface="Cambria Math" panose="02040503050406030204" pitchFamily="18" charset="0"/>
                                        </a:rPr>
                                        <m:t>𝝁</m:t>
                                      </m:r>
                                    </m:e>
                                  </m:acc>
                                  <m:r>
                                    <a:rPr lang="en-US" sz="2400" b="1" i="1" dirty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𝝁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charset="0"/>
                            </a:rPr>
                            <m:t>𝜀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Sample complexity*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(without constraints)</a:t>
                </a:r>
              </a:p>
              <a:p>
                <a:pPr algn="r"/>
                <a:endParaRPr lang="en-US" sz="2400" dirty="0"/>
              </a:p>
              <a:p>
                <a:pPr algn="r"/>
                <a:r>
                  <a:rPr lang="en-US" sz="2400" dirty="0"/>
                  <a:t>*Families of interest: 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Gaussians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Product Bernoulli </a:t>
                </a:r>
                <a:endParaRPr lang="en-US" sz="2400" dirty="0"/>
              </a:p>
              <a:p>
                <a:pPr algn="ctr"/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2" y="1264102"/>
                <a:ext cx="8807825" cy="5270674"/>
              </a:xfrm>
              <a:prstGeom prst="rect">
                <a:avLst/>
              </a:prstGeom>
              <a:blipFill>
                <a:blip r:embed="rId5"/>
                <a:stretch>
                  <a:fillRect l="-1107" t="-1040" r="-20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17881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problems: Hypothesis testing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374" y="-24544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27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4069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2400" b="1" dirty="0"/>
                  <a:t>Identity testing </a:t>
                </a:r>
              </a:p>
              <a:p>
                <a:endParaRPr lang="en-US" sz="2400" b="1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Dimension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400" dirty="0">
                    <a:solidFill>
                      <a:schemeClr val="accent1"/>
                    </a:solidFill>
                  </a:rPr>
                  <a:t>,  </a:t>
                </a:r>
                <a:r>
                  <a:rPr lang="en-US" sz="2400" dirty="0">
                    <a:solidFill>
                      <a:schemeClr val="tx1"/>
                    </a:solidFill>
                  </a:rPr>
                  <a:t>Accuracy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>
                        <a:solidFill>
                          <a:schemeClr val="accent1"/>
                        </a:solidFill>
                        <a:latin typeface="Cambria Math" charset="0"/>
                      </a:rPr>
                      <m:t>𝜀</m:t>
                    </m:r>
                  </m:oMath>
                </a14:m>
                <a:br>
                  <a:rPr lang="en-US" sz="2400" b="1" dirty="0"/>
                </a:br>
                <a:endParaRPr lang="en-US" sz="2400" b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>
                        <a:latin typeface="Cambria Math" panose="02040503050406030204" pitchFamily="18" charset="0"/>
                      </a:rPr>
                      <m:t>𝐪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: reference distribution on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distance/loss: total variation</a:t>
                </a: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400" dirty="0"/>
                  <a:t> ,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={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𝑇𝑉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p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400" dirty="0"/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Sample complexity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rad>
                          </m:num>
                          <m:den>
                            <m:sSup>
                              <m:sSupPr>
                                <m:ctrlP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(without constraints)</a:t>
                </a:r>
              </a:p>
              <a:p>
                <a:pPr algn="ctr"/>
                <a:endParaRPr lang="en-US" sz="24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4069447"/>
              </a:xfrm>
              <a:prstGeom prst="rect">
                <a:avLst/>
              </a:prstGeom>
              <a:blipFill>
                <a:blip r:embed="rId5"/>
                <a:stretch>
                  <a:fillRect l="-1139" t="-14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512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Types of problems: Hypothesis testing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4922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 startAt="2"/>
                </a:pPr>
                <a:r>
                  <a:rPr lang="en-US" sz="2400" b="1" dirty="0"/>
                  <a:t>High-dimensional mean testing</a:t>
                </a:r>
              </a:p>
              <a:p>
                <a:endParaRPr lang="en-US" sz="2400" b="1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Dimension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24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>
                    <a:solidFill>
                      <a:schemeClr val="accent1"/>
                    </a:solidFill>
                  </a:rPr>
                  <a:t>,  </a:t>
                </a:r>
                <a:r>
                  <a:rPr lang="en-US" sz="2400" dirty="0">
                    <a:solidFill>
                      <a:schemeClr val="tx1"/>
                    </a:solidFill>
                  </a:rPr>
                  <a:t>Accuracy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>
                        <a:solidFill>
                          <a:schemeClr val="accent1"/>
                        </a:solidFill>
                        <a:latin typeface="Cambria Math" charset="0"/>
                      </a:rPr>
                      <m:t>𝜀</m:t>
                    </m:r>
                  </m:oMath>
                </a14:m>
                <a:br>
                  <a:rPr lang="en-US" sz="2400" b="1" dirty="0"/>
                </a:br>
                <a:endParaRPr lang="en-US" sz="2400" b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sz="2400" dirty="0"/>
                  <a:t> assumed to </a:t>
                </a:r>
                <a:r>
                  <a:rPr lang="en-US" sz="2400" dirty="0">
                    <a:solidFill>
                      <a:srgbClr val="C00000"/>
                    </a:solidFill>
                  </a:rPr>
                  <a:t>product</a:t>
                </a:r>
                <a:r>
                  <a:rPr lang="en-US" sz="2400" dirty="0"/>
                  <a:t> distribution over</a:t>
                </a:r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distance/loss: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𝔼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400" dirty="0"/>
                  <a:t> ,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𝜀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sz="2400" b="1" i="1"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𝔼</m:t>
                                </m:r>
                              </m:e>
                              <m:sub>
                                <m:r>
                                  <a:rPr lang="en-US" sz="2400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sz="2400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sub>
                            </m:sSub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400" dirty="0"/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Sample complexity*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</m:rad>
                          </m:num>
                          <m:den>
                            <m:sSup>
                              <m:sSupPr>
                                <m:ctrlP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(without constraints)</a:t>
                </a:r>
              </a:p>
              <a:p>
                <a:pPr algn="r"/>
                <a:endParaRPr lang="en-US" sz="2400" dirty="0"/>
              </a:p>
              <a:p>
                <a:pPr algn="r"/>
                <a:r>
                  <a:rPr lang="en-US" sz="2400" dirty="0"/>
                  <a:t>*Families of interest: 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Gaussian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Product Bernoulli </a:t>
                </a:r>
                <a:endParaRPr lang="en-US" sz="2400" dirty="0"/>
              </a:p>
              <a:p>
                <a:pPr algn="ctr"/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4922245"/>
              </a:xfrm>
              <a:prstGeom prst="rect">
                <a:avLst/>
              </a:prstGeom>
              <a:blipFill>
                <a:blip r:embed="rId5"/>
                <a:stretch>
                  <a:fillRect l="-1139" t="-1239" r="-20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23822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11771F-E918-446C-A7DE-A02BFC63C702}"/>
              </a:ext>
            </a:extLst>
          </p:cNvPr>
          <p:cNvSpPr txBox="1"/>
          <p:nvPr/>
        </p:nvSpPr>
        <p:spPr>
          <a:xfrm>
            <a:off x="1441623" y="2154194"/>
            <a:ext cx="4346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effectLst/>
              </a:rPr>
              <a:t>Zhang, Jordan, Wainwright, </a:t>
            </a:r>
            <a:r>
              <a:rPr lang="en-US" sz="800" dirty="0" err="1">
                <a:effectLst/>
              </a:rPr>
              <a:t>Tsitsiklis</a:t>
            </a:r>
            <a:r>
              <a:rPr lang="en-US" sz="800" dirty="0">
                <a:effectLst/>
              </a:rPr>
              <a:t> Shamir, Mukherjee, </a:t>
            </a:r>
            <a:r>
              <a:rPr lang="en-US" sz="800" dirty="0" err="1">
                <a:effectLst/>
              </a:rPr>
              <a:t>Özgür</a:t>
            </a:r>
            <a:r>
              <a:rPr lang="en-US" sz="800" dirty="0">
                <a:effectLst/>
              </a:rPr>
              <a:t>, Weissman, Han, Garg, Ma, Nguyen Fischer, Meir, </a:t>
            </a:r>
            <a:r>
              <a:rPr lang="en-US" sz="800" dirty="0" err="1">
                <a:effectLst/>
              </a:rPr>
              <a:t>Oshman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Duchi</a:t>
            </a:r>
            <a:r>
              <a:rPr lang="en-US" sz="800" dirty="0">
                <a:effectLst/>
              </a:rPr>
              <a:t>, Rogers </a:t>
            </a:r>
            <a:r>
              <a:rPr lang="en-US" sz="800" dirty="0" err="1">
                <a:effectLst/>
              </a:rPr>
              <a:t>Diakonikolas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Gouleakis</a:t>
            </a:r>
            <a:r>
              <a:rPr lang="en-US" sz="800" dirty="0">
                <a:effectLst/>
              </a:rPr>
              <a:t> Kane, Rao, Cai, Wei, Barnes, Chen, </a:t>
            </a:r>
            <a:r>
              <a:rPr lang="en-US" sz="800" dirty="0" err="1">
                <a:effectLst/>
              </a:rPr>
              <a:t>Andoni</a:t>
            </a:r>
            <a:r>
              <a:rPr lang="en-US" sz="800" dirty="0">
                <a:effectLst/>
              </a:rPr>
              <a:t>, Malkin, </a:t>
            </a:r>
            <a:r>
              <a:rPr lang="en-US" sz="800" dirty="0" err="1">
                <a:effectLst/>
              </a:rPr>
              <a:t>Nosatzki</a:t>
            </a:r>
            <a:r>
              <a:rPr lang="en-US" sz="800" dirty="0">
                <a:effectLst/>
              </a:rPr>
              <a:t>, Acharya, Canonne, Freitag, Tyagi, Liu, Sun, Ye, </a:t>
            </a:r>
            <a:r>
              <a:rPr lang="en-US" sz="800" dirty="0" err="1">
                <a:effectLst/>
              </a:rPr>
              <a:t>Barg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Erlingsson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Pihur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Korolova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Kasiviswanathan</a:t>
            </a:r>
            <a:r>
              <a:rPr lang="en-US" sz="800" dirty="0">
                <a:effectLst/>
              </a:rPr>
              <a:t>, Lee, Nissim, </a:t>
            </a:r>
            <a:r>
              <a:rPr lang="en-US" sz="800" dirty="0" err="1">
                <a:effectLst/>
              </a:rPr>
              <a:t>Raskhodnikova</a:t>
            </a:r>
            <a:r>
              <a:rPr lang="en-US" sz="800" dirty="0">
                <a:effectLst/>
              </a:rPr>
              <a:t>, Smith, Berrett, </a:t>
            </a:r>
            <a:r>
              <a:rPr lang="en-US" sz="800" dirty="0" err="1">
                <a:effectLst/>
              </a:rPr>
              <a:t>Butucea</a:t>
            </a:r>
            <a:r>
              <a:rPr lang="en-US" sz="800" dirty="0">
                <a:effectLst/>
              </a:rPr>
              <a:t> Amin, Joseph, Mao, </a:t>
            </a:r>
            <a:r>
              <a:rPr lang="en-US" sz="800" dirty="0" err="1">
                <a:effectLst/>
              </a:rPr>
              <a:t>Bubeck</a:t>
            </a:r>
            <a:r>
              <a:rPr lang="en-US" sz="800" dirty="0">
                <a:effectLst/>
              </a:rPr>
              <a:t>, Li, Neel, Roth, Dagan, Feldman, Ullman </a:t>
            </a:r>
            <a:r>
              <a:rPr lang="en-US" sz="800" dirty="0" err="1">
                <a:effectLst/>
              </a:rPr>
              <a:t>Bassily</a:t>
            </a:r>
            <a:r>
              <a:rPr lang="en-US" sz="800" dirty="0">
                <a:effectLst/>
              </a:rPr>
              <a:t>, Xu, </a:t>
            </a:r>
            <a:r>
              <a:rPr lang="en-US" sz="800" dirty="0" err="1">
                <a:effectLst/>
              </a:rPr>
              <a:t>Raginsky</a:t>
            </a:r>
            <a:r>
              <a:rPr lang="en-US" sz="800" dirty="0">
                <a:effectLst/>
              </a:rPr>
              <a:t> </a:t>
            </a:r>
            <a:endParaRPr lang="en-US" sz="800" dirty="0"/>
          </a:p>
        </p:txBody>
      </p:sp>
      <p:pic>
        <p:nvPicPr>
          <p:cNvPr id="1030" name="Picture 6" descr="Word Cloud">
            <a:extLst>
              <a:ext uri="{FF2B5EF4-FFF2-40B4-BE49-F238E27FC236}">
                <a16:creationId xmlns:a16="http://schemas.microsoft.com/office/drawing/2014/main" id="{54AA8501-1284-4EA7-B546-0482BDAC0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60" y="873297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3B9E0-DCC4-4825-938D-7D6753919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references and previous 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066226-1232-4CB2-8C59-03B004D20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95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04400-2035-4914-A12B-5632720CD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0811"/>
            <a:ext cx="7886700" cy="1083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Techniques and recipes for </a:t>
            </a:r>
            <a:r>
              <a:rPr lang="en-US" sz="3200" dirty="0">
                <a:solidFill>
                  <a:schemeClr val="accent1"/>
                </a:solidFill>
              </a:rPr>
              <a:t>distributed</a:t>
            </a:r>
            <a:r>
              <a:rPr lang="en-US" sz="3200" dirty="0"/>
              <a:t> </a:t>
            </a:r>
            <a:r>
              <a:rPr lang="en-US" sz="3200" b="1" dirty="0"/>
              <a:t>learning</a:t>
            </a:r>
            <a:r>
              <a:rPr lang="en-US" sz="3200" dirty="0"/>
              <a:t> and </a:t>
            </a:r>
            <a:r>
              <a:rPr lang="en-US" sz="3200" b="1" dirty="0"/>
              <a:t>testing</a:t>
            </a:r>
            <a:r>
              <a:rPr lang="en-US" sz="3200" dirty="0"/>
              <a:t> under </a:t>
            </a:r>
            <a:r>
              <a:rPr lang="en-US" sz="3200" dirty="0">
                <a:solidFill>
                  <a:srgbClr val="C00000"/>
                </a:solidFill>
              </a:rPr>
              <a:t>constraints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E06D6-A582-40AC-83D1-51D3E316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06E03C-625B-44EC-BB6C-33D1C994DFEA}"/>
              </a:ext>
            </a:extLst>
          </p:cNvPr>
          <p:cNvSpPr txBox="1"/>
          <p:nvPr/>
        </p:nvSpPr>
        <p:spPr>
          <a:xfrm>
            <a:off x="733168" y="2949146"/>
            <a:ext cx="3118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Parameter/density estimation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9E807-E8E4-4916-B69E-E20B25AAF871}"/>
              </a:ext>
            </a:extLst>
          </p:cNvPr>
          <p:cNvSpPr txBox="1"/>
          <p:nvPr/>
        </p:nvSpPr>
        <p:spPr>
          <a:xfrm>
            <a:off x="5292813" y="2949146"/>
            <a:ext cx="3118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Goodness-of-fit / identity testing</a:t>
            </a:r>
          </a:p>
        </p:txBody>
      </p:sp>
    </p:spTree>
    <p:extLst>
      <p:ext uri="{BB962C8B-B14F-4D97-AF65-F5344CB8AC3E}">
        <p14:creationId xmlns:p14="http://schemas.microsoft.com/office/powerpoint/2010/main" val="27929784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11771F-E918-446C-A7DE-A02BFC63C702}"/>
              </a:ext>
            </a:extLst>
          </p:cNvPr>
          <p:cNvSpPr txBox="1"/>
          <p:nvPr/>
        </p:nvSpPr>
        <p:spPr>
          <a:xfrm>
            <a:off x="1441623" y="2154194"/>
            <a:ext cx="4346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effectLst/>
              </a:rPr>
              <a:t>Zhang, Jordan, Wainwright, </a:t>
            </a:r>
            <a:r>
              <a:rPr lang="en-US" sz="800" dirty="0" err="1">
                <a:effectLst/>
              </a:rPr>
              <a:t>Tsitsiklis</a:t>
            </a:r>
            <a:r>
              <a:rPr lang="en-US" sz="800" dirty="0">
                <a:effectLst/>
              </a:rPr>
              <a:t> Shamir, Mukherjee, </a:t>
            </a:r>
            <a:r>
              <a:rPr lang="en-US" sz="800" dirty="0" err="1">
                <a:effectLst/>
              </a:rPr>
              <a:t>Özgür</a:t>
            </a:r>
            <a:r>
              <a:rPr lang="en-US" sz="800" dirty="0">
                <a:effectLst/>
              </a:rPr>
              <a:t>, Weissman, Han, Garg, Ma, Nguyen Fischer, Meir, </a:t>
            </a:r>
            <a:r>
              <a:rPr lang="en-US" sz="800" dirty="0" err="1">
                <a:effectLst/>
              </a:rPr>
              <a:t>Oshman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Duchi</a:t>
            </a:r>
            <a:r>
              <a:rPr lang="en-US" sz="800" dirty="0">
                <a:effectLst/>
              </a:rPr>
              <a:t>, Rogers </a:t>
            </a:r>
            <a:r>
              <a:rPr lang="en-US" sz="800" dirty="0" err="1">
                <a:effectLst/>
              </a:rPr>
              <a:t>Diakonikolas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Gouleakis</a:t>
            </a:r>
            <a:r>
              <a:rPr lang="en-US" sz="800" dirty="0">
                <a:effectLst/>
              </a:rPr>
              <a:t> Kane, Rao, Cai, Wei, Barnes, Chen, </a:t>
            </a:r>
            <a:r>
              <a:rPr lang="en-US" sz="800" dirty="0" err="1">
                <a:effectLst/>
              </a:rPr>
              <a:t>Andoni</a:t>
            </a:r>
            <a:r>
              <a:rPr lang="en-US" sz="800" dirty="0">
                <a:effectLst/>
              </a:rPr>
              <a:t>, Malkin, </a:t>
            </a:r>
            <a:r>
              <a:rPr lang="en-US" sz="800" dirty="0" err="1">
                <a:effectLst/>
              </a:rPr>
              <a:t>Nosatzki</a:t>
            </a:r>
            <a:r>
              <a:rPr lang="en-US" sz="800" dirty="0">
                <a:effectLst/>
              </a:rPr>
              <a:t>, Acharya, Canonne, Freitag, Tyagi, Liu, Sun, Ye, </a:t>
            </a:r>
            <a:r>
              <a:rPr lang="en-US" sz="800" dirty="0" err="1">
                <a:effectLst/>
              </a:rPr>
              <a:t>Barg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Erlingsson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Pihur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Korolova</a:t>
            </a:r>
            <a:r>
              <a:rPr lang="en-US" sz="800" dirty="0">
                <a:effectLst/>
              </a:rPr>
              <a:t>, </a:t>
            </a:r>
            <a:r>
              <a:rPr lang="en-US" sz="800" dirty="0" err="1">
                <a:effectLst/>
              </a:rPr>
              <a:t>Kasiviswanathan</a:t>
            </a:r>
            <a:r>
              <a:rPr lang="en-US" sz="800" dirty="0">
                <a:effectLst/>
              </a:rPr>
              <a:t>, Lee, Nissim, </a:t>
            </a:r>
            <a:r>
              <a:rPr lang="en-US" sz="800" dirty="0" err="1">
                <a:effectLst/>
              </a:rPr>
              <a:t>Raskhodnikova</a:t>
            </a:r>
            <a:r>
              <a:rPr lang="en-US" sz="800" dirty="0">
                <a:effectLst/>
              </a:rPr>
              <a:t>, Smith, Berrett, </a:t>
            </a:r>
            <a:r>
              <a:rPr lang="en-US" sz="800" dirty="0" err="1">
                <a:effectLst/>
              </a:rPr>
              <a:t>Butucea</a:t>
            </a:r>
            <a:r>
              <a:rPr lang="en-US" sz="800" dirty="0">
                <a:effectLst/>
              </a:rPr>
              <a:t> Amin, Joseph, Mao, </a:t>
            </a:r>
            <a:r>
              <a:rPr lang="en-US" sz="800" dirty="0" err="1">
                <a:effectLst/>
              </a:rPr>
              <a:t>Bubeck</a:t>
            </a:r>
            <a:r>
              <a:rPr lang="en-US" sz="800" dirty="0">
                <a:effectLst/>
              </a:rPr>
              <a:t>, Li, Neel, Roth, Dagan, Feldman, Ullman </a:t>
            </a:r>
            <a:r>
              <a:rPr lang="en-US" sz="800" dirty="0" err="1">
                <a:effectLst/>
              </a:rPr>
              <a:t>Bassily</a:t>
            </a:r>
            <a:r>
              <a:rPr lang="en-US" sz="800" dirty="0">
                <a:effectLst/>
              </a:rPr>
              <a:t>, Xu, </a:t>
            </a:r>
            <a:r>
              <a:rPr lang="en-US" sz="800" dirty="0" err="1">
                <a:effectLst/>
              </a:rPr>
              <a:t>Raginsky</a:t>
            </a:r>
            <a:r>
              <a:rPr lang="en-US" sz="800" dirty="0">
                <a:effectLst/>
              </a:rPr>
              <a:t> </a:t>
            </a:r>
            <a:endParaRPr lang="en-US" sz="800" dirty="0"/>
          </a:p>
        </p:txBody>
      </p:sp>
      <p:pic>
        <p:nvPicPr>
          <p:cNvPr id="1030" name="Picture 6" descr="Word Cloud">
            <a:extLst>
              <a:ext uri="{FF2B5EF4-FFF2-40B4-BE49-F238E27FC236}">
                <a16:creationId xmlns:a16="http://schemas.microsoft.com/office/drawing/2014/main" id="{54AA8501-1284-4EA7-B546-0482BDAC0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60" y="873297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3B9E0-DCC4-4825-938D-7D6753919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references and previous 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066226-1232-4CB2-8C59-03B004D20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30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AC2511-2490-4ED4-84C2-524B7835B9DF}"/>
              </a:ext>
            </a:extLst>
          </p:cNvPr>
          <p:cNvSpPr txBox="1"/>
          <p:nvPr/>
        </p:nvSpPr>
        <p:spPr>
          <a:xfrm>
            <a:off x="6258565" y="6352144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(not in that order)</a:t>
            </a:r>
          </a:p>
        </p:txBody>
      </p:sp>
    </p:spTree>
    <p:extLst>
      <p:ext uri="{BB962C8B-B14F-4D97-AF65-F5344CB8AC3E}">
        <p14:creationId xmlns:p14="http://schemas.microsoft.com/office/powerpoint/2010/main" val="22324250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3B9E0-DCC4-4825-938D-7D6753919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references and previous 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066226-1232-4CB2-8C59-03B004D20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31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BFA0E3-159E-4E34-8F6E-2DB62BB6ED85}"/>
              </a:ext>
            </a:extLst>
          </p:cNvPr>
          <p:cNvSpPr txBox="1"/>
          <p:nvPr/>
        </p:nvSpPr>
        <p:spPr>
          <a:xfrm>
            <a:off x="754912" y="2216888"/>
            <a:ext cx="7416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Too many for a single slide, or two. Starts, more or less, with Tsitsiklis’89, picks up again in the mid-2000’s with a slightly different focus: local privacy, various types of communication constraints, ML-related motivations…</a:t>
            </a:r>
          </a:p>
          <a:p>
            <a:endParaRPr lang="en-US" sz="2400" dirty="0"/>
          </a:p>
          <a:p>
            <a:r>
              <a:rPr lang="en-US" sz="2400" dirty="0"/>
              <a:t>For a detailed bibliography:</a:t>
            </a:r>
          </a:p>
          <a:p>
            <a:pPr algn="ctr"/>
            <a:r>
              <a:rPr lang="en-US" sz="2400" dirty="0">
                <a:latin typeface="Univers Condensed" panose="020B0506020202050204" pitchFamily="34" charset="0"/>
                <a:hlinkClick r:id="rId2"/>
              </a:rPr>
              <a:t>www.cs.columbia.edu/~ccanonne/tutorial-focs2020/bibliography.html</a:t>
            </a:r>
            <a:r>
              <a:rPr lang="en-US" sz="2400" dirty="0">
                <a:latin typeface="Univers Condensed" panose="020B0506020202050204" pitchFamily="34" charset="0"/>
              </a:rPr>
              <a:t> </a:t>
            </a:r>
          </a:p>
        </p:txBody>
      </p:sp>
      <p:pic>
        <p:nvPicPr>
          <p:cNvPr id="5" name="Picture 5" descr="Qr code&#10;&#10;Description automatically generated">
            <a:extLst>
              <a:ext uri="{FF2B5EF4-FFF2-40B4-BE49-F238E27FC236}">
                <a16:creationId xmlns:a16="http://schemas.microsoft.com/office/drawing/2014/main" id="{3E469729-256C-40E5-906B-517AC438B4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883" y="4895779"/>
            <a:ext cx="1459981" cy="145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943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2A2F9-011B-46F0-A7DE-8C4349158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       Plan for the tutorial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6672D4-DCCD-4E0F-9A30-992243ADC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32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E2A8B6-8EEE-4655-9222-807AE41FDEBA}"/>
              </a:ext>
            </a:extLst>
          </p:cNvPr>
          <p:cNvSpPr txBox="1"/>
          <p:nvPr/>
        </p:nvSpPr>
        <p:spPr>
          <a:xfrm>
            <a:off x="815546" y="1931773"/>
            <a:ext cx="7541740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lnSpc>
                <a:spcPct val="150000"/>
              </a:lnSpc>
              <a:buAutoNum type="romanUcPeriod"/>
            </a:pPr>
            <a:r>
              <a:rPr lang="en-US" sz="2400" strike="sngStrike"/>
              <a:t>Introduction</a:t>
            </a:r>
            <a:r>
              <a:rPr lang="en-US" sz="2400"/>
              <a:t> 				</a:t>
            </a:r>
            <a:r>
              <a:rPr lang="en-US" sz="2400">
                <a:solidFill>
                  <a:srgbClr val="C00000"/>
                </a:solidFill>
              </a:rPr>
              <a:t>Clément</a:t>
            </a:r>
          </a:p>
          <a:p>
            <a:pPr marL="400050" indent="-400050">
              <a:lnSpc>
                <a:spcPct val="150000"/>
              </a:lnSpc>
              <a:buAutoNum type="romanUcPeriod"/>
            </a:pPr>
            <a:r>
              <a:rPr lang="en-US" sz="2400"/>
              <a:t>Lower Bounds for Estimation 		</a:t>
            </a:r>
            <a:r>
              <a:rPr lang="en-US" sz="2400">
                <a:solidFill>
                  <a:srgbClr val="C00000"/>
                </a:solidFill>
              </a:rPr>
              <a:t>Jayadev</a:t>
            </a:r>
          </a:p>
          <a:p>
            <a:pPr marL="400050" indent="-400050">
              <a:lnSpc>
                <a:spcPct val="150000"/>
              </a:lnSpc>
              <a:buAutoNum type="romanUcPeriod"/>
            </a:pPr>
            <a:r>
              <a:rPr lang="en-US" sz="2400"/>
              <a:t>Lower Bounds for Testing 			</a:t>
            </a:r>
            <a:r>
              <a:rPr lang="en-US" sz="2400">
                <a:solidFill>
                  <a:srgbClr val="C00000"/>
                </a:solidFill>
              </a:rPr>
              <a:t>Himanshu</a:t>
            </a:r>
          </a:p>
          <a:p>
            <a:pPr marL="400050" indent="-400050">
              <a:lnSpc>
                <a:spcPct val="150000"/>
              </a:lnSpc>
              <a:buAutoNum type="romanUcPeriod"/>
            </a:pPr>
            <a:r>
              <a:rPr lang="en-US" sz="2400"/>
              <a:t>Some upper bounds, and discussion 	</a:t>
            </a:r>
            <a:r>
              <a:rPr lang="en-US" sz="2400">
                <a:solidFill>
                  <a:srgbClr val="C00000"/>
                </a:solidFill>
              </a:rPr>
              <a:t>Clément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8" name="Graphic 7" descr="Checklist">
            <a:extLst>
              <a:ext uri="{FF2B5EF4-FFF2-40B4-BE49-F238E27FC236}">
                <a16:creationId xmlns:a16="http://schemas.microsoft.com/office/drawing/2014/main" id="{64D83C40-B8AC-4799-B153-4786CB527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1166" y="5707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88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04400-2035-4914-A12B-5632720CD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0811"/>
            <a:ext cx="7886700" cy="1083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Techniques and recipes for </a:t>
            </a:r>
            <a:r>
              <a:rPr lang="en-US" sz="3200" dirty="0">
                <a:solidFill>
                  <a:schemeClr val="accent1"/>
                </a:solidFill>
              </a:rPr>
              <a:t>distributed</a:t>
            </a:r>
            <a:r>
              <a:rPr lang="en-US" sz="3200" dirty="0"/>
              <a:t> </a:t>
            </a:r>
            <a:r>
              <a:rPr lang="en-US" sz="3200" b="1" dirty="0"/>
              <a:t>learning</a:t>
            </a:r>
            <a:r>
              <a:rPr lang="en-US" sz="3200" dirty="0"/>
              <a:t> and </a:t>
            </a:r>
            <a:r>
              <a:rPr lang="en-US" sz="3200" b="1" dirty="0"/>
              <a:t>testing</a:t>
            </a:r>
            <a:r>
              <a:rPr lang="en-US" sz="3200" dirty="0"/>
              <a:t> under </a:t>
            </a:r>
            <a:r>
              <a:rPr lang="en-US" sz="3200" b="1" dirty="0">
                <a:solidFill>
                  <a:srgbClr val="C00000"/>
                </a:solidFill>
              </a:rPr>
              <a:t>constraints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E06D6-A582-40AC-83D1-51D3E316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06E03C-625B-44EC-BB6C-33D1C994DFEA}"/>
              </a:ext>
            </a:extLst>
          </p:cNvPr>
          <p:cNvSpPr txBox="1"/>
          <p:nvPr/>
        </p:nvSpPr>
        <p:spPr>
          <a:xfrm>
            <a:off x="733168" y="2949146"/>
            <a:ext cx="3118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Parameter/density estimation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9E807-E8E4-4916-B69E-E20B25AAF871}"/>
              </a:ext>
            </a:extLst>
          </p:cNvPr>
          <p:cNvSpPr txBox="1"/>
          <p:nvPr/>
        </p:nvSpPr>
        <p:spPr>
          <a:xfrm>
            <a:off x="5292813" y="2949146"/>
            <a:ext cx="3118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Goodness-of-fit / hypothesis testing</a:t>
            </a:r>
          </a:p>
        </p:txBody>
      </p:sp>
      <p:pic>
        <p:nvPicPr>
          <p:cNvPr id="7" name="Graphic 6" descr="Cell Tower">
            <a:extLst>
              <a:ext uri="{FF2B5EF4-FFF2-40B4-BE49-F238E27FC236}">
                <a16:creationId xmlns:a16="http://schemas.microsoft.com/office/drawing/2014/main" id="{DDF0B041-384E-45C0-B855-D84887A4C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4800" y="5652898"/>
            <a:ext cx="914400" cy="914400"/>
          </a:xfrm>
          <a:prstGeom prst="rect">
            <a:avLst/>
          </a:prstGeom>
        </p:spPr>
      </p:pic>
      <p:pic>
        <p:nvPicPr>
          <p:cNvPr id="11" name="Graphic 10" descr="Disk">
            <a:extLst>
              <a:ext uri="{FF2B5EF4-FFF2-40B4-BE49-F238E27FC236}">
                <a16:creationId xmlns:a16="http://schemas.microsoft.com/office/drawing/2014/main" id="{7A1C686A-D3C2-40E7-9DD5-6CE7673A8F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75056" y="5302714"/>
            <a:ext cx="914400" cy="914400"/>
          </a:xfrm>
          <a:prstGeom prst="rect">
            <a:avLst/>
          </a:prstGeom>
        </p:spPr>
      </p:pic>
      <p:pic>
        <p:nvPicPr>
          <p:cNvPr id="13" name="Graphic 12" descr="Magnifying glass">
            <a:extLst>
              <a:ext uri="{FF2B5EF4-FFF2-40B4-BE49-F238E27FC236}">
                <a16:creationId xmlns:a16="http://schemas.microsoft.com/office/drawing/2014/main" id="{34DFB390-3487-43AA-A3EB-EAF3FE2F21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54545" y="4877735"/>
            <a:ext cx="914400" cy="914400"/>
          </a:xfrm>
          <a:prstGeom prst="rect">
            <a:avLst/>
          </a:prstGeom>
        </p:spPr>
      </p:pic>
      <p:pic>
        <p:nvPicPr>
          <p:cNvPr id="15" name="Graphic 14" descr="Blind">
            <a:extLst>
              <a:ext uri="{FF2B5EF4-FFF2-40B4-BE49-F238E27FC236}">
                <a16:creationId xmlns:a16="http://schemas.microsoft.com/office/drawing/2014/main" id="{15ECC79F-8FEA-4158-89CD-60A83C3EC0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090565" y="4189702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C7C3482-2C3C-407E-B29C-A21AA3E956CB}"/>
              </a:ext>
            </a:extLst>
          </p:cNvPr>
          <p:cNvSpPr txBox="1"/>
          <p:nvPr/>
        </p:nvSpPr>
        <p:spPr>
          <a:xfrm>
            <a:off x="3440984" y="5104102"/>
            <a:ext cx="2262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Local constraints</a:t>
            </a:r>
          </a:p>
        </p:txBody>
      </p:sp>
    </p:spTree>
    <p:extLst>
      <p:ext uri="{BB962C8B-B14F-4D97-AF65-F5344CB8AC3E}">
        <p14:creationId xmlns:p14="http://schemas.microsoft.com/office/powerpoint/2010/main" val="141295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04400-2035-4914-A12B-5632720CD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0811"/>
            <a:ext cx="7886700" cy="1083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Techniques and recipes for </a:t>
            </a:r>
            <a:r>
              <a:rPr lang="en-US" sz="3200" dirty="0">
                <a:solidFill>
                  <a:schemeClr val="accent1"/>
                </a:solidFill>
              </a:rPr>
              <a:t>distributed</a:t>
            </a:r>
            <a:r>
              <a:rPr lang="en-US" sz="3200" dirty="0"/>
              <a:t> </a:t>
            </a:r>
            <a:r>
              <a:rPr lang="en-US" sz="3200" b="1" dirty="0"/>
              <a:t>learning</a:t>
            </a:r>
            <a:r>
              <a:rPr lang="en-US" sz="3200" dirty="0"/>
              <a:t> and </a:t>
            </a:r>
            <a:r>
              <a:rPr lang="en-US" sz="3200" b="1" dirty="0"/>
              <a:t>testing</a:t>
            </a:r>
            <a:r>
              <a:rPr lang="en-US" sz="3200" dirty="0"/>
              <a:t> under </a:t>
            </a:r>
            <a:r>
              <a:rPr lang="en-US" sz="3200" b="1" dirty="0">
                <a:solidFill>
                  <a:srgbClr val="C00000"/>
                </a:solidFill>
              </a:rPr>
              <a:t>constraints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E06D6-A582-40AC-83D1-51D3E316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06E03C-625B-44EC-BB6C-33D1C994DFEA}"/>
              </a:ext>
            </a:extLst>
          </p:cNvPr>
          <p:cNvSpPr txBox="1"/>
          <p:nvPr/>
        </p:nvSpPr>
        <p:spPr>
          <a:xfrm>
            <a:off x="733168" y="2949146"/>
            <a:ext cx="3118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Parameter/density estimation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9E807-E8E4-4916-B69E-E20B25AAF871}"/>
              </a:ext>
            </a:extLst>
          </p:cNvPr>
          <p:cNvSpPr txBox="1"/>
          <p:nvPr/>
        </p:nvSpPr>
        <p:spPr>
          <a:xfrm>
            <a:off x="5292813" y="2949146"/>
            <a:ext cx="3118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Goodness-of-fit / hypothesis testing</a:t>
            </a:r>
          </a:p>
        </p:txBody>
      </p:sp>
      <p:pic>
        <p:nvPicPr>
          <p:cNvPr id="7" name="Graphic 6" descr="Cell Tower">
            <a:extLst>
              <a:ext uri="{FF2B5EF4-FFF2-40B4-BE49-F238E27FC236}">
                <a16:creationId xmlns:a16="http://schemas.microsoft.com/office/drawing/2014/main" id="{DDF0B041-384E-45C0-B855-D84887A4C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4800" y="5652898"/>
            <a:ext cx="914400" cy="914400"/>
          </a:xfrm>
          <a:prstGeom prst="rect">
            <a:avLst/>
          </a:prstGeom>
        </p:spPr>
      </p:pic>
      <p:pic>
        <p:nvPicPr>
          <p:cNvPr id="11" name="Graphic 10" descr="Disk">
            <a:extLst>
              <a:ext uri="{FF2B5EF4-FFF2-40B4-BE49-F238E27FC236}">
                <a16:creationId xmlns:a16="http://schemas.microsoft.com/office/drawing/2014/main" id="{7A1C686A-D3C2-40E7-9DD5-6CE7673A8F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75056" y="5302714"/>
            <a:ext cx="914400" cy="914400"/>
          </a:xfrm>
          <a:prstGeom prst="rect">
            <a:avLst/>
          </a:prstGeom>
        </p:spPr>
      </p:pic>
      <p:pic>
        <p:nvPicPr>
          <p:cNvPr id="13" name="Graphic 12" descr="Magnifying glass">
            <a:extLst>
              <a:ext uri="{FF2B5EF4-FFF2-40B4-BE49-F238E27FC236}">
                <a16:creationId xmlns:a16="http://schemas.microsoft.com/office/drawing/2014/main" id="{34DFB390-3487-43AA-A3EB-EAF3FE2F21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54545" y="4877735"/>
            <a:ext cx="914400" cy="914400"/>
          </a:xfrm>
          <a:prstGeom prst="rect">
            <a:avLst/>
          </a:prstGeom>
        </p:spPr>
      </p:pic>
      <p:pic>
        <p:nvPicPr>
          <p:cNvPr id="15" name="Graphic 14" descr="Blind">
            <a:extLst>
              <a:ext uri="{FF2B5EF4-FFF2-40B4-BE49-F238E27FC236}">
                <a16:creationId xmlns:a16="http://schemas.microsoft.com/office/drawing/2014/main" id="{15ECC79F-8FEA-4158-89CD-60A83C3EC0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090565" y="4189702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C7C3482-2C3C-407E-B29C-A21AA3E956CB}"/>
              </a:ext>
            </a:extLst>
          </p:cNvPr>
          <p:cNvSpPr txBox="1"/>
          <p:nvPr/>
        </p:nvSpPr>
        <p:spPr>
          <a:xfrm>
            <a:off x="3440984" y="5104102"/>
            <a:ext cx="2262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Local constraints</a:t>
            </a:r>
          </a:p>
        </p:txBody>
      </p:sp>
    </p:spTree>
    <p:extLst>
      <p:ext uri="{BB962C8B-B14F-4D97-AF65-F5344CB8AC3E}">
        <p14:creationId xmlns:p14="http://schemas.microsoft.com/office/powerpoint/2010/main" val="3352654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04400-2035-4914-A12B-5632720CD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0811"/>
            <a:ext cx="7886700" cy="1083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Techniques and recipes for </a:t>
            </a:r>
            <a:r>
              <a:rPr lang="en-US" sz="3200" b="1" dirty="0">
                <a:solidFill>
                  <a:schemeClr val="accent1"/>
                </a:solidFill>
              </a:rPr>
              <a:t>distributed</a:t>
            </a:r>
            <a:r>
              <a:rPr lang="en-US" sz="3200" dirty="0"/>
              <a:t> learning and testing under </a:t>
            </a:r>
            <a:r>
              <a:rPr lang="en-US" sz="3200" dirty="0">
                <a:solidFill>
                  <a:srgbClr val="C00000"/>
                </a:solidFill>
              </a:rPr>
              <a:t>constraints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E06D6-A582-40AC-83D1-51D3E316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6</a:t>
            </a:fld>
            <a:endParaRPr lang="en-US"/>
          </a:p>
        </p:txBody>
      </p:sp>
      <p:pic>
        <p:nvPicPr>
          <p:cNvPr id="8" name="Graphic 7" descr="Smart Phone">
            <a:extLst>
              <a:ext uri="{FF2B5EF4-FFF2-40B4-BE49-F238E27FC236}">
                <a16:creationId xmlns:a16="http://schemas.microsoft.com/office/drawing/2014/main" id="{527D832C-60DE-4DE0-A378-C5791958BA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072" y="2981317"/>
            <a:ext cx="475202" cy="475202"/>
          </a:xfrm>
          <a:prstGeom prst="rect">
            <a:avLst/>
          </a:prstGeom>
        </p:spPr>
      </p:pic>
      <p:pic>
        <p:nvPicPr>
          <p:cNvPr id="9" name="Graphic 8" descr="Smart Phone">
            <a:extLst>
              <a:ext uri="{FF2B5EF4-FFF2-40B4-BE49-F238E27FC236}">
                <a16:creationId xmlns:a16="http://schemas.microsoft.com/office/drawing/2014/main" id="{8FC931F9-EFF7-4F38-AF43-244CD6EC1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5662" y="2768959"/>
            <a:ext cx="475202" cy="475202"/>
          </a:xfrm>
          <a:prstGeom prst="rect">
            <a:avLst/>
          </a:prstGeom>
        </p:spPr>
      </p:pic>
      <p:pic>
        <p:nvPicPr>
          <p:cNvPr id="10" name="Graphic 9" descr="Smart Phone">
            <a:extLst>
              <a:ext uri="{FF2B5EF4-FFF2-40B4-BE49-F238E27FC236}">
                <a16:creationId xmlns:a16="http://schemas.microsoft.com/office/drawing/2014/main" id="{39F2AC10-ABD0-4FEA-9C6E-4E843CA0E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38904" y="5242624"/>
            <a:ext cx="475202" cy="475202"/>
          </a:xfrm>
          <a:prstGeom prst="rect">
            <a:avLst/>
          </a:prstGeom>
        </p:spPr>
      </p:pic>
      <p:pic>
        <p:nvPicPr>
          <p:cNvPr id="12" name="Graphic 11" descr="Smart Phone">
            <a:extLst>
              <a:ext uri="{FF2B5EF4-FFF2-40B4-BE49-F238E27FC236}">
                <a16:creationId xmlns:a16="http://schemas.microsoft.com/office/drawing/2014/main" id="{0B5A6DA8-593F-4202-AACD-2D3364E29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03482" y="2302357"/>
            <a:ext cx="475202" cy="475202"/>
          </a:xfrm>
          <a:prstGeom prst="rect">
            <a:avLst/>
          </a:prstGeom>
        </p:spPr>
      </p:pic>
      <p:pic>
        <p:nvPicPr>
          <p:cNvPr id="20" name="Graphic 19" descr="Smart Phone">
            <a:extLst>
              <a:ext uri="{FF2B5EF4-FFF2-40B4-BE49-F238E27FC236}">
                <a16:creationId xmlns:a16="http://schemas.microsoft.com/office/drawing/2014/main" id="{A3885CFA-1EDB-4679-9184-685C28251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08314" y="3903571"/>
            <a:ext cx="475202" cy="475202"/>
          </a:xfrm>
          <a:prstGeom prst="rect">
            <a:avLst/>
          </a:prstGeom>
        </p:spPr>
      </p:pic>
      <p:pic>
        <p:nvPicPr>
          <p:cNvPr id="22" name="Graphic 21" descr="Smart Phone">
            <a:extLst>
              <a:ext uri="{FF2B5EF4-FFF2-40B4-BE49-F238E27FC236}">
                <a16:creationId xmlns:a16="http://schemas.microsoft.com/office/drawing/2014/main" id="{B7D5C717-0BA2-48EB-815A-9B26F28A6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94414" y="2331768"/>
            <a:ext cx="475202" cy="475202"/>
          </a:xfrm>
          <a:prstGeom prst="rect">
            <a:avLst/>
          </a:prstGeom>
        </p:spPr>
      </p:pic>
      <p:pic>
        <p:nvPicPr>
          <p:cNvPr id="24" name="Graphic 23" descr="Smart Phone">
            <a:extLst>
              <a:ext uri="{FF2B5EF4-FFF2-40B4-BE49-F238E27FC236}">
                <a16:creationId xmlns:a16="http://schemas.microsoft.com/office/drawing/2014/main" id="{1FFBF114-D859-4100-96BE-7136676FD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08814" y="3216757"/>
            <a:ext cx="475202" cy="475202"/>
          </a:xfrm>
          <a:prstGeom prst="rect">
            <a:avLst/>
          </a:prstGeom>
        </p:spPr>
      </p:pic>
      <p:pic>
        <p:nvPicPr>
          <p:cNvPr id="26" name="Graphic 25" descr="Smart Phone">
            <a:extLst>
              <a:ext uri="{FF2B5EF4-FFF2-40B4-BE49-F238E27FC236}">
                <a16:creationId xmlns:a16="http://schemas.microsoft.com/office/drawing/2014/main" id="{3536EE2F-1581-401D-9D2A-AD16F2AFC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871" y="4961752"/>
            <a:ext cx="475202" cy="475202"/>
          </a:xfrm>
          <a:prstGeom prst="rect">
            <a:avLst/>
          </a:prstGeom>
        </p:spPr>
      </p:pic>
      <p:pic>
        <p:nvPicPr>
          <p:cNvPr id="28" name="Graphic 27" descr="Smart Phone">
            <a:extLst>
              <a:ext uri="{FF2B5EF4-FFF2-40B4-BE49-F238E27FC236}">
                <a16:creationId xmlns:a16="http://schemas.microsoft.com/office/drawing/2014/main" id="{97583A5C-6ED9-4B49-9123-5A49E1633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3406" y="3895717"/>
            <a:ext cx="475202" cy="475202"/>
          </a:xfrm>
          <a:prstGeom prst="rect">
            <a:avLst/>
          </a:prstGeom>
        </p:spPr>
      </p:pic>
      <p:pic>
        <p:nvPicPr>
          <p:cNvPr id="30" name="Graphic 29" descr="Smart Phone">
            <a:extLst>
              <a:ext uri="{FF2B5EF4-FFF2-40B4-BE49-F238E27FC236}">
                <a16:creationId xmlns:a16="http://schemas.microsoft.com/office/drawing/2014/main" id="{CCB2BFFD-6A3C-4F2D-8F9F-F85CDF209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1366" y="2415280"/>
            <a:ext cx="475202" cy="475202"/>
          </a:xfrm>
          <a:prstGeom prst="rect">
            <a:avLst/>
          </a:prstGeom>
        </p:spPr>
      </p:pic>
      <p:pic>
        <p:nvPicPr>
          <p:cNvPr id="32" name="Graphic 31" descr="Smart Phone">
            <a:extLst>
              <a:ext uri="{FF2B5EF4-FFF2-40B4-BE49-F238E27FC236}">
                <a16:creationId xmlns:a16="http://schemas.microsoft.com/office/drawing/2014/main" id="{4FC77A4E-BD34-47A6-A410-799AD100A5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40521" y="4504552"/>
            <a:ext cx="475202" cy="475202"/>
          </a:xfrm>
          <a:prstGeom prst="rect">
            <a:avLst/>
          </a:prstGeom>
        </p:spPr>
      </p:pic>
      <p:pic>
        <p:nvPicPr>
          <p:cNvPr id="34" name="Graphic 33" descr="Smart Phone">
            <a:extLst>
              <a:ext uri="{FF2B5EF4-FFF2-40B4-BE49-F238E27FC236}">
                <a16:creationId xmlns:a16="http://schemas.microsoft.com/office/drawing/2014/main" id="{3EB86097-C0FA-4626-BF3E-0981A391C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56150" y="2452078"/>
            <a:ext cx="475202" cy="475202"/>
          </a:xfrm>
          <a:prstGeom prst="rect">
            <a:avLst/>
          </a:prstGeom>
        </p:spPr>
      </p:pic>
      <p:pic>
        <p:nvPicPr>
          <p:cNvPr id="36" name="Graphic 35" descr="Laptop">
            <a:extLst>
              <a:ext uri="{FF2B5EF4-FFF2-40B4-BE49-F238E27FC236}">
                <a16:creationId xmlns:a16="http://schemas.microsoft.com/office/drawing/2014/main" id="{2416B057-ED3A-4EE7-9AF6-27249E528F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94061" y="3108970"/>
            <a:ext cx="914400" cy="914400"/>
          </a:xfrm>
          <a:prstGeom prst="rect">
            <a:avLst/>
          </a:prstGeom>
        </p:spPr>
      </p:pic>
      <p:pic>
        <p:nvPicPr>
          <p:cNvPr id="38" name="Graphic 37" descr="Server">
            <a:extLst>
              <a:ext uri="{FF2B5EF4-FFF2-40B4-BE49-F238E27FC236}">
                <a16:creationId xmlns:a16="http://schemas.microsoft.com/office/drawing/2014/main" id="{300AEA9F-8A54-4241-933A-E6DD43E786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39368" y="5084648"/>
            <a:ext cx="914400" cy="914400"/>
          </a:xfrm>
          <a:prstGeom prst="rect">
            <a:avLst/>
          </a:prstGeom>
        </p:spPr>
      </p:pic>
      <p:pic>
        <p:nvPicPr>
          <p:cNvPr id="40" name="Graphic 39" descr="Wireless router">
            <a:extLst>
              <a:ext uri="{FF2B5EF4-FFF2-40B4-BE49-F238E27FC236}">
                <a16:creationId xmlns:a16="http://schemas.microsoft.com/office/drawing/2014/main" id="{D2F315E6-4B56-43F9-A358-7DF338D51F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6056" y="1961435"/>
            <a:ext cx="914400" cy="914400"/>
          </a:xfrm>
          <a:prstGeom prst="rect">
            <a:avLst/>
          </a:prstGeom>
        </p:spPr>
      </p:pic>
      <p:pic>
        <p:nvPicPr>
          <p:cNvPr id="41" name="Graphic 40" descr="Smart Phone">
            <a:extLst>
              <a:ext uri="{FF2B5EF4-FFF2-40B4-BE49-F238E27FC236}">
                <a16:creationId xmlns:a16="http://schemas.microsoft.com/office/drawing/2014/main" id="{D443880C-842A-4D15-9D19-2D1CCEBB5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6288" y="3283317"/>
            <a:ext cx="475202" cy="475202"/>
          </a:xfrm>
          <a:prstGeom prst="rect">
            <a:avLst/>
          </a:prstGeom>
        </p:spPr>
      </p:pic>
      <p:pic>
        <p:nvPicPr>
          <p:cNvPr id="42" name="Graphic 41" descr="Smart Phone">
            <a:extLst>
              <a:ext uri="{FF2B5EF4-FFF2-40B4-BE49-F238E27FC236}">
                <a16:creationId xmlns:a16="http://schemas.microsoft.com/office/drawing/2014/main" id="{8827DB89-2D9A-4EB7-89B8-52780ADD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86878" y="3070959"/>
            <a:ext cx="475202" cy="475202"/>
          </a:xfrm>
          <a:prstGeom prst="rect">
            <a:avLst/>
          </a:prstGeom>
        </p:spPr>
      </p:pic>
      <p:pic>
        <p:nvPicPr>
          <p:cNvPr id="43" name="Graphic 42" descr="Smart Phone">
            <a:extLst>
              <a:ext uri="{FF2B5EF4-FFF2-40B4-BE49-F238E27FC236}">
                <a16:creationId xmlns:a16="http://schemas.microsoft.com/office/drawing/2014/main" id="{90F4812C-0368-453A-986E-21F6ED5B73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0120" y="5544624"/>
            <a:ext cx="475202" cy="475202"/>
          </a:xfrm>
          <a:prstGeom prst="rect">
            <a:avLst/>
          </a:prstGeom>
        </p:spPr>
      </p:pic>
      <p:pic>
        <p:nvPicPr>
          <p:cNvPr id="44" name="Graphic 43" descr="Smart Phone">
            <a:extLst>
              <a:ext uri="{FF2B5EF4-FFF2-40B4-BE49-F238E27FC236}">
                <a16:creationId xmlns:a16="http://schemas.microsoft.com/office/drawing/2014/main" id="{D2596913-2F97-4716-A2DB-70507F6F6A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4698" y="2604357"/>
            <a:ext cx="475202" cy="475202"/>
          </a:xfrm>
          <a:prstGeom prst="rect">
            <a:avLst/>
          </a:prstGeom>
        </p:spPr>
      </p:pic>
      <p:pic>
        <p:nvPicPr>
          <p:cNvPr id="45" name="Graphic 44" descr="Smart Phone">
            <a:extLst>
              <a:ext uri="{FF2B5EF4-FFF2-40B4-BE49-F238E27FC236}">
                <a16:creationId xmlns:a16="http://schemas.microsoft.com/office/drawing/2014/main" id="{883AE510-3145-47B2-843F-9985941E0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9530" y="4205571"/>
            <a:ext cx="475202" cy="475202"/>
          </a:xfrm>
          <a:prstGeom prst="rect">
            <a:avLst/>
          </a:prstGeom>
        </p:spPr>
      </p:pic>
      <p:pic>
        <p:nvPicPr>
          <p:cNvPr id="46" name="Graphic 45" descr="Smart Phone">
            <a:extLst>
              <a:ext uri="{FF2B5EF4-FFF2-40B4-BE49-F238E27FC236}">
                <a16:creationId xmlns:a16="http://schemas.microsoft.com/office/drawing/2014/main" id="{F6AB010F-8C23-4CBF-8A58-464FA6D03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5630" y="2633768"/>
            <a:ext cx="475202" cy="475202"/>
          </a:xfrm>
          <a:prstGeom prst="rect">
            <a:avLst/>
          </a:prstGeom>
        </p:spPr>
      </p:pic>
      <p:pic>
        <p:nvPicPr>
          <p:cNvPr id="47" name="Graphic 46" descr="Smart Phone">
            <a:extLst>
              <a:ext uri="{FF2B5EF4-FFF2-40B4-BE49-F238E27FC236}">
                <a16:creationId xmlns:a16="http://schemas.microsoft.com/office/drawing/2014/main" id="{F86103AD-BA7D-4DE5-80CA-F6EFF8BAA9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0030" y="3518757"/>
            <a:ext cx="475202" cy="475202"/>
          </a:xfrm>
          <a:prstGeom prst="rect">
            <a:avLst/>
          </a:prstGeom>
        </p:spPr>
      </p:pic>
      <p:pic>
        <p:nvPicPr>
          <p:cNvPr id="48" name="Graphic 47" descr="Smart Phone">
            <a:extLst>
              <a:ext uri="{FF2B5EF4-FFF2-40B4-BE49-F238E27FC236}">
                <a16:creationId xmlns:a16="http://schemas.microsoft.com/office/drawing/2014/main" id="{114FEEFC-732F-4D8A-8E17-363D951CA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67087" y="5263752"/>
            <a:ext cx="475202" cy="475202"/>
          </a:xfrm>
          <a:prstGeom prst="rect">
            <a:avLst/>
          </a:prstGeom>
        </p:spPr>
      </p:pic>
      <p:pic>
        <p:nvPicPr>
          <p:cNvPr id="49" name="Graphic 48" descr="Smart Phone">
            <a:extLst>
              <a:ext uri="{FF2B5EF4-FFF2-40B4-BE49-F238E27FC236}">
                <a16:creationId xmlns:a16="http://schemas.microsoft.com/office/drawing/2014/main" id="{D7BCF4F6-D964-495C-AC04-91753F3F9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4622" y="4197717"/>
            <a:ext cx="475202" cy="475202"/>
          </a:xfrm>
          <a:prstGeom prst="rect">
            <a:avLst/>
          </a:prstGeom>
        </p:spPr>
      </p:pic>
      <p:pic>
        <p:nvPicPr>
          <p:cNvPr id="50" name="Graphic 49" descr="Smart Phone">
            <a:extLst>
              <a:ext uri="{FF2B5EF4-FFF2-40B4-BE49-F238E27FC236}">
                <a16:creationId xmlns:a16="http://schemas.microsoft.com/office/drawing/2014/main" id="{AE42EAB9-6F20-41EE-8B13-5206FE26B5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2582" y="2717280"/>
            <a:ext cx="475202" cy="475202"/>
          </a:xfrm>
          <a:prstGeom prst="rect">
            <a:avLst/>
          </a:prstGeom>
        </p:spPr>
      </p:pic>
      <p:pic>
        <p:nvPicPr>
          <p:cNvPr id="51" name="Graphic 50" descr="Smart Phone">
            <a:extLst>
              <a:ext uri="{FF2B5EF4-FFF2-40B4-BE49-F238E27FC236}">
                <a16:creationId xmlns:a16="http://schemas.microsoft.com/office/drawing/2014/main" id="{7C40DEB1-A72C-43F5-A102-33288156FB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81737" y="4806552"/>
            <a:ext cx="475202" cy="475202"/>
          </a:xfrm>
          <a:prstGeom prst="rect">
            <a:avLst/>
          </a:prstGeom>
        </p:spPr>
      </p:pic>
      <p:pic>
        <p:nvPicPr>
          <p:cNvPr id="52" name="Graphic 51" descr="Smart Phone">
            <a:extLst>
              <a:ext uri="{FF2B5EF4-FFF2-40B4-BE49-F238E27FC236}">
                <a16:creationId xmlns:a16="http://schemas.microsoft.com/office/drawing/2014/main" id="{3B21178B-7D1D-454F-9420-3BA0F1CED2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7366" y="2754078"/>
            <a:ext cx="475202" cy="475202"/>
          </a:xfrm>
          <a:prstGeom prst="rect">
            <a:avLst/>
          </a:prstGeom>
        </p:spPr>
      </p:pic>
      <p:pic>
        <p:nvPicPr>
          <p:cNvPr id="54" name="Graphic 53" descr="Laptop">
            <a:extLst>
              <a:ext uri="{FF2B5EF4-FFF2-40B4-BE49-F238E27FC236}">
                <a16:creationId xmlns:a16="http://schemas.microsoft.com/office/drawing/2014/main" id="{653B93D1-D7F9-41C1-AFBD-32D2D87BAB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22420" y="3590152"/>
            <a:ext cx="914400" cy="914400"/>
          </a:xfrm>
          <a:prstGeom prst="rect">
            <a:avLst/>
          </a:prstGeom>
        </p:spPr>
      </p:pic>
      <p:pic>
        <p:nvPicPr>
          <p:cNvPr id="56" name="Graphic 55" descr="Laptop">
            <a:extLst>
              <a:ext uri="{FF2B5EF4-FFF2-40B4-BE49-F238E27FC236}">
                <a16:creationId xmlns:a16="http://schemas.microsoft.com/office/drawing/2014/main" id="{FE726503-202C-45E9-9C78-EDF5E2DF54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673" y="4349352"/>
            <a:ext cx="914400" cy="914400"/>
          </a:xfrm>
          <a:prstGeom prst="rect">
            <a:avLst/>
          </a:prstGeom>
        </p:spPr>
      </p:pic>
      <p:pic>
        <p:nvPicPr>
          <p:cNvPr id="58" name="Graphic 57" descr="Wireless router">
            <a:extLst>
              <a:ext uri="{FF2B5EF4-FFF2-40B4-BE49-F238E27FC236}">
                <a16:creationId xmlns:a16="http://schemas.microsoft.com/office/drawing/2014/main" id="{E90380C4-CA47-4FBA-8853-9576FBAEEA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77953" y="1654969"/>
            <a:ext cx="914400" cy="914400"/>
          </a:xfrm>
          <a:prstGeom prst="rect">
            <a:avLst/>
          </a:prstGeom>
        </p:spPr>
      </p:pic>
      <p:pic>
        <p:nvPicPr>
          <p:cNvPr id="60" name="Graphic 59" descr="Server">
            <a:extLst>
              <a:ext uri="{FF2B5EF4-FFF2-40B4-BE49-F238E27FC236}">
                <a16:creationId xmlns:a16="http://schemas.microsoft.com/office/drawing/2014/main" id="{3F0CD940-A612-495C-A8E0-835FE2CA4F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55446" y="4419844"/>
            <a:ext cx="914400" cy="914400"/>
          </a:xfrm>
          <a:prstGeom prst="rect">
            <a:avLst/>
          </a:prstGeom>
        </p:spPr>
      </p:pic>
      <p:pic>
        <p:nvPicPr>
          <p:cNvPr id="62" name="Graphic 61" descr="Wireless router">
            <a:extLst>
              <a:ext uri="{FF2B5EF4-FFF2-40B4-BE49-F238E27FC236}">
                <a16:creationId xmlns:a16="http://schemas.microsoft.com/office/drawing/2014/main" id="{E4C36A85-04DD-4C69-B438-709287A3DE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11991" y="4065354"/>
            <a:ext cx="914400" cy="914400"/>
          </a:xfrm>
          <a:prstGeom prst="rect">
            <a:avLst/>
          </a:prstGeom>
        </p:spPr>
      </p:pic>
      <p:pic>
        <p:nvPicPr>
          <p:cNvPr id="64" name="Graphic 63" descr="Laptop">
            <a:extLst>
              <a:ext uri="{FF2B5EF4-FFF2-40B4-BE49-F238E27FC236}">
                <a16:creationId xmlns:a16="http://schemas.microsoft.com/office/drawing/2014/main" id="{E3E19D2C-DBFE-4F80-86AC-1FE27CBDCB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55216" y="556262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137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04400-2035-4914-A12B-5632720CD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0811"/>
            <a:ext cx="7886700" cy="1083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Techniques and recipes for </a:t>
            </a:r>
            <a:r>
              <a:rPr lang="en-US" sz="3200" b="1" dirty="0">
                <a:solidFill>
                  <a:schemeClr val="accent1"/>
                </a:solidFill>
              </a:rPr>
              <a:t>distributed</a:t>
            </a:r>
            <a:r>
              <a:rPr lang="en-US" sz="3200" dirty="0"/>
              <a:t> learning and testing under </a:t>
            </a:r>
            <a:r>
              <a:rPr lang="en-US" sz="3200" dirty="0">
                <a:solidFill>
                  <a:srgbClr val="C00000"/>
                </a:solidFill>
              </a:rPr>
              <a:t>constraints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E06D6-A582-40AC-83D1-51D3E316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7</a:t>
            </a:fld>
            <a:endParaRPr lang="en-US"/>
          </a:p>
        </p:txBody>
      </p:sp>
      <p:pic>
        <p:nvPicPr>
          <p:cNvPr id="8" name="Graphic 7" descr="Smart Phone">
            <a:extLst>
              <a:ext uri="{FF2B5EF4-FFF2-40B4-BE49-F238E27FC236}">
                <a16:creationId xmlns:a16="http://schemas.microsoft.com/office/drawing/2014/main" id="{527D832C-60DE-4DE0-A378-C5791958BA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072" y="2981317"/>
            <a:ext cx="475202" cy="475202"/>
          </a:xfrm>
          <a:prstGeom prst="rect">
            <a:avLst/>
          </a:prstGeom>
        </p:spPr>
      </p:pic>
      <p:pic>
        <p:nvPicPr>
          <p:cNvPr id="9" name="Graphic 8" descr="Smart Phone">
            <a:extLst>
              <a:ext uri="{FF2B5EF4-FFF2-40B4-BE49-F238E27FC236}">
                <a16:creationId xmlns:a16="http://schemas.microsoft.com/office/drawing/2014/main" id="{8FC931F9-EFF7-4F38-AF43-244CD6EC1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5662" y="2768959"/>
            <a:ext cx="475202" cy="475202"/>
          </a:xfrm>
          <a:prstGeom prst="rect">
            <a:avLst/>
          </a:prstGeom>
        </p:spPr>
      </p:pic>
      <p:pic>
        <p:nvPicPr>
          <p:cNvPr id="10" name="Graphic 9" descr="Smart Phone">
            <a:extLst>
              <a:ext uri="{FF2B5EF4-FFF2-40B4-BE49-F238E27FC236}">
                <a16:creationId xmlns:a16="http://schemas.microsoft.com/office/drawing/2014/main" id="{39F2AC10-ABD0-4FEA-9C6E-4E843CA0E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38904" y="5242624"/>
            <a:ext cx="475202" cy="475202"/>
          </a:xfrm>
          <a:prstGeom prst="rect">
            <a:avLst/>
          </a:prstGeom>
        </p:spPr>
      </p:pic>
      <p:pic>
        <p:nvPicPr>
          <p:cNvPr id="12" name="Graphic 11" descr="Smart Phone">
            <a:extLst>
              <a:ext uri="{FF2B5EF4-FFF2-40B4-BE49-F238E27FC236}">
                <a16:creationId xmlns:a16="http://schemas.microsoft.com/office/drawing/2014/main" id="{0B5A6DA8-593F-4202-AACD-2D3364E29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03482" y="2302357"/>
            <a:ext cx="475202" cy="475202"/>
          </a:xfrm>
          <a:prstGeom prst="rect">
            <a:avLst/>
          </a:prstGeom>
        </p:spPr>
      </p:pic>
      <p:pic>
        <p:nvPicPr>
          <p:cNvPr id="20" name="Graphic 19" descr="Smart Phone">
            <a:extLst>
              <a:ext uri="{FF2B5EF4-FFF2-40B4-BE49-F238E27FC236}">
                <a16:creationId xmlns:a16="http://schemas.microsoft.com/office/drawing/2014/main" id="{A3885CFA-1EDB-4679-9184-685C28251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08314" y="3903571"/>
            <a:ext cx="475202" cy="475202"/>
          </a:xfrm>
          <a:prstGeom prst="rect">
            <a:avLst/>
          </a:prstGeom>
        </p:spPr>
      </p:pic>
      <p:pic>
        <p:nvPicPr>
          <p:cNvPr id="22" name="Graphic 21" descr="Smart Phone">
            <a:extLst>
              <a:ext uri="{FF2B5EF4-FFF2-40B4-BE49-F238E27FC236}">
                <a16:creationId xmlns:a16="http://schemas.microsoft.com/office/drawing/2014/main" id="{B7D5C717-0BA2-48EB-815A-9B26F28A6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94414" y="2331768"/>
            <a:ext cx="475202" cy="475202"/>
          </a:xfrm>
          <a:prstGeom prst="rect">
            <a:avLst/>
          </a:prstGeom>
        </p:spPr>
      </p:pic>
      <p:pic>
        <p:nvPicPr>
          <p:cNvPr id="24" name="Graphic 23" descr="Smart Phone">
            <a:extLst>
              <a:ext uri="{FF2B5EF4-FFF2-40B4-BE49-F238E27FC236}">
                <a16:creationId xmlns:a16="http://schemas.microsoft.com/office/drawing/2014/main" id="{1FFBF114-D859-4100-96BE-7136676FD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08814" y="3216757"/>
            <a:ext cx="475202" cy="475202"/>
          </a:xfrm>
          <a:prstGeom prst="rect">
            <a:avLst/>
          </a:prstGeom>
        </p:spPr>
      </p:pic>
      <p:pic>
        <p:nvPicPr>
          <p:cNvPr id="26" name="Graphic 25" descr="Smart Phone">
            <a:extLst>
              <a:ext uri="{FF2B5EF4-FFF2-40B4-BE49-F238E27FC236}">
                <a16:creationId xmlns:a16="http://schemas.microsoft.com/office/drawing/2014/main" id="{3536EE2F-1581-401D-9D2A-AD16F2AFC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5871" y="4961752"/>
            <a:ext cx="475202" cy="475202"/>
          </a:xfrm>
          <a:prstGeom prst="rect">
            <a:avLst/>
          </a:prstGeom>
        </p:spPr>
      </p:pic>
      <p:pic>
        <p:nvPicPr>
          <p:cNvPr id="28" name="Graphic 27" descr="Smart Phone">
            <a:extLst>
              <a:ext uri="{FF2B5EF4-FFF2-40B4-BE49-F238E27FC236}">
                <a16:creationId xmlns:a16="http://schemas.microsoft.com/office/drawing/2014/main" id="{97583A5C-6ED9-4B49-9123-5A49E1633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3406" y="3895717"/>
            <a:ext cx="475202" cy="475202"/>
          </a:xfrm>
          <a:prstGeom prst="rect">
            <a:avLst/>
          </a:prstGeom>
        </p:spPr>
      </p:pic>
      <p:pic>
        <p:nvPicPr>
          <p:cNvPr id="30" name="Graphic 29" descr="Smart Phone">
            <a:extLst>
              <a:ext uri="{FF2B5EF4-FFF2-40B4-BE49-F238E27FC236}">
                <a16:creationId xmlns:a16="http://schemas.microsoft.com/office/drawing/2014/main" id="{CCB2BFFD-6A3C-4F2D-8F9F-F85CDF209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1366" y="2415280"/>
            <a:ext cx="475202" cy="475202"/>
          </a:xfrm>
          <a:prstGeom prst="rect">
            <a:avLst/>
          </a:prstGeom>
        </p:spPr>
      </p:pic>
      <p:pic>
        <p:nvPicPr>
          <p:cNvPr id="32" name="Graphic 31" descr="Smart Phone">
            <a:extLst>
              <a:ext uri="{FF2B5EF4-FFF2-40B4-BE49-F238E27FC236}">
                <a16:creationId xmlns:a16="http://schemas.microsoft.com/office/drawing/2014/main" id="{4FC77A4E-BD34-47A6-A410-799AD100A5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40521" y="4504552"/>
            <a:ext cx="475202" cy="475202"/>
          </a:xfrm>
          <a:prstGeom prst="rect">
            <a:avLst/>
          </a:prstGeom>
        </p:spPr>
      </p:pic>
      <p:pic>
        <p:nvPicPr>
          <p:cNvPr id="34" name="Graphic 33" descr="Smart Phone">
            <a:extLst>
              <a:ext uri="{FF2B5EF4-FFF2-40B4-BE49-F238E27FC236}">
                <a16:creationId xmlns:a16="http://schemas.microsoft.com/office/drawing/2014/main" id="{3EB86097-C0FA-4626-BF3E-0981A391C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56150" y="2452078"/>
            <a:ext cx="475202" cy="475202"/>
          </a:xfrm>
          <a:prstGeom prst="rect">
            <a:avLst/>
          </a:prstGeom>
        </p:spPr>
      </p:pic>
      <p:pic>
        <p:nvPicPr>
          <p:cNvPr id="36" name="Graphic 35" descr="Laptop">
            <a:extLst>
              <a:ext uri="{FF2B5EF4-FFF2-40B4-BE49-F238E27FC236}">
                <a16:creationId xmlns:a16="http://schemas.microsoft.com/office/drawing/2014/main" id="{2416B057-ED3A-4EE7-9AF6-27249E528F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94061" y="3108970"/>
            <a:ext cx="914400" cy="914400"/>
          </a:xfrm>
          <a:prstGeom prst="rect">
            <a:avLst/>
          </a:prstGeom>
        </p:spPr>
      </p:pic>
      <p:pic>
        <p:nvPicPr>
          <p:cNvPr id="38" name="Graphic 37" descr="Server">
            <a:extLst>
              <a:ext uri="{FF2B5EF4-FFF2-40B4-BE49-F238E27FC236}">
                <a16:creationId xmlns:a16="http://schemas.microsoft.com/office/drawing/2014/main" id="{300AEA9F-8A54-4241-933A-E6DD43E786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39368" y="5084648"/>
            <a:ext cx="914400" cy="914400"/>
          </a:xfrm>
          <a:prstGeom prst="rect">
            <a:avLst/>
          </a:prstGeom>
        </p:spPr>
      </p:pic>
      <p:pic>
        <p:nvPicPr>
          <p:cNvPr id="40" name="Graphic 39" descr="Wireless router">
            <a:extLst>
              <a:ext uri="{FF2B5EF4-FFF2-40B4-BE49-F238E27FC236}">
                <a16:creationId xmlns:a16="http://schemas.microsoft.com/office/drawing/2014/main" id="{D2F315E6-4B56-43F9-A358-7DF338D51F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6056" y="1961435"/>
            <a:ext cx="914400" cy="914400"/>
          </a:xfrm>
          <a:prstGeom prst="rect">
            <a:avLst/>
          </a:prstGeom>
        </p:spPr>
      </p:pic>
      <p:pic>
        <p:nvPicPr>
          <p:cNvPr id="41" name="Graphic 40" descr="Smart Phone">
            <a:extLst>
              <a:ext uri="{FF2B5EF4-FFF2-40B4-BE49-F238E27FC236}">
                <a16:creationId xmlns:a16="http://schemas.microsoft.com/office/drawing/2014/main" id="{D443880C-842A-4D15-9D19-2D1CCEBB5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6288" y="3283317"/>
            <a:ext cx="475202" cy="475202"/>
          </a:xfrm>
          <a:prstGeom prst="rect">
            <a:avLst/>
          </a:prstGeom>
        </p:spPr>
      </p:pic>
      <p:pic>
        <p:nvPicPr>
          <p:cNvPr id="42" name="Graphic 41" descr="Smart Phone">
            <a:extLst>
              <a:ext uri="{FF2B5EF4-FFF2-40B4-BE49-F238E27FC236}">
                <a16:creationId xmlns:a16="http://schemas.microsoft.com/office/drawing/2014/main" id="{8827DB89-2D9A-4EB7-89B8-52780ADD4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86878" y="3070959"/>
            <a:ext cx="475202" cy="475202"/>
          </a:xfrm>
          <a:prstGeom prst="rect">
            <a:avLst/>
          </a:prstGeom>
        </p:spPr>
      </p:pic>
      <p:pic>
        <p:nvPicPr>
          <p:cNvPr id="43" name="Graphic 42" descr="Smart Phone">
            <a:extLst>
              <a:ext uri="{FF2B5EF4-FFF2-40B4-BE49-F238E27FC236}">
                <a16:creationId xmlns:a16="http://schemas.microsoft.com/office/drawing/2014/main" id="{90F4812C-0368-453A-986E-21F6ED5B73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0120" y="5544624"/>
            <a:ext cx="475202" cy="475202"/>
          </a:xfrm>
          <a:prstGeom prst="rect">
            <a:avLst/>
          </a:prstGeom>
        </p:spPr>
      </p:pic>
      <p:pic>
        <p:nvPicPr>
          <p:cNvPr id="44" name="Graphic 43" descr="Smart Phone">
            <a:extLst>
              <a:ext uri="{FF2B5EF4-FFF2-40B4-BE49-F238E27FC236}">
                <a16:creationId xmlns:a16="http://schemas.microsoft.com/office/drawing/2014/main" id="{D2596913-2F97-4716-A2DB-70507F6F6A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4698" y="2604357"/>
            <a:ext cx="475202" cy="475202"/>
          </a:xfrm>
          <a:prstGeom prst="rect">
            <a:avLst/>
          </a:prstGeom>
        </p:spPr>
      </p:pic>
      <p:pic>
        <p:nvPicPr>
          <p:cNvPr id="45" name="Graphic 44" descr="Smart Phone">
            <a:extLst>
              <a:ext uri="{FF2B5EF4-FFF2-40B4-BE49-F238E27FC236}">
                <a16:creationId xmlns:a16="http://schemas.microsoft.com/office/drawing/2014/main" id="{883AE510-3145-47B2-843F-9985941E0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9530" y="4205571"/>
            <a:ext cx="475202" cy="475202"/>
          </a:xfrm>
          <a:prstGeom prst="rect">
            <a:avLst/>
          </a:prstGeom>
        </p:spPr>
      </p:pic>
      <p:pic>
        <p:nvPicPr>
          <p:cNvPr id="46" name="Graphic 45" descr="Smart Phone">
            <a:extLst>
              <a:ext uri="{FF2B5EF4-FFF2-40B4-BE49-F238E27FC236}">
                <a16:creationId xmlns:a16="http://schemas.microsoft.com/office/drawing/2014/main" id="{F6AB010F-8C23-4CBF-8A58-464FA6D03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5630" y="2633768"/>
            <a:ext cx="475202" cy="475202"/>
          </a:xfrm>
          <a:prstGeom prst="rect">
            <a:avLst/>
          </a:prstGeom>
        </p:spPr>
      </p:pic>
      <p:pic>
        <p:nvPicPr>
          <p:cNvPr id="47" name="Graphic 46" descr="Smart Phone">
            <a:extLst>
              <a:ext uri="{FF2B5EF4-FFF2-40B4-BE49-F238E27FC236}">
                <a16:creationId xmlns:a16="http://schemas.microsoft.com/office/drawing/2014/main" id="{F86103AD-BA7D-4DE5-80CA-F6EFF8BAA9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0030" y="3518757"/>
            <a:ext cx="475202" cy="475202"/>
          </a:xfrm>
          <a:prstGeom prst="rect">
            <a:avLst/>
          </a:prstGeom>
        </p:spPr>
      </p:pic>
      <p:pic>
        <p:nvPicPr>
          <p:cNvPr id="48" name="Graphic 47" descr="Smart Phone">
            <a:extLst>
              <a:ext uri="{FF2B5EF4-FFF2-40B4-BE49-F238E27FC236}">
                <a16:creationId xmlns:a16="http://schemas.microsoft.com/office/drawing/2014/main" id="{114FEEFC-732F-4D8A-8E17-363D951CA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67087" y="5263752"/>
            <a:ext cx="475202" cy="475202"/>
          </a:xfrm>
          <a:prstGeom prst="rect">
            <a:avLst/>
          </a:prstGeom>
        </p:spPr>
      </p:pic>
      <p:pic>
        <p:nvPicPr>
          <p:cNvPr id="49" name="Graphic 48" descr="Smart Phone">
            <a:extLst>
              <a:ext uri="{FF2B5EF4-FFF2-40B4-BE49-F238E27FC236}">
                <a16:creationId xmlns:a16="http://schemas.microsoft.com/office/drawing/2014/main" id="{D7BCF4F6-D964-495C-AC04-91753F3F9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4622" y="4197717"/>
            <a:ext cx="475202" cy="475202"/>
          </a:xfrm>
          <a:prstGeom prst="rect">
            <a:avLst/>
          </a:prstGeom>
        </p:spPr>
      </p:pic>
      <p:pic>
        <p:nvPicPr>
          <p:cNvPr id="50" name="Graphic 49" descr="Smart Phone">
            <a:extLst>
              <a:ext uri="{FF2B5EF4-FFF2-40B4-BE49-F238E27FC236}">
                <a16:creationId xmlns:a16="http://schemas.microsoft.com/office/drawing/2014/main" id="{AE42EAB9-6F20-41EE-8B13-5206FE26B5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2582" y="2717280"/>
            <a:ext cx="475202" cy="475202"/>
          </a:xfrm>
          <a:prstGeom prst="rect">
            <a:avLst/>
          </a:prstGeom>
        </p:spPr>
      </p:pic>
      <p:pic>
        <p:nvPicPr>
          <p:cNvPr id="51" name="Graphic 50" descr="Smart Phone">
            <a:extLst>
              <a:ext uri="{FF2B5EF4-FFF2-40B4-BE49-F238E27FC236}">
                <a16:creationId xmlns:a16="http://schemas.microsoft.com/office/drawing/2014/main" id="{7C40DEB1-A72C-43F5-A102-33288156FB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81737" y="4806552"/>
            <a:ext cx="475202" cy="475202"/>
          </a:xfrm>
          <a:prstGeom prst="rect">
            <a:avLst/>
          </a:prstGeom>
        </p:spPr>
      </p:pic>
      <p:pic>
        <p:nvPicPr>
          <p:cNvPr id="52" name="Graphic 51" descr="Smart Phone">
            <a:extLst>
              <a:ext uri="{FF2B5EF4-FFF2-40B4-BE49-F238E27FC236}">
                <a16:creationId xmlns:a16="http://schemas.microsoft.com/office/drawing/2014/main" id="{3B21178B-7D1D-454F-9420-3BA0F1CED2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7366" y="2754078"/>
            <a:ext cx="475202" cy="475202"/>
          </a:xfrm>
          <a:prstGeom prst="rect">
            <a:avLst/>
          </a:prstGeom>
        </p:spPr>
      </p:pic>
      <p:pic>
        <p:nvPicPr>
          <p:cNvPr id="54" name="Graphic 53" descr="Laptop">
            <a:extLst>
              <a:ext uri="{FF2B5EF4-FFF2-40B4-BE49-F238E27FC236}">
                <a16:creationId xmlns:a16="http://schemas.microsoft.com/office/drawing/2014/main" id="{653B93D1-D7F9-41C1-AFBD-32D2D87BAB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22420" y="3590152"/>
            <a:ext cx="914400" cy="914400"/>
          </a:xfrm>
          <a:prstGeom prst="rect">
            <a:avLst/>
          </a:prstGeom>
        </p:spPr>
      </p:pic>
      <p:pic>
        <p:nvPicPr>
          <p:cNvPr id="56" name="Graphic 55" descr="Laptop">
            <a:extLst>
              <a:ext uri="{FF2B5EF4-FFF2-40B4-BE49-F238E27FC236}">
                <a16:creationId xmlns:a16="http://schemas.microsoft.com/office/drawing/2014/main" id="{FE726503-202C-45E9-9C78-EDF5E2DF54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673" y="4349352"/>
            <a:ext cx="914400" cy="914400"/>
          </a:xfrm>
          <a:prstGeom prst="rect">
            <a:avLst/>
          </a:prstGeom>
        </p:spPr>
      </p:pic>
      <p:pic>
        <p:nvPicPr>
          <p:cNvPr id="58" name="Graphic 57" descr="Wireless router">
            <a:extLst>
              <a:ext uri="{FF2B5EF4-FFF2-40B4-BE49-F238E27FC236}">
                <a16:creationId xmlns:a16="http://schemas.microsoft.com/office/drawing/2014/main" id="{E90380C4-CA47-4FBA-8853-9576FBAEEA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77953" y="1654969"/>
            <a:ext cx="914400" cy="914400"/>
          </a:xfrm>
          <a:prstGeom prst="rect">
            <a:avLst/>
          </a:prstGeom>
        </p:spPr>
      </p:pic>
      <p:pic>
        <p:nvPicPr>
          <p:cNvPr id="60" name="Graphic 59" descr="Server">
            <a:extLst>
              <a:ext uri="{FF2B5EF4-FFF2-40B4-BE49-F238E27FC236}">
                <a16:creationId xmlns:a16="http://schemas.microsoft.com/office/drawing/2014/main" id="{3F0CD940-A612-495C-A8E0-835FE2CA4F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55446" y="4419844"/>
            <a:ext cx="914400" cy="914400"/>
          </a:xfrm>
          <a:prstGeom prst="rect">
            <a:avLst/>
          </a:prstGeom>
        </p:spPr>
      </p:pic>
      <p:pic>
        <p:nvPicPr>
          <p:cNvPr id="62" name="Graphic 61" descr="Wireless router">
            <a:extLst>
              <a:ext uri="{FF2B5EF4-FFF2-40B4-BE49-F238E27FC236}">
                <a16:creationId xmlns:a16="http://schemas.microsoft.com/office/drawing/2014/main" id="{E4C36A85-04DD-4C69-B438-709287A3DE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11991" y="4065354"/>
            <a:ext cx="914400" cy="914400"/>
          </a:xfrm>
          <a:prstGeom prst="rect">
            <a:avLst/>
          </a:prstGeom>
        </p:spPr>
      </p:pic>
      <p:pic>
        <p:nvPicPr>
          <p:cNvPr id="64" name="Graphic 63" descr="Laptop">
            <a:extLst>
              <a:ext uri="{FF2B5EF4-FFF2-40B4-BE49-F238E27FC236}">
                <a16:creationId xmlns:a16="http://schemas.microsoft.com/office/drawing/2014/main" id="{E3E19D2C-DBFE-4F80-86AC-1FE27CBDCB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55216" y="5562626"/>
            <a:ext cx="914400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A8CC83-C814-4D11-B57E-0AC863EB17AF}"/>
              </a:ext>
            </a:extLst>
          </p:cNvPr>
          <p:cNvSpPr txBox="1"/>
          <p:nvPr/>
        </p:nvSpPr>
        <p:spPr>
          <a:xfrm>
            <a:off x="6071007" y="6356351"/>
            <a:ext cx="203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(“Motivation” slide)</a:t>
            </a:r>
          </a:p>
        </p:txBody>
      </p:sp>
    </p:spTree>
    <p:extLst>
      <p:ext uri="{BB962C8B-B14F-4D97-AF65-F5344CB8AC3E}">
        <p14:creationId xmlns:p14="http://schemas.microsoft.com/office/powerpoint/2010/main" val="280581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 example: high-dimensional Gaussian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8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…,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samples from an unknown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𝒩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𝕀</m:t>
                        </m:r>
                      </m:e>
                      <m:sub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𝐝</m:t>
                        </m:r>
                      </m:sub>
                    </m:sSub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Goal: </a:t>
                </a:r>
                <a:r>
                  <a:rPr lang="en-US" sz="2400" dirty="0"/>
                  <a:t>learn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error </a:t>
                </a:r>
                <a:r>
                  <a:rPr lang="el-GR" sz="2400" dirty="0"/>
                  <a:t>ε</a:t>
                </a:r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:endParaRPr lang="en-US" sz="24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2677656"/>
              </a:xfrm>
              <a:prstGeom prst="rect">
                <a:avLst/>
              </a:prstGeom>
              <a:blipFill>
                <a:blip r:embed="rId5"/>
                <a:stretch>
                  <a:fillRect l="-1139" t="-2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Graphic 2" descr="Normal Distribution">
            <a:extLst>
              <a:ext uri="{FF2B5EF4-FFF2-40B4-BE49-F238E27FC236}">
                <a16:creationId xmlns:a16="http://schemas.microsoft.com/office/drawing/2014/main" id="{610ACB60-2443-45CA-8E3B-4FA841D13F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19661" y="26931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39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7" y="44116"/>
            <a:ext cx="8766879" cy="921656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 example: high-dimensional Gaussian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14:cNvPr>
              <p14:cNvContentPartPr/>
              <p14:nvPr/>
            </p14:nvContentPartPr>
            <p14:xfrm>
              <a:off x="1145014" y="-2368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24FD33-8334-EB41-8BAD-90FB34411D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014" y="-24580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28C5C-C61F-BE49-988D-6A50381C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214C-60A0-B446-AC9B-732FFC2EFB68}" type="slidenum">
              <a:rPr lang="en-US" smtClean="0"/>
              <a:t>9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/>
              <p:nvPr/>
            </p:nvSpPr>
            <p:spPr>
              <a:xfrm>
                <a:off x="266153" y="1259983"/>
                <a:ext cx="8567908" cy="3599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…,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samples from an unknown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𝒩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𝕀</m:t>
                        </m:r>
                      </m:e>
                      <m:sub>
                        <m:r>
                          <a:rPr lang="en-US" sz="2400" b="1" i="0" dirty="0" smtClean="0">
                            <a:latin typeface="Cambria Math" panose="02040503050406030204" pitchFamily="18" charset="0"/>
                          </a:rPr>
                          <m:t>𝐝</m:t>
                        </m:r>
                      </m:sub>
                    </m:sSub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Goal: </a:t>
                </a:r>
                <a:r>
                  <a:rPr lang="en-US" sz="2400" dirty="0"/>
                  <a:t>learn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error </a:t>
                </a:r>
                <a:r>
                  <a:rPr lang="el-GR" sz="2400" dirty="0"/>
                  <a:t>ε</a:t>
                </a:r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Theorem. </a:t>
                </a:r>
                <a:r>
                  <a:rPr lang="en-US" sz="2400" dirty="0"/>
                  <a:t>Without constraints, in the centralized setting,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samples are necessary and sufficient.</a:t>
                </a:r>
              </a:p>
              <a:p>
                <a:endParaRPr lang="en-US" sz="2400" dirty="0"/>
              </a:p>
              <a:p>
                <a:endParaRPr lang="en-US" sz="2400" dirty="0">
                  <a:solidFill>
                    <a:srgbClr val="C00000"/>
                  </a:solidFill>
                </a:endParaRPr>
              </a:p>
              <a:p>
                <a:pPr algn="ctr"/>
                <a:endParaRPr lang="en-US" sz="24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E39401-3942-F343-960B-38511BC3D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53" y="1259983"/>
                <a:ext cx="8567908" cy="3599703"/>
              </a:xfrm>
              <a:prstGeom prst="rect">
                <a:avLst/>
              </a:prstGeom>
              <a:blipFill>
                <a:blip r:embed="rId5"/>
                <a:stretch>
                  <a:fillRect l="-1139" t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Graphic 2" descr="Normal Distribution">
            <a:extLst>
              <a:ext uri="{FF2B5EF4-FFF2-40B4-BE49-F238E27FC236}">
                <a16:creationId xmlns:a16="http://schemas.microsoft.com/office/drawing/2014/main" id="{222A59A3-DEA9-47AF-B345-C13089EC3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19661" y="26399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96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5D3C9F9-B063-48E1-9CC0-1C7141E15F5E}">
  <we:reference id="wa104038830" version="1.0.0.3" store="en-US" storeType="OMEX"/>
  <we:alternateReferences>
    <we:reference id="WA104038830" version="1.0.0.3" store="WA104038830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114385</TotalTime>
  <Words>1574</Words>
  <Application>Microsoft Office PowerPoint</Application>
  <PresentationFormat>On-screen Show (4:3)</PresentationFormat>
  <Paragraphs>298</Paragraphs>
  <Slides>32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Times New Roman</vt:lpstr>
      <vt:lpstr>Univers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 example: high-dimensional Gaussian</vt:lpstr>
      <vt:lpstr>An example: high-dimensional Gaussian</vt:lpstr>
      <vt:lpstr>An example: high-dimensional Gaussian</vt:lpstr>
      <vt:lpstr>An example: high-dimensional Gaussian</vt:lpstr>
      <vt:lpstr>An example: high-dimensional Gaussian</vt:lpstr>
      <vt:lpstr>Goal of this tutorial, refined</vt:lpstr>
      <vt:lpstr>Some definitions before we start</vt:lpstr>
      <vt:lpstr>Modeling the constraints</vt:lpstr>
      <vt:lpstr>Example 1: Communication constraints</vt:lpstr>
      <vt:lpstr>Example 2: Local Differential Privacy (LDP)</vt:lpstr>
      <vt:lpstr>Types of protocols</vt:lpstr>
      <vt:lpstr>Types of protocols</vt:lpstr>
      <vt:lpstr>Types of protocols</vt:lpstr>
      <vt:lpstr>Types of protocols</vt:lpstr>
      <vt:lpstr>Types of protocols</vt:lpstr>
      <vt:lpstr>Types of problems</vt:lpstr>
      <vt:lpstr>Types of problems</vt:lpstr>
      <vt:lpstr>Types of problems: Estimation</vt:lpstr>
      <vt:lpstr>Types of problems: Estimation</vt:lpstr>
      <vt:lpstr>Types of problems: Hypothesis testing</vt:lpstr>
      <vt:lpstr>Types of problems: Hypothesis testing</vt:lpstr>
      <vt:lpstr>Some references and previous work</vt:lpstr>
      <vt:lpstr>Some references and previous work</vt:lpstr>
      <vt:lpstr>Some references and previous work</vt:lpstr>
      <vt:lpstr>          Plan for the tutorial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Microsoft Office User</dc:creator>
  <cp:keywords/>
  <dc:description/>
  <cp:lastModifiedBy>Clement Canonne</cp:lastModifiedBy>
  <cp:revision>3146</cp:revision>
  <cp:lastPrinted>2020-10-14T14:26:02Z</cp:lastPrinted>
  <dcterms:created xsi:type="dcterms:W3CDTF">2016-01-25T19:51:04Z</dcterms:created>
  <dcterms:modified xsi:type="dcterms:W3CDTF">2020-10-30T00:54:45Z</dcterms:modified>
  <cp:category/>
</cp:coreProperties>
</file>