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embeddings/Microsoft_Equation12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9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610" r:id="rId3"/>
    <p:sldId id="611" r:id="rId4"/>
    <p:sldId id="570" r:id="rId5"/>
    <p:sldId id="572" r:id="rId6"/>
    <p:sldId id="573" r:id="rId7"/>
    <p:sldId id="524" r:id="rId8"/>
    <p:sldId id="576" r:id="rId9"/>
    <p:sldId id="577" r:id="rId10"/>
    <p:sldId id="580" r:id="rId11"/>
    <p:sldId id="618" r:id="rId12"/>
    <p:sldId id="605" r:id="rId13"/>
    <p:sldId id="614" r:id="rId14"/>
    <p:sldId id="584" r:id="rId15"/>
    <p:sldId id="591" r:id="rId16"/>
    <p:sldId id="594" r:id="rId17"/>
    <p:sldId id="595" r:id="rId18"/>
    <p:sldId id="604" r:id="rId19"/>
    <p:sldId id="597" r:id="rId20"/>
    <p:sldId id="599" r:id="rId21"/>
    <p:sldId id="615" r:id="rId22"/>
    <p:sldId id="601" r:id="rId23"/>
    <p:sldId id="602" r:id="rId24"/>
    <p:sldId id="624" r:id="rId25"/>
    <p:sldId id="506" r:id="rId26"/>
    <p:sldId id="616" r:id="rId27"/>
    <p:sldId id="333" r:id="rId28"/>
    <p:sldId id="499" r:id="rId29"/>
    <p:sldId id="514" r:id="rId30"/>
    <p:sldId id="500" r:id="rId31"/>
    <p:sldId id="619" r:id="rId32"/>
    <p:sldId id="620" r:id="rId33"/>
    <p:sldId id="621" r:id="rId34"/>
    <p:sldId id="622" r:id="rId35"/>
    <p:sldId id="483" r:id="rId36"/>
    <p:sldId id="355" r:id="rId37"/>
    <p:sldId id="606" r:id="rId38"/>
    <p:sldId id="358" r:id="rId39"/>
    <p:sldId id="359" r:id="rId40"/>
    <p:sldId id="489" r:id="rId41"/>
    <p:sldId id="609" r:id="rId42"/>
    <p:sldId id="623" r:id="rId43"/>
    <p:sldId id="61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843" autoAdjust="0"/>
    <p:restoredTop sz="94609" autoAdjust="0"/>
  </p:normalViewPr>
  <p:slideViewPr>
    <p:cSldViewPr snapToObjects="1">
      <p:cViewPr varScale="1">
        <p:scale>
          <a:sx n="57" d="100"/>
          <a:sy n="57" d="100"/>
        </p:scale>
        <p:origin x="-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ict"/><Relationship Id="rId3" Type="http://schemas.openxmlformats.org/officeDocument/2006/relationships/image" Target="../media/image18.pict"/><Relationship Id="rId1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ict"/><Relationship Id="rId3" Type="http://schemas.openxmlformats.org/officeDocument/2006/relationships/image" Target="../media/image21.pict"/><Relationship Id="rId1" Type="http://schemas.openxmlformats.org/officeDocument/2006/relationships/image" Target="../media/image19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ict"/><Relationship Id="rId3" Type="http://schemas.openxmlformats.org/officeDocument/2006/relationships/image" Target="../media/image24.pict"/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ict"/><Relationship Id="rId3" Type="http://schemas.openxmlformats.org/officeDocument/2006/relationships/image" Target="../media/image27.pict"/><Relationship Id="rId1" Type="http://schemas.openxmlformats.org/officeDocument/2006/relationships/image" Target="../media/image2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6302E-387D-BA4B-99A1-269187C50AF8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5344-C094-004D-B3AA-2571D0322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12/3/09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6" Type="http://schemas.openxmlformats.org/officeDocument/2006/relationships/image" Target="../media/image11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3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6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df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asherman/fairtorr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FairTorrent</a:t>
            </a:r>
            <a:r>
              <a:rPr lang="en-US" dirty="0" smtClean="0"/>
              <a:t>: </a:t>
            </a:r>
            <a:r>
              <a:rPr lang="en-US" dirty="0" err="1" smtClean="0"/>
              <a:t>BrinGing</a:t>
            </a:r>
            <a:r>
              <a:rPr lang="en-US" dirty="0" smtClean="0"/>
              <a:t> Fairness to Peer-to-Peer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 Sherman, Jason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Nieh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Cliff Stein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Columbia University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K-TFT [INFOCOM ’06]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Leecher</a:t>
            </a:r>
            <a:r>
              <a:rPr lang="en-US" dirty="0" smtClean="0"/>
              <a:t> L</a:t>
            </a:r>
            <a:r>
              <a:rPr lang="en-US" sz="2000" dirty="0" smtClean="0"/>
              <a:t>i</a:t>
            </a:r>
            <a:r>
              <a:rPr lang="en-US" dirty="0" smtClean="0"/>
              <a:t> stops uploading to </a:t>
            </a:r>
            <a:r>
              <a:rPr lang="en-US" dirty="0" err="1" smtClean="0"/>
              <a:t>leecher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sz="2000" dirty="0" err="1" smtClean="0"/>
              <a:t>j</a:t>
            </a:r>
            <a:r>
              <a:rPr lang="en-US" dirty="0" smtClean="0"/>
              <a:t> when the trade “deficit” reaches some threshold of K bytes</a:t>
            </a:r>
          </a:p>
          <a:p>
            <a:r>
              <a:rPr lang="en-US" dirty="0" smtClean="0"/>
              <a:t>Used by </a:t>
            </a:r>
            <a:r>
              <a:rPr lang="en-US" dirty="0" err="1" smtClean="0"/>
              <a:t>BitTyrant</a:t>
            </a:r>
            <a:r>
              <a:rPr lang="en-US" dirty="0" smtClean="0"/>
              <a:t> [NSDI ‘07] peers with one another</a:t>
            </a:r>
          </a:p>
          <a:p>
            <a:r>
              <a:rPr lang="en-US" dirty="0" smtClean="0"/>
              <a:t>Problem: prevents high-</a:t>
            </a:r>
            <a:r>
              <a:rPr lang="en-US" dirty="0" err="1" smtClean="0"/>
              <a:t>uploaders</a:t>
            </a:r>
            <a:r>
              <a:rPr lang="en-US" dirty="0" smtClean="0"/>
              <a:t> from</a:t>
            </a:r>
            <a:r>
              <a:rPr lang="en-US" dirty="0" smtClean="0"/>
              <a:t> </a:t>
            </a:r>
            <a:r>
              <a:rPr lang="en-US" dirty="0" smtClean="0"/>
              <a:t>utilizing their bandwidth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Inherent Flaw: rate-allocation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Bit-Torrent-like approaches rely or rate allocation</a:t>
            </a:r>
          </a:p>
          <a:p>
            <a:pPr lvl="1"/>
            <a:r>
              <a:rPr lang="en-US" dirty="0" smtClean="0"/>
              <a:t>Inherently imprecise </a:t>
            </a:r>
          </a:p>
          <a:p>
            <a:pPr lvl="1"/>
            <a:r>
              <a:rPr lang="en-US" dirty="0" smtClean="0"/>
              <a:t>Perform poorly in realistic scenarios</a:t>
            </a:r>
          </a:p>
          <a:p>
            <a:r>
              <a:rPr lang="en-US" dirty="0" smtClean="0"/>
              <a:t>If we do not use rate-allocation, what can be done…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lgoLeech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799" y="3048000"/>
            <a:ext cx="800100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FairTorrent</a:t>
            </a:r>
            <a:r>
              <a:rPr lang="en-US" dirty="0" smtClean="0"/>
              <a:t> Algorithm: </a:t>
            </a:r>
            <a:r>
              <a:rPr lang="en-US" dirty="0" err="1" smtClean="0"/>
              <a:t>Leechers</a:t>
            </a:r>
            <a:endParaRPr lang="en-US" dirty="0"/>
          </a:p>
        </p:txBody>
      </p:sp>
      <p:pic>
        <p:nvPicPr>
          <p:cNvPr id="10" name="Picture 9" descr="AlgoLeech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5800" y="1371600"/>
            <a:ext cx="8001000" cy="1600200"/>
          </a:xfrm>
          <a:prstGeom prst="rect">
            <a:avLst/>
          </a:prstGeom>
        </p:spPr>
      </p:pic>
      <p:pic>
        <p:nvPicPr>
          <p:cNvPr id="12" name="Picture 11" descr="AlgoLeech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85799" y="5257800"/>
            <a:ext cx="8001001" cy="1143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40792" y="35814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FairTorrent</a:t>
            </a:r>
            <a:r>
              <a:rPr lang="en-US" dirty="0" smtClean="0"/>
              <a:t> Algorithm: </a:t>
            </a:r>
            <a:r>
              <a:rPr lang="en-US" dirty="0" err="1" smtClean="0"/>
              <a:t>Leechers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Effect: ensures fast rate convergence of a </a:t>
            </a:r>
            <a:r>
              <a:rPr lang="en-US" dirty="0" err="1" smtClean="0"/>
              <a:t>leecher’s</a:t>
            </a:r>
            <a:r>
              <a:rPr lang="en-US" dirty="0" smtClean="0"/>
              <a:t> download and upload rates</a:t>
            </a:r>
          </a:p>
          <a:p>
            <a:pPr lvl="1"/>
            <a:r>
              <a:rPr lang="en-US" dirty="0" smtClean="0"/>
              <a:t>total upload and download rates</a:t>
            </a:r>
          </a:p>
          <a:p>
            <a:pPr lvl="1"/>
            <a:r>
              <a:rPr lang="en-US" dirty="0" err="1" smtClean="0"/>
              <a:t>peerwise</a:t>
            </a:r>
            <a:r>
              <a:rPr lang="en-US" dirty="0" smtClean="0"/>
              <a:t> data-exchange rates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FairTorrent</a:t>
            </a:r>
            <a:r>
              <a:rPr lang="en-US" dirty="0" smtClean="0"/>
              <a:t> Algorithm: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Evenly splits seed bandwidth among </a:t>
            </a:r>
            <a:r>
              <a:rPr lang="en-US" dirty="0" err="1" smtClean="0"/>
              <a:t>leechers</a:t>
            </a:r>
            <a:endParaRPr lang="en-US" dirty="0" smtClean="0"/>
          </a:p>
          <a:p>
            <a:pPr lvl="1"/>
            <a:r>
              <a:rPr lang="en-US" dirty="0" smtClean="0"/>
              <a:t>Helps new peers to bootstrap</a:t>
            </a:r>
          </a:p>
        </p:txBody>
      </p:sp>
      <p:pic>
        <p:nvPicPr>
          <p:cNvPr id="4" name="Picture 3" descr="AlgoSe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1524000"/>
            <a:ext cx="76962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Rate Convergence  of upload/download rates</a:t>
            </a:r>
          </a:p>
          <a:p>
            <a:r>
              <a:rPr lang="en-US" dirty="0" smtClean="0"/>
              <a:t>Resilience to Strategic Peers </a:t>
            </a:r>
          </a:p>
          <a:p>
            <a:pPr lvl="1"/>
            <a:r>
              <a:rPr lang="en-US" dirty="0" smtClean="0"/>
              <a:t>E.g. free-riders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99632" y="1676400"/>
            <a:ext cx="658368" cy="658368"/>
            <a:chOff x="6199653" y="1829391"/>
            <a:chExt cx="658368" cy="658368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9632" y="2667000"/>
            <a:ext cx="658368" cy="658368"/>
            <a:chOff x="6199653" y="1829391"/>
            <a:chExt cx="658368" cy="658368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99632" y="3612706"/>
            <a:ext cx="658368" cy="658368"/>
            <a:chOff x="6199653" y="1829391"/>
            <a:chExt cx="658368" cy="658368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6324600" y="190500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9632" y="4599432"/>
            <a:ext cx="658368" cy="658368"/>
            <a:chOff x="6199653" y="1829391"/>
            <a:chExt cx="658368" cy="658368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6248421" y="1905000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51632" y="3227832"/>
            <a:ext cx="658368" cy="658368"/>
            <a:chOff x="6199653" y="1829391"/>
            <a:chExt cx="658368" cy="658368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829800" y="99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119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3500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3881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im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=0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743373" y="2176164"/>
            <a:ext cx="2389632" cy="9816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3858768" y="2209800"/>
            <a:ext cx="2389632" cy="98167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810001" y="2851294"/>
            <a:ext cx="2362205" cy="474074"/>
          </a:xfrm>
          <a:prstGeom prst="straightConnector1">
            <a:avLst/>
          </a:prstGeom>
          <a:ln w="50800">
            <a:solidFill>
              <a:srgbClr val="00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810000" y="3048000"/>
            <a:ext cx="2389632" cy="408432"/>
          </a:xfrm>
          <a:prstGeom prst="straightConnector1">
            <a:avLst/>
          </a:prstGeom>
          <a:ln w="50800">
            <a:solidFill>
              <a:srgbClr val="0000FF"/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3810001" y="3581401"/>
            <a:ext cx="2362200" cy="287925"/>
          </a:xfrm>
          <a:prstGeom prst="straightConnector1">
            <a:avLst/>
          </a:prstGeom>
          <a:ln w="76200">
            <a:solidFill>
              <a:srgbClr val="00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3858768" y="3733801"/>
            <a:ext cx="2340864" cy="372565"/>
          </a:xfrm>
          <a:prstGeom prst="straightConnector1">
            <a:avLst/>
          </a:prstGeom>
          <a:ln w="76200">
            <a:solidFill>
              <a:srgbClr val="0000FF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3743374" y="3886200"/>
            <a:ext cx="2505029" cy="838202"/>
          </a:xfrm>
          <a:prstGeom prst="straightConnector1">
            <a:avLst/>
          </a:prstGeom>
          <a:ln w="152400">
            <a:solidFill>
              <a:srgbClr val="00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3743374" y="4106370"/>
            <a:ext cx="2505027" cy="886365"/>
          </a:xfrm>
          <a:prstGeom prst="straightConnector1">
            <a:avLst/>
          </a:prstGeom>
          <a:ln w="152400">
            <a:solidFill>
              <a:srgbClr val="0000FF"/>
            </a:solidFill>
            <a:headEnd type="triangle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14600" y="5253335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ji</a:t>
            </a:r>
            <a:r>
              <a:rPr lang="en-US" sz="2400" dirty="0" smtClean="0">
                <a:solidFill>
                  <a:schemeClr val="bg1"/>
                </a:solidFill>
              </a:rPr>
              <a:t> = data rate from 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 to L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14600" y="5634335"/>
            <a:ext cx="335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</a:t>
            </a:r>
            <a:r>
              <a:rPr 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mi</a:t>
            </a:r>
            <a:r>
              <a:rPr lang="en-US" sz="2400" dirty="0" smtClean="0">
                <a:solidFill>
                  <a:schemeClr val="bg1"/>
                </a:solidFill>
              </a:rPr>
              <a:t> &gt; </a:t>
            </a:r>
            <a:r>
              <a:rPr 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ji</a:t>
            </a:r>
            <a:r>
              <a:rPr lang="en-US" sz="2400" dirty="0" smtClean="0">
                <a:solidFill>
                  <a:schemeClr val="bg1"/>
                </a:solidFill>
              </a:rPr>
              <a:t>  =&gt; R</a:t>
            </a:r>
            <a:r>
              <a:rPr lang="en-US" dirty="0" smtClean="0">
                <a:solidFill>
                  <a:schemeClr val="bg1"/>
                </a:solidFill>
              </a:rPr>
              <a:t>im</a:t>
            </a:r>
            <a:r>
              <a:rPr lang="en-US" sz="2400" dirty="0" smtClean="0">
                <a:solidFill>
                  <a:schemeClr val="bg1"/>
                </a:solidFill>
              </a:rPr>
              <a:t> &gt; </a:t>
            </a:r>
            <a:r>
              <a:rPr 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ij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58000" y="1333191"/>
            <a:ext cx="838200" cy="516526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96200" y="1279958"/>
            <a:ext cx="1367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Strategic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234" y="533400"/>
            <a:ext cx="973566" cy="79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35" grpId="0"/>
      <p:bldP spid="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Claim: reaches convergence quickly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6199632" y="1676400"/>
            <a:ext cx="658368" cy="658368"/>
            <a:chOff x="6199653" y="1829391"/>
            <a:chExt cx="658368" cy="658368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6199632" y="2667000"/>
            <a:ext cx="658368" cy="658368"/>
            <a:chOff x="6199653" y="1829391"/>
            <a:chExt cx="658368" cy="658368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6199632" y="3612706"/>
            <a:ext cx="658368" cy="658368"/>
            <a:chOff x="6199653" y="1829391"/>
            <a:chExt cx="658368" cy="658368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6324600" y="190500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6199632" y="4599432"/>
            <a:ext cx="658368" cy="658368"/>
            <a:chOff x="6199653" y="1829391"/>
            <a:chExt cx="658368" cy="658368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6248421" y="1905000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9"/>
          <p:cNvGrpSpPr/>
          <p:nvPr/>
        </p:nvGrpSpPr>
        <p:grpSpPr>
          <a:xfrm>
            <a:off x="3151632" y="3227832"/>
            <a:ext cx="658368" cy="658368"/>
            <a:chOff x="6199653" y="1829391"/>
            <a:chExt cx="658368" cy="658368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829800" y="99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3119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3500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81200" y="3881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743373" y="2176164"/>
            <a:ext cx="2389632" cy="9816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3858768" y="2209800"/>
            <a:ext cx="2389632" cy="98167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810001" y="2851294"/>
            <a:ext cx="2362205" cy="474074"/>
          </a:xfrm>
          <a:prstGeom prst="straightConnector1">
            <a:avLst/>
          </a:prstGeom>
          <a:ln w="50800">
            <a:solidFill>
              <a:srgbClr val="00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3810000" y="3048000"/>
            <a:ext cx="2389632" cy="408432"/>
          </a:xfrm>
          <a:prstGeom prst="straightConnector1">
            <a:avLst/>
          </a:prstGeom>
          <a:ln w="50800">
            <a:solidFill>
              <a:srgbClr val="0000FF"/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3810001" y="3581401"/>
            <a:ext cx="2362200" cy="287925"/>
          </a:xfrm>
          <a:prstGeom prst="straightConnector1">
            <a:avLst/>
          </a:prstGeom>
          <a:ln w="76200">
            <a:solidFill>
              <a:srgbClr val="00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3858768" y="3733801"/>
            <a:ext cx="2340864" cy="372565"/>
          </a:xfrm>
          <a:prstGeom prst="straightConnector1">
            <a:avLst/>
          </a:prstGeom>
          <a:ln w="76200">
            <a:solidFill>
              <a:srgbClr val="0000FF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3743374" y="3886200"/>
            <a:ext cx="2505029" cy="838202"/>
          </a:xfrm>
          <a:prstGeom prst="straightConnector1">
            <a:avLst/>
          </a:prstGeom>
          <a:ln w="152400">
            <a:solidFill>
              <a:srgbClr val="0000FF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3743374" y="4106370"/>
            <a:ext cx="2505027" cy="886365"/>
          </a:xfrm>
          <a:prstGeom prst="straightConnector1">
            <a:avLst/>
          </a:prstGeom>
          <a:ln w="152400">
            <a:solidFill>
              <a:srgbClr val="0000FF"/>
            </a:solidFill>
            <a:headEnd type="triangle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36928" y="1290935"/>
            <a:ext cx="371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= upload capacity of L</a:t>
            </a:r>
            <a:r>
              <a:rPr lang="en-US" dirty="0" smtClean="0">
                <a:solidFill>
                  <a:schemeClr val="bg1"/>
                </a:solidFill>
              </a:rPr>
              <a:t>i 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5" name="Group 8"/>
          <p:cNvGrpSpPr/>
          <p:nvPr/>
        </p:nvGrpSpPr>
        <p:grpSpPr>
          <a:xfrm>
            <a:off x="6199632" y="5486400"/>
            <a:ext cx="658368" cy="658368"/>
            <a:chOff x="6199653" y="1829391"/>
            <a:chExt cx="658368" cy="658368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6324600" y="1905000"/>
              <a:ext cx="50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81200" y="4267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DF</a:t>
            </a:r>
            <a:r>
              <a:rPr lang="en-US" dirty="0" err="1" smtClean="0">
                <a:solidFill>
                  <a:schemeClr val="bg1"/>
                </a:solidFill>
              </a:rPr>
              <a:t>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=0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>
            <a:stCxn id="37" idx="1"/>
          </p:cNvCxnSpPr>
          <p:nvPr/>
        </p:nvCxnSpPr>
        <p:spPr>
          <a:xfrm rot="16200000" flipV="1">
            <a:off x="4303294" y="3590061"/>
            <a:ext cx="1432836" cy="2552673"/>
          </a:xfrm>
          <a:prstGeom prst="straightConnector1">
            <a:avLst/>
          </a:prstGeom>
          <a:ln w="50800">
            <a:solidFill>
              <a:srgbClr val="0000FF"/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4179445" y="3722245"/>
            <a:ext cx="1432836" cy="2552673"/>
          </a:xfrm>
          <a:prstGeom prst="straightConnector1">
            <a:avLst/>
          </a:prstGeom>
          <a:ln w="50800">
            <a:solidFill>
              <a:srgbClr val="0000FF"/>
            </a:solidFill>
            <a:headEnd type="none" w="sm" len="sm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979892" y="1689100"/>
          <a:ext cx="1982508" cy="1026668"/>
        </p:xfrm>
        <a:graphic>
          <a:graphicData uri="http://schemas.openxmlformats.org/presentationml/2006/ole">
            <p:oleObj spid="_x0000_s930819" name="Equation" r:id="rId3" imgW="647700" imgH="368300" progId="Equation.3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533400" y="1219200"/>
          <a:ext cx="457200" cy="457200"/>
        </p:xfrm>
        <a:graphic>
          <a:graphicData uri="http://schemas.openxmlformats.org/presentationml/2006/ole">
            <p:oleObj spid="_x0000_s930820" name="Equation" r:id="rId4" imgW="152400" imgH="17780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57200" y="1824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Assume: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30821" name="Object 5"/>
          <p:cNvGraphicFramePr>
            <a:graphicFrameLocks noChangeAspect="1"/>
          </p:cNvGraphicFramePr>
          <p:nvPr/>
        </p:nvGraphicFramePr>
        <p:xfrm>
          <a:off x="3656013" y="5449887"/>
          <a:ext cx="1982787" cy="1027113"/>
        </p:xfrm>
        <a:graphic>
          <a:graphicData uri="http://schemas.openxmlformats.org/presentationml/2006/ole">
            <p:oleObj spid="_x0000_s930821" name="Equation" r:id="rId5" imgW="647700" imgH="36830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-1" y="5569803"/>
            <a:ext cx="365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Sends to new peers until: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Fairness Metric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DF</a:t>
            </a:r>
            <a:r>
              <a:rPr lang="en-US" sz="1800" dirty="0" err="1" smtClean="0">
                <a:solidFill>
                  <a:schemeClr val="bg1"/>
                </a:solidFill>
              </a:rPr>
              <a:t>ij</a:t>
            </a:r>
            <a:r>
              <a:rPr lang="en-US" dirty="0" err="1" smtClean="0">
                <a:solidFill>
                  <a:schemeClr val="bg1"/>
                </a:solidFill>
              </a:rPr>
              <a:t>(t</a:t>
            </a:r>
            <a:r>
              <a:rPr lang="en-US" dirty="0" smtClean="0">
                <a:solidFill>
                  <a:schemeClr val="bg1"/>
                </a:solidFill>
              </a:rPr>
              <a:t>) = deficit at time </a:t>
            </a:r>
            <a:r>
              <a:rPr lang="en-US" dirty="0" err="1" smtClean="0">
                <a:solidFill>
                  <a:schemeClr val="bg1"/>
                </a:solidFill>
              </a:rPr>
              <a:t>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Fairness metric = Maximum Deficit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 the maximum number of data blocks owed to Li at any time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009666" name="Equation" r:id="rId3" imgW="101600" imgH="177800" progId="Equation.3">
              <p:embed/>
            </p:oleObj>
          </a:graphicData>
        </a:graphic>
      </p:graphicFrame>
      <p:graphicFrame>
        <p:nvGraphicFramePr>
          <p:cNvPr id="873476" name="Object 4"/>
          <p:cNvGraphicFramePr>
            <a:graphicFrameLocks noChangeAspect="1"/>
          </p:cNvGraphicFramePr>
          <p:nvPr/>
        </p:nvGraphicFramePr>
        <p:xfrm>
          <a:off x="2667000" y="2743200"/>
          <a:ext cx="4127591" cy="1104900"/>
        </p:xfrm>
        <a:graphic>
          <a:graphicData uri="http://schemas.openxmlformats.org/presentationml/2006/ole">
            <p:oleObj spid="_x0000_s1009667" name="Equation" r:id="rId4" imgW="1041400" imgH="2794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009668" name="Equation" r:id="rId5" imgW="101600" imgH="1778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1009670" name="Equation" r:id="rId6" imgW="101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In a network with N </a:t>
            </a:r>
            <a:r>
              <a:rPr lang="en-US" sz="2600" dirty="0" err="1" smtClean="0">
                <a:solidFill>
                  <a:schemeClr val="bg1"/>
                </a:solidFill>
              </a:rPr>
              <a:t>leechers</a:t>
            </a:r>
            <a:r>
              <a:rPr lang="en-US" sz="2600" dirty="0" smtClean="0">
                <a:solidFill>
                  <a:schemeClr val="bg1"/>
                </a:solidFill>
              </a:rPr>
              <a:t>, with upload capacities selected uniformly from the range: [1,r] assuming </a:t>
            </a:r>
            <a:r>
              <a:rPr lang="en-US" sz="2600" dirty="0" err="1" smtClean="0">
                <a:solidFill>
                  <a:schemeClr val="bg1"/>
                </a:solidFill>
              </a:rPr>
              <a:t>leechers</a:t>
            </a:r>
            <a:r>
              <a:rPr lang="en-US" sz="2600" dirty="0" smtClean="0">
                <a:solidFill>
                  <a:schemeClr val="bg1"/>
                </a:solidFill>
              </a:rPr>
              <a:t> have data to exchange, for any </a:t>
            </a:r>
            <a:r>
              <a:rPr lang="en-US" sz="2600" dirty="0" err="1" smtClean="0">
                <a:solidFill>
                  <a:schemeClr val="bg1"/>
                </a:solidFill>
              </a:rPr>
              <a:t>leecher</a:t>
            </a:r>
            <a:r>
              <a:rPr lang="en-US" sz="2600" dirty="0" smtClean="0">
                <a:solidFill>
                  <a:schemeClr val="bg1"/>
                </a:solidFill>
              </a:rPr>
              <a:t> Li,  with probability at least</a:t>
            </a:r>
            <a:r>
              <a:rPr lang="en-US" dirty="0" smtClean="0">
                <a:solidFill>
                  <a:schemeClr val="bg1"/>
                </a:solidFill>
              </a:rPr>
              <a:t>                 :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932866" name="Object 2"/>
          <p:cNvGraphicFramePr>
            <a:graphicFrameLocks noChangeAspect="1"/>
          </p:cNvGraphicFramePr>
          <p:nvPr/>
        </p:nvGraphicFramePr>
        <p:xfrm>
          <a:off x="1409700" y="5160962"/>
          <a:ext cx="3467100" cy="554038"/>
        </p:xfrm>
        <a:graphic>
          <a:graphicData uri="http://schemas.openxmlformats.org/presentationml/2006/ole">
            <p:oleObj spid="_x0000_s932866" name="Equation" r:id="rId3" imgW="1651000" imgH="215900" progId="Equation.3">
              <p:embed/>
            </p:oleObj>
          </a:graphicData>
        </a:graphic>
      </p:graphicFrame>
      <p:graphicFrame>
        <p:nvGraphicFramePr>
          <p:cNvPr id="932867" name="Object 3"/>
          <p:cNvGraphicFramePr>
            <a:graphicFrameLocks noChangeAspect="1"/>
          </p:cNvGraphicFramePr>
          <p:nvPr/>
        </p:nvGraphicFramePr>
        <p:xfrm>
          <a:off x="1377950" y="4081463"/>
          <a:ext cx="3703638" cy="947737"/>
        </p:xfrm>
        <a:graphic>
          <a:graphicData uri="http://schemas.openxmlformats.org/presentationml/2006/ole">
            <p:oleObj spid="_x0000_s932867" name="Equation" r:id="rId4" imgW="1765300" imgH="3683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267450" y="2743200"/>
          <a:ext cx="1123950" cy="571500"/>
        </p:xfrm>
        <a:graphic>
          <a:graphicData uri="http://schemas.openxmlformats.org/presentationml/2006/ole">
            <p:oleObj spid="_x0000_s932868" name="Equation" r:id="rId5" imgW="571500" imgH="165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Delivering content using a P2P network is cheap, as P2P leverages user upload bandwidth…  </a:t>
            </a:r>
          </a:p>
          <a:p>
            <a:r>
              <a:rPr lang="en-US" dirty="0" smtClean="0"/>
              <a:t>…  however today’s P2P networks lack strong incentives mechanisms for users to contribute bandwidth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Corollary 1: fast rate convergence, because the amount of data downloaded by a </a:t>
            </a:r>
            <a:r>
              <a:rPr lang="en-US" dirty="0" err="1" smtClean="0">
                <a:solidFill>
                  <a:schemeClr val="bg1"/>
                </a:solidFill>
              </a:rPr>
              <a:t>leecher</a:t>
            </a:r>
            <a:r>
              <a:rPr lang="en-US" dirty="0" smtClean="0">
                <a:solidFill>
                  <a:schemeClr val="bg1"/>
                </a:solidFill>
              </a:rPr>
              <a:t> lags what it has uploaded by at most </a:t>
            </a:r>
            <a:r>
              <a:rPr lang="en-US" dirty="0" err="1" smtClean="0">
                <a:solidFill>
                  <a:schemeClr val="bg1"/>
                </a:solidFill>
              </a:rPr>
              <a:t>O(log(N</a:t>
            </a:r>
            <a:r>
              <a:rPr lang="en-US" dirty="0" smtClean="0">
                <a:solidFill>
                  <a:schemeClr val="bg1"/>
                </a:solidFill>
              </a:rPr>
              <a:t>))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Corollary 2: a strategic peer, such as a free-riders receives at most O(log(N)) free data blocks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635" y="452735"/>
            <a:ext cx="7310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Leechers</a:t>
            </a:r>
            <a:r>
              <a:rPr lang="en-US" sz="2400" dirty="0" smtClean="0">
                <a:solidFill>
                  <a:schemeClr val="bg1"/>
                </a:solidFill>
              </a:rPr>
              <a:t> L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sz="2400" dirty="0" smtClean="0">
                <a:solidFill>
                  <a:schemeClr val="bg1"/>
                </a:solidFill>
              </a:rPr>
              <a:t> with upload capacities 3,2, and 2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data blocks/sec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200400" y="4370832"/>
            <a:ext cx="658368" cy="658368"/>
            <a:chOff x="6199653" y="1829391"/>
            <a:chExt cx="658368" cy="658368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5026152" y="4370832"/>
            <a:ext cx="658368" cy="658368"/>
            <a:chOff x="6199653" y="1829391"/>
            <a:chExt cx="658368" cy="658368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4111752" y="2923032"/>
            <a:ext cx="658368" cy="658368"/>
            <a:chOff x="6199653" y="1829391"/>
            <a:chExt cx="658368" cy="658368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6200000" flipV="1">
            <a:off x="4568954" y="3584449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4472124" y="3710124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389377" y="3569209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565302" y="3717702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858766" y="4823565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880101" y="4648200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110118" y="3669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55994" y="3974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0" y="3974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9000" y="3669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67200" y="42788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67200" y="4812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0.5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4815840" y="2767808"/>
          <a:ext cx="868680" cy="461665"/>
        </p:xfrm>
        <a:graphic>
          <a:graphicData uri="http://schemas.openxmlformats.org/presentationml/2006/ole">
            <p:oleObj spid="_x0000_s1039362" name="Equation" r:id="rId3" imgW="381000" imgH="177800" progId="Equation.3">
              <p:embed/>
            </p:oleObj>
          </a:graphicData>
        </a:graphic>
      </p:graphicFrame>
      <p:graphicFrame>
        <p:nvGraphicFramePr>
          <p:cNvPr id="937987" name="Object 3"/>
          <p:cNvGraphicFramePr>
            <a:graphicFrameLocks noChangeAspect="1"/>
          </p:cNvGraphicFramePr>
          <p:nvPr/>
        </p:nvGraphicFramePr>
        <p:xfrm>
          <a:off x="5703887" y="4572000"/>
          <a:ext cx="925513" cy="460375"/>
        </p:xfrm>
        <a:graphic>
          <a:graphicData uri="http://schemas.openxmlformats.org/presentationml/2006/ole">
            <p:oleObj spid="_x0000_s1039363" name="Equation" r:id="rId4" imgW="406400" imgH="177800" progId="Equation.3">
              <p:embed/>
            </p:oleObj>
          </a:graphicData>
        </a:graphic>
      </p:graphicFrame>
      <p:graphicFrame>
        <p:nvGraphicFramePr>
          <p:cNvPr id="937988" name="Object 4"/>
          <p:cNvGraphicFramePr>
            <a:graphicFrameLocks noChangeAspect="1"/>
          </p:cNvGraphicFramePr>
          <p:nvPr/>
        </p:nvGraphicFramePr>
        <p:xfrm>
          <a:off x="2209800" y="4572000"/>
          <a:ext cx="925513" cy="527050"/>
        </p:xfrm>
        <a:graphic>
          <a:graphicData uri="http://schemas.openxmlformats.org/presentationml/2006/ole">
            <p:oleObj spid="_x0000_s1039364" name="Equation" r:id="rId5" imgW="406400" imgH="2032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615142" y="1754832"/>
            <a:ext cx="440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Idea data-exchange rates: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635" y="452735"/>
            <a:ext cx="7310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Leechers</a:t>
            </a:r>
            <a:r>
              <a:rPr lang="en-US" sz="2400" dirty="0" smtClean="0">
                <a:solidFill>
                  <a:schemeClr val="bg1"/>
                </a:solidFill>
              </a:rPr>
              <a:t> L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sz="2400" dirty="0" smtClean="0">
                <a:solidFill>
                  <a:schemeClr val="bg1"/>
                </a:solidFill>
              </a:rPr>
              <a:t> with upload capacities 3,2, and 2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data blocks/sec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3685032"/>
            <a:ext cx="658368" cy="658368"/>
            <a:chOff x="6199653" y="1829391"/>
            <a:chExt cx="658368" cy="658368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4952" y="3685032"/>
            <a:ext cx="658368" cy="658368"/>
            <a:chOff x="6199653" y="1829391"/>
            <a:chExt cx="658368" cy="658368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30552" y="2237232"/>
            <a:ext cx="658368" cy="658368"/>
            <a:chOff x="6199653" y="1829391"/>
            <a:chExt cx="658368" cy="658368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rot="16200000" flipV="1">
            <a:off x="2587754" y="2898649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490924" y="3024324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408177" y="2883409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1584102" y="3031902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77566" y="4137765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898901" y="3962400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28918" y="2983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74794" y="3288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28800" y="3288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47800" y="2983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0" y="3593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0" y="4126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1524000"/>
            <a:ext cx="440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FairTorrent</a:t>
            </a:r>
            <a:r>
              <a:rPr lang="en-US" sz="2400" dirty="0" smtClean="0">
                <a:solidFill>
                  <a:schemeClr val="bg1"/>
                </a:solidFill>
              </a:rPr>
              <a:t>: converges in 2 sec.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562600" y="3685032"/>
            <a:ext cx="658368" cy="658368"/>
            <a:chOff x="6199653" y="1829391"/>
            <a:chExt cx="658368" cy="658368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TextBox 64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88352" y="3685032"/>
            <a:ext cx="658368" cy="658368"/>
            <a:chOff x="6199653" y="1829391"/>
            <a:chExt cx="658368" cy="658368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73952" y="2237232"/>
            <a:ext cx="658368" cy="658368"/>
            <a:chOff x="6199653" y="1829391"/>
            <a:chExt cx="658368" cy="658368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TextBox 70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rot="16200000" flipV="1">
            <a:off x="6931154" y="2898649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6834324" y="3024324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5751577" y="2883409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5927502" y="3031902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220966" y="4137765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242301" y="3962400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472318" y="2983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15118" y="3288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53118" y="3288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1200" y="2983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29400" y="3593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4126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23604" y="1524000"/>
            <a:ext cx="402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BitTorrent</a:t>
            </a:r>
            <a:r>
              <a:rPr lang="en-US" sz="2400" dirty="0" smtClean="0">
                <a:solidFill>
                  <a:schemeClr val="bg1"/>
                </a:solidFill>
              </a:rPr>
              <a:t>: Li loses 1 block each sec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383280" y="6047232"/>
            <a:ext cx="658368" cy="658368"/>
            <a:chOff x="6199653" y="1829391"/>
            <a:chExt cx="658368" cy="658368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TextBox 88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09032" y="6047232"/>
            <a:ext cx="658368" cy="658368"/>
            <a:chOff x="6199653" y="1829391"/>
            <a:chExt cx="658368" cy="658368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TextBox 91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94632" y="4599432"/>
            <a:ext cx="658368" cy="658368"/>
            <a:chOff x="6199653" y="1829391"/>
            <a:chExt cx="658368" cy="658368"/>
          </a:xfrm>
        </p:grpSpPr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TextBox 94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</a:t>
              </a:r>
              <a:r>
                <a:rPr lang="en-US" dirty="0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6" name="Straight Arrow Connector 95"/>
          <p:cNvCxnSpPr/>
          <p:nvPr/>
        </p:nvCxnSpPr>
        <p:spPr>
          <a:xfrm rot="16200000" flipV="1">
            <a:off x="4751834" y="5260849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V="1">
            <a:off x="4655004" y="5386524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 flipH="1" flipV="1">
            <a:off x="3572257" y="5245609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3748182" y="5394102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4041646" y="6499965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062981" y="6324600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257800" y="5345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35798" y="5650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73798" y="5650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38518" y="5345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50080" y="5955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50080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38800" y="4724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K-TFT: capacity under-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utilized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62" grpId="0"/>
      <p:bldP spid="78" grpId="0"/>
      <p:bldP spid="79" grpId="0"/>
      <p:bldP spid="80" grpId="0"/>
      <p:bldP spid="81" grpId="0"/>
      <p:bldP spid="82" grpId="0"/>
      <p:bldP spid="83" grpId="0"/>
      <p:bldP spid="86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635" y="452735"/>
            <a:ext cx="167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PropShare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/>
              <a:t> </a:t>
            </a:r>
          </a:p>
        </p:txBody>
      </p:sp>
      <p:grpSp>
        <p:nvGrpSpPr>
          <p:cNvPr id="9" name="Group 62"/>
          <p:cNvGrpSpPr/>
          <p:nvPr/>
        </p:nvGrpSpPr>
        <p:grpSpPr>
          <a:xfrm>
            <a:off x="1402080" y="3048000"/>
            <a:ext cx="658368" cy="658368"/>
            <a:chOff x="6199653" y="1829391"/>
            <a:chExt cx="658368" cy="658368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TextBox 64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65"/>
          <p:cNvGrpSpPr/>
          <p:nvPr/>
        </p:nvGrpSpPr>
        <p:grpSpPr>
          <a:xfrm>
            <a:off x="3227832" y="3048000"/>
            <a:ext cx="658368" cy="658368"/>
            <a:chOff x="6199653" y="1829391"/>
            <a:chExt cx="658368" cy="658368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TextBox 67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68"/>
          <p:cNvGrpSpPr/>
          <p:nvPr/>
        </p:nvGrpSpPr>
        <p:grpSpPr>
          <a:xfrm>
            <a:off x="2313432" y="1600200"/>
            <a:ext cx="658368" cy="658368"/>
            <a:chOff x="6199653" y="1829391"/>
            <a:chExt cx="658368" cy="658368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TextBox 70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rot="16200000" flipV="1">
            <a:off x="2770634" y="2261617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2673804" y="2387292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1591057" y="2246377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1766982" y="2394870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060446" y="3500733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081781" y="3325368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11798" y="23464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54598" y="2651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092598" y="2651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30680" y="23464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68880" y="29560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468880" y="34894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91055" y="1066800"/>
            <a:ext cx="199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Time 0 to 10</a:t>
            </a:r>
          </a:p>
        </p:txBody>
      </p:sp>
      <p:grpSp>
        <p:nvGrpSpPr>
          <p:cNvPr id="48" name="Group 62"/>
          <p:cNvGrpSpPr/>
          <p:nvPr/>
        </p:nvGrpSpPr>
        <p:grpSpPr>
          <a:xfrm>
            <a:off x="5212080" y="3048000"/>
            <a:ext cx="658368" cy="658368"/>
            <a:chOff x="6199653" y="1829391"/>
            <a:chExt cx="658368" cy="658368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65"/>
          <p:cNvGrpSpPr/>
          <p:nvPr/>
        </p:nvGrpSpPr>
        <p:grpSpPr>
          <a:xfrm>
            <a:off x="7037832" y="3048000"/>
            <a:ext cx="658368" cy="658368"/>
            <a:chOff x="6199653" y="1829391"/>
            <a:chExt cx="658368" cy="658368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68"/>
          <p:cNvGrpSpPr/>
          <p:nvPr/>
        </p:nvGrpSpPr>
        <p:grpSpPr>
          <a:xfrm>
            <a:off x="6123432" y="1600200"/>
            <a:ext cx="658368" cy="658368"/>
            <a:chOff x="6199653" y="1829391"/>
            <a:chExt cx="658368" cy="658368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rot="16200000" flipV="1">
            <a:off x="6580634" y="2261617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6483804" y="2387292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5401057" y="2246377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5576982" y="2394870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70446" y="3500733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891781" y="3325368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21798" y="23464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3200" y="26512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51394" y="26512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40680" y="23464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78880" y="29560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78880" y="34894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57800" y="1066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Time 10 to  20</a:t>
            </a:r>
          </a:p>
        </p:txBody>
      </p:sp>
      <p:grpSp>
        <p:nvGrpSpPr>
          <p:cNvPr id="93" name="Group 62"/>
          <p:cNvGrpSpPr/>
          <p:nvPr/>
        </p:nvGrpSpPr>
        <p:grpSpPr>
          <a:xfrm>
            <a:off x="1371600" y="5818632"/>
            <a:ext cx="658368" cy="658368"/>
            <a:chOff x="6199653" y="1829391"/>
            <a:chExt cx="658368" cy="658368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TextBox 109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65"/>
          <p:cNvGrpSpPr/>
          <p:nvPr/>
        </p:nvGrpSpPr>
        <p:grpSpPr>
          <a:xfrm>
            <a:off x="3197352" y="5818632"/>
            <a:ext cx="658368" cy="658368"/>
            <a:chOff x="6199653" y="1829391"/>
            <a:chExt cx="658368" cy="658368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TextBox 112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68"/>
          <p:cNvGrpSpPr/>
          <p:nvPr/>
        </p:nvGrpSpPr>
        <p:grpSpPr>
          <a:xfrm>
            <a:off x="2282952" y="4370832"/>
            <a:ext cx="658368" cy="658368"/>
            <a:chOff x="6199653" y="1829391"/>
            <a:chExt cx="658368" cy="658368"/>
          </a:xfrm>
        </p:grpSpPr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TextBox 115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>
          <a:xfrm rot="16200000" flipV="1">
            <a:off x="2740154" y="5032249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16200000" flipV="1">
            <a:off x="2643324" y="5157924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1560577" y="5017009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 flipH="1" flipV="1">
            <a:off x="1736502" y="5165502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2029966" y="6271365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051301" y="6096000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281318" y="5117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67000" y="54218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81200" y="54218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600200" y="5117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38400" y="57266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438400" y="626006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24000" y="3881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Time 20 to 30</a:t>
            </a:r>
          </a:p>
        </p:txBody>
      </p:sp>
      <p:grpSp>
        <p:nvGrpSpPr>
          <p:cNvPr id="131" name="Group 62"/>
          <p:cNvGrpSpPr/>
          <p:nvPr/>
        </p:nvGrpSpPr>
        <p:grpSpPr>
          <a:xfrm>
            <a:off x="5288280" y="5818632"/>
            <a:ext cx="658368" cy="658368"/>
            <a:chOff x="6199653" y="1829391"/>
            <a:chExt cx="658368" cy="658368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TextBox 132"/>
            <p:cNvSpPr txBox="1"/>
            <p:nvPr/>
          </p:nvSpPr>
          <p:spPr>
            <a:xfrm>
              <a:off x="6324600" y="1905000"/>
              <a:ext cx="42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4" name="Group 65"/>
          <p:cNvGrpSpPr/>
          <p:nvPr/>
        </p:nvGrpSpPr>
        <p:grpSpPr>
          <a:xfrm>
            <a:off x="7114032" y="5818632"/>
            <a:ext cx="658368" cy="658368"/>
            <a:chOff x="6199653" y="1829391"/>
            <a:chExt cx="658368" cy="658368"/>
          </a:xfrm>
        </p:grpSpPr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6" name="TextBox 135"/>
            <p:cNvSpPr txBox="1"/>
            <p:nvPr/>
          </p:nvSpPr>
          <p:spPr>
            <a:xfrm>
              <a:off x="6324600" y="1905000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L</a:t>
              </a:r>
              <a:r>
                <a:rPr lang="en-US" dirty="0" err="1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 68"/>
          <p:cNvGrpSpPr/>
          <p:nvPr/>
        </p:nvGrpSpPr>
        <p:grpSpPr>
          <a:xfrm>
            <a:off x="6199632" y="4370832"/>
            <a:ext cx="658368" cy="658368"/>
            <a:chOff x="6199653" y="1829391"/>
            <a:chExt cx="658368" cy="658368"/>
          </a:xfrm>
        </p:grpSpPr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6199653" y="1829391"/>
              <a:ext cx="658368" cy="65836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TextBox 138"/>
            <p:cNvSpPr txBox="1"/>
            <p:nvPr/>
          </p:nvSpPr>
          <p:spPr>
            <a:xfrm>
              <a:off x="6324600" y="1905000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Li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0" name="Straight Arrow Connector 139"/>
          <p:cNvCxnSpPr/>
          <p:nvPr/>
        </p:nvCxnSpPr>
        <p:spPr>
          <a:xfrm rot="16200000" flipV="1">
            <a:off x="6656834" y="5032249"/>
            <a:ext cx="941830" cy="630935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16200000" flipV="1">
            <a:off x="6560004" y="5157924"/>
            <a:ext cx="861167" cy="557784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 flipH="1" flipV="1">
            <a:off x="5477257" y="5017009"/>
            <a:ext cx="941831" cy="66141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5400000" flipH="1" flipV="1">
            <a:off x="5653182" y="5165502"/>
            <a:ext cx="812399" cy="591397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5946646" y="6271365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967981" y="6096000"/>
            <a:ext cx="1149099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197998" y="5117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553200" y="54218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64577" y="54218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516880" y="51170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248400" y="57266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269377" y="62600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10200" y="3886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Time 30 to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63" grpId="0"/>
      <p:bldP spid="66" grpId="0"/>
      <p:bldP spid="69" grpId="0"/>
      <p:bldP spid="85" grpId="0"/>
      <p:bldP spid="86" grpId="0"/>
      <p:bldP spid="87" grpId="0"/>
      <p:bldP spid="90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Rate Convergence</a:t>
            </a:r>
          </a:p>
          <a:p>
            <a:r>
              <a:rPr lang="en-US" dirty="0" smtClean="0"/>
              <a:t>Resilience to Strategic Peers</a:t>
            </a:r>
          </a:p>
          <a:p>
            <a:r>
              <a:rPr lang="en-US" dirty="0" smtClean="0"/>
              <a:t>Fully </a:t>
            </a:r>
            <a:r>
              <a:rPr lang="en-US" dirty="0" smtClean="0"/>
              <a:t>Distributed</a:t>
            </a:r>
          </a:p>
          <a:p>
            <a:r>
              <a:rPr lang="en-US" dirty="0" smtClean="0"/>
              <a:t>Simple, requires no changes to protocol</a:t>
            </a:r>
            <a:endParaRPr lang="en-US" dirty="0" smtClean="0"/>
          </a:p>
          <a:p>
            <a:r>
              <a:rPr lang="en-US" dirty="0" smtClean="0"/>
              <a:t>Requires:</a:t>
            </a:r>
          </a:p>
          <a:p>
            <a:pPr lvl="1"/>
            <a:r>
              <a:rPr lang="en-US" dirty="0" smtClean="0"/>
              <a:t>No estimates of peers’ intended rate allocations</a:t>
            </a:r>
          </a:p>
          <a:p>
            <a:pPr lvl="1"/>
            <a:r>
              <a:rPr lang="en-US" dirty="0" smtClean="0"/>
              <a:t>No upload rate allocations</a:t>
            </a:r>
          </a:p>
          <a:p>
            <a:pPr lvl="1"/>
            <a:r>
              <a:rPr lang="en-US" dirty="0" smtClean="0"/>
              <a:t>No rounds or other parameter 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implemented </a:t>
            </a:r>
            <a:r>
              <a:rPr lang="en-US" dirty="0" err="1" smtClean="0"/>
              <a:t>FairTorrent</a:t>
            </a:r>
            <a:r>
              <a:rPr lang="en-US" dirty="0" smtClean="0"/>
              <a:t> on top of the original python </a:t>
            </a:r>
            <a:r>
              <a:rPr lang="en-US" dirty="0" err="1" smtClean="0"/>
              <a:t>BitTorrent</a:t>
            </a:r>
            <a:r>
              <a:rPr lang="en-US" dirty="0" smtClean="0"/>
              <a:t> client</a:t>
            </a:r>
          </a:p>
          <a:p>
            <a:r>
              <a:rPr lang="en-US" dirty="0" smtClean="0"/>
              <a:t>Evaluated on </a:t>
            </a:r>
            <a:r>
              <a:rPr lang="en-US" dirty="0" err="1" smtClean="0"/>
              <a:t>PlanetLab</a:t>
            </a:r>
            <a:r>
              <a:rPr lang="en-US" dirty="0" smtClean="0"/>
              <a:t> against: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BitTorrent</a:t>
            </a:r>
            <a:r>
              <a:rPr lang="en-US" dirty="0" smtClean="0"/>
              <a:t> client</a:t>
            </a:r>
          </a:p>
          <a:p>
            <a:pPr lvl="1"/>
            <a:r>
              <a:rPr lang="en-US" dirty="0" err="1" smtClean="0"/>
              <a:t>Azureus</a:t>
            </a:r>
            <a:r>
              <a:rPr lang="en-US" dirty="0" smtClean="0"/>
              <a:t> (most popular)</a:t>
            </a:r>
          </a:p>
          <a:p>
            <a:pPr lvl="1"/>
            <a:r>
              <a:rPr lang="en-US" dirty="0" err="1" smtClean="0"/>
              <a:t>PropShare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BitTyrant</a:t>
            </a:r>
            <a:r>
              <a:rPr lang="en-US" dirty="0" smtClean="0"/>
              <a:t> (uses K-TFT with other </a:t>
            </a:r>
            <a:r>
              <a:rPr lang="en-US" dirty="0" err="1" smtClean="0"/>
              <a:t>BitTyrant</a:t>
            </a:r>
            <a:r>
              <a:rPr lang="en-US" dirty="0" smtClean="0"/>
              <a:t> clients)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Case:  uniform distribution</a:t>
            </a:r>
          </a:p>
          <a:p>
            <a:r>
              <a:rPr lang="en-US" dirty="0" smtClean="0"/>
              <a:t>Live: rates picked from observed live networks</a:t>
            </a:r>
          </a:p>
          <a:p>
            <a:r>
              <a:rPr lang="en-US" dirty="0" smtClean="0"/>
              <a:t>Skewed: many low-contributors</a:t>
            </a:r>
          </a:p>
          <a:p>
            <a:r>
              <a:rPr lang="en-US" dirty="0" smtClean="0"/>
              <a:t>Running inside live </a:t>
            </a:r>
            <a:r>
              <a:rPr lang="en-US" dirty="0" err="1" smtClean="0"/>
              <a:t>BitTorrent</a:t>
            </a:r>
            <a:r>
              <a:rPr lang="en-US" dirty="0" smtClean="0"/>
              <a:t> swarms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50 </a:t>
            </a:r>
            <a:r>
              <a:rPr lang="en-US" dirty="0" err="1" smtClean="0"/>
              <a:t>leechers</a:t>
            </a:r>
            <a:r>
              <a:rPr lang="en-US" dirty="0" smtClean="0"/>
              <a:t> with rates picked uniformly from a large range 1-50 KB/</a:t>
            </a:r>
            <a:r>
              <a:rPr lang="en-US" dirty="0" err="1" smtClean="0"/>
              <a:t>s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10 seeds upload at 25 KB/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32 MB File</a:t>
            </a:r>
          </a:p>
          <a:p>
            <a:r>
              <a:rPr lang="en-US" dirty="0" smtClean="0"/>
              <a:t>Repeated experiment five times with each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fast do the </a:t>
            </a:r>
            <a:r>
              <a:rPr lang="en-US" dirty="0" err="1" smtClean="0"/>
              <a:t>leechers</a:t>
            </a:r>
            <a:r>
              <a:rPr lang="en-US" dirty="0" smtClean="0"/>
              <a:t> reach</a:t>
            </a:r>
            <a:r>
              <a:rPr lang="en-US" dirty="0" smtClean="0"/>
              <a:t> download rate from </a:t>
            </a:r>
            <a:r>
              <a:rPr lang="en-US" dirty="0" err="1" smtClean="0"/>
              <a:t>leechers</a:t>
            </a:r>
            <a:r>
              <a:rPr lang="en-US" dirty="0" smtClean="0"/>
              <a:t>&gt;=</a:t>
            </a:r>
            <a:r>
              <a:rPr lang="en-US" dirty="0" smtClean="0"/>
              <a:t> 90</a:t>
            </a:r>
            <a:r>
              <a:rPr lang="en-US" dirty="0" smtClean="0"/>
              <a:t>%</a:t>
            </a:r>
            <a:r>
              <a:rPr lang="en-US" dirty="0" smtClean="0"/>
              <a:t> of upload?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Leechers</a:t>
            </a:r>
            <a:r>
              <a:rPr lang="en-US" dirty="0" smtClean="0"/>
              <a:t> that upload 40-50 KB/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76400" y="2260854"/>
            <a:ext cx="5808726" cy="404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Deficit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FT(0.43MB),  BT(8MB), AZ(8), PS(19), TY(31)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95499"/>
            <a:ext cx="6102350" cy="435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Free-Riders and Low-Contributing peers</a:t>
            </a:r>
          </a:p>
          <a:p>
            <a:pPr lvl="1"/>
            <a:r>
              <a:rPr lang="en-US" dirty="0" smtClean="0"/>
              <a:t>Consume much bandwidth in P2P networks</a:t>
            </a:r>
          </a:p>
          <a:p>
            <a:pPr lvl="1"/>
            <a:r>
              <a:rPr lang="en-US" dirty="0" smtClean="0"/>
              <a:t>Cause much slower downloads for other users</a:t>
            </a:r>
          </a:p>
          <a:p>
            <a:r>
              <a:rPr lang="en-US" dirty="0" smtClean="0"/>
              <a:t>High-Contributing peers often receives much less bandwidth than they contribute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Download Times for Peers with 40-50 KB/</a:t>
            </a:r>
            <a:r>
              <a:rPr lang="en-US" dirty="0" err="1" smtClean="0"/>
              <a:t>s</a:t>
            </a:r>
            <a:r>
              <a:rPr lang="en-US" dirty="0" smtClean="0"/>
              <a:t>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 (756 ),  BT(876), AZ(980), PS(1200), TY(1298)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2266446"/>
            <a:ext cx="5791200" cy="404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Upload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Exponential-like distribution. Capacities from 4-197 KB/</a:t>
            </a:r>
            <a:r>
              <a:rPr lang="en-US" dirty="0" err="1" smtClean="0"/>
              <a:t>s</a:t>
            </a:r>
            <a:r>
              <a:rPr lang="en-US" dirty="0" smtClean="0"/>
              <a:t>. Mean 17KB/s.</a:t>
            </a:r>
            <a:r>
              <a:rPr lang="en-US" dirty="0" smtClean="0"/>
              <a:t>  [Piateck07]</a:t>
            </a:r>
          </a:p>
          <a:p>
            <a:r>
              <a:rPr lang="en-US" dirty="0" smtClean="0"/>
              <a:t>Top 10% of </a:t>
            </a:r>
            <a:r>
              <a:rPr lang="en-US" dirty="0" err="1" smtClean="0"/>
              <a:t>leecers</a:t>
            </a:r>
            <a:r>
              <a:rPr lang="en-US" dirty="0" smtClean="0"/>
              <a:t> account for 50% of total upload capacity</a:t>
            </a:r>
          </a:p>
          <a:p>
            <a:r>
              <a:rPr lang="en-US" dirty="0" smtClean="0"/>
              <a:t>Dynamic arrivals/departures.  New </a:t>
            </a:r>
            <a:r>
              <a:rPr lang="en-US" dirty="0" err="1" smtClean="0"/>
              <a:t>leecher</a:t>
            </a:r>
            <a:r>
              <a:rPr lang="en-US" dirty="0" smtClean="0"/>
              <a:t> enters every 5 seconds.</a:t>
            </a:r>
          </a:p>
          <a:p>
            <a:r>
              <a:rPr lang="en-US" dirty="0" smtClean="0"/>
              <a:t>Doubled network size: 100 </a:t>
            </a:r>
            <a:r>
              <a:rPr lang="en-US" dirty="0" err="1" smtClean="0"/>
              <a:t>leechers</a:t>
            </a:r>
            <a:r>
              <a:rPr lang="en-US" dirty="0" smtClean="0"/>
              <a:t>, 20 seeds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Download Times of the top 10% of the </a:t>
            </a:r>
            <a:r>
              <a:rPr lang="en-US" dirty="0" err="1" smtClean="0"/>
              <a:t>Leechers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709160"/>
          </a:xfrm>
        </p:spPr>
        <p:txBody>
          <a:bodyPr/>
          <a:lstStyle/>
          <a:p>
            <a:r>
              <a:rPr lang="en-US" dirty="0" smtClean="0"/>
              <a:t>Download times: 372 (FT), 593(BT), 733(AZ)  624(PS), and 842 (TY) seconds.  FT 37%-56% faster.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2209800"/>
            <a:ext cx="69469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Live Upload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40"/>
            <a:ext cx="8229600" cy="5394960"/>
          </a:xfrm>
        </p:spPr>
        <p:txBody>
          <a:bodyPr/>
          <a:lstStyle/>
          <a:p>
            <a:r>
              <a:rPr lang="en-US" dirty="0" smtClean="0"/>
              <a:t>FT high-</a:t>
            </a:r>
            <a:r>
              <a:rPr lang="en-US" dirty="0" err="1" smtClean="0"/>
              <a:t>uploaders</a:t>
            </a:r>
            <a:r>
              <a:rPr lang="en-US" dirty="0" smtClean="0"/>
              <a:t> reduce download times by  37% in BT,  41% in AZ,  47% in PS,  56% in 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326640"/>
            <a:ext cx="6883400" cy="430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Live Upload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/>
          <a:lstStyle/>
          <a:p>
            <a:r>
              <a:rPr lang="en-US" dirty="0" smtClean="0"/>
              <a:t>Download times in AZ are reduced by 41% with AZ,  5% by PS and 9% by 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095500"/>
            <a:ext cx="63881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high-</a:t>
            </a:r>
            <a:r>
              <a:rPr lang="en-US" dirty="0" err="1" smtClean="0"/>
              <a:t>uploader</a:t>
            </a:r>
            <a:r>
              <a:rPr lang="en-US" dirty="0" smtClean="0"/>
              <a:t> at 50 KB/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49 low-contributors: upload at 1-5 KB/</a:t>
            </a:r>
            <a:r>
              <a:rPr lang="en-US" dirty="0" err="1" smtClean="0"/>
              <a:t>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Skewed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Times: FT 644s, 3-5 times faster than BT (1804), AZ(1859), PS(1633) and TY(3305)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6394450" cy="4170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Skewed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09160"/>
          </a:xfrm>
        </p:spPr>
        <p:txBody>
          <a:bodyPr/>
          <a:lstStyle/>
          <a:p>
            <a:r>
              <a:rPr lang="en-US" dirty="0" smtClean="0"/>
              <a:t>FT high-</a:t>
            </a:r>
            <a:r>
              <a:rPr lang="en-US" dirty="0" err="1" smtClean="0"/>
              <a:t>uploader</a:t>
            </a:r>
            <a:r>
              <a:rPr lang="en-US" dirty="0" smtClean="0"/>
              <a:t> reduces download times by 61% in BT,  39% in AZ, 75% in PS, 81%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133600"/>
            <a:ext cx="62103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popular swarms with thousands of users</a:t>
            </a:r>
          </a:p>
          <a:p>
            <a:r>
              <a:rPr lang="en-US" dirty="0" smtClean="0"/>
              <a:t>File sizes 1-10 GB</a:t>
            </a:r>
          </a:p>
          <a:p>
            <a:r>
              <a:rPr lang="en-US" dirty="0" smtClean="0"/>
              <a:t>Joined 40 swarms for 1500 seconds. Measured download rate</a:t>
            </a:r>
          </a:p>
          <a:p>
            <a:r>
              <a:rPr lang="en-US" dirty="0" smtClean="0"/>
              <a:t>Each client uploads at 300KB/s, Download capped at 600 KB/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Max Connections: 50, 500</a:t>
            </a:r>
          </a:p>
          <a:p>
            <a:pPr lvl="1"/>
            <a:r>
              <a:rPr lang="en-US" dirty="0" smtClean="0"/>
              <a:t>500 (default for </a:t>
            </a:r>
            <a:r>
              <a:rPr lang="en-US" dirty="0" err="1" smtClean="0"/>
              <a:t>PropShare</a:t>
            </a:r>
            <a:r>
              <a:rPr lang="en-US" dirty="0" smtClean="0"/>
              <a:t>, </a:t>
            </a:r>
            <a:r>
              <a:rPr lang="en-US" dirty="0" err="1" smtClean="0"/>
              <a:t>BitTyrant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50 (default for </a:t>
            </a:r>
            <a:r>
              <a:rPr lang="en-US" dirty="0" err="1" smtClean="0"/>
              <a:t>Azureus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 outperforms AZ, PS, TY by 58-108% with 500 connections limit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2590800"/>
            <a:ext cx="56261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one design a P2P system that comes close to “ideal fairness”?</a:t>
            </a:r>
          </a:p>
          <a:p>
            <a:r>
              <a:rPr lang="en-US" dirty="0" smtClean="0"/>
              <a:t>Ideal fairness: a peer downloads data at a rate at which it uploads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Swarms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 outperforms AZ, PS, TY by 63-79% with 50 connection limit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1200" y="2510171"/>
            <a:ext cx="5321300" cy="404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introduce, implement and evaluate a new simple deficit-based approach</a:t>
            </a:r>
          </a:p>
          <a:p>
            <a:r>
              <a:rPr lang="en-US" dirty="0" err="1" smtClean="0"/>
              <a:t>FairTorrent</a:t>
            </a:r>
            <a:r>
              <a:rPr lang="en-US" dirty="0" smtClean="0"/>
              <a:t> achieves much more optimal fairness, rate-convergence and resilience to strategic peers than rate-allocation approaches</a:t>
            </a:r>
          </a:p>
          <a:p>
            <a:r>
              <a:rPr lang="en-US" dirty="0" smtClean="0"/>
              <a:t>Guarantees better performance for high-contributing peers</a:t>
            </a:r>
          </a:p>
          <a:p>
            <a:r>
              <a:rPr lang="en-US" dirty="0" smtClean="0"/>
              <a:t>Paves the way for implementation of more reliable content delivery services over P2P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Incentives in P2P streaming</a:t>
            </a:r>
          </a:p>
          <a:p>
            <a:r>
              <a:rPr lang="en-US" dirty="0" smtClean="0"/>
              <a:t>Exploiting network locality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Project: http://www.cs.columbia.edu/~asherman/fairtorrent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asherman@cs.columbia.edu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Credit-Based Systems (e.g. Dandelion)</a:t>
            </a:r>
          </a:p>
          <a:p>
            <a:pPr lvl="1"/>
            <a:r>
              <a:rPr lang="en-US" dirty="0" smtClean="0"/>
              <a:t>No real-time fairness</a:t>
            </a:r>
          </a:p>
          <a:p>
            <a:r>
              <a:rPr lang="en-US" dirty="0" smtClean="0"/>
              <a:t>Peer Reputation Systems (e.g. </a:t>
            </a:r>
            <a:r>
              <a:rPr lang="en-US" dirty="0" err="1" smtClean="0"/>
              <a:t>Eigentrust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Probabilistic, inexact</a:t>
            </a:r>
          </a:p>
          <a:p>
            <a:r>
              <a:rPr lang="en-US" dirty="0" err="1" smtClean="0"/>
              <a:t>BitTorrent</a:t>
            </a:r>
            <a:r>
              <a:rPr lang="en-US" dirty="0" smtClean="0"/>
              <a:t>-like (most popular)</a:t>
            </a:r>
          </a:p>
          <a:p>
            <a:pPr lvl="1"/>
            <a:r>
              <a:rPr lang="en-US" dirty="0" smtClean="0"/>
              <a:t>Tit-for-Tat, Proportional Response, K-TFT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n-US" dirty="0" err="1" smtClean="0"/>
              <a:t>Overivew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57" y="2895600"/>
            <a:ext cx="1097143" cy="109714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23" y="4846116"/>
            <a:ext cx="1097143" cy="1097143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14" y="2895600"/>
            <a:ext cx="1097143" cy="1097143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86" y="5089886"/>
            <a:ext cx="1097143" cy="1097143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371" y="3992743"/>
            <a:ext cx="1097143" cy="1097143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1" idx="3"/>
          </p:cNvCxnSpPr>
          <p:nvPr/>
        </p:nvCxnSpPr>
        <p:spPr>
          <a:xfrm flipV="1">
            <a:off x="6111514" y="3611743"/>
            <a:ext cx="1097143" cy="9295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900064" y="4301336"/>
            <a:ext cx="1165758" cy="5485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1"/>
          </p:cNvCxnSpPr>
          <p:nvPr/>
        </p:nvCxnSpPr>
        <p:spPr>
          <a:xfrm flipV="1">
            <a:off x="4465800" y="5638458"/>
            <a:ext cx="2194286" cy="3810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368657" y="3718456"/>
            <a:ext cx="1645714" cy="5485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41066" y="4846116"/>
            <a:ext cx="2773305" cy="54857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546538" y="4267878"/>
            <a:ext cx="1401150" cy="8524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47" y="1762919"/>
            <a:ext cx="1097143" cy="1097143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14" y="1762919"/>
            <a:ext cx="1097143" cy="109714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5400000">
            <a:off x="3152270" y="2760952"/>
            <a:ext cx="751681" cy="56377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379443" y="3169643"/>
            <a:ext cx="1326536" cy="56377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4266821" y="3002556"/>
            <a:ext cx="1326537" cy="80782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7029459" y="2686059"/>
            <a:ext cx="304800" cy="26668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43000"/>
            <a:ext cx="1600200" cy="3886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76" y="3418681"/>
            <a:ext cx="320040" cy="3200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39" y="5353978"/>
            <a:ext cx="551180" cy="2844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800" y="1957229"/>
            <a:ext cx="1244600" cy="3022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2021313"/>
            <a:ext cx="1244600" cy="3022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587" y="6207350"/>
            <a:ext cx="551180" cy="2844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43" y="5252447"/>
            <a:ext cx="551180" cy="2844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00" y="4805406"/>
            <a:ext cx="444500" cy="2844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679" y="3053080"/>
            <a:ext cx="444500" cy="28448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570177" y="1417638"/>
            <a:ext cx="89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Seed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111514" y="1381780"/>
            <a:ext cx="89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Seed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250587" y="5252447"/>
            <a:ext cx="183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Leechers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0" y="1066800"/>
            <a:ext cx="70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File:</a:t>
            </a:r>
            <a:endParaRPr lang="en-US" sz="2400" dirty="0"/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257800"/>
            <a:ext cx="1097143" cy="109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BitTorrent’s</a:t>
            </a:r>
            <a:r>
              <a:rPr lang="en-US" dirty="0" smtClean="0"/>
              <a:t> Tit-for-Tat (TFT)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89037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Estimates used as prediction</a:t>
            </a:r>
          </a:p>
          <a:p>
            <a:r>
              <a:rPr lang="en-US" dirty="0" smtClean="0"/>
              <a:t>Willing to reciprocate at a higher rate</a:t>
            </a:r>
          </a:p>
          <a:p>
            <a:r>
              <a:rPr lang="en-US" dirty="0" smtClean="0"/>
              <a:t>Commits BW for a duration of a round</a:t>
            </a:r>
          </a:p>
          <a:p>
            <a:r>
              <a:rPr lang="en-US" dirty="0" smtClean="0"/>
              <a:t>Unstable peer relationships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6" y="4358574"/>
            <a:ext cx="822857" cy="8228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7" y="2011627"/>
            <a:ext cx="822857" cy="82285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70" y="5303306"/>
            <a:ext cx="822857" cy="82285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42" y="3245912"/>
            <a:ext cx="822857" cy="82285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85" y="2423055"/>
            <a:ext cx="822857" cy="82285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4" idx="0"/>
          </p:cNvCxnSpPr>
          <p:nvPr/>
        </p:nvCxnSpPr>
        <p:spPr>
          <a:xfrm rot="5400000">
            <a:off x="540897" y="3573643"/>
            <a:ext cx="1524090" cy="4577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283914" y="3364196"/>
            <a:ext cx="1371690" cy="891517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691484" y="3931616"/>
            <a:ext cx="1348718" cy="868985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691484" y="5181432"/>
            <a:ext cx="1691486" cy="51023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25829" y="31241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10222" y="356228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87148" y="4173909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39548" y="5118640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Freeform 75"/>
          <p:cNvSpPr/>
          <p:nvPr/>
        </p:nvSpPr>
        <p:spPr>
          <a:xfrm>
            <a:off x="1413681" y="5198903"/>
            <a:ext cx="2012698" cy="934365"/>
          </a:xfrm>
          <a:custGeom>
            <a:avLst/>
            <a:gdLst>
              <a:gd name="connsiteX0" fmla="*/ 0 w 2012698"/>
              <a:gd name="connsiteY0" fmla="*/ 0 h 934365"/>
              <a:gd name="connsiteX1" fmla="*/ 1078231 w 2012698"/>
              <a:gd name="connsiteY1" fmla="*/ 814575 h 934365"/>
              <a:gd name="connsiteX2" fmla="*/ 2012698 w 2012698"/>
              <a:gd name="connsiteY2" fmla="*/ 718742 h 93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2698" h="934365">
                <a:moveTo>
                  <a:pt x="0" y="0"/>
                </a:moveTo>
                <a:cubicBezTo>
                  <a:pt x="371390" y="347392"/>
                  <a:pt x="742781" y="694785"/>
                  <a:pt x="1078231" y="814575"/>
                </a:cubicBezTo>
                <a:cubicBezTo>
                  <a:pt x="1413681" y="934365"/>
                  <a:pt x="1713189" y="826553"/>
                  <a:pt x="2012698" y="718742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1725170" y="4048915"/>
            <a:ext cx="1557445" cy="838533"/>
          </a:xfrm>
          <a:custGeom>
            <a:avLst/>
            <a:gdLst>
              <a:gd name="connsiteX0" fmla="*/ 0 w 1557445"/>
              <a:gd name="connsiteY0" fmla="*/ 838533 h 838533"/>
              <a:gd name="connsiteX1" fmla="*/ 1102192 w 1557445"/>
              <a:gd name="connsiteY1" fmla="*/ 622910 h 838533"/>
              <a:gd name="connsiteX2" fmla="*/ 1557445 w 1557445"/>
              <a:gd name="connsiteY2" fmla="*/ 0 h 83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445" h="838533">
                <a:moveTo>
                  <a:pt x="0" y="838533"/>
                </a:moveTo>
                <a:cubicBezTo>
                  <a:pt x="421309" y="800599"/>
                  <a:pt x="842618" y="762665"/>
                  <a:pt x="1102192" y="622910"/>
                </a:cubicBezTo>
                <a:cubicBezTo>
                  <a:pt x="1361766" y="483155"/>
                  <a:pt x="1459605" y="241577"/>
                  <a:pt x="1557445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802684" y="2827053"/>
            <a:ext cx="275547" cy="1485401"/>
          </a:xfrm>
          <a:custGeom>
            <a:avLst/>
            <a:gdLst>
              <a:gd name="connsiteX0" fmla="*/ 203665 w 275547"/>
              <a:gd name="connsiteY0" fmla="*/ 1485401 h 1485401"/>
              <a:gd name="connsiteX1" fmla="*/ 11980 w 275547"/>
              <a:gd name="connsiteY1" fmla="*/ 622910 h 1485401"/>
              <a:gd name="connsiteX2" fmla="*/ 275547 w 275547"/>
              <a:gd name="connsiteY2" fmla="*/ 0 h 148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47" h="1485401">
                <a:moveTo>
                  <a:pt x="203665" y="1485401"/>
                </a:moveTo>
                <a:cubicBezTo>
                  <a:pt x="101832" y="1177939"/>
                  <a:pt x="0" y="870477"/>
                  <a:pt x="11980" y="622910"/>
                </a:cubicBezTo>
                <a:cubicBezTo>
                  <a:pt x="23960" y="375343"/>
                  <a:pt x="149753" y="187671"/>
                  <a:pt x="275547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61274" y="32004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820712" y="44958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209800" y="58674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pic>
        <p:nvPicPr>
          <p:cNvPr id="8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5" y="5825303"/>
            <a:ext cx="822857" cy="822857"/>
          </a:xfrm>
          <a:prstGeom prst="rect">
            <a:avLst/>
          </a:prstGeom>
        </p:spPr>
      </p:pic>
      <p:sp>
        <p:nvSpPr>
          <p:cNvPr id="85" name="Freeform 84"/>
          <p:cNvSpPr/>
          <p:nvPr/>
        </p:nvSpPr>
        <p:spPr>
          <a:xfrm>
            <a:off x="742782" y="5103071"/>
            <a:ext cx="215646" cy="790616"/>
          </a:xfrm>
          <a:custGeom>
            <a:avLst/>
            <a:gdLst>
              <a:gd name="connsiteX0" fmla="*/ 215646 w 215646"/>
              <a:gd name="connsiteY0" fmla="*/ 0 h 790616"/>
              <a:gd name="connsiteX1" fmla="*/ 0 w 215646"/>
              <a:gd name="connsiteY1" fmla="*/ 790616 h 79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646" h="790616">
                <a:moveTo>
                  <a:pt x="215646" y="0"/>
                </a:moveTo>
                <a:lnTo>
                  <a:pt x="0" y="790616"/>
                </a:ln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02684" y="532233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 flipV="1">
            <a:off x="753728" y="1560099"/>
            <a:ext cx="701232" cy="20182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1230361" y="1516818"/>
            <a:ext cx="593987" cy="395631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2313983" y="2048263"/>
            <a:ext cx="701233" cy="12428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794257" y="2141407"/>
            <a:ext cx="656229" cy="44939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 flipH="1" flipV="1">
            <a:off x="3133822" y="2964036"/>
            <a:ext cx="701233" cy="15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3608721" y="3314747"/>
            <a:ext cx="597106" cy="114253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4087227" y="5396298"/>
            <a:ext cx="713373" cy="183347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2903353" y="4690930"/>
            <a:ext cx="1410736" cy="158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84540" y="4507468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76200" y="4419600"/>
            <a:ext cx="89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Peer </a:t>
            </a:r>
            <a:r>
              <a:rPr lang="en-US" sz="2400" dirty="0" err="1" smtClean="0"/>
              <a:t>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76" grpId="0" animBg="1"/>
      <p:bldP spid="77" grpId="0" animBg="1"/>
      <p:bldP spid="78" grpId="0" animBg="1"/>
      <p:bldP spid="79" grpId="0"/>
      <p:bldP spid="81" grpId="0"/>
      <p:bldP spid="82" grpId="0"/>
      <p:bldP spid="85" grpId="0" animBg="1"/>
      <p:bldP spid="87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BitTorrent’s</a:t>
            </a:r>
            <a:r>
              <a:rPr lang="en-US" dirty="0" smtClean="0"/>
              <a:t> TFT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Leads to:</a:t>
            </a:r>
          </a:p>
          <a:p>
            <a:pPr lvl="1"/>
            <a:r>
              <a:rPr lang="en-US" dirty="0" smtClean="0"/>
              <a:t>Long peer discovery times [NSDI ’07]</a:t>
            </a:r>
          </a:p>
          <a:p>
            <a:pPr lvl="1"/>
            <a:r>
              <a:rPr lang="en-US" dirty="0" smtClean="0"/>
              <a:t>Much bandwidth waste, easily exploited by strategic clients (e.g., </a:t>
            </a:r>
            <a:r>
              <a:rPr lang="en-US" dirty="0" err="1" smtClean="0"/>
              <a:t>LargeView</a:t>
            </a:r>
            <a:r>
              <a:rPr lang="en-US" dirty="0" smtClean="0"/>
              <a:t>, </a:t>
            </a:r>
            <a:r>
              <a:rPr lang="en-US" dirty="0" err="1" smtClean="0"/>
              <a:t>BitTyrant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Proportional Response [STOC ’07]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each round peer reallocates upload rates in proportion to observed download rates</a:t>
            </a:r>
          </a:p>
          <a:p>
            <a:r>
              <a:rPr lang="en-US" dirty="0" smtClean="0"/>
              <a:t>Assumes in each round peers can accurately estimate intended rate allocations of all neighbors</a:t>
            </a:r>
          </a:p>
          <a:p>
            <a:r>
              <a:rPr lang="en-US" dirty="0" smtClean="0"/>
              <a:t>In practice, </a:t>
            </a:r>
            <a:r>
              <a:rPr lang="en-US" dirty="0" err="1" smtClean="0"/>
              <a:t>PropShare</a:t>
            </a:r>
            <a:r>
              <a:rPr lang="en-US" dirty="0" smtClean="0"/>
              <a:t> client [SIGCOMM ’08]</a:t>
            </a:r>
          </a:p>
          <a:p>
            <a:pPr lvl="1"/>
            <a:r>
              <a:rPr lang="en-US" dirty="0" smtClean="0"/>
              <a:t>Cannot accurately estimate </a:t>
            </a:r>
            <a:r>
              <a:rPr lang="en-US" dirty="0" err="1" smtClean="0"/>
              <a:t>inteded</a:t>
            </a:r>
            <a:r>
              <a:rPr lang="en-US" dirty="0" smtClean="0"/>
              <a:t> rate allocations</a:t>
            </a:r>
          </a:p>
          <a:p>
            <a:pPr lvl="1"/>
            <a:r>
              <a:rPr lang="en-US" dirty="0" smtClean="0"/>
              <a:t>Relies on optimistic </a:t>
            </a:r>
            <a:r>
              <a:rPr lang="en-US" dirty="0" err="1" smtClean="0"/>
              <a:t>unchoking</a:t>
            </a:r>
            <a:r>
              <a:rPr lang="en-US" dirty="0" smtClean="0"/>
              <a:t> to discover better peers</a:t>
            </a:r>
          </a:p>
          <a:p>
            <a:pPr lvl="1"/>
            <a:r>
              <a:rPr lang="en-US" dirty="0" smtClean="0"/>
              <a:t>Exhibits poor upload/download rate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27342</TotalTime>
  <Words>1482</Words>
  <Application>Microsoft Macintosh PowerPoint</Application>
  <PresentationFormat>On-screen Show (4:3)</PresentationFormat>
  <Paragraphs>278</Paragraphs>
  <Slides>43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Apex</vt:lpstr>
      <vt:lpstr>Equation</vt:lpstr>
      <vt:lpstr>FairTorrent: BrinGing Fairness to Peer-to-Peer Systems</vt:lpstr>
      <vt:lpstr>Problem</vt:lpstr>
      <vt:lpstr>Problem</vt:lpstr>
      <vt:lpstr>Question</vt:lpstr>
      <vt:lpstr>Related Work</vt:lpstr>
      <vt:lpstr>BitTorrent Overivew</vt:lpstr>
      <vt:lpstr>BitTorrent’s Tit-for-Tat (TFT)</vt:lpstr>
      <vt:lpstr>BitTorrent’s TFT</vt:lpstr>
      <vt:lpstr>Proportional Response [STOC ’07]</vt:lpstr>
      <vt:lpstr>K-TFT [INFOCOM ’06]</vt:lpstr>
      <vt:lpstr>Inherent Flaw: rate-allocation</vt:lpstr>
      <vt:lpstr>FairTorrent Algorithm: Leechers</vt:lpstr>
      <vt:lpstr>FairTorrent Algorithm: Leechers</vt:lpstr>
      <vt:lpstr>FairTorrent Algorithm: Seeds</vt:lpstr>
      <vt:lpstr>Properties</vt:lpstr>
      <vt:lpstr>Slide 16</vt:lpstr>
      <vt:lpstr>Claim: reaches convergence quickly</vt:lpstr>
      <vt:lpstr>Fairness Metric</vt:lpstr>
      <vt:lpstr>Theorem</vt:lpstr>
      <vt:lpstr>Slide 20</vt:lpstr>
      <vt:lpstr>Slide 21</vt:lpstr>
      <vt:lpstr>Slide 22</vt:lpstr>
      <vt:lpstr>Slide 23</vt:lpstr>
      <vt:lpstr>Properties</vt:lpstr>
      <vt:lpstr>Evaluation</vt:lpstr>
      <vt:lpstr>Scenarios</vt:lpstr>
      <vt:lpstr>Uniform Distribution</vt:lpstr>
      <vt:lpstr>How fast do the leechers reach download rate from leechers&gt;= 90% of upload?</vt:lpstr>
      <vt:lpstr>Maximum Deficit</vt:lpstr>
      <vt:lpstr> Download Times for Peers with 40-50 KB/s upload</vt:lpstr>
      <vt:lpstr>Live Upload Rates</vt:lpstr>
      <vt:lpstr>Avg Download Times of the top 10% of the Leechers</vt:lpstr>
      <vt:lpstr>Live Upload Rates</vt:lpstr>
      <vt:lpstr>Live Upload Rates</vt:lpstr>
      <vt:lpstr>Skewed Distribution</vt:lpstr>
      <vt:lpstr>Skewed Distribution</vt:lpstr>
      <vt:lpstr>Skewed Distribution</vt:lpstr>
      <vt:lpstr>Live Swarms</vt:lpstr>
      <vt:lpstr>Live Swarms</vt:lpstr>
      <vt:lpstr>Live Swarms</vt:lpstr>
      <vt:lpstr>Conclusions</vt:lpstr>
      <vt:lpstr>Future Work</vt:lpstr>
      <vt:lpstr>Thank You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FairTorrent: Bringing Fairness to P2P</dc:title>
  <dc:creator>Alex Sherman</dc:creator>
  <cp:lastModifiedBy>Alex Sherman</cp:lastModifiedBy>
  <cp:revision>1002</cp:revision>
  <dcterms:created xsi:type="dcterms:W3CDTF">2009-12-03T07:49:45Z</dcterms:created>
  <dcterms:modified xsi:type="dcterms:W3CDTF">2009-12-03T08:27:51Z</dcterms:modified>
</cp:coreProperties>
</file>