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1" r:id="rId3"/>
    <p:sldId id="262" r:id="rId4"/>
    <p:sldId id="258" r:id="rId5"/>
    <p:sldId id="263" r:id="rId6"/>
    <p:sldId id="272" r:id="rId7"/>
    <p:sldId id="266" r:id="rId8"/>
    <p:sldId id="274" r:id="rId9"/>
    <p:sldId id="275" r:id="rId10"/>
    <p:sldId id="278" r:id="rId11"/>
    <p:sldId id="271" r:id="rId12"/>
    <p:sldId id="279" r:id="rId13"/>
    <p:sldId id="280" r:id="rId14"/>
    <p:sldId id="281" r:id="rId15"/>
    <p:sldId id="269" r:id="rId16"/>
    <p:sldId id="282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A5"/>
    <a:srgbClr val="FFCCCC"/>
    <a:srgbClr val="3A7A3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19F7-A0BA-4C45-8A16-D4334CF0BD67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3D45F-73C5-4889-9AE2-FBE0352E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02FFC-286B-4043-B72A-43B13F8D7F4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74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0EC00-B3F3-4B0C-9992-D4BEE170643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ways to use</a:t>
            </a:r>
            <a:r>
              <a:rPr lang="en-US" baseline="0" dirty="0"/>
              <a:t>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1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32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891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044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096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0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E669E-0104-41B0-BCEC-770DD1C82B00}" type="slidenum">
              <a:rPr lang="en-US" smtClean="0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0.png"/><Relationship Id="rId7" Type="http://schemas.openxmlformats.org/officeDocument/2006/relationships/image" Target="../media/image4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170.png"/><Relationship Id="rId10" Type="http://schemas.openxmlformats.org/officeDocument/2006/relationships/image" Target="../media/image50.png"/><Relationship Id="rId4" Type="http://schemas.openxmlformats.org/officeDocument/2006/relationships/image" Target="../media/image5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4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24.png"/><Relationship Id="rId21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3.png"/><Relationship Id="rId5" Type="http://schemas.openxmlformats.org/officeDocument/2006/relationships/image" Target="NULL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280.png"/><Relationship Id="rId4" Type="http://schemas.openxmlformats.org/officeDocument/2006/relationships/image" Target="NULL"/><Relationship Id="rId9" Type="http://schemas.openxmlformats.org/officeDocument/2006/relationships/image" Target="../media/image41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.png"/><Relationship Id="rId1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78321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Geometry of </a:t>
            </a:r>
            <a:br>
              <a:rPr lang="en-US" sz="4400" dirty="0"/>
            </a:br>
            <a:r>
              <a:rPr lang="en-US" sz="4400" dirty="0"/>
              <a:t>Similarity Search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Andoni</a:t>
            </a:r>
          </a:p>
          <a:p>
            <a:pPr algn="ctr"/>
            <a:r>
              <a:rPr lang="en-US" sz="2600" dirty="0"/>
              <a:t>(Columbia University)</a:t>
            </a:r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867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125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599" y="1576007"/>
                <a:ext cx="7358509" cy="4751641"/>
              </a:xfrm>
              <a:solidFill>
                <a:schemeClr val="bg1"/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/>
                  <a:t>Regular grid </a:t>
                </a:r>
                <a:r>
                  <a:rPr lang="en-US" sz="2800" dirty="0">
                    <a:cs typeface="Arial" charset="0"/>
                  </a:rPr>
                  <a:t>→ grid of balls</a:t>
                </a:r>
                <a:endParaRPr lang="en-US" sz="2800" baseline="30000" dirty="0">
                  <a:solidFill>
                    <a:srgbClr val="A50021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3A7A3A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r>
                  <a:rPr lang="en-US" sz="2500" dirty="0">
                    <a:cs typeface="Arial" charset="0"/>
                  </a:rPr>
                  <a:t> can hit empty space, so take more such grids until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3A7A3A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r>
                  <a:rPr lang="en-US" sz="2500" dirty="0">
                    <a:cs typeface="Arial" charset="0"/>
                  </a:rPr>
                  <a:t> is in a ball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>
                    <a:cs typeface="Arial" charset="0"/>
                  </a:rPr>
                  <a:t>How many grids?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500" dirty="0">
                    <a:solidFill>
                      <a:srgbClr val="FF0000"/>
                    </a:solidFill>
                    <a:cs typeface="Arial" charset="0"/>
                  </a:rPr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500" dirty="0">
                  <a:cs typeface="Arial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500" dirty="0">
                    <a:cs typeface="Arial" charset="0"/>
                  </a:rPr>
                  <a:t>start by projecting in dimension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800" dirty="0">
                  <a:cs typeface="Arial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sz="2800" dirty="0">
                  <a:cs typeface="Arial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>
                    <a:cs typeface="Arial" charset="0"/>
                  </a:rPr>
                  <a:t>Choice of reduced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r>
                  <a:rPr lang="en-US" sz="2800" dirty="0">
                    <a:cs typeface="Arial" charset="0"/>
                  </a:rPr>
                  <a:t>?</a:t>
                </a:r>
                <a:endParaRPr lang="en-US" sz="2800" dirty="0">
                  <a:solidFill>
                    <a:schemeClr val="hlink"/>
                  </a:solidFill>
                  <a:cs typeface="Arial" charset="0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sz="2500" dirty="0">
                    <a:cs typeface="Arial" charset="0"/>
                  </a:rPr>
                  <a:t> closer to bound for higher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500" baseline="30000" dirty="0">
                  <a:cs typeface="Arial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cs typeface="Arial" charset="0"/>
                  </a:rPr>
                  <a:t>Number of grids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A5002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812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599" y="1576007"/>
                <a:ext cx="7358509" cy="4751641"/>
              </a:xfrm>
              <a:blipFill>
                <a:blip r:embed="rId3"/>
                <a:stretch>
                  <a:fillRect l="-829" t="-3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9871521" y="448081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#2 : </a:t>
            </a:r>
            <a:r>
              <a:rPr lang="en-US" dirty="0">
                <a:solidFill>
                  <a:srgbClr val="1E1EA5"/>
                </a:solidFill>
              </a:rPr>
              <a:t>ball carving</a:t>
            </a:r>
            <a:endParaRPr lang="en-US" sz="2100" dirty="0">
              <a:solidFill>
                <a:srgbClr val="1E1EA5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1933576" y="4718976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dirty="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8460232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888250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934288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9766746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10227121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9766746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9344471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888250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9766746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10227121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10227121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888250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9344471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8460232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10227121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339" name="Text Box 91"/>
              <p:cNvSpPr txBox="1">
                <a:spLocks noChangeArrowheads="1"/>
              </p:cNvSpPr>
              <p:nvPr/>
            </p:nvSpPr>
            <p:spPr bwMode="auto">
              <a:xfrm>
                <a:off x="10381107" y="1508126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3A7A3A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3A7A3A"/>
                  </a:solidFill>
                </a:endParaRPr>
              </a:p>
            </p:txBody>
          </p:sp>
        </mc:Choice>
        <mc:Fallback xmlns="">
          <p:sp>
            <p:nvSpPr>
              <p:cNvPr id="181339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1107" y="1508126"/>
                <a:ext cx="401007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10381108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9871521" y="4482403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8938070" y="3798189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9098407" y="3950589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344" name="Text Box 96"/>
              <p:cNvSpPr txBox="1">
                <a:spLocks noChangeArrowheads="1"/>
              </p:cNvSpPr>
              <p:nvPr/>
            </p:nvSpPr>
            <p:spPr bwMode="auto">
              <a:xfrm>
                <a:off x="8998395" y="3452114"/>
                <a:ext cx="4449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7A3A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3A7A3A"/>
                  </a:solidFill>
                </a:endParaRPr>
              </a:p>
            </p:txBody>
          </p:sp>
        </mc:Choice>
        <mc:Fallback xmlns="">
          <p:sp>
            <p:nvSpPr>
              <p:cNvPr id="181344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8395" y="3452114"/>
                <a:ext cx="44493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345" name="Freeform 97"/>
          <p:cNvSpPr>
            <a:spLocks/>
          </p:cNvSpPr>
          <p:nvPr/>
        </p:nvSpPr>
        <p:spPr bwMode="auto">
          <a:xfrm>
            <a:off x="8752332" y="4050602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9052371" y="483959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9434958" y="448081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9771508" y="415061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9517508" y="481419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10155683" y="415061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10577958" y="414426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9971533" y="480149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10304908" y="4482403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356" name="Text Box 108"/>
              <p:cNvSpPr txBox="1">
                <a:spLocks noChangeArrowheads="1"/>
              </p:cNvSpPr>
              <p:nvPr/>
            </p:nvSpPr>
            <p:spPr bwMode="auto">
              <a:xfrm>
                <a:off x="10649395" y="3683889"/>
                <a:ext cx="527196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30000" dirty="0" err="1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baseline="30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81356" name="Text 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9395" y="3683889"/>
                <a:ext cx="527196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97046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970467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970467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970467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97046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102"/>
          <p:cNvSpPr txBox="1">
            <a:spLocks noChangeArrowheads="1"/>
          </p:cNvSpPr>
          <p:nvPr/>
        </p:nvSpPr>
        <p:spPr bwMode="auto">
          <a:xfrm>
            <a:off x="609600" y="1100508"/>
            <a:ext cx="1402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[A-Indyk’06]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Content Placeholder 5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419039"/>
                  </p:ext>
                </p:extLst>
              </p:nvPr>
            </p:nvGraphicFramePr>
            <p:xfrm>
              <a:off x="7160321" y="5556471"/>
              <a:ext cx="4478522" cy="793750"/>
            </p:xfrm>
            <a:graphic>
              <a:graphicData uri="http://schemas.openxmlformats.org/drawingml/2006/table">
                <a:tbl>
                  <a:tblPr/>
                  <a:tblGrid>
                    <a:gridCol w="941141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862715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529357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1145309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Content Placeholder 5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419039"/>
                  </p:ext>
                </p:extLst>
              </p:nvPr>
            </p:nvGraphicFramePr>
            <p:xfrm>
              <a:off x="7160321" y="5556471"/>
              <a:ext cx="4478522" cy="793750"/>
            </p:xfrm>
            <a:graphic>
              <a:graphicData uri="http://schemas.openxmlformats.org/drawingml/2006/table">
                <a:tbl>
                  <a:tblPr/>
                  <a:tblGrid>
                    <a:gridCol w="941141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862715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529357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1145309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296809" t="-7576" r="-1596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6452" t="-109231" r="-376774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117021" t="-109231" r="-314184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121429" t="-109231" r="-75794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296809" t="-109231" r="-1596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01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space partitions ubiquitous: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Approximation algorithms 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Goemans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Williamson 1995], 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Karger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Motwani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Sudan 1995], 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Charikar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Chekuri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Goel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Guha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Plotkin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1998], 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Chlamtac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Makarychev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Makarychev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2006], [Louis,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Makarychev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2014]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Spectral graph partitioning 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[Lee,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Oveis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Gharan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Trevisan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2012], [Louis,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Raghavendra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Tetali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Vempala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2012]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Spherical cubes 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[Kindler, O’Donnell, Rao,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Wigderson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2008]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Metric </a:t>
            </a:r>
            <a:r>
              <a:rPr lang="en-US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embeddings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Fakcharoenphol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Rao,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Talwar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2003], [Mendel,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Naor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2005]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Communication complexity 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Bogdanov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Mossel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2011], [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Canonne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Guruswami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Meka</a:t>
            </a:r>
            <a:r>
              <a:rPr lang="en-US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Sudan 2015]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LSH Algorithms for Euclidean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862362"/>
                  </p:ext>
                </p:extLst>
              </p:nvPr>
            </p:nvGraphicFramePr>
            <p:xfrm>
              <a:off x="2352429" y="1313202"/>
              <a:ext cx="6462387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42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862362"/>
                  </p:ext>
                </p:extLst>
              </p:nvPr>
            </p:nvGraphicFramePr>
            <p:xfrm>
              <a:off x="2352429" y="1313202"/>
              <a:ext cx="6462387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42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98361" t="-7576" r="-189617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244474"/>
                  </p:ext>
                </p:extLst>
              </p:nvPr>
            </p:nvGraphicFramePr>
            <p:xfrm>
              <a:off x="2352429" y="1722341"/>
              <a:ext cx="6462387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42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244474"/>
                  </p:ext>
                </p:extLst>
              </p:nvPr>
            </p:nvGraphicFramePr>
            <p:xfrm>
              <a:off x="2352429" y="1722341"/>
              <a:ext cx="6462387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42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325" t="-7576" r="-60596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0072" t="-7576" r="-558273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8699" t="-7576" r="-215447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3989" t="-7576" r="-189617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560350"/>
                  </p:ext>
                </p:extLst>
              </p:nvPr>
            </p:nvGraphicFramePr>
            <p:xfrm>
              <a:off x="2352431" y="2107553"/>
              <a:ext cx="6453241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50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560350"/>
                  </p:ext>
                </p:extLst>
              </p:nvPr>
            </p:nvGraphicFramePr>
            <p:xfrm>
              <a:off x="2352431" y="2107553"/>
              <a:ext cx="6453241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50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18699" t="-7576" r="-21504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93989" t="-7576" r="-18907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ounded Rectangle 3"/>
          <p:cNvSpPr/>
          <p:nvPr/>
        </p:nvSpPr>
        <p:spPr>
          <a:xfrm>
            <a:off x="3194812" y="2683077"/>
            <a:ext cx="5027168" cy="569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Is there even better LSH map?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3"/>
              <p:cNvSpPr/>
              <p:nvPr/>
            </p:nvSpPr>
            <p:spPr>
              <a:xfrm>
                <a:off x="2137664" y="3371444"/>
                <a:ext cx="7141464" cy="1570691"/>
              </a:xfrm>
              <a:prstGeom prst="roundRect">
                <a:avLst/>
              </a:prstGeom>
              <a:solidFill>
                <a:srgbClr val="FFCC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NO: any map must satisfy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≥1/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[Motwani-Naor-Panigrahy’06, O’Donell-Wu-Zhou’11]</a:t>
                </a:r>
              </a:p>
            </p:txBody>
          </p:sp>
        </mc:Choice>
        <mc:Fallback xmlns="">
          <p:sp>
            <p:nvSpPr>
              <p:cNvPr id="20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64" y="3371444"/>
                <a:ext cx="7141464" cy="15706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8996" y="4979613"/>
                <a:ext cx="8682204" cy="12498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Example of </a:t>
                </a:r>
                <a:r>
                  <a:rPr lang="en-US" b="1" dirty="0" err="1"/>
                  <a:t>isoperimetry</a:t>
                </a:r>
                <a:r>
                  <a:rPr lang="en-US" i="1" dirty="0"/>
                  <a:t>,</a:t>
                </a:r>
                <a:r>
                  <a:rPr lang="en-US" dirty="0"/>
                  <a:t> example of which is question:</a:t>
                </a:r>
              </a:p>
              <a:p>
                <a:r>
                  <a:rPr lang="en-US" dirty="0"/>
                  <a:t>Among bodies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of volume 1, which has the lowest perimeter?</a:t>
                </a:r>
              </a:p>
              <a:p>
                <a:r>
                  <a:rPr lang="en-US" dirty="0"/>
                  <a:t>A ball!</a:t>
                </a:r>
              </a:p>
            </p:txBody>
          </p:sp>
        </mc:Choice>
        <mc:Fallback>
          <p:sp>
            <p:nvSpPr>
              <p:cNvPr id="21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8996" y="4979613"/>
                <a:ext cx="8682204" cy="1249845"/>
              </a:xfrm>
              <a:blipFill>
                <a:blip r:embed="rId7"/>
                <a:stretch>
                  <a:fillRect l="-1124" t="-6829" r="-983" b="-10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63"/>
          <p:cNvSpPr>
            <a:spLocks noChangeArrowheads="1"/>
          </p:cNvSpPr>
          <p:nvPr/>
        </p:nvSpPr>
        <p:spPr bwMode="auto">
          <a:xfrm>
            <a:off x="10140696" y="4979612"/>
            <a:ext cx="1441704" cy="137673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LSH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34" y="1466492"/>
                <a:ext cx="6333715" cy="47859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Hamming distance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pick a random coordinate(s) </a:t>
                </a:r>
                <a:r>
                  <a:rPr lang="en-US" dirty="0">
                    <a:solidFill>
                      <a:srgbClr val="0070C0"/>
                    </a:solidFill>
                  </a:rPr>
                  <a:t>[IM’98]</a:t>
                </a:r>
                <a:endParaRPr lang="en-US" dirty="0"/>
              </a:p>
              <a:p>
                <a:r>
                  <a:rPr lang="en-US" dirty="0"/>
                  <a:t>Manhattan distance: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cell in a randomly shifted grid</a:t>
                </a:r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 on the words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i="1" dirty="0"/>
                  <a:t>min-wise hashing</a:t>
                </a: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[Broder</a:t>
                </a:r>
                <a:r>
                  <a:rPr lang="en-US" dirty="0">
                    <a:solidFill>
                      <a:srgbClr val="0070C0"/>
                    </a:solidFill>
                    <a:cs typeface="Arial" charset="0"/>
                  </a:rPr>
                  <a:t>’97, Christiani-Pagh’17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34" y="1466492"/>
                <a:ext cx="6333715" cy="4785985"/>
              </a:xfrm>
              <a:blipFill>
                <a:blip r:embed="rId2"/>
                <a:stretch>
                  <a:fillRect l="-866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7701996" y="-264537"/>
            <a:ext cx="81754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8064" y="150101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be or not to be</a:t>
            </a:r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9719768" y="-378520"/>
            <a:ext cx="817544" cy="187938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21370" y="228228"/>
            <a:ext cx="161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search or not to 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4394" y="2251934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ourier New" pitchFamily="49" charset="0"/>
                <a:cs typeface="Courier New" pitchFamily="49" charset="0"/>
              </a:rPr>
              <a:t>…21102…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610024" y="144838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430490" y="14547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998082" y="14553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55267" y="14036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003917" y="1214724"/>
            <a:ext cx="78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5658" y="2251250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ourier New" pitchFamily="49" charset="0"/>
                <a:cs typeface="Courier New" pitchFamily="49" charset="0"/>
              </a:rPr>
              <a:t>…01122…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411288" y="14477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231754" y="145404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799346" y="14546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9556531" y="14029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9803835" y="1214040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1705" y="1681997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ourier New" pitchFamily="49" charset="0"/>
                <a:cs typeface="Courier New" pitchFamily="49" charset="0"/>
              </a:rPr>
              <a:t>…11101…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65658" y="1681313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ourier New" pitchFamily="49" charset="0"/>
                <a:cs typeface="Courier New" pitchFamily="49" charset="0"/>
              </a:rPr>
              <a:t>…01111…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48408" y="3211374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{</a:t>
            </a:r>
            <a:r>
              <a:rPr lang="en-US" sz="2000" dirty="0" err="1"/>
              <a:t>be,not,or,to</a:t>
            </a:r>
            <a:r>
              <a:rPr lang="en-US" sz="2000" dirty="0"/>
              <a:t>}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2440" y="3211374"/>
            <a:ext cx="205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{</a:t>
            </a:r>
            <a:r>
              <a:rPr lang="en-US" sz="2000" dirty="0" err="1"/>
              <a:t>not,or,to,search</a:t>
            </a:r>
            <a:r>
              <a:rPr lang="en-US" sz="2000" dirty="0"/>
              <a:t>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60141" y="1670675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49708" y="1681997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754762" y="13974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9558054" y="13974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961500" y="4593954"/>
                <a:ext cx="2802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/>
                  <a:t>=</a:t>
                </a:r>
                <a:r>
                  <a:rPr lang="en-US" sz="2000" dirty="0" err="1"/>
                  <a:t>be,to,search,or,not</a:t>
                </a:r>
                <a:endParaRPr lang="en-US" sz="20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500" y="4593954"/>
                <a:ext cx="2802883" cy="400110"/>
              </a:xfrm>
              <a:prstGeom prst="rect">
                <a:avLst/>
              </a:prstGeom>
              <a:blipFill>
                <a:blip r:embed="rId3"/>
                <a:stretch>
                  <a:fillRect l="-2174" t="-9231" r="-217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117123" y="394735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59437" y="3947354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40823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is tight… what’s next?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4422040" cy="493776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9512" y="4142492"/>
            <a:ext cx="463203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Space-time trade-offs…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[Panigrahy’06,  A.-Indyk’06, Kapralov’15,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A.-Laarhoven-Razenshteyn-Waingarten’17]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864" y="1342390"/>
            <a:ext cx="4391267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Datasets with additional structure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[Clarkson’99,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Karger-Ruhl’02,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Krauthgamer-Lee’04,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Beygelzimer-Kakade-Langford’06,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Indyk-Naor’07,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Dasgupta-Sinha’13,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Abdullah-A.-Krauthgamer-Kannan’14,…]</a:t>
            </a:r>
          </a:p>
        </p:txBody>
      </p:sp>
      <p:sp>
        <p:nvSpPr>
          <p:cNvPr id="11" name="Rounded Rectangle 3"/>
          <p:cNvSpPr/>
          <p:nvPr/>
        </p:nvSpPr>
        <p:spPr>
          <a:xfrm>
            <a:off x="2137664" y="5663416"/>
            <a:ext cx="7313168" cy="569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Are we really done with basic NNS algorithms?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49253" y="1563624"/>
            <a:ext cx="0" cy="1987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49253" y="3551001"/>
            <a:ext cx="30834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9253" y="2459736"/>
            <a:ext cx="3083467" cy="109126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44553" y="3245209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687653" y="2595242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6053" y="307312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97053" y="293941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Locality Sensitive Hashing?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2246318"/>
                <a:ext cx="10972800" cy="1719818"/>
              </a:xfrm>
            </p:spPr>
            <p:txBody>
              <a:bodyPr/>
              <a:lstStyle/>
              <a:p>
                <a:r>
                  <a:rPr lang="en-US" dirty="0"/>
                  <a:t>Non-example: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b="0" dirty="0"/>
                  <a:t>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to be the identity of closest point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computing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1E1EA5"/>
                    </a:solidFill>
                  </a:rPr>
                  <a:t> </a:t>
                </a:r>
                <a:r>
                  <a:rPr lang="en-US" dirty="0"/>
                  <a:t>is as </a:t>
                </a:r>
                <a:r>
                  <a:rPr lang="en-US" dirty="0">
                    <a:solidFill>
                      <a:srgbClr val="FF0000"/>
                    </a:solidFill>
                  </a:rPr>
                  <a:t>hard</a:t>
                </a:r>
                <a:r>
                  <a:rPr lang="en-US" dirty="0"/>
                  <a:t> as the problem-to-be-solved!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2246318"/>
                <a:ext cx="10972800" cy="1719818"/>
              </a:xfrm>
              <a:blipFill>
                <a:blip r:embed="rId2"/>
                <a:stretch>
                  <a:fillRect l="-500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3"/>
          <p:cNvSpPr/>
          <p:nvPr/>
        </p:nvSpPr>
        <p:spPr>
          <a:xfrm>
            <a:off x="3363278" y="1358090"/>
            <a:ext cx="5213794" cy="8905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Can get better maps,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if allowed to 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depend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on the dataset!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3540062" y="3627207"/>
            <a:ext cx="4860226" cy="89058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Can get better,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efficient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maps, if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depend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on the dataset!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965706"/>
                  </p:ext>
                </p:extLst>
              </p:nvPr>
            </p:nvGraphicFramePr>
            <p:xfrm>
              <a:off x="1975104" y="4831077"/>
              <a:ext cx="7790688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965706"/>
                  </p:ext>
                </p:extLst>
              </p:nvPr>
            </p:nvGraphicFramePr>
            <p:xfrm>
              <a:off x="1975104" y="4831077"/>
              <a:ext cx="7790688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7576" r="-31044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618844"/>
                  </p:ext>
                </p:extLst>
              </p:nvPr>
            </p:nvGraphicFramePr>
            <p:xfrm>
              <a:off x="1975104" y="5228647"/>
              <a:ext cx="7790688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618844"/>
                  </p:ext>
                </p:extLst>
              </p:nvPr>
            </p:nvGraphicFramePr>
            <p:xfrm>
              <a:off x="1975104" y="5228647"/>
              <a:ext cx="7790688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7" t="-7576" r="-74966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0791" t="-7576" r="-71438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9106" t="-7576" r="-30365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6154" t="-7576" r="-31044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307199"/>
                  </p:ext>
                </p:extLst>
              </p:nvPr>
            </p:nvGraphicFramePr>
            <p:xfrm>
              <a:off x="1975104" y="5625522"/>
              <a:ext cx="7790688" cy="695090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[A.-Indyk-Nguyen-Razenshteyn’14,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A.-Razenshteyn’15]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307199"/>
                  </p:ext>
                </p:extLst>
              </p:nvPr>
            </p:nvGraphicFramePr>
            <p:xfrm>
              <a:off x="1975104" y="5625522"/>
              <a:ext cx="7790688" cy="695090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4125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9509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19106" t="-4348" r="-303659" b="-1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96154" t="-4348" r="-310440" b="-1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[A.-Indyk-Nguyen-Razenshteyn’14,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</a:rPr>
                            <a:t>A.-Razenshteyn’15]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Speech Bubble: Rectangle 20"/>
          <p:cNvSpPr/>
          <p:nvPr/>
        </p:nvSpPr>
        <p:spPr>
          <a:xfrm>
            <a:off x="10579608" y="5069454"/>
            <a:ext cx="1353312" cy="771390"/>
          </a:xfrm>
          <a:prstGeom prst="wedgeRectCallout">
            <a:avLst>
              <a:gd name="adj1" fmla="val -108430"/>
              <a:gd name="adj2" fmla="val -424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best LSH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8851392" y="2114612"/>
            <a:ext cx="3182112" cy="1104076"/>
          </a:xfrm>
          <a:prstGeom prst="wedgeRectCallout">
            <a:avLst>
              <a:gd name="adj1" fmla="val -80999"/>
              <a:gd name="adj2" fmla="val 611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“ I’ll tell you where to find </a:t>
            </a:r>
            <a:r>
              <a:rPr lang="en-US" sz="2000" i="1" dirty="0">
                <a:solidFill>
                  <a:schemeClr val="tx1"/>
                </a:solidFill>
              </a:rPr>
              <a:t>The Origin of Species </a:t>
            </a:r>
            <a:r>
              <a:rPr lang="en-US" sz="2000" dirty="0">
                <a:solidFill>
                  <a:schemeClr val="tx1"/>
                </a:solidFill>
              </a:rPr>
              <a:t>once you recite </a:t>
            </a:r>
            <a:r>
              <a:rPr lang="en-US" sz="2000" b="1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chemeClr val="tx1"/>
                </a:solidFill>
              </a:rPr>
              <a:t> existing books</a:t>
            </a:r>
          </a:p>
        </p:txBody>
      </p:sp>
    </p:spTree>
    <p:extLst>
      <p:ext uri="{BB962C8B-B14F-4D97-AF65-F5344CB8AC3E}">
        <p14:creationId xmlns:p14="http://schemas.microsoft.com/office/powerpoint/2010/main" val="25519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Approach: Data-dependent LSH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42695"/>
            <a:ext cx="8229600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Two new ideas: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>
            <a:off x="7248142" y="2835951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69863" y="2685593"/>
                <a:ext cx="3686009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dirty="0">
                    <a:solidFill>
                      <a:prstClr val="black"/>
                    </a:solidFill>
                  </a:rPr>
                  <a:t>has LSH with better quality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3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63" y="2685593"/>
                <a:ext cx="3686009" cy="446276"/>
              </a:xfrm>
              <a:prstGeom prst="rect">
                <a:avLst/>
              </a:prstGeom>
              <a:blipFill>
                <a:blip r:embed="rId2"/>
                <a:stretch>
                  <a:fillRect l="-2314" t="-1232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Arrow 29"/>
          <p:cNvSpPr/>
          <p:nvPr/>
        </p:nvSpPr>
        <p:spPr>
          <a:xfrm>
            <a:off x="7248142" y="3772200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9863" y="3621842"/>
            <a:ext cx="2045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data-dependent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042640"/>
            <a:ext cx="221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[A-Razenshteyn’15]</a:t>
            </a:r>
          </a:p>
        </p:txBody>
      </p:sp>
      <p:sp>
        <p:nvSpPr>
          <p:cNvPr id="10" name="Rounded Rectangle 3"/>
          <p:cNvSpPr/>
          <p:nvPr/>
        </p:nvSpPr>
        <p:spPr>
          <a:xfrm>
            <a:off x="1361274" y="2769230"/>
            <a:ext cx="3782341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1) a </a:t>
            </a:r>
            <a:r>
              <a:rPr lang="en-US" sz="2400" dirty="0">
                <a:solidFill>
                  <a:srgbClr val="C00000"/>
                </a:solidFill>
              </a:rPr>
              <a:t>nice </a:t>
            </a:r>
            <a:r>
              <a:rPr lang="en-US" sz="2400" dirty="0">
                <a:solidFill>
                  <a:schemeClr val="tx1"/>
                </a:solidFill>
              </a:rPr>
              <a:t>point configuration </a:t>
            </a:r>
          </a:p>
        </p:txBody>
      </p:sp>
      <p:sp>
        <p:nvSpPr>
          <p:cNvPr id="11" name="Rounded Rectangle 3"/>
          <p:cNvSpPr/>
          <p:nvPr/>
        </p:nvSpPr>
        <p:spPr>
          <a:xfrm>
            <a:off x="1361274" y="3570854"/>
            <a:ext cx="5606268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2) can always </a:t>
            </a:r>
            <a:r>
              <a:rPr lang="en-US" sz="2400" dirty="0">
                <a:solidFill>
                  <a:srgbClr val="C00000"/>
                </a:solidFill>
              </a:rPr>
              <a:t>reduce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to such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098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92449"/>
                <a:ext cx="82296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if vectors chosen randomly from Gaussian distribution</a:t>
                </a:r>
              </a:p>
              <a:p>
                <a:r>
                  <a:rPr lang="en-US" dirty="0"/>
                  <a:t>Points on a unit sphere,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i.e., </a:t>
                </a:r>
                <a:r>
                  <a:rPr lang="en-US" dirty="0">
                    <a:solidFill>
                      <a:srgbClr val="FF0000"/>
                    </a:solidFill>
                  </a:rPr>
                  <a:t>dissimilar pair </a:t>
                </a:r>
                <a:r>
                  <a:rPr lang="en-US" dirty="0"/>
                  <a:t>is (near) orthogonal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Similar pair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0099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Like ball carving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Curvature helps get better quality partition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92449"/>
                <a:ext cx="8229600" cy="4937760"/>
              </a:xfrm>
              <a:blipFill>
                <a:blip r:embed="rId2"/>
                <a:stretch>
                  <a:fillRect l="-667" t="-123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561107" y="2208404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982092" y="355081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982091" y="178595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8" idx="5"/>
            <a:endCxn id="57" idx="1"/>
          </p:cNvCxnSpPr>
          <p:nvPr/>
        </p:nvCxnSpPr>
        <p:spPr>
          <a:xfrm>
            <a:off x="10035973" y="226493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43102" y="2503734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102" y="2503734"/>
                <a:ext cx="50129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734320" y="2222580"/>
            <a:ext cx="2688352" cy="2803569"/>
            <a:chOff x="5863989" y="3097919"/>
            <a:chExt cx="2688352" cy="288037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500407" y="3224629"/>
              <a:ext cx="915729" cy="164612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hord 36"/>
            <p:cNvSpPr/>
            <p:nvPr/>
          </p:nvSpPr>
          <p:spPr>
            <a:xfrm rot="16200000">
              <a:off x="5767976" y="3193932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94481" y="2246808"/>
            <a:ext cx="3149211" cy="2803567"/>
            <a:chOff x="5685745" y="3083353"/>
            <a:chExt cx="3149211" cy="280356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377035" y="4479649"/>
              <a:ext cx="2457921" cy="1407271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hord 40"/>
            <p:cNvSpPr/>
            <p:nvPr/>
          </p:nvSpPr>
          <p:spPr>
            <a:xfrm>
              <a:off x="5685745" y="3083353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572997" y="2206640"/>
            <a:ext cx="2880377" cy="2688352"/>
            <a:chOff x="5702665" y="3081591"/>
            <a:chExt cx="2880377" cy="2688352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127414" y="3083354"/>
              <a:ext cx="2200529" cy="695441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hord 49"/>
            <p:cNvSpPr/>
            <p:nvPr/>
          </p:nvSpPr>
          <p:spPr>
            <a:xfrm>
              <a:off x="5702665" y="3081591"/>
              <a:ext cx="2880377" cy="2688352"/>
            </a:xfrm>
            <a:prstGeom prst="chord">
              <a:avLst>
                <a:gd name="adj1" fmla="val 12193350"/>
                <a:gd name="adj2" fmla="val 1805081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61105" y="2208402"/>
            <a:ext cx="2880377" cy="2688352"/>
            <a:chOff x="5690773" y="3083353"/>
            <a:chExt cx="2880377" cy="2688352"/>
          </a:xfrm>
        </p:grpSpPr>
        <p:sp>
          <p:nvSpPr>
            <p:cNvPr id="54" name="Chord 53"/>
            <p:cNvSpPr/>
            <p:nvPr/>
          </p:nvSpPr>
          <p:spPr>
            <a:xfrm>
              <a:off x="5690773" y="3083353"/>
              <a:ext cx="2880377" cy="2688352"/>
            </a:xfrm>
            <a:prstGeom prst="chord">
              <a:avLst>
                <a:gd name="adj1" fmla="val 8422313"/>
                <a:gd name="adj2" fmla="val 136696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050604" y="3139889"/>
              <a:ext cx="153620" cy="251660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16"/>
          <p:cNvSpPr>
            <a:spLocks noChangeArrowheads="1"/>
          </p:cNvSpPr>
          <p:nvPr/>
        </p:nvSpPr>
        <p:spPr bwMode="auto">
          <a:xfrm>
            <a:off x="11346471" y="347637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9905891" y="2134856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ounded Rectangle 3"/>
          <p:cNvSpPr/>
          <p:nvPr/>
        </p:nvSpPr>
        <p:spPr>
          <a:xfrm>
            <a:off x="675474" y="518107"/>
            <a:ext cx="4600614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1) a </a:t>
            </a:r>
            <a:r>
              <a:rPr lang="en-US" sz="2800" dirty="0">
                <a:solidFill>
                  <a:srgbClr val="C00000"/>
                </a:solidFill>
              </a:rPr>
              <a:t>nice </a:t>
            </a:r>
            <a:r>
              <a:rPr lang="en-US" sz="2800" dirty="0">
                <a:solidFill>
                  <a:schemeClr val="tx1"/>
                </a:solidFill>
              </a:rPr>
              <a:t>point configuration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816864" y="3449362"/>
                <a:ext cx="4112488" cy="127419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400" i="0" dirty="0">
                    <a:solidFill>
                      <a:srgbClr val="7030A0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 indent="-342900" eaLnBrk="1" hangingPunct="1"/>
                <a:r>
                  <a:rPr lang="en-US" altLang="en-US" sz="2400" dirty="0">
                    <a:solidFill>
                      <a:schemeClr val="tx1"/>
                    </a:solidFill>
                  </a:rPr>
                  <a:t>Randomly slice out caps on sphere surface</a:t>
                </a:r>
              </a:p>
            </p:txBody>
          </p:sp>
        </mc:Choice>
        <mc:Fallback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864" y="3449362"/>
                <a:ext cx="4112488" cy="1274195"/>
              </a:xfrm>
              <a:prstGeom prst="rect">
                <a:avLst/>
              </a:prstGeom>
              <a:blipFill>
                <a:blip r:embed="rId4"/>
                <a:stretch>
                  <a:fillRect l="-2068" t="-2844" b="-9953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57" grpId="0" animBg="1"/>
      <p:bldP spid="58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956815"/>
                <a:ext cx="7464758" cy="41733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worst-case to (pseudo-)random-case reduction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 form of “regularity lemma”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</a:t>
                </a:r>
                <a:r>
                  <a:rPr lang="en-US" dirty="0">
                    <a:solidFill>
                      <a:schemeClr val="tx1"/>
                    </a:solidFill>
                  </a:rPr>
                  <a:t> any pointset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decomposed into clusters, where one cluster is pseudo-random and the rest have smaller diameter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956815"/>
                <a:ext cx="7464758" cy="4173393"/>
              </a:xfrm>
              <a:blipFill>
                <a:blip r:embed="rId2"/>
                <a:stretch>
                  <a:fillRect l="-735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3"/>
          <p:cNvSpPr/>
          <p:nvPr/>
        </p:nvSpPr>
        <p:spPr>
          <a:xfrm>
            <a:off x="675474" y="518107"/>
            <a:ext cx="4600614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1) a </a:t>
            </a:r>
            <a:r>
              <a:rPr lang="en-US" sz="2800" dirty="0">
                <a:solidFill>
                  <a:srgbClr val="C00000"/>
                </a:solidFill>
              </a:rPr>
              <a:t>nice </a:t>
            </a:r>
            <a:r>
              <a:rPr lang="en-US" sz="2800" dirty="0">
                <a:solidFill>
                  <a:schemeClr val="tx1"/>
                </a:solidFill>
              </a:rPr>
              <a:t>point configuration </a:t>
            </a:r>
          </a:p>
        </p:txBody>
      </p:sp>
      <p:sp>
        <p:nvSpPr>
          <p:cNvPr id="27" name="Rounded Rectangle 3"/>
          <p:cNvSpPr/>
          <p:nvPr/>
        </p:nvSpPr>
        <p:spPr>
          <a:xfrm>
            <a:off x="675474" y="1228071"/>
            <a:ext cx="6597386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2) can always </a:t>
            </a:r>
            <a:r>
              <a:rPr lang="en-US" sz="2800" dirty="0">
                <a:solidFill>
                  <a:srgbClr val="C00000"/>
                </a:solidFill>
              </a:rPr>
              <a:t>reduce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to such configuration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507964" y="4683519"/>
            <a:ext cx="2541450" cy="2010358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/>
        </p:nvSpPr>
        <p:spPr>
          <a:xfrm>
            <a:off x="835418" y="5268562"/>
            <a:ext cx="1134735" cy="840271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/>
          <p:cNvSpPr/>
          <p:nvPr/>
        </p:nvSpPr>
        <p:spPr>
          <a:xfrm>
            <a:off x="1863143" y="4798124"/>
            <a:ext cx="1166796" cy="833398"/>
          </a:xfrm>
          <a:prstGeom prst="star5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27"/>
          <p:cNvSpPr/>
          <p:nvPr/>
        </p:nvSpPr>
        <p:spPr>
          <a:xfrm rot="10800000">
            <a:off x="3204994" y="5458267"/>
            <a:ext cx="852670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Freeform: Shape 70"/>
          <p:cNvSpPr/>
          <p:nvPr/>
        </p:nvSpPr>
        <p:spPr>
          <a:xfrm>
            <a:off x="4235695" y="4711752"/>
            <a:ext cx="2541450" cy="2010358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561107" y="2208404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9982092" y="355081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9982091" y="178595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91" idx="5"/>
            <a:endCxn id="90" idx="1"/>
          </p:cNvCxnSpPr>
          <p:nvPr/>
        </p:nvCxnSpPr>
        <p:spPr>
          <a:xfrm>
            <a:off x="10035973" y="226493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643102" y="2503734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102" y="2503734"/>
                <a:ext cx="50129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8734320" y="2222580"/>
            <a:ext cx="2688352" cy="2803569"/>
            <a:chOff x="5863989" y="3097919"/>
            <a:chExt cx="2688352" cy="288037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500407" y="3224629"/>
              <a:ext cx="915729" cy="164612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hord 79"/>
            <p:cNvSpPr/>
            <p:nvPr/>
          </p:nvSpPr>
          <p:spPr>
            <a:xfrm rot="16200000">
              <a:off x="5767976" y="3193932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594481" y="2246808"/>
            <a:ext cx="3149211" cy="2803567"/>
            <a:chOff x="5685745" y="3083353"/>
            <a:chExt cx="3149211" cy="2803567"/>
          </a:xfrm>
        </p:grpSpPr>
        <p:cxnSp>
          <p:nvCxnSpPr>
            <p:cNvPr id="82" name="Straight Connector 81"/>
            <p:cNvCxnSpPr/>
            <p:nvPr/>
          </p:nvCxnSpPr>
          <p:spPr>
            <a:xfrm flipH="1">
              <a:off x="6377035" y="4479649"/>
              <a:ext cx="2457921" cy="1407271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hord 82"/>
            <p:cNvSpPr/>
            <p:nvPr/>
          </p:nvSpPr>
          <p:spPr>
            <a:xfrm>
              <a:off x="5685745" y="3083353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572997" y="2206640"/>
            <a:ext cx="2880377" cy="2688352"/>
            <a:chOff x="5702665" y="3081591"/>
            <a:chExt cx="2880377" cy="268835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6127414" y="3083354"/>
              <a:ext cx="2200529" cy="695441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hord 85"/>
            <p:cNvSpPr/>
            <p:nvPr/>
          </p:nvSpPr>
          <p:spPr>
            <a:xfrm>
              <a:off x="5702665" y="3081591"/>
              <a:ext cx="2880377" cy="2688352"/>
            </a:xfrm>
            <a:prstGeom prst="chord">
              <a:avLst>
                <a:gd name="adj1" fmla="val 12193350"/>
                <a:gd name="adj2" fmla="val 1805081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61105" y="2208402"/>
            <a:ext cx="2880377" cy="2688352"/>
            <a:chOff x="5690773" y="3083353"/>
            <a:chExt cx="2880377" cy="2688352"/>
          </a:xfrm>
        </p:grpSpPr>
        <p:sp>
          <p:nvSpPr>
            <p:cNvPr id="88" name="Chord 87"/>
            <p:cNvSpPr/>
            <p:nvPr/>
          </p:nvSpPr>
          <p:spPr>
            <a:xfrm>
              <a:off x="5690773" y="3083353"/>
              <a:ext cx="2880377" cy="2688352"/>
            </a:xfrm>
            <a:prstGeom prst="chord">
              <a:avLst>
                <a:gd name="adj1" fmla="val 8422313"/>
                <a:gd name="adj2" fmla="val 136696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6050604" y="3139889"/>
              <a:ext cx="153620" cy="251660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Oval 16"/>
          <p:cNvSpPr>
            <a:spLocks noChangeArrowheads="1"/>
          </p:cNvSpPr>
          <p:nvPr/>
        </p:nvSpPr>
        <p:spPr bwMode="auto">
          <a:xfrm>
            <a:off x="11346471" y="347637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6"/>
          <p:cNvSpPr>
            <a:spLocks noChangeArrowheads="1"/>
          </p:cNvSpPr>
          <p:nvPr/>
        </p:nvSpPr>
        <p:spPr bwMode="auto">
          <a:xfrm>
            <a:off x="9905891" y="2134856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6878781" y="5458267"/>
            <a:ext cx="394079" cy="380395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/>
          <p:cNvSpPr/>
          <p:nvPr/>
        </p:nvSpPr>
        <p:spPr>
          <a:xfrm>
            <a:off x="7495468" y="5289687"/>
            <a:ext cx="1134735" cy="840271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tar: 5 Points 92"/>
          <p:cNvSpPr/>
          <p:nvPr/>
        </p:nvSpPr>
        <p:spPr>
          <a:xfrm>
            <a:off x="10006674" y="5296560"/>
            <a:ext cx="1166796" cy="833398"/>
          </a:xfrm>
          <a:prstGeom prst="star5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ross 93"/>
          <p:cNvSpPr/>
          <p:nvPr/>
        </p:nvSpPr>
        <p:spPr>
          <a:xfrm>
            <a:off x="9186049" y="5526733"/>
            <a:ext cx="394079" cy="380395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4" grpId="0" animBg="1"/>
      <p:bldP spid="71" grpId="0" animBg="1"/>
      <p:bldP spid="8" grpId="0" animBg="1"/>
      <p:bldP spid="92" grpId="0" animBg="1"/>
      <p:bldP spid="93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Euclidean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Data-dependent hashing:</a:t>
                </a:r>
              </a:p>
              <a:p>
                <a:pPr lvl="1"/>
                <a:r>
                  <a:rPr lang="en-US" dirty="0"/>
                  <a:t>Better algorithms for Hamming space</a:t>
                </a:r>
              </a:p>
              <a:p>
                <a:pPr lvl="1"/>
                <a:r>
                  <a:rPr lang="en-US" dirty="0"/>
                  <a:t>Also algorithms for distances where vanilla LSH does not work! </a:t>
                </a:r>
              </a:p>
              <a:p>
                <a:pPr lvl="2"/>
                <a:r>
                  <a:rPr lang="en-US" dirty="0"/>
                  <a:t>E.g.: distance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[Indyk’98, …]</a:t>
                </a:r>
              </a:p>
              <a:p>
                <a:endParaRPr lang="en-US" dirty="0"/>
              </a:p>
              <a:p>
                <a:r>
                  <a:rPr lang="en-US" dirty="0"/>
                  <a:t>Even more beyond?</a:t>
                </a:r>
              </a:p>
              <a:p>
                <a:r>
                  <a:rPr lang="en-US" dirty="0"/>
                  <a:t>Approach 3: </a:t>
                </a:r>
                <a:r>
                  <a:rPr lang="en-US" dirty="0">
                    <a:solidFill>
                      <a:srgbClr val="C00000"/>
                    </a:solidFill>
                  </a:rPr>
                  <a:t>metric </a:t>
                </a:r>
                <a:r>
                  <a:rPr lang="en-US" dirty="0" err="1">
                    <a:solidFill>
                      <a:srgbClr val="C00000"/>
                    </a:solidFill>
                  </a:rPr>
                  <a:t>embeddings</a:t>
                </a:r>
                <a:endParaRPr lang="en-US" dirty="0"/>
              </a:p>
              <a:p>
                <a:pPr lvl="1"/>
                <a:r>
                  <a:rPr lang="en-US" dirty="0"/>
                  <a:t>Geometric reduction b/w</a:t>
                </a:r>
              </a:p>
              <a:p>
                <a:pPr marL="274320" lvl="1" indent="0">
                  <a:buNone/>
                </a:pPr>
                <a:r>
                  <a:rPr lang="en-US" dirty="0"/>
                  <a:t>	different spaces</a:t>
                </a:r>
              </a:p>
              <a:p>
                <a:pPr lvl="1"/>
                <a:r>
                  <a:rPr lang="en-US" dirty="0"/>
                  <a:t>Rich theory in Functional Analysis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0188905" y="3393677"/>
                <a:ext cx="1972615" cy="13546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</a:rPr>
                  <a:t>Hamming dist.</a:t>
                </a: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8905" y="3393677"/>
                <a:ext cx="1972615" cy="1354602"/>
              </a:xfrm>
              <a:prstGeom prst="rect">
                <a:avLst/>
              </a:prstGeom>
              <a:blipFill>
                <a:blip r:embed="rId3"/>
                <a:stretch>
                  <a:fillRect l="-4294" r="-3067" b="-8929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11675" y="3275979"/>
            <a:ext cx="2972707" cy="1791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99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Sets of points</a:t>
            </a:r>
          </a:p>
          <a:p>
            <a:pPr eaLnBrk="1" hangingPunct="1"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Earth-Mover Distance</a:t>
            </a:r>
          </a:p>
          <a:p>
            <a:pPr eaLnBrk="1" hangingPunct="1"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(Wasserstein space)</a:t>
            </a:r>
          </a:p>
        </p:txBody>
      </p:sp>
      <p:sp>
        <p:nvSpPr>
          <p:cNvPr id="12" name="Left Arrow 27"/>
          <p:cNvSpPr/>
          <p:nvPr/>
        </p:nvSpPr>
        <p:spPr>
          <a:xfrm rot="10800000">
            <a:off x="8391246" y="3886355"/>
            <a:ext cx="1733753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6552" y="4247809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[Charikar’02,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Indyk-Thaper’04,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Naor-Schechtman’06,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A-Indyk-Krauthgamer’08…]</a:t>
            </a:r>
          </a:p>
        </p:txBody>
      </p: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9810750" y="463443"/>
            <a:ext cx="1771650" cy="2592388"/>
            <a:chOff x="288" y="1920"/>
            <a:chExt cx="1452" cy="2157"/>
          </a:xfrm>
        </p:grpSpPr>
        <p:pic>
          <p:nvPicPr>
            <p:cNvPr id="15" name="Picture 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21"/>
          <p:cNvGrpSpPr>
            <a:grpSpLocks/>
          </p:cNvGrpSpPr>
          <p:nvPr/>
        </p:nvGrpSpPr>
        <p:grpSpPr bwMode="auto">
          <a:xfrm>
            <a:off x="9818071" y="463443"/>
            <a:ext cx="1771650" cy="2592388"/>
            <a:chOff x="2101" y="1920"/>
            <a:chExt cx="1452" cy="2157"/>
          </a:xfrm>
        </p:grpSpPr>
        <p:pic>
          <p:nvPicPr>
            <p:cNvPr id="18" name="Picture 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9822889" y="465031"/>
            <a:ext cx="1770062" cy="2590800"/>
            <a:chOff x="337" y="1012"/>
            <a:chExt cx="2055" cy="3163"/>
          </a:xfrm>
        </p:grpSpPr>
        <p:pic>
          <p:nvPicPr>
            <p:cNvPr id="34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2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 pairs of similar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8" y="1438656"/>
            <a:ext cx="10972682" cy="4468368"/>
          </a:xfrm>
          <a:prstGeom prst="rect">
            <a:avLst/>
          </a:prstGeom>
        </p:spPr>
      </p:pic>
      <p:sp>
        <p:nvSpPr>
          <p:cNvPr id="6" name="Speech Bubble: Rectangle 5"/>
          <p:cNvSpPr/>
          <p:nvPr/>
        </p:nvSpPr>
        <p:spPr>
          <a:xfrm>
            <a:off x="8147304" y="1655064"/>
            <a:ext cx="2743200" cy="905256"/>
          </a:xfrm>
          <a:prstGeom prst="wedgeRectCallout">
            <a:avLst>
              <a:gd name="adj1" fmla="val -105329"/>
              <a:gd name="adj2" fmla="val -1152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should we measure similarity?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3"/>
              <p:cNvSpPr/>
              <p:nvPr/>
            </p:nvSpPr>
            <p:spPr>
              <a:xfrm>
                <a:off x="3977640" y="3111568"/>
                <a:ext cx="4765040" cy="1570160"/>
              </a:xfrm>
              <a:prstGeom prst="roundRect">
                <a:avLst/>
              </a:prstGeom>
              <a:solidFill>
                <a:srgbClr val="FFCC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Naïvely: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comparisons</a:t>
                </a:r>
              </a:p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Can we do better?</a:t>
                </a:r>
              </a:p>
            </p:txBody>
          </p:sp>
        </mc:Choice>
        <mc:Fallback xmlns="">
          <p:sp>
            <p:nvSpPr>
              <p:cNvPr id="7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40" y="3111568"/>
                <a:ext cx="4765040" cy="157016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Similarity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3995928"/>
            <a:ext cx="10972800" cy="21610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 applications lead to different geometries</a:t>
            </a:r>
          </a:p>
          <a:p>
            <a:r>
              <a:rPr lang="en-US" dirty="0"/>
              <a:t>Connects to rich mathematical areas:</a:t>
            </a:r>
          </a:p>
          <a:p>
            <a:pPr lvl="1"/>
            <a:r>
              <a:rPr lang="en-US" dirty="0"/>
              <a:t>Space partitions and </a:t>
            </a:r>
            <a:r>
              <a:rPr lang="en-US" dirty="0" err="1"/>
              <a:t>isoperimetry</a:t>
            </a:r>
            <a:r>
              <a:rPr lang="en-US" dirty="0"/>
              <a:t>: what’s the body with least perimeter?</a:t>
            </a:r>
          </a:p>
          <a:p>
            <a:pPr lvl="1"/>
            <a:r>
              <a:rPr lang="en-US" dirty="0"/>
              <a:t>Metric </a:t>
            </a:r>
            <a:r>
              <a:rPr lang="en-US" dirty="0" err="1"/>
              <a:t>embeddings</a:t>
            </a:r>
            <a:r>
              <a:rPr lang="en-US" dirty="0"/>
              <a:t>: can we map some geometries into others well?</a:t>
            </a:r>
          </a:p>
          <a:p>
            <a:r>
              <a:rPr lang="en-US" dirty="0"/>
              <a:t>Only recently we (think we) understood the Euclidean metric</a:t>
            </a:r>
          </a:p>
          <a:p>
            <a:pPr lvl="1"/>
            <a:r>
              <a:rPr lang="en-US" dirty="0"/>
              <a:t>Properties of many other geometries remain unsolved! </a:t>
            </a:r>
          </a:p>
        </p:txBody>
      </p:sp>
      <p:sp>
        <p:nvSpPr>
          <p:cNvPr id="5" name="Rounded Rectangle 3"/>
          <p:cNvSpPr/>
          <p:nvPr/>
        </p:nvSpPr>
        <p:spPr>
          <a:xfrm>
            <a:off x="904301" y="1342390"/>
            <a:ext cx="1299404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objects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904301" y="2125385"/>
            <a:ext cx="1555436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similarity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Arrow 27"/>
          <p:cNvSpPr/>
          <p:nvPr/>
        </p:nvSpPr>
        <p:spPr>
          <a:xfrm rot="10800000">
            <a:off x="2365350" y="1478552"/>
            <a:ext cx="752754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3246120" y="1342390"/>
            <a:ext cx="3919728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high-dimensional vectors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3906520" y="2125385"/>
            <a:ext cx="3242907" cy="56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distance b/w vectors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eft Arrow 27"/>
          <p:cNvSpPr/>
          <p:nvPr/>
        </p:nvSpPr>
        <p:spPr>
          <a:xfrm rot="10800000">
            <a:off x="2697479" y="2221398"/>
            <a:ext cx="1005840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3"/>
          <p:cNvSpPr/>
          <p:nvPr/>
        </p:nvSpPr>
        <p:spPr>
          <a:xfrm>
            <a:off x="904301" y="2950528"/>
            <a:ext cx="1589976" cy="8899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Similarity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</p:txBody>
      </p:sp>
      <p:sp>
        <p:nvSpPr>
          <p:cNvPr id="12" name="Rounded Rectangle 3"/>
          <p:cNvSpPr/>
          <p:nvPr/>
        </p:nvSpPr>
        <p:spPr>
          <a:xfrm>
            <a:off x="3906520" y="2950529"/>
            <a:ext cx="3242907" cy="8899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Nearest Neighbor Search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eft Arrow 27"/>
          <p:cNvSpPr/>
          <p:nvPr/>
        </p:nvSpPr>
        <p:spPr>
          <a:xfrm rot="10800000">
            <a:off x="2697479" y="3046542"/>
            <a:ext cx="1005840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544226" y="1342390"/>
            <a:ext cx="230430" cy="2498089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0974" y="2299046"/>
            <a:ext cx="191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Geometry</a:t>
            </a:r>
          </a:p>
        </p:txBody>
      </p:sp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57" y="341563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cument"/>
          <p:cNvSpPr>
            <a:spLocks noEditPoints="1" noChangeArrowheads="1"/>
          </p:cNvSpPr>
          <p:nvPr/>
        </p:nvSpPr>
        <p:spPr bwMode="auto">
          <a:xfrm rot="16200000">
            <a:off x="10233938" y="4640146"/>
            <a:ext cx="817544" cy="187938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35540" y="5246894"/>
            <a:ext cx="161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search or not to search</a:t>
            </a:r>
          </a:p>
        </p:txBody>
      </p:sp>
      <p:pic>
        <p:nvPicPr>
          <p:cNvPr id="20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60" y="2587262"/>
            <a:ext cx="1757142" cy="12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06" y="396344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 descr="tw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44" y="1328187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similarity</a:t>
            </a:r>
          </a:p>
        </p:txBody>
      </p:sp>
      <p:pic>
        <p:nvPicPr>
          <p:cNvPr id="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84" y="3554652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3" y="25830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99" y="2444019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tw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37" y="353342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82743" y="156208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57062" y="3092168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3" name="Equal 23"/>
          <p:cNvSpPr/>
          <p:nvPr/>
        </p:nvSpPr>
        <p:spPr bwMode="auto">
          <a:xfrm rot="1977308">
            <a:off x="3857418" y="23814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Equal 24"/>
          <p:cNvSpPr/>
          <p:nvPr/>
        </p:nvSpPr>
        <p:spPr bwMode="auto">
          <a:xfrm>
            <a:off x="3184125" y="3551621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3"/>
              <p:cNvSpPr/>
              <p:nvPr/>
            </p:nvSpPr>
            <p:spPr>
              <a:xfrm>
                <a:off x="209356" y="4667688"/>
                <a:ext cx="5452647" cy="5612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objects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 high-dimensional vectors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6" y="4667688"/>
                <a:ext cx="5452647" cy="56127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"/>
              <p:cNvSpPr/>
              <p:nvPr/>
            </p:nvSpPr>
            <p:spPr>
              <a:xfrm>
                <a:off x="209356" y="5542123"/>
                <a:ext cx="5452647" cy="5612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similarity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 distance b/w vectors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6" y="5542123"/>
                <a:ext cx="5452647" cy="56127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20"/>
          <p:cNvGrpSpPr>
            <a:grpSpLocks/>
          </p:cNvGrpSpPr>
          <p:nvPr/>
        </p:nvGrpSpPr>
        <p:grpSpPr bwMode="auto">
          <a:xfrm>
            <a:off x="9309087" y="1257539"/>
            <a:ext cx="1771650" cy="2592388"/>
            <a:chOff x="288" y="1920"/>
            <a:chExt cx="1452" cy="2157"/>
          </a:xfrm>
        </p:grpSpPr>
        <p:pic>
          <p:nvPicPr>
            <p:cNvPr id="27" name="Picture 7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7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121"/>
          <p:cNvGrpSpPr>
            <a:grpSpLocks/>
          </p:cNvGrpSpPr>
          <p:nvPr/>
        </p:nvGrpSpPr>
        <p:grpSpPr bwMode="auto">
          <a:xfrm>
            <a:off x="9316408" y="1257539"/>
            <a:ext cx="1771650" cy="2592388"/>
            <a:chOff x="2101" y="1920"/>
            <a:chExt cx="1452" cy="2157"/>
          </a:xfrm>
        </p:grpSpPr>
        <p:pic>
          <p:nvPicPr>
            <p:cNvPr id="30" name="Picture 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9321226" y="1259127"/>
            <a:ext cx="1770062" cy="2590800"/>
            <a:chOff x="337" y="1012"/>
            <a:chExt cx="2055" cy="3163"/>
          </a:xfrm>
        </p:grpSpPr>
        <p:pic>
          <p:nvPicPr>
            <p:cNvPr id="46" name="Picture 5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5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" name="Text Box 122"/>
          <p:cNvSpPr txBox="1">
            <a:spLocks noChangeArrowheads="1"/>
          </p:cNvSpPr>
          <p:nvPr/>
        </p:nvSpPr>
        <p:spPr bwMode="auto">
          <a:xfrm>
            <a:off x="9309087" y="6509509"/>
            <a:ext cx="27931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Image courtesy of Kristen </a:t>
            </a:r>
            <a:r>
              <a:rPr lang="en-US" sz="1400" dirty="0" err="1"/>
              <a:t>Grauman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5818073" y="4715952"/>
                <a:ext cx="1972615" cy="13546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</a:rPr>
                  <a:t>Hamming dist.</a:t>
                </a: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073" y="4715952"/>
                <a:ext cx="1972615" cy="1354602"/>
              </a:xfrm>
              <a:prstGeom prst="rect">
                <a:avLst/>
              </a:prstGeom>
              <a:blipFill>
                <a:blip r:embed="rId17"/>
                <a:stretch>
                  <a:fillRect l="-4294" r="-3067" b="-9375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7930228" y="4715952"/>
                <a:ext cx="1978581" cy="13546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</a:rPr>
                  <a:t>Euclidean dist.</a:t>
                </a: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0228" y="4715952"/>
                <a:ext cx="1978581" cy="1354602"/>
              </a:xfrm>
              <a:prstGeom prst="rect">
                <a:avLst/>
              </a:prstGeom>
              <a:blipFill>
                <a:blip r:embed="rId18"/>
                <a:stretch>
                  <a:fillRect l="-4601" r="-1840" b="-9375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0048349" y="4715952"/>
            <a:ext cx="2003443" cy="1791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99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Sets of points</a:t>
            </a:r>
          </a:p>
          <a:p>
            <a:pPr eaLnBrk="1" hangingPunct="1"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Earth-Mover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Distance</a:t>
            </a:r>
            <a:endParaRPr lang="en-US" altLang="en-US" sz="2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08726" y="1316672"/>
            <a:ext cx="400244" cy="6661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5693415" y="1547761"/>
            <a:ext cx="692987" cy="1044638"/>
            <a:chOff x="5582141" y="3290087"/>
            <a:chExt cx="692987" cy="1044638"/>
          </a:xfrm>
        </p:grpSpPr>
        <p:sp>
          <p:nvSpPr>
            <p:cNvPr id="71" name="Flowchart: Manual Operation 70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Arrow: Right 71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6481943" y="3670600"/>
            <a:ext cx="478667" cy="3493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 rot="2445862">
            <a:off x="5515414" y="3206689"/>
            <a:ext cx="692987" cy="1044638"/>
            <a:chOff x="5582141" y="3290087"/>
            <a:chExt cx="692987" cy="1044638"/>
          </a:xfrm>
        </p:grpSpPr>
        <p:sp>
          <p:nvSpPr>
            <p:cNvPr id="76" name="Flowchart: Manual Operation 75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Arrow: Right 76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64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  <p:bldP spid="25" grpId="0" animBg="1"/>
      <p:bldP spid="67" grpId="0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Problem: </a:t>
            </a:r>
            <a:r>
              <a:rPr lang="en-US" dirty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4524" y="1236692"/>
                <a:ext cx="6884412" cy="493550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Preprocess: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of points</a:t>
                </a:r>
              </a:p>
              <a:p>
                <a:endParaRPr lang="en-US" baseline="30000" dirty="0">
                  <a:solidFill>
                    <a:srgbClr val="A5002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Query: </a:t>
                </a:r>
                <a:r>
                  <a:rPr lang="en-US" dirty="0"/>
                  <a:t>given a </a:t>
                </a:r>
                <a:r>
                  <a:rPr lang="en-US" dirty="0">
                    <a:solidFill>
                      <a:srgbClr val="FF0000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P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rimitive for: finding all similar pairs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But also clustering problems, and many other problems on large set of multi-feature objects</a:t>
                </a:r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Applications:</a:t>
                </a:r>
                <a:endParaRPr lang="en-US" sz="2100" dirty="0">
                  <a:sym typeface="Symbol" pitchFamily="18" charset="2"/>
                </a:endParaRPr>
              </a:p>
              <a:p>
                <a:pPr lvl="1"/>
                <a:r>
                  <a:rPr lang="en-US" dirty="0"/>
                  <a:t>speech/image/video/music recognition, signal processing, bioinformatics, 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4524" y="1236692"/>
                <a:ext cx="6884412" cy="4935508"/>
              </a:xfrm>
              <a:blipFill>
                <a:blip r:embed="rId3"/>
                <a:stretch>
                  <a:fillRect l="-79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9747377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8661527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9706102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10737977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10814177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9401302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9390191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 dirty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90191" y="3840163"/>
                <a:ext cx="400815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9833103" y="330200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3103" y="3302000"/>
                <a:ext cx="503921" cy="400110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9477502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z="1800" ker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en-US" sz="1800" kern="0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8661527" y="5503863"/>
                <a:ext cx="2881884" cy="9048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b="0" dirty="0">
                    <a:solidFill>
                      <a:schemeClr val="tx1"/>
                    </a:solidFill>
                  </a:rPr>
                  <a:t>: number of points</a:t>
                </a:r>
              </a:p>
              <a:p>
                <a:pPr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: dimension</a:t>
                </a:r>
                <a:endParaRPr lang="en-US" alt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1527" y="5503863"/>
                <a:ext cx="2881884" cy="904863"/>
              </a:xfrm>
              <a:prstGeom prst="rect">
                <a:avLst/>
              </a:prstGeom>
              <a:blipFill>
                <a:blip r:embed="rId6"/>
                <a:stretch>
                  <a:fillRect l="-634" t="-4730" r="-846" b="-1554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Preamble: How to check for an </a:t>
            </a:r>
            <a:r>
              <a:rPr lang="en-US" dirty="0">
                <a:solidFill>
                  <a:srgbClr val="C00000"/>
                </a:solidFill>
              </a:rPr>
              <a:t>exact match</a:t>
            </a:r>
            <a:r>
              <a:rPr lang="en-US" dirty="0"/>
              <a:t>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5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391049242"/>
                  </p:ext>
                </p:extLst>
              </p:nvPr>
            </p:nvGraphicFramePr>
            <p:xfrm>
              <a:off x="7943088" y="3783634"/>
              <a:ext cx="3404750" cy="941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0819">
                      <a:extLst>
                        <a:ext uri="{9D8B030D-6E8A-4147-A177-3AD203B41FA5}">
                          <a16:colId xmlns:a16="http://schemas.microsoft.com/office/drawing/2014/main" val="4181965122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45725293"/>
                        </a:ext>
                      </a:extLst>
                    </a:gridCol>
                  </a:tblGrid>
                  <a:tr h="334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804890"/>
                      </a:ext>
                    </a:extLst>
                  </a:tr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329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391049242"/>
                  </p:ext>
                </p:extLst>
              </p:nvPr>
            </p:nvGraphicFramePr>
            <p:xfrm>
              <a:off x="7943088" y="3783634"/>
              <a:ext cx="3404750" cy="941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0819">
                      <a:extLst>
                        <a:ext uri="{9D8B030D-6E8A-4147-A177-3AD203B41FA5}">
                          <a16:colId xmlns:a16="http://schemas.microsoft.com/office/drawing/2014/main" val="4181965122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45725293"/>
                        </a:ext>
                      </a:extLst>
                    </a:gridCol>
                  </a:tblGrid>
                  <a:tr h="457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804890"/>
                      </a:ext>
                    </a:extLst>
                  </a:tr>
                  <a:tr h="484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49" t="-103750" r="-58924" b="-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641" t="-103750" r="-971" b="-1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329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3"/>
          <p:cNvSpPr/>
          <p:nvPr/>
        </p:nvSpPr>
        <p:spPr>
          <a:xfrm>
            <a:off x="2360312" y="1178201"/>
            <a:ext cx="3130296" cy="561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just pre-sort !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43088" y="1460682"/>
            <a:ext cx="3448812" cy="2234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99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i="0" dirty="0">
                <a:solidFill>
                  <a:srgbClr val="7030A0"/>
                </a:solidFill>
              </a:rPr>
              <a:t>Preprocess:</a:t>
            </a:r>
          </a:p>
          <a:p>
            <a:pPr eaLnBrk="1" hangingPunct="1"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  Sort the points</a:t>
            </a:r>
          </a:p>
          <a:p>
            <a:pPr eaLnBrk="1" hangingPunct="1">
              <a:buFontTx/>
              <a:buNone/>
            </a:pPr>
            <a:endParaRPr lang="en-US" altLang="en-US" sz="2400" i="0" dirty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</a:rPr>
              <a:t>Query: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  Perform </a:t>
            </a:r>
            <a:r>
              <a:rPr lang="en-US" altLang="en-US" sz="2400" i="1" dirty="0">
                <a:solidFill>
                  <a:schemeClr val="tx1"/>
                </a:solidFill>
              </a:rPr>
              <a:t>binary search</a:t>
            </a:r>
          </a:p>
        </p:txBody>
      </p:sp>
      <p:sp>
        <p:nvSpPr>
          <p:cNvPr id="7" name="Rounded Rectangle 3"/>
          <p:cNvSpPr/>
          <p:nvPr/>
        </p:nvSpPr>
        <p:spPr>
          <a:xfrm>
            <a:off x="3521114" y="5216479"/>
            <a:ext cx="7462775" cy="561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Also works for NNS for 1-dimensional vectors…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863158"/>
            <a:ext cx="5699760" cy="316604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584362" y="6285203"/>
            <a:ext cx="6475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4972679" y="620900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6830990" y="6225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8293268" y="620900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7542698" y="6225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4287157" y="62090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8613101" y="62090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1557" y="637791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3387" y="63568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57149" y="6353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80771" y="6353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9303" y="6353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54711" y="63448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7.3</a:t>
            </a:r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5731164" y="6225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7323" y="63530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7" y="4420917"/>
            <a:ext cx="3249445" cy="2437083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92" y="3035922"/>
            <a:ext cx="90601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11111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5636" y="3017855"/>
            <a:ext cx="90601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8400" y="2961777"/>
            <a:ext cx="90601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000000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0080" y="3654274"/>
            <a:ext cx="36420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757" y="2972135"/>
            <a:ext cx="90601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400" dirty="0">
                <a:latin typeface="Arial Black" pitchFamily="34" charset="0"/>
                <a:cs typeface="Aharoni" pitchFamily="2" charset="-79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377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3" grpId="0"/>
      <p:bldP spid="34" grpId="0"/>
      <p:bldP spid="35" grpId="0" animBg="1"/>
      <p:bldP spid="36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High-dimensional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60871"/>
                  </p:ext>
                </p:extLst>
              </p:nvPr>
            </p:nvGraphicFramePr>
            <p:xfrm>
              <a:off x="4693362" y="2146850"/>
              <a:ext cx="5747607" cy="941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4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60871"/>
                  </p:ext>
                </p:extLst>
              </p:nvPr>
            </p:nvGraphicFramePr>
            <p:xfrm>
              <a:off x="4693362" y="2146850"/>
              <a:ext cx="5747607" cy="941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6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314" t="-103750" r="-60057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534" t="-103750" r="-2913" b="-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90295"/>
                  </p:ext>
                </p:extLst>
              </p:nvPr>
            </p:nvGraphicFramePr>
            <p:xfrm>
              <a:off x="4693362" y="3082619"/>
              <a:ext cx="5747607" cy="4636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52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90295"/>
                  </p:ext>
                </p:extLst>
              </p:nvPr>
            </p:nvGraphicFramePr>
            <p:xfrm>
              <a:off x="4693362" y="3082619"/>
              <a:ext cx="5747607" cy="4636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4636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314" t="-9091" r="-58924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5534" t="-9091" r="-971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5961329" y="188407"/>
                <a:ext cx="1972615" cy="91858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</a:rPr>
                  <a:t>Hamming dist.</a:t>
                </a:r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1329" y="188407"/>
                <a:ext cx="1972615" cy="918585"/>
              </a:xfrm>
              <a:prstGeom prst="rect">
                <a:avLst/>
              </a:prstGeom>
              <a:blipFill>
                <a:blip r:embed="rId4"/>
                <a:stretch>
                  <a:fillRect l="-4601" r="-2761" b="-13072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/>
          <p:cNvSpPr/>
          <p:nvPr/>
        </p:nvSpPr>
        <p:spPr>
          <a:xfrm>
            <a:off x="210312" y="3029736"/>
            <a:ext cx="4187952" cy="905256"/>
          </a:xfrm>
          <a:prstGeom prst="wedgeRectCallout">
            <a:avLst>
              <a:gd name="adj1" fmla="val 56832"/>
              <a:gd name="adj2" fmla="val -213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Over</a:t>
            </a:r>
            <a:r>
              <a:rPr lang="en-US" sz="2400" dirty="0">
                <a:solidFill>
                  <a:schemeClr val="tx1"/>
                </a:solidFill>
              </a:rPr>
              <a:t>prepared: store an answer for every </a:t>
            </a:r>
            <a:r>
              <a:rPr lang="en-US" sz="2400" i="1" dirty="0">
                <a:solidFill>
                  <a:schemeClr val="tx1"/>
                </a:solidFill>
              </a:rPr>
              <a:t>possible</a:t>
            </a:r>
            <a:r>
              <a:rPr lang="en-US" sz="2400" dirty="0">
                <a:solidFill>
                  <a:schemeClr val="tx1"/>
                </a:solidFill>
              </a:rPr>
              <a:t>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237700"/>
                  </p:ext>
                </p:extLst>
              </p:nvPr>
            </p:nvGraphicFramePr>
            <p:xfrm>
              <a:off x="4693361" y="4724411"/>
              <a:ext cx="5747607" cy="457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52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Best 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237700"/>
                  </p:ext>
                </p:extLst>
              </p:nvPr>
            </p:nvGraphicFramePr>
            <p:xfrm>
              <a:off x="4693361" y="4724411"/>
              <a:ext cx="5747607" cy="457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457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Best 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3314" t="-10526" r="-60057" b="-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5534" t="-10526" r="-2913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Speech Bubble: Rectangle 10"/>
          <p:cNvSpPr/>
          <p:nvPr/>
        </p:nvSpPr>
        <p:spPr>
          <a:xfrm>
            <a:off x="609600" y="1712527"/>
            <a:ext cx="2791968" cy="905256"/>
          </a:xfrm>
          <a:prstGeom prst="wedgeRectCallout">
            <a:avLst>
              <a:gd name="adj1" fmla="val 95507"/>
              <a:gd name="adj2" fmla="val 726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Under</a:t>
            </a:r>
            <a:r>
              <a:rPr lang="en-US" sz="2400" dirty="0">
                <a:solidFill>
                  <a:schemeClr val="tx1"/>
                </a:solidFill>
              </a:rPr>
              <a:t>prepared: no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/>
              <p:cNvSpPr/>
              <p:nvPr/>
            </p:nvSpPr>
            <p:spPr>
              <a:xfrm>
                <a:off x="8357616" y="4067043"/>
                <a:ext cx="3539468" cy="415019"/>
              </a:xfrm>
              <a:prstGeom prst="wedgeRectCallout">
                <a:avLst>
                  <a:gd name="adj1" fmla="val -16926"/>
                  <a:gd name="adj2" fmla="val -184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unaffordable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16" y="4067043"/>
                <a:ext cx="3539468" cy="415019"/>
              </a:xfrm>
              <a:prstGeom prst="wedgeRectCallout">
                <a:avLst>
                  <a:gd name="adj1" fmla="val -16926"/>
                  <a:gd name="adj2" fmla="val -184694"/>
                </a:avLst>
              </a:prstGeom>
              <a:blipFill>
                <a:blip r:embed="rId6"/>
                <a:stretch>
                  <a:fillRect b="-153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68681"/>
                  </p:ext>
                </p:extLst>
              </p:nvPr>
            </p:nvGraphicFramePr>
            <p:xfrm>
              <a:off x="4693361" y="5423958"/>
              <a:ext cx="5747607" cy="822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52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A little better 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0.99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68681"/>
                  </p:ext>
                </p:extLst>
              </p:nvPr>
            </p:nvGraphicFramePr>
            <p:xfrm>
              <a:off x="4693361" y="5423958"/>
              <a:ext cx="5747607" cy="822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2150819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1253931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8229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A little better 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3314" t="-5147" r="-58924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65534" t="-5147" r="-971" b="-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/>
              <p:cNvSpPr/>
              <p:nvPr/>
            </p:nvSpPr>
            <p:spPr>
              <a:xfrm>
                <a:off x="210312" y="4676038"/>
                <a:ext cx="4187952" cy="1580617"/>
              </a:xfrm>
              <a:prstGeom prst="wedgeRectCallout">
                <a:avLst>
                  <a:gd name="adj1" fmla="val 56613"/>
                  <a:gd name="adj2" fmla="val 11435"/>
                </a:avLst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Curse of dimensionality</a:t>
                </a:r>
                <a:r>
                  <a:rPr lang="en-US" sz="2400" dirty="0">
                    <a:solidFill>
                      <a:schemeClr val="tx1"/>
                    </a:solidFill>
                  </a:rPr>
                  <a:t>: would refute a (very) strong version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conjecture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[Williams’04]</a:t>
                </a:r>
              </a:p>
            </p:txBody>
          </p:sp>
        </mc:Choice>
        <mc:Fallback xmlns="">
          <p:sp>
            <p:nvSpPr>
              <p:cNvPr id="16" name="Speech Bubble: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" y="4676038"/>
                <a:ext cx="4187952" cy="1580617"/>
              </a:xfrm>
              <a:prstGeom prst="wedgeRectCallout">
                <a:avLst>
                  <a:gd name="adj1" fmla="val 56613"/>
                  <a:gd name="adj2" fmla="val 11435"/>
                </a:avLst>
              </a:prstGeom>
              <a:blipFill>
                <a:blip r:embed="rId8"/>
                <a:stretch>
                  <a:fillRect l="-2038" t="-1908" b="-72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958072" y="188406"/>
                <a:ext cx="2700527" cy="9048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=1,000,000,000</m:t>
                      </m:r>
                    </m:oMath>
                  </m:oMathPara>
                </a14:m>
                <a:endParaRPr lang="en-US" altLang="en-US" sz="2400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altLang="en-US" sz="2400" b="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8072" y="188406"/>
                <a:ext cx="2700527" cy="904863"/>
              </a:xfrm>
              <a:prstGeom prst="rect">
                <a:avLst/>
              </a:prstGeom>
              <a:blipFill>
                <a:blip r:embed="rId9"/>
                <a:stretch>
                  <a:fillRect l="-450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2777" y="2603493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Relaxed problem</a:t>
            </a:r>
            <a:r>
              <a:rPr lang="en-US" dirty="0"/>
              <a:t>: </a:t>
            </a:r>
            <a:r>
              <a:rPr lang="en-US" dirty="0">
                <a:solidFill>
                  <a:srgbClr val="1E1EA5"/>
                </a:solidFill>
              </a:rPr>
              <a:t>Approximate</a:t>
            </a:r>
            <a:r>
              <a:rPr lang="en-US" dirty="0"/>
              <a:t> Near 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4237" y="1258887"/>
                <a:ext cx="5957888" cy="4995609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-near neighbor</a:t>
                </a:r>
                <a:r>
                  <a:rPr lang="en-US" dirty="0"/>
                  <a:t>: given a query </a:t>
                </a:r>
                <a:r>
                  <a:rPr lang="en-US" dirty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as long as there is </a:t>
                </a:r>
                <a:r>
                  <a:rPr lang="en-US" dirty="0">
                    <a:solidFill>
                      <a:srgbClr val="00B050"/>
                    </a:solidFill>
                  </a:rPr>
                  <a:t>some point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Remarks: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In practice: used as a filter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Randomized algorithms: each point reported with 90% probability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Can use to solve near</a:t>
                </a:r>
                <a:r>
                  <a:rPr lang="en-US" i="1" dirty="0">
                    <a:solidFill>
                      <a:schemeClr val="tx1"/>
                    </a:solidFill>
                    <a:sym typeface="Symbol" pitchFamily="18" charset="2"/>
                  </a:rPr>
                  <a:t>est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neighbor too</a:t>
                </a:r>
              </a:p>
              <a:p>
                <a:pPr marL="548640" lvl="2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sym typeface="Symbol" pitchFamily="18" charset="2"/>
                  </a:rPr>
                  <a:t>[HarPeled-Indyk-Motwani’12]</a:t>
                </a:r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4237" y="1258887"/>
                <a:ext cx="5957888" cy="4995609"/>
              </a:xfrm>
              <a:blipFill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7160224" y="3170785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7600406" y="3543847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8436574" y="27485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8014299" y="488790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8588974" y="38915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9195399" y="49757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9541474" y="36708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8360374" y="3993109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8284174" y="434870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7839675" y="3802609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8090500" y="3775622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0500" y="3775622"/>
                <a:ext cx="38266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7312625" y="443919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8314553" y="4326761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4553" y="4326761"/>
                <a:ext cx="400815" cy="400110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8672627" y="3859243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2627" y="3859243"/>
                <a:ext cx="503921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9271600" y="5051972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1600" y="5051972"/>
                <a:ext cx="481477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7622555" y="4318279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2555" y="4318279"/>
                <a:ext cx="50129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190515" y="1562369"/>
                <a:ext cx="22967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solidFill>
                      <a:srgbClr val="0000CC"/>
                    </a:solidFill>
                    <a:latin typeface="Arial" charset="0"/>
                  </a:rPr>
                  <a:t>-approximate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190515" y="1562369"/>
                <a:ext cx="2296783" cy="492443"/>
              </a:xfrm>
              <a:prstGeom prst="rect">
                <a:avLst/>
              </a:prstGeom>
              <a:blipFill>
                <a:blip r:embed="rId8"/>
                <a:stretch>
                  <a:fillRect t="-6436" r="-5222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5847" y="2420496"/>
                <a:ext cx="59753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47" y="2420496"/>
                <a:ext cx="59753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>
              <a:solidFill>
                <a:srgbClr val="46465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512774" y="2024333"/>
            <a:ext cx="1143000" cy="1711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512338" y="3258590"/>
            <a:ext cx="663566" cy="43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55774" y="1462130"/>
            <a:ext cx="114646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B050"/>
                </a:solidFill>
                <a:latin typeface="Arial" charset="0"/>
              </a:rPr>
              <a:t>similar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57767" y="2964663"/>
            <a:ext cx="170431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FF0000"/>
                </a:solidFill>
                <a:latin typeface="Arial" charset="0"/>
              </a:rPr>
              <a:t>not similar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7674" y="5566713"/>
            <a:ext cx="1705916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kind of…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either way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41374" y="5385816"/>
            <a:ext cx="914400" cy="59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/>
      <p:bldP spid="31" grpId="0" animBg="1"/>
      <p:bldP spid="129061" grpId="0"/>
      <p:bldP spid="129066" grpId="0"/>
      <p:bldP spid="23" grpId="0"/>
      <p:bldP spid="33" grpId="0"/>
      <p:bldP spid="2" grpId="0"/>
      <p:bldP spid="3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8236078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Approach: Locality Sensitive Hashing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7924" y="2158876"/>
                <a:ext cx="5811838" cy="42235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E1EA5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err="1">
                    <a:sym typeface="Symbol" pitchFamily="18" charset="2"/>
                  </a:rPr>
                  <a:t>s.t.</a:t>
                </a:r>
                <a:r>
                  <a:rPr lang="en-US" dirty="0">
                    <a:sym typeface="Symbol" pitchFamily="18" charset="2"/>
                  </a:rPr>
                  <a:t> for any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3A7A3A"/>
                    </a:solidFill>
                  </a:rPr>
                  <a:t>similar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i="1" dirty="0"/>
                  <a:t>pairs</a:t>
                </a:r>
                <a:r>
                  <a:rPr lang="en-US" dirty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/>
                  <a:t>)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𝑞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)=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 charset="0"/>
                </a:endParaRPr>
              </a:p>
              <a:p>
                <a:pPr lvl="1"/>
                <a:r>
                  <a:rPr lang="en-US" dirty="0">
                    <a:cs typeface="Arial" charset="0"/>
                  </a:rPr>
                  <a:t>for</a:t>
                </a:r>
                <a:r>
                  <a:rPr lang="en-US" i="1" dirty="0">
                    <a:cs typeface="Arial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cs typeface="Arial" charset="0"/>
                  </a:rPr>
                  <a:t>dissimilar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i="1" dirty="0">
                    <a:cs typeface="Arial" charset="0"/>
                  </a:rPr>
                  <a:t>pairs</a:t>
                </a:r>
                <a:r>
                  <a:rPr lang="en-US" dirty="0"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/>
                  <a:t>)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73152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7924" y="2158876"/>
                <a:ext cx="5811838" cy="4223523"/>
              </a:xfrm>
              <a:blipFill>
                <a:blip r:embed="rId3"/>
                <a:stretch>
                  <a:fillRect l="-1889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8912352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9966452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8683752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9140952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9598152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0055352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0512552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8759952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9750552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10588752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9217152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8683752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9140952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9598152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10055352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0512552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9890252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9658477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10274427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8931402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8683752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9140952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9598152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10055352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10512552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8759952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10505374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9850542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8912352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8683752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9140952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9598152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10055352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10512552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9621965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9855327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9726740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79002" y="127136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8894890" y="1957389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70" name="Freeform 50"/>
          <p:cNvSpPr>
            <a:spLocks/>
          </p:cNvSpPr>
          <p:nvPr/>
        </p:nvSpPr>
        <p:spPr bwMode="auto">
          <a:xfrm>
            <a:off x="9264778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9283828" y="714376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10007727" y="1544639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10303003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8283703" y="1325564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9007603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10131552" y="725489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8230487" y="4686301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8230488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10627612" y="6022306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7612" y="6022306"/>
                <a:ext cx="1124219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8198738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8738" y="4737100"/>
                <a:ext cx="2058769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8220963" y="5400676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9602087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8225724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8621013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1013" y="6488113"/>
                <a:ext cx="38266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9452863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2863" y="6488113"/>
                <a:ext cx="50129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7957437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8369428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9922002" y="838201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9255253" y="1076326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7868537" y="5518151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8537" y="5518151"/>
                <a:ext cx="486030" cy="392993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8784524" y="5641976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8236838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7852662" y="6030914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2662" y="6030914"/>
                <a:ext cx="486030" cy="392993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947444" y="5248649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 where</a:t>
                </a: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444" y="5248649"/>
                <a:ext cx="1585306" cy="553998"/>
              </a:xfrm>
              <a:prstGeom prst="rect">
                <a:avLst/>
              </a:prstGeom>
              <a:blipFill>
                <a:blip r:embed="rId12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9355265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1036706" y="3021269"/>
                <a:ext cx="4191629" cy="446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sz="240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300" dirty="0">
                    <a:solidFill>
                      <a:srgbClr val="3A7A3A"/>
                    </a:solidFill>
                  </a:rPr>
                  <a:t>not-too-low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706" y="3021269"/>
                <a:ext cx="4191629" cy="446276"/>
              </a:xfrm>
              <a:prstGeom prst="rect">
                <a:avLst/>
              </a:prstGeom>
              <a:blipFill>
                <a:blip r:embed="rId14"/>
                <a:stretch>
                  <a:fillRect t="-10667" r="-145" b="-26667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81723" y="2932865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23" y="2932865"/>
                <a:ext cx="112582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47734" y="3696676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4" y="3696676"/>
                <a:ext cx="1125821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7307" y="5064496"/>
                <a:ext cx="2063385" cy="9223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07" y="5064496"/>
                <a:ext cx="2063385" cy="9223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6465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817352" y="1457521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3"/>
              <p:cNvSpPr/>
              <p:nvPr/>
            </p:nvSpPr>
            <p:spPr>
              <a:xfrm>
                <a:off x="3363278" y="1202642"/>
                <a:ext cx="4331208" cy="754746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Map: points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 codes: </a:t>
                </a:r>
                <a:r>
                  <a:rPr lang="en-US" sz="2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Open Sans" panose="020B0606030504020204" pitchFamily="34" charset="0"/>
                    <a:cs typeface="Open Sans" panose="020B0606030504020204" pitchFamily="34" charset="0"/>
                  </a:rPr>
                  <a:t>s.t.</a:t>
                </a:r>
                <a:endParaRPr lang="en-US" sz="2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2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“similar” </a:t>
                </a:r>
                <a14:m>
                  <m:oMath xmlns:m="http://schemas.openxmlformats.org/officeDocument/2006/math">
                    <m:r>
                      <a:rPr lang="en-US" sz="2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“exact match”</a:t>
                </a:r>
              </a:p>
            </p:txBody>
          </p:sp>
        </mc:Choice>
        <mc:Fallback xmlns="">
          <p:sp>
            <p:nvSpPr>
              <p:cNvPr id="86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78" y="1202642"/>
                <a:ext cx="4331208" cy="75474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>
                <a:spLocks noChangeArrowheads="1"/>
              </p:cNvSpPr>
              <p:nvPr/>
            </p:nvSpPr>
            <p:spPr bwMode="auto">
              <a:xfrm>
                <a:off x="1034862" y="3780413"/>
                <a:ext cx="3149070" cy="446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sz="240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sz="2400" i="1" dirty="0"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300" dirty="0">
                    <a:solidFill>
                      <a:srgbClr val="FF0000"/>
                    </a:solidFill>
                  </a:rPr>
                  <a:t>low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862" y="3780413"/>
                <a:ext cx="3149070" cy="446276"/>
              </a:xfrm>
              <a:prstGeom prst="rect">
                <a:avLst/>
              </a:prstGeom>
              <a:blipFill>
                <a:blip r:embed="rId20"/>
                <a:stretch>
                  <a:fillRect l="-193" t="-9333" r="-1158" b="-26667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102"/>
          <p:cNvSpPr txBox="1">
            <a:spLocks noChangeArrowheads="1"/>
          </p:cNvSpPr>
          <p:nvPr/>
        </p:nvSpPr>
        <p:spPr bwMode="auto">
          <a:xfrm>
            <a:off x="609600" y="1146228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[Indyk-Motwani</a:t>
            </a:r>
            <a:r>
              <a:rPr lang="en-US" i="1" dirty="0">
                <a:solidFill>
                  <a:srgbClr val="0070C0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90" name="Rounded Rectangle 3"/>
          <p:cNvSpPr/>
          <p:nvPr/>
        </p:nvSpPr>
        <p:spPr>
          <a:xfrm>
            <a:off x="2945020" y="6075428"/>
            <a:ext cx="4836286" cy="569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How to construct good maps?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 rot="20664578">
            <a:off x="51718" y="1849814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00000"/>
                </a:solidFill>
                <a:latin typeface="Arial" charset="0"/>
              </a:rPr>
              <a:t>randomized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787166" y="4210537"/>
            <a:ext cx="2396766" cy="4462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C00000"/>
                </a:solidFill>
              </a:rPr>
              <a:t>several indexes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624910" y="4570890"/>
                <a:ext cx="4429441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solidFill>
                      <a:schemeClr val="tx1"/>
                    </a:solidFill>
                    <a:cs typeface="Arial" charset="0"/>
                  </a:rPr>
                  <a:t>Use an index </a:t>
                </a:r>
                <a:r>
                  <a:rPr lang="en-US" sz="24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910" y="4570890"/>
                <a:ext cx="4429441" cy="461665"/>
              </a:xfrm>
              <a:prstGeom prst="rect">
                <a:avLst/>
              </a:prstGeom>
              <a:blipFill>
                <a:blip r:embed="rId21"/>
                <a:stretch>
                  <a:fillRect l="-2060" t="-7692" b="-28205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1408740" y="4773907"/>
            <a:ext cx="1118567" cy="18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 animBg="1"/>
      <p:bldP spid="86" grpId="0" animBg="1"/>
      <p:bldP spid="87" grpId="0" animBg="1"/>
      <p:bldP spid="90" grpId="0" animBg="1"/>
      <p:bldP spid="91" grpId="0"/>
      <p:bldP spid="89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980006844"/>
                  </p:ext>
                </p:extLst>
              </p:nvPr>
            </p:nvGraphicFramePr>
            <p:xfrm>
              <a:off x="6299136" y="3913748"/>
              <a:ext cx="4478522" cy="793750"/>
            </p:xfrm>
            <a:graphic>
              <a:graphicData uri="http://schemas.openxmlformats.org/drawingml/2006/table">
                <a:tbl>
                  <a:tblPr/>
                  <a:tblGrid>
                    <a:gridCol w="941141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862715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529357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1145309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980006844"/>
                  </p:ext>
                </p:extLst>
              </p:nvPr>
            </p:nvGraphicFramePr>
            <p:xfrm>
              <a:off x="6299136" y="3913748"/>
              <a:ext cx="4478522" cy="793750"/>
            </p:xfrm>
            <a:graphic>
              <a:graphicData uri="http://schemas.openxmlformats.org/drawingml/2006/table">
                <a:tbl>
                  <a:tblPr/>
                  <a:tblGrid>
                    <a:gridCol w="941141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862715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529357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1145309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6277" t="-7576" r="-2128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494" t="-109231" r="-37987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5493" t="-109231" r="-31197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1912" t="-109231" r="-76494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6277" t="-109231" r="-2128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reeform 69"/>
          <p:cNvSpPr>
            <a:spLocks/>
          </p:cNvSpPr>
          <p:nvPr/>
        </p:nvSpPr>
        <p:spPr bwMode="auto">
          <a:xfrm>
            <a:off x="1162341" y="2057442"/>
            <a:ext cx="4354854" cy="2989494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#1 : </a:t>
            </a:r>
            <a:r>
              <a:rPr lang="en-US" dirty="0">
                <a:solidFill>
                  <a:srgbClr val="1E1EA5"/>
                </a:solidFill>
              </a:rPr>
              <a:t>random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653871" y="4002353"/>
            <a:ext cx="205970" cy="20317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05330" y="3073191"/>
            <a:ext cx="720894" cy="609515"/>
            <a:chOff x="6400800" y="1306513"/>
            <a:chExt cx="533400" cy="4572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844781" y="3193539"/>
            <a:ext cx="720894" cy="529093"/>
            <a:chOff x="6611938" y="1957388"/>
            <a:chExt cx="533400" cy="396875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795700" y="2777003"/>
            <a:ext cx="205970" cy="203172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92728" y="3546783"/>
            <a:ext cx="769535" cy="529093"/>
            <a:chOff x="8534400" y="1457520"/>
            <a:chExt cx="569390" cy="396875"/>
          </a:xfrm>
          <a:noFill/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579146" y="1665008"/>
            <a:ext cx="4799096" cy="3441341"/>
            <a:chOff x="6566994" y="1149621"/>
            <a:chExt cx="4799096" cy="3441341"/>
          </a:xfrm>
        </p:grpSpPr>
        <p:grpSp>
          <p:nvGrpSpPr>
            <p:cNvPr id="45" name="Group 44"/>
            <p:cNvGrpSpPr/>
            <p:nvPr/>
          </p:nvGrpSpPr>
          <p:grpSpPr>
            <a:xfrm>
              <a:off x="7346833" y="1149621"/>
              <a:ext cx="3296041" cy="3441341"/>
              <a:chOff x="1158212" y="2480563"/>
              <a:chExt cx="3296041" cy="3249015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44481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7318520" y="486094"/>
              <a:ext cx="3296043" cy="4799096"/>
              <a:chOff x="1158212" y="2480563"/>
              <a:chExt cx="3296043" cy="3279163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4448176" y="2516468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"/>
              <p:cNvSpPr txBox="1">
                <a:spLocks noChangeArrowheads="1"/>
              </p:cNvSpPr>
              <p:nvPr/>
            </p:nvSpPr>
            <p:spPr bwMode="auto">
              <a:xfrm>
                <a:off x="6499836" y="1205199"/>
                <a:ext cx="4080107" cy="17912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400" i="0" dirty="0">
                    <a:solidFill>
                      <a:srgbClr val="7030A0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 indent="-342900" eaLnBrk="1" hangingPunct="1"/>
                <a:r>
                  <a:rPr lang="en-US" altLang="en-US" sz="2400" dirty="0">
                    <a:solidFill>
                      <a:schemeClr val="tx1"/>
                    </a:solidFill>
                  </a:rPr>
                  <a:t>partition in a regular grid</a:t>
                </a:r>
              </a:p>
              <a:p>
                <a:pPr marL="342900" indent="-342900" eaLnBrk="1" hangingPunct="1"/>
                <a:r>
                  <a:rPr lang="en-US" altLang="en-US" sz="2400" dirty="0">
                    <a:solidFill>
                      <a:schemeClr val="tx1"/>
                    </a:solidFill>
                  </a:rPr>
                  <a:t>randomly shifted</a:t>
                </a:r>
              </a:p>
              <a:p>
                <a:pPr marL="342900" indent="-342900" eaLnBrk="1" hangingPunct="1"/>
                <a:r>
                  <a:rPr lang="en-US" altLang="en-US" sz="2400" dirty="0">
                    <a:solidFill>
                      <a:schemeClr val="tx1"/>
                    </a:solidFill>
                  </a:rPr>
                  <a:t>randomly rotated</a:t>
                </a:r>
              </a:p>
            </p:txBody>
          </p:sp>
        </mc:Choice>
        <mc:Fallback xmlns="">
          <p:sp>
            <p:nvSpPr>
              <p:cNvPr id="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836" y="1205199"/>
                <a:ext cx="4080107" cy="1791260"/>
              </a:xfrm>
              <a:prstGeom prst="rect">
                <a:avLst/>
              </a:prstGeom>
              <a:blipFill>
                <a:blip r:embed="rId18"/>
                <a:stretch>
                  <a:fillRect l="-2083" t="-2027" b="-6757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3"/>
          <p:cNvSpPr/>
          <p:nvPr/>
        </p:nvSpPr>
        <p:spPr>
          <a:xfrm>
            <a:off x="6901292" y="5100251"/>
            <a:ext cx="3474482" cy="569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Can we do better?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609600" y="1118796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[Datar-Indyk-Immorlica-Mirrokni’04]</a:t>
            </a:r>
          </a:p>
        </p:txBody>
      </p:sp>
    </p:spTree>
    <p:extLst>
      <p:ext uri="{BB962C8B-B14F-4D97-AF65-F5344CB8AC3E}">
        <p14:creationId xmlns:p14="http://schemas.microsoft.com/office/powerpoint/2010/main" val="18977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24 -0.00903 C 0.03594 -0.00394 0.03425 0.00093 0.03372 0.00764 C 0.03307 0.01481 0.03255 0.02338 0.03216 0.03194 C 0.03216 0.04028 0.03216 0.04745 0.03255 0.05532 C 0.03307 0.0625 0.03346 0.07037 0.03477 0.07685 C 0.03568 0.08356 0.03737 0.08866 0.03919 0.09259 C 0.04102 0.09653 0.04297 0.09884 0.04505 0.10046 C 0.04701 0.10162 0.04922 0.10162 0.05091 0.10046 C 0.053 0.09884 0.05469 0.09583 0.05625 0.09074 C 0.05781 0.08611 0.05912 0.08032 0.05977 0.07292 C 0.06068 0.06644 0.0612 0.05741 0.0612 0.05023 C 0.06133 0.04306 0.0612 0.03426 0.06029 0.02708 C 0.05938 0.0206 0.05781 0.01528 0.05586 0.01273 C 0.05378 0.01088 0.05182 0.01343 0.05039 0.01806 C 0.04922 0.02269 0.04818 0.02963 0.04818 0.03843 C 0.04818 0.04699 0.04818 0.05463 0.04922 0.06111 C 0.05013 0.06782 0.05 0.06898 0.05326 0.07755 C 0.05625 0.08657 0.05938 0.08403 0.06133 0.08449 C 0.06315 0.08449 0.06445 0.08218 0.06641 0.07963 C 0.06836 0.07616 0.07031 0.07037 0.07136 0.06505 C 0.07253 0.05972 0.07305 0.05347 0.07383 0.04306 C 0.07448 0.03241 0.07448 0.02708 0.07448 0.01944 C 0.07448 0.01157 0.07448 0.0037 0.07448 -0.00394 " pathEditMode="relative" rAng="0" ptsTypes="AAAAAAAAAAAAAAAAAAAAAAA">
                                      <p:cBhvr>
                                        <p:cTn id="38" dur="1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46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24" grpId="0" animBg="1"/>
      <p:bldP spid="53" grpId="0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1679</Words>
  <Application>Microsoft Office PowerPoint</Application>
  <PresentationFormat>Widescreen</PresentationFormat>
  <Paragraphs>401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Black</vt:lpstr>
      <vt:lpstr>Bookman Old Style</vt:lpstr>
      <vt:lpstr>Calibri</vt:lpstr>
      <vt:lpstr>Cambria Math</vt:lpstr>
      <vt:lpstr>Courier New</vt:lpstr>
      <vt:lpstr>Gill Sans MT</vt:lpstr>
      <vt:lpstr>Open Sans</vt:lpstr>
      <vt:lpstr>Symbol</vt:lpstr>
      <vt:lpstr>Wingdings</vt:lpstr>
      <vt:lpstr>Wingdings 3</vt:lpstr>
      <vt:lpstr>1_triangle-theme</vt:lpstr>
      <vt:lpstr>Geometry of  Similarity Search</vt:lpstr>
      <vt:lpstr>Find pairs of similar images</vt:lpstr>
      <vt:lpstr>Measuring similarity</vt:lpstr>
      <vt:lpstr>Problem: Nearest Neighbor Search (NNS)</vt:lpstr>
      <vt:lpstr>Preamble: How to check for an exact match ?</vt:lpstr>
      <vt:lpstr>High-dimensional case</vt:lpstr>
      <vt:lpstr>Relaxed problem: Approximate Near Neighbor Search</vt:lpstr>
      <vt:lpstr>Approach: Locality Sensitive Hashing</vt:lpstr>
      <vt:lpstr>Map #1 : random grid</vt:lpstr>
      <vt:lpstr>Map #2 : ball carving</vt:lpstr>
      <vt:lpstr>Similar space partitions ubiquitous:</vt:lpstr>
      <vt:lpstr>LSH Algorithms for Euclidean space</vt:lpstr>
      <vt:lpstr>Some other LSH algorithms</vt:lpstr>
      <vt:lpstr>LSH is tight… what’s next?</vt:lpstr>
      <vt:lpstr>Beyond Locality Sensitive Hashing?</vt:lpstr>
      <vt:lpstr>New Approach: Data-dependent LSH</vt:lpstr>
      <vt:lpstr>PowerPoint Presentation</vt:lpstr>
      <vt:lpstr>PowerPoint Presentation</vt:lpstr>
      <vt:lpstr>Beyond Euclidean space</vt:lpstr>
      <vt:lpstr>Summary: Similarity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of  Similarity Search</dc:title>
  <dc:creator>Alex Andoni</dc:creator>
  <cp:lastModifiedBy>Alex Andoni</cp:lastModifiedBy>
  <cp:revision>85</cp:revision>
  <dcterms:created xsi:type="dcterms:W3CDTF">2017-05-10T19:54:02Z</dcterms:created>
  <dcterms:modified xsi:type="dcterms:W3CDTF">2017-05-19T22:45:08Z</dcterms:modified>
</cp:coreProperties>
</file>