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23"/>
  </p:notesMasterIdLst>
  <p:sldIdLst>
    <p:sldId id="256" r:id="rId2"/>
    <p:sldId id="564" r:id="rId3"/>
    <p:sldId id="531" r:id="rId4"/>
    <p:sldId id="484" r:id="rId5"/>
    <p:sldId id="565" r:id="rId6"/>
    <p:sldId id="566" r:id="rId7"/>
    <p:sldId id="487" r:id="rId8"/>
    <p:sldId id="518" r:id="rId9"/>
    <p:sldId id="486" r:id="rId10"/>
    <p:sldId id="567" r:id="rId11"/>
    <p:sldId id="569" r:id="rId12"/>
    <p:sldId id="570" r:id="rId13"/>
    <p:sldId id="568" r:id="rId14"/>
    <p:sldId id="572" r:id="rId15"/>
    <p:sldId id="571" r:id="rId16"/>
    <p:sldId id="558" r:id="rId17"/>
    <p:sldId id="559" r:id="rId18"/>
    <p:sldId id="560" r:id="rId19"/>
    <p:sldId id="561" r:id="rId20"/>
    <p:sldId id="562" r:id="rId21"/>
    <p:sldId id="563" r:id="rId22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  <p:embeddedFont>
      <p:font typeface="Cambria Math" panose="02040503050406030204" pitchFamily="18" charset="0"/>
      <p:regular r:id="rId33"/>
    </p:embeddedFont>
  </p:embeddedFontLst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0000"/>
    <a:srgbClr val="FFE6E6"/>
    <a:srgbClr val="CCE9AD"/>
    <a:srgbClr val="000099"/>
    <a:srgbClr val="CCFFCC"/>
    <a:srgbClr val="C1FFC1"/>
    <a:srgbClr val="0092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501" autoAdjust="0"/>
  </p:normalViewPr>
  <p:slideViewPr>
    <p:cSldViewPr>
      <p:cViewPr varScale="1">
        <p:scale>
          <a:sx n="112" d="100"/>
          <a:sy n="112" d="100"/>
        </p:scale>
        <p:origin x="402" y="108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 err="1" smtClean="0"/>
              <a:t>Voronoi</a:t>
            </a:r>
            <a:r>
              <a:rPr lang="en-US" dirty="0" smtClean="0"/>
              <a:t> diagram</a:t>
            </a:r>
          </a:p>
          <a:p>
            <a:pPr lvl="1"/>
            <a:r>
              <a:rPr lang="en-US" dirty="0" smtClean="0"/>
              <a:t>but expensive to compute the hash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6183-112B-4B01-A729-30F39F75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../clipboard/media/image6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65.png"/><Relationship Id="rId3" Type="http://schemas.openxmlformats.org/officeDocument/2006/relationships/image" Target="../../clipboard/media/image60.png"/><Relationship Id="rId7" Type="http://schemas.openxmlformats.org/officeDocument/2006/relationships/image" Target="../../clipboard/media/image64.png"/><Relationship Id="rId2" Type="http://schemas.openxmlformats.org/officeDocument/2006/relationships/image" Target="../../clipboard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../clipboard/media/image61.png"/><Relationship Id="rId9" Type="http://schemas.openxmlformats.org/officeDocument/2006/relationships/image" Target="../../clipboard/media/image6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1.png"/><Relationship Id="rId5" Type="http://schemas.openxmlformats.org/officeDocument/2006/relationships/image" Target="../media/image4.png"/><Relationship Id="rId4" Type="http://schemas.openxmlformats.org/officeDocument/2006/relationships/image" Target="../media/image340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Nearest Neighbor Search (3)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Alex </a:t>
            </a:r>
            <a:r>
              <a:rPr lang="en-US" sz="4000" dirty="0"/>
              <a:t>Andoni</a:t>
            </a:r>
          </a:p>
          <a:p>
            <a:pPr algn="ctr"/>
            <a:r>
              <a:rPr lang="en-US" sz="2600" dirty="0" smtClean="0"/>
              <a:t>(Columbia University)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5370" y="6165533"/>
            <a:ext cx="8302775" cy="365760"/>
          </a:xfrm>
        </p:spPr>
        <p:txBody>
          <a:bodyPr/>
          <a:lstStyle/>
          <a:p>
            <a:pPr algn="ctr">
              <a:defRPr/>
            </a:pPr>
            <a:r>
              <a:rPr lang="en-US" sz="2000" dirty="0" smtClean="0">
                <a:latin typeface="+mj-lt"/>
              </a:rPr>
              <a:t>MADALGO Summer School on Streaming Algorithms 2015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Described by a tree (like a hash table)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69060" y="2353660"/>
            <a:ext cx="1716924" cy="165141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14512" y="1508750"/>
            <a:ext cx="3226020" cy="3166655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60080" y="4709224"/>
                <a:ext cx="16131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80" y="4709224"/>
                <a:ext cx="161319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0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7641370" y="1461590"/>
            <a:ext cx="947765" cy="363339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ord 8"/>
          <p:cNvSpPr/>
          <p:nvPr/>
        </p:nvSpPr>
        <p:spPr>
          <a:xfrm>
            <a:off x="5814512" y="1508862"/>
            <a:ext cx="3226020" cy="3166654"/>
          </a:xfrm>
          <a:prstGeom prst="chord">
            <a:avLst>
              <a:gd name="adj1" fmla="val 18714120"/>
              <a:gd name="adj2" fmla="val 464225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08867" y="2488065"/>
            <a:ext cx="1677117" cy="1281300"/>
            <a:chOff x="6608867" y="2488065"/>
            <a:chExt cx="1677117" cy="1281300"/>
          </a:xfrm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8133584" y="32256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7488970" y="35407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7051994" y="24880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7128194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6823394" y="3165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628679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045621" y="36169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6608867" y="283388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726850" y="323960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285676" y="2640465"/>
            <a:ext cx="766318" cy="2253425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ord 20"/>
          <p:cNvSpPr/>
          <p:nvPr/>
        </p:nvSpPr>
        <p:spPr>
          <a:xfrm>
            <a:off x="5819878" y="1509804"/>
            <a:ext cx="3226020" cy="3166654"/>
          </a:xfrm>
          <a:prstGeom prst="chord">
            <a:avLst>
              <a:gd name="adj1" fmla="val 6450474"/>
              <a:gd name="adj2" fmla="val 1294809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hord 21"/>
          <p:cNvSpPr/>
          <p:nvPr/>
        </p:nvSpPr>
        <p:spPr>
          <a:xfrm>
            <a:off x="5814512" y="1508751"/>
            <a:ext cx="3226020" cy="3166654"/>
          </a:xfrm>
          <a:prstGeom prst="chord">
            <a:avLst>
              <a:gd name="adj1" fmla="val 11125143"/>
              <a:gd name="adj2" fmla="val 175313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7101733" y="15652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8743774" y="322566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8090480" y="429135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8512935" y="2140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366945" y="1219343"/>
            <a:ext cx="3326456" cy="20028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492860" y="41773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6162326" y="314614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314726" y="19312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6035070" y="23984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77770" y="1885240"/>
            <a:ext cx="746116" cy="73725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6314726" y="21990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5" name="Straight Arrow Connector 34"/>
          <p:cNvCxnSpPr>
            <a:stCxn id="58" idx="4"/>
            <a:endCxn id="59" idx="0"/>
          </p:cNvCxnSpPr>
          <p:nvPr/>
        </p:nvCxnSpPr>
        <p:spPr>
          <a:xfrm>
            <a:off x="2317614" y="2547915"/>
            <a:ext cx="1341481" cy="37817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8" idx="4"/>
            <a:endCxn id="63" idx="0"/>
          </p:cNvCxnSpPr>
          <p:nvPr/>
        </p:nvCxnSpPr>
        <p:spPr>
          <a:xfrm flipH="1">
            <a:off x="1003177" y="2547915"/>
            <a:ext cx="1314437" cy="142342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9" idx="4"/>
          </p:cNvCxnSpPr>
          <p:nvPr/>
        </p:nvCxnSpPr>
        <p:spPr>
          <a:xfrm flipH="1">
            <a:off x="2531202" y="3566116"/>
            <a:ext cx="1127893" cy="6874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9" idx="4"/>
          </p:cNvCxnSpPr>
          <p:nvPr/>
        </p:nvCxnSpPr>
        <p:spPr>
          <a:xfrm flipH="1">
            <a:off x="3571325" y="3566116"/>
            <a:ext cx="87770" cy="72523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9" idx="4"/>
          </p:cNvCxnSpPr>
          <p:nvPr/>
        </p:nvCxnSpPr>
        <p:spPr>
          <a:xfrm>
            <a:off x="3659095" y="3566116"/>
            <a:ext cx="1170871" cy="64002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960460" y="1907889"/>
            <a:ext cx="714308" cy="64002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301941" y="2926090"/>
            <a:ext cx="714308" cy="640026"/>
          </a:xfrm>
          <a:prstGeom prst="ellipse">
            <a:avLst/>
          </a:prstGeom>
          <a:pattFill prst="lgConfetti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Chord 59"/>
          <p:cNvSpPr/>
          <p:nvPr/>
        </p:nvSpPr>
        <p:spPr>
          <a:xfrm>
            <a:off x="2072557" y="4254805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Chord 60"/>
          <p:cNvSpPr/>
          <p:nvPr/>
        </p:nvSpPr>
        <p:spPr>
          <a:xfrm>
            <a:off x="3333052" y="4250113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Chord 61"/>
          <p:cNvSpPr/>
          <p:nvPr/>
        </p:nvSpPr>
        <p:spPr>
          <a:xfrm>
            <a:off x="4552538" y="4221797"/>
            <a:ext cx="714172" cy="672093"/>
          </a:xfrm>
          <a:prstGeom prst="chord">
            <a:avLst>
              <a:gd name="adj1" fmla="val 10546095"/>
              <a:gd name="adj2" fmla="val 19725567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6023" y="3971342"/>
            <a:ext cx="714308" cy="64002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5" name="Straight Arrow Connector 84"/>
          <p:cNvCxnSpPr>
            <a:stCxn id="60" idx="2"/>
            <a:endCxn id="95" idx="0"/>
          </p:cNvCxnSpPr>
          <p:nvPr/>
        </p:nvCxnSpPr>
        <p:spPr>
          <a:xfrm flipH="1">
            <a:off x="1803680" y="4512991"/>
            <a:ext cx="598039" cy="114664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0" idx="2"/>
            <a:endCxn id="91" idx="0"/>
          </p:cNvCxnSpPr>
          <p:nvPr/>
        </p:nvCxnSpPr>
        <p:spPr>
          <a:xfrm>
            <a:off x="2401719" y="4512991"/>
            <a:ext cx="879830" cy="50661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924395" y="5019610"/>
            <a:ext cx="714308" cy="640026"/>
          </a:xfrm>
          <a:prstGeom prst="ellipse">
            <a:avLst/>
          </a:prstGeom>
          <a:pattFill prst="lgConfetti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446526" y="5659636"/>
            <a:ext cx="714308" cy="64002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877770" y="6431660"/>
            <a:ext cx="320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*picture not to </a:t>
            </a:r>
            <a:r>
              <a:rPr lang="en-US" dirty="0" err="1">
                <a:solidFill>
                  <a:prstClr val="black"/>
                </a:solidFill>
              </a:rPr>
              <a:t>scale&amp;dimension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5417 0.35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79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5625 0.36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21" grpId="0" animBg="1"/>
      <p:bldP spid="22" grpId="0" animBg="1"/>
      <p:bldP spid="3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91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clusters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Current dataset: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dense cluster:</a:t>
                </a:r>
              </a:p>
              <a:p>
                <a:pPr lvl="1"/>
                <a:r>
                  <a:rPr lang="en-US" dirty="0" smtClean="0"/>
                  <a:t>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points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maller radius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/>
                  <a:t>After we remove all clusters:</a:t>
                </a:r>
              </a:p>
              <a:p>
                <a:pPr lvl="1"/>
                <a:r>
                  <a:rPr lang="en-US" dirty="0" smtClean="0"/>
                  <a:t>For any point on the surface,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points within distance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The other points are essentially orthogonal !</a:t>
                </a:r>
              </a:p>
              <a:p>
                <a:r>
                  <a:rPr lang="en-US" dirty="0" smtClean="0"/>
                  <a:t>When applying Cap Carving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Empirical number of far pts colliding with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, the “impurity” </a:t>
                </a:r>
                <a:r>
                  <a:rPr lang="en-US" dirty="0" smtClean="0"/>
                  <a:t>doesn’t </a:t>
                </a:r>
                <a:r>
                  <a:rPr lang="en-US" dirty="0" smtClean="0"/>
                  <a:t>matter!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877770" y="740650"/>
            <a:ext cx="2649945" cy="2516058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21309" y="478736"/>
                <a:ext cx="1280607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09" y="478736"/>
                <a:ext cx="1280607" cy="4242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5301695" y="665603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722680" y="2008015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22680" y="243148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3" idx="1"/>
          </p:cNvCxnSpPr>
          <p:nvPr/>
        </p:nvCxnSpPr>
        <p:spPr>
          <a:xfrm>
            <a:off x="7221335" y="806738"/>
            <a:ext cx="888043" cy="114915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8087060" y="193357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4748765" y="3987418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trade-off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65" y="3987418"/>
                <a:ext cx="1575214" cy="416541"/>
              </a:xfrm>
              <a:prstGeom prst="roundRect">
                <a:avLst/>
              </a:prstGeom>
              <a:blipFill rotWithShape="0">
                <a:blip r:embed="rId4"/>
                <a:stretch>
                  <a:fillRect t="-12676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 flipV="1">
            <a:off x="4461119" y="3121760"/>
            <a:ext cx="287646" cy="1073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1"/>
          </p:cNvCxnSpPr>
          <p:nvPr/>
        </p:nvCxnSpPr>
        <p:spPr>
          <a:xfrm flipH="1">
            <a:off x="4572000" y="4195689"/>
            <a:ext cx="176765" cy="284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7111586" y="4005778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trade-off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586" y="4005778"/>
                <a:ext cx="1575214" cy="416541"/>
              </a:xfrm>
              <a:prstGeom prst="roundRect">
                <a:avLst/>
              </a:prstGeom>
              <a:blipFill rotWithShape="0">
                <a:blip r:embed="rId5"/>
                <a:stretch>
                  <a:fillRect t="-12676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4" idx="1"/>
          </p:cNvCxnSpPr>
          <p:nvPr/>
        </p:nvCxnSpPr>
        <p:spPr>
          <a:xfrm flipH="1">
            <a:off x="3995925" y="4214049"/>
            <a:ext cx="3115661" cy="1581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1"/>
          </p:cNvCxnSpPr>
          <p:nvPr/>
        </p:nvCxnSpPr>
        <p:spPr>
          <a:xfrm>
            <a:off x="7111586" y="4214049"/>
            <a:ext cx="1411099" cy="859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59854" y="50741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3" name="Straight Arrow Connector 52"/>
          <p:cNvCxnSpPr>
            <a:stCxn id="5" idx="4"/>
            <a:endCxn id="33" idx="3"/>
          </p:cNvCxnSpPr>
          <p:nvPr/>
        </p:nvCxnSpPr>
        <p:spPr>
          <a:xfrm flipV="1">
            <a:off x="7202743" y="2063660"/>
            <a:ext cx="906635" cy="119304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569060" y="395005"/>
            <a:ext cx="3302830" cy="32497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8" grpId="0" animBg="1"/>
      <p:bldP spid="33" grpId="0" animBg="1"/>
      <p:bldP spid="37" grpId="0" animBg="1"/>
      <p:bldP spid="44" grpId="0" animBg="1"/>
      <p:bldP spid="52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recap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During query:</a:t>
                </a:r>
              </a:p>
              <a:p>
                <a:pPr lvl="1"/>
                <a:r>
                  <a:rPr lang="en-US" dirty="0" err="1" smtClean="0"/>
                  <a:t>Recurse</a:t>
                </a:r>
                <a:r>
                  <a:rPr lang="en-US" dirty="0" smtClean="0"/>
                  <a:t> in all clusters</a:t>
                </a:r>
              </a:p>
              <a:p>
                <a:pPr lvl="1"/>
                <a:r>
                  <a:rPr lang="en-US" dirty="0" smtClean="0"/>
                  <a:t>Just in one bucket in </a:t>
                </a:r>
                <a:r>
                  <a:rPr lang="en-US" dirty="0" err="1" smtClean="0"/>
                  <a:t>CapCarving</a:t>
                </a:r>
                <a:endParaRPr lang="en-US" dirty="0" smtClean="0"/>
              </a:p>
              <a:p>
                <a:r>
                  <a:rPr lang="en-US" dirty="0" smtClean="0"/>
                  <a:t>Will look in &gt;1 leaf!</a:t>
                </a:r>
              </a:p>
              <a:p>
                <a:r>
                  <a:rPr lang="en-US" dirty="0" smtClean="0"/>
                  <a:t>How much branching?</a:t>
                </a: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Claim: </a:t>
                </a: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time we branch</a:t>
                </a:r>
              </a:p>
              <a:p>
                <a:pPr lvl="2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 clusters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US" dirty="0" smtClean="0"/>
                  <a:t> cluster reduces radius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cluster-depth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Progress in 2 ways:</a:t>
                </a:r>
              </a:p>
              <a:p>
                <a:pPr lvl="1"/>
                <a:r>
                  <a:rPr lang="en-US" dirty="0" smtClean="0"/>
                  <a:t>Clusters reduce radius</a:t>
                </a:r>
              </a:p>
              <a:p>
                <a:pPr lvl="1"/>
                <a:r>
                  <a:rPr lang="en-US" dirty="0" err="1" smtClean="0"/>
                  <a:t>CapCarving</a:t>
                </a:r>
                <a:r>
                  <a:rPr lang="en-US" dirty="0" smtClean="0"/>
                  <a:t> nodes reduce the # of far points (empirical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 tree succeeds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2469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572000" y="471815"/>
            <a:ext cx="4620687" cy="4391773"/>
            <a:chOff x="4559913" y="535022"/>
            <a:chExt cx="4620687" cy="4391773"/>
          </a:xfrm>
        </p:grpSpPr>
        <p:cxnSp>
          <p:nvCxnSpPr>
            <p:cNvPr id="5" name="Straight Arrow Connector 4"/>
            <p:cNvCxnSpPr>
              <a:stCxn id="10" idx="4"/>
              <a:endCxn id="11" idx="0"/>
            </p:cNvCxnSpPr>
            <p:nvPr/>
          </p:nvCxnSpPr>
          <p:spPr>
            <a:xfrm>
              <a:off x="6231504" y="1175048"/>
              <a:ext cx="1341481" cy="37817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0" idx="4"/>
              <a:endCxn id="15" idx="0"/>
            </p:cNvCxnSpPr>
            <p:nvPr/>
          </p:nvCxnSpPr>
          <p:spPr>
            <a:xfrm flipH="1">
              <a:off x="4917067" y="1175048"/>
              <a:ext cx="1314437" cy="142342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4"/>
            </p:cNvCxnSpPr>
            <p:nvPr/>
          </p:nvCxnSpPr>
          <p:spPr>
            <a:xfrm flipH="1">
              <a:off x="6445092" y="2193249"/>
              <a:ext cx="1127893" cy="68744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</p:cNvCxnSpPr>
            <p:nvPr/>
          </p:nvCxnSpPr>
          <p:spPr>
            <a:xfrm flipH="1">
              <a:off x="7485215" y="2193249"/>
              <a:ext cx="87770" cy="72523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</p:cNvCxnSpPr>
            <p:nvPr/>
          </p:nvCxnSpPr>
          <p:spPr>
            <a:xfrm>
              <a:off x="7572985" y="2193249"/>
              <a:ext cx="1170871" cy="64002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874350" y="535022"/>
              <a:ext cx="714308" cy="64002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15831" y="1553223"/>
              <a:ext cx="714308" cy="640026"/>
            </a:xfrm>
            <a:prstGeom prst="ellipse">
              <a:avLst/>
            </a:prstGeom>
            <a:pattFill prst="lgConfetti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Chord 11"/>
            <p:cNvSpPr/>
            <p:nvPr/>
          </p:nvSpPr>
          <p:spPr>
            <a:xfrm>
              <a:off x="5986447" y="2881938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Chord 12"/>
            <p:cNvSpPr/>
            <p:nvPr/>
          </p:nvSpPr>
          <p:spPr>
            <a:xfrm>
              <a:off x="7246942" y="2877246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Chord 13"/>
            <p:cNvSpPr/>
            <p:nvPr/>
          </p:nvSpPr>
          <p:spPr>
            <a:xfrm>
              <a:off x="8466428" y="2848930"/>
              <a:ext cx="714172" cy="672093"/>
            </a:xfrm>
            <a:prstGeom prst="chord">
              <a:avLst>
                <a:gd name="adj1" fmla="val 10546095"/>
                <a:gd name="adj2" fmla="val 19725567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559913" y="2598475"/>
              <a:ext cx="714308" cy="6400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2" idx="2"/>
              <a:endCxn id="19" idx="0"/>
            </p:cNvCxnSpPr>
            <p:nvPr/>
          </p:nvCxnSpPr>
          <p:spPr>
            <a:xfrm flipH="1">
              <a:off x="5717570" y="3140124"/>
              <a:ext cx="598039" cy="1146645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2"/>
              <a:endCxn id="18" idx="0"/>
            </p:cNvCxnSpPr>
            <p:nvPr/>
          </p:nvCxnSpPr>
          <p:spPr>
            <a:xfrm>
              <a:off x="6315609" y="3140124"/>
              <a:ext cx="879830" cy="506619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838285" y="3646743"/>
              <a:ext cx="714308" cy="640026"/>
            </a:xfrm>
            <a:prstGeom prst="ellipse">
              <a:avLst/>
            </a:prstGeom>
            <a:pattFill prst="lgConfetti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60416" y="4286769"/>
              <a:ext cx="714308" cy="64002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929732" y="1135861"/>
            <a:ext cx="1314437" cy="14234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43013" y="1099898"/>
            <a:ext cx="1341481" cy="37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514556" y="2118099"/>
            <a:ext cx="87770" cy="725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227918" y="4573071"/>
                <a:ext cx="1575214" cy="41654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</a:rPr>
                  <a:t> trade-off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918" y="4573071"/>
                <a:ext cx="1575214" cy="416541"/>
              </a:xfrm>
              <a:prstGeom prst="roundRect">
                <a:avLst/>
              </a:prstGeom>
              <a:blipFill rotWithShape="0">
                <a:blip r:embed="rId3"/>
                <a:stretch>
                  <a:fillRect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 flipV="1">
            <a:off x="3919115" y="3274928"/>
            <a:ext cx="3308803" cy="1506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3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preprocessing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find the dense clusters fast?</a:t>
                </a:r>
              </a:p>
              <a:p>
                <a:endParaRPr lang="en-US" dirty="0"/>
              </a:p>
              <a:p>
                <a:r>
                  <a:rPr lang="en-US" dirty="0" smtClean="0"/>
                  <a:t>Step 1: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pPr lvl="1"/>
                <a:r>
                  <a:rPr lang="en-US" dirty="0" smtClean="0"/>
                  <a:t>Enough to consider centers that </a:t>
                </a:r>
              </a:p>
              <a:p>
                <a:pPr marL="27432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are data points</a:t>
                </a:r>
              </a:p>
              <a:p>
                <a:r>
                  <a:rPr lang="en-US" dirty="0" smtClean="0"/>
                  <a:t>Step 2: reduce to near-linear time.</a:t>
                </a:r>
              </a:p>
              <a:p>
                <a:pPr lvl="1"/>
                <a:r>
                  <a:rPr lang="en-US" dirty="0" smtClean="0"/>
                  <a:t>Down-sample!</a:t>
                </a:r>
              </a:p>
              <a:p>
                <a:pPr lvl="1"/>
                <a:r>
                  <a:rPr lang="en-US" dirty="0" smtClean="0"/>
                  <a:t>Ok because we want clusters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After </a:t>
                </a:r>
                <a:r>
                  <a:rPr lang="en-US" dirty="0" err="1" smtClean="0"/>
                  <a:t>downsampling</a:t>
                </a:r>
                <a:r>
                  <a:rPr lang="en-US" dirty="0" smtClean="0"/>
                  <a:t>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/>
                  <a:t>, a cluster is still somewhat heavy.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6084435" y="720917"/>
            <a:ext cx="2649945" cy="2516058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11165" y="425793"/>
                <a:ext cx="1280607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65" y="425793"/>
                <a:ext cx="1280607" cy="4242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508360" y="625435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929345" y="196784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929345" y="20298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1" idx="1"/>
          </p:cNvCxnSpPr>
          <p:nvPr/>
        </p:nvCxnSpPr>
        <p:spPr>
          <a:xfrm>
            <a:off x="7428000" y="766570"/>
            <a:ext cx="888043" cy="114915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8293725" y="18934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6853145" y="55188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22680" y="395005"/>
            <a:ext cx="3302830" cy="324976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analysis,</a:t>
                </a:r>
              </a:p>
              <a:p>
                <a:pPr lvl="1"/>
                <a:r>
                  <a:rPr lang="en-US" dirty="0" smtClean="0"/>
                  <a:t>Instead of working with “probability of collision with far point”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work with “empirical estimate” (the actual number)</a:t>
                </a:r>
              </a:p>
              <a:p>
                <a:pPr lvl="1"/>
                <a:r>
                  <a:rPr lang="en-US" dirty="0" smtClean="0"/>
                  <a:t>A little delicate: interplay with “probability of collision with close point”,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empirical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important only for the bucket where the query falls into</a:t>
                </a:r>
              </a:p>
              <a:p>
                <a:pPr lvl="2"/>
                <a:r>
                  <a:rPr lang="en-US" dirty="0" smtClean="0"/>
                  <a:t>Need to condition on collision with close point in the above empirical estimate</a:t>
                </a:r>
              </a:p>
              <a:p>
                <a:pPr lvl="1"/>
                <a:r>
                  <a:rPr lang="en-US" dirty="0" smtClean="0"/>
                  <a:t>In dense clusters, points may appear </a:t>
                </a:r>
                <a:r>
                  <a:rPr lang="en-US" i="1" dirty="0" smtClean="0"/>
                  <a:t>inside</a:t>
                </a:r>
                <a:r>
                  <a:rPr lang="en-US" dirty="0" smtClean="0"/>
                  <a:t> the balls</a:t>
                </a:r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hereas </a:t>
                </a:r>
                <a:r>
                  <a:rPr lang="en-US" dirty="0" err="1" smtClean="0"/>
                  <a:t>CapCarving</a:t>
                </a:r>
                <a:r>
                  <a:rPr lang="en-US" dirty="0" smtClean="0"/>
                  <a:t> works for points on the sphere</a:t>
                </a:r>
              </a:p>
              <a:p>
                <a:pPr lvl="2"/>
                <a:r>
                  <a:rPr lang="en-US" dirty="0"/>
                  <a:t>n</a:t>
                </a:r>
                <a:r>
                  <a:rPr lang="en-US" dirty="0" smtClean="0"/>
                  <a:t>eed to partition balls into thin shells (introduces more branching)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6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Data-dependent hashing 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Dynamicity?</a:t>
                </a:r>
              </a:p>
              <a:p>
                <a:pPr lvl="1"/>
                <a:r>
                  <a:rPr lang="en-US" dirty="0" err="1" smtClean="0"/>
                  <a:t>Dynamization</a:t>
                </a:r>
                <a:r>
                  <a:rPr lang="en-US" dirty="0" smtClean="0"/>
                  <a:t> techniques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Overmars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-van Leeuwen’81]</a:t>
                </a:r>
              </a:p>
              <a:p>
                <a:r>
                  <a:rPr lang="en-US" dirty="0" smtClean="0"/>
                  <a:t>Better bounds?</a:t>
                </a: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[AR]: </a:t>
                </a:r>
                <a:r>
                  <a:rPr lang="en-US" dirty="0" smtClean="0"/>
                  <a:t>optimal even for data-dependent hashing!</a:t>
                </a:r>
              </a:p>
              <a:p>
                <a:pPr lvl="1"/>
                <a:r>
                  <a:rPr lang="en-US" dirty="0" smtClean="0"/>
                  <a:t>In the right formalization (to rule out 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diagram)</a:t>
                </a:r>
              </a:p>
              <a:p>
                <a:pPr lvl="2"/>
                <a:r>
                  <a:rPr lang="en-US" dirty="0" smtClean="0"/>
                  <a:t>Description complexity of the hash function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High dimension</a:t>
                </a:r>
              </a:p>
              <a:p>
                <a:r>
                  <a:rPr lang="en-US" dirty="0" smtClean="0"/>
                  <a:t>NNS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[Indyk’98] </a:t>
                </a:r>
                <a:r>
                  <a:rPr lang="en-US" dirty="0" smtClean="0"/>
                  <a:t>gets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(poly space, sublinear </a:t>
                </a:r>
                <a:r>
                  <a:rPr lang="en-US" dirty="0" err="1" smtClean="0"/>
                  <a:t>qt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Cf.,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has no non-trivial sketch!</a:t>
                </a:r>
              </a:p>
              <a:p>
                <a:pPr lvl="2"/>
                <a:r>
                  <a:rPr lang="en-US" dirty="0" smtClean="0"/>
                  <a:t>Some matching lower bounds in the relevant model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[ACP’08,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KP’12]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Can be thought of as data-dependent hashing</a:t>
                </a:r>
              </a:p>
              <a:p>
                <a:r>
                  <a:rPr lang="en-US" dirty="0" smtClean="0"/>
                  <a:t>NNS for any norm?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037270" y="2545685"/>
                <a:ext cx="4705678" cy="921720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 smtClean="0">
                    <a:solidFill>
                      <a:schemeClr val="tx1"/>
                    </a:solidFill>
                  </a:rPr>
                  <a:t>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</a:rPr>
                  <a:t>’s ?</a:t>
                </a:r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270" y="2545685"/>
                <a:ext cx="4705678" cy="92172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4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Sketching/NNS for other distances?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Earth Mover Distance: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500" dirty="0"/>
              <a:t>Given two sets </a:t>
            </a:r>
            <a:r>
              <a:rPr lang="en-US" sz="2500" dirty="0">
                <a:solidFill>
                  <a:srgbClr val="00B050"/>
                </a:solidFill>
              </a:rPr>
              <a:t>A,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/>
              <a:t> of points in a metric space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EMD(</a:t>
            </a:r>
            <a:r>
              <a:rPr lang="en-US" sz="2500" dirty="0">
                <a:solidFill>
                  <a:srgbClr val="00B050"/>
                </a:solidFill>
              </a:rPr>
              <a:t>A,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/>
              <a:t>) = min </a:t>
            </a:r>
            <a:r>
              <a:rPr lang="en-US" sz="2500" dirty="0">
                <a:solidFill>
                  <a:srgbClr val="000000"/>
                </a:solidFill>
              </a:rPr>
              <a:t>cost</a:t>
            </a:r>
            <a:r>
              <a:rPr lang="en-US" sz="2500" dirty="0"/>
              <a:t> bipartite matching between </a:t>
            </a:r>
            <a:r>
              <a:rPr lang="en-US" sz="2500" dirty="0">
                <a:solidFill>
                  <a:srgbClr val="00B050"/>
                </a:solidFill>
              </a:rPr>
              <a:t>A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</a:p>
          <a:p>
            <a:r>
              <a:rPr lang="en-US" dirty="0" smtClean="0"/>
              <a:t>Applications </a:t>
            </a:r>
            <a:r>
              <a:rPr lang="en-US" dirty="0"/>
              <a:t>in image vision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71" y="2667000"/>
            <a:ext cx="1143000" cy="13935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667000"/>
            <a:ext cx="1292541" cy="1393521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228600" y="51841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45745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43200" y="60223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676400" y="60223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38200" y="56413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362200" y="49555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590800" y="45745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895600" y="54127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04800" y="5260357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81200" y="4650757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752600" y="5031757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819400" y="5488957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3577712" y="4089721"/>
            <a:ext cx="251827" cy="65288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3555395" y="3962400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5395" y="3962400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 bwMode="auto">
          <a:xfrm rot="16200000">
            <a:off x="3590738" y="5481305"/>
            <a:ext cx="251827" cy="65288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3515516" y="5298201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5516" y="5298201"/>
                <a:ext cx="40081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114800" y="42445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010110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3156" y="56164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010101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7292416">
            <a:off x="5495688" y="4063661"/>
            <a:ext cx="241372" cy="108844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4772057">
            <a:off x="5483975" y="4914989"/>
            <a:ext cx="241372" cy="121915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72783" y="4817339"/>
                <a:ext cx="2681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small or large?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783" y="4817339"/>
                <a:ext cx="268131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9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7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via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Embedding:</a:t>
                </a:r>
              </a:p>
              <a:p>
                <a:pPr lvl="1"/>
                <a:r>
                  <a:rPr lang="en-US" dirty="0" smtClean="0"/>
                  <a:t>Map sets into vectors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preserving the distance (approximately)</a:t>
                </a:r>
              </a:p>
              <a:p>
                <a:pPr lvl="1"/>
                <a:r>
                  <a:rPr lang="en-US" dirty="0" smtClean="0"/>
                  <a:t>Then use algorithms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!</a:t>
                </a:r>
              </a:p>
              <a:p>
                <a:r>
                  <a:rPr lang="en-US" dirty="0" smtClean="0"/>
                  <a:t>Say, EMD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>
                    <a:solidFill>
                      <a:srgbClr val="000099"/>
                    </a:solidFill>
                  </a:rPr>
                  <a:t>Theorem [Cha02, IT03]: </a:t>
                </a:r>
                <a:r>
                  <a:rPr lang="en-US" dirty="0" smtClean="0"/>
                  <a:t>Exists a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mapping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-25000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US" dirty="0">
                    <a:sym typeface="Symbol"/>
                  </a:rPr>
                  <a:t>with distortion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: 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i.e.,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Sketch: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-approximation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space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4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804571"/>
                  </p:ext>
                </p:extLst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56000" r="-74667" b="-3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6000" r="-1031" b="-391200"/>
                          </a:stretch>
                        </a:blipFill>
                      </a:tcPr>
                    </a:tc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153543" r="-74667" b="-28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153543" r="-1031" b="-285039"/>
                          </a:stretch>
                        </a:blipFill>
                      </a:tcPr>
                    </a:tc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255556" r="-74667" b="-187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255556" r="-1031" b="-187302"/>
                          </a:stretch>
                        </a:blipFill>
                      </a:tcPr>
                    </a:tc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389565" r="-1031" b="-105217"/>
                          </a:stretch>
                        </a:blip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31132" r="-1031" b="-14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00799" y="4038600"/>
            <a:ext cx="2664585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edit</a:t>
            </a:r>
            <a:r>
              <a:rPr lang="en-US" sz="2400" dirty="0" smtClean="0"/>
              <a:t>(123456</a:t>
            </a:r>
            <a:r>
              <a:rPr lang="en-US" sz="2400" dirty="0" smtClean="0">
                <a:solidFill>
                  <a:srgbClr val="FF0000"/>
                </a:solidFill>
              </a:rPr>
              <a:t>7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en-US" sz="2400" dirty="0"/>
              <a:t>123456) = 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1295400"/>
            <a:ext cx="3257550" cy="14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edit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( 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banana  ,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     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ananas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  )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</p:spPr>
            <p:txBody>
              <a:bodyPr/>
              <a:lstStyle/>
              <a:p>
                <a:r>
                  <a:rPr lang="en-US" dirty="0" smtClean="0"/>
                  <a:t>Embeddability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  <a:blipFill rotWithShape="0">
                <a:blip r:embed="rId5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6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Time-Space Trade-offs (Euclidean)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72542" y="2536535"/>
              <a:ext cx="6716033" cy="396875"/>
            </p:xfrm>
            <a:graphic>
              <a:graphicData uri="http://schemas.openxmlformats.org/drawingml/2006/table">
                <a:tbl>
                  <a:tblPr/>
                  <a:tblGrid>
                    <a:gridCol w="1108903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72542" y="2536535"/>
              <a:ext cx="6716033" cy="396875"/>
            </p:xfrm>
            <a:graphic>
              <a:graphicData uri="http://schemas.openxmlformats.org/drawingml/2006/table">
                <a:tbl>
                  <a:tblPr/>
                  <a:tblGrid>
                    <a:gridCol w="1108903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49446" t="-7576" r="-160148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56544" y="5357140"/>
              <a:ext cx="6732030" cy="438296"/>
            </p:xfrm>
            <a:graphic>
              <a:graphicData uri="http://schemas.openxmlformats.org/drawingml/2006/table">
                <a:tbl>
                  <a:tblPr/>
                  <a:tblGrid>
                    <a:gridCol w="1098942"/>
                    <a:gridCol w="1370134"/>
                    <a:gridCol w="1588806"/>
                    <a:gridCol w="2674148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4/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log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=1+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56544" y="5357140"/>
              <a:ext cx="6732030" cy="438296"/>
            </p:xfrm>
            <a:graphic>
              <a:graphicData uri="http://schemas.openxmlformats.org/drawingml/2006/table">
                <a:tbl>
                  <a:tblPr/>
                  <a:tblGrid>
                    <a:gridCol w="1098942"/>
                    <a:gridCol w="1370134"/>
                    <a:gridCol w="1588806"/>
                    <a:gridCol w="2674148"/>
                  </a:tblGrid>
                  <a:tr h="4382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67" t="-6849" r="-516667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81333" t="-6849" r="-313333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6322" t="-6849" r="-170115" b="-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7700" y="2161635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≈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l-GR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=2.09/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7700" y="2161635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093" t="-7576" r="-506011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83710" t="-7576" r="-319005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49815" t="-7576" r="-160148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7338" name="Group 362"/>
          <p:cNvGraphicFramePr>
            <a:graphicFrameLocks noGrp="1"/>
          </p:cNvGraphicFramePr>
          <p:nvPr>
            <p:extLst/>
          </p:nvPr>
        </p:nvGraphicFramePr>
        <p:xfrm>
          <a:off x="2266950" y="1649545"/>
          <a:ext cx="6721625" cy="396875"/>
        </p:xfrm>
        <a:graphic>
          <a:graphicData uri="http://schemas.openxmlformats.org/drawingml/2006/table">
            <a:tbl>
              <a:tblPr/>
              <a:tblGrid>
                <a:gridCol w="1114495"/>
                <a:gridCol w="1344175"/>
                <a:gridCol w="1651415"/>
                <a:gridCol w="261154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Space</a:t>
                      </a: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8354393"/>
                  </p:ext>
                </p:extLst>
              </p:nvPr>
            </p:nvGraphicFramePr>
            <p:xfrm>
              <a:off x="2267700" y="3605072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8354393"/>
                  </p:ext>
                </p:extLst>
              </p:nvPr>
            </p:nvGraphicFramePr>
            <p:xfrm>
              <a:off x="2267700" y="3605072"/>
              <a:ext cx="6720875" cy="396875"/>
            </p:xfrm>
            <a:graphic>
              <a:graphicData uri="http://schemas.openxmlformats.org/drawingml/2006/table">
                <a:tbl>
                  <a:tblPr/>
                  <a:tblGrid>
                    <a:gridCol w="1113745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49815" t="-7576" r="-16014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2636489"/>
                  </p:ext>
                </p:extLst>
              </p:nvPr>
            </p:nvGraphicFramePr>
            <p:xfrm>
              <a:off x="2264086" y="3221022"/>
              <a:ext cx="6724489" cy="396875"/>
            </p:xfrm>
            <a:graphic>
              <a:graphicData uri="http://schemas.openxmlformats.org/drawingml/2006/table">
                <a:tbl>
                  <a:tblPr/>
                  <a:tblGrid>
                    <a:gridCol w="1117359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2636489"/>
                  </p:ext>
                </p:extLst>
              </p:nvPr>
            </p:nvGraphicFramePr>
            <p:xfrm>
              <a:off x="2264086" y="3221022"/>
              <a:ext cx="6724489" cy="396875"/>
            </p:xfrm>
            <a:graphic>
              <a:graphicData uri="http://schemas.openxmlformats.org/drawingml/2006/table">
                <a:tbl>
                  <a:tblPr/>
                  <a:tblGrid>
                    <a:gridCol w="1117359"/>
                    <a:gridCol w="1344175"/>
                    <a:gridCol w="1651415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093" t="-7576" r="-50601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83710" t="-7576" r="-31900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49815" t="-7576" r="-16014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IM’98, DIIM’04]</a:t>
                          </a: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Up-Down Arrow 1"/>
          <p:cNvSpPr/>
          <p:nvPr/>
        </p:nvSpPr>
        <p:spPr bwMode="auto">
          <a:xfrm>
            <a:off x="1036248" y="1262394"/>
            <a:ext cx="188705" cy="5162196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980" y="1393535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query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ime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47836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210" y="366521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59771" y="365865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22663" y="5540847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026" y="551930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5980" y="246950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719" y="2468265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Group 9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7375" y="5758880"/>
              <a:ext cx="6741200" cy="438296"/>
            </p:xfrm>
            <a:graphic>
              <a:graphicData uri="http://schemas.openxmlformats.org/drawingml/2006/table">
                <a:tbl>
                  <a:tblPr/>
                  <a:tblGrid>
                    <a:gridCol w="1100439"/>
                    <a:gridCol w="2964670"/>
                    <a:gridCol w="267609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(1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[AIP’06]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Group 9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47375" y="5758880"/>
              <a:ext cx="6741200" cy="438296"/>
            </p:xfrm>
            <a:graphic>
              <a:graphicData uri="http://schemas.openxmlformats.org/drawingml/2006/table">
                <a:tbl>
                  <a:tblPr/>
                  <a:tblGrid>
                    <a:gridCol w="1100439"/>
                    <a:gridCol w="2964670"/>
                    <a:gridCol w="2676091"/>
                  </a:tblGrid>
                  <a:tr h="4382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05" t="-6849" r="-514365" b="-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[AIP’06]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Group 1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4373172"/>
              <a:ext cx="6721626" cy="438408"/>
            </p:xfrm>
            <a:graphic>
              <a:graphicData uri="http://schemas.openxmlformats.org/drawingml/2006/table">
                <a:tbl>
                  <a:tblPr/>
                  <a:tblGrid>
                    <a:gridCol w="1112318"/>
                    <a:gridCol w="2997767"/>
                    <a:gridCol w="261154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A5002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50" marR="91450" marT="45849" marB="4584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[PTW’08, PTW’10]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Group 1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4373172"/>
              <a:ext cx="6721626" cy="438408"/>
            </p:xfrm>
            <a:graphic>
              <a:graphicData uri="http://schemas.openxmlformats.org/drawingml/2006/table">
                <a:tbl>
                  <a:tblPr/>
                  <a:tblGrid>
                    <a:gridCol w="1112318"/>
                    <a:gridCol w="2997767"/>
                    <a:gridCol w="2611541"/>
                  </a:tblGrid>
                  <a:tr h="4384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849" marB="4584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093" t="-6849" r="-506011" b="-15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l-GR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ω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Arial" charset="0"/>
                            </a:rPr>
                            <a:t>(1) memory lookups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[PTW’08, PTW’10]</a:t>
                          </a:r>
                        </a:p>
                      </a:txBody>
                      <a:tcPr marL="91450" marR="91450" marT="45849" marB="4584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3581400" y="5411582"/>
            <a:ext cx="990600" cy="228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Group 12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3989122"/>
              <a:ext cx="6721625" cy="396875"/>
            </p:xfrm>
            <a:graphic>
              <a:graphicData uri="http://schemas.openxmlformats.org/drawingml/2006/table">
                <a:tbl>
                  <a:tblPr/>
                  <a:tblGrid>
                    <a:gridCol w="1114495"/>
                    <a:gridCol w="1340276"/>
                    <a:gridCol w="1655314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[MNP’06, OWZ’11]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Group 12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66950" y="3989122"/>
              <a:ext cx="6721625" cy="396875"/>
            </p:xfrm>
            <a:graphic>
              <a:graphicData uri="http://schemas.openxmlformats.org/drawingml/2006/table">
                <a:tbl>
                  <a:tblPr/>
                  <a:tblGrid>
                    <a:gridCol w="1114495"/>
                    <a:gridCol w="1340276"/>
                    <a:gridCol w="1655314"/>
                    <a:gridCol w="261154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48897" t="-7576" r="-159559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[MNP’06, OWZ’11]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3E3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>
            <a:spLocks noChangeArrowheads="1"/>
          </p:cNvSpPr>
          <p:nvPr/>
        </p:nvSpPr>
        <p:spPr bwMode="auto">
          <a:xfrm rot="20859994">
            <a:off x="3123406" y="4903812"/>
            <a:ext cx="190658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1 mem lookup</a:t>
            </a:r>
          </a:p>
        </p:txBody>
      </p:sp>
    </p:spTree>
    <p:extLst>
      <p:ext uri="{BB962C8B-B14F-4D97-AF65-F5344CB8AC3E}">
        <p14:creationId xmlns:p14="http://schemas.microsoft.com/office/powerpoint/2010/main" val="22029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878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  <a:endParaRPr lang="en-US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494269"/>
                  </p:ext>
                </p:extLst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56000" r="-74667" b="-3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6000" r="-1031" b="-391200"/>
                          </a:stretch>
                        </a:blipFill>
                      </a:tcPr>
                    </a:tc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153543" r="-74667" b="-28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153543" r="-1031" b="-285039"/>
                          </a:stretch>
                        </a:blipFill>
                      </a:tcPr>
                    </a:tc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255556" r="-74667" b="-187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255556" r="-1031" b="-187302"/>
                          </a:stretch>
                        </a:blipFill>
                      </a:tcPr>
                    </a:tc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389565" r="-1031" b="-105217"/>
                          </a:stretch>
                        </a:blip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31132" r="-1031" b="-14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0" y="14478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/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7288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b="0" i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[NS07]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7578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[KN05]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 smtClean="0"/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[KN05,KR06]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7358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 smtClean="0"/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[AK07]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993258"/>
                  </p:ext>
                </p:extLst>
              </p:nvPr>
            </p:nvGraphicFramePr>
            <p:xfrm>
              <a:off x="6096000" y="14478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/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728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60000" r="-1087" b="-401667"/>
                          </a:stretch>
                        </a:blipFill>
                      </a:tcPr>
                    </a:tc>
                  </a:tr>
                  <a:tr h="757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154839" r="-1087" b="-288710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272414" r="-1087" b="-208621"/>
                          </a:stretch>
                        </a:blipFill>
                      </a:tcPr>
                    </a:tc>
                  </a:tr>
                  <a:tr h="735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360000" r="-1087" b="-101667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57200" y="152400"/>
                <a:ext cx="8229600" cy="990600"/>
              </a:xfrm>
              <a:prstGeom prst="rect">
                <a:avLst/>
              </a:prstGeom>
            </p:spPr>
            <p:txBody>
              <a:bodyPr vert="horz" anchor="b" anchorCtr="0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Non-</a:t>
                </a:r>
                <a:r>
                  <a:rPr lang="en-US" dirty="0" err="1" smtClean="0"/>
                  <a:t>embeddability</a:t>
                </a:r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229600" cy="990600"/>
              </a:xfrm>
              <a:prstGeom prst="rect">
                <a:avLst/>
              </a:prstGeom>
              <a:blipFill rotWithShape="0">
                <a:blip r:embed="rId4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5029200"/>
                <a:ext cx="8229600" cy="1828800"/>
              </a:xfrm>
              <a:solidFill>
                <a:schemeClr val="bg1">
                  <a:alpha val="90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Other hosts possible, with worse sketching complexity</a:t>
                </a:r>
              </a:p>
              <a:p>
                <a:r>
                  <a:rPr lang="en-US" dirty="0" smtClean="0"/>
                  <a:t>EMD: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-approximation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space </a:t>
                </a:r>
                <a:r>
                  <a:rPr lang="en-US" dirty="0">
                    <a:solidFill>
                      <a:srgbClr val="000099"/>
                    </a:solidFill>
                  </a:rPr>
                  <a:t>[ADIW’09]</a:t>
                </a:r>
              </a:p>
              <a:p>
                <a:pPr lvl="1"/>
                <a:r>
                  <a:rPr lang="en-US" dirty="0" smtClean="0"/>
                  <a:t>embed </a:t>
                </a:r>
                <a:r>
                  <a:rPr lang="en-US" dirty="0"/>
                  <a:t>into a more complex space, and use Precision Sampling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5029200"/>
                <a:ext cx="8229600" cy="1828800"/>
              </a:xfrm>
              <a:blipFill rotWithShape="0">
                <a:blip r:embed="rId5"/>
                <a:stretch>
                  <a:fillRect l="-667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2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sketching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When is sketching possible?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[BO’10]</a:t>
                </a:r>
                <a:r>
                  <a:rPr lang="en-US" dirty="0" smtClean="0"/>
                  <a:t>: characterize when can sketch for “generalized frequency moments”: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for increasing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[LNW’14]</a:t>
                </a:r>
                <a:r>
                  <a:rPr lang="en-US" dirty="0" smtClean="0"/>
                  <a:t>: in general streams (insertions and deletions), for estimating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might as well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which is </a:t>
                </a:r>
                <a:r>
                  <a:rPr lang="en-US" i="1" dirty="0" smtClean="0"/>
                  <a:t>linear</a:t>
                </a:r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[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AKR’15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]</a:t>
                </a:r>
                <a:r>
                  <a:rPr lang="en-US" dirty="0" smtClean="0"/>
                  <a:t>: in the case of a norm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has very efficient sketch: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size and approximation (like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27432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0" dirty="0" smtClean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embeds into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pPr lvl="1"/>
                <a:r>
                  <a:rPr lang="en-US" dirty="0" err="1" smtClean="0"/>
                  <a:t>Eg</a:t>
                </a:r>
                <a:r>
                  <a:rPr lang="en-US" dirty="0" smtClean="0"/>
                  <a:t>, using </a:t>
                </a:r>
                <a:r>
                  <a:rPr lang="en-US" dirty="0" smtClean="0">
                    <a:solidFill>
                      <a:srgbClr val="000099"/>
                    </a:solidFill>
                  </a:rPr>
                  <a:t>[NS07]</a:t>
                </a:r>
                <a:r>
                  <a:rPr lang="en-US" dirty="0" smtClean="0"/>
                  <a:t>, EMD does not admit very efficient sketches</a:t>
                </a:r>
              </a:p>
              <a:p>
                <a:r>
                  <a:rPr lang="en-US" dirty="0" smtClean="0"/>
                  <a:t>Characterization in other cases?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1728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6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Beyond Locality 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38" name="Group 3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189280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38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215082"/>
                  </p:ext>
                </p:extLst>
              </p:nvPr>
            </p:nvGraphicFramePr>
            <p:xfrm>
              <a:off x="1614813" y="189280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97795"/>
                    <a:gridCol w="1113745"/>
                    <a:gridCol w="2073871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98361" t="-7576" r="-188525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47093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/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200223"/>
                  </p:ext>
                </p:extLst>
              </p:nvPr>
            </p:nvGraphicFramePr>
            <p:xfrm>
              <a:off x="1614813" y="2470933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325" t="-7576" r="-60463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0072" t="-7576" r="-55683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8699" t="-7576" r="-21463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295604" t="-7576" r="-19011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042882"/>
                  </p:ext>
                </p:extLst>
              </p:nvPr>
            </p:nvGraphicFramePr>
            <p:xfrm>
              <a:off x="1614813" y="444359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/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042882"/>
                  </p:ext>
                </p:extLst>
              </p:nvPr>
            </p:nvGraphicFramePr>
            <p:xfrm>
              <a:off x="1614813" y="4443596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325" t="-7463" r="-604636" b="-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0072" t="-7463" r="-556835" b="-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18699" t="-7463" r="-214634" b="-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93989" t="-7463" r="-188525" b="-149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/>
          <p:nvPr/>
        </p:nvSpPr>
        <p:spPr>
          <a:xfrm>
            <a:off x="155425" y="2482358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Hamming</a:t>
            </a:r>
          </a:p>
          <a:p>
            <a:r>
              <a:rPr lang="en-US" sz="2400" dirty="0" smtClean="0">
                <a:latin typeface="+mn-lt"/>
              </a:rPr>
              <a:t>space</a:t>
            </a:r>
            <a:endParaRPr lang="en-US" sz="24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455" y="4423326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Euclidean</a:t>
            </a:r>
          </a:p>
          <a:p>
            <a:r>
              <a:rPr lang="en-US" sz="2400" dirty="0" smtClean="0">
                <a:latin typeface="+mn-lt"/>
              </a:rPr>
              <a:t>space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3" y="286753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840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49678"/>
                  </p:ext>
                </p:extLst>
              </p:nvPr>
            </p:nvGraphicFramePr>
            <p:xfrm>
              <a:off x="1614813" y="2867538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06422"/>
                    <a:gridCol w="2081194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18699" t="-7576" r="-21463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14814" y="4837649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550924"/>
                  </p:ext>
                </p:extLst>
              </p:nvPr>
            </p:nvGraphicFramePr>
            <p:xfrm>
              <a:off x="1614814" y="4837649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/>
                    <a:gridCol w="844910"/>
                    <a:gridCol w="1489871"/>
                    <a:gridCol w="1121669"/>
                    <a:gridCol w="2073872"/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7"/>
                          <a:stretch>
                            <a:fillRect l="-119184" t="-7576" r="-21591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011716"/>
                  </p:ext>
                </p:extLst>
              </p:nvPr>
            </p:nvGraphicFramePr>
            <p:xfrm>
              <a:off x="1614813" y="3340719"/>
              <a:ext cx="6452039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69"/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/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[AINR’14,  AR’15]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8011716"/>
                  </p:ext>
                </p:extLst>
              </p:nvPr>
            </p:nvGraphicFramePr>
            <p:xfrm>
              <a:off x="1614813" y="3340719"/>
              <a:ext cx="6452039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69"/>
                  </a:tblGrid>
                  <a:tr h="664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325" t="-4545" r="-604636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0072" t="-4545" r="-556835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8699" t="-4545" r="-214634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293989" t="-4545" r="-188525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[AINR’14,  AR’15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194234"/>
                  </p:ext>
                </p:extLst>
              </p:nvPr>
            </p:nvGraphicFramePr>
            <p:xfrm>
              <a:off x="1614813" y="5337779"/>
              <a:ext cx="6452040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𝟏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/</m:t>
                                </m:r>
                                <m:r>
                                  <a:rPr kumimoji="0" lang="en-US" sz="2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[AINR’14, AR’15]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194234"/>
                  </p:ext>
                </p:extLst>
              </p:nvPr>
            </p:nvGraphicFramePr>
            <p:xfrm>
              <a:off x="1614813" y="5337779"/>
              <a:ext cx="6452040" cy="664356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1113745"/>
                    <a:gridCol w="2073870"/>
                  </a:tblGrid>
                  <a:tr h="664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325" t="-4545" r="-60463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10072" t="-4545" r="-55683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118699" t="-4545" r="-214634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9"/>
                          <a:stretch>
                            <a:fillRect l="-293989" t="-4545" r="-18852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AINR’14, AR’15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ight Brace 1"/>
          <p:cNvSpPr/>
          <p:nvPr/>
        </p:nvSpPr>
        <p:spPr>
          <a:xfrm>
            <a:off x="8182071" y="2464564"/>
            <a:ext cx="230430" cy="772411"/>
          </a:xfrm>
          <a:prstGeom prst="rightBrace">
            <a:avLst>
              <a:gd name="adj1" fmla="val 3125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8182071" y="4475267"/>
            <a:ext cx="217815" cy="779056"/>
          </a:xfrm>
          <a:prstGeom prst="rightBrace">
            <a:avLst>
              <a:gd name="adj1" fmla="val 3125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99886" y="2603217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LSH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2501" y="4619555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LSH</a:t>
            </a:r>
            <a:endParaRPr lang="en-US" sz="2400" dirty="0"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0548" y="5414589"/>
            <a:ext cx="537027" cy="384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  <p:bldP spid="15" grpId="0" animBg="1"/>
      <p:bldP spid="3" grpId="0"/>
      <p:bldP spid="17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22040" cy="493776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random hash function, chosen after seeing the given dataset</a:t>
            </a:r>
          </a:p>
          <a:p>
            <a:r>
              <a:rPr lang="en-US" dirty="0" smtClean="0"/>
              <a:t>Efficiently computable</a:t>
            </a:r>
          </a:p>
          <a:p>
            <a:pPr lvl="1"/>
            <a:endParaRPr lang="en-US" dirty="0"/>
          </a:p>
        </p:txBody>
      </p:sp>
      <p:pic>
        <p:nvPicPr>
          <p:cNvPr id="5" name="Picture 6" descr="v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1809249"/>
            <a:ext cx="4303568" cy="50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37270" y="1348389"/>
            <a:ext cx="4705678" cy="921720"/>
          </a:xfrm>
          <a:prstGeom prst="round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Data-dependent hashing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6050" y="2622496"/>
            <a:ext cx="3955715" cy="39953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9240" y="2622495"/>
            <a:ext cx="3955715" cy="39953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8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LSH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LSH </a:t>
                </a:r>
                <a:r>
                  <a:rPr lang="en-US" dirty="0"/>
                  <a:t>l</a:t>
                </a:r>
                <a:r>
                  <a:rPr lang="en-US" dirty="0" smtClean="0"/>
                  <a:t>ower bounds in Hamming space</a:t>
                </a:r>
              </a:p>
              <a:p>
                <a:pPr lvl="1"/>
                <a:r>
                  <a:rPr lang="en-US" dirty="0" smtClean="0"/>
                  <a:t>Fourier analytic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[Motwani-Naor-Panigrahy’06]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distribution over hash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b="0" dirty="0" smtClean="0"/>
                  <a:t>Far pair: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random,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Close pair: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random at distance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≥0.5/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85891" y="2123230"/>
            <a:ext cx="3741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+mn-lt"/>
              </a:rPr>
              <a:t>[O’Donnell-Wu-Zhou’11]</a:t>
            </a:r>
            <a:endParaRPr lang="en-US" sz="280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2954" y="2317456"/>
            <a:ext cx="4531790" cy="15362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71265" y="3122565"/>
            <a:ext cx="499265" cy="1961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1390" y="2968140"/>
                <a:ext cx="582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390" y="2968140"/>
                <a:ext cx="58233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78746" y="3391400"/>
                <a:ext cx="582339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746" y="3391400"/>
                <a:ext cx="582339" cy="7937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5570530" y="3453641"/>
            <a:ext cx="475988" cy="4882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540511" y="4026168"/>
            <a:ext cx="1495289" cy="36295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02106" y="4349915"/>
                <a:ext cx="1302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≥1/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06" y="4349915"/>
                <a:ext cx="130208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3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NNS lower bound?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Suppose we try to apply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[OWZ’11]</a:t>
                </a:r>
                <a:r>
                  <a:rPr lang="en-US" dirty="0" smtClean="0"/>
                  <a:t> to NNS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All the “far point” are</a:t>
                </a:r>
                <a:r>
                  <a:rPr lang="en-US" b="0" dirty="0" smtClean="0"/>
                  <a:t> concentrated in</a:t>
                </a:r>
                <a:r>
                  <a:rPr lang="en-US" dirty="0" smtClean="0"/>
                  <a:t> a small ball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Easy to see at preprocessing: actual near neighbor close to the center of the minimum enclosing ball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1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hash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Nice geometric structure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Reduction</a:t>
            </a:r>
            <a:r>
              <a:rPr lang="en-US" dirty="0" smtClean="0"/>
              <a:t> to such structure</a:t>
            </a:r>
          </a:p>
          <a:p>
            <a:endParaRPr lang="en-US" dirty="0" smtClean="0"/>
          </a:p>
          <a:p>
            <a:r>
              <a:rPr lang="en-US" dirty="0" smtClean="0"/>
              <a:t>Like a “Regularity Lemma” for a set of points</a:t>
            </a:r>
          </a:p>
        </p:txBody>
      </p:sp>
      <p:sp>
        <p:nvSpPr>
          <p:cNvPr id="28" name="Left Arrow 27"/>
          <p:cNvSpPr/>
          <p:nvPr/>
        </p:nvSpPr>
        <p:spPr>
          <a:xfrm>
            <a:off x="4741980" y="2273588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63700" y="2123230"/>
            <a:ext cx="19720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+mn-lt"/>
              </a:rPr>
              <a:t>h</a:t>
            </a:r>
            <a:r>
              <a:rPr lang="en-US" sz="2300" dirty="0" smtClean="0">
                <a:latin typeface="+mn-lt"/>
              </a:rPr>
              <a:t>as better LSH</a:t>
            </a:r>
            <a:endParaRPr lang="en-US" sz="2300" dirty="0">
              <a:latin typeface="+mn-lt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4741980" y="2700936"/>
            <a:ext cx="768100" cy="230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63700" y="2550578"/>
            <a:ext cx="20457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+mn-lt"/>
              </a:rPr>
              <a:t>d</a:t>
            </a:r>
            <a:r>
              <a:rPr lang="en-US" sz="2300" dirty="0" smtClean="0">
                <a:latin typeface="+mn-lt"/>
              </a:rPr>
              <a:t>ata-dependent</a:t>
            </a:r>
            <a:endParaRPr lang="en-US" sz="2300" dirty="0">
              <a:latin typeface="+mn-lt"/>
            </a:endParaRPr>
          </a:p>
        </p:txBody>
      </p:sp>
      <p:sp>
        <p:nvSpPr>
          <p:cNvPr id="9" name="Text Box 119"/>
          <p:cNvSpPr txBox="1">
            <a:spLocks noChangeArrowheads="1"/>
          </p:cNvSpPr>
          <p:nvPr/>
        </p:nvSpPr>
        <p:spPr bwMode="auto">
          <a:xfrm>
            <a:off x="693738" y="1047750"/>
            <a:ext cx="58014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[A.-Indyk-Nguyen-Razenshteyn’14, A.-Razenshteyn’15]</a:t>
            </a:r>
          </a:p>
        </p:txBody>
      </p:sp>
    </p:spTree>
    <p:extLst>
      <p:ext uri="{BB962C8B-B14F-4D97-AF65-F5344CB8AC3E}">
        <p14:creationId xmlns:p14="http://schemas.microsoft.com/office/powerpoint/2010/main" val="32365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geometric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Like a random dataset on a sphere</a:t>
                </a:r>
              </a:p>
              <a:p>
                <a:pPr lvl="1"/>
                <a:r>
                  <a:rPr lang="en-US" dirty="0" err="1"/>
                  <a:t>s</a:t>
                </a:r>
                <a:r>
                  <a:rPr lang="en-US" dirty="0" err="1" smtClean="0"/>
                  <a:t>.t.</a:t>
                </a:r>
                <a:r>
                  <a:rPr lang="en-US" dirty="0" smtClean="0"/>
                  <a:t> random points at distance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dirty="0" smtClean="0"/>
              </a:p>
              <a:p>
                <a:endParaRPr lang="en-US" dirty="0" smtClean="0">
                  <a:solidFill>
                    <a:srgbClr val="000099"/>
                  </a:solidFill>
                </a:endParaRPr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ia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Cap Carving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curvature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690775" y="3083355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11760" y="442576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11760" y="266090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5"/>
            <a:endCxn id="20" idx="1"/>
          </p:cNvCxnSpPr>
          <p:nvPr/>
        </p:nvCxnSpPr>
        <p:spPr>
          <a:xfrm>
            <a:off x="7165642" y="3139889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72770" y="3378685"/>
                <a:ext cx="501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770" y="3378685"/>
                <a:ext cx="501291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92528" y="4425767"/>
                <a:ext cx="937436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𝑐𝑟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28" y="4425767"/>
                <a:ext cx="937436" cy="436402"/>
              </a:xfrm>
              <a:prstGeom prst="rect">
                <a:avLst/>
              </a:prstGeom>
              <a:blipFill rotWithShape="0">
                <a:blip r:embed="rId4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5863989" y="3097530"/>
            <a:ext cx="2688352" cy="2803569"/>
            <a:chOff x="5863989" y="3097919"/>
            <a:chExt cx="2688352" cy="288037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7500407" y="3224629"/>
              <a:ext cx="915729" cy="1646125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hord 51"/>
            <p:cNvSpPr/>
            <p:nvPr/>
          </p:nvSpPr>
          <p:spPr>
            <a:xfrm rot="16200000">
              <a:off x="5767976" y="3193932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24149" y="3121758"/>
            <a:ext cx="3149211" cy="2803567"/>
            <a:chOff x="5685745" y="3083353"/>
            <a:chExt cx="3149211" cy="2803567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6377035" y="4479649"/>
              <a:ext cx="2457921" cy="1407271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hord 42"/>
            <p:cNvSpPr/>
            <p:nvPr/>
          </p:nvSpPr>
          <p:spPr>
            <a:xfrm>
              <a:off x="5685745" y="3083353"/>
              <a:ext cx="2880377" cy="2688352"/>
            </a:xfrm>
            <a:prstGeom prst="chord">
              <a:avLst>
                <a:gd name="adj1" fmla="val 560987"/>
                <a:gd name="adj2" fmla="val 6581764"/>
              </a:avLst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02665" y="3081591"/>
            <a:ext cx="2880377" cy="2688352"/>
            <a:chOff x="5702665" y="3081591"/>
            <a:chExt cx="2880377" cy="2688352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127414" y="3083354"/>
              <a:ext cx="2200529" cy="695441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hord 43"/>
            <p:cNvSpPr/>
            <p:nvPr/>
          </p:nvSpPr>
          <p:spPr>
            <a:xfrm>
              <a:off x="5702665" y="3081591"/>
              <a:ext cx="2880377" cy="2688352"/>
            </a:xfrm>
            <a:prstGeom prst="chord">
              <a:avLst>
                <a:gd name="adj1" fmla="val 12193350"/>
                <a:gd name="adj2" fmla="val 18050818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690773" y="3083353"/>
            <a:ext cx="2880377" cy="2688352"/>
            <a:chOff x="5690773" y="3083353"/>
            <a:chExt cx="2880377" cy="2688352"/>
          </a:xfrm>
        </p:grpSpPr>
        <p:sp>
          <p:nvSpPr>
            <p:cNvPr id="42" name="Chord 41"/>
            <p:cNvSpPr/>
            <p:nvPr/>
          </p:nvSpPr>
          <p:spPr>
            <a:xfrm>
              <a:off x="5690773" y="3083353"/>
              <a:ext cx="2880377" cy="2688352"/>
            </a:xfrm>
            <a:prstGeom prst="chord">
              <a:avLst>
                <a:gd name="adj1" fmla="val 8422313"/>
                <a:gd name="adj2" fmla="val 1366960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6050604" y="3139889"/>
              <a:ext cx="153620" cy="251660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8476140" y="435133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035560" y="300980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5" grpId="0"/>
      <p:bldP spid="2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nice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640787" cy="4937760"/>
          </a:xfrm>
        </p:spPr>
        <p:txBody>
          <a:bodyPr/>
          <a:lstStyle/>
          <a:p>
            <a:r>
              <a:rPr lang="en-US" dirty="0" smtClean="0"/>
              <a:t>Idea: </a:t>
            </a:r>
          </a:p>
          <a:p>
            <a:pPr marL="274320" lvl="1" indent="0">
              <a:buNone/>
            </a:pPr>
            <a:r>
              <a:rPr lang="en-US" dirty="0" smtClean="0"/>
              <a:t>iteratively decrease the radius of minimum enclosing ball</a:t>
            </a:r>
          </a:p>
          <a:p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 smtClean="0">
                <a:solidFill>
                  <a:srgbClr val="7030A0"/>
                </a:solidFill>
              </a:rPr>
              <a:t>dense clusters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ith smaller radius</a:t>
            </a:r>
          </a:p>
          <a:p>
            <a:pPr lvl="2"/>
            <a:r>
              <a:rPr lang="en-US" dirty="0" smtClean="0"/>
              <a:t>large fraction of points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ecurse</a:t>
            </a:r>
            <a:r>
              <a:rPr lang="en-US" dirty="0" smtClean="0"/>
              <a:t> on dense clusters</a:t>
            </a:r>
          </a:p>
          <a:p>
            <a:pPr lvl="1"/>
            <a:r>
              <a:rPr lang="en-US" dirty="0" smtClean="0"/>
              <a:t>apply cap carving on the rest</a:t>
            </a:r>
          </a:p>
          <a:p>
            <a:pPr lvl="2"/>
            <a:r>
              <a:rPr lang="en-US" dirty="0" err="1"/>
              <a:t>recurse</a:t>
            </a:r>
            <a:r>
              <a:rPr lang="en-US" dirty="0"/>
              <a:t> on each “cap”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, dense clusters might reappear</a:t>
            </a:r>
          </a:p>
        </p:txBody>
      </p:sp>
      <p:sp>
        <p:nvSpPr>
          <p:cNvPr id="32" name="Oval 31"/>
          <p:cNvSpPr/>
          <p:nvPr/>
        </p:nvSpPr>
        <p:spPr>
          <a:xfrm>
            <a:off x="6569060" y="2353660"/>
            <a:ext cx="1716924" cy="165141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814512" y="1508750"/>
            <a:ext cx="3226020" cy="3166655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7641370" y="1461590"/>
            <a:ext cx="947765" cy="3633393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hord 51"/>
          <p:cNvSpPr/>
          <p:nvPr/>
        </p:nvSpPr>
        <p:spPr>
          <a:xfrm>
            <a:off x="5814512" y="1508862"/>
            <a:ext cx="3226020" cy="3166654"/>
          </a:xfrm>
          <a:prstGeom prst="chord">
            <a:avLst>
              <a:gd name="adj1" fmla="val 18714120"/>
              <a:gd name="adj2" fmla="val 464225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608867" y="2488065"/>
            <a:ext cx="1677117" cy="1281300"/>
            <a:chOff x="6608867" y="2488065"/>
            <a:chExt cx="1677117" cy="1281300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133584" y="32256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488970" y="35407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7051994" y="24880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7128194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6823394" y="3165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7628679" y="29151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7045621" y="3616965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6608867" y="2833884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7726850" y="323960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6285676" y="2640465"/>
            <a:ext cx="766318" cy="2253425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hord 58"/>
          <p:cNvSpPr/>
          <p:nvPr/>
        </p:nvSpPr>
        <p:spPr>
          <a:xfrm>
            <a:off x="5819878" y="1509804"/>
            <a:ext cx="3226020" cy="3166654"/>
          </a:xfrm>
          <a:prstGeom prst="chord">
            <a:avLst>
              <a:gd name="adj1" fmla="val 6450474"/>
              <a:gd name="adj2" fmla="val 12948091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hord 44"/>
          <p:cNvSpPr/>
          <p:nvPr/>
        </p:nvSpPr>
        <p:spPr>
          <a:xfrm>
            <a:off x="5814512" y="1508751"/>
            <a:ext cx="3226020" cy="3166654"/>
          </a:xfrm>
          <a:prstGeom prst="chord">
            <a:avLst>
              <a:gd name="adj1" fmla="val 11125143"/>
              <a:gd name="adj2" fmla="val 175313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7101733" y="15652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8743774" y="322566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8090480" y="429135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8512935" y="2140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366945" y="1219343"/>
            <a:ext cx="3326456" cy="20028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492860" y="41773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6162326" y="314614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314726" y="19312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6035070" y="239840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877770" y="1885240"/>
            <a:ext cx="746116" cy="737255"/>
          </a:xfrm>
          <a:prstGeom prst="ellipse">
            <a:avLst/>
          </a:prstGeom>
          <a:solidFill>
            <a:srgbClr val="7030A0">
              <a:alpha val="25000"/>
            </a:srgbClr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6314726" y="219901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742686" y="5876317"/>
                <a:ext cx="16314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686" y="5876317"/>
                <a:ext cx="1631409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3731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800960" y="6456576"/>
            <a:ext cx="332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*picture not to scale &amp;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360080" y="4709224"/>
                <a:ext cx="17740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radius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80" y="4709224"/>
                <a:ext cx="177407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43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1000335" y="4998486"/>
            <a:ext cx="3648476" cy="42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176028" y="3684255"/>
            <a:ext cx="920534" cy="1268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5071265" y="2782029"/>
            <a:ext cx="3596839" cy="2638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smtClean="0">
                <a:solidFill>
                  <a:schemeClr val="tx1"/>
                </a:solidFill>
              </a:rPr>
              <a:t>Why ok?</a:t>
            </a: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endParaRPr lang="en-US" sz="2300" dirty="0">
              <a:solidFill>
                <a:schemeClr val="tx1"/>
              </a:solidFill>
            </a:endParaRPr>
          </a:p>
          <a:p>
            <a:endParaRPr lang="en-US" sz="23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>
              <a:xfrm>
                <a:off x="5071265" y="2782029"/>
                <a:ext cx="3596839" cy="26389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300" dirty="0" smtClean="0">
                    <a:solidFill>
                      <a:schemeClr val="tx1"/>
                    </a:solidFill>
                  </a:rPr>
                  <a:t>Why ok?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n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o dense clusters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l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ike “random dataset” with radius=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3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e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ven better!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265" y="2782029"/>
                <a:ext cx="3596839" cy="2638912"/>
              </a:xfrm>
              <a:prstGeom prst="roundRect">
                <a:avLst/>
              </a:prstGeom>
              <a:blipFill rotWithShape="0">
                <a:blip r:embed="rId4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6467126" y="3597611"/>
            <a:ext cx="270409" cy="36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6495880" y="4639770"/>
            <a:ext cx="270409" cy="36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15417 0.3592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79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5625 0.3687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52" grpId="0" animBg="1"/>
      <p:bldP spid="59" grpId="0" animBg="1"/>
      <p:bldP spid="45" grpId="0" animBg="1"/>
      <p:bldP spid="60" grpId="0" animBg="1"/>
      <p:bldP spid="63" grpId="0"/>
      <p:bldP spid="64" grpId="0"/>
      <p:bldP spid="42" grpId="0"/>
      <p:bldP spid="62" grpId="0" animBg="1"/>
      <p:bldP spid="69" grpId="0" animBg="1"/>
      <p:bldP spid="48" grpId="0" animBg="1"/>
      <p:bldP spid="5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49343</TotalTime>
  <Words>850</Words>
  <Application>Microsoft Office PowerPoint</Application>
  <PresentationFormat>On-screen Show (4:3)</PresentationFormat>
  <Paragraphs>330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Bookman Old Style</vt:lpstr>
      <vt:lpstr>Gill Sans MT</vt:lpstr>
      <vt:lpstr>Arial</vt:lpstr>
      <vt:lpstr>Wingdings 3</vt:lpstr>
      <vt:lpstr>Wingdings</vt:lpstr>
      <vt:lpstr>cmbx10</vt:lpstr>
      <vt:lpstr>Symbol</vt:lpstr>
      <vt:lpstr>Cambria Math</vt:lpstr>
      <vt:lpstr>triangle-theme</vt:lpstr>
      <vt:lpstr> Nearest Neighbor Search (3)</vt:lpstr>
      <vt:lpstr>Time-Space Trade-offs (Euclidean)</vt:lpstr>
      <vt:lpstr>Beyond Locality Sensitive Hashing</vt:lpstr>
      <vt:lpstr>New approach?</vt:lpstr>
      <vt:lpstr>A look at LSH lower bounds</vt:lpstr>
      <vt:lpstr>Why not NNS lower bound?</vt:lpstr>
      <vt:lpstr>Construction of hash function</vt:lpstr>
      <vt:lpstr>Nice geometric structure</vt:lpstr>
      <vt:lpstr>Reduction to nice structure</vt:lpstr>
      <vt:lpstr>Hash function</vt:lpstr>
      <vt:lpstr>Dense clusters</vt:lpstr>
      <vt:lpstr>Tree recap</vt:lpstr>
      <vt:lpstr>Fast preprocessing</vt:lpstr>
      <vt:lpstr>Other details</vt:lpstr>
      <vt:lpstr>Data-dependent hashing wrap-up</vt:lpstr>
      <vt:lpstr>PowerPoint Presentation</vt:lpstr>
      <vt:lpstr>Sketching/NNS for other distances?</vt:lpstr>
      <vt:lpstr>Algorithms via embedding</vt:lpstr>
      <vt:lpstr>Embeddability into ℓ_1</vt:lpstr>
      <vt:lpstr>PowerPoint Presentation</vt:lpstr>
      <vt:lpstr>Theory of sketching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andoni@mit.edu</cp:lastModifiedBy>
  <cp:revision>2300</cp:revision>
  <dcterms:created xsi:type="dcterms:W3CDTF">2008-03-04T22:47:46Z</dcterms:created>
  <dcterms:modified xsi:type="dcterms:W3CDTF">2015-08-12T09:18:14Z</dcterms:modified>
</cp:coreProperties>
</file>