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0" r:id="rId1"/>
  </p:sldMasterIdLst>
  <p:notesMasterIdLst>
    <p:notesMasterId r:id="rId33"/>
  </p:notesMasterIdLst>
  <p:sldIdLst>
    <p:sldId id="434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30" r:id="rId15"/>
    <p:sldId id="431" r:id="rId16"/>
    <p:sldId id="433" r:id="rId17"/>
    <p:sldId id="400" r:id="rId18"/>
    <p:sldId id="398" r:id="rId19"/>
    <p:sldId id="401" r:id="rId20"/>
    <p:sldId id="404" r:id="rId21"/>
    <p:sldId id="403" r:id="rId22"/>
    <p:sldId id="402" r:id="rId23"/>
    <p:sldId id="407" r:id="rId24"/>
    <p:sldId id="406" r:id="rId25"/>
    <p:sldId id="405" r:id="rId26"/>
    <p:sldId id="413" r:id="rId27"/>
    <p:sldId id="414" r:id="rId28"/>
    <p:sldId id="415" r:id="rId29"/>
    <p:sldId id="432" r:id="rId30"/>
    <p:sldId id="409" r:id="rId31"/>
    <p:sldId id="429" r:id="rId3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  <a:srgbClr val="008000"/>
    <a:srgbClr val="CCFF99"/>
    <a:srgbClr val="CCFFCC"/>
    <a:srgbClr val="C0C0C0"/>
    <a:srgbClr val="FF0000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35" autoAdjust="0"/>
  </p:normalViewPr>
  <p:slideViewPr>
    <p:cSldViewPr>
      <p:cViewPr varScale="1">
        <p:scale>
          <a:sx n="84" d="100"/>
          <a:sy n="84" d="100"/>
        </p:scale>
        <p:origin x="1500" y="60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353184"/>
        <c:axId val="230354752"/>
      </c:lineChart>
      <c:catAx>
        <c:axId val="2303531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230354752"/>
        <c:crosses val="autoZero"/>
        <c:auto val="1"/>
        <c:lblAlgn val="ctr"/>
        <c:lblOffset val="100"/>
        <c:noMultiLvlLbl val="0"/>
      </c:catAx>
      <c:valAx>
        <c:axId val="2303547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303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45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 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97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8EC451-E868-4444-814E-8B40F59B21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9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9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../clipboard/media/image47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5.png"/><Relationship Id="rId3" Type="http://schemas.openxmlformats.org/officeDocument/2006/relationships/image" Target="../../clipboard/media/image60.png"/><Relationship Id="rId7" Type="http://schemas.openxmlformats.org/officeDocument/2006/relationships/image" Target="../../clipboard/media/image64.png"/><Relationship Id="rId2" Type="http://schemas.openxmlformats.org/officeDocument/2006/relationships/image" Target="../../clipboard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3.png"/><Relationship Id="rId5" Type="http://schemas.openxmlformats.org/officeDocument/2006/relationships/image" Target="../../clipboard/media/image62.png"/><Relationship Id="rId4" Type="http://schemas.openxmlformats.org/officeDocument/2006/relationships/image" Target="../../clipboard/media/image61.png"/><Relationship Id="rId9" Type="http://schemas.openxmlformats.org/officeDocument/2006/relationships/image" Target="../../clipboard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../clipboard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16.png"/><Relationship Id="rId3" Type="http://schemas.openxmlformats.org/officeDocument/2006/relationships/image" Target="../../clipboard/media/image11.png"/><Relationship Id="rId7" Type="http://schemas.openxmlformats.org/officeDocument/2006/relationships/image" Target="../../clipboard/media/image15.png"/><Relationship Id="rId12" Type="http://schemas.openxmlformats.org/officeDocument/2006/relationships/image" Target="../../clipboard/media/image20.png"/><Relationship Id="rId2" Type="http://schemas.openxmlformats.org/officeDocument/2006/relationships/image" Target="../../clipboard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4.png"/><Relationship Id="rId11" Type="http://schemas.openxmlformats.org/officeDocument/2006/relationships/image" Target="../media/image5.png"/><Relationship Id="rId5" Type="http://schemas.openxmlformats.org/officeDocument/2006/relationships/image" Target="../../clipboard/media/image13.png"/><Relationship Id="rId10" Type="http://schemas.openxmlformats.org/officeDocument/2006/relationships/image" Target="../media/image4.png"/><Relationship Id="rId4" Type="http://schemas.openxmlformats.org/officeDocument/2006/relationships/image" Target="../../clipboard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../clipboard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.png"/><Relationship Id="rId10" Type="http://schemas.openxmlformats.org/officeDocument/2006/relationships/image" Target="../media/image10.png"/><Relationship Id="rId4" Type="http://schemas.openxmlformats.org/officeDocument/2006/relationships/image" Target="../media/image4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>Summer School on Hashing’14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400" dirty="0" smtClean="0"/>
              <a:t>Locality Sensitive Hashing</a:t>
            </a:r>
            <a:br>
              <a:rPr lang="en-US" sz="4400" dirty="0" smtClean="0"/>
            </a:b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/>
              <a:t>(</a:t>
            </a:r>
            <a:r>
              <a:rPr lang="en-US" sz="2600" dirty="0" smtClean="0"/>
              <a:t>Microsoft Research)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5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Runtime dominated by:</a:t>
                </a:r>
              </a:p>
              <a:p>
                <a:pPr lvl="1"/>
                <a:r>
                  <a:rPr lang="en-US" dirty="0" smtClean="0"/>
                  <a:t>Hash function evaluation: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Distance computations to points in buckets</a:t>
                </a:r>
              </a:p>
              <a:p>
                <a:r>
                  <a:rPr lang="en-US" dirty="0" smtClean="0"/>
                  <a:t>Distance computations:</a:t>
                </a:r>
              </a:p>
              <a:p>
                <a:pPr lvl="1"/>
                <a:r>
                  <a:rPr lang="en-US" dirty="0" smtClean="0"/>
                  <a:t>Care only about far points,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one hash table, we have</a:t>
                </a:r>
              </a:p>
              <a:p>
                <a:pPr lvl="2"/>
                <a:r>
                  <a:rPr lang="en-US" dirty="0" smtClean="0"/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expectation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91" t="-308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NNS for </a:t>
            </a:r>
            <a:r>
              <a:rPr lang="en-US" dirty="0" smtClean="0"/>
              <a:t>Euclidean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539693"/>
                <a:ext cx="8229600" cy="484649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Hash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pick a 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, and quantize</a:t>
                </a:r>
              </a:p>
              <a:p>
                <a:pPr lvl="1"/>
                <a:r>
                  <a:rPr lang="en-US" dirty="0" smtClean="0"/>
                  <a:t>project point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⋅ℓ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is a random Gaussian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random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is a parameter (e.g., 4)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539693"/>
                <a:ext cx="8229600" cy="4846492"/>
              </a:xfrm>
              <a:blipFill rotWithShape="0">
                <a:blip r:embed="rId2"/>
                <a:stretch>
                  <a:fillRect l="-133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Parallelogram 18"/>
          <p:cNvSpPr/>
          <p:nvPr/>
        </p:nvSpPr>
        <p:spPr bwMode="auto">
          <a:xfrm rot="7848557">
            <a:off x="6773494" y="4461198"/>
            <a:ext cx="821347" cy="713197"/>
          </a:xfrm>
          <a:prstGeom prst="parallelogram">
            <a:avLst>
              <a:gd name="adj" fmla="val 19682"/>
            </a:avLst>
          </a:prstGeom>
          <a:solidFill>
            <a:srgbClr val="FF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654690" y="1142037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[Datar-Immorlica-Indyk-Mirrokni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04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963050" y="47215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3"/>
              <p:cNvSpPr txBox="1">
                <a:spLocks noChangeArrowheads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6308562" y="3975665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077350" y="4835042"/>
            <a:ext cx="306552" cy="3845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76662" y="525797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29366" y="4825395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152002" y="441306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562363" y="5680429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7193868" y="4950734"/>
            <a:ext cx="535679" cy="432579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35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5778500" cy="5149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Regular grid </a:t>
            </a:r>
            <a:r>
              <a:rPr lang="en-US" sz="2800" dirty="0" smtClean="0">
                <a:cs typeface="Arial" charset="0"/>
              </a:rPr>
              <a:t>→ grid of balls</a:t>
            </a:r>
            <a:endParaRPr lang="en-US" sz="2800" baseline="30000" dirty="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can hit empty space, so take more such grids until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is in a ball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Need (too) many grids of balls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Start by projecting in dimension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Analysis gives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Choice of reduced dimension </a:t>
            </a:r>
            <a:r>
              <a:rPr lang="en-US" sz="2800" dirty="0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Tradeoff between</a:t>
            </a:r>
            <a:r>
              <a:rPr lang="en-US" sz="2500" baseline="30000" dirty="0" smtClean="0">
                <a:cs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# hash tables, </a:t>
            </a:r>
            <a:r>
              <a:rPr lang="en-US" dirty="0" smtClean="0">
                <a:solidFill>
                  <a:srgbClr val="A50021"/>
                </a:solidFill>
              </a:rPr>
              <a:t>n</a:t>
            </a:r>
            <a:r>
              <a:rPr lang="en-US" baseline="30000" dirty="0" smtClean="0">
                <a:solidFill>
                  <a:srgbClr val="A50021"/>
                </a:solidFill>
                <a:sym typeface="Symbol" pitchFamily="18" charset="2"/>
              </a:rPr>
              <a:t>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dirty="0" smtClean="0">
                <a:sym typeface="Symbol" pitchFamily="18" charset="2"/>
              </a:rPr>
              <a:t> 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Time to hash, </a:t>
            </a:r>
            <a:r>
              <a:rPr lang="en-US" dirty="0" err="1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baseline="30000" dirty="0" err="1" smtClean="0">
                <a:solidFill>
                  <a:srgbClr val="A50021"/>
                </a:solidFill>
                <a:cs typeface="Arial" charset="0"/>
              </a:rPr>
              <a:t>O</a:t>
            </a:r>
            <a:r>
              <a:rPr lang="en-US" baseline="30000" dirty="0" smtClean="0">
                <a:solidFill>
                  <a:srgbClr val="A50021"/>
                </a:solidFill>
                <a:cs typeface="Arial" charset="0"/>
              </a:rPr>
              <a:t>(t)</a:t>
            </a:r>
            <a:endParaRPr lang="en-US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Total query time: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dn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1/c</a:t>
            </a:r>
            <a:r>
              <a:rPr lang="en-US" sz="2000" baseline="56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+o(1)</a:t>
            </a:r>
          </a:p>
        </p:txBody>
      </p:sp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7634288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Optimal* LSH</a:t>
            </a:r>
            <a:endParaRPr lang="en-US" sz="2100" dirty="0" smtClean="0">
              <a:solidFill>
                <a:srgbClr val="990000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409575" y="4319588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223000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6645275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7105650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752951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798988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7529513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710723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6645275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7529513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798988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6645275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710723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6223000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39" name="Text Box 91"/>
          <p:cNvSpPr txBox="1">
            <a:spLocks noChangeArrowheads="1"/>
          </p:cNvSpPr>
          <p:nvPr/>
        </p:nvSpPr>
        <p:spPr bwMode="auto">
          <a:xfrm>
            <a:off x="8143875" y="1508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8143875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7634288" y="534193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6700838" y="46577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6861175" y="4810125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4" name="Text Box 96"/>
          <p:cNvSpPr txBox="1">
            <a:spLocks noChangeArrowheads="1"/>
          </p:cNvSpPr>
          <p:nvPr/>
        </p:nvSpPr>
        <p:spPr bwMode="auto">
          <a:xfrm>
            <a:off x="6761163" y="43116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45" name="Freeform 97"/>
          <p:cNvSpPr>
            <a:spLocks/>
          </p:cNvSpPr>
          <p:nvPr/>
        </p:nvSpPr>
        <p:spPr bwMode="auto">
          <a:xfrm>
            <a:off x="6515100" y="491013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6815138" y="56991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7197725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7534275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7280275" y="56737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7918450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8340725" y="500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7734300" y="56610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8067675" y="534193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6" name="Text Box 108"/>
          <p:cNvSpPr txBox="1">
            <a:spLocks noChangeArrowheads="1"/>
          </p:cNvSpPr>
          <p:nvPr/>
        </p:nvSpPr>
        <p:spPr bwMode="auto">
          <a:xfrm>
            <a:off x="8412163" y="4543425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R</a:t>
            </a:r>
            <a:r>
              <a:rPr lang="en-US" sz="2400" baseline="30000">
                <a:solidFill>
                  <a:srgbClr val="A50021"/>
                </a:solidFill>
              </a:rPr>
              <a:t>t</a:t>
            </a:r>
          </a:p>
        </p:txBody>
      </p:sp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73" y="3889860"/>
            <a:ext cx="1303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9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5" y="3889860"/>
            <a:ext cx="26050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119"/>
          <p:cNvSpPr txBox="1">
            <a:spLocks noChangeArrowheads="1"/>
          </p:cNvSpPr>
          <p:nvPr/>
        </p:nvSpPr>
        <p:spPr bwMode="auto">
          <a:xfrm>
            <a:off x="693738" y="1180442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06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073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38" name="Group 66"/>
          <p:cNvGrpSpPr>
            <a:grpSpLocks/>
          </p:cNvGrpSpPr>
          <p:nvPr/>
        </p:nvGrpSpPr>
        <p:grpSpPr bwMode="auto">
          <a:xfrm>
            <a:off x="6169025" y="2546350"/>
            <a:ext cx="1628775" cy="1571625"/>
            <a:chOff x="3267" y="781"/>
            <a:chExt cx="1026" cy="990"/>
          </a:xfrm>
        </p:grpSpPr>
        <p:sp>
          <p:nvSpPr>
            <p:cNvPr id="28728" name="Oval 67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68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41" name="Group 69"/>
          <p:cNvGrpSpPr>
            <a:grpSpLocks/>
          </p:cNvGrpSpPr>
          <p:nvPr/>
        </p:nvGrpSpPr>
        <p:grpSpPr bwMode="auto">
          <a:xfrm>
            <a:off x="6991350" y="2430463"/>
            <a:ext cx="1628775" cy="1571625"/>
            <a:chOff x="3267" y="781"/>
            <a:chExt cx="1026" cy="990"/>
          </a:xfrm>
        </p:grpSpPr>
        <p:sp>
          <p:nvSpPr>
            <p:cNvPr id="28726" name="Oval 70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71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Oval 88"/>
          <p:cNvSpPr>
            <a:spLocks noChangeArrowheads="1"/>
          </p:cNvSpPr>
          <p:nvPr/>
        </p:nvSpPr>
        <p:spPr bwMode="auto">
          <a:xfrm rot="2490117">
            <a:off x="7442200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7" name="Freeform 95"/>
          <p:cNvSpPr>
            <a:spLocks/>
          </p:cNvSpPr>
          <p:nvPr/>
        </p:nvSpPr>
        <p:spPr bwMode="auto">
          <a:xfrm>
            <a:off x="7721600" y="5157788"/>
            <a:ext cx="307975" cy="1190625"/>
          </a:xfrm>
          <a:custGeom>
            <a:avLst/>
            <a:gdLst>
              <a:gd name="T0" fmla="*/ 2147483647 w 290"/>
              <a:gd name="T1" fmla="*/ 2147483647 h 572"/>
              <a:gd name="T2" fmla="*/ 2147483647 w 290"/>
              <a:gd name="T3" fmla="*/ 2147483647 h 572"/>
              <a:gd name="T4" fmla="*/ 2147483647 w 290"/>
              <a:gd name="T5" fmla="*/ 2147483647 h 572"/>
              <a:gd name="T6" fmla="*/ 2147483647 w 290"/>
              <a:gd name="T7" fmla="*/ 2147483647 h 572"/>
              <a:gd name="T8" fmla="*/ 2147483647 w 290"/>
              <a:gd name="T9" fmla="*/ 2147483647 h 572"/>
              <a:gd name="T10" fmla="*/ 2147483647 w 290"/>
              <a:gd name="T11" fmla="*/ 214748364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572">
                <a:moveTo>
                  <a:pt x="36" y="12"/>
                </a:moveTo>
                <a:cubicBezTo>
                  <a:pt x="0" y="24"/>
                  <a:pt x="36" y="165"/>
                  <a:pt x="36" y="254"/>
                </a:cubicBezTo>
                <a:cubicBezTo>
                  <a:pt x="36" y="343"/>
                  <a:pt x="4" y="516"/>
                  <a:pt x="36" y="544"/>
                </a:cubicBezTo>
                <a:cubicBezTo>
                  <a:pt x="68" y="572"/>
                  <a:pt x="194" y="483"/>
                  <a:pt x="230" y="423"/>
                </a:cubicBezTo>
                <a:cubicBezTo>
                  <a:pt x="266" y="363"/>
                  <a:pt x="290" y="245"/>
                  <a:pt x="254" y="181"/>
                </a:cubicBezTo>
                <a:cubicBezTo>
                  <a:pt x="218" y="117"/>
                  <a:pt x="72" y="0"/>
                  <a:pt x="36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32" name="Group 60"/>
          <p:cNvGrpSpPr>
            <a:grpSpLocks/>
          </p:cNvGrpSpPr>
          <p:nvPr/>
        </p:nvGrpSpPr>
        <p:grpSpPr bwMode="auto">
          <a:xfrm>
            <a:off x="7759700" y="1547813"/>
            <a:ext cx="1628775" cy="1571625"/>
            <a:chOff x="3267" y="781"/>
            <a:chExt cx="1026" cy="990"/>
          </a:xfrm>
        </p:grpSpPr>
        <p:sp>
          <p:nvSpPr>
            <p:cNvPr id="28724" name="Oval 58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Oval 59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35" name="Group 63"/>
          <p:cNvGrpSpPr>
            <a:grpSpLocks/>
          </p:cNvGrpSpPr>
          <p:nvPr/>
        </p:nvGrpSpPr>
        <p:grpSpPr bwMode="auto">
          <a:xfrm>
            <a:off x="7259638" y="3659188"/>
            <a:ext cx="1628775" cy="1571625"/>
            <a:chOff x="3267" y="781"/>
            <a:chExt cx="1026" cy="990"/>
          </a:xfrm>
        </p:grpSpPr>
        <p:sp>
          <p:nvSpPr>
            <p:cNvPr id="28722" name="Oval 64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Oval 65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1" name="Oval 29"/>
          <p:cNvSpPr>
            <a:spLocks noChangeArrowheads="1"/>
          </p:cNvSpPr>
          <p:nvPr/>
        </p:nvSpPr>
        <p:spPr bwMode="auto">
          <a:xfrm>
            <a:off x="6415088" y="2698750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07908" name="Group 36"/>
          <p:cNvGrpSpPr>
            <a:grpSpLocks/>
          </p:cNvGrpSpPr>
          <p:nvPr/>
        </p:nvGrpSpPr>
        <p:grpSpPr bwMode="auto">
          <a:xfrm>
            <a:off x="6772275" y="5667375"/>
            <a:ext cx="2352675" cy="396875"/>
            <a:chOff x="4266" y="3457"/>
            <a:chExt cx="1482" cy="250"/>
          </a:xfrm>
        </p:grpSpPr>
        <p:sp>
          <p:nvSpPr>
            <p:cNvPr id="28720" name="Line 37"/>
            <p:cNvSpPr>
              <a:spLocks noChangeShapeType="1"/>
            </p:cNvSpPr>
            <p:nvPr/>
          </p:nvSpPr>
          <p:spPr bwMode="auto">
            <a:xfrm>
              <a:off x="4266" y="3516"/>
              <a:ext cx="1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Text Box 38"/>
            <p:cNvSpPr txBox="1">
              <a:spLocks noChangeArrowheads="1"/>
            </p:cNvSpPr>
            <p:nvPr/>
          </p:nvSpPr>
          <p:spPr bwMode="auto">
            <a:xfrm>
              <a:off x="5552" y="345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x</a:t>
              </a:r>
            </a:p>
          </p:txBody>
        </p:sp>
      </p:grpSp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7515225" y="2719388"/>
            <a:ext cx="1628775" cy="1571625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6850"/>
            <a:ext cx="6265863" cy="46593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sym typeface="Symbol" pitchFamily="18" charset="2"/>
              </a:rPr>
              <a:t>Claim: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cs typeface="Arial" charset="0"/>
              </a:rPr>
              <a:t> 		, i.e.,</a:t>
            </a:r>
          </a:p>
          <a:p>
            <a:pPr eaLnBrk="1" hangingPunct="1"/>
            <a:endParaRPr lang="en-US" sz="2400" baseline="30000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/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P(r)=</a:t>
            </a:r>
            <a:r>
              <a:rPr lang="en-US" sz="2100" dirty="0" smtClean="0">
                <a:cs typeface="Arial" charset="0"/>
              </a:rPr>
              <a:t>probability of collision when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||p-q||=r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Intuitive proof:</a:t>
            </a:r>
          </a:p>
          <a:p>
            <a:pPr lvl="1" eaLnBrk="1" hangingPunct="1"/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Projection </a:t>
            </a:r>
            <a:r>
              <a:rPr lang="en-US" sz="2100" dirty="0" err="1" smtClean="0">
                <a:solidFill>
                  <a:schemeClr val="tx2"/>
                </a:solidFill>
                <a:cs typeface="Arial" charset="0"/>
              </a:rPr>
              <a:t>approx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preserves distances </a:t>
            </a:r>
            <a:r>
              <a:rPr lang="en-US" sz="2100" dirty="0" smtClean="0">
                <a:solidFill>
                  <a:srgbClr val="0000CC"/>
                </a:solidFill>
                <a:cs typeface="Arial" charset="0"/>
              </a:rPr>
              <a:t>[JL]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2100" baseline="30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= </a:t>
            </a:r>
            <a:r>
              <a:rPr lang="en-US" sz="2100" dirty="0" smtClean="0">
                <a:cs typeface="Arial" charset="0"/>
              </a:rPr>
              <a:t>intersection / union</a:t>
            </a: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P(r)≈</a:t>
            </a:r>
            <a:r>
              <a:rPr lang="en-US" sz="2100" dirty="0" smtClean="0">
                <a:cs typeface="Arial" charset="0"/>
              </a:rPr>
              <a:t>random point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beyond the dashed line</a:t>
            </a:r>
          </a:p>
          <a:p>
            <a:pPr lvl="1" eaLnBrk="1" hangingPunct="1"/>
            <a:r>
              <a:rPr lang="en-US" sz="2100" dirty="0" smtClean="0">
                <a:cs typeface="Arial" charset="0"/>
              </a:rPr>
              <a:t>Fact (high dimensions): the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x</a:t>
            </a:r>
            <a:r>
              <a:rPr lang="en-US" sz="2100" dirty="0" smtClean="0">
                <a:cs typeface="Arial" charset="0"/>
              </a:rPr>
              <a:t>-coordinate of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has a nearly Gaussian distribution </a:t>
            </a:r>
            <a:endParaRPr lang="en-US" sz="21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100" dirty="0" smtClean="0">
                <a:cs typeface="Arial" charset="0"/>
              </a:rPr>
              <a:t>    →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 </a:t>
            </a:r>
            <a:r>
              <a:rPr lang="en-US" sz="2100" dirty="0" err="1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exp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(-A·r</a:t>
            </a:r>
            <a:r>
              <a:rPr lang="en-US" sz="2100" baseline="300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 eaLnBrk="1" hangingPunct="1"/>
            <a:endParaRPr lang="en-US" sz="2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endParaRPr lang="en-US" sz="2000" dirty="0" smtClean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6424613" y="2714625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7892" name="Oval 20"/>
          <p:cNvSpPr>
            <a:spLocks noChangeArrowheads="1"/>
          </p:cNvSpPr>
          <p:nvPr/>
        </p:nvSpPr>
        <p:spPr bwMode="auto">
          <a:xfrm>
            <a:off x="8331200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8356600" y="33607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87705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q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7178675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7269163" y="3482975"/>
            <a:ext cx="1069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7608888" y="31892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grpSp>
        <p:nvGrpSpPr>
          <p:cNvPr id="207898" name="Group 26"/>
          <p:cNvGrpSpPr>
            <a:grpSpLocks/>
          </p:cNvGrpSpPr>
          <p:nvPr/>
        </p:nvGrpSpPr>
        <p:grpSpPr bwMode="auto">
          <a:xfrm>
            <a:off x="6918325" y="3398838"/>
            <a:ext cx="355600" cy="396875"/>
            <a:chOff x="4454" y="2237"/>
            <a:chExt cx="224" cy="250"/>
          </a:xfrm>
        </p:grpSpPr>
        <p:sp>
          <p:nvSpPr>
            <p:cNvPr id="28718" name="Text Box 27"/>
            <p:cNvSpPr txBox="1">
              <a:spLocks noChangeArrowheads="1"/>
            </p:cNvSpPr>
            <p:nvPr/>
          </p:nvSpPr>
          <p:spPr bwMode="auto">
            <a:xfrm>
              <a:off x="4454" y="223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q</a:t>
              </a:r>
            </a:p>
          </p:txBody>
        </p:sp>
        <p:sp>
          <p:nvSpPr>
            <p:cNvPr id="28719" name="Oval 28"/>
            <p:cNvSpPr>
              <a:spLocks noChangeArrowheads="1"/>
            </p:cNvSpPr>
            <p:nvPr/>
          </p:nvSpPr>
          <p:spPr bwMode="auto">
            <a:xfrm>
              <a:off x="4618" y="2263"/>
              <a:ext cx="60" cy="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7762875" y="2276475"/>
            <a:ext cx="9525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03" name="Group 31"/>
          <p:cNvGrpSpPr>
            <a:grpSpLocks/>
          </p:cNvGrpSpPr>
          <p:nvPr/>
        </p:nvGrpSpPr>
        <p:grpSpPr bwMode="auto">
          <a:xfrm>
            <a:off x="7908925" y="4914900"/>
            <a:ext cx="1174750" cy="760413"/>
            <a:chOff x="4944" y="3039"/>
            <a:chExt cx="711" cy="591"/>
          </a:xfrm>
        </p:grpSpPr>
        <p:sp>
          <p:nvSpPr>
            <p:cNvPr id="28716" name="Line 32"/>
            <p:cNvSpPr>
              <a:spLocks noChangeShapeType="1"/>
            </p:cNvSpPr>
            <p:nvPr/>
          </p:nvSpPr>
          <p:spPr bwMode="auto">
            <a:xfrm flipH="1">
              <a:off x="4944" y="3282"/>
              <a:ext cx="43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Text Box 33"/>
            <p:cNvSpPr txBox="1">
              <a:spLocks noChangeArrowheads="1"/>
            </p:cNvSpPr>
            <p:nvPr/>
          </p:nvSpPr>
          <p:spPr bwMode="auto">
            <a:xfrm>
              <a:off x="5288" y="3039"/>
              <a:ext cx="36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P(r)</a:t>
              </a:r>
            </a:p>
          </p:txBody>
        </p:sp>
      </p:grpSp>
      <p:sp>
        <p:nvSpPr>
          <p:cNvPr id="207906" name="Oval 34"/>
          <p:cNvSpPr>
            <a:spLocks noChangeArrowheads="1"/>
          </p:cNvSpPr>
          <p:nvPr/>
        </p:nvSpPr>
        <p:spPr bwMode="auto">
          <a:xfrm>
            <a:off x="7183438" y="5734050"/>
            <a:ext cx="95250" cy="952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7875588" y="5926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28697" name="Rectangle 39"/>
          <p:cNvSpPr>
            <a:spLocks noChangeArrowheads="1"/>
          </p:cNvSpPr>
          <p:nvPr/>
        </p:nvSpPr>
        <p:spPr bwMode="auto">
          <a:xfrm>
            <a:off x="8758238" y="642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8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44625"/>
            <a:ext cx="1306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33" name="Oval 61"/>
          <p:cNvSpPr>
            <a:spLocks noChangeArrowheads="1"/>
          </p:cNvSpPr>
          <p:nvPr/>
        </p:nvSpPr>
        <p:spPr bwMode="auto">
          <a:xfrm>
            <a:off x="641508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Oval 62"/>
          <p:cNvSpPr>
            <a:spLocks noChangeArrowheads="1"/>
          </p:cNvSpPr>
          <p:nvPr/>
        </p:nvSpPr>
        <p:spPr bwMode="auto">
          <a:xfrm>
            <a:off x="751363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79"/>
          <p:cNvSpPr>
            <a:spLocks noChangeArrowheads="1"/>
          </p:cNvSpPr>
          <p:nvPr/>
        </p:nvSpPr>
        <p:spPr bwMode="auto">
          <a:xfrm rot="2490117">
            <a:off x="7442200" y="119538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Oval 80"/>
          <p:cNvSpPr>
            <a:spLocks noChangeArrowheads="1"/>
          </p:cNvSpPr>
          <p:nvPr/>
        </p:nvSpPr>
        <p:spPr bwMode="auto">
          <a:xfrm>
            <a:off x="6508750" y="5111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81"/>
          <p:cNvSpPr>
            <a:spLocks noChangeShapeType="1"/>
          </p:cNvSpPr>
          <p:nvPr/>
        </p:nvSpPr>
        <p:spPr bwMode="auto">
          <a:xfrm>
            <a:off x="6669088" y="663575"/>
            <a:ext cx="838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82"/>
          <p:cNvSpPr txBox="1">
            <a:spLocks noChangeArrowheads="1"/>
          </p:cNvSpPr>
          <p:nvPr/>
        </p:nvSpPr>
        <p:spPr bwMode="auto">
          <a:xfrm>
            <a:off x="6569075" y="1651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28705" name="Freeform 83"/>
          <p:cNvSpPr>
            <a:spLocks/>
          </p:cNvSpPr>
          <p:nvPr/>
        </p:nvSpPr>
        <p:spPr bwMode="auto">
          <a:xfrm>
            <a:off x="6323013" y="76358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Oval 84"/>
          <p:cNvSpPr>
            <a:spLocks noChangeArrowheads="1"/>
          </p:cNvSpPr>
          <p:nvPr/>
        </p:nvSpPr>
        <p:spPr bwMode="auto">
          <a:xfrm rot="2490117">
            <a:off x="6623050" y="15525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Oval 85"/>
          <p:cNvSpPr>
            <a:spLocks noChangeArrowheads="1"/>
          </p:cNvSpPr>
          <p:nvPr/>
        </p:nvSpPr>
        <p:spPr bwMode="auto">
          <a:xfrm rot="2490117">
            <a:off x="7005638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Oval 86"/>
          <p:cNvSpPr>
            <a:spLocks noChangeArrowheads="1"/>
          </p:cNvSpPr>
          <p:nvPr/>
        </p:nvSpPr>
        <p:spPr bwMode="auto">
          <a:xfrm rot="2490117">
            <a:off x="7342188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Oval 87"/>
          <p:cNvSpPr>
            <a:spLocks noChangeArrowheads="1"/>
          </p:cNvSpPr>
          <p:nvPr/>
        </p:nvSpPr>
        <p:spPr bwMode="auto">
          <a:xfrm rot="2490117">
            <a:off x="7088188" y="15271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Oval 89"/>
          <p:cNvSpPr>
            <a:spLocks noChangeArrowheads="1"/>
          </p:cNvSpPr>
          <p:nvPr/>
        </p:nvSpPr>
        <p:spPr bwMode="auto">
          <a:xfrm rot="2490117">
            <a:off x="7726363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Oval 90"/>
          <p:cNvSpPr>
            <a:spLocks noChangeArrowheads="1"/>
          </p:cNvSpPr>
          <p:nvPr/>
        </p:nvSpPr>
        <p:spPr bwMode="auto">
          <a:xfrm rot="2490117">
            <a:off x="8148638" y="8572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Oval 91"/>
          <p:cNvSpPr>
            <a:spLocks noChangeArrowheads="1"/>
          </p:cNvSpPr>
          <p:nvPr/>
        </p:nvSpPr>
        <p:spPr bwMode="auto">
          <a:xfrm rot="2490117">
            <a:off x="7542213" y="15144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Oval 92"/>
          <p:cNvSpPr>
            <a:spLocks noChangeArrowheads="1"/>
          </p:cNvSpPr>
          <p:nvPr/>
        </p:nvSpPr>
        <p:spPr bwMode="auto">
          <a:xfrm rot="2490117">
            <a:off x="7875588" y="119538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8865" y="1963474"/>
            <a:ext cx="3264425" cy="58221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exp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⁡(−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𝑐𝑟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𝑐𝑟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:endParaRPr lang="en-US" sz="2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8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4" dur="20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3703 C 0.05434 0.08356 0.01632 0.10833 -0.01719 0.09097 C -0.04982 0.07453 -0.0691 0.02638 -0.05555 -0.01899 C -0.0441 -0.06181 -0.01041 -0.08658 0.02014 -0.07176 C 0.04775 -0.05764 0.06476 -0.01644 0.05347 0.02338 C 0.04393 0.05879 0.01528 0.08148 -0.01041 0.06851 C -0.0342 0.05625 -0.04913 0.02222 -0.03958 -0.01112 C -0.03107 -0.04005 -0.00781 -0.05996 0.01354 -0.04815 C 0.03299 -0.03912 0.04497 -0.01135 0.03733 0.01481 C 0.03038 0.03888 0.01233 0.05463 -0.00469 0.04629 C -0.01875 0.03888 -0.02847 0.01782 -0.02309 -0.00232 C -0.01823 -0.02037 -0.00538 -0.03195 0.00695 -0.02616 C 0.01754 -0.0213 0.02518 -0.00741 0.02101 0.00625 C 0.01806 0.01759 0.01042 0.02662 0.00261 0.02361 C -0.00347 0.02013 -0.00868 0.01388 -0.00694 0.00601 C -0.0059 0.00092 -0.0033 -0.00348 0.00018 -0.00371 C 0.00209 -0.00301 0.0033 -0.00278 0.00434 -0.00139 " pathEditMode="relative" rAng="12282561" ptsTypes="fffffffffffffffff">
                                      <p:cBhvr>
                                        <p:cTn id="94" dur="500" spd="-100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67" grpId="0" animBg="1"/>
      <p:bldP spid="207901" grpId="0" animBg="1" autoUpdateAnimBg="0"/>
      <p:bldP spid="207901" grpId="1" animBg="1"/>
      <p:bldP spid="207874" grpId="0" animBg="1"/>
      <p:bldP spid="207891" grpId="0" animBg="1" autoUpdateAnimBg="0"/>
      <p:bldP spid="207892" grpId="0" animBg="1"/>
      <p:bldP spid="207893" grpId="0" autoUpdateAnimBg="0"/>
      <p:bldP spid="207894" grpId="0" autoUpdateAnimBg="0"/>
      <p:bldP spid="207895" grpId="0" animBg="1"/>
      <p:bldP spid="207896" grpId="0" animBg="1"/>
      <p:bldP spid="207897" grpId="0" autoUpdateAnimBg="0"/>
      <p:bldP spid="207902" grpId="0" animBg="1"/>
      <p:bldP spid="207906" grpId="0" animBg="1"/>
      <p:bldP spid="207906" grpId="1" animBg="1"/>
      <p:bldP spid="207907" grpId="0" autoUpdateAnimBg="0"/>
      <p:bldP spid="207933" grpId="0" animBg="1"/>
      <p:bldP spid="207933" grpId="1" animBg="1"/>
      <p:bldP spid="207934" grpId="0" animBg="1"/>
      <p:bldP spid="207934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Zoo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1"/>
                <a:ext cx="5418740" cy="4901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Hamming distance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coordinate(s)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[IM98]</a:t>
                </a:r>
              </a:p>
              <a:p>
                <a:r>
                  <a:rPr lang="en-US" dirty="0" smtClean="0"/>
                  <a:t>Manhattan distance: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 smtClean="0"/>
                  <a:t>: random grid </a:t>
                </a:r>
                <a:r>
                  <a:rPr lang="en-US" b="0" dirty="0" smtClean="0">
                    <a:solidFill>
                      <a:srgbClr val="000099"/>
                    </a:solidFill>
                  </a:rPr>
                  <a:t>[AI’06]</a:t>
                </a:r>
              </a:p>
              <a:p>
                <a:r>
                  <a:rPr lang="en-US" dirty="0" err="1" smtClean="0"/>
                  <a:t>Jaccard</a:t>
                </a:r>
                <a:r>
                  <a:rPr lang="en-US" dirty="0" smtClean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on the universe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:r>
                  <a:rPr lang="en-US" b="0" i="1" dirty="0" smtClean="0"/>
                  <a:t>min-wise hashing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Bro</a:t>
                </a:r>
                <a:r>
                  <a:rPr lang="en-US" dirty="0" smtClean="0">
                    <a:solidFill>
                      <a:srgbClr val="000099"/>
                    </a:solidFill>
                    <a:cs typeface="Arial" charset="0"/>
                  </a:rPr>
                  <a:t>’97,BGMZ’97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]</a:t>
                </a:r>
              </a:p>
              <a:p>
                <a:pPr>
                  <a:buClr>
                    <a:srgbClr val="727CA3"/>
                  </a:buClr>
                </a:pPr>
                <a:r>
                  <a:rPr lang="en-US" dirty="0" smtClean="0"/>
                  <a:t>Angle: </a:t>
                </a:r>
                <a:r>
                  <a:rPr lang="en-US" dirty="0" err="1" smtClean="0"/>
                  <a:t>sim</a:t>
                </a:r>
                <a:r>
                  <a:rPr lang="en-US" dirty="0" smtClean="0"/>
                  <a:t>-hash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[Cha’02,…]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1"/>
                <a:ext cx="5418740" cy="4901200"/>
              </a:xfrm>
              <a:blipFill rotWithShape="0">
                <a:blip r:embed="rId2"/>
                <a:stretch>
                  <a:fillRect l="-1687" t="-1990" r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889890" y="9132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5940" y="434188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651372" y="3984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3971" y="402337"/>
            <a:ext cx="1651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Simons or not to Simons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6676" y="2699989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…21102…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57078" y="18964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98383" y="19027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66776" y="190339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117548" y="18516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279412" y="16627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90780" y="2699305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…01122…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621182" y="18957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462487" y="19021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30880" y="19027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1652" y="185100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943516" y="166209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13987" y="2130052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…11101…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0780" y="2129368"/>
            <a:ext cx="1587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…01111…</a:t>
            </a:r>
            <a:endParaRPr lang="en-US" sz="2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2985" y="3659430"/>
            <a:ext cx="16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be,not,or,to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67590" y="3659430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not,or,to</a:t>
            </a:r>
            <a:r>
              <a:rPr lang="en-US" sz="2000" dirty="0" smtClean="0"/>
              <a:t>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Simons}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22423" y="2118730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74830" y="2130052"/>
            <a:ext cx="385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117043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83175" y="18455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78255" y="5494967"/>
                <a:ext cx="2697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 err="1" smtClean="0"/>
                  <a:t>be,to,Simons,or,not</a:t>
                </a:r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255" y="5494967"/>
                <a:ext cx="2697533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r="-22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580963" y="48311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86117" y="483111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19866" y="4501381"/>
            <a:ext cx="164728" cy="329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210644" y="4501381"/>
            <a:ext cx="164728" cy="329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7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in the wild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want exact NNS, 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Can choose any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Correct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Performance:</a:t>
                </a:r>
              </a:p>
              <a:p>
                <a:pPr lvl="2"/>
                <a:r>
                  <a:rPr lang="en-US" dirty="0" smtClean="0"/>
                  <a:t>trade-off between # tables and false positives</a:t>
                </a:r>
              </a:p>
              <a:p>
                <a:pPr lvl="2"/>
                <a:r>
                  <a:rPr lang="en-US" dirty="0"/>
                  <a:t>will depend on dataset “</a:t>
                </a:r>
                <a:r>
                  <a:rPr lang="en-US" dirty="0" smtClean="0"/>
                  <a:t>quality”</a:t>
                </a:r>
              </a:p>
              <a:p>
                <a:pPr lvl="2"/>
                <a:r>
                  <a:rPr lang="en-US" dirty="0" smtClean="0"/>
                  <a:t>Can tune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to optimize for given dataset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600200"/>
                <a:ext cx="7907275" cy="4530725"/>
              </a:xfrm>
              <a:blipFill rotWithShape="0">
                <a:blip r:embed="rId2"/>
                <a:stretch>
                  <a:fillRect l="-1388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228952" y="317389"/>
            <a:ext cx="2682813" cy="2112276"/>
            <a:chOff x="6267357" y="169980"/>
            <a:chExt cx="2682813" cy="211227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267357" y="169980"/>
              <a:ext cx="0" cy="21122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267357" y="2282255"/>
              <a:ext cx="268281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77" y="2429665"/>
                <a:ext cx="4394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50" y="311984"/>
                <a:ext cx="448584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 bwMode="auto">
          <a:xfrm>
            <a:off x="6492250" y="388794"/>
            <a:ext cx="2479270" cy="1727200"/>
          </a:xfrm>
          <a:custGeom>
            <a:avLst/>
            <a:gdLst>
              <a:gd name="connsiteX0" fmla="*/ 0 w 2387600"/>
              <a:gd name="connsiteY0" fmla="*/ 0 h 1727200"/>
              <a:gd name="connsiteX1" fmla="*/ 495300 w 2387600"/>
              <a:gd name="connsiteY1" fmla="*/ 1422400 h 1727200"/>
              <a:gd name="connsiteX2" fmla="*/ 2387600 w 2387600"/>
              <a:gd name="connsiteY2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727200">
                <a:moveTo>
                  <a:pt x="0" y="0"/>
                </a:moveTo>
                <a:cubicBezTo>
                  <a:pt x="48683" y="567266"/>
                  <a:pt x="97367" y="1134533"/>
                  <a:pt x="495300" y="1422400"/>
                </a:cubicBezTo>
                <a:cubicBezTo>
                  <a:pt x="893233" y="1710267"/>
                  <a:pt x="1640416" y="1718733"/>
                  <a:pt x="2387600" y="17272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5010" y="180977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afety not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guaranteed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6607465" y="408867"/>
            <a:ext cx="268835" cy="6912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9680" y="1012272"/>
            <a:ext cx="1362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fewer false </a:t>
            </a:r>
          </a:p>
          <a:p>
            <a:r>
              <a:rPr lang="en-US" sz="2000" dirty="0" smtClean="0">
                <a:latin typeface="+mn-lt"/>
              </a:rPr>
              <a:t>positives</a:t>
            </a:r>
            <a:endParaRPr lang="en-US" sz="2000" dirty="0">
              <a:latin typeface="+mn-lt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731885" y="1732969"/>
            <a:ext cx="117988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1903" y="365321"/>
            <a:ext cx="1441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fewer tables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8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/>
      <p:bldP spid="22" grpId="0" animBg="1"/>
      <p:bldP spid="23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Time-Space Trade-offs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9446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4/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log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=1+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67" t="-6849" r="-516667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1333" t="-6849" r="-313333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6322" t="-6849" r="-170115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l-GR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=2.09/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93" t="-7576" r="-506011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83710" t="-7576" r="-31900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49815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7338" name="Group 362"/>
          <p:cNvGraphicFramePr>
            <a:graphicFrameLocks noGrp="1"/>
          </p:cNvGraphicFramePr>
          <p:nvPr>
            <p:extLst/>
          </p:nvPr>
        </p:nvGraphicFramePr>
        <p:xfrm>
          <a:off x="2266950" y="1649545"/>
          <a:ext cx="6721625" cy="396875"/>
        </p:xfrm>
        <a:graphic>
          <a:graphicData uri="http://schemas.openxmlformats.org/drawingml/2006/table">
            <a:tbl>
              <a:tblPr/>
              <a:tblGrid>
                <a:gridCol w="1114495"/>
                <a:gridCol w="1344175"/>
                <a:gridCol w="1651415"/>
                <a:gridCol w="261154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093" t="-7576" r="-50601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83710" t="-7576" r="-31900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Up-Down Arrow 1"/>
          <p:cNvSpPr/>
          <p:nvPr/>
        </p:nvSpPr>
        <p:spPr bwMode="auto">
          <a:xfrm>
            <a:off x="1036248" y="1262394"/>
            <a:ext cx="188705" cy="516219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80" y="1393535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query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ime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7836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10" y="366521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9771" y="365865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2663" y="554084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26" y="551930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980" y="246950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19" y="2468265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05" t="-6849" r="-514365" b="-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438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093" t="-6849" r="-506011" b="-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581400" y="5411582"/>
            <a:ext cx="99060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48897" t="-7576" r="-15955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>
            <a:spLocks noChangeArrowheads="1"/>
          </p:cNvSpPr>
          <p:nvPr/>
        </p:nvSpPr>
        <p:spPr bwMode="auto">
          <a:xfrm rot="20859994">
            <a:off x="3123406" y="4903812"/>
            <a:ext cx="1906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1 mem lookup</a:t>
            </a:r>
          </a:p>
        </p:txBody>
      </p:sp>
    </p:spTree>
    <p:extLst>
      <p:ext uri="{BB962C8B-B14F-4D97-AF65-F5344CB8AC3E}">
        <p14:creationId xmlns:p14="http://schemas.microsoft.com/office/powerpoint/2010/main" val="19676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3994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LSH is tight…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leave the rest to cell-probe lower bounds?</a:t>
            </a:r>
            <a:endParaRPr lang="en-US" sz="4400" i="1" dirty="0" smtClean="0"/>
          </a:p>
        </p:txBody>
      </p:sp>
    </p:spTree>
    <p:extLst>
      <p:ext uri="{BB962C8B-B14F-4D97-AF65-F5344CB8AC3E}">
        <p14:creationId xmlns:p14="http://schemas.microsoft.com/office/powerpoint/2010/main" val="7350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Data-dependent Hashing!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NNS in Hamming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query </a:t>
                </a:r>
                <a:r>
                  <a:rPr lang="en-US" dirty="0" smtClean="0"/>
                  <a:t>time,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space and </a:t>
                </a:r>
                <a:r>
                  <a:rPr lang="en-US" dirty="0" smtClean="0"/>
                  <a:t>preprocessing for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7/8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ptimal LSH: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[IM’98]</a:t>
                </a:r>
              </a:p>
              <a:p>
                <a:r>
                  <a:rPr lang="en-US" dirty="0" smtClean="0"/>
                  <a:t>NNS </a:t>
                </a:r>
                <a:r>
                  <a:rPr lang="en-US" dirty="0"/>
                  <a:t>in Euclidean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7/8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ptimal LSH: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of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[AI’06]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8615" y="3736240"/>
            <a:ext cx="614480" cy="499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4510" y="2599102"/>
                <a:ext cx="20167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0" y="2599102"/>
                <a:ext cx="2016706" cy="7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06105" y="4173707"/>
                <a:ext cx="183556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05" y="4173707"/>
                <a:ext cx="1835566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19"/>
          <p:cNvSpPr txBox="1">
            <a:spLocks noChangeArrowheads="1"/>
          </p:cNvSpPr>
          <p:nvPr/>
        </p:nvSpPr>
        <p:spPr bwMode="auto">
          <a:xfrm>
            <a:off x="635495" y="1216228"/>
            <a:ext cx="3698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[</a:t>
            </a:r>
            <a:r>
              <a:rPr lang="en-US" dirty="0" smtClean="0">
                <a:solidFill>
                  <a:srgbClr val="0000CC"/>
                </a:solidFill>
              </a:rPr>
              <a:t>A-Indyk-Nguyen-Razenshteyn</a:t>
            </a:r>
            <a:r>
              <a:rPr lang="en-US" i="1" dirty="0" smtClean="0">
                <a:solidFill>
                  <a:srgbClr val="0000CC"/>
                </a:solidFill>
                <a:cs typeface="Arial" panose="020B0604020202020204" pitchFamily="34" charset="0"/>
              </a:rPr>
              <a:t>’</a:t>
            </a:r>
            <a:r>
              <a:rPr 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LSH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LSH </a:t>
                </a:r>
                <a:r>
                  <a:rPr lang="en-US" dirty="0"/>
                  <a:t>l</a:t>
                </a:r>
                <a:r>
                  <a:rPr lang="en-US" dirty="0" smtClean="0"/>
                  <a:t>ower bounds in Hamming space</a:t>
                </a:r>
              </a:p>
              <a:p>
                <a:pPr lvl="1"/>
                <a:r>
                  <a:rPr lang="en-US" dirty="0" smtClean="0"/>
                  <a:t>Fourier analytic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[Motwani-Naor-Panigrahy’06]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distribution over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0" dirty="0" smtClean="0"/>
                  <a:t>Far pair: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random,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Close pair: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random at distance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≥0.5/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35065" y="2252228"/>
            <a:ext cx="374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[O’Donnell-Wu-Zhou’11]</a:t>
            </a:r>
            <a:endParaRPr lang="en-US" sz="280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23525" y="2852925"/>
            <a:ext cx="4531790" cy="1536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08935" y="3697835"/>
            <a:ext cx="499265" cy="196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69060" y="3543410"/>
                <a:ext cx="582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060" y="3543410"/>
                <a:ext cx="58233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16416" y="3966670"/>
                <a:ext cx="582339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16" y="3966670"/>
                <a:ext cx="582339" cy="793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108200" y="4028911"/>
            <a:ext cx="475988" cy="4882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45245" y="4525433"/>
            <a:ext cx="1495289" cy="3629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06840" y="4772370"/>
                <a:ext cx="1302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≥1/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40" y="4772370"/>
                <a:ext cx="130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4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/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 rotWithShape="0">
                <a:blip r:embed="rId3"/>
                <a:stretch>
                  <a:fillRect l="-945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NNS lower bound?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try to generalize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[OWZ’11]</a:t>
                </a:r>
                <a:r>
                  <a:rPr lang="en-US" dirty="0" smtClean="0"/>
                  <a:t> to NNS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the “far point” are</a:t>
                </a:r>
                <a:r>
                  <a:rPr lang="en-US" b="0" dirty="0" smtClean="0"/>
                  <a:t> concentrated in</a:t>
                </a:r>
                <a:r>
                  <a:rPr lang="en-US" dirty="0" smtClean="0"/>
                  <a:t> a small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Easy to see at preprocessing: actual near neighbor close to the center of the minimum enclosing ball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dependent LSH:</a:t>
                </a:r>
              </a:p>
              <a:p>
                <a:pPr lvl="1"/>
                <a:r>
                  <a:rPr lang="en-US" dirty="0" smtClean="0"/>
                  <a:t>Hashing that </a:t>
                </a:r>
                <a:r>
                  <a:rPr lang="en-US" i="1" dirty="0" smtClean="0"/>
                  <a:t>depends on the entire given dataset</a:t>
                </a:r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:r>
                  <a:rPr lang="en-US" dirty="0" smtClean="0"/>
                  <a:t>Two components:</a:t>
                </a:r>
              </a:p>
              <a:p>
                <a:pPr lvl="1"/>
                <a:r>
                  <a:rPr lang="en-US" dirty="0" smtClean="0"/>
                  <a:t>“Nice” geometric configuration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Reduction from general to this “nice” geometric configuration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Configuration: “</a:t>
            </a:r>
            <a:r>
              <a:rPr lang="en-US" dirty="0" err="1" smtClean="0"/>
              <a:t>sparsity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ll points are on a sphere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Random points are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Lemma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“Proof”:</a:t>
                </a:r>
              </a:p>
              <a:p>
                <a:pPr lvl="1"/>
                <a:r>
                  <a:rPr lang="en-US" dirty="0" smtClean="0"/>
                  <a:t>Obtained via “cap carving”</a:t>
                </a:r>
              </a:p>
              <a:p>
                <a:pPr lvl="1"/>
                <a:r>
                  <a:rPr lang="en-US" dirty="0" smtClean="0"/>
                  <a:t>Similar to “ball carving”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[KMS’98, AI’06]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Lemma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1’: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for radius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16175" y="2430470"/>
            <a:ext cx="2880375" cy="268835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37160" y="3774645"/>
            <a:ext cx="168982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37160" y="2123230"/>
            <a:ext cx="0" cy="165141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66855" y="2276850"/>
            <a:ext cx="844910" cy="2573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00960" y="4332003"/>
            <a:ext cx="2880375" cy="4924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03809" y="2948938"/>
            <a:ext cx="2508691" cy="33604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15440" y="3044950"/>
            <a:ext cx="115216" cy="14253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8346035" y="2720490"/>
            <a:ext cx="571500" cy="1404265"/>
          </a:xfrm>
          <a:custGeom>
            <a:avLst/>
            <a:gdLst>
              <a:gd name="connsiteX0" fmla="*/ 88900 w 571500"/>
              <a:gd name="connsiteY0" fmla="*/ 0 h 1404265"/>
              <a:gd name="connsiteX1" fmla="*/ 82550 w 571500"/>
              <a:gd name="connsiteY1" fmla="*/ 50800 h 1404265"/>
              <a:gd name="connsiteX2" fmla="*/ 69850 w 571500"/>
              <a:gd name="connsiteY2" fmla="*/ 69850 h 1404265"/>
              <a:gd name="connsiteX3" fmla="*/ 38100 w 571500"/>
              <a:gd name="connsiteY3" fmla="*/ 133350 h 1404265"/>
              <a:gd name="connsiteX4" fmla="*/ 31750 w 571500"/>
              <a:gd name="connsiteY4" fmla="*/ 152400 h 1404265"/>
              <a:gd name="connsiteX5" fmla="*/ 0 w 571500"/>
              <a:gd name="connsiteY5" fmla="*/ 190500 h 1404265"/>
              <a:gd name="connsiteX6" fmla="*/ 6350 w 571500"/>
              <a:gd name="connsiteY6" fmla="*/ 215900 h 1404265"/>
              <a:gd name="connsiteX7" fmla="*/ 31750 w 571500"/>
              <a:gd name="connsiteY7" fmla="*/ 222250 h 1404265"/>
              <a:gd name="connsiteX8" fmla="*/ 177800 w 571500"/>
              <a:gd name="connsiteY8" fmla="*/ 215900 h 1404265"/>
              <a:gd name="connsiteX9" fmla="*/ 260350 w 571500"/>
              <a:gd name="connsiteY9" fmla="*/ 222250 h 1404265"/>
              <a:gd name="connsiteX10" fmla="*/ 215900 w 571500"/>
              <a:gd name="connsiteY10" fmla="*/ 266700 h 1404265"/>
              <a:gd name="connsiteX11" fmla="*/ 203200 w 571500"/>
              <a:gd name="connsiteY11" fmla="*/ 285750 h 1404265"/>
              <a:gd name="connsiteX12" fmla="*/ 247650 w 571500"/>
              <a:gd name="connsiteY12" fmla="*/ 311150 h 1404265"/>
              <a:gd name="connsiteX13" fmla="*/ 336550 w 571500"/>
              <a:gd name="connsiteY13" fmla="*/ 336550 h 1404265"/>
              <a:gd name="connsiteX14" fmla="*/ 393700 w 571500"/>
              <a:gd name="connsiteY14" fmla="*/ 349250 h 1404265"/>
              <a:gd name="connsiteX15" fmla="*/ 444500 w 571500"/>
              <a:gd name="connsiteY15" fmla="*/ 361950 h 1404265"/>
              <a:gd name="connsiteX16" fmla="*/ 495300 w 571500"/>
              <a:gd name="connsiteY16" fmla="*/ 368300 h 1404265"/>
              <a:gd name="connsiteX17" fmla="*/ 552450 w 571500"/>
              <a:gd name="connsiteY17" fmla="*/ 387350 h 1404265"/>
              <a:gd name="connsiteX18" fmla="*/ 539750 w 571500"/>
              <a:gd name="connsiteY18" fmla="*/ 412750 h 1404265"/>
              <a:gd name="connsiteX19" fmla="*/ 488950 w 571500"/>
              <a:gd name="connsiteY19" fmla="*/ 425450 h 1404265"/>
              <a:gd name="connsiteX20" fmla="*/ 431800 w 571500"/>
              <a:gd name="connsiteY20" fmla="*/ 450850 h 1404265"/>
              <a:gd name="connsiteX21" fmla="*/ 355600 w 571500"/>
              <a:gd name="connsiteY21" fmla="*/ 476250 h 1404265"/>
              <a:gd name="connsiteX22" fmla="*/ 336550 w 571500"/>
              <a:gd name="connsiteY22" fmla="*/ 495300 h 1404265"/>
              <a:gd name="connsiteX23" fmla="*/ 317500 w 571500"/>
              <a:gd name="connsiteY23" fmla="*/ 508000 h 1404265"/>
              <a:gd name="connsiteX24" fmla="*/ 342900 w 571500"/>
              <a:gd name="connsiteY24" fmla="*/ 520700 h 1404265"/>
              <a:gd name="connsiteX25" fmla="*/ 381000 w 571500"/>
              <a:gd name="connsiteY25" fmla="*/ 527050 h 1404265"/>
              <a:gd name="connsiteX26" fmla="*/ 400050 w 571500"/>
              <a:gd name="connsiteY26" fmla="*/ 533400 h 1404265"/>
              <a:gd name="connsiteX27" fmla="*/ 431800 w 571500"/>
              <a:gd name="connsiteY27" fmla="*/ 539750 h 1404265"/>
              <a:gd name="connsiteX28" fmla="*/ 400050 w 571500"/>
              <a:gd name="connsiteY28" fmla="*/ 552450 h 1404265"/>
              <a:gd name="connsiteX29" fmla="*/ 381000 w 571500"/>
              <a:gd name="connsiteY29" fmla="*/ 565150 h 1404265"/>
              <a:gd name="connsiteX30" fmla="*/ 323850 w 571500"/>
              <a:gd name="connsiteY30" fmla="*/ 584200 h 1404265"/>
              <a:gd name="connsiteX31" fmla="*/ 298450 w 571500"/>
              <a:gd name="connsiteY31" fmla="*/ 596900 h 1404265"/>
              <a:gd name="connsiteX32" fmla="*/ 260350 w 571500"/>
              <a:gd name="connsiteY32" fmla="*/ 622300 h 1404265"/>
              <a:gd name="connsiteX33" fmla="*/ 254000 w 571500"/>
              <a:gd name="connsiteY33" fmla="*/ 647700 h 1404265"/>
              <a:gd name="connsiteX34" fmla="*/ 273050 w 571500"/>
              <a:gd name="connsiteY34" fmla="*/ 660400 h 1404265"/>
              <a:gd name="connsiteX35" fmla="*/ 311150 w 571500"/>
              <a:gd name="connsiteY35" fmla="*/ 673100 h 1404265"/>
              <a:gd name="connsiteX36" fmla="*/ 330200 w 571500"/>
              <a:gd name="connsiteY36" fmla="*/ 685800 h 1404265"/>
              <a:gd name="connsiteX37" fmla="*/ 361950 w 571500"/>
              <a:gd name="connsiteY37" fmla="*/ 698500 h 1404265"/>
              <a:gd name="connsiteX38" fmla="*/ 387350 w 571500"/>
              <a:gd name="connsiteY38" fmla="*/ 711200 h 1404265"/>
              <a:gd name="connsiteX39" fmla="*/ 400050 w 571500"/>
              <a:gd name="connsiteY39" fmla="*/ 730250 h 1404265"/>
              <a:gd name="connsiteX40" fmla="*/ 368300 w 571500"/>
              <a:gd name="connsiteY40" fmla="*/ 768350 h 1404265"/>
              <a:gd name="connsiteX41" fmla="*/ 349250 w 571500"/>
              <a:gd name="connsiteY41" fmla="*/ 806450 h 1404265"/>
              <a:gd name="connsiteX42" fmla="*/ 387350 w 571500"/>
              <a:gd name="connsiteY42" fmla="*/ 850900 h 1404265"/>
              <a:gd name="connsiteX43" fmla="*/ 406400 w 571500"/>
              <a:gd name="connsiteY43" fmla="*/ 857250 h 1404265"/>
              <a:gd name="connsiteX44" fmla="*/ 482600 w 571500"/>
              <a:gd name="connsiteY44" fmla="*/ 895350 h 1404265"/>
              <a:gd name="connsiteX45" fmla="*/ 501650 w 571500"/>
              <a:gd name="connsiteY45" fmla="*/ 914400 h 1404265"/>
              <a:gd name="connsiteX46" fmla="*/ 488950 w 571500"/>
              <a:gd name="connsiteY46" fmla="*/ 965200 h 1404265"/>
              <a:gd name="connsiteX47" fmla="*/ 469900 w 571500"/>
              <a:gd name="connsiteY47" fmla="*/ 977900 h 1404265"/>
              <a:gd name="connsiteX48" fmla="*/ 482600 w 571500"/>
              <a:gd name="connsiteY48" fmla="*/ 1035050 h 1404265"/>
              <a:gd name="connsiteX49" fmla="*/ 514350 w 571500"/>
              <a:gd name="connsiteY49" fmla="*/ 1060450 h 1404265"/>
              <a:gd name="connsiteX50" fmla="*/ 552450 w 571500"/>
              <a:gd name="connsiteY50" fmla="*/ 1079500 h 1404265"/>
              <a:gd name="connsiteX51" fmla="*/ 571500 w 571500"/>
              <a:gd name="connsiteY51" fmla="*/ 1092200 h 1404265"/>
              <a:gd name="connsiteX52" fmla="*/ 520700 w 571500"/>
              <a:gd name="connsiteY52" fmla="*/ 1111250 h 1404265"/>
              <a:gd name="connsiteX53" fmla="*/ 501650 w 571500"/>
              <a:gd name="connsiteY53" fmla="*/ 1117600 h 1404265"/>
              <a:gd name="connsiteX54" fmla="*/ 425450 w 571500"/>
              <a:gd name="connsiteY54" fmla="*/ 1130300 h 1404265"/>
              <a:gd name="connsiteX55" fmla="*/ 406400 w 571500"/>
              <a:gd name="connsiteY55" fmla="*/ 1143000 h 1404265"/>
              <a:gd name="connsiteX56" fmla="*/ 393700 w 571500"/>
              <a:gd name="connsiteY56" fmla="*/ 1174750 h 1404265"/>
              <a:gd name="connsiteX57" fmla="*/ 412750 w 571500"/>
              <a:gd name="connsiteY57" fmla="*/ 1181100 h 1404265"/>
              <a:gd name="connsiteX58" fmla="*/ 431800 w 571500"/>
              <a:gd name="connsiteY58" fmla="*/ 1200150 h 1404265"/>
              <a:gd name="connsiteX59" fmla="*/ 457200 w 571500"/>
              <a:gd name="connsiteY59" fmla="*/ 1238250 h 1404265"/>
              <a:gd name="connsiteX60" fmla="*/ 495300 w 571500"/>
              <a:gd name="connsiteY60" fmla="*/ 1263650 h 1404265"/>
              <a:gd name="connsiteX61" fmla="*/ 520700 w 571500"/>
              <a:gd name="connsiteY61" fmla="*/ 1276350 h 1404265"/>
              <a:gd name="connsiteX62" fmla="*/ 552450 w 571500"/>
              <a:gd name="connsiteY62" fmla="*/ 1314450 h 1404265"/>
              <a:gd name="connsiteX63" fmla="*/ 463550 w 571500"/>
              <a:gd name="connsiteY63" fmla="*/ 1339850 h 1404265"/>
              <a:gd name="connsiteX64" fmla="*/ 444500 w 571500"/>
              <a:gd name="connsiteY64" fmla="*/ 1352550 h 1404265"/>
              <a:gd name="connsiteX65" fmla="*/ 400050 w 571500"/>
              <a:gd name="connsiteY65" fmla="*/ 1384300 h 1404265"/>
              <a:gd name="connsiteX66" fmla="*/ 393700 w 571500"/>
              <a:gd name="connsiteY66" fmla="*/ 1397000 h 140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71500" h="1404265">
                <a:moveTo>
                  <a:pt x="88900" y="0"/>
                </a:moveTo>
                <a:cubicBezTo>
                  <a:pt x="86783" y="16933"/>
                  <a:pt x="87040" y="34336"/>
                  <a:pt x="82550" y="50800"/>
                </a:cubicBezTo>
                <a:cubicBezTo>
                  <a:pt x="80542" y="58163"/>
                  <a:pt x="72684" y="62764"/>
                  <a:pt x="69850" y="69850"/>
                </a:cubicBezTo>
                <a:cubicBezTo>
                  <a:pt x="44572" y="133046"/>
                  <a:pt x="73939" y="97511"/>
                  <a:pt x="38100" y="133350"/>
                </a:cubicBezTo>
                <a:cubicBezTo>
                  <a:pt x="35983" y="139700"/>
                  <a:pt x="34743" y="146413"/>
                  <a:pt x="31750" y="152400"/>
                </a:cubicBezTo>
                <a:cubicBezTo>
                  <a:pt x="22909" y="170081"/>
                  <a:pt x="14044" y="176456"/>
                  <a:pt x="0" y="190500"/>
                </a:cubicBezTo>
                <a:cubicBezTo>
                  <a:pt x="2117" y="198967"/>
                  <a:pt x="179" y="209729"/>
                  <a:pt x="6350" y="215900"/>
                </a:cubicBezTo>
                <a:cubicBezTo>
                  <a:pt x="12521" y="222071"/>
                  <a:pt x="23023" y="222250"/>
                  <a:pt x="31750" y="222250"/>
                </a:cubicBezTo>
                <a:cubicBezTo>
                  <a:pt x="80479" y="222250"/>
                  <a:pt x="129117" y="218017"/>
                  <a:pt x="177800" y="215900"/>
                </a:cubicBezTo>
                <a:cubicBezTo>
                  <a:pt x="205317" y="218017"/>
                  <a:pt x="243791" y="200172"/>
                  <a:pt x="260350" y="222250"/>
                </a:cubicBezTo>
                <a:cubicBezTo>
                  <a:pt x="272922" y="239013"/>
                  <a:pt x="227523" y="249265"/>
                  <a:pt x="215900" y="266700"/>
                </a:cubicBezTo>
                <a:lnTo>
                  <a:pt x="203200" y="285750"/>
                </a:lnTo>
                <a:cubicBezTo>
                  <a:pt x="220383" y="297205"/>
                  <a:pt x="227509" y="303093"/>
                  <a:pt x="247650" y="311150"/>
                </a:cubicBezTo>
                <a:cubicBezTo>
                  <a:pt x="275817" y="322417"/>
                  <a:pt x="307304" y="329669"/>
                  <a:pt x="336550" y="336550"/>
                </a:cubicBezTo>
                <a:cubicBezTo>
                  <a:pt x="355546" y="341020"/>
                  <a:pt x="374704" y="344780"/>
                  <a:pt x="393700" y="349250"/>
                </a:cubicBezTo>
                <a:cubicBezTo>
                  <a:pt x="410690" y="353248"/>
                  <a:pt x="427344" y="358733"/>
                  <a:pt x="444500" y="361950"/>
                </a:cubicBezTo>
                <a:cubicBezTo>
                  <a:pt x="461273" y="365095"/>
                  <a:pt x="478367" y="366183"/>
                  <a:pt x="495300" y="368300"/>
                </a:cubicBezTo>
                <a:cubicBezTo>
                  <a:pt x="514350" y="374650"/>
                  <a:pt x="561430" y="369389"/>
                  <a:pt x="552450" y="387350"/>
                </a:cubicBezTo>
                <a:cubicBezTo>
                  <a:pt x="548217" y="395817"/>
                  <a:pt x="547867" y="407880"/>
                  <a:pt x="539750" y="412750"/>
                </a:cubicBezTo>
                <a:cubicBezTo>
                  <a:pt x="524783" y="421730"/>
                  <a:pt x="505633" y="420317"/>
                  <a:pt x="488950" y="425450"/>
                </a:cubicBezTo>
                <a:cubicBezTo>
                  <a:pt x="458362" y="434862"/>
                  <a:pt x="459131" y="438703"/>
                  <a:pt x="431800" y="450850"/>
                </a:cubicBezTo>
                <a:cubicBezTo>
                  <a:pt x="398639" y="465588"/>
                  <a:pt x="393576" y="465400"/>
                  <a:pt x="355600" y="476250"/>
                </a:cubicBezTo>
                <a:cubicBezTo>
                  <a:pt x="349250" y="482600"/>
                  <a:pt x="343449" y="489551"/>
                  <a:pt x="336550" y="495300"/>
                </a:cubicBezTo>
                <a:cubicBezTo>
                  <a:pt x="330687" y="500186"/>
                  <a:pt x="315649" y="500596"/>
                  <a:pt x="317500" y="508000"/>
                </a:cubicBezTo>
                <a:cubicBezTo>
                  <a:pt x="319796" y="517183"/>
                  <a:pt x="333833" y="517980"/>
                  <a:pt x="342900" y="520700"/>
                </a:cubicBezTo>
                <a:cubicBezTo>
                  <a:pt x="355232" y="524400"/>
                  <a:pt x="368431" y="524257"/>
                  <a:pt x="381000" y="527050"/>
                </a:cubicBezTo>
                <a:cubicBezTo>
                  <a:pt x="387534" y="528502"/>
                  <a:pt x="393556" y="531777"/>
                  <a:pt x="400050" y="533400"/>
                </a:cubicBezTo>
                <a:cubicBezTo>
                  <a:pt x="410521" y="536018"/>
                  <a:pt x="421217" y="537633"/>
                  <a:pt x="431800" y="539750"/>
                </a:cubicBezTo>
                <a:cubicBezTo>
                  <a:pt x="421217" y="543983"/>
                  <a:pt x="410245" y="547352"/>
                  <a:pt x="400050" y="552450"/>
                </a:cubicBezTo>
                <a:cubicBezTo>
                  <a:pt x="393224" y="555863"/>
                  <a:pt x="387826" y="561737"/>
                  <a:pt x="381000" y="565150"/>
                </a:cubicBezTo>
                <a:cubicBezTo>
                  <a:pt x="325411" y="592944"/>
                  <a:pt x="372356" y="566010"/>
                  <a:pt x="323850" y="584200"/>
                </a:cubicBezTo>
                <a:cubicBezTo>
                  <a:pt x="314987" y="587524"/>
                  <a:pt x="306567" y="592030"/>
                  <a:pt x="298450" y="596900"/>
                </a:cubicBezTo>
                <a:cubicBezTo>
                  <a:pt x="285362" y="604753"/>
                  <a:pt x="260350" y="622300"/>
                  <a:pt x="260350" y="622300"/>
                </a:cubicBezTo>
                <a:cubicBezTo>
                  <a:pt x="258233" y="630767"/>
                  <a:pt x="251240" y="639421"/>
                  <a:pt x="254000" y="647700"/>
                </a:cubicBezTo>
                <a:cubicBezTo>
                  <a:pt x="256413" y="654940"/>
                  <a:pt x="266076" y="657300"/>
                  <a:pt x="273050" y="660400"/>
                </a:cubicBezTo>
                <a:cubicBezTo>
                  <a:pt x="285283" y="665837"/>
                  <a:pt x="298917" y="667663"/>
                  <a:pt x="311150" y="673100"/>
                </a:cubicBezTo>
                <a:cubicBezTo>
                  <a:pt x="318124" y="676200"/>
                  <a:pt x="323374" y="682387"/>
                  <a:pt x="330200" y="685800"/>
                </a:cubicBezTo>
                <a:cubicBezTo>
                  <a:pt x="340395" y="690898"/>
                  <a:pt x="351534" y="693871"/>
                  <a:pt x="361950" y="698500"/>
                </a:cubicBezTo>
                <a:cubicBezTo>
                  <a:pt x="370600" y="702345"/>
                  <a:pt x="378883" y="706967"/>
                  <a:pt x="387350" y="711200"/>
                </a:cubicBezTo>
                <a:cubicBezTo>
                  <a:pt x="391583" y="717550"/>
                  <a:pt x="400050" y="722618"/>
                  <a:pt x="400050" y="730250"/>
                </a:cubicBezTo>
                <a:cubicBezTo>
                  <a:pt x="400050" y="739710"/>
                  <a:pt x="371941" y="763981"/>
                  <a:pt x="368300" y="768350"/>
                </a:cubicBezTo>
                <a:cubicBezTo>
                  <a:pt x="354623" y="784763"/>
                  <a:pt x="355614" y="787357"/>
                  <a:pt x="349250" y="806450"/>
                </a:cubicBezTo>
                <a:cubicBezTo>
                  <a:pt x="358540" y="834321"/>
                  <a:pt x="353098" y="829492"/>
                  <a:pt x="387350" y="850900"/>
                </a:cubicBezTo>
                <a:cubicBezTo>
                  <a:pt x="393026" y="854448"/>
                  <a:pt x="400549" y="853999"/>
                  <a:pt x="406400" y="857250"/>
                </a:cubicBezTo>
                <a:cubicBezTo>
                  <a:pt x="480258" y="898282"/>
                  <a:pt x="408427" y="870626"/>
                  <a:pt x="482600" y="895350"/>
                </a:cubicBezTo>
                <a:cubicBezTo>
                  <a:pt x="488950" y="901700"/>
                  <a:pt x="499472" y="905688"/>
                  <a:pt x="501650" y="914400"/>
                </a:cubicBezTo>
                <a:cubicBezTo>
                  <a:pt x="501876" y="915304"/>
                  <a:pt x="493821" y="959112"/>
                  <a:pt x="488950" y="965200"/>
                </a:cubicBezTo>
                <a:cubicBezTo>
                  <a:pt x="484182" y="971159"/>
                  <a:pt x="476250" y="973667"/>
                  <a:pt x="469900" y="977900"/>
                </a:cubicBezTo>
                <a:cubicBezTo>
                  <a:pt x="474133" y="996950"/>
                  <a:pt x="473348" y="1017868"/>
                  <a:pt x="482600" y="1035050"/>
                </a:cubicBezTo>
                <a:cubicBezTo>
                  <a:pt x="489026" y="1046983"/>
                  <a:pt x="502916" y="1053174"/>
                  <a:pt x="514350" y="1060450"/>
                </a:cubicBezTo>
                <a:cubicBezTo>
                  <a:pt x="526329" y="1068073"/>
                  <a:pt x="540038" y="1072604"/>
                  <a:pt x="552450" y="1079500"/>
                </a:cubicBezTo>
                <a:cubicBezTo>
                  <a:pt x="559121" y="1083206"/>
                  <a:pt x="565150" y="1087967"/>
                  <a:pt x="571500" y="1092200"/>
                </a:cubicBezTo>
                <a:cubicBezTo>
                  <a:pt x="540141" y="1113106"/>
                  <a:pt x="564642" y="1100265"/>
                  <a:pt x="520700" y="1111250"/>
                </a:cubicBezTo>
                <a:cubicBezTo>
                  <a:pt x="514206" y="1112873"/>
                  <a:pt x="508214" y="1116287"/>
                  <a:pt x="501650" y="1117600"/>
                </a:cubicBezTo>
                <a:cubicBezTo>
                  <a:pt x="476400" y="1122650"/>
                  <a:pt x="425450" y="1130300"/>
                  <a:pt x="425450" y="1130300"/>
                </a:cubicBezTo>
                <a:cubicBezTo>
                  <a:pt x="419100" y="1134533"/>
                  <a:pt x="413026" y="1139214"/>
                  <a:pt x="406400" y="1143000"/>
                </a:cubicBezTo>
                <a:cubicBezTo>
                  <a:pt x="387217" y="1153962"/>
                  <a:pt x="365234" y="1151977"/>
                  <a:pt x="393700" y="1174750"/>
                </a:cubicBezTo>
                <a:cubicBezTo>
                  <a:pt x="398927" y="1178931"/>
                  <a:pt x="406400" y="1178983"/>
                  <a:pt x="412750" y="1181100"/>
                </a:cubicBezTo>
                <a:cubicBezTo>
                  <a:pt x="419100" y="1187450"/>
                  <a:pt x="426287" y="1193061"/>
                  <a:pt x="431800" y="1200150"/>
                </a:cubicBezTo>
                <a:cubicBezTo>
                  <a:pt x="441171" y="1212198"/>
                  <a:pt x="444500" y="1229783"/>
                  <a:pt x="457200" y="1238250"/>
                </a:cubicBezTo>
                <a:cubicBezTo>
                  <a:pt x="469900" y="1246717"/>
                  <a:pt x="481648" y="1256824"/>
                  <a:pt x="495300" y="1263650"/>
                </a:cubicBezTo>
                <a:cubicBezTo>
                  <a:pt x="503767" y="1267883"/>
                  <a:pt x="512997" y="1270848"/>
                  <a:pt x="520700" y="1276350"/>
                </a:cubicBezTo>
                <a:cubicBezTo>
                  <a:pt x="536257" y="1287462"/>
                  <a:pt x="542323" y="1299260"/>
                  <a:pt x="552450" y="1314450"/>
                </a:cubicBezTo>
                <a:cubicBezTo>
                  <a:pt x="523360" y="1358085"/>
                  <a:pt x="554876" y="1321585"/>
                  <a:pt x="463550" y="1339850"/>
                </a:cubicBezTo>
                <a:cubicBezTo>
                  <a:pt x="456066" y="1341347"/>
                  <a:pt x="450710" y="1348114"/>
                  <a:pt x="444500" y="1352550"/>
                </a:cubicBezTo>
                <a:cubicBezTo>
                  <a:pt x="389366" y="1391932"/>
                  <a:pt x="444945" y="1354370"/>
                  <a:pt x="400050" y="1384300"/>
                </a:cubicBezTo>
                <a:cubicBezTo>
                  <a:pt x="393031" y="1405358"/>
                  <a:pt x="393700" y="1410043"/>
                  <a:pt x="393700" y="139700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231485" y="2275990"/>
            <a:ext cx="1816100" cy="635000"/>
          </a:xfrm>
          <a:custGeom>
            <a:avLst/>
            <a:gdLst>
              <a:gd name="connsiteX0" fmla="*/ 1816100 w 1816100"/>
              <a:gd name="connsiteY0" fmla="*/ 158750 h 635000"/>
              <a:gd name="connsiteX1" fmla="*/ 1797050 w 1816100"/>
              <a:gd name="connsiteY1" fmla="*/ 196850 h 635000"/>
              <a:gd name="connsiteX2" fmla="*/ 1778000 w 1816100"/>
              <a:gd name="connsiteY2" fmla="*/ 222250 h 635000"/>
              <a:gd name="connsiteX3" fmla="*/ 1758950 w 1816100"/>
              <a:gd name="connsiteY3" fmla="*/ 254000 h 635000"/>
              <a:gd name="connsiteX4" fmla="*/ 1733550 w 1816100"/>
              <a:gd name="connsiteY4" fmla="*/ 292100 h 635000"/>
              <a:gd name="connsiteX5" fmla="*/ 1714500 w 1816100"/>
              <a:gd name="connsiteY5" fmla="*/ 323850 h 635000"/>
              <a:gd name="connsiteX6" fmla="*/ 1689100 w 1816100"/>
              <a:gd name="connsiteY6" fmla="*/ 361950 h 635000"/>
              <a:gd name="connsiteX7" fmla="*/ 1670050 w 1816100"/>
              <a:gd name="connsiteY7" fmla="*/ 393700 h 635000"/>
              <a:gd name="connsiteX8" fmla="*/ 1657350 w 1816100"/>
              <a:gd name="connsiteY8" fmla="*/ 419100 h 635000"/>
              <a:gd name="connsiteX9" fmla="*/ 1638300 w 1816100"/>
              <a:gd name="connsiteY9" fmla="*/ 444500 h 635000"/>
              <a:gd name="connsiteX10" fmla="*/ 1644650 w 1816100"/>
              <a:gd name="connsiteY10" fmla="*/ 400050 h 635000"/>
              <a:gd name="connsiteX11" fmla="*/ 1651000 w 1816100"/>
              <a:gd name="connsiteY11" fmla="*/ 361950 h 635000"/>
              <a:gd name="connsiteX12" fmla="*/ 1657350 w 1816100"/>
              <a:gd name="connsiteY12" fmla="*/ 298450 h 635000"/>
              <a:gd name="connsiteX13" fmla="*/ 1651000 w 1816100"/>
              <a:gd name="connsiteY13" fmla="*/ 171450 h 635000"/>
              <a:gd name="connsiteX14" fmla="*/ 1631950 w 1816100"/>
              <a:gd name="connsiteY14" fmla="*/ 127000 h 635000"/>
              <a:gd name="connsiteX15" fmla="*/ 1606550 w 1816100"/>
              <a:gd name="connsiteY15" fmla="*/ 120650 h 635000"/>
              <a:gd name="connsiteX16" fmla="*/ 1536700 w 1816100"/>
              <a:gd name="connsiteY16" fmla="*/ 127000 h 635000"/>
              <a:gd name="connsiteX17" fmla="*/ 1447800 w 1816100"/>
              <a:gd name="connsiteY17" fmla="*/ 190500 h 635000"/>
              <a:gd name="connsiteX18" fmla="*/ 1416050 w 1816100"/>
              <a:gd name="connsiteY18" fmla="*/ 209550 h 635000"/>
              <a:gd name="connsiteX19" fmla="*/ 1358900 w 1816100"/>
              <a:gd name="connsiteY19" fmla="*/ 285750 h 635000"/>
              <a:gd name="connsiteX20" fmla="*/ 1365250 w 1816100"/>
              <a:gd name="connsiteY20" fmla="*/ 107950 h 635000"/>
              <a:gd name="connsiteX21" fmla="*/ 1308100 w 1816100"/>
              <a:gd name="connsiteY21" fmla="*/ 152400 h 635000"/>
              <a:gd name="connsiteX22" fmla="*/ 1250950 w 1816100"/>
              <a:gd name="connsiteY22" fmla="*/ 209550 h 635000"/>
              <a:gd name="connsiteX23" fmla="*/ 1193800 w 1816100"/>
              <a:gd name="connsiteY23" fmla="*/ 279400 h 635000"/>
              <a:gd name="connsiteX24" fmla="*/ 1168400 w 1816100"/>
              <a:gd name="connsiteY24" fmla="*/ 304800 h 635000"/>
              <a:gd name="connsiteX25" fmla="*/ 1149350 w 1816100"/>
              <a:gd name="connsiteY25" fmla="*/ 336550 h 635000"/>
              <a:gd name="connsiteX26" fmla="*/ 1130300 w 1816100"/>
              <a:gd name="connsiteY26" fmla="*/ 349250 h 635000"/>
              <a:gd name="connsiteX27" fmla="*/ 1111250 w 1816100"/>
              <a:gd name="connsiteY27" fmla="*/ 368300 h 635000"/>
              <a:gd name="connsiteX28" fmla="*/ 1092200 w 1816100"/>
              <a:gd name="connsiteY28" fmla="*/ 266700 h 635000"/>
              <a:gd name="connsiteX29" fmla="*/ 1066800 w 1816100"/>
              <a:gd name="connsiteY29" fmla="*/ 222250 h 635000"/>
              <a:gd name="connsiteX30" fmla="*/ 1009650 w 1816100"/>
              <a:gd name="connsiteY30" fmla="*/ 127000 h 635000"/>
              <a:gd name="connsiteX31" fmla="*/ 939800 w 1816100"/>
              <a:gd name="connsiteY31" fmla="*/ 57150 h 635000"/>
              <a:gd name="connsiteX32" fmla="*/ 895350 w 1816100"/>
              <a:gd name="connsiteY32" fmla="*/ 38100 h 635000"/>
              <a:gd name="connsiteX33" fmla="*/ 857250 w 1816100"/>
              <a:gd name="connsiteY33" fmla="*/ 19050 h 635000"/>
              <a:gd name="connsiteX34" fmla="*/ 774700 w 1816100"/>
              <a:gd name="connsiteY34" fmla="*/ 0 h 635000"/>
              <a:gd name="connsiteX35" fmla="*/ 673100 w 1816100"/>
              <a:gd name="connsiteY35" fmla="*/ 12700 h 635000"/>
              <a:gd name="connsiteX36" fmla="*/ 647700 w 1816100"/>
              <a:gd name="connsiteY36" fmla="*/ 25400 h 635000"/>
              <a:gd name="connsiteX37" fmla="*/ 584200 w 1816100"/>
              <a:gd name="connsiteY37" fmla="*/ 76200 h 635000"/>
              <a:gd name="connsiteX38" fmla="*/ 533400 w 1816100"/>
              <a:gd name="connsiteY38" fmla="*/ 139700 h 635000"/>
              <a:gd name="connsiteX39" fmla="*/ 508000 w 1816100"/>
              <a:gd name="connsiteY39" fmla="*/ 177800 h 635000"/>
              <a:gd name="connsiteX40" fmla="*/ 488950 w 1816100"/>
              <a:gd name="connsiteY40" fmla="*/ 247650 h 635000"/>
              <a:gd name="connsiteX41" fmla="*/ 482600 w 1816100"/>
              <a:gd name="connsiteY41" fmla="*/ 266700 h 635000"/>
              <a:gd name="connsiteX42" fmla="*/ 488950 w 1816100"/>
              <a:gd name="connsiteY42" fmla="*/ 298450 h 635000"/>
              <a:gd name="connsiteX43" fmla="*/ 520700 w 1816100"/>
              <a:gd name="connsiteY43" fmla="*/ 247650 h 635000"/>
              <a:gd name="connsiteX44" fmla="*/ 539750 w 1816100"/>
              <a:gd name="connsiteY44" fmla="*/ 228600 h 635000"/>
              <a:gd name="connsiteX45" fmla="*/ 546100 w 1816100"/>
              <a:gd name="connsiteY45" fmla="*/ 203200 h 635000"/>
              <a:gd name="connsiteX46" fmla="*/ 558800 w 1816100"/>
              <a:gd name="connsiteY46" fmla="*/ 177800 h 635000"/>
              <a:gd name="connsiteX47" fmla="*/ 552450 w 1816100"/>
              <a:gd name="connsiteY47" fmla="*/ 139700 h 635000"/>
              <a:gd name="connsiteX48" fmla="*/ 533400 w 1816100"/>
              <a:gd name="connsiteY48" fmla="*/ 158750 h 635000"/>
              <a:gd name="connsiteX49" fmla="*/ 527050 w 1816100"/>
              <a:gd name="connsiteY49" fmla="*/ 177800 h 635000"/>
              <a:gd name="connsiteX50" fmla="*/ 501650 w 1816100"/>
              <a:gd name="connsiteY50" fmla="*/ 247650 h 635000"/>
              <a:gd name="connsiteX51" fmla="*/ 495300 w 1816100"/>
              <a:gd name="connsiteY51" fmla="*/ 285750 h 635000"/>
              <a:gd name="connsiteX52" fmla="*/ 488950 w 1816100"/>
              <a:gd name="connsiteY52" fmla="*/ 374650 h 635000"/>
              <a:gd name="connsiteX53" fmla="*/ 476250 w 1816100"/>
              <a:gd name="connsiteY53" fmla="*/ 476250 h 635000"/>
              <a:gd name="connsiteX54" fmla="*/ 463550 w 1816100"/>
              <a:gd name="connsiteY54" fmla="*/ 457200 h 635000"/>
              <a:gd name="connsiteX55" fmla="*/ 444500 w 1816100"/>
              <a:gd name="connsiteY55" fmla="*/ 431800 h 635000"/>
              <a:gd name="connsiteX56" fmla="*/ 412750 w 1816100"/>
              <a:gd name="connsiteY56" fmla="*/ 412750 h 635000"/>
              <a:gd name="connsiteX57" fmla="*/ 349250 w 1816100"/>
              <a:gd name="connsiteY57" fmla="*/ 374650 h 635000"/>
              <a:gd name="connsiteX58" fmla="*/ 209550 w 1816100"/>
              <a:gd name="connsiteY58" fmla="*/ 387350 h 635000"/>
              <a:gd name="connsiteX59" fmla="*/ 184150 w 1816100"/>
              <a:gd name="connsiteY59" fmla="*/ 406400 h 635000"/>
              <a:gd name="connsiteX60" fmla="*/ 120650 w 1816100"/>
              <a:gd name="connsiteY60" fmla="*/ 495300 h 635000"/>
              <a:gd name="connsiteX61" fmla="*/ 114300 w 1816100"/>
              <a:gd name="connsiteY61" fmla="*/ 520700 h 635000"/>
              <a:gd name="connsiteX62" fmla="*/ 107950 w 1816100"/>
              <a:gd name="connsiteY62" fmla="*/ 539750 h 635000"/>
              <a:gd name="connsiteX63" fmla="*/ 114300 w 1816100"/>
              <a:gd name="connsiteY63" fmla="*/ 584200 h 635000"/>
              <a:gd name="connsiteX64" fmla="*/ 158750 w 1816100"/>
              <a:gd name="connsiteY64" fmla="*/ 628650 h 635000"/>
              <a:gd name="connsiteX65" fmla="*/ 177800 w 1816100"/>
              <a:gd name="connsiteY65" fmla="*/ 635000 h 635000"/>
              <a:gd name="connsiteX66" fmla="*/ 203200 w 1816100"/>
              <a:gd name="connsiteY66" fmla="*/ 628650 h 635000"/>
              <a:gd name="connsiteX67" fmla="*/ 196850 w 1816100"/>
              <a:gd name="connsiteY67" fmla="*/ 596900 h 635000"/>
              <a:gd name="connsiteX68" fmla="*/ 177800 w 1816100"/>
              <a:gd name="connsiteY68" fmla="*/ 577850 h 635000"/>
              <a:gd name="connsiteX69" fmla="*/ 133350 w 1816100"/>
              <a:gd name="connsiteY69" fmla="*/ 558800 h 635000"/>
              <a:gd name="connsiteX70" fmla="*/ 44450 w 1816100"/>
              <a:gd name="connsiteY70" fmla="*/ 571500 h 635000"/>
              <a:gd name="connsiteX71" fmla="*/ 19050 w 1816100"/>
              <a:gd name="connsiteY71" fmla="*/ 584200 h 635000"/>
              <a:gd name="connsiteX72" fmla="*/ 0 w 1816100"/>
              <a:gd name="connsiteY72" fmla="*/ 59055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16100" h="635000">
                <a:moveTo>
                  <a:pt x="1816100" y="158750"/>
                </a:moveTo>
                <a:cubicBezTo>
                  <a:pt x="1809750" y="171450"/>
                  <a:pt x="1804355" y="184674"/>
                  <a:pt x="1797050" y="196850"/>
                </a:cubicBezTo>
                <a:cubicBezTo>
                  <a:pt x="1791605" y="205925"/>
                  <a:pt x="1783871" y="213444"/>
                  <a:pt x="1778000" y="222250"/>
                </a:cubicBezTo>
                <a:cubicBezTo>
                  <a:pt x="1771154" y="232519"/>
                  <a:pt x="1765576" y="243587"/>
                  <a:pt x="1758950" y="254000"/>
                </a:cubicBezTo>
                <a:cubicBezTo>
                  <a:pt x="1750755" y="266877"/>
                  <a:pt x="1741745" y="279223"/>
                  <a:pt x="1733550" y="292100"/>
                </a:cubicBezTo>
                <a:cubicBezTo>
                  <a:pt x="1726924" y="302513"/>
                  <a:pt x="1721126" y="313437"/>
                  <a:pt x="1714500" y="323850"/>
                </a:cubicBezTo>
                <a:cubicBezTo>
                  <a:pt x="1706305" y="336727"/>
                  <a:pt x="1697295" y="349073"/>
                  <a:pt x="1689100" y="361950"/>
                </a:cubicBezTo>
                <a:cubicBezTo>
                  <a:pt x="1682474" y="372363"/>
                  <a:pt x="1676044" y="382911"/>
                  <a:pt x="1670050" y="393700"/>
                </a:cubicBezTo>
                <a:cubicBezTo>
                  <a:pt x="1665453" y="401975"/>
                  <a:pt x="1662367" y="411073"/>
                  <a:pt x="1657350" y="419100"/>
                </a:cubicBezTo>
                <a:cubicBezTo>
                  <a:pt x="1651741" y="428075"/>
                  <a:pt x="1644650" y="436033"/>
                  <a:pt x="1638300" y="444500"/>
                </a:cubicBezTo>
                <a:cubicBezTo>
                  <a:pt x="1640417" y="429683"/>
                  <a:pt x="1642374" y="414843"/>
                  <a:pt x="1644650" y="400050"/>
                </a:cubicBezTo>
                <a:cubicBezTo>
                  <a:pt x="1646608" y="387325"/>
                  <a:pt x="1649403" y="374726"/>
                  <a:pt x="1651000" y="361950"/>
                </a:cubicBezTo>
                <a:cubicBezTo>
                  <a:pt x="1653638" y="340842"/>
                  <a:pt x="1655233" y="319617"/>
                  <a:pt x="1657350" y="298450"/>
                </a:cubicBezTo>
                <a:cubicBezTo>
                  <a:pt x="1655233" y="256117"/>
                  <a:pt x="1654520" y="213690"/>
                  <a:pt x="1651000" y="171450"/>
                </a:cubicBezTo>
                <a:cubicBezTo>
                  <a:pt x="1650063" y="160204"/>
                  <a:pt x="1643139" y="134459"/>
                  <a:pt x="1631950" y="127000"/>
                </a:cubicBezTo>
                <a:cubicBezTo>
                  <a:pt x="1624688" y="122159"/>
                  <a:pt x="1615017" y="122767"/>
                  <a:pt x="1606550" y="120650"/>
                </a:cubicBezTo>
                <a:cubicBezTo>
                  <a:pt x="1583267" y="122767"/>
                  <a:pt x="1558880" y="119607"/>
                  <a:pt x="1536700" y="127000"/>
                </a:cubicBezTo>
                <a:cubicBezTo>
                  <a:pt x="1463020" y="151560"/>
                  <a:pt x="1490612" y="157202"/>
                  <a:pt x="1447800" y="190500"/>
                </a:cubicBezTo>
                <a:cubicBezTo>
                  <a:pt x="1438058" y="198077"/>
                  <a:pt x="1426633" y="203200"/>
                  <a:pt x="1416050" y="209550"/>
                </a:cubicBezTo>
                <a:cubicBezTo>
                  <a:pt x="1366915" y="272724"/>
                  <a:pt x="1384987" y="246620"/>
                  <a:pt x="1358900" y="285750"/>
                </a:cubicBezTo>
                <a:cubicBezTo>
                  <a:pt x="1381880" y="193829"/>
                  <a:pt x="1372472" y="252383"/>
                  <a:pt x="1365250" y="107950"/>
                </a:cubicBezTo>
                <a:cubicBezTo>
                  <a:pt x="1301832" y="139659"/>
                  <a:pt x="1347485" y="109733"/>
                  <a:pt x="1308100" y="152400"/>
                </a:cubicBezTo>
                <a:cubicBezTo>
                  <a:pt x="1289827" y="172196"/>
                  <a:pt x="1268010" y="188699"/>
                  <a:pt x="1250950" y="209550"/>
                </a:cubicBezTo>
                <a:cubicBezTo>
                  <a:pt x="1231900" y="232833"/>
                  <a:pt x="1215072" y="258128"/>
                  <a:pt x="1193800" y="279400"/>
                </a:cubicBezTo>
                <a:cubicBezTo>
                  <a:pt x="1185333" y="287867"/>
                  <a:pt x="1175751" y="295349"/>
                  <a:pt x="1168400" y="304800"/>
                </a:cubicBezTo>
                <a:cubicBezTo>
                  <a:pt x="1160823" y="314542"/>
                  <a:pt x="1157382" y="327179"/>
                  <a:pt x="1149350" y="336550"/>
                </a:cubicBezTo>
                <a:cubicBezTo>
                  <a:pt x="1144383" y="342344"/>
                  <a:pt x="1136163" y="344364"/>
                  <a:pt x="1130300" y="349250"/>
                </a:cubicBezTo>
                <a:cubicBezTo>
                  <a:pt x="1123401" y="354999"/>
                  <a:pt x="1117600" y="361950"/>
                  <a:pt x="1111250" y="368300"/>
                </a:cubicBezTo>
                <a:cubicBezTo>
                  <a:pt x="1107109" y="331031"/>
                  <a:pt x="1107022" y="301284"/>
                  <a:pt x="1092200" y="266700"/>
                </a:cubicBezTo>
                <a:cubicBezTo>
                  <a:pt x="1085478" y="251015"/>
                  <a:pt x="1074432" y="237514"/>
                  <a:pt x="1066800" y="222250"/>
                </a:cubicBezTo>
                <a:cubicBezTo>
                  <a:pt x="1037959" y="164568"/>
                  <a:pt x="1059330" y="182525"/>
                  <a:pt x="1009650" y="127000"/>
                </a:cubicBezTo>
                <a:cubicBezTo>
                  <a:pt x="987694" y="102461"/>
                  <a:pt x="970065" y="70121"/>
                  <a:pt x="939800" y="57150"/>
                </a:cubicBezTo>
                <a:cubicBezTo>
                  <a:pt x="924983" y="50800"/>
                  <a:pt x="909986" y="44855"/>
                  <a:pt x="895350" y="38100"/>
                </a:cubicBezTo>
                <a:cubicBezTo>
                  <a:pt x="882458" y="32150"/>
                  <a:pt x="870503" y="24147"/>
                  <a:pt x="857250" y="19050"/>
                </a:cubicBezTo>
                <a:cubicBezTo>
                  <a:pt x="826209" y="7111"/>
                  <a:pt x="806453" y="5292"/>
                  <a:pt x="774700" y="0"/>
                </a:cubicBezTo>
                <a:cubicBezTo>
                  <a:pt x="740833" y="4233"/>
                  <a:pt x="706567" y="6007"/>
                  <a:pt x="673100" y="12700"/>
                </a:cubicBezTo>
                <a:cubicBezTo>
                  <a:pt x="663818" y="14556"/>
                  <a:pt x="655403" y="19898"/>
                  <a:pt x="647700" y="25400"/>
                </a:cubicBezTo>
                <a:cubicBezTo>
                  <a:pt x="625642" y="41155"/>
                  <a:pt x="601553" y="55376"/>
                  <a:pt x="584200" y="76200"/>
                </a:cubicBezTo>
                <a:cubicBezTo>
                  <a:pt x="564529" y="99805"/>
                  <a:pt x="550299" y="115559"/>
                  <a:pt x="533400" y="139700"/>
                </a:cubicBezTo>
                <a:cubicBezTo>
                  <a:pt x="524647" y="152204"/>
                  <a:pt x="514826" y="164148"/>
                  <a:pt x="508000" y="177800"/>
                </a:cubicBezTo>
                <a:cubicBezTo>
                  <a:pt x="494377" y="205046"/>
                  <a:pt x="495918" y="219779"/>
                  <a:pt x="488950" y="247650"/>
                </a:cubicBezTo>
                <a:cubicBezTo>
                  <a:pt x="487327" y="254144"/>
                  <a:pt x="484717" y="260350"/>
                  <a:pt x="482600" y="266700"/>
                </a:cubicBezTo>
                <a:cubicBezTo>
                  <a:pt x="484717" y="277283"/>
                  <a:pt x="478367" y="296333"/>
                  <a:pt x="488950" y="298450"/>
                </a:cubicBezTo>
                <a:cubicBezTo>
                  <a:pt x="515742" y="303808"/>
                  <a:pt x="514929" y="257749"/>
                  <a:pt x="520700" y="247650"/>
                </a:cubicBezTo>
                <a:cubicBezTo>
                  <a:pt x="525155" y="239853"/>
                  <a:pt x="533400" y="234950"/>
                  <a:pt x="539750" y="228600"/>
                </a:cubicBezTo>
                <a:cubicBezTo>
                  <a:pt x="541867" y="220133"/>
                  <a:pt x="543036" y="211372"/>
                  <a:pt x="546100" y="203200"/>
                </a:cubicBezTo>
                <a:cubicBezTo>
                  <a:pt x="549424" y="194337"/>
                  <a:pt x="557858" y="187219"/>
                  <a:pt x="558800" y="177800"/>
                </a:cubicBezTo>
                <a:cubicBezTo>
                  <a:pt x="560081" y="164989"/>
                  <a:pt x="554567" y="152400"/>
                  <a:pt x="552450" y="139700"/>
                </a:cubicBezTo>
                <a:cubicBezTo>
                  <a:pt x="546100" y="146050"/>
                  <a:pt x="538381" y="151278"/>
                  <a:pt x="533400" y="158750"/>
                </a:cubicBezTo>
                <a:cubicBezTo>
                  <a:pt x="529687" y="164319"/>
                  <a:pt x="529400" y="171533"/>
                  <a:pt x="527050" y="177800"/>
                </a:cubicBezTo>
                <a:cubicBezTo>
                  <a:pt x="517581" y="203050"/>
                  <a:pt x="508320" y="220968"/>
                  <a:pt x="501650" y="247650"/>
                </a:cubicBezTo>
                <a:cubicBezTo>
                  <a:pt x="498527" y="260141"/>
                  <a:pt x="497417" y="273050"/>
                  <a:pt x="495300" y="285750"/>
                </a:cubicBezTo>
                <a:cubicBezTo>
                  <a:pt x="493183" y="315383"/>
                  <a:pt x="491906" y="345089"/>
                  <a:pt x="488950" y="374650"/>
                </a:cubicBezTo>
                <a:cubicBezTo>
                  <a:pt x="485554" y="408611"/>
                  <a:pt x="486287" y="443629"/>
                  <a:pt x="476250" y="476250"/>
                </a:cubicBezTo>
                <a:cubicBezTo>
                  <a:pt x="474006" y="483544"/>
                  <a:pt x="467986" y="463410"/>
                  <a:pt x="463550" y="457200"/>
                </a:cubicBezTo>
                <a:cubicBezTo>
                  <a:pt x="457399" y="448588"/>
                  <a:pt x="452465" y="438769"/>
                  <a:pt x="444500" y="431800"/>
                </a:cubicBezTo>
                <a:cubicBezTo>
                  <a:pt x="435212" y="423673"/>
                  <a:pt x="422861" y="419828"/>
                  <a:pt x="412750" y="412750"/>
                </a:cubicBezTo>
                <a:cubicBezTo>
                  <a:pt x="358549" y="374809"/>
                  <a:pt x="404980" y="396942"/>
                  <a:pt x="349250" y="374650"/>
                </a:cubicBezTo>
                <a:cubicBezTo>
                  <a:pt x="302683" y="378883"/>
                  <a:pt x="255467" y="378520"/>
                  <a:pt x="209550" y="387350"/>
                </a:cubicBezTo>
                <a:cubicBezTo>
                  <a:pt x="199157" y="389349"/>
                  <a:pt x="191301" y="398598"/>
                  <a:pt x="184150" y="406400"/>
                </a:cubicBezTo>
                <a:cubicBezTo>
                  <a:pt x="149726" y="443954"/>
                  <a:pt x="143114" y="457860"/>
                  <a:pt x="120650" y="495300"/>
                </a:cubicBezTo>
                <a:cubicBezTo>
                  <a:pt x="118533" y="503767"/>
                  <a:pt x="116698" y="512309"/>
                  <a:pt x="114300" y="520700"/>
                </a:cubicBezTo>
                <a:cubicBezTo>
                  <a:pt x="112461" y="527136"/>
                  <a:pt x="107950" y="533057"/>
                  <a:pt x="107950" y="539750"/>
                </a:cubicBezTo>
                <a:cubicBezTo>
                  <a:pt x="107950" y="554717"/>
                  <a:pt x="109185" y="570134"/>
                  <a:pt x="114300" y="584200"/>
                </a:cubicBezTo>
                <a:cubicBezTo>
                  <a:pt x="120407" y="600995"/>
                  <a:pt x="144176" y="620322"/>
                  <a:pt x="158750" y="628650"/>
                </a:cubicBezTo>
                <a:cubicBezTo>
                  <a:pt x="164562" y="631971"/>
                  <a:pt x="171450" y="632883"/>
                  <a:pt x="177800" y="635000"/>
                </a:cubicBezTo>
                <a:cubicBezTo>
                  <a:pt x="186267" y="632883"/>
                  <a:pt x="199297" y="636456"/>
                  <a:pt x="203200" y="628650"/>
                </a:cubicBezTo>
                <a:cubicBezTo>
                  <a:pt x="208027" y="618997"/>
                  <a:pt x="201677" y="606553"/>
                  <a:pt x="196850" y="596900"/>
                </a:cubicBezTo>
                <a:cubicBezTo>
                  <a:pt x="192834" y="588868"/>
                  <a:pt x="184699" y="583599"/>
                  <a:pt x="177800" y="577850"/>
                </a:cubicBezTo>
                <a:cubicBezTo>
                  <a:pt x="159006" y="562188"/>
                  <a:pt x="157557" y="564852"/>
                  <a:pt x="133350" y="558800"/>
                </a:cubicBezTo>
                <a:cubicBezTo>
                  <a:pt x="119331" y="560358"/>
                  <a:pt x="64668" y="564761"/>
                  <a:pt x="44450" y="571500"/>
                </a:cubicBezTo>
                <a:cubicBezTo>
                  <a:pt x="35470" y="574493"/>
                  <a:pt x="27751" y="580471"/>
                  <a:pt x="19050" y="584200"/>
                </a:cubicBezTo>
                <a:cubicBezTo>
                  <a:pt x="12898" y="586837"/>
                  <a:pt x="0" y="590550"/>
                  <a:pt x="0" y="590550"/>
                </a:cubicBez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146605" y="4427530"/>
            <a:ext cx="2073870" cy="819150"/>
          </a:xfrm>
          <a:custGeom>
            <a:avLst/>
            <a:gdLst>
              <a:gd name="connsiteX0" fmla="*/ 0 w 1987550"/>
              <a:gd name="connsiteY0" fmla="*/ 0 h 819150"/>
              <a:gd name="connsiteX1" fmla="*/ 635000 w 1987550"/>
              <a:gd name="connsiteY1" fmla="*/ 704850 h 819150"/>
              <a:gd name="connsiteX2" fmla="*/ 654050 w 1987550"/>
              <a:gd name="connsiteY2" fmla="*/ 692150 h 819150"/>
              <a:gd name="connsiteX3" fmla="*/ 666750 w 1987550"/>
              <a:gd name="connsiteY3" fmla="*/ 673100 h 819150"/>
              <a:gd name="connsiteX4" fmla="*/ 698500 w 1987550"/>
              <a:gd name="connsiteY4" fmla="*/ 609600 h 819150"/>
              <a:gd name="connsiteX5" fmla="*/ 717550 w 1987550"/>
              <a:gd name="connsiteY5" fmla="*/ 584200 h 819150"/>
              <a:gd name="connsiteX6" fmla="*/ 723900 w 1987550"/>
              <a:gd name="connsiteY6" fmla="*/ 546100 h 819150"/>
              <a:gd name="connsiteX7" fmla="*/ 736600 w 1987550"/>
              <a:gd name="connsiteY7" fmla="*/ 508000 h 819150"/>
              <a:gd name="connsiteX8" fmla="*/ 742950 w 1987550"/>
              <a:gd name="connsiteY8" fmla="*/ 450850 h 819150"/>
              <a:gd name="connsiteX9" fmla="*/ 762000 w 1987550"/>
              <a:gd name="connsiteY9" fmla="*/ 501650 h 819150"/>
              <a:gd name="connsiteX10" fmla="*/ 787400 w 1987550"/>
              <a:gd name="connsiteY10" fmla="*/ 539750 h 819150"/>
              <a:gd name="connsiteX11" fmla="*/ 806450 w 1987550"/>
              <a:gd name="connsiteY11" fmla="*/ 577850 h 819150"/>
              <a:gd name="connsiteX12" fmla="*/ 863600 w 1987550"/>
              <a:gd name="connsiteY12" fmla="*/ 673100 h 819150"/>
              <a:gd name="connsiteX13" fmla="*/ 908050 w 1987550"/>
              <a:gd name="connsiteY13" fmla="*/ 749300 h 819150"/>
              <a:gd name="connsiteX14" fmla="*/ 939800 w 1987550"/>
              <a:gd name="connsiteY14" fmla="*/ 800100 h 819150"/>
              <a:gd name="connsiteX15" fmla="*/ 958850 w 1987550"/>
              <a:gd name="connsiteY15" fmla="*/ 806450 h 819150"/>
              <a:gd name="connsiteX16" fmla="*/ 984250 w 1987550"/>
              <a:gd name="connsiteY16" fmla="*/ 819150 h 819150"/>
              <a:gd name="connsiteX17" fmla="*/ 1016000 w 1987550"/>
              <a:gd name="connsiteY17" fmla="*/ 806450 h 819150"/>
              <a:gd name="connsiteX18" fmla="*/ 1054100 w 1987550"/>
              <a:gd name="connsiteY18" fmla="*/ 723900 h 819150"/>
              <a:gd name="connsiteX19" fmla="*/ 1066800 w 1987550"/>
              <a:gd name="connsiteY19" fmla="*/ 679450 h 819150"/>
              <a:gd name="connsiteX20" fmla="*/ 1079500 w 1987550"/>
              <a:gd name="connsiteY20" fmla="*/ 603250 h 819150"/>
              <a:gd name="connsiteX21" fmla="*/ 1085850 w 1987550"/>
              <a:gd name="connsiteY21" fmla="*/ 514350 h 819150"/>
              <a:gd name="connsiteX22" fmla="*/ 1092200 w 1987550"/>
              <a:gd name="connsiteY22" fmla="*/ 469900 h 819150"/>
              <a:gd name="connsiteX23" fmla="*/ 1111250 w 1987550"/>
              <a:gd name="connsiteY23" fmla="*/ 488950 h 819150"/>
              <a:gd name="connsiteX24" fmla="*/ 1130300 w 1987550"/>
              <a:gd name="connsiteY24" fmla="*/ 520700 h 819150"/>
              <a:gd name="connsiteX25" fmla="*/ 1174750 w 1987550"/>
              <a:gd name="connsiteY25" fmla="*/ 603250 h 819150"/>
              <a:gd name="connsiteX26" fmla="*/ 1244600 w 1987550"/>
              <a:gd name="connsiteY26" fmla="*/ 692150 h 819150"/>
              <a:gd name="connsiteX27" fmla="*/ 1339850 w 1987550"/>
              <a:gd name="connsiteY27" fmla="*/ 781050 h 819150"/>
              <a:gd name="connsiteX28" fmla="*/ 1371600 w 1987550"/>
              <a:gd name="connsiteY28" fmla="*/ 793750 h 819150"/>
              <a:gd name="connsiteX29" fmla="*/ 1409700 w 1987550"/>
              <a:gd name="connsiteY29" fmla="*/ 806450 h 819150"/>
              <a:gd name="connsiteX30" fmla="*/ 1447800 w 1987550"/>
              <a:gd name="connsiteY30" fmla="*/ 793750 h 819150"/>
              <a:gd name="connsiteX31" fmla="*/ 1454150 w 1987550"/>
              <a:gd name="connsiteY31" fmla="*/ 774700 h 819150"/>
              <a:gd name="connsiteX32" fmla="*/ 1473200 w 1987550"/>
              <a:gd name="connsiteY32" fmla="*/ 711200 h 819150"/>
              <a:gd name="connsiteX33" fmla="*/ 1479550 w 1987550"/>
              <a:gd name="connsiteY33" fmla="*/ 641350 h 819150"/>
              <a:gd name="connsiteX34" fmla="*/ 1492250 w 1987550"/>
              <a:gd name="connsiteY34" fmla="*/ 450850 h 819150"/>
              <a:gd name="connsiteX35" fmla="*/ 1555750 w 1987550"/>
              <a:gd name="connsiteY35" fmla="*/ 527050 h 819150"/>
              <a:gd name="connsiteX36" fmla="*/ 1593850 w 1987550"/>
              <a:gd name="connsiteY36" fmla="*/ 565150 h 819150"/>
              <a:gd name="connsiteX37" fmla="*/ 1644650 w 1987550"/>
              <a:gd name="connsiteY37" fmla="*/ 647700 h 819150"/>
              <a:gd name="connsiteX38" fmla="*/ 1708150 w 1987550"/>
              <a:gd name="connsiteY38" fmla="*/ 692150 h 819150"/>
              <a:gd name="connsiteX39" fmla="*/ 1752600 w 1987550"/>
              <a:gd name="connsiteY39" fmla="*/ 723900 h 819150"/>
              <a:gd name="connsiteX40" fmla="*/ 1803400 w 1987550"/>
              <a:gd name="connsiteY40" fmla="*/ 717550 h 819150"/>
              <a:gd name="connsiteX41" fmla="*/ 1809750 w 1987550"/>
              <a:gd name="connsiteY41" fmla="*/ 679450 h 819150"/>
              <a:gd name="connsiteX42" fmla="*/ 1816100 w 1987550"/>
              <a:gd name="connsiteY42" fmla="*/ 647700 h 819150"/>
              <a:gd name="connsiteX43" fmla="*/ 1822450 w 1987550"/>
              <a:gd name="connsiteY43" fmla="*/ 514350 h 819150"/>
              <a:gd name="connsiteX44" fmla="*/ 1828800 w 1987550"/>
              <a:gd name="connsiteY44" fmla="*/ 546100 h 819150"/>
              <a:gd name="connsiteX45" fmla="*/ 1847850 w 1987550"/>
              <a:gd name="connsiteY45" fmla="*/ 571500 h 819150"/>
              <a:gd name="connsiteX46" fmla="*/ 1879600 w 1987550"/>
              <a:gd name="connsiteY46" fmla="*/ 641350 h 819150"/>
              <a:gd name="connsiteX47" fmla="*/ 1898650 w 1987550"/>
              <a:gd name="connsiteY47" fmla="*/ 647700 h 819150"/>
              <a:gd name="connsiteX48" fmla="*/ 1924050 w 1987550"/>
              <a:gd name="connsiteY48" fmla="*/ 609600 h 819150"/>
              <a:gd name="connsiteX49" fmla="*/ 1943100 w 1987550"/>
              <a:gd name="connsiteY49" fmla="*/ 558800 h 819150"/>
              <a:gd name="connsiteX50" fmla="*/ 1968500 w 1987550"/>
              <a:gd name="connsiteY50" fmla="*/ 501650 h 819150"/>
              <a:gd name="connsiteX51" fmla="*/ 1981200 w 1987550"/>
              <a:gd name="connsiteY51" fmla="*/ 444500 h 819150"/>
              <a:gd name="connsiteX52" fmla="*/ 1987550 w 1987550"/>
              <a:gd name="connsiteY52" fmla="*/ 43180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87550" h="819150">
                <a:moveTo>
                  <a:pt x="0" y="0"/>
                </a:moveTo>
                <a:cubicBezTo>
                  <a:pt x="211667" y="234950"/>
                  <a:pt x="417804" y="475002"/>
                  <a:pt x="635000" y="704850"/>
                </a:cubicBezTo>
                <a:cubicBezTo>
                  <a:pt x="640242" y="710397"/>
                  <a:pt x="648654" y="697546"/>
                  <a:pt x="654050" y="692150"/>
                </a:cubicBezTo>
                <a:cubicBezTo>
                  <a:pt x="659446" y="686754"/>
                  <a:pt x="662705" y="679572"/>
                  <a:pt x="666750" y="673100"/>
                </a:cubicBezTo>
                <a:cubicBezTo>
                  <a:pt x="748861" y="541723"/>
                  <a:pt x="628393" y="735793"/>
                  <a:pt x="698500" y="609600"/>
                </a:cubicBezTo>
                <a:cubicBezTo>
                  <a:pt x="703640" y="600349"/>
                  <a:pt x="711200" y="592667"/>
                  <a:pt x="717550" y="584200"/>
                </a:cubicBezTo>
                <a:cubicBezTo>
                  <a:pt x="719667" y="571500"/>
                  <a:pt x="720777" y="558591"/>
                  <a:pt x="723900" y="546100"/>
                </a:cubicBezTo>
                <a:cubicBezTo>
                  <a:pt x="727147" y="533113"/>
                  <a:pt x="733975" y="521127"/>
                  <a:pt x="736600" y="508000"/>
                </a:cubicBezTo>
                <a:cubicBezTo>
                  <a:pt x="740359" y="489205"/>
                  <a:pt x="740833" y="469900"/>
                  <a:pt x="742950" y="450850"/>
                </a:cubicBezTo>
                <a:cubicBezTo>
                  <a:pt x="783831" y="512171"/>
                  <a:pt x="722766" y="415336"/>
                  <a:pt x="762000" y="501650"/>
                </a:cubicBezTo>
                <a:cubicBezTo>
                  <a:pt x="768316" y="515545"/>
                  <a:pt x="779709" y="526566"/>
                  <a:pt x="787400" y="539750"/>
                </a:cubicBezTo>
                <a:cubicBezTo>
                  <a:pt x="794554" y="552015"/>
                  <a:pt x="799405" y="565522"/>
                  <a:pt x="806450" y="577850"/>
                </a:cubicBezTo>
                <a:cubicBezTo>
                  <a:pt x="824820" y="609998"/>
                  <a:pt x="847041" y="639982"/>
                  <a:pt x="863600" y="673100"/>
                </a:cubicBezTo>
                <a:cubicBezTo>
                  <a:pt x="904954" y="755808"/>
                  <a:pt x="858136" y="666109"/>
                  <a:pt x="908050" y="749300"/>
                </a:cubicBezTo>
                <a:cubicBezTo>
                  <a:pt x="919185" y="767858"/>
                  <a:pt x="922112" y="785360"/>
                  <a:pt x="939800" y="800100"/>
                </a:cubicBezTo>
                <a:cubicBezTo>
                  <a:pt x="944942" y="804385"/>
                  <a:pt x="952698" y="803813"/>
                  <a:pt x="958850" y="806450"/>
                </a:cubicBezTo>
                <a:cubicBezTo>
                  <a:pt x="967551" y="810179"/>
                  <a:pt x="975783" y="814917"/>
                  <a:pt x="984250" y="819150"/>
                </a:cubicBezTo>
                <a:cubicBezTo>
                  <a:pt x="994833" y="814917"/>
                  <a:pt x="1008375" y="814923"/>
                  <a:pt x="1016000" y="806450"/>
                </a:cubicBezTo>
                <a:cubicBezTo>
                  <a:pt x="1023471" y="798149"/>
                  <a:pt x="1048233" y="741502"/>
                  <a:pt x="1054100" y="723900"/>
                </a:cubicBezTo>
                <a:cubicBezTo>
                  <a:pt x="1058973" y="709281"/>
                  <a:pt x="1063625" y="694529"/>
                  <a:pt x="1066800" y="679450"/>
                </a:cubicBezTo>
                <a:cubicBezTo>
                  <a:pt x="1072105" y="654252"/>
                  <a:pt x="1079500" y="603250"/>
                  <a:pt x="1079500" y="603250"/>
                </a:cubicBezTo>
                <a:cubicBezTo>
                  <a:pt x="1081617" y="573617"/>
                  <a:pt x="1083033" y="543925"/>
                  <a:pt x="1085850" y="514350"/>
                </a:cubicBezTo>
                <a:cubicBezTo>
                  <a:pt x="1087269" y="499450"/>
                  <a:pt x="1081617" y="480483"/>
                  <a:pt x="1092200" y="469900"/>
                </a:cubicBezTo>
                <a:cubicBezTo>
                  <a:pt x="1098550" y="463550"/>
                  <a:pt x="1105862" y="481766"/>
                  <a:pt x="1111250" y="488950"/>
                </a:cubicBezTo>
                <a:cubicBezTo>
                  <a:pt x="1118655" y="498824"/>
                  <a:pt x="1124390" y="509865"/>
                  <a:pt x="1130300" y="520700"/>
                </a:cubicBezTo>
                <a:cubicBezTo>
                  <a:pt x="1145440" y="548456"/>
                  <a:pt x="1156177" y="577248"/>
                  <a:pt x="1174750" y="603250"/>
                </a:cubicBezTo>
                <a:cubicBezTo>
                  <a:pt x="1196655" y="633917"/>
                  <a:pt x="1221248" y="662571"/>
                  <a:pt x="1244600" y="692150"/>
                </a:cubicBezTo>
                <a:cubicBezTo>
                  <a:pt x="1270479" y="724929"/>
                  <a:pt x="1300162" y="765175"/>
                  <a:pt x="1339850" y="781050"/>
                </a:cubicBezTo>
                <a:cubicBezTo>
                  <a:pt x="1350433" y="785283"/>
                  <a:pt x="1360888" y="789855"/>
                  <a:pt x="1371600" y="793750"/>
                </a:cubicBezTo>
                <a:cubicBezTo>
                  <a:pt x="1384181" y="798325"/>
                  <a:pt x="1409700" y="806450"/>
                  <a:pt x="1409700" y="806450"/>
                </a:cubicBezTo>
                <a:cubicBezTo>
                  <a:pt x="1422400" y="802217"/>
                  <a:pt x="1436907" y="801531"/>
                  <a:pt x="1447800" y="793750"/>
                </a:cubicBezTo>
                <a:cubicBezTo>
                  <a:pt x="1453247" y="789859"/>
                  <a:pt x="1451800" y="780967"/>
                  <a:pt x="1454150" y="774700"/>
                </a:cubicBezTo>
                <a:cubicBezTo>
                  <a:pt x="1472052" y="726962"/>
                  <a:pt x="1463485" y="759777"/>
                  <a:pt x="1473200" y="711200"/>
                </a:cubicBezTo>
                <a:cubicBezTo>
                  <a:pt x="1475317" y="687917"/>
                  <a:pt x="1478216" y="664691"/>
                  <a:pt x="1479550" y="641350"/>
                </a:cubicBezTo>
                <a:cubicBezTo>
                  <a:pt x="1490328" y="452733"/>
                  <a:pt x="1476556" y="545016"/>
                  <a:pt x="1492250" y="450850"/>
                </a:cubicBezTo>
                <a:cubicBezTo>
                  <a:pt x="1574849" y="519682"/>
                  <a:pt x="1489746" y="441245"/>
                  <a:pt x="1555750" y="527050"/>
                </a:cubicBezTo>
                <a:cubicBezTo>
                  <a:pt x="1566701" y="541286"/>
                  <a:pt x="1583411" y="550535"/>
                  <a:pt x="1593850" y="565150"/>
                </a:cubicBezTo>
                <a:cubicBezTo>
                  <a:pt x="1640003" y="629764"/>
                  <a:pt x="1596906" y="599956"/>
                  <a:pt x="1644650" y="647700"/>
                </a:cubicBezTo>
                <a:cubicBezTo>
                  <a:pt x="1681504" y="684554"/>
                  <a:pt x="1668906" y="662717"/>
                  <a:pt x="1708150" y="692150"/>
                </a:cubicBezTo>
                <a:cubicBezTo>
                  <a:pt x="1759637" y="730765"/>
                  <a:pt x="1692032" y="693616"/>
                  <a:pt x="1752600" y="723900"/>
                </a:cubicBezTo>
                <a:cubicBezTo>
                  <a:pt x="1769533" y="721783"/>
                  <a:pt x="1789930" y="728027"/>
                  <a:pt x="1803400" y="717550"/>
                </a:cubicBezTo>
                <a:cubicBezTo>
                  <a:pt x="1813563" y="709645"/>
                  <a:pt x="1807447" y="692118"/>
                  <a:pt x="1809750" y="679450"/>
                </a:cubicBezTo>
                <a:cubicBezTo>
                  <a:pt x="1811681" y="668831"/>
                  <a:pt x="1813983" y="658283"/>
                  <a:pt x="1816100" y="647700"/>
                </a:cubicBezTo>
                <a:cubicBezTo>
                  <a:pt x="1810461" y="484162"/>
                  <a:pt x="1794481" y="393149"/>
                  <a:pt x="1822450" y="514350"/>
                </a:cubicBezTo>
                <a:cubicBezTo>
                  <a:pt x="1824877" y="524867"/>
                  <a:pt x="1824417" y="536237"/>
                  <a:pt x="1828800" y="546100"/>
                </a:cubicBezTo>
                <a:cubicBezTo>
                  <a:pt x="1833098" y="555771"/>
                  <a:pt x="1841500" y="563033"/>
                  <a:pt x="1847850" y="571500"/>
                </a:cubicBezTo>
                <a:cubicBezTo>
                  <a:pt x="1851645" y="590475"/>
                  <a:pt x="1856060" y="633503"/>
                  <a:pt x="1879600" y="641350"/>
                </a:cubicBezTo>
                <a:lnTo>
                  <a:pt x="1898650" y="647700"/>
                </a:lnTo>
                <a:cubicBezTo>
                  <a:pt x="1907117" y="635000"/>
                  <a:pt x="1920348" y="624408"/>
                  <a:pt x="1924050" y="609600"/>
                </a:cubicBezTo>
                <a:cubicBezTo>
                  <a:pt x="1934883" y="566270"/>
                  <a:pt x="1924125" y="601493"/>
                  <a:pt x="1943100" y="558800"/>
                </a:cubicBezTo>
                <a:cubicBezTo>
                  <a:pt x="1975531" y="485830"/>
                  <a:pt x="1937236" y="564178"/>
                  <a:pt x="1968500" y="501650"/>
                </a:cubicBezTo>
                <a:cubicBezTo>
                  <a:pt x="1971016" y="489068"/>
                  <a:pt x="1976716" y="457952"/>
                  <a:pt x="1981200" y="444500"/>
                </a:cubicBezTo>
                <a:cubicBezTo>
                  <a:pt x="1982697" y="440010"/>
                  <a:pt x="1985433" y="436033"/>
                  <a:pt x="1987550" y="431800"/>
                </a:cubicBezTo>
              </a:path>
            </a:pathLst>
          </a:cu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731851" y="3044950"/>
            <a:ext cx="414754" cy="1206500"/>
          </a:xfrm>
          <a:custGeom>
            <a:avLst/>
            <a:gdLst>
              <a:gd name="connsiteX0" fmla="*/ 198707 w 414754"/>
              <a:gd name="connsiteY0" fmla="*/ 0 h 1206500"/>
              <a:gd name="connsiteX1" fmla="*/ 230457 w 414754"/>
              <a:gd name="connsiteY1" fmla="*/ 19050 h 1206500"/>
              <a:gd name="connsiteX2" fmla="*/ 268557 w 414754"/>
              <a:gd name="connsiteY2" fmla="*/ 31750 h 1206500"/>
              <a:gd name="connsiteX3" fmla="*/ 306657 w 414754"/>
              <a:gd name="connsiteY3" fmla="*/ 57150 h 1206500"/>
              <a:gd name="connsiteX4" fmla="*/ 325707 w 414754"/>
              <a:gd name="connsiteY4" fmla="*/ 69850 h 1206500"/>
              <a:gd name="connsiteX5" fmla="*/ 351107 w 414754"/>
              <a:gd name="connsiteY5" fmla="*/ 82550 h 1206500"/>
              <a:gd name="connsiteX6" fmla="*/ 370157 w 414754"/>
              <a:gd name="connsiteY6" fmla="*/ 95250 h 1206500"/>
              <a:gd name="connsiteX7" fmla="*/ 408257 w 414754"/>
              <a:gd name="connsiteY7" fmla="*/ 107950 h 1206500"/>
              <a:gd name="connsiteX8" fmla="*/ 414607 w 414754"/>
              <a:gd name="connsiteY8" fmla="*/ 127000 h 1206500"/>
              <a:gd name="connsiteX9" fmla="*/ 382857 w 414754"/>
              <a:gd name="connsiteY9" fmla="*/ 152400 h 1206500"/>
              <a:gd name="connsiteX10" fmla="*/ 357457 w 414754"/>
              <a:gd name="connsiteY10" fmla="*/ 165100 h 1206500"/>
              <a:gd name="connsiteX11" fmla="*/ 313007 w 414754"/>
              <a:gd name="connsiteY11" fmla="*/ 190500 h 1206500"/>
              <a:gd name="connsiteX12" fmla="*/ 224107 w 414754"/>
              <a:gd name="connsiteY12" fmla="*/ 209550 h 1206500"/>
              <a:gd name="connsiteX13" fmla="*/ 192357 w 414754"/>
              <a:gd name="connsiteY13" fmla="*/ 222250 h 1206500"/>
              <a:gd name="connsiteX14" fmla="*/ 166957 w 414754"/>
              <a:gd name="connsiteY14" fmla="*/ 228600 h 1206500"/>
              <a:gd name="connsiteX15" fmla="*/ 103457 w 414754"/>
              <a:gd name="connsiteY15" fmla="*/ 247650 h 1206500"/>
              <a:gd name="connsiteX16" fmla="*/ 84407 w 414754"/>
              <a:gd name="connsiteY16" fmla="*/ 260350 h 1206500"/>
              <a:gd name="connsiteX17" fmla="*/ 39957 w 414754"/>
              <a:gd name="connsiteY17" fmla="*/ 273050 h 1206500"/>
              <a:gd name="connsiteX18" fmla="*/ 59007 w 414754"/>
              <a:gd name="connsiteY18" fmla="*/ 285750 h 1206500"/>
              <a:gd name="connsiteX19" fmla="*/ 217757 w 414754"/>
              <a:gd name="connsiteY19" fmla="*/ 311150 h 1206500"/>
              <a:gd name="connsiteX20" fmla="*/ 255857 w 414754"/>
              <a:gd name="connsiteY20" fmla="*/ 317500 h 1206500"/>
              <a:gd name="connsiteX21" fmla="*/ 313007 w 414754"/>
              <a:gd name="connsiteY21" fmla="*/ 323850 h 1206500"/>
              <a:gd name="connsiteX22" fmla="*/ 351107 w 414754"/>
              <a:gd name="connsiteY22" fmla="*/ 336550 h 1206500"/>
              <a:gd name="connsiteX23" fmla="*/ 332057 w 414754"/>
              <a:gd name="connsiteY23" fmla="*/ 349250 h 1206500"/>
              <a:gd name="connsiteX24" fmla="*/ 249507 w 414754"/>
              <a:gd name="connsiteY24" fmla="*/ 374650 h 1206500"/>
              <a:gd name="connsiteX25" fmla="*/ 192357 w 414754"/>
              <a:gd name="connsiteY25" fmla="*/ 381000 h 1206500"/>
              <a:gd name="connsiteX26" fmla="*/ 173307 w 414754"/>
              <a:gd name="connsiteY26" fmla="*/ 393700 h 1206500"/>
              <a:gd name="connsiteX27" fmla="*/ 186007 w 414754"/>
              <a:gd name="connsiteY27" fmla="*/ 412750 h 1206500"/>
              <a:gd name="connsiteX28" fmla="*/ 268557 w 414754"/>
              <a:gd name="connsiteY28" fmla="*/ 431800 h 1206500"/>
              <a:gd name="connsiteX29" fmla="*/ 344757 w 414754"/>
              <a:gd name="connsiteY29" fmla="*/ 450850 h 1206500"/>
              <a:gd name="connsiteX30" fmla="*/ 370157 w 414754"/>
              <a:gd name="connsiteY30" fmla="*/ 463550 h 1206500"/>
              <a:gd name="connsiteX31" fmla="*/ 389207 w 414754"/>
              <a:gd name="connsiteY31" fmla="*/ 469900 h 1206500"/>
              <a:gd name="connsiteX32" fmla="*/ 363807 w 414754"/>
              <a:gd name="connsiteY32" fmla="*/ 495300 h 1206500"/>
              <a:gd name="connsiteX33" fmla="*/ 344757 w 414754"/>
              <a:gd name="connsiteY33" fmla="*/ 514350 h 1206500"/>
              <a:gd name="connsiteX34" fmla="*/ 306657 w 414754"/>
              <a:gd name="connsiteY34" fmla="*/ 527050 h 1206500"/>
              <a:gd name="connsiteX35" fmla="*/ 274907 w 414754"/>
              <a:gd name="connsiteY35" fmla="*/ 539750 h 1206500"/>
              <a:gd name="connsiteX36" fmla="*/ 249507 w 414754"/>
              <a:gd name="connsiteY36" fmla="*/ 552450 h 1206500"/>
              <a:gd name="connsiteX37" fmla="*/ 205057 w 414754"/>
              <a:gd name="connsiteY37" fmla="*/ 565150 h 1206500"/>
              <a:gd name="connsiteX38" fmla="*/ 141557 w 414754"/>
              <a:gd name="connsiteY38" fmla="*/ 596900 h 1206500"/>
              <a:gd name="connsiteX39" fmla="*/ 84407 w 414754"/>
              <a:gd name="connsiteY39" fmla="*/ 622300 h 1206500"/>
              <a:gd name="connsiteX40" fmla="*/ 52657 w 414754"/>
              <a:gd name="connsiteY40" fmla="*/ 635000 h 1206500"/>
              <a:gd name="connsiteX41" fmla="*/ 33607 w 414754"/>
              <a:gd name="connsiteY41" fmla="*/ 641350 h 1206500"/>
              <a:gd name="connsiteX42" fmla="*/ 8207 w 414754"/>
              <a:gd name="connsiteY42" fmla="*/ 654050 h 1206500"/>
              <a:gd name="connsiteX43" fmla="*/ 1857 w 414754"/>
              <a:gd name="connsiteY43" fmla="*/ 673100 h 1206500"/>
              <a:gd name="connsiteX44" fmla="*/ 59007 w 414754"/>
              <a:gd name="connsiteY44" fmla="*/ 679450 h 1206500"/>
              <a:gd name="connsiteX45" fmla="*/ 90757 w 414754"/>
              <a:gd name="connsiteY45" fmla="*/ 685800 h 1206500"/>
              <a:gd name="connsiteX46" fmla="*/ 141557 w 414754"/>
              <a:gd name="connsiteY46" fmla="*/ 692150 h 1206500"/>
              <a:gd name="connsiteX47" fmla="*/ 173307 w 414754"/>
              <a:gd name="connsiteY47" fmla="*/ 704850 h 1206500"/>
              <a:gd name="connsiteX48" fmla="*/ 230457 w 414754"/>
              <a:gd name="connsiteY48" fmla="*/ 717550 h 1206500"/>
              <a:gd name="connsiteX49" fmla="*/ 255857 w 414754"/>
              <a:gd name="connsiteY49" fmla="*/ 723900 h 1206500"/>
              <a:gd name="connsiteX50" fmla="*/ 243157 w 414754"/>
              <a:gd name="connsiteY50" fmla="*/ 742950 h 1206500"/>
              <a:gd name="connsiteX51" fmla="*/ 166957 w 414754"/>
              <a:gd name="connsiteY51" fmla="*/ 749300 h 1206500"/>
              <a:gd name="connsiteX52" fmla="*/ 78057 w 414754"/>
              <a:gd name="connsiteY52" fmla="*/ 755650 h 1206500"/>
              <a:gd name="connsiteX53" fmla="*/ 14557 w 414754"/>
              <a:gd name="connsiteY53" fmla="*/ 787400 h 1206500"/>
              <a:gd name="connsiteX54" fmla="*/ 65357 w 414754"/>
              <a:gd name="connsiteY54" fmla="*/ 812800 h 1206500"/>
              <a:gd name="connsiteX55" fmla="*/ 109807 w 414754"/>
              <a:gd name="connsiteY55" fmla="*/ 819150 h 1206500"/>
              <a:gd name="connsiteX56" fmla="*/ 147907 w 414754"/>
              <a:gd name="connsiteY56" fmla="*/ 825500 h 1206500"/>
              <a:gd name="connsiteX57" fmla="*/ 217757 w 414754"/>
              <a:gd name="connsiteY57" fmla="*/ 831850 h 1206500"/>
              <a:gd name="connsiteX58" fmla="*/ 268557 w 414754"/>
              <a:gd name="connsiteY58" fmla="*/ 869950 h 1206500"/>
              <a:gd name="connsiteX59" fmla="*/ 211407 w 414754"/>
              <a:gd name="connsiteY59" fmla="*/ 901700 h 1206500"/>
              <a:gd name="connsiteX60" fmla="*/ 179657 w 414754"/>
              <a:gd name="connsiteY60" fmla="*/ 920750 h 1206500"/>
              <a:gd name="connsiteX61" fmla="*/ 128857 w 414754"/>
              <a:gd name="connsiteY61" fmla="*/ 933450 h 1206500"/>
              <a:gd name="connsiteX62" fmla="*/ 71707 w 414754"/>
              <a:gd name="connsiteY62" fmla="*/ 977900 h 1206500"/>
              <a:gd name="connsiteX63" fmla="*/ 84407 w 414754"/>
              <a:gd name="connsiteY63" fmla="*/ 1009650 h 1206500"/>
              <a:gd name="connsiteX64" fmla="*/ 192357 w 414754"/>
              <a:gd name="connsiteY64" fmla="*/ 1035050 h 1206500"/>
              <a:gd name="connsiteX65" fmla="*/ 224107 w 414754"/>
              <a:gd name="connsiteY65" fmla="*/ 1047750 h 1206500"/>
              <a:gd name="connsiteX66" fmla="*/ 249507 w 414754"/>
              <a:gd name="connsiteY66" fmla="*/ 1054100 h 1206500"/>
              <a:gd name="connsiteX67" fmla="*/ 300307 w 414754"/>
              <a:gd name="connsiteY67" fmla="*/ 1073150 h 1206500"/>
              <a:gd name="connsiteX68" fmla="*/ 319357 w 414754"/>
              <a:gd name="connsiteY68" fmla="*/ 1085850 h 1206500"/>
              <a:gd name="connsiteX69" fmla="*/ 293957 w 414754"/>
              <a:gd name="connsiteY69" fmla="*/ 1104900 h 1206500"/>
              <a:gd name="connsiteX70" fmla="*/ 224107 w 414754"/>
              <a:gd name="connsiteY70" fmla="*/ 1117600 h 1206500"/>
              <a:gd name="connsiteX71" fmla="*/ 205057 w 414754"/>
              <a:gd name="connsiteY71" fmla="*/ 1130300 h 1206500"/>
              <a:gd name="connsiteX72" fmla="*/ 211407 w 414754"/>
              <a:gd name="connsiteY72" fmla="*/ 1149350 h 1206500"/>
              <a:gd name="connsiteX73" fmla="*/ 281257 w 414754"/>
              <a:gd name="connsiteY73" fmla="*/ 1155700 h 1206500"/>
              <a:gd name="connsiteX74" fmla="*/ 287607 w 414754"/>
              <a:gd name="connsiteY74" fmla="*/ 1174750 h 1206500"/>
              <a:gd name="connsiteX75" fmla="*/ 236807 w 414754"/>
              <a:gd name="connsiteY75" fmla="*/ 1187450 h 1206500"/>
              <a:gd name="connsiteX76" fmla="*/ 166957 w 414754"/>
              <a:gd name="connsiteY76" fmla="*/ 1200150 h 1206500"/>
              <a:gd name="connsiteX77" fmla="*/ 135207 w 414754"/>
              <a:gd name="connsiteY77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14754" h="1206500">
                <a:moveTo>
                  <a:pt x="198707" y="0"/>
                </a:moveTo>
                <a:cubicBezTo>
                  <a:pt x="209290" y="6350"/>
                  <a:pt x="219221" y="13943"/>
                  <a:pt x="230457" y="19050"/>
                </a:cubicBezTo>
                <a:cubicBezTo>
                  <a:pt x="242644" y="24590"/>
                  <a:pt x="257418" y="24324"/>
                  <a:pt x="268557" y="31750"/>
                </a:cubicBezTo>
                <a:lnTo>
                  <a:pt x="306657" y="57150"/>
                </a:lnTo>
                <a:cubicBezTo>
                  <a:pt x="313007" y="61383"/>
                  <a:pt x="318881" y="66437"/>
                  <a:pt x="325707" y="69850"/>
                </a:cubicBezTo>
                <a:cubicBezTo>
                  <a:pt x="334174" y="74083"/>
                  <a:pt x="342888" y="77854"/>
                  <a:pt x="351107" y="82550"/>
                </a:cubicBezTo>
                <a:cubicBezTo>
                  <a:pt x="357733" y="86336"/>
                  <a:pt x="363183" y="92150"/>
                  <a:pt x="370157" y="95250"/>
                </a:cubicBezTo>
                <a:cubicBezTo>
                  <a:pt x="382390" y="100687"/>
                  <a:pt x="408257" y="107950"/>
                  <a:pt x="408257" y="107950"/>
                </a:cubicBezTo>
                <a:cubicBezTo>
                  <a:pt x="410374" y="114300"/>
                  <a:pt x="415707" y="120398"/>
                  <a:pt x="414607" y="127000"/>
                </a:cubicBezTo>
                <a:cubicBezTo>
                  <a:pt x="410938" y="149012"/>
                  <a:pt x="397970" y="145923"/>
                  <a:pt x="382857" y="152400"/>
                </a:cubicBezTo>
                <a:cubicBezTo>
                  <a:pt x="374156" y="156129"/>
                  <a:pt x="365767" y="160567"/>
                  <a:pt x="357457" y="165100"/>
                </a:cubicBezTo>
                <a:cubicBezTo>
                  <a:pt x="342476" y="173272"/>
                  <a:pt x="329196" y="185104"/>
                  <a:pt x="313007" y="190500"/>
                </a:cubicBezTo>
                <a:cubicBezTo>
                  <a:pt x="284256" y="200084"/>
                  <a:pt x="252245" y="198295"/>
                  <a:pt x="224107" y="209550"/>
                </a:cubicBezTo>
                <a:cubicBezTo>
                  <a:pt x="213524" y="213783"/>
                  <a:pt x="203171" y="218645"/>
                  <a:pt x="192357" y="222250"/>
                </a:cubicBezTo>
                <a:cubicBezTo>
                  <a:pt x="184078" y="225010"/>
                  <a:pt x="175129" y="225536"/>
                  <a:pt x="166957" y="228600"/>
                </a:cubicBezTo>
                <a:cubicBezTo>
                  <a:pt x="107892" y="250750"/>
                  <a:pt x="181021" y="234723"/>
                  <a:pt x="103457" y="247650"/>
                </a:cubicBezTo>
                <a:cubicBezTo>
                  <a:pt x="97107" y="251883"/>
                  <a:pt x="91233" y="256937"/>
                  <a:pt x="84407" y="260350"/>
                </a:cubicBezTo>
                <a:cubicBezTo>
                  <a:pt x="75297" y="264905"/>
                  <a:pt x="48095" y="271015"/>
                  <a:pt x="39957" y="273050"/>
                </a:cubicBezTo>
                <a:cubicBezTo>
                  <a:pt x="46307" y="277283"/>
                  <a:pt x="52033" y="282650"/>
                  <a:pt x="59007" y="285750"/>
                </a:cubicBezTo>
                <a:cubicBezTo>
                  <a:pt x="108530" y="307760"/>
                  <a:pt x="165114" y="307101"/>
                  <a:pt x="217757" y="311150"/>
                </a:cubicBezTo>
                <a:cubicBezTo>
                  <a:pt x="230457" y="313267"/>
                  <a:pt x="243095" y="315798"/>
                  <a:pt x="255857" y="317500"/>
                </a:cubicBezTo>
                <a:cubicBezTo>
                  <a:pt x="274856" y="320033"/>
                  <a:pt x="294212" y="320091"/>
                  <a:pt x="313007" y="323850"/>
                </a:cubicBezTo>
                <a:cubicBezTo>
                  <a:pt x="326134" y="326475"/>
                  <a:pt x="351107" y="336550"/>
                  <a:pt x="351107" y="336550"/>
                </a:cubicBezTo>
                <a:cubicBezTo>
                  <a:pt x="344757" y="340783"/>
                  <a:pt x="338883" y="345837"/>
                  <a:pt x="332057" y="349250"/>
                </a:cubicBezTo>
                <a:cubicBezTo>
                  <a:pt x="308105" y="361226"/>
                  <a:pt x="274609" y="370220"/>
                  <a:pt x="249507" y="374650"/>
                </a:cubicBezTo>
                <a:cubicBezTo>
                  <a:pt x="230631" y="377981"/>
                  <a:pt x="211407" y="378883"/>
                  <a:pt x="192357" y="381000"/>
                </a:cubicBezTo>
                <a:cubicBezTo>
                  <a:pt x="186007" y="385233"/>
                  <a:pt x="174804" y="386216"/>
                  <a:pt x="173307" y="393700"/>
                </a:cubicBezTo>
                <a:cubicBezTo>
                  <a:pt x="171810" y="401184"/>
                  <a:pt x="179181" y="409337"/>
                  <a:pt x="186007" y="412750"/>
                </a:cubicBezTo>
                <a:cubicBezTo>
                  <a:pt x="196219" y="417856"/>
                  <a:pt x="251264" y="428341"/>
                  <a:pt x="268557" y="431800"/>
                </a:cubicBezTo>
                <a:cubicBezTo>
                  <a:pt x="325915" y="460479"/>
                  <a:pt x="254468" y="428278"/>
                  <a:pt x="344757" y="450850"/>
                </a:cubicBezTo>
                <a:cubicBezTo>
                  <a:pt x="353940" y="453146"/>
                  <a:pt x="361456" y="459821"/>
                  <a:pt x="370157" y="463550"/>
                </a:cubicBezTo>
                <a:cubicBezTo>
                  <a:pt x="376309" y="466187"/>
                  <a:pt x="382857" y="467783"/>
                  <a:pt x="389207" y="469900"/>
                </a:cubicBezTo>
                <a:cubicBezTo>
                  <a:pt x="377112" y="506186"/>
                  <a:pt x="392836" y="475948"/>
                  <a:pt x="363807" y="495300"/>
                </a:cubicBezTo>
                <a:cubicBezTo>
                  <a:pt x="356335" y="500281"/>
                  <a:pt x="352607" y="509989"/>
                  <a:pt x="344757" y="514350"/>
                </a:cubicBezTo>
                <a:cubicBezTo>
                  <a:pt x="333055" y="520851"/>
                  <a:pt x="319086" y="522078"/>
                  <a:pt x="306657" y="527050"/>
                </a:cubicBezTo>
                <a:cubicBezTo>
                  <a:pt x="296074" y="531283"/>
                  <a:pt x="285323" y="535121"/>
                  <a:pt x="274907" y="539750"/>
                </a:cubicBezTo>
                <a:cubicBezTo>
                  <a:pt x="266257" y="543595"/>
                  <a:pt x="258370" y="549126"/>
                  <a:pt x="249507" y="552450"/>
                </a:cubicBezTo>
                <a:cubicBezTo>
                  <a:pt x="224335" y="561890"/>
                  <a:pt x="227231" y="554916"/>
                  <a:pt x="205057" y="565150"/>
                </a:cubicBezTo>
                <a:cubicBezTo>
                  <a:pt x="183570" y="575067"/>
                  <a:pt x="163529" y="588111"/>
                  <a:pt x="141557" y="596900"/>
                </a:cubicBezTo>
                <a:cubicBezTo>
                  <a:pt x="47440" y="634547"/>
                  <a:pt x="164496" y="586705"/>
                  <a:pt x="84407" y="622300"/>
                </a:cubicBezTo>
                <a:cubicBezTo>
                  <a:pt x="73991" y="626929"/>
                  <a:pt x="63330" y="630998"/>
                  <a:pt x="52657" y="635000"/>
                </a:cubicBezTo>
                <a:cubicBezTo>
                  <a:pt x="46390" y="637350"/>
                  <a:pt x="39759" y="638713"/>
                  <a:pt x="33607" y="641350"/>
                </a:cubicBezTo>
                <a:cubicBezTo>
                  <a:pt x="24906" y="645079"/>
                  <a:pt x="16674" y="649817"/>
                  <a:pt x="8207" y="654050"/>
                </a:cubicBezTo>
                <a:cubicBezTo>
                  <a:pt x="6090" y="660400"/>
                  <a:pt x="-4130" y="670107"/>
                  <a:pt x="1857" y="673100"/>
                </a:cubicBezTo>
                <a:cubicBezTo>
                  <a:pt x="19001" y="681672"/>
                  <a:pt x="40032" y="676739"/>
                  <a:pt x="59007" y="679450"/>
                </a:cubicBezTo>
                <a:cubicBezTo>
                  <a:pt x="69691" y="680976"/>
                  <a:pt x="80090" y="684159"/>
                  <a:pt x="90757" y="685800"/>
                </a:cubicBezTo>
                <a:cubicBezTo>
                  <a:pt x="107624" y="688395"/>
                  <a:pt x="124624" y="690033"/>
                  <a:pt x="141557" y="692150"/>
                </a:cubicBezTo>
                <a:cubicBezTo>
                  <a:pt x="152140" y="696383"/>
                  <a:pt x="162493" y="701245"/>
                  <a:pt x="173307" y="704850"/>
                </a:cubicBezTo>
                <a:cubicBezTo>
                  <a:pt x="188793" y="710012"/>
                  <a:pt x="215358" y="714195"/>
                  <a:pt x="230457" y="717550"/>
                </a:cubicBezTo>
                <a:cubicBezTo>
                  <a:pt x="238976" y="719443"/>
                  <a:pt x="247390" y="721783"/>
                  <a:pt x="255857" y="723900"/>
                </a:cubicBezTo>
                <a:cubicBezTo>
                  <a:pt x="251624" y="730250"/>
                  <a:pt x="250495" y="740853"/>
                  <a:pt x="243157" y="742950"/>
                </a:cubicBezTo>
                <a:cubicBezTo>
                  <a:pt x="218650" y="749952"/>
                  <a:pt x="192370" y="747345"/>
                  <a:pt x="166957" y="749300"/>
                </a:cubicBezTo>
                <a:lnTo>
                  <a:pt x="78057" y="755650"/>
                </a:lnTo>
                <a:cubicBezTo>
                  <a:pt x="19853" y="770201"/>
                  <a:pt x="36939" y="753827"/>
                  <a:pt x="14557" y="787400"/>
                </a:cubicBezTo>
                <a:cubicBezTo>
                  <a:pt x="31490" y="795867"/>
                  <a:pt x="46615" y="810123"/>
                  <a:pt x="65357" y="812800"/>
                </a:cubicBezTo>
                <a:lnTo>
                  <a:pt x="109807" y="819150"/>
                </a:lnTo>
                <a:cubicBezTo>
                  <a:pt x="122532" y="821108"/>
                  <a:pt x="135120" y="823996"/>
                  <a:pt x="147907" y="825500"/>
                </a:cubicBezTo>
                <a:cubicBezTo>
                  <a:pt x="171126" y="828232"/>
                  <a:pt x="194474" y="829733"/>
                  <a:pt x="217757" y="831850"/>
                </a:cubicBezTo>
                <a:cubicBezTo>
                  <a:pt x="264837" y="847543"/>
                  <a:pt x="249870" y="832576"/>
                  <a:pt x="268557" y="869950"/>
                </a:cubicBezTo>
                <a:cubicBezTo>
                  <a:pt x="218597" y="907420"/>
                  <a:pt x="269614" y="872597"/>
                  <a:pt x="211407" y="901700"/>
                </a:cubicBezTo>
                <a:cubicBezTo>
                  <a:pt x="200368" y="907220"/>
                  <a:pt x="191116" y="916166"/>
                  <a:pt x="179657" y="920750"/>
                </a:cubicBezTo>
                <a:cubicBezTo>
                  <a:pt x="159551" y="928793"/>
                  <a:pt x="146854" y="923451"/>
                  <a:pt x="128857" y="933450"/>
                </a:cubicBezTo>
                <a:cubicBezTo>
                  <a:pt x="94678" y="952438"/>
                  <a:pt x="94847" y="954760"/>
                  <a:pt x="71707" y="977900"/>
                </a:cubicBezTo>
                <a:cubicBezTo>
                  <a:pt x="75940" y="988483"/>
                  <a:pt x="75189" y="1002946"/>
                  <a:pt x="84407" y="1009650"/>
                </a:cubicBezTo>
                <a:cubicBezTo>
                  <a:pt x="109776" y="1028100"/>
                  <a:pt x="162399" y="1031305"/>
                  <a:pt x="192357" y="1035050"/>
                </a:cubicBezTo>
                <a:cubicBezTo>
                  <a:pt x="202940" y="1039283"/>
                  <a:pt x="213293" y="1044145"/>
                  <a:pt x="224107" y="1047750"/>
                </a:cubicBezTo>
                <a:cubicBezTo>
                  <a:pt x="232386" y="1050510"/>
                  <a:pt x="241485" y="1050662"/>
                  <a:pt x="249507" y="1054100"/>
                </a:cubicBezTo>
                <a:cubicBezTo>
                  <a:pt x="306735" y="1078626"/>
                  <a:pt x="219781" y="1057045"/>
                  <a:pt x="300307" y="1073150"/>
                </a:cubicBezTo>
                <a:cubicBezTo>
                  <a:pt x="306657" y="1077383"/>
                  <a:pt x="320854" y="1078366"/>
                  <a:pt x="319357" y="1085850"/>
                </a:cubicBezTo>
                <a:cubicBezTo>
                  <a:pt x="317281" y="1096228"/>
                  <a:pt x="303423" y="1100167"/>
                  <a:pt x="293957" y="1104900"/>
                </a:cubicBezTo>
                <a:cubicBezTo>
                  <a:pt x="281981" y="1110888"/>
                  <a:pt x="229273" y="1116862"/>
                  <a:pt x="224107" y="1117600"/>
                </a:cubicBezTo>
                <a:cubicBezTo>
                  <a:pt x="217757" y="1121833"/>
                  <a:pt x="207891" y="1123214"/>
                  <a:pt x="205057" y="1130300"/>
                </a:cubicBezTo>
                <a:cubicBezTo>
                  <a:pt x="202571" y="1136515"/>
                  <a:pt x="205057" y="1147233"/>
                  <a:pt x="211407" y="1149350"/>
                </a:cubicBezTo>
                <a:cubicBezTo>
                  <a:pt x="233587" y="1156743"/>
                  <a:pt x="257974" y="1153583"/>
                  <a:pt x="281257" y="1155700"/>
                </a:cubicBezTo>
                <a:cubicBezTo>
                  <a:pt x="283374" y="1162050"/>
                  <a:pt x="293054" y="1170859"/>
                  <a:pt x="287607" y="1174750"/>
                </a:cubicBezTo>
                <a:cubicBezTo>
                  <a:pt x="273404" y="1184895"/>
                  <a:pt x="253923" y="1184027"/>
                  <a:pt x="236807" y="1187450"/>
                </a:cubicBezTo>
                <a:cubicBezTo>
                  <a:pt x="158380" y="1203135"/>
                  <a:pt x="256325" y="1183901"/>
                  <a:pt x="166957" y="1200150"/>
                </a:cubicBezTo>
                <a:cubicBezTo>
                  <a:pt x="156338" y="1202081"/>
                  <a:pt x="135207" y="1206500"/>
                  <a:pt x="135207" y="120650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Reduction: into spherical LSH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Idea: apply a few rounds of “regular” LSH</a:t>
                </a:r>
              </a:p>
              <a:p>
                <a:pPr lvl="1"/>
                <a:r>
                  <a:rPr lang="en-US" dirty="0" smtClean="0"/>
                  <a:t>Ball carving </a:t>
                </a:r>
                <a:r>
                  <a:rPr lang="en-US" dirty="0">
                    <a:solidFill>
                      <a:srgbClr val="0000CC"/>
                    </a:solidFill>
                  </a:rPr>
                  <a:t>[AI’06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s if target approx.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5c</a:t>
                </a:r>
                <a:r>
                  <a:rPr lang="en-US" dirty="0" smtClean="0"/>
                  <a:t> =&gt; query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1/25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Intuitively: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ar points unlikely to collide</a:t>
                </a:r>
              </a:p>
              <a:p>
                <a:pPr lvl="1"/>
                <a:r>
                  <a:rPr lang="en-US" dirty="0" smtClean="0"/>
                  <a:t>partitions the data into buckets of small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the minimum enclosing ball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inally apply spherical LSH on this ball!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09367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 hash tables, each with: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“ball carving LSH” (data </a:t>
                </a:r>
                <a:r>
                  <a:rPr lang="en-US" i="1" dirty="0" smtClean="0"/>
                  <a:t>independent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are “spherical LSH” (data </a:t>
                </a:r>
                <a:r>
                  <a:rPr lang="en-US" i="1" dirty="0" smtClean="0"/>
                  <a:t>dependent</a:t>
                </a:r>
                <a:r>
                  <a:rPr lang="en-US" dirty="0" smtClean="0"/>
                  <a:t>)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Final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an “average”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from levels 1 and 2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093675"/>
              </a:xfrm>
              <a:blipFill rotWithShape="0">
                <a:blip r:embed="rId2"/>
                <a:stretch>
                  <a:fillRect l="-1005" t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179657" y="3775478"/>
            <a:ext cx="2342705" cy="22650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91932" y="3775478"/>
            <a:ext cx="2342705" cy="22650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8310" y="4918308"/>
            <a:ext cx="2342705" cy="22650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97382" y="4867070"/>
            <a:ext cx="2342705" cy="22650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3945789" y="571435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098189" y="586675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4273494" y="55283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499305" y="5880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21796" y="5484068"/>
            <a:ext cx="752716" cy="720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273495" y="5484068"/>
            <a:ext cx="378210" cy="87228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793389" y="5387655"/>
            <a:ext cx="632505" cy="763213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286930" y="41638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466815" y="430305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285442" y="553509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644716" y="5880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465327" y="56743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62972" y="3939868"/>
            <a:ext cx="752716" cy="720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62727" y="5430127"/>
            <a:ext cx="752716" cy="720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9291" y="3991602"/>
            <a:ext cx="499264" cy="49688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87512" y="5217473"/>
            <a:ext cx="499264" cy="49688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74395" y="5190948"/>
            <a:ext cx="499264" cy="49688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91843" y="5190948"/>
            <a:ext cx="499264" cy="49688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09291" y="5193927"/>
            <a:ext cx="499264" cy="49688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4"/>
            <a:endCxn id="24" idx="7"/>
          </p:cNvCxnSpPr>
          <p:nvPr/>
        </p:nvCxnSpPr>
        <p:spPr>
          <a:xfrm flipH="1">
            <a:off x="6513660" y="4488487"/>
            <a:ext cx="645263" cy="80175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4"/>
            <a:endCxn id="33" idx="0"/>
          </p:cNvCxnSpPr>
          <p:nvPr/>
        </p:nvCxnSpPr>
        <p:spPr>
          <a:xfrm>
            <a:off x="7158923" y="4488487"/>
            <a:ext cx="0" cy="70544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4"/>
            <a:endCxn id="32" idx="0"/>
          </p:cNvCxnSpPr>
          <p:nvPr/>
        </p:nvCxnSpPr>
        <p:spPr>
          <a:xfrm>
            <a:off x="7158923" y="4488487"/>
            <a:ext cx="782552" cy="7024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4"/>
            <a:endCxn id="31" idx="0"/>
          </p:cNvCxnSpPr>
          <p:nvPr/>
        </p:nvCxnSpPr>
        <p:spPr>
          <a:xfrm>
            <a:off x="7158923" y="4488487"/>
            <a:ext cx="1565104" cy="70246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37160" y="4009919"/>
                <a:ext cx="1879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60" y="4009919"/>
                <a:ext cx="187955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31390" y="5640430"/>
                <a:ext cx="1919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90" y="5640430"/>
                <a:ext cx="191969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>
            <a:off x="6494650" y="5689391"/>
            <a:ext cx="645263" cy="801753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139913" y="5689391"/>
            <a:ext cx="0" cy="705440"/>
          </a:xfrm>
          <a:prstGeom prst="straightConnector1">
            <a:avLst/>
          </a:prstGeom>
          <a:ln w="412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7" grpId="0" animBg="1"/>
      <p:bldP spid="20" grpId="0" animBg="1"/>
      <p:bldP spid="29" grpId="0" animBg="1"/>
      <p:bldP spid="30" grpId="0" animBg="1"/>
      <p:bldP spid="5" grpId="0" animBg="1"/>
      <p:bldP spid="24" grpId="0" animBg="1"/>
      <p:bldP spid="31" grpId="0" animBg="1"/>
      <p:bldP spid="32" grpId="0" animBg="1"/>
      <p:bldP spid="33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 a bucket, need to ensure “sparse” case</a:t>
            </a:r>
          </a:p>
          <a:p>
            <a:pPr lvl="1"/>
            <a:r>
              <a:rPr lang="en-US" dirty="0" smtClean="0"/>
              <a:t>1) drop all “far pairs”</a:t>
            </a:r>
          </a:p>
          <a:p>
            <a:pPr lvl="1"/>
            <a:r>
              <a:rPr lang="en-US" dirty="0" smtClean="0"/>
              <a:t>2) find minimum enclosing ball (MEB)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) partition by “</a:t>
            </a:r>
            <a:r>
              <a:rPr lang="en-US" dirty="0" err="1" smtClean="0"/>
              <a:t>sparsity</a:t>
            </a:r>
            <a:r>
              <a:rPr lang="en-US" dirty="0" smtClean="0"/>
              <a:t>” (distance from center) 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Far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level 1 bucket:</a:t>
                </a:r>
              </a:p>
              <a:p>
                <a:pPr lvl="1"/>
                <a:r>
                  <a:rPr lang="en-US" dirty="0" smtClean="0"/>
                  <a:t>Set parameters as if looking for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Probability a pair survives:</a:t>
                </a:r>
              </a:p>
              <a:p>
                <a:pPr lvl="1"/>
                <a:r>
                  <a:rPr lang="en-US" dirty="0" smtClean="0"/>
                  <a:t>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Expected number of collisions for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constant</a:t>
                </a:r>
              </a:p>
              <a:p>
                <a:pPr lvl="2"/>
                <a:r>
                  <a:rPr lang="en-US" dirty="0" smtClean="0"/>
                  <a:t>Throw out all pairs that violate this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Minimum Enclosing Ball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Use </a:t>
                </a:r>
                <a:r>
                  <a:rPr lang="en-US" i="1" dirty="0"/>
                  <a:t>Jung theorem</a:t>
                </a:r>
                <a:r>
                  <a:rPr lang="en-US" dirty="0"/>
                  <a:t>: </a:t>
                </a:r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ro-RO" dirty="0" smtClean="0"/>
                  <a:t>A </a:t>
                </a:r>
                <a:r>
                  <a:rPr lang="ro-RO" dirty="0" err="1" smtClean="0"/>
                  <a:t>pointset</a:t>
                </a:r>
                <a:r>
                  <a:rPr lang="ro-RO" dirty="0" smtClean="0"/>
                  <a:t> </a:t>
                </a:r>
                <a:r>
                  <a:rPr lang="ro-RO" dirty="0" err="1" smtClean="0"/>
                  <a:t>with</a:t>
                </a:r>
                <a:r>
                  <a:rPr lang="ro-RO" dirty="0" smtClean="0"/>
                  <a:t> </a:t>
                </a:r>
                <a:r>
                  <a:rPr lang="en-US" dirty="0" smtClean="0"/>
                  <a:t>diameter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ro-RO" dirty="0" err="1" smtClean="0"/>
                  <a:t>has</a:t>
                </a:r>
                <a:r>
                  <a:rPr lang="ro-RO" dirty="0" smtClean="0"/>
                  <a:t> a</a:t>
                </a:r>
                <a:r>
                  <a:rPr lang="en-US" dirty="0" smtClean="0"/>
                  <a:t> </a:t>
                </a:r>
                <a:r>
                  <a:rPr lang="en-US" dirty="0"/>
                  <a:t>MEB </a:t>
                </a:r>
                <a:r>
                  <a:rPr lang="ro-RO" dirty="0" smtClean="0"/>
                  <a:t>of </a:t>
                </a:r>
                <a:r>
                  <a:rPr lang="en-US" dirty="0" smtClean="0"/>
                  <a:t>radius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3) </a:t>
            </a:r>
            <a:r>
              <a:rPr lang="ro-RO" dirty="0" err="1" smtClean="0"/>
              <a:t>Partition</a:t>
            </a:r>
            <a:r>
              <a:rPr lang="ro-RO" dirty="0" smtClean="0"/>
              <a:t> </a:t>
            </a:r>
            <a:r>
              <a:rPr lang="ro-RO" dirty="0" err="1" smtClean="0"/>
              <a:t>by</a:t>
            </a:r>
            <a:r>
              <a:rPr lang="ro-RO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sparsity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Inside a bucket, points are at distance </a:t>
                </a:r>
                <a:r>
                  <a:rPr lang="en-US" b="1" dirty="0" smtClean="0"/>
                  <a:t>at most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“Sparse” LSH does not work in this case</a:t>
                </a:r>
              </a:p>
              <a:p>
                <a:pPr lvl="1"/>
                <a:r>
                  <a:rPr lang="en-US" dirty="0" smtClean="0"/>
                  <a:t>Need to partition by the distance to center</a:t>
                </a:r>
              </a:p>
              <a:p>
                <a:pPr lvl="1"/>
                <a:r>
                  <a:rPr lang="en-US" dirty="0" smtClean="0"/>
                  <a:t>Partition into spherical shells of width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r>
              <a:rPr lang="en-US" dirty="0"/>
              <a:t> </a:t>
            </a:r>
            <a:r>
              <a:rPr lang="en-US" dirty="0" smtClean="0"/>
              <a:t>of NNS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95847" cy="49012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Data-dependent </a:t>
            </a:r>
            <a:r>
              <a:rPr lang="en-US" dirty="0" smtClean="0"/>
              <a:t>partitions…</a:t>
            </a:r>
          </a:p>
          <a:p>
            <a:r>
              <a:rPr lang="en-US" dirty="0" smtClean="0"/>
              <a:t>Practice:</a:t>
            </a:r>
          </a:p>
          <a:p>
            <a:pPr lvl="1"/>
            <a:r>
              <a:rPr lang="en-US" dirty="0" smtClean="0"/>
              <a:t>Trees: </a:t>
            </a:r>
            <a:r>
              <a:rPr lang="en-US" dirty="0" err="1" smtClean="0"/>
              <a:t>kd</a:t>
            </a:r>
            <a:r>
              <a:rPr lang="en-US" dirty="0" smtClean="0"/>
              <a:t>-trees, quad-trees, ball-trees, </a:t>
            </a:r>
            <a:r>
              <a:rPr lang="en-US" dirty="0" err="1" smtClean="0"/>
              <a:t>rp</a:t>
            </a:r>
            <a:r>
              <a:rPr lang="en-US" dirty="0" smtClean="0"/>
              <a:t>-trees, PCA-trees, </a:t>
            </a:r>
            <a:r>
              <a:rPr lang="en-US" dirty="0" err="1" smtClean="0"/>
              <a:t>sp</a:t>
            </a:r>
            <a:r>
              <a:rPr lang="en-US" dirty="0" smtClean="0"/>
              <a:t>-trees…</a:t>
            </a:r>
          </a:p>
          <a:p>
            <a:pPr lvl="1"/>
            <a:r>
              <a:rPr lang="en-US" dirty="0" smtClean="0"/>
              <a:t>often </a:t>
            </a:r>
            <a:r>
              <a:rPr lang="en-US" i="1" dirty="0" smtClean="0"/>
              <a:t>no guarantees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Theory?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ssuming more about data: PCA-like algorithms “work” </a:t>
            </a:r>
            <a:r>
              <a:rPr lang="en-US" sz="2000" dirty="0" smtClean="0">
                <a:solidFill>
                  <a:srgbClr val="0000CC"/>
                </a:solidFill>
              </a:rPr>
              <a:t>[Abdullah-A-Kannan-Krauthgamer’14]</a:t>
            </a:r>
          </a:p>
        </p:txBody>
      </p:sp>
      <p:sp>
        <p:nvSpPr>
          <p:cNvPr id="5" name="Freeform 69"/>
          <p:cNvSpPr>
            <a:spLocks/>
          </p:cNvSpPr>
          <p:nvPr/>
        </p:nvSpPr>
        <p:spPr bwMode="auto">
          <a:xfrm>
            <a:off x="5608935" y="880297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453047" y="941670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6874" y="66384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4" y="663840"/>
                <a:ext cx="42832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6569060" y="779055"/>
            <a:ext cx="729695" cy="16130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721460" y="1993310"/>
            <a:ext cx="2219575" cy="821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7102772" y="112550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6300647" y="143648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7356964" y="174072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6645260" y="210456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7745414" y="211816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auto">
          <a:xfrm>
            <a:off x="8364009" y="175421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7500938" y="265577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7897814" y="250966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28650" y="3505810"/>
            <a:ext cx="1216595" cy="1459390"/>
          </a:xfrm>
          <a:prstGeom prst="upDownArrow">
            <a:avLst>
              <a:gd name="adj1" fmla="val 50000"/>
              <a:gd name="adj2" fmla="val 34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Randomized: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returned with 90% probability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3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4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41" name="Text Box 17"/>
              <p:cNvSpPr txBox="1">
                <a:spLocks noChangeArrowheads="1"/>
              </p:cNvSpPr>
              <p:nvPr/>
            </p:nvSpPr>
            <p:spPr bwMode="auto">
              <a:xfrm>
                <a:off x="5800960" y="2398887"/>
                <a:ext cx="692241" cy="4924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04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0960" y="2398887"/>
                <a:ext cx="692241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42" name="Text Box 18"/>
              <p:cNvSpPr txBox="1">
                <a:spLocks noChangeArrowheads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i="1" dirty="0" smtClean="0">
                    <a:latin typeface="+mn-lt"/>
                  </a:rPr>
                  <a:t>if there exists a</a:t>
                </a:r>
              </a:p>
              <a:p>
                <a:r>
                  <a:rPr lang="en-US" sz="2600" i="1" dirty="0" smtClean="0">
                    <a:latin typeface="+mn-lt"/>
                  </a:rPr>
                  <a:t>point </a:t>
                </a:r>
                <a:r>
                  <a:rPr lang="en-US" sz="2600" i="1" dirty="0">
                    <a:latin typeface="+mn-lt"/>
                  </a:rPr>
                  <a:t>at distance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</m:t>
                    </m:r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endParaRPr lang="en-US" sz="2600" i="1" dirty="0">
                  <a:solidFill>
                    <a:srgbClr val="A50021"/>
                  </a:solidFill>
                  <a:latin typeface="+mn-lt"/>
                  <a:cs typeface="Arial" charset="0"/>
                </a:endParaRPr>
              </a:p>
            </p:txBody>
          </p:sp>
        </mc:Choice>
        <mc:Fallback xmlns="">
          <p:sp>
            <p:nvSpPr>
              <p:cNvPr id="1290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015" y="2852925"/>
                <a:ext cx="2859694" cy="892552"/>
              </a:xfrm>
              <a:prstGeom prst="rect">
                <a:avLst/>
              </a:prstGeom>
              <a:blipFill rotWithShape="0">
                <a:blip r:embed="rId5"/>
                <a:stretch>
                  <a:fillRect l="-3838" t="-6164" b="-16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/>
      <p:bldP spid="129041" grpId="0" animBg="1"/>
      <p:bldP spid="129042" grpId="0"/>
      <p:bldP spid="129061" grpId="0"/>
      <p:bldP spid="129062" grpId="0" animBg="1"/>
      <p:bldP spid="129062" grpId="1" animBg="1"/>
      <p:bldP spid="129063" grpId="0" animBg="1"/>
      <p:bldP spid="129064" grpId="0" animBg="1"/>
      <p:bldP spid="129065" grpId="0"/>
      <p:bldP spid="129066" grpId="0"/>
      <p:bldP spid="129068" grpId="0" animBg="1"/>
      <p:bldP spid="129069" grpId="0"/>
      <p:bldP spid="1290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LSH: geometric hashing</a:t>
                </a:r>
              </a:p>
              <a:p>
                <a:r>
                  <a:rPr lang="en-US" dirty="0" smtClean="0"/>
                  <a:t>Data-dependent hashing can do better!</a:t>
                </a:r>
              </a:p>
              <a:p>
                <a:pPr lvl="1"/>
                <a:r>
                  <a:rPr lang="en-US" dirty="0" smtClean="0"/>
                  <a:t>Better upper bound? </a:t>
                </a:r>
              </a:p>
              <a:p>
                <a:pPr lvl="2"/>
                <a:r>
                  <a:rPr lang="en-US" dirty="0" smtClean="0"/>
                  <a:t>Multi-level improves a bit, but not too much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Best partitions in theory and practice?</a:t>
                </a:r>
              </a:p>
              <a:p>
                <a:r>
                  <a:rPr lang="en-US" dirty="0" smtClean="0"/>
                  <a:t>LSH for other metrics:</a:t>
                </a:r>
              </a:p>
              <a:p>
                <a:pPr lvl="1"/>
                <a:r>
                  <a:rPr lang="en-US" dirty="0" smtClean="0"/>
                  <a:t>Edit distance, Earth-Mover Distance,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  <a:p>
                <a:r>
                  <a:rPr lang="en-US" dirty="0" smtClean="0"/>
                  <a:t>Lower bounds (cell probe?)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 smtClean="0"/>
                  <a:t>Practical variant of ball-carving hashing?</a:t>
                </a:r>
              </a:p>
              <a:p>
                <a:pPr eaLnBrk="1" hangingPunct="1"/>
                <a:r>
                  <a:rPr lang="en-US" dirty="0" smtClean="0"/>
                  <a:t>Design space-partition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that is</a:t>
                </a:r>
              </a:p>
              <a:p>
                <a:pPr lvl="1" eaLnBrk="1" hangingPunct="1"/>
                <a:r>
                  <a:rPr lang="en-US" dirty="0" smtClean="0"/>
                  <a:t>efficient: point location in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poly(t)</a:t>
                </a:r>
                <a:r>
                  <a:rPr lang="en-US" dirty="0" smtClean="0"/>
                  <a:t> time</a:t>
                </a:r>
              </a:p>
              <a:p>
                <a:pPr lvl="1" eaLnBrk="1" hangingPunct="1"/>
                <a:r>
                  <a:rPr lang="en-US" dirty="0" smtClean="0"/>
                  <a:t>qualitative: regions are “sphere-like”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  <a:blipFill rotWithShape="0">
                <a:blip r:embed="rId2"/>
                <a:stretch>
                  <a:fillRect l="-1333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721" name="Picture 9" descr="pla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4064000"/>
            <a:ext cx="4724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4" name="Line 12"/>
          <p:cNvSpPr>
            <a:spLocks noChangeShapeType="1"/>
          </p:cNvSpPr>
          <p:nvPr/>
        </p:nvSpPr>
        <p:spPr bwMode="auto">
          <a:xfrm flipV="1">
            <a:off x="7529513" y="5426075"/>
            <a:ext cx="728662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7951788" y="4811713"/>
            <a:ext cx="34448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232235" y="3850408"/>
            <a:ext cx="473238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[Prob.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32235" y="4675908"/>
            <a:ext cx="463460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</a:t>
            </a:r>
            <a:r>
              <a:rPr lang="en-US" sz="2300" dirty="0" err="1">
                <a:sym typeface="Symbol" pitchFamily="18" charset="2"/>
              </a:rPr>
              <a:t>Prob</a:t>
            </a:r>
            <a:r>
              <a:rPr lang="en-US" sz="2300" dirty="0">
                <a:sym typeface="Symbol" pitchFamily="18" charset="2"/>
              </a:rPr>
              <a:t>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c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037223" y="4252045"/>
            <a:ext cx="352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A50021"/>
                </a:solidFill>
                <a:cs typeface="Arial" charset="0"/>
                <a:sym typeface="Symbol" pitchFamily="18" charset="2"/>
              </a:rPr>
              <a:t>≥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4574683" y="4483026"/>
            <a:ext cx="726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A50021"/>
                </a:solidFill>
              </a:rPr>
              <a:t>1/c</a:t>
            </a:r>
            <a:r>
              <a:rPr lang="en-US" sz="2400" b="1" baseline="30000" dirty="0" smtClean="0">
                <a:solidFill>
                  <a:srgbClr val="A50021"/>
                </a:solidFill>
              </a:rPr>
              <a:t>2</a:t>
            </a:r>
            <a:endParaRPr lang="en-US" sz="2400" b="1" dirty="0">
              <a:solidFill>
                <a:srgbClr val="A50021"/>
              </a:solidFill>
            </a:endParaRPr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6035323" y="1590218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 bwMode="auto">
          <a:xfrm>
            <a:off x="7523983" y="1965342"/>
            <a:ext cx="691290" cy="585793"/>
          </a:xfrm>
          <a:prstGeom prst="hexagon">
            <a:avLst/>
          </a:prstGeom>
          <a:solidFill>
            <a:srgbClr val="FF0000">
              <a:alpha val="31000"/>
            </a:srgb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070" y="1386066"/>
            <a:ext cx="3382080" cy="2640695"/>
            <a:chOff x="1230765" y="4187382"/>
            <a:chExt cx="3382080" cy="2640695"/>
          </a:xfrm>
        </p:grpSpPr>
        <p:sp>
          <p:nvSpPr>
            <p:cNvPr id="14" name="Hexagon 13"/>
            <p:cNvSpPr/>
            <p:nvPr/>
          </p:nvSpPr>
          <p:spPr bwMode="auto">
            <a:xfrm>
              <a:off x="2308545" y="506607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Hexagon 14"/>
            <p:cNvSpPr/>
            <p:nvPr/>
          </p:nvSpPr>
          <p:spPr bwMode="auto">
            <a:xfrm>
              <a:off x="176965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Hexagon 15"/>
            <p:cNvSpPr/>
            <p:nvPr/>
          </p:nvSpPr>
          <p:spPr bwMode="auto">
            <a:xfrm>
              <a:off x="1770875" y="477317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Hexagon 16"/>
            <p:cNvSpPr/>
            <p:nvPr/>
          </p:nvSpPr>
          <p:spPr bwMode="auto">
            <a:xfrm>
              <a:off x="2308545" y="448179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Hexagon 17"/>
            <p:cNvSpPr/>
            <p:nvPr/>
          </p:nvSpPr>
          <p:spPr bwMode="auto">
            <a:xfrm>
              <a:off x="2308545" y="565186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Hexagon 18"/>
            <p:cNvSpPr/>
            <p:nvPr/>
          </p:nvSpPr>
          <p:spPr bwMode="auto">
            <a:xfrm>
              <a:off x="2846215" y="47731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Hexagon 19"/>
            <p:cNvSpPr/>
            <p:nvPr/>
          </p:nvSpPr>
          <p:spPr bwMode="auto">
            <a:xfrm>
              <a:off x="284621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3383885" y="505635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Hexagon 21"/>
            <p:cNvSpPr/>
            <p:nvPr/>
          </p:nvSpPr>
          <p:spPr bwMode="auto">
            <a:xfrm>
              <a:off x="3383885" y="44720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Hexagon 22"/>
            <p:cNvSpPr/>
            <p:nvPr/>
          </p:nvSpPr>
          <p:spPr bwMode="auto">
            <a:xfrm>
              <a:off x="3383885" y="564214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Hexagon 23"/>
            <p:cNvSpPr/>
            <p:nvPr/>
          </p:nvSpPr>
          <p:spPr bwMode="auto">
            <a:xfrm>
              <a:off x="3921555" y="475463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Hexagon 24"/>
            <p:cNvSpPr/>
            <p:nvPr/>
          </p:nvSpPr>
          <p:spPr bwMode="auto">
            <a:xfrm>
              <a:off x="3921555" y="5340430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Hexagon 25"/>
            <p:cNvSpPr/>
            <p:nvPr/>
          </p:nvSpPr>
          <p:spPr bwMode="auto">
            <a:xfrm>
              <a:off x="2846215" y="594938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Hexagon 26"/>
            <p:cNvSpPr/>
            <p:nvPr/>
          </p:nvSpPr>
          <p:spPr bwMode="auto">
            <a:xfrm>
              <a:off x="2846215" y="418738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Hexagon 27"/>
            <p:cNvSpPr/>
            <p:nvPr/>
          </p:nvSpPr>
          <p:spPr bwMode="auto">
            <a:xfrm>
              <a:off x="2308545" y="6242284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Hexagon 28"/>
            <p:cNvSpPr/>
            <p:nvPr/>
          </p:nvSpPr>
          <p:spPr bwMode="auto">
            <a:xfrm>
              <a:off x="1769655" y="5949387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Hexagon 29"/>
            <p:cNvSpPr/>
            <p:nvPr/>
          </p:nvSpPr>
          <p:spPr bwMode="auto">
            <a:xfrm>
              <a:off x="1230765" y="506455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Hexagon 30"/>
            <p:cNvSpPr/>
            <p:nvPr/>
          </p:nvSpPr>
          <p:spPr bwMode="auto">
            <a:xfrm>
              <a:off x="1230765" y="565035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7699966" y="2305801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3"/>
              <p:cNvSpPr txBox="1">
                <a:spLocks noChangeArrowheads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7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5  0.021 0.03469  C 0.025 0.04937  0.027 0.06671  0.029 0.08406  C 0.031 0.1014  0.029 0.11608  0.027 0.13209  C 0.025 0.14677  0.022 0.16278  0.015 0.17612  C 0.009 0.18946  -0.001 0.20014  -0.012 0.20814  C -0.022 0.21615  -0.034 0.22149  -0.046 0.22416  C -0.058 0.22682  -0.07 0.22682  -0.081 0.22416  C -0.093 0.22149  -0.104 0.21482  -0.113 0.20414  C -0.122 0.1948  -0.13 0.18279  -0.134 0.16812  C -0.139 0.15477  -0.141 0.13609  -0.141 0.12142  C -0.142 0.10674  -0.141 0.0894  -0.136 0.07472  C -0.131 0.06138  -0.122 0.0507  -0.11 0.04536  C -0.098 0.04136  -0.086 0.0467  -0.078 0.05604  C -0.071 0.06538  -0.066 0.08006  -0.065 0.0974  C -0.065 0.11475  -0.066 0.13076  -0.071 0.1441  C -0.076 0.15744  -0.075 0.16011  -0.095 0.17746  C -0.113 0.19614  -0.131 0.1908  -0.142 0.19213  C -0.153 0.19213  -0.162 0.1868  -0.173 0.18146  C -0.185 0.17479  -0.195 0.16278  -0.202 0.15211  C -0.209 0.14143  -0.212 0.12809  -0.216 0.10674  C -0.219 0.08539  -0.219 0.07472  -0.219 0.05871  C -0.219 0.0427  -0.219 0.02669  -0.219 0.01067  E" pathEditMode="relative" ptsTypes="">
                                      <p:cBhvr>
                                        <p:cTn id="2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  <p:bldP spid="243725" grpId="1" animBg="1"/>
      <p:bldP spid="243725" grpId="2" animBg="1"/>
      <p:bldP spid="243726" grpId="0"/>
      <p:bldP spid="243727" grpId="0"/>
      <p:bldP spid="243728" grpId="0"/>
      <p:bldP spid="243729" grpId="0"/>
      <p:bldP spid="11" grpId="0" animBg="1"/>
      <p:bldP spid="12" grpId="0" animBg="1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Heuristic for Exact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A50021"/>
                    </a:solidFill>
                  </a:rPr>
                  <a:t>r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-near neighbor:</a:t>
                </a:r>
                <a:r>
                  <a:rPr lang="en-US" dirty="0" smtClean="0"/>
                  <a:t> given a new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set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with</a:t>
                </a:r>
              </a:p>
              <a:p>
                <a:pPr lvl="1" eaLnBrk="1" hangingPunct="1"/>
                <a:r>
                  <a:rPr lang="en-US" dirty="0"/>
                  <a:t>a</a:t>
                </a:r>
                <a:r>
                  <a:rPr lang="en-US" dirty="0" smtClean="0"/>
                  <a:t>ll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(each with 90% probability)</a:t>
                </a:r>
              </a:p>
              <a:p>
                <a:pPr lvl="1" eaLnBrk="1" hangingPunct="1"/>
                <a:endParaRPr 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i="1" dirty="0" smtClean="0">
                    <a:sym typeface="Symbol" pitchFamily="18" charset="2"/>
                  </a:rPr>
                  <a:t>may</a:t>
                </a:r>
                <a:r>
                  <a:rPr lang="en-US" dirty="0" smtClean="0">
                    <a:sym typeface="Symbol" pitchFamily="18" charset="2"/>
                  </a:rPr>
                  <a:t> contain some approximate neighbors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Can filter out bad answers 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3"/>
                <a:stretch>
                  <a:fillRect l="-921" r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-1164218">
            <a:off x="330533" y="1501893"/>
            <a:ext cx="2123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dirty="0">
                <a:solidFill>
                  <a:srgbClr val="A50021"/>
                </a:solidFill>
                <a:latin typeface="+mn-lt"/>
              </a:rPr>
              <a:t>c</a:t>
            </a:r>
            <a:r>
              <a:rPr lang="en-US" sz="2600" dirty="0">
                <a:solidFill>
                  <a:srgbClr val="0000CC"/>
                </a:solidFill>
                <a:latin typeface="+mn-lt"/>
              </a:rPr>
              <a:t>-approximate</a:t>
            </a:r>
          </a:p>
        </p:txBody>
      </p:sp>
    </p:spTree>
    <p:extLst>
      <p:ext uri="{BB962C8B-B14F-4D97-AF65-F5344CB8AC3E}">
        <p14:creationId xmlns:p14="http://schemas.microsoft.com/office/powerpoint/2010/main" val="5214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s.t.</a:t>
                </a:r>
                <a:r>
                  <a:rPr lang="en-US" dirty="0" smtClean="0">
                    <a:sym typeface="Symbol" pitchFamily="18" charset="2"/>
                  </a:rPr>
                  <a:t> for any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:</a:t>
                </a:r>
              </a:p>
              <a:p>
                <a:pPr lvl="1" eaLnBrk="1" hangingPunct="1"/>
                <a:r>
                  <a:rPr lang="en-US" i="1" dirty="0" smtClean="0"/>
                  <a:t>Close</a:t>
                </a: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“high” </a:t>
                </a:r>
              </a:p>
              <a:p>
                <a:pPr lvl="1" eaLnBrk="1" hangingPunct="1"/>
                <a:r>
                  <a:rPr lang="en-US" i="1" dirty="0" smtClean="0">
                    <a:cs typeface="Arial" charset="0"/>
                  </a:rPr>
                  <a:t>Far</a:t>
                </a:r>
                <a:r>
                  <a:rPr lang="en-US" dirty="0" smtClean="0"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 smtClean="0">
                    <a:cs typeface="Arial" charset="0"/>
                  </a:rPr>
                  <a:t> is “small”</a:t>
                </a:r>
              </a:p>
              <a:p>
                <a:pPr eaLnBrk="1" hangingPunct="1"/>
                <a:r>
                  <a:rPr lang="en-US" dirty="0" smtClean="0">
                    <a:cs typeface="Arial" charset="0"/>
                  </a:rPr>
                  <a:t>Use several hash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cs typeface="Arial" charset="0"/>
                  </a:rPr>
                  <a:t>	tables</a:t>
                </a:r>
                <a:endParaRPr lang="en-US" baseline="30000" dirty="0" smtClean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11838" cy="4676775"/>
              </a:xfrm>
              <a:blipFill rotWithShape="0">
                <a:blip r:embed="rId2"/>
                <a:stretch>
                  <a:fillRect l="-944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34400" y="1535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611938" y="195738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273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2735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611938" y="195738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702001" y="303625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830" y="6040540"/>
                <a:ext cx="131061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587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7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8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1608214" y="4587972"/>
                <a:ext cx="1619611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dirty="0">
                    <a:latin typeface="+mn-lt"/>
                  </a:rPr>
                  <a:t>:</a:t>
                </a:r>
                <a:r>
                  <a:rPr lang="en-US" sz="2600" dirty="0">
                    <a:solidFill>
                      <a:srgbClr val="A5002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2600" i="1" baseline="30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2600" dirty="0">
                    <a:solidFill>
                      <a:srgbClr val="A50021"/>
                    </a:solidFill>
                    <a:latin typeface="+mn-lt"/>
                    <a:sym typeface="Symbol" pitchFamily="18" charset="2"/>
                  </a:rPr>
                  <a:t>, </a:t>
                </a:r>
                <a:r>
                  <a:rPr lang="en-US" sz="2600" dirty="0" smtClean="0">
                    <a:latin typeface="+mn-lt"/>
                    <a:sym typeface="Symbol" pitchFamily="18" charset="2"/>
                  </a:rPr>
                  <a:t>where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8214" y="4587972"/>
                <a:ext cx="1619611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6792" t="-11250" r="-11698" b="-3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218847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[Indyk-Motwani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9027" y="2766169"/>
            <a:ext cx="2141933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/>
              <a:t>“</a:t>
            </a:r>
            <a:r>
              <a:rPr lang="en-US" sz="2700" dirty="0">
                <a:solidFill>
                  <a:srgbClr val="FF0000"/>
                </a:solidFill>
                <a:latin typeface="+mn-lt"/>
              </a:rPr>
              <a:t>not-so-small</a:t>
            </a:r>
            <a:r>
              <a:rPr lang="en-US" sz="2700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93830" y="272901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0" y="2729010"/>
                <a:ext cx="112582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181754" y="350581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i="1" baseline="-25000" dirty="0">
                          <a:solidFill>
                            <a:srgbClr val="A5002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A5002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54" y="3505810"/>
                <a:ext cx="1125821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0912" y="5118820"/>
                <a:ext cx="2210412" cy="986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12" y="5118820"/>
                <a:ext cx="2210412" cy="9861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8" grpId="0" animBg="1"/>
      <p:bldP spid="133128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2" grpId="0" animBg="1"/>
      <p:bldP spid="133132" grpId="1" animBg="1"/>
      <p:bldP spid="133133" grpId="0" animBg="1"/>
      <p:bldP spid="133133" grpId="1" animBg="1"/>
      <p:bldP spid="133133" grpId="2" animBg="1"/>
      <p:bldP spid="133135" grpId="0" animBg="1"/>
      <p:bldP spid="133135" grpId="1" animBg="1"/>
      <p:bldP spid="133136" grpId="0" animBg="1"/>
      <p:bldP spid="133136" grpId="1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Hash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usually a </a:t>
                </a:r>
                <a:r>
                  <a:rPr lang="en-US" dirty="0"/>
                  <a:t>concatenation of “primitive” </a:t>
                </a:r>
                <a:r>
                  <a:rPr lang="en-US" dirty="0" smtClean="0"/>
                  <a:t>functions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Example: Hamming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bit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bits at random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𝑎𝑚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Data structure </a:t>
                </a:r>
                <a:r>
                  <a:rPr lang="en-US" dirty="0" smtClean="0"/>
                  <a:t>is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 smtClean="0"/>
                  <a:t> hash tables:</a:t>
                </a:r>
              </a:p>
              <a:p>
                <a:pPr lvl="1"/>
                <a:r>
                  <a:rPr lang="en-US" dirty="0" smtClean="0"/>
                  <a:t>Each hash 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Hash all dataset points into the table</a:t>
                </a:r>
              </a:p>
              <a:p>
                <a:r>
                  <a:rPr lang="en-US" b="1" dirty="0" smtClean="0"/>
                  <a:t>Query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Check for collisions in each of the hash tables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Guarantees: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Space: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plus space to store points</a:t>
                </a:r>
              </a:p>
              <a:p>
                <a:pPr lvl="1"/>
                <a:r>
                  <a:rPr lang="en-US" b="0" dirty="0" smtClean="0">
                    <a:solidFill>
                      <a:schemeClr val="tx1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 expectation)</a:t>
                </a:r>
              </a:p>
              <a:p>
                <a:pPr lvl="1"/>
                <a:r>
                  <a:rPr lang="en-US" dirty="0" smtClean="0"/>
                  <a:t>50% probability of success.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159" t="-2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LSH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Choice of parameters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hash </a:t>
                </a:r>
                <a:r>
                  <a:rPr lang="en-US" dirty="0" smtClean="0"/>
                  <a:t>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Pr[collision of </a:t>
                </a:r>
                <a:r>
                  <a:rPr lang="en-US" i="1" dirty="0"/>
                  <a:t>far</a:t>
                </a:r>
                <a:r>
                  <a:rPr lang="en-US" dirty="0"/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 smtClean="0"/>
                  <a:t>Pr[collision of </a:t>
                </a:r>
                <a:r>
                  <a:rPr lang="en-US" i="1" dirty="0" smtClean="0"/>
                  <a:t>close </a:t>
                </a:r>
                <a:r>
                  <a:rPr lang="en-US" dirty="0" smtClean="0"/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“repetitions” (tables) suffice!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51802"/>
              </p:ext>
            </p:extLst>
          </p:nvPr>
        </p:nvGraphicFramePr>
        <p:xfrm>
          <a:off x="2304300" y="39193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6208875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480697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63290" y="2699305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+mn-lt"/>
                  </a:rPr>
                  <a:t>set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>
                    <a:latin typeface="+mn-lt"/>
                  </a:rPr>
                  <a:t>s.t.</a:t>
                </a:r>
                <a:endParaRPr lang="en-US" sz="2600" dirty="0" smtClean="0">
                  <a:latin typeface="+mn-lt"/>
                </a:endParaRPr>
              </a:p>
              <a:p>
                <a:r>
                  <a:rPr lang="en-US" sz="2600" dirty="0" smtClean="0">
                    <a:latin typeface="+mn-lt"/>
                  </a:rPr>
                  <a:t>=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290" y="2699305"/>
                <a:ext cx="1396664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7296" t="-4698" r="-7725" b="-15436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74767" y="3575862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7" y="3575862"/>
                <a:ext cx="2479461" cy="631455"/>
              </a:xfrm>
              <a:prstGeom prst="rect">
                <a:avLst/>
              </a:prstGeom>
              <a:blipFill rotWithShape="0">
                <a:blip r:embed="rId11"/>
                <a:stretch>
                  <a:fillRect l="-4423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7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-near neighbor</a:t>
                </a:r>
              </a:p>
              <a:p>
                <a:pPr lvl="1"/>
                <a:r>
                  <a:rPr lang="en-US" dirty="0" smtClean="0"/>
                  <a:t>If does not exists, algorithm can output anything</a:t>
                </a:r>
              </a:p>
              <a:p>
                <a:r>
                  <a:rPr lang="en-US" dirty="0" smtClean="0"/>
                  <a:t>Algorithm fails when:</a:t>
                </a:r>
              </a:p>
              <a:p>
                <a:pPr lvl="1"/>
                <a:r>
                  <a:rPr lang="en-US" dirty="0" smtClean="0"/>
                  <a:t>near 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Probability of failure:</a:t>
                </a:r>
              </a:p>
              <a:p>
                <a:pPr lvl="1"/>
                <a:r>
                  <a:rPr lang="en-US" b="0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0" dirty="0" smtClean="0"/>
                  <a:t>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1333" t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=1/c^2+o_t(1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60"/>
  <p:tag name="PICTUREFILESIZE" val="11109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16594</TotalTime>
  <Words>1065</Words>
  <Application>Microsoft Office PowerPoint</Application>
  <PresentationFormat>On-screen Show (4:3)</PresentationFormat>
  <Paragraphs>410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Wingdings</vt:lpstr>
      <vt:lpstr>Courier New</vt:lpstr>
      <vt:lpstr>Cambria Math</vt:lpstr>
      <vt:lpstr>Symbol</vt:lpstr>
      <vt:lpstr>Candara</vt:lpstr>
      <vt:lpstr>office theme</vt:lpstr>
      <vt:lpstr>Summer School on Hashing’14  Locality Sensitive Hashing </vt:lpstr>
      <vt:lpstr>Nearest Neighbor Search (NNS)</vt:lpstr>
      <vt:lpstr>Approximate NNS</vt:lpstr>
      <vt:lpstr>Heuristic for Exact NNS</vt:lpstr>
      <vt:lpstr>Locality-Sensitive Hashing</vt:lpstr>
      <vt:lpstr>Locality sensitive hash functions</vt:lpstr>
      <vt:lpstr>Full algorithm</vt:lpstr>
      <vt:lpstr>Analysis of LSH Scheme</vt:lpstr>
      <vt:lpstr>Analysis: Correctness</vt:lpstr>
      <vt:lpstr>Analysis: Runtime</vt:lpstr>
      <vt:lpstr>NNS for Euclidean space</vt:lpstr>
      <vt:lpstr>Optimal* LSH</vt:lpstr>
      <vt:lpstr>Proof idea</vt:lpstr>
      <vt:lpstr>LSH Zoo</vt:lpstr>
      <vt:lpstr>LSH in the wild</vt:lpstr>
      <vt:lpstr>Time-Space Trade-offs</vt:lpstr>
      <vt:lpstr>LSH is tight…  leave the rest to cell-probe lower bounds?</vt:lpstr>
      <vt:lpstr>Data-dependent Hashing!</vt:lpstr>
      <vt:lpstr>A look at LSH lower bounds</vt:lpstr>
      <vt:lpstr>Why not NNS lower bound?</vt:lpstr>
      <vt:lpstr>Intuition</vt:lpstr>
      <vt:lpstr>Nice Configuration: “sparsity”</vt:lpstr>
      <vt:lpstr>Reduction: into spherical LSH</vt:lpstr>
      <vt:lpstr>Two-level algorithm</vt:lpstr>
      <vt:lpstr>Details</vt:lpstr>
      <vt:lpstr>1) Far points</vt:lpstr>
      <vt:lpstr>2) Minimum Enclosing Ball</vt:lpstr>
      <vt:lpstr>3) Partition by “sparsity”</vt:lpstr>
      <vt:lpstr>Practice of NNS</vt:lpstr>
      <vt:lpstr>Finale</vt:lpstr>
      <vt:lpstr>Open question: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Alexandr Andoni</cp:lastModifiedBy>
  <cp:revision>1787</cp:revision>
  <dcterms:created xsi:type="dcterms:W3CDTF">2008-03-04T22:47:46Z</dcterms:created>
  <dcterms:modified xsi:type="dcterms:W3CDTF">2014-07-17T12:18:49Z</dcterms:modified>
</cp:coreProperties>
</file>