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0" r:id="rId1"/>
  </p:sldMasterIdLst>
  <p:sldIdLst>
    <p:sldId id="256" r:id="rId2"/>
    <p:sldId id="283" r:id="rId3"/>
    <p:sldId id="284" r:id="rId4"/>
    <p:sldId id="269" r:id="rId5"/>
    <p:sldId id="270" r:id="rId6"/>
    <p:sldId id="271" r:id="rId7"/>
    <p:sldId id="272" r:id="rId8"/>
    <p:sldId id="273" r:id="rId9"/>
    <p:sldId id="275" r:id="rId10"/>
    <p:sldId id="276" r:id="rId11"/>
    <p:sldId id="277" r:id="rId12"/>
    <p:sldId id="278" r:id="rId13"/>
    <p:sldId id="279" r:id="rId14"/>
    <p:sldId id="286" r:id="rId15"/>
    <p:sldId id="280" r:id="rId16"/>
    <p:sldId id="287" r:id="rId17"/>
    <p:sldId id="281" r:id="rId18"/>
    <p:sldId id="282" r:id="rId19"/>
    <p:sldId id="285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4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19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566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506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37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472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031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444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193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436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389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450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9/14/2014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946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Sampling in Graphs:</a:t>
            </a:r>
            <a:br>
              <a:rPr lang="en-US" dirty="0" smtClean="0"/>
            </a:br>
            <a:r>
              <a:rPr lang="en-US" sz="4800" dirty="0" smtClean="0"/>
              <a:t>node </a:t>
            </a:r>
            <a:r>
              <a:rPr lang="en-US" sz="4800" dirty="0" err="1" smtClean="0"/>
              <a:t>sparsifiers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83322"/>
            <a:ext cx="6858000" cy="1241822"/>
          </a:xfrm>
        </p:spPr>
        <p:txBody>
          <a:bodyPr>
            <a:normAutofit/>
          </a:bodyPr>
          <a:lstStyle/>
          <a:p>
            <a:r>
              <a:rPr lang="en-US" sz="3800" dirty="0"/>
              <a:t>Alexandr </a:t>
            </a:r>
            <a:r>
              <a:rPr lang="en-US" sz="3800" dirty="0" smtClean="0"/>
              <a:t>Andoni</a:t>
            </a:r>
          </a:p>
          <a:p>
            <a:r>
              <a:rPr lang="en-US" sz="2800" dirty="0" smtClean="0"/>
              <a:t>(Microsoft Research)</a:t>
            </a:r>
          </a:p>
        </p:txBody>
      </p:sp>
    </p:spTree>
    <p:extLst>
      <p:ext uri="{BB962C8B-B14F-4D97-AF65-F5344CB8AC3E}">
        <p14:creationId xmlns:p14="http://schemas.microsoft.com/office/powerpoint/2010/main" val="78985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Sampling in Bipartite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Sample non-terminals, together with edges</a:t>
            </a:r>
          </a:p>
          <a:p>
            <a:pPr lvl="1"/>
            <a:r>
              <a:rPr lang="en-US" dirty="0" smtClean="0"/>
              <a:t>reweight edges accordingly</a:t>
            </a:r>
          </a:p>
          <a:p>
            <a:r>
              <a:rPr lang="en-US" dirty="0" smtClean="0"/>
              <a:t>Uniform sampling doesn’t work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182111" y="5302854"/>
            <a:ext cx="130628" cy="1524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174539" y="6188481"/>
            <a:ext cx="130628" cy="1524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529321" y="5440929"/>
            <a:ext cx="130628" cy="152400"/>
          </a:xfrm>
          <a:prstGeom prst="ellipse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54" idx="5"/>
            <a:endCxn id="6" idx="2"/>
          </p:cNvCxnSpPr>
          <p:nvPr/>
        </p:nvCxnSpPr>
        <p:spPr>
          <a:xfrm>
            <a:off x="2282050" y="4523448"/>
            <a:ext cx="2247271" cy="993681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5" idx="6"/>
            <a:endCxn id="13" idx="3"/>
          </p:cNvCxnSpPr>
          <p:nvPr/>
        </p:nvCxnSpPr>
        <p:spPr>
          <a:xfrm flipV="1">
            <a:off x="2305167" y="4899658"/>
            <a:ext cx="2245314" cy="1365023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6" idx="3"/>
            <a:endCxn id="5" idx="6"/>
          </p:cNvCxnSpPr>
          <p:nvPr/>
        </p:nvCxnSpPr>
        <p:spPr>
          <a:xfrm flipH="1">
            <a:off x="2305167" y="5571011"/>
            <a:ext cx="2243284" cy="69367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506686" y="4158451"/>
            <a:ext cx="130628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495004" y="3387918"/>
            <a:ext cx="130628" cy="152400"/>
          </a:xfrm>
          <a:prstGeom prst="ellipse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531351" y="4769576"/>
            <a:ext cx="130628" cy="152400"/>
          </a:xfrm>
          <a:prstGeom prst="ellipse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541188" y="6188481"/>
            <a:ext cx="130628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4" idx="6"/>
            <a:endCxn id="13" idx="2"/>
          </p:cNvCxnSpPr>
          <p:nvPr/>
        </p:nvCxnSpPr>
        <p:spPr>
          <a:xfrm flipV="1">
            <a:off x="2312739" y="4845776"/>
            <a:ext cx="2218612" cy="533278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7"/>
            <a:endCxn id="10" idx="2"/>
          </p:cNvCxnSpPr>
          <p:nvPr/>
        </p:nvCxnSpPr>
        <p:spPr>
          <a:xfrm flipV="1">
            <a:off x="2293609" y="4234651"/>
            <a:ext cx="2213077" cy="109052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0" idx="3"/>
            <a:endCxn id="5" idx="7"/>
          </p:cNvCxnSpPr>
          <p:nvPr/>
        </p:nvCxnSpPr>
        <p:spPr>
          <a:xfrm flipH="1">
            <a:off x="2286037" y="4288533"/>
            <a:ext cx="2239779" cy="192226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54" idx="6"/>
            <a:endCxn id="11" idx="3"/>
          </p:cNvCxnSpPr>
          <p:nvPr/>
        </p:nvCxnSpPr>
        <p:spPr>
          <a:xfrm flipV="1">
            <a:off x="2301180" y="3518000"/>
            <a:ext cx="2212954" cy="951566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0" idx="1"/>
            <a:endCxn id="54" idx="6"/>
          </p:cNvCxnSpPr>
          <p:nvPr/>
        </p:nvCxnSpPr>
        <p:spPr>
          <a:xfrm flipH="1">
            <a:off x="2301180" y="4180769"/>
            <a:ext cx="2224636" cy="28879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" idx="4"/>
            <a:endCxn id="14" idx="1"/>
          </p:cNvCxnSpPr>
          <p:nvPr/>
        </p:nvCxnSpPr>
        <p:spPr>
          <a:xfrm>
            <a:off x="2247425" y="5455254"/>
            <a:ext cx="2312893" cy="75554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53" idx="7"/>
            <a:endCxn id="11" idx="1"/>
          </p:cNvCxnSpPr>
          <p:nvPr/>
        </p:nvCxnSpPr>
        <p:spPr>
          <a:xfrm flipV="1">
            <a:off x="2262920" y="3410236"/>
            <a:ext cx="2251214" cy="118554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3"/>
            <a:endCxn id="5" idx="5"/>
          </p:cNvCxnSpPr>
          <p:nvPr/>
        </p:nvCxnSpPr>
        <p:spPr>
          <a:xfrm flipH="1">
            <a:off x="2286037" y="6318563"/>
            <a:ext cx="227428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3" idx="1"/>
            <a:endCxn id="54" idx="5"/>
          </p:cNvCxnSpPr>
          <p:nvPr/>
        </p:nvCxnSpPr>
        <p:spPr>
          <a:xfrm flipH="1" flipV="1">
            <a:off x="2282050" y="4523448"/>
            <a:ext cx="2268431" cy="268446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2151422" y="3506472"/>
            <a:ext cx="130628" cy="15240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170552" y="4393366"/>
            <a:ext cx="130628" cy="1524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c 24"/>
          <p:cNvSpPr/>
          <p:nvPr/>
        </p:nvSpPr>
        <p:spPr>
          <a:xfrm rot="10030912">
            <a:off x="1334939" y="2115048"/>
            <a:ext cx="4130426" cy="1974824"/>
          </a:xfrm>
          <a:prstGeom prst="arc">
            <a:avLst>
              <a:gd name="adj1" fmla="val 12198448"/>
              <a:gd name="adj2" fmla="val 3971"/>
            </a:avLst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158870" y="3501510"/>
            <a:ext cx="130628" cy="1524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680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Non-uniform sampling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Non-terminal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 smtClean="0"/>
                  <a:t> has sampling probability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 smtClean="0"/>
                  <a:t> sampled, weight edges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1/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r>
                  <a:rPr lang="en-US" dirty="0" smtClean="0"/>
                  <a:t>Expectation is</a:t>
                </a:r>
                <a:r>
                  <a:rPr lang="ro-RO" dirty="0" smtClean="0"/>
                  <a:t> </a:t>
                </a:r>
                <a:r>
                  <a:rPr lang="en-US" dirty="0" smtClean="0"/>
                  <a:t>right:</a:t>
                </a:r>
                <a:endParaRPr lang="en-US" dirty="0"/>
              </a:p>
              <a:p>
                <a:pPr lvl="1"/>
                <a:r>
                  <a:rPr lang="en-US" dirty="0"/>
                  <a:t>c</a:t>
                </a:r>
                <a:r>
                  <a:rPr lang="en-US" dirty="0" smtClean="0"/>
                  <a:t>onsider a </a:t>
                </a:r>
                <a:r>
                  <a:rPr lang="en-US" dirty="0"/>
                  <a:t>partition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∪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𝑚𝑖𝑛𝑐𝑢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 = 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/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{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)}</m:t>
                            </m:r>
                          </m:e>
                        </m:func>
                      </m:e>
                    </m:nary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𝑚𝑖𝑛𝑐𝑢</m:t>
                        </m:r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b>
                        </m:sSub>
                      </m:e>
                    </m:ac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 = </m:t>
                    </m:r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sub>
                            </m:sSub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{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</m:d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)}</m:t>
                            </m:r>
                          </m:e>
                        </m:func>
                      </m:e>
                    </m:nary>
                  </m:oMath>
                </a14:m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H="1">
            <a:off x="4452257" y="3276600"/>
            <a:ext cx="2585885" cy="903515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dash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930295" y="2910831"/>
                <a:ext cx="308655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400" dirty="0" smtClean="0"/>
                  <a:t> with probability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0295" y="2910831"/>
                <a:ext cx="3086551" cy="461665"/>
              </a:xfrm>
              <a:prstGeom prst="rect">
                <a:avLst/>
              </a:prstGeom>
              <a:blipFill rotWithShape="0">
                <a:blip r:embed="rId3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/>
          <p:cNvSpPr/>
          <p:nvPr/>
        </p:nvSpPr>
        <p:spPr>
          <a:xfrm>
            <a:off x="2170552" y="6051504"/>
            <a:ext cx="130628" cy="1524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174539" y="6482402"/>
            <a:ext cx="130628" cy="1524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529803" y="6114553"/>
            <a:ext cx="130628" cy="152400"/>
          </a:xfrm>
          <a:prstGeom prst="ellipse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29" idx="5"/>
            <a:endCxn id="11" idx="2"/>
          </p:cNvCxnSpPr>
          <p:nvPr/>
        </p:nvCxnSpPr>
        <p:spPr>
          <a:xfrm>
            <a:off x="2286684" y="5513397"/>
            <a:ext cx="2243119" cy="677356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0" idx="6"/>
            <a:endCxn id="17" idx="3"/>
          </p:cNvCxnSpPr>
          <p:nvPr/>
        </p:nvCxnSpPr>
        <p:spPr>
          <a:xfrm flipV="1">
            <a:off x="2305167" y="5824476"/>
            <a:ext cx="2243766" cy="734126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1" idx="3"/>
            <a:endCxn id="10" idx="6"/>
          </p:cNvCxnSpPr>
          <p:nvPr/>
        </p:nvCxnSpPr>
        <p:spPr>
          <a:xfrm flipH="1">
            <a:off x="2305167" y="6244635"/>
            <a:ext cx="2243766" cy="313967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537559" y="5343899"/>
            <a:ext cx="130628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548933" y="4831140"/>
            <a:ext cx="130628" cy="152400"/>
          </a:xfrm>
          <a:prstGeom prst="ellipse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529803" y="5694394"/>
            <a:ext cx="130628" cy="152400"/>
          </a:xfrm>
          <a:prstGeom prst="ellipse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541188" y="6482402"/>
            <a:ext cx="130628" cy="152400"/>
          </a:xfrm>
          <a:prstGeom prst="ellipse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stCxn id="9" idx="6"/>
            <a:endCxn id="17" idx="2"/>
          </p:cNvCxnSpPr>
          <p:nvPr/>
        </p:nvCxnSpPr>
        <p:spPr>
          <a:xfrm flipV="1">
            <a:off x="2301180" y="5770594"/>
            <a:ext cx="2228623" cy="35711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7"/>
            <a:endCxn id="15" idx="2"/>
          </p:cNvCxnSpPr>
          <p:nvPr/>
        </p:nvCxnSpPr>
        <p:spPr>
          <a:xfrm flipV="1">
            <a:off x="2282050" y="5420099"/>
            <a:ext cx="2255509" cy="65372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5" idx="3"/>
            <a:endCxn id="10" idx="7"/>
          </p:cNvCxnSpPr>
          <p:nvPr/>
        </p:nvCxnSpPr>
        <p:spPr>
          <a:xfrm flipH="1">
            <a:off x="2286037" y="5473981"/>
            <a:ext cx="2270652" cy="103073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29" idx="6"/>
            <a:endCxn id="16" idx="3"/>
          </p:cNvCxnSpPr>
          <p:nvPr/>
        </p:nvCxnSpPr>
        <p:spPr>
          <a:xfrm flipV="1">
            <a:off x="2305814" y="4961222"/>
            <a:ext cx="2262249" cy="498293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5" idx="1"/>
            <a:endCxn id="29" idx="6"/>
          </p:cNvCxnSpPr>
          <p:nvPr/>
        </p:nvCxnSpPr>
        <p:spPr>
          <a:xfrm flipH="1">
            <a:off x="2305814" y="5366217"/>
            <a:ext cx="2250875" cy="9329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9" idx="4"/>
            <a:endCxn id="18" idx="1"/>
          </p:cNvCxnSpPr>
          <p:nvPr/>
        </p:nvCxnSpPr>
        <p:spPr>
          <a:xfrm>
            <a:off x="2235866" y="6203904"/>
            <a:ext cx="2324452" cy="300816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28" idx="7"/>
            <a:endCxn id="16" idx="1"/>
          </p:cNvCxnSpPr>
          <p:nvPr/>
        </p:nvCxnSpPr>
        <p:spPr>
          <a:xfrm flipV="1">
            <a:off x="2282050" y="4853458"/>
            <a:ext cx="2286013" cy="40092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8" idx="3"/>
            <a:endCxn id="10" idx="5"/>
          </p:cNvCxnSpPr>
          <p:nvPr/>
        </p:nvCxnSpPr>
        <p:spPr>
          <a:xfrm flipH="1">
            <a:off x="2286037" y="6612484"/>
            <a:ext cx="2274281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7" idx="1"/>
            <a:endCxn id="29" idx="5"/>
          </p:cNvCxnSpPr>
          <p:nvPr/>
        </p:nvCxnSpPr>
        <p:spPr>
          <a:xfrm flipH="1" flipV="1">
            <a:off x="2286684" y="5513397"/>
            <a:ext cx="2262249" cy="203315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2170552" y="4871232"/>
            <a:ext cx="130628" cy="15240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175186" y="5383315"/>
            <a:ext cx="130628" cy="15240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604657" y="5172938"/>
                <a:ext cx="42934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4657" y="5172938"/>
                <a:ext cx="429348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Left Brace 52"/>
          <p:cNvSpPr/>
          <p:nvPr/>
        </p:nvSpPr>
        <p:spPr>
          <a:xfrm>
            <a:off x="1804318" y="4786074"/>
            <a:ext cx="318266" cy="940976"/>
          </a:xfrm>
          <a:prstGeom prst="leftBrace">
            <a:avLst>
              <a:gd name="adj1" fmla="val 37674"/>
              <a:gd name="adj2" fmla="val 49164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Left Brace 53"/>
          <p:cNvSpPr/>
          <p:nvPr/>
        </p:nvSpPr>
        <p:spPr>
          <a:xfrm>
            <a:off x="1804318" y="5798508"/>
            <a:ext cx="318266" cy="940976"/>
          </a:xfrm>
          <a:prstGeom prst="leftBrace">
            <a:avLst>
              <a:gd name="adj1" fmla="val 37674"/>
              <a:gd name="adj2" fmla="val 49164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317228" y="6020737"/>
                <a:ext cx="4430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7228" y="6020737"/>
                <a:ext cx="443070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326657" y="4978426"/>
                <a:ext cx="42934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6657" y="4978426"/>
                <a:ext cx="429348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217087" y="5199639"/>
                <a:ext cx="1426416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</m:oMath>
                </a14:m>
                <a:r>
                  <a:rPr lang="en-US" sz="2400" dirty="0" smtClean="0"/>
                  <a:t>=1</a:t>
                </a: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</m:oMath>
                </a14:m>
                <a:r>
                  <a:rPr lang="en-US" sz="2400" dirty="0" smtClean="0"/>
                  <a:t>=2</a:t>
                </a:r>
                <a:endParaRPr lang="en-US" sz="2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7087" y="5199639"/>
                <a:ext cx="1426416" cy="830997"/>
              </a:xfrm>
              <a:prstGeom prst="rect">
                <a:avLst/>
              </a:prstGeom>
              <a:blipFill rotWithShape="0">
                <a:blip r:embed="rId7"/>
                <a:stretch>
                  <a:fillRect l="-1282" t="-5882" r="-5128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 rot="9503435">
            <a:off x="1334004" y="3602003"/>
            <a:ext cx="4130426" cy="1974824"/>
          </a:xfrm>
          <a:prstGeom prst="arc">
            <a:avLst>
              <a:gd name="adj1" fmla="val 12198448"/>
              <a:gd name="adj2" fmla="val 3971"/>
            </a:avLst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09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18" grpId="0" animBg="1"/>
      <p:bldP spid="28" grpId="0" animBg="1"/>
      <p:bldP spid="29" grpId="0" animBg="1"/>
      <p:bldP spid="52" grpId="0"/>
      <p:bldP spid="53" grpId="0" animBg="1"/>
      <p:bldP spid="54" grpId="0" animBg="1"/>
      <p:bldP spid="55" grpId="0"/>
      <p:bldP spid="56" grpId="0"/>
      <p:bldP spid="57" grpId="0"/>
      <p:bldP spid="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How to choose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dirty="0" smtClean="0"/>
                  <a:t> ?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3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14739"/>
                <a:ext cx="7886700" cy="4351338"/>
              </a:xfrm>
            </p:spPr>
            <p:txBody>
              <a:bodyPr/>
              <a:lstStyle/>
              <a:p>
                <a:r>
                  <a:rPr lang="en-US" dirty="0" smtClean="0"/>
                  <a:t>Want</a:t>
                </a:r>
              </a:p>
              <a:p>
                <a:pPr lvl="1"/>
                <a:r>
                  <a:rPr lang="en-US" dirty="0" smtClean="0"/>
                  <a:t>1)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𝑚𝑖𝑛𝑐𝑢</m:t>
                        </m:r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b>
                        </m:sSub>
                      </m:e>
                    </m:acc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 = </m:t>
                    </m:r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sub>
                            </m:sSub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⋅</m:t>
                        </m:r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{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</m:d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)}</m:t>
                            </m:r>
                          </m:e>
                        </m:func>
                      </m:e>
                    </m:nary>
                  </m:oMath>
                </a14:m>
                <a:r>
                  <a:rPr lang="en-US" dirty="0" smtClean="0"/>
                  <a:t> concentrates</a:t>
                </a:r>
              </a:p>
              <a:p>
                <a:pPr lvl="1"/>
                <a:r>
                  <a:rPr lang="en-US" dirty="0" smtClean="0"/>
                  <a:t>2)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 smtClean="0"/>
                  <a:t> small,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𝑝𝑜𝑙𝑦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𝜖</m:t>
                            </m:r>
                          </m:den>
                        </m:f>
                      </m:e>
                    </m:d>
                  </m:oMath>
                </a14:m>
                <a:endParaRPr lang="en-US" dirty="0" smtClean="0"/>
              </a:p>
              <a:p>
                <a:r>
                  <a:rPr lang="en-US" dirty="0" smtClean="0"/>
                  <a:t>Issue: contribution can come from just a few terms</a:t>
                </a:r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14739"/>
                <a:ext cx="7886700" cy="4351338"/>
              </a:xfrm>
              <a:blipFill rotWithShape="0">
                <a:blip r:embed="rId3"/>
                <a:stretch>
                  <a:fillRect l="-1391" t="-23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5" name="Group 74"/>
          <p:cNvGrpSpPr/>
          <p:nvPr/>
        </p:nvGrpSpPr>
        <p:grpSpPr>
          <a:xfrm>
            <a:off x="2151422" y="4419600"/>
            <a:ext cx="2520394" cy="2134627"/>
            <a:chOff x="2151422" y="3387918"/>
            <a:chExt cx="2520394" cy="2952963"/>
          </a:xfrm>
        </p:grpSpPr>
        <p:sp>
          <p:nvSpPr>
            <p:cNvPr id="54" name="Oval 53"/>
            <p:cNvSpPr/>
            <p:nvPr/>
          </p:nvSpPr>
          <p:spPr>
            <a:xfrm>
              <a:off x="2182111" y="5302854"/>
              <a:ext cx="130628" cy="152400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2174539" y="6188481"/>
              <a:ext cx="130628" cy="152400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4529321" y="5440929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" name="Straight Connector 56"/>
            <p:cNvCxnSpPr>
              <a:stCxn id="74" idx="5"/>
              <a:endCxn id="56" idx="2"/>
            </p:cNvCxnSpPr>
            <p:nvPr/>
          </p:nvCxnSpPr>
          <p:spPr>
            <a:xfrm>
              <a:off x="2282050" y="4523448"/>
              <a:ext cx="2247271" cy="99368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5" idx="6"/>
              <a:endCxn id="62" idx="6"/>
            </p:cNvCxnSpPr>
            <p:nvPr/>
          </p:nvCxnSpPr>
          <p:spPr>
            <a:xfrm flipV="1">
              <a:off x="2305167" y="4845776"/>
              <a:ext cx="2356812" cy="141890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56" idx="3"/>
              <a:endCxn id="55" idx="6"/>
            </p:cNvCxnSpPr>
            <p:nvPr/>
          </p:nvCxnSpPr>
          <p:spPr>
            <a:xfrm flipH="1">
              <a:off x="2305167" y="5571011"/>
              <a:ext cx="2243284" cy="6936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Oval 59"/>
            <p:cNvSpPr/>
            <p:nvPr/>
          </p:nvSpPr>
          <p:spPr>
            <a:xfrm>
              <a:off x="4506686" y="4158451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4495004" y="3387918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4531351" y="4769576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4541188" y="6188481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4" name="Straight Connector 63"/>
            <p:cNvCxnSpPr>
              <a:stCxn id="54" idx="6"/>
              <a:endCxn id="62" idx="2"/>
            </p:cNvCxnSpPr>
            <p:nvPr/>
          </p:nvCxnSpPr>
          <p:spPr>
            <a:xfrm flipV="1">
              <a:off x="2312739" y="4845776"/>
              <a:ext cx="2218612" cy="53327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54" idx="7"/>
              <a:endCxn id="60" idx="2"/>
            </p:cNvCxnSpPr>
            <p:nvPr/>
          </p:nvCxnSpPr>
          <p:spPr>
            <a:xfrm flipV="1">
              <a:off x="2293609" y="4234651"/>
              <a:ext cx="2213077" cy="109052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0" idx="3"/>
              <a:endCxn id="55" idx="7"/>
            </p:cNvCxnSpPr>
            <p:nvPr/>
          </p:nvCxnSpPr>
          <p:spPr>
            <a:xfrm flipH="1">
              <a:off x="2286037" y="4288533"/>
              <a:ext cx="2239779" cy="19222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74" idx="6"/>
              <a:endCxn id="61" idx="3"/>
            </p:cNvCxnSpPr>
            <p:nvPr/>
          </p:nvCxnSpPr>
          <p:spPr>
            <a:xfrm flipV="1">
              <a:off x="2301180" y="3518000"/>
              <a:ext cx="2212954" cy="9515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60" idx="1"/>
              <a:endCxn id="74" idx="6"/>
            </p:cNvCxnSpPr>
            <p:nvPr/>
          </p:nvCxnSpPr>
          <p:spPr>
            <a:xfrm flipH="1">
              <a:off x="2301180" y="4180769"/>
              <a:ext cx="2224636" cy="28879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54" idx="4"/>
              <a:endCxn id="63" idx="1"/>
            </p:cNvCxnSpPr>
            <p:nvPr/>
          </p:nvCxnSpPr>
          <p:spPr>
            <a:xfrm>
              <a:off x="2247425" y="5455254"/>
              <a:ext cx="2312893" cy="75554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73" idx="7"/>
              <a:endCxn id="61" idx="1"/>
            </p:cNvCxnSpPr>
            <p:nvPr/>
          </p:nvCxnSpPr>
          <p:spPr>
            <a:xfrm flipV="1">
              <a:off x="2262920" y="3410236"/>
              <a:ext cx="2251214" cy="11855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63" idx="3"/>
              <a:endCxn id="55" idx="5"/>
            </p:cNvCxnSpPr>
            <p:nvPr/>
          </p:nvCxnSpPr>
          <p:spPr>
            <a:xfrm flipH="1">
              <a:off x="2286037" y="6318563"/>
              <a:ext cx="2274281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62" idx="1"/>
              <a:endCxn id="74" idx="5"/>
            </p:cNvCxnSpPr>
            <p:nvPr/>
          </p:nvCxnSpPr>
          <p:spPr>
            <a:xfrm flipH="1" flipV="1">
              <a:off x="2282050" y="4523448"/>
              <a:ext cx="2268431" cy="26844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Oval 72"/>
            <p:cNvSpPr/>
            <p:nvPr/>
          </p:nvSpPr>
          <p:spPr>
            <a:xfrm>
              <a:off x="2151422" y="3506472"/>
              <a:ext cx="130628" cy="152400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2170552" y="4393366"/>
              <a:ext cx="130628" cy="152400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Arc 52"/>
          <p:cNvSpPr/>
          <p:nvPr/>
        </p:nvSpPr>
        <p:spPr>
          <a:xfrm rot="10401800">
            <a:off x="1842979" y="3898459"/>
            <a:ext cx="4298566" cy="955448"/>
          </a:xfrm>
          <a:prstGeom prst="arc">
            <a:avLst>
              <a:gd name="adj1" fmla="val 12198448"/>
              <a:gd name="adj2" fmla="val 3971"/>
            </a:avLst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19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Tool: Importance sampling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𝑚𝑐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sub>
                            </m:sSub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⋅</m:t>
                        </m:r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{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</m:d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)}</m:t>
                            </m:r>
                          </m:e>
                        </m:func>
                      </m:e>
                    </m:nary>
                  </m:oMath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r>
                  <a:rPr lang="en-US" b="0" dirty="0" smtClean="0"/>
                  <a:t>Idea: Choose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b="0" dirty="0" smtClean="0">
                    <a:latin typeface="Cambria Math" panose="02040503050406030204" pitchFamily="18" charset="0"/>
                  </a:rPr>
                  <a:t> proportional to contribution,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min</m:t>
                        </m:r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{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)}</m:t>
                        </m:r>
                      </m:e>
                    </m:func>
                  </m:oMath>
                </a14:m>
                <a:endParaRPr lang="en-US" dirty="0" smtClean="0">
                  <a:latin typeface="Cambria Math" panose="02040503050406030204" pitchFamily="18" charset="0"/>
                </a:endParaRPr>
              </a:p>
              <a:p>
                <a:r>
                  <a:rPr lang="en-US" b="0" dirty="0" smtClean="0">
                    <a:latin typeface="Cambria Math" panose="02040503050406030204" pitchFamily="18" charset="0"/>
                  </a:rPr>
                  <a:t>Suppose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min</m:t>
                        </m:r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{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)}</m:t>
                        </m:r>
                      </m:e>
                    </m:func>
                  </m:oMath>
                </a14:m>
                <a:endParaRPr lang="en-US" b="0" dirty="0" smtClean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𝑚𝑐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b="0" dirty="0" smtClean="0">
                    <a:latin typeface="Cambria Math" panose="02040503050406030204" pitchFamily="18" charset="0"/>
                  </a:rPr>
                  <a:t> </a:t>
                </a:r>
              </a:p>
              <a:p>
                <a:pPr lvl="1"/>
                <a:r>
                  <a:rPr lang="en-US" dirty="0">
                    <a:latin typeface="Cambria Math" panose="02040503050406030204" pitchFamily="18" charset="0"/>
                  </a:rPr>
                  <a:t>c</a:t>
                </a:r>
                <a:r>
                  <a:rPr lang="en-US" b="0" dirty="0" smtClean="0">
                    <a:latin typeface="Cambria Math" panose="02040503050406030204" pitchFamily="18" charset="0"/>
                  </a:rPr>
                  <a:t>oncentrates well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≫1/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b="0" dirty="0" smtClean="0">
                    <a:latin typeface="Cambria Math" panose="02040503050406030204" pitchFamily="18" charset="0"/>
                  </a:rPr>
                  <a:t> nodes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b="0" dirty="0" smtClean="0">
                    <a:latin typeface="Cambria Math" panose="02040503050406030204" pitchFamily="18" charset="0"/>
                  </a:rPr>
                  <a:t> are sampled</a:t>
                </a:r>
              </a:p>
              <a:p>
                <a:pPr lvl="1"/>
                <a:r>
                  <a:rPr lang="en-US" dirty="0">
                    <a:latin typeface="Cambria Math" panose="02040503050406030204" pitchFamily="18" charset="0"/>
                  </a:rPr>
                  <a:t>e</a:t>
                </a:r>
                <a:r>
                  <a:rPr lang="en-US" dirty="0" smtClean="0">
                    <a:latin typeface="Cambria Math" panose="02040503050406030204" pitchFamily="18" charset="0"/>
                  </a:rPr>
                  <a:t>asy to normalize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dirty="0" smtClean="0">
                    <a:latin typeface="Cambria Math" panose="02040503050406030204" pitchFamily="18" charset="0"/>
                  </a:rPr>
                  <a:t>: make sure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≫1/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b="0" dirty="0" smtClean="0">
                  <a:latin typeface="Cambria Math" panose="02040503050406030204" pitchFamily="18" charset="0"/>
                </a:endParaRPr>
              </a:p>
              <a:p>
                <a:pPr lvl="1"/>
                <a:r>
                  <a:rPr lang="en-US" dirty="0" smtClean="0">
                    <a:latin typeface="Cambria Math" panose="02040503050406030204" pitchFamily="18" charset="0"/>
                  </a:rPr>
                  <a:t>=&gt;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≈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/>
                      <m:e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{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</m:d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)}</m:t>
                            </m:r>
                          </m:e>
                        </m:func>
                      </m:e>
                    </m:nary>
                  </m:oMath>
                </a14:m>
                <a:endParaRPr lang="en-US" b="0" dirty="0" smtClean="0">
                  <a:latin typeface="Cambria Math" panose="02040503050406030204" pitchFamily="18" charset="0"/>
                </a:endParaRPr>
              </a:p>
              <a:p>
                <a:r>
                  <a:rPr lang="en-US" dirty="0">
                    <a:latin typeface="Cambria Math" panose="02040503050406030204" pitchFamily="18" charset="0"/>
                  </a:rPr>
                  <a:t>I</a:t>
                </a:r>
                <a:r>
                  <a:rPr lang="en-US" b="0" dirty="0" smtClean="0">
                    <a:latin typeface="Cambria Math" panose="02040503050406030204" pitchFamily="18" charset="0"/>
                  </a:rPr>
                  <a:t>ssue: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dirty="0">
                    <a:latin typeface="Cambria Math" panose="02040503050406030204" pitchFamily="18" charset="0"/>
                  </a:rPr>
                  <a:t> </a:t>
                </a:r>
                <a:r>
                  <a:rPr lang="en-US" dirty="0" smtClean="0">
                    <a:latin typeface="Cambria Math" panose="02040503050406030204" pitchFamily="18" charset="0"/>
                  </a:rPr>
                  <a:t>cannot depend </a:t>
                </a:r>
                <a:r>
                  <a:rPr lang="en-US" dirty="0">
                    <a:latin typeface="Cambria Math" panose="02040503050406030204" pitchFamily="18" charset="0"/>
                  </a:rPr>
                  <a:t>on partition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∪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b="0" dirty="0" smtClean="0">
                    <a:latin typeface="Cambria Math" panose="02040503050406030204" pitchFamily="18" charset="0"/>
                  </a:rPr>
                  <a:t> </a:t>
                </a:r>
                <a:r>
                  <a:rPr lang="en-US" dirty="0">
                    <a:latin typeface="Cambria Math" panose="02040503050406030204" pitchFamily="18" charset="0"/>
                  </a:rPr>
                  <a:t>!</a:t>
                </a:r>
                <a:endParaRPr lang="en-US" b="0" dirty="0" smtClean="0">
                  <a:latin typeface="Cambria Math" panose="02040503050406030204" pitchFamily="18" charset="0"/>
                </a:endParaRP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/>
          <p:cNvGrpSpPr/>
          <p:nvPr/>
        </p:nvGrpSpPr>
        <p:grpSpPr>
          <a:xfrm>
            <a:off x="7043059" y="365126"/>
            <a:ext cx="1948543" cy="1911015"/>
            <a:chOff x="2151422" y="3387918"/>
            <a:chExt cx="2520394" cy="2952963"/>
          </a:xfrm>
        </p:grpSpPr>
        <p:sp>
          <p:nvSpPr>
            <p:cNvPr id="26" name="Oval 25"/>
            <p:cNvSpPr/>
            <p:nvPr/>
          </p:nvSpPr>
          <p:spPr>
            <a:xfrm>
              <a:off x="2182111" y="5302854"/>
              <a:ext cx="130628" cy="152400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2174539" y="6188481"/>
              <a:ext cx="130628" cy="152400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529321" y="5440929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>
              <a:stCxn id="46" idx="5"/>
              <a:endCxn id="28" idx="2"/>
            </p:cNvCxnSpPr>
            <p:nvPr/>
          </p:nvCxnSpPr>
          <p:spPr>
            <a:xfrm>
              <a:off x="2282050" y="4523448"/>
              <a:ext cx="2247271" cy="99368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27" idx="6"/>
              <a:endCxn id="34" idx="6"/>
            </p:cNvCxnSpPr>
            <p:nvPr/>
          </p:nvCxnSpPr>
          <p:spPr>
            <a:xfrm flipV="1">
              <a:off x="2305167" y="4845776"/>
              <a:ext cx="2356812" cy="141890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28" idx="3"/>
              <a:endCxn id="27" idx="6"/>
            </p:cNvCxnSpPr>
            <p:nvPr/>
          </p:nvCxnSpPr>
          <p:spPr>
            <a:xfrm flipH="1">
              <a:off x="2305167" y="5571011"/>
              <a:ext cx="2243284" cy="6936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/>
            <p:cNvSpPr/>
            <p:nvPr/>
          </p:nvSpPr>
          <p:spPr>
            <a:xfrm>
              <a:off x="4506686" y="4158451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4495004" y="3387918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4531351" y="4769576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4541188" y="6188481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Connector 35"/>
            <p:cNvCxnSpPr>
              <a:stCxn id="26" idx="6"/>
              <a:endCxn id="34" idx="2"/>
            </p:cNvCxnSpPr>
            <p:nvPr/>
          </p:nvCxnSpPr>
          <p:spPr>
            <a:xfrm flipV="1">
              <a:off x="2312739" y="4845776"/>
              <a:ext cx="2218612" cy="53327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26" idx="7"/>
              <a:endCxn id="32" idx="2"/>
            </p:cNvCxnSpPr>
            <p:nvPr/>
          </p:nvCxnSpPr>
          <p:spPr>
            <a:xfrm flipV="1">
              <a:off x="2293609" y="4234651"/>
              <a:ext cx="2213077" cy="109052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32" idx="3"/>
              <a:endCxn id="27" idx="7"/>
            </p:cNvCxnSpPr>
            <p:nvPr/>
          </p:nvCxnSpPr>
          <p:spPr>
            <a:xfrm flipH="1">
              <a:off x="2286037" y="4288533"/>
              <a:ext cx="2239779" cy="19222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46" idx="6"/>
              <a:endCxn id="33" idx="3"/>
            </p:cNvCxnSpPr>
            <p:nvPr/>
          </p:nvCxnSpPr>
          <p:spPr>
            <a:xfrm flipV="1">
              <a:off x="2301180" y="3518000"/>
              <a:ext cx="2212954" cy="9515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32" idx="1"/>
              <a:endCxn id="46" idx="6"/>
            </p:cNvCxnSpPr>
            <p:nvPr/>
          </p:nvCxnSpPr>
          <p:spPr>
            <a:xfrm flipH="1">
              <a:off x="2301180" y="4180769"/>
              <a:ext cx="2224636" cy="28879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26" idx="4"/>
              <a:endCxn id="35" idx="1"/>
            </p:cNvCxnSpPr>
            <p:nvPr/>
          </p:nvCxnSpPr>
          <p:spPr>
            <a:xfrm>
              <a:off x="2247425" y="5455254"/>
              <a:ext cx="2312893" cy="75554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45" idx="7"/>
              <a:endCxn id="33" idx="1"/>
            </p:cNvCxnSpPr>
            <p:nvPr/>
          </p:nvCxnSpPr>
          <p:spPr>
            <a:xfrm flipV="1">
              <a:off x="2262920" y="3410236"/>
              <a:ext cx="2251214" cy="11855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35" idx="3"/>
              <a:endCxn id="27" idx="5"/>
            </p:cNvCxnSpPr>
            <p:nvPr/>
          </p:nvCxnSpPr>
          <p:spPr>
            <a:xfrm flipH="1">
              <a:off x="2286037" y="6318563"/>
              <a:ext cx="2274281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34" idx="1"/>
              <a:endCxn id="46" idx="5"/>
            </p:cNvCxnSpPr>
            <p:nvPr/>
          </p:nvCxnSpPr>
          <p:spPr>
            <a:xfrm flipH="1" flipV="1">
              <a:off x="2282050" y="4523448"/>
              <a:ext cx="2268431" cy="26844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44"/>
            <p:cNvSpPr/>
            <p:nvPr/>
          </p:nvSpPr>
          <p:spPr>
            <a:xfrm>
              <a:off x="2151422" y="3506472"/>
              <a:ext cx="130628" cy="152400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2170552" y="4393366"/>
              <a:ext cx="130628" cy="152400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7" name="Arc 46"/>
          <p:cNvSpPr/>
          <p:nvPr/>
        </p:nvSpPr>
        <p:spPr>
          <a:xfrm rot="10401800">
            <a:off x="6837737" y="134991"/>
            <a:ext cx="2942154" cy="657523"/>
          </a:xfrm>
          <a:prstGeom prst="arc">
            <a:avLst>
              <a:gd name="adj1" fmla="val 12198448"/>
              <a:gd name="adj2" fmla="val 3971"/>
            </a:avLst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24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sampling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>
                    <a:latin typeface="Cambria Math" panose="02040503050406030204" pitchFamily="18" charset="0"/>
                  </a:rPr>
                  <a:t>Idea 2: for any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∪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>
                    <a:latin typeface="Cambria Math" panose="02040503050406030204" pitchFamily="18" charset="0"/>
                  </a:rPr>
                  <a:t>, large fraction supported on some terminals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>
                    <a:latin typeface="Cambria Math" panose="02040503050406030204" pitchFamily="18" charset="0"/>
                  </a:rPr>
                  <a:t> !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𝑚𝑖𝑛𝑐𝑢𝑡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≈</m:t>
                    </m:r>
                    <m:nary>
                      <m:naryPr>
                        <m:chr m:val="∑"/>
                        <m:supHide m:val="on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/>
                      <m:e>
                        <m:func>
                          <m:func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{</m:t>
                            </m:r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</m:s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}</m:t>
                            </m:r>
                          </m:e>
                        </m:func>
                      </m:e>
                    </m:nary>
                  </m:oMath>
                </a14:m>
                <a:r>
                  <a:rPr lang="en-US" dirty="0">
                    <a:latin typeface="Cambria Math" panose="02040503050406030204" pitchFamily="18" charset="0"/>
                  </a:rPr>
                  <a:t> (up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latin typeface="Cambria Math" panose="02040503050406030204" pitchFamily="18" charset="0"/>
                  </a:rPr>
                  <a:t>)</a:t>
                </a:r>
              </a:p>
              <a:p>
                <a:pPr lvl="1"/>
                <a:r>
                  <a:rPr lang="en-US" dirty="0">
                    <a:latin typeface="Cambria Math" panose="02040503050406030204" pitchFamily="18" charset="0"/>
                  </a:rPr>
                  <a:t>enough to “take care” of all pairs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Will set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dirty="0" smtClean="0"/>
                  <a:t> to be proportional to the contribution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 smtClean="0"/>
                  <a:t> to the cut between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 smtClean="0"/>
                  <a:t>, for the “worst” possible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 smtClean="0"/>
                  <a:t>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dirty="0" smtClean="0"/>
                  <a:t>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≈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factor approximation to “ideal”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/>
                <a:r>
                  <a:rPr lang="en-US" dirty="0"/>
                  <a:t>e</a:t>
                </a:r>
                <a:r>
                  <a:rPr lang="en-US" dirty="0" smtClean="0"/>
                  <a:t>nough!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381" r="-2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8077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Actual Sampling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⋅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max</m:t>
                            </m:r>
                          </m:e>
                          <m:li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min</m:t>
                                </m:r>
                              </m:fNam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{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e>
                            </m:func>
                          </m:num>
                          <m:den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sub>
                              <m:sup/>
                              <m:e>
                                <m:func>
                                  <m:func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min</m:t>
                                    </m:r>
                                  </m:fNam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{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𝑢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𝑢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}</m:t>
                                    </m:r>
                                  </m:e>
                                </m:func>
                              </m:e>
                            </m:nary>
                          </m:den>
                        </m:f>
                      </m:e>
                    </m:func>
                  </m:oMath>
                </a14:m>
                <a:r>
                  <a:rPr lang="en-US" dirty="0" smtClean="0"/>
                  <a:t>    (</a:t>
                </a:r>
                <a:r>
                  <a:rPr lang="en-US" dirty="0" err="1" smtClean="0"/>
                  <a:t>thresholded</a:t>
                </a:r>
                <a:r>
                  <a:rPr lang="en-US" dirty="0" smtClean="0"/>
                  <a:t> at 1)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1)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dirty="0" smtClean="0"/>
                  <a:t> good approximation to the contribution =&gt; concentration by importance sampling</a:t>
                </a:r>
              </a:p>
              <a:p>
                <a:r>
                  <a:rPr lang="en-US" dirty="0" smtClean="0"/>
                  <a:t>2)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Apply union bound over all choices of cuts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∪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b="-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Left Brace 3"/>
          <p:cNvSpPr/>
          <p:nvPr/>
        </p:nvSpPr>
        <p:spPr>
          <a:xfrm rot="16200000">
            <a:off x="1851633" y="2511648"/>
            <a:ext cx="195945" cy="459922"/>
          </a:xfrm>
          <a:prstGeom prst="leftBrace">
            <a:avLst>
              <a:gd name="adj1" fmla="val 106537"/>
              <a:gd name="adj2" fmla="val 51058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Brace 4"/>
          <p:cNvSpPr/>
          <p:nvPr/>
        </p:nvSpPr>
        <p:spPr>
          <a:xfrm rot="16200000">
            <a:off x="3831929" y="1681543"/>
            <a:ext cx="409346" cy="2246448"/>
          </a:xfrm>
          <a:prstGeom prst="leftBrace">
            <a:avLst>
              <a:gd name="adj1" fmla="val 106537"/>
              <a:gd name="adj2" fmla="val 51058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28510" y="2946168"/>
                <a:ext cx="1442190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oversampling</a:t>
                </a:r>
              </a:p>
              <a:p>
                <a:r>
                  <a:rPr lang="en-US" dirty="0"/>
                  <a:t>f</a:t>
                </a:r>
                <a:r>
                  <a:rPr lang="en-US" dirty="0" smtClean="0"/>
                  <a:t>actor</a:t>
                </a:r>
              </a:p>
              <a:p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𝑝𝑜𝑙𝑦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8510" y="2946168"/>
                <a:ext cx="1442190" cy="923330"/>
              </a:xfrm>
              <a:prstGeom prst="rect">
                <a:avLst/>
              </a:prstGeom>
              <a:blipFill rotWithShape="0">
                <a:blip r:embed="rId3"/>
                <a:stretch>
                  <a:fillRect l="-3814" t="-3289" r="-3814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45030" y="3046405"/>
                <a:ext cx="360156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i</a:t>
                </a:r>
                <a:r>
                  <a:rPr lang="en-US" dirty="0" smtClean="0"/>
                  <a:t>f there were only two terminals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 smtClean="0"/>
                  <a:t>,</a:t>
                </a:r>
              </a:p>
              <a:p>
                <a:r>
                  <a:rPr lang="en-US" dirty="0"/>
                  <a:t>h</a:t>
                </a:r>
                <a:r>
                  <a:rPr lang="en-US" dirty="0" smtClean="0"/>
                  <a:t>ow important would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 smtClean="0"/>
                  <a:t> be ?</a:t>
                </a:r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5030" y="3046405"/>
                <a:ext cx="3601563" cy="646331"/>
              </a:xfrm>
              <a:prstGeom prst="rect">
                <a:avLst/>
              </a:prstGeom>
              <a:blipFill rotWithShape="0">
                <a:blip r:embed="rId4"/>
                <a:stretch>
                  <a:fillRect l="-1354" t="-5660" r="-508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4842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importance sampling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⋅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max</m:t>
                            </m:r>
                          </m:e>
                          <m:li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min</m:t>
                                </m:r>
                              </m:fNam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{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e>
                            </m:func>
                          </m:num>
                          <m:den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sub>
                              <m:sup/>
                              <m:e>
                                <m:func>
                                  <m:func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min</m:t>
                                    </m:r>
                                  </m:fNam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{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𝑢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𝑢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}</m:t>
                                    </m:r>
                                  </m:e>
                                </m:func>
                              </m:e>
                            </m:nary>
                          </m:den>
                        </m:f>
                      </m:e>
                    </m:func>
                  </m:oMath>
                </a14:m>
                <a:r>
                  <a:rPr lang="en-US" dirty="0"/>
                  <a:t>    (</a:t>
                </a:r>
                <a:r>
                  <a:rPr lang="en-US" dirty="0" err="1"/>
                  <a:t>thresholded</a:t>
                </a:r>
                <a:r>
                  <a:rPr lang="en-US" dirty="0"/>
                  <a:t> at 1)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1)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min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</m:d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</m:d>
                          </m:e>
                        </m:d>
                      </m:num>
                      <m:den>
                        <m:nary>
                          <m:naryPr>
                            <m:chr m:val="∑"/>
                            <m:sup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sub>
                          <m:sup/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min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</m:d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</m:d>
                              </m:e>
                            </m:d>
                          </m:e>
                        </m:nary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num>
                      <m:den>
                        <m:nary>
                          <m:naryPr>
                            <m:chr m:val="∑"/>
                            <m:sup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</m:sub>
                          <m:sup/>
                          <m:e>
                            <m:func>
                              <m:func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min</m:t>
                                </m:r>
                              </m:fName>
                              <m:e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𝑢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𝑢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func>
                          </m:e>
                        </m:nary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≥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2</a:t>
                </a:r>
                <a:r>
                  <a:rPr lang="en-US" dirty="0" smtClean="0"/>
                  <a:t>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/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/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func>
                                  <m:func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min</m:t>
                                    </m:r>
                                  </m:fName>
                                  <m:e>
                                    <m:d>
                                      <m:dPr>
                                        <m:begChr m:val="{"/>
                                        <m:endChr m:val="}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𝑐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𝑣</m:t>
                                            </m:r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</m:sub>
                                        </m:s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𝑐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𝑣</m:t>
                                            </m:r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𝑡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</m:func>
                              </m:num>
                              <m:den>
                                <m:nary>
                                  <m:naryPr>
                                    <m:chr m:val="∑"/>
                                    <m:supHide m:val="on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sub>
                                  <m:sup/>
                                  <m:e>
                                    <m:func>
                                      <m:func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min</m:t>
                                        </m:r>
                                      </m:fName>
                                      <m:e>
                                        <m:d>
                                          <m:dPr>
                                            <m:begChr m:val="{"/>
                                            <m:endChr m:val="}"/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𝑐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i="1">
                                                    <a:solidFill>
                                                      <a:srgbClr val="FF0000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𝑢</m:t>
                                                </m:r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,</m:t>
                                                </m:r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𝑠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𝑐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i="1">
                                                    <a:solidFill>
                                                      <a:srgbClr val="FF0000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𝑢</m:t>
                                                </m:r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,</m:t>
                                                </m:r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𝑡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</m:e>
                                    </m:func>
                                  </m:e>
                                </m:nary>
                              </m:den>
                            </m:f>
                          </m:e>
                        </m:nary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414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(node) </a:t>
            </a:r>
            <a:r>
              <a:rPr lang="en-US" dirty="0" err="1" smtClean="0"/>
              <a:t>sparsifiers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Same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dirty="0" smtClean="0"/>
                  <a:t>’s work also for flow </a:t>
                </a:r>
                <a:r>
                  <a:rPr lang="en-US" dirty="0" err="1" smtClean="0"/>
                  <a:t>sparsifier</a:t>
                </a:r>
                <a:r>
                  <a:rPr lang="en-US" dirty="0" smtClean="0"/>
                  <a:t>:</a:t>
                </a:r>
              </a:p>
              <a:p>
                <a:pPr lvl="1"/>
                <a:r>
                  <a:rPr lang="en-US" dirty="0" smtClean="0"/>
                  <a:t>concentration =&gt; concentration of LP values</a:t>
                </a:r>
              </a:p>
              <a:p>
                <a:pPr lvl="1"/>
                <a:r>
                  <a:rPr lang="en-US" dirty="0"/>
                  <a:t>n</a:t>
                </a:r>
                <a:r>
                  <a:rPr lang="en-US" dirty="0" smtClean="0"/>
                  <a:t>eed to show concentration for both primal and dual LP</a:t>
                </a:r>
              </a:p>
              <a:p>
                <a:r>
                  <a:rPr lang="en-US" dirty="0" smtClean="0"/>
                  <a:t>Also works when non-terminals = small independent graphs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2182111" y="5302854"/>
            <a:ext cx="130628" cy="1524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174539" y="6188481"/>
            <a:ext cx="130628" cy="1524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18255" y="4298989"/>
            <a:ext cx="804679" cy="945129"/>
          </a:xfrm>
          <a:prstGeom prst="ellipse">
            <a:avLst/>
          </a:prstGeom>
          <a:pattFill prst="pct70">
            <a:fgClr>
              <a:srgbClr val="70AD47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6" idx="3"/>
            <a:endCxn id="5" idx="6"/>
          </p:cNvCxnSpPr>
          <p:nvPr/>
        </p:nvCxnSpPr>
        <p:spPr>
          <a:xfrm flipH="1">
            <a:off x="2305167" y="5105707"/>
            <a:ext cx="2230931" cy="115897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4"/>
            <a:endCxn id="31" idx="1"/>
          </p:cNvCxnSpPr>
          <p:nvPr/>
        </p:nvCxnSpPr>
        <p:spPr>
          <a:xfrm>
            <a:off x="2247425" y="5455254"/>
            <a:ext cx="2573170" cy="61007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31" idx="2"/>
            <a:endCxn id="5" idx="5"/>
          </p:cNvCxnSpPr>
          <p:nvPr/>
        </p:nvCxnSpPr>
        <p:spPr>
          <a:xfrm flipH="1" flipV="1">
            <a:off x="2286037" y="6318563"/>
            <a:ext cx="2416715" cy="809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6" idx="2"/>
            <a:endCxn id="4" idx="7"/>
          </p:cNvCxnSpPr>
          <p:nvPr/>
        </p:nvCxnSpPr>
        <p:spPr>
          <a:xfrm flipH="1">
            <a:off x="2293609" y="4771554"/>
            <a:ext cx="2124646" cy="5536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4702752" y="5926914"/>
            <a:ext cx="804679" cy="945129"/>
          </a:xfrm>
          <a:prstGeom prst="ellipse">
            <a:avLst/>
          </a:prstGeom>
          <a:pattFill prst="wdDnDiag">
            <a:fgClr>
              <a:schemeClr val="accent6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297665" y="4970637"/>
            <a:ext cx="804679" cy="945129"/>
          </a:xfrm>
          <a:prstGeom prst="ellipse">
            <a:avLst/>
          </a:prstGeom>
          <a:pattFill prst="lgConfetti">
            <a:fgClr>
              <a:schemeClr val="accent6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>
            <a:stCxn id="4" idx="6"/>
            <a:endCxn id="34" idx="2"/>
          </p:cNvCxnSpPr>
          <p:nvPr/>
        </p:nvCxnSpPr>
        <p:spPr>
          <a:xfrm>
            <a:off x="2312739" y="5379054"/>
            <a:ext cx="2984926" cy="641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" idx="7"/>
            <a:endCxn id="34" idx="3"/>
          </p:cNvCxnSpPr>
          <p:nvPr/>
        </p:nvCxnSpPr>
        <p:spPr>
          <a:xfrm flipV="1">
            <a:off x="2286037" y="5777355"/>
            <a:ext cx="3129471" cy="4334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0222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31" grpId="0" animBg="1"/>
      <p:bldP spid="3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Remarks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Node </a:t>
                </a:r>
                <a:r>
                  <a:rPr lang="en-US" dirty="0" err="1" smtClean="0"/>
                  <a:t>sparsifiers</a:t>
                </a:r>
                <a:r>
                  <a:rPr lang="en-US" dirty="0" smtClean="0"/>
                  <a:t>:</a:t>
                </a:r>
              </a:p>
              <a:p>
                <a:pPr lvl="1"/>
                <a:r>
                  <a:rPr lang="en-US" dirty="0" smtClean="0"/>
                  <a:t>Via </a:t>
                </a:r>
                <a:r>
                  <a:rPr lang="en-US" i="1" dirty="0" smtClean="0"/>
                  <a:t>structure sampling</a:t>
                </a:r>
                <a:r>
                  <a:rPr lang="en-US" dirty="0" smtClean="0"/>
                  <a:t>: sample graph sub-structures</a:t>
                </a:r>
              </a:p>
              <a:p>
                <a:pPr lvl="1"/>
                <a:r>
                  <a:rPr lang="en-US" dirty="0" smtClean="0"/>
                  <a:t>Assign probabilities using importance sampling</a:t>
                </a:r>
              </a:p>
              <a:p>
                <a:pPr lvl="1"/>
                <a:r>
                  <a:rPr lang="en-US" dirty="0" smtClean="0"/>
                  <a:t>Works for bipartite graphs</a:t>
                </a:r>
              </a:p>
              <a:p>
                <a:pPr lvl="2"/>
                <a:r>
                  <a:rPr lang="en-US" dirty="0" smtClean="0"/>
                  <a:t>beats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Ω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dirty="0" smtClean="0"/>
                  <a:t> lower bounds for exact </a:t>
                </a:r>
                <a:r>
                  <a:rPr lang="en-US" dirty="0" err="1" smtClean="0"/>
                  <a:t>sparsifiers</a:t>
                </a:r>
                <a:r>
                  <a:rPr lang="en-US" dirty="0" smtClean="0"/>
                  <a:t>!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OPEN: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𝑝𝑜𝑙𝑦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size for general graphs?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299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compression via sampling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3381" y="3059767"/>
                <a:ext cx="7886700" cy="3606346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Seen:</a:t>
                </a:r>
              </a:p>
              <a:p>
                <a:pPr lvl="1"/>
                <a:r>
                  <a:rPr lang="en-US" dirty="0" smtClean="0"/>
                  <a:t>I) Cut </a:t>
                </a:r>
                <a:r>
                  <a:rPr lang="en-US" dirty="0" err="1" smtClean="0"/>
                  <a:t>sparsifiers</a:t>
                </a:r>
                <a:r>
                  <a:rPr lang="en-US" dirty="0" smtClean="0"/>
                  <a:t> via sampling edges</a:t>
                </a:r>
              </a:p>
              <a:p>
                <a:pPr lvl="1"/>
                <a:r>
                  <a:rPr lang="en-US" dirty="0" smtClean="0"/>
                  <a:t>II) Smaller </a:t>
                </a:r>
                <a:r>
                  <a:rPr lang="en-US" dirty="0" err="1" smtClean="0"/>
                  <a:t>sparsifiers</a:t>
                </a:r>
                <a:r>
                  <a:rPr lang="en-US" dirty="0" smtClean="0"/>
                  <a:t> by relaxing constraints</a:t>
                </a:r>
              </a:p>
              <a:p>
                <a:pPr lvl="1"/>
                <a:r>
                  <a:rPr lang="en-US" dirty="0" smtClean="0"/>
                  <a:t>III) Small cut (node) </a:t>
                </a:r>
                <a:r>
                  <a:rPr lang="en-US" dirty="0" err="1" smtClean="0"/>
                  <a:t>sparsifiers</a:t>
                </a:r>
                <a:r>
                  <a:rPr lang="en-US" dirty="0" smtClean="0"/>
                  <a:t> for bipartite graphs, via structure sampling</a:t>
                </a:r>
              </a:p>
              <a:p>
                <a:r>
                  <a:rPr lang="en-US" dirty="0" smtClean="0"/>
                  <a:t>Meta-open: </a:t>
                </a:r>
              </a:p>
              <a:p>
                <a:pPr lvl="1"/>
                <a:r>
                  <a:rPr lang="en-US" dirty="0"/>
                  <a:t>S</a:t>
                </a:r>
                <a:r>
                  <a:rPr lang="en-US" smtClean="0"/>
                  <a:t>tructure </a:t>
                </a:r>
                <a:r>
                  <a:rPr lang="en-US" dirty="0"/>
                  <a:t>sampling for </a:t>
                </a:r>
                <a:r>
                  <a:rPr lang="en-US" dirty="0" smtClean="0"/>
                  <a:t>node </a:t>
                </a:r>
                <a:r>
                  <a:rPr lang="en-US" dirty="0" err="1" smtClean="0"/>
                  <a:t>sparsifier</a:t>
                </a:r>
                <a:r>
                  <a:rPr lang="en-US" dirty="0" smtClean="0"/>
                  <a:t> in general graphs? </a:t>
                </a:r>
              </a:p>
              <a:p>
                <a:pPr lvl="1"/>
                <a:r>
                  <a:rPr lang="en-US" dirty="0"/>
                  <a:t>H</a:t>
                </a:r>
                <a:r>
                  <a:rPr lang="en-US" dirty="0" smtClean="0"/>
                  <a:t>ow to define “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dirty="0" smtClean="0"/>
                  <a:t>” without fixed terminal set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 smtClean="0"/>
                  <a:t> ?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3381" y="3059767"/>
                <a:ext cx="7886700" cy="3606346"/>
              </a:xfrm>
              <a:blipFill rotWithShape="0">
                <a:blip r:embed="rId2"/>
                <a:stretch>
                  <a:fillRect l="-1391" t="-2872" r="-17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1948543" y="1423383"/>
            <a:ext cx="2257846" cy="1903690"/>
            <a:chOff x="1386568" y="2373085"/>
            <a:chExt cx="2935060" cy="3113315"/>
          </a:xfrm>
        </p:grpSpPr>
        <p:sp>
          <p:nvSpPr>
            <p:cNvPr id="5" name="Oval 4"/>
            <p:cNvSpPr/>
            <p:nvPr/>
          </p:nvSpPr>
          <p:spPr>
            <a:xfrm>
              <a:off x="3037114" y="2373085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167742" y="3925093"/>
              <a:ext cx="130628" cy="15704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4191000" y="3314075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431722" y="5334000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1386568" y="3848894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1669596" y="4855026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4060372" y="4680856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2061482" y="2626860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2737757" y="3069771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497036" y="2917371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2301648" y="3745262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>
              <a:stCxn id="12" idx="6"/>
              <a:endCxn id="13" idx="1"/>
            </p:cNvCxnSpPr>
            <p:nvPr/>
          </p:nvCxnSpPr>
          <p:spPr>
            <a:xfrm>
              <a:off x="2192110" y="2703060"/>
              <a:ext cx="564777" cy="38902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4" idx="4"/>
              <a:endCxn id="6" idx="0"/>
            </p:cNvCxnSpPr>
            <p:nvPr/>
          </p:nvCxnSpPr>
          <p:spPr>
            <a:xfrm flipH="1">
              <a:off x="3233056" y="3069771"/>
              <a:ext cx="329294" cy="85532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6" idx="4"/>
              <a:endCxn id="8" idx="1"/>
            </p:cNvCxnSpPr>
            <p:nvPr/>
          </p:nvCxnSpPr>
          <p:spPr>
            <a:xfrm>
              <a:off x="3233056" y="4082142"/>
              <a:ext cx="217796" cy="127417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6" idx="5"/>
              <a:endCxn id="11" idx="1"/>
            </p:cNvCxnSpPr>
            <p:nvPr/>
          </p:nvCxnSpPr>
          <p:spPr>
            <a:xfrm>
              <a:off x="3279240" y="4059143"/>
              <a:ext cx="800262" cy="64403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15" idx="2"/>
            </p:cNvCxnSpPr>
            <p:nvPr/>
          </p:nvCxnSpPr>
          <p:spPr>
            <a:xfrm flipV="1">
              <a:off x="1517196" y="3821462"/>
              <a:ext cx="784452" cy="10363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5"/>
            </p:cNvCxnSpPr>
            <p:nvPr/>
          </p:nvCxnSpPr>
          <p:spPr>
            <a:xfrm>
              <a:off x="1498066" y="3978976"/>
              <a:ext cx="236844" cy="87605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3" idx="5"/>
              <a:endCxn id="6" idx="1"/>
            </p:cNvCxnSpPr>
            <p:nvPr/>
          </p:nvCxnSpPr>
          <p:spPr>
            <a:xfrm>
              <a:off x="2849255" y="3199853"/>
              <a:ext cx="337617" cy="74823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3" idx="2"/>
              <a:endCxn id="9" idx="7"/>
            </p:cNvCxnSpPr>
            <p:nvPr/>
          </p:nvCxnSpPr>
          <p:spPr>
            <a:xfrm flipH="1">
              <a:off x="1498066" y="3145971"/>
              <a:ext cx="1239691" cy="72524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5" idx="5"/>
              <a:endCxn id="14" idx="1"/>
            </p:cNvCxnSpPr>
            <p:nvPr/>
          </p:nvCxnSpPr>
          <p:spPr>
            <a:xfrm>
              <a:off x="3148612" y="2503167"/>
              <a:ext cx="367554" cy="43652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0"/>
              <a:endCxn id="13" idx="3"/>
            </p:cNvCxnSpPr>
            <p:nvPr/>
          </p:nvCxnSpPr>
          <p:spPr>
            <a:xfrm flipV="1">
              <a:off x="2366962" y="3199853"/>
              <a:ext cx="389925" cy="54540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12" idx="4"/>
              <a:endCxn id="9" idx="0"/>
            </p:cNvCxnSpPr>
            <p:nvPr/>
          </p:nvCxnSpPr>
          <p:spPr>
            <a:xfrm flipH="1">
              <a:off x="1451882" y="2779260"/>
              <a:ext cx="674914" cy="10696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14" idx="6"/>
              <a:endCxn id="7" idx="1"/>
            </p:cNvCxnSpPr>
            <p:nvPr/>
          </p:nvCxnSpPr>
          <p:spPr>
            <a:xfrm>
              <a:off x="3627664" y="2993571"/>
              <a:ext cx="582466" cy="34282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7" idx="3"/>
              <a:endCxn id="6" idx="7"/>
            </p:cNvCxnSpPr>
            <p:nvPr/>
          </p:nvCxnSpPr>
          <p:spPr>
            <a:xfrm flipH="1">
              <a:off x="3279240" y="3444157"/>
              <a:ext cx="930890" cy="50393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10" idx="6"/>
              <a:endCxn id="6" idx="3"/>
            </p:cNvCxnSpPr>
            <p:nvPr/>
          </p:nvCxnSpPr>
          <p:spPr>
            <a:xfrm flipV="1">
              <a:off x="1800224" y="4059143"/>
              <a:ext cx="1386648" cy="87208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15" idx="5"/>
              <a:endCxn id="6" idx="2"/>
            </p:cNvCxnSpPr>
            <p:nvPr/>
          </p:nvCxnSpPr>
          <p:spPr>
            <a:xfrm>
              <a:off x="2413146" y="3875344"/>
              <a:ext cx="754596" cy="12827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7" idx="4"/>
              <a:endCxn id="11" idx="0"/>
            </p:cNvCxnSpPr>
            <p:nvPr/>
          </p:nvCxnSpPr>
          <p:spPr>
            <a:xfrm flipH="1">
              <a:off x="4125686" y="3466475"/>
              <a:ext cx="130628" cy="121438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12" idx="5"/>
              <a:endCxn id="15" idx="1"/>
            </p:cNvCxnSpPr>
            <p:nvPr/>
          </p:nvCxnSpPr>
          <p:spPr>
            <a:xfrm>
              <a:off x="2172980" y="2756942"/>
              <a:ext cx="147798" cy="101063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5765767" y="1658099"/>
            <a:ext cx="2268514" cy="1349865"/>
            <a:chOff x="5173176" y="2182817"/>
            <a:chExt cx="2948928" cy="2207584"/>
          </a:xfrm>
        </p:grpSpPr>
        <p:sp>
          <p:nvSpPr>
            <p:cNvPr id="34" name="Oval 33"/>
            <p:cNvSpPr/>
            <p:nvPr/>
          </p:nvSpPr>
          <p:spPr>
            <a:xfrm>
              <a:off x="6134101" y="2750847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7262432" y="4238001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7991476" y="2426372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7141629" y="3040945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>
              <a:stCxn id="34" idx="5"/>
              <a:endCxn id="37" idx="1"/>
            </p:cNvCxnSpPr>
            <p:nvPr/>
          </p:nvCxnSpPr>
          <p:spPr>
            <a:xfrm>
              <a:off x="6245599" y="2880929"/>
              <a:ext cx="915160" cy="1823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36" idx="3"/>
              <a:endCxn id="37" idx="6"/>
            </p:cNvCxnSpPr>
            <p:nvPr/>
          </p:nvCxnSpPr>
          <p:spPr>
            <a:xfrm flipH="1">
              <a:off x="7272257" y="2556454"/>
              <a:ext cx="738349" cy="56069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37" idx="4"/>
              <a:endCxn id="35" idx="0"/>
            </p:cNvCxnSpPr>
            <p:nvPr/>
          </p:nvCxnSpPr>
          <p:spPr>
            <a:xfrm>
              <a:off x="7206943" y="3193345"/>
              <a:ext cx="120803" cy="104465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/>
            <p:cNvSpPr/>
            <p:nvPr/>
          </p:nvSpPr>
          <p:spPr>
            <a:xfrm>
              <a:off x="5173176" y="2780495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Connector 41"/>
            <p:cNvCxnSpPr>
              <a:stCxn id="41" idx="6"/>
              <a:endCxn id="34" idx="2"/>
            </p:cNvCxnSpPr>
            <p:nvPr/>
          </p:nvCxnSpPr>
          <p:spPr>
            <a:xfrm flipV="1">
              <a:off x="5303804" y="2827047"/>
              <a:ext cx="830297" cy="2964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6598934" y="2182817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Connector 43"/>
            <p:cNvCxnSpPr>
              <a:stCxn id="43" idx="5"/>
              <a:endCxn id="37" idx="0"/>
            </p:cNvCxnSpPr>
            <p:nvPr/>
          </p:nvCxnSpPr>
          <p:spPr>
            <a:xfrm>
              <a:off x="6710432" y="2312899"/>
              <a:ext cx="496511" cy="72804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43" idx="2"/>
              <a:endCxn id="41" idx="7"/>
            </p:cNvCxnSpPr>
            <p:nvPr/>
          </p:nvCxnSpPr>
          <p:spPr>
            <a:xfrm flipH="1">
              <a:off x="5284674" y="2259017"/>
              <a:ext cx="1314260" cy="54379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683930" y="1714150"/>
                <a:ext cx="52063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en-US" sz="4000" b="0" dirty="0" smtClean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3930" y="1714150"/>
                <a:ext cx="520630" cy="70788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247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compression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4576930"/>
            <a:ext cx="7886700" cy="16000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Why smaller graphs</a:t>
            </a:r>
            <a:r>
              <a:rPr lang="en-US" dirty="0"/>
              <a:t>?</a:t>
            </a:r>
            <a:endParaRPr lang="ro-RO" dirty="0" smtClean="0"/>
          </a:p>
          <a:p>
            <a:pPr lvl="1"/>
            <a:r>
              <a:rPr lang="en-US" dirty="0" smtClean="0"/>
              <a:t>use less storage space</a:t>
            </a:r>
          </a:p>
          <a:p>
            <a:pPr lvl="1"/>
            <a:r>
              <a:rPr lang="en-US" dirty="0" smtClean="0"/>
              <a:t>faster algorithms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asier visualization</a:t>
            </a:r>
            <a:endParaRPr lang="en-US" dirty="0"/>
          </a:p>
        </p:txBody>
      </p:sp>
      <p:grpSp>
        <p:nvGrpSpPr>
          <p:cNvPr id="101" name="Group 100"/>
          <p:cNvGrpSpPr/>
          <p:nvPr/>
        </p:nvGrpSpPr>
        <p:grpSpPr>
          <a:xfrm>
            <a:off x="1162471" y="1381174"/>
            <a:ext cx="2935060" cy="3113315"/>
            <a:chOff x="1386568" y="2373085"/>
            <a:chExt cx="2935060" cy="3113315"/>
          </a:xfrm>
        </p:grpSpPr>
        <p:sp>
          <p:nvSpPr>
            <p:cNvPr id="4" name="Oval 3"/>
            <p:cNvSpPr/>
            <p:nvPr/>
          </p:nvSpPr>
          <p:spPr>
            <a:xfrm>
              <a:off x="3037114" y="2373085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3167742" y="3925093"/>
              <a:ext cx="130628" cy="15704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4191000" y="3314075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431722" y="5334000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1386568" y="3848894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1669596" y="4855026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4060372" y="4680856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2061482" y="2626860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2737757" y="3069771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3497036" y="2917371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2301648" y="3745262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>
              <a:stCxn id="11" idx="6"/>
              <a:endCxn id="12" idx="1"/>
            </p:cNvCxnSpPr>
            <p:nvPr/>
          </p:nvCxnSpPr>
          <p:spPr>
            <a:xfrm>
              <a:off x="2192110" y="2703060"/>
              <a:ext cx="564777" cy="38902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13" idx="4"/>
              <a:endCxn id="5" idx="0"/>
            </p:cNvCxnSpPr>
            <p:nvPr/>
          </p:nvCxnSpPr>
          <p:spPr>
            <a:xfrm flipH="1">
              <a:off x="3233056" y="3069771"/>
              <a:ext cx="329294" cy="85532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5" idx="4"/>
              <a:endCxn id="7" idx="1"/>
            </p:cNvCxnSpPr>
            <p:nvPr/>
          </p:nvCxnSpPr>
          <p:spPr>
            <a:xfrm>
              <a:off x="3233056" y="4082142"/>
              <a:ext cx="217796" cy="127417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5" idx="5"/>
              <a:endCxn id="10" idx="1"/>
            </p:cNvCxnSpPr>
            <p:nvPr/>
          </p:nvCxnSpPr>
          <p:spPr>
            <a:xfrm>
              <a:off x="3279240" y="4059143"/>
              <a:ext cx="800262" cy="64403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8" idx="6"/>
              <a:endCxn id="14" idx="2"/>
            </p:cNvCxnSpPr>
            <p:nvPr/>
          </p:nvCxnSpPr>
          <p:spPr>
            <a:xfrm flipV="1">
              <a:off x="1517196" y="3821462"/>
              <a:ext cx="784452" cy="10363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8" idx="5"/>
            </p:cNvCxnSpPr>
            <p:nvPr/>
          </p:nvCxnSpPr>
          <p:spPr>
            <a:xfrm>
              <a:off x="1498066" y="3978976"/>
              <a:ext cx="236844" cy="87605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12" idx="5"/>
              <a:endCxn id="5" idx="1"/>
            </p:cNvCxnSpPr>
            <p:nvPr/>
          </p:nvCxnSpPr>
          <p:spPr>
            <a:xfrm>
              <a:off x="2849255" y="3199853"/>
              <a:ext cx="337617" cy="74823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12" idx="2"/>
              <a:endCxn id="8" idx="7"/>
            </p:cNvCxnSpPr>
            <p:nvPr/>
          </p:nvCxnSpPr>
          <p:spPr>
            <a:xfrm flipH="1">
              <a:off x="1498066" y="3145971"/>
              <a:ext cx="1239691" cy="72524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4" idx="5"/>
              <a:endCxn id="13" idx="1"/>
            </p:cNvCxnSpPr>
            <p:nvPr/>
          </p:nvCxnSpPr>
          <p:spPr>
            <a:xfrm>
              <a:off x="3148612" y="2503167"/>
              <a:ext cx="367554" cy="43652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14" idx="0"/>
              <a:endCxn id="12" idx="3"/>
            </p:cNvCxnSpPr>
            <p:nvPr/>
          </p:nvCxnSpPr>
          <p:spPr>
            <a:xfrm flipV="1">
              <a:off x="2366962" y="3199853"/>
              <a:ext cx="389925" cy="54540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11" idx="4"/>
              <a:endCxn id="8" idx="0"/>
            </p:cNvCxnSpPr>
            <p:nvPr/>
          </p:nvCxnSpPr>
          <p:spPr>
            <a:xfrm flipH="1">
              <a:off x="1451882" y="2779260"/>
              <a:ext cx="674914" cy="10696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13" idx="6"/>
              <a:endCxn id="6" idx="1"/>
            </p:cNvCxnSpPr>
            <p:nvPr/>
          </p:nvCxnSpPr>
          <p:spPr>
            <a:xfrm>
              <a:off x="3627664" y="2993571"/>
              <a:ext cx="582466" cy="34282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6" idx="3"/>
              <a:endCxn id="5" idx="7"/>
            </p:cNvCxnSpPr>
            <p:nvPr/>
          </p:nvCxnSpPr>
          <p:spPr>
            <a:xfrm flipH="1">
              <a:off x="3279240" y="3444157"/>
              <a:ext cx="930890" cy="50393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9" idx="6"/>
              <a:endCxn id="5" idx="3"/>
            </p:cNvCxnSpPr>
            <p:nvPr/>
          </p:nvCxnSpPr>
          <p:spPr>
            <a:xfrm flipV="1">
              <a:off x="1800224" y="4059143"/>
              <a:ext cx="1386648" cy="87208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stCxn id="14" idx="5"/>
              <a:endCxn id="5" idx="2"/>
            </p:cNvCxnSpPr>
            <p:nvPr/>
          </p:nvCxnSpPr>
          <p:spPr>
            <a:xfrm>
              <a:off x="2413146" y="3875344"/>
              <a:ext cx="754596" cy="12827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6" idx="4"/>
              <a:endCxn id="10" idx="0"/>
            </p:cNvCxnSpPr>
            <p:nvPr/>
          </p:nvCxnSpPr>
          <p:spPr>
            <a:xfrm flipH="1">
              <a:off x="4125686" y="3466475"/>
              <a:ext cx="130628" cy="121438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stCxn id="11" idx="5"/>
              <a:endCxn id="14" idx="1"/>
            </p:cNvCxnSpPr>
            <p:nvPr/>
          </p:nvCxnSpPr>
          <p:spPr>
            <a:xfrm>
              <a:off x="2172980" y="2756942"/>
              <a:ext cx="147798" cy="101063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5369119" y="2030017"/>
            <a:ext cx="2948928" cy="2207584"/>
            <a:chOff x="5173176" y="2182817"/>
            <a:chExt cx="2948928" cy="2207584"/>
          </a:xfrm>
        </p:grpSpPr>
        <p:sp>
          <p:nvSpPr>
            <p:cNvPr id="85" name="Oval 84"/>
            <p:cNvSpPr/>
            <p:nvPr/>
          </p:nvSpPr>
          <p:spPr>
            <a:xfrm>
              <a:off x="6134101" y="2750847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7262432" y="4238001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7991476" y="2426372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7141629" y="3040945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Connector 91"/>
            <p:cNvCxnSpPr>
              <a:stCxn id="85" idx="5"/>
              <a:endCxn id="88" idx="1"/>
            </p:cNvCxnSpPr>
            <p:nvPr/>
          </p:nvCxnSpPr>
          <p:spPr>
            <a:xfrm>
              <a:off x="6245599" y="2880929"/>
              <a:ext cx="915160" cy="1823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87" idx="3"/>
              <a:endCxn id="88" idx="6"/>
            </p:cNvCxnSpPr>
            <p:nvPr/>
          </p:nvCxnSpPr>
          <p:spPr>
            <a:xfrm flipH="1">
              <a:off x="7272257" y="2556454"/>
              <a:ext cx="738349" cy="56069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stCxn id="88" idx="4"/>
              <a:endCxn id="86" idx="0"/>
            </p:cNvCxnSpPr>
            <p:nvPr/>
          </p:nvCxnSpPr>
          <p:spPr>
            <a:xfrm>
              <a:off x="7206943" y="3193345"/>
              <a:ext cx="120803" cy="104465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/>
            <p:cNvSpPr/>
            <p:nvPr/>
          </p:nvSpPr>
          <p:spPr>
            <a:xfrm>
              <a:off x="5173176" y="2780495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Connector 44"/>
            <p:cNvCxnSpPr>
              <a:stCxn id="41" idx="6"/>
              <a:endCxn id="85" idx="2"/>
            </p:cNvCxnSpPr>
            <p:nvPr/>
          </p:nvCxnSpPr>
          <p:spPr>
            <a:xfrm flipV="1">
              <a:off x="5303804" y="2827047"/>
              <a:ext cx="830297" cy="2964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/>
            <p:cNvSpPr/>
            <p:nvPr/>
          </p:nvSpPr>
          <p:spPr>
            <a:xfrm>
              <a:off x="6598934" y="2182817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>
              <a:stCxn id="46" idx="5"/>
              <a:endCxn id="88" idx="0"/>
            </p:cNvCxnSpPr>
            <p:nvPr/>
          </p:nvCxnSpPr>
          <p:spPr>
            <a:xfrm>
              <a:off x="6710432" y="2312899"/>
              <a:ext cx="496511" cy="72804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46" idx="2"/>
              <a:endCxn id="41" idx="7"/>
            </p:cNvCxnSpPr>
            <p:nvPr/>
          </p:nvCxnSpPr>
          <p:spPr>
            <a:xfrm flipH="1">
              <a:off x="5284674" y="2259017"/>
              <a:ext cx="1314260" cy="54379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475039" y="2445598"/>
                <a:ext cx="676787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en-US" sz="4000" b="0" dirty="0" smtClean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5039" y="2445598"/>
                <a:ext cx="676787" cy="70788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5054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Sparsification</a:t>
            </a:r>
            <a:r>
              <a:rPr lang="en-US" dirty="0" smtClean="0"/>
              <a:t> of edges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Preserve some </a:t>
            </a:r>
            <a:r>
              <a:rPr lang="en-US" dirty="0" smtClean="0"/>
              <a:t>structure: e.g., cuts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Also: distances, effective resistances, </a:t>
            </a:r>
            <a:r>
              <a:rPr lang="en-US" dirty="0" err="1" smtClean="0"/>
              <a:t>etc</a:t>
            </a:r>
            <a:endParaRPr lang="en-US" dirty="0" smtClean="0"/>
          </a:p>
        </p:txBody>
      </p:sp>
      <p:grpSp>
        <p:nvGrpSpPr>
          <p:cNvPr id="57" name="Group 56"/>
          <p:cNvGrpSpPr/>
          <p:nvPr/>
        </p:nvGrpSpPr>
        <p:grpSpPr>
          <a:xfrm>
            <a:off x="1632540" y="2848882"/>
            <a:ext cx="2880632" cy="2662239"/>
            <a:chOff x="2007054" y="1440317"/>
            <a:chExt cx="2880632" cy="2662239"/>
          </a:xfrm>
        </p:grpSpPr>
        <p:sp>
          <p:nvSpPr>
            <p:cNvPr id="5" name="Oval 4"/>
            <p:cNvSpPr/>
            <p:nvPr/>
          </p:nvSpPr>
          <p:spPr>
            <a:xfrm>
              <a:off x="3626992" y="1440317"/>
              <a:ext cx="128206" cy="1303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755198" y="2767461"/>
              <a:ext cx="128206" cy="13429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4759480" y="2244971"/>
              <a:ext cx="128206" cy="1303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4014282" y="3972237"/>
              <a:ext cx="128206" cy="1303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2007054" y="2702302"/>
              <a:ext cx="128206" cy="1303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284834" y="3562659"/>
              <a:ext cx="128206" cy="1303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4631275" y="3413724"/>
              <a:ext cx="128206" cy="1303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2669452" y="1657324"/>
              <a:ext cx="128206" cy="1303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3333186" y="2036063"/>
              <a:ext cx="128206" cy="1303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4078385" y="1905744"/>
              <a:ext cx="128206" cy="1303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2905165" y="2613685"/>
              <a:ext cx="128206" cy="1303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>
              <a:stCxn id="12" idx="6"/>
              <a:endCxn id="13" idx="1"/>
            </p:cNvCxnSpPr>
            <p:nvPr/>
          </p:nvCxnSpPr>
          <p:spPr>
            <a:xfrm>
              <a:off x="2797658" y="1722483"/>
              <a:ext cx="554304" cy="3326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4" idx="4"/>
              <a:endCxn id="6" idx="0"/>
            </p:cNvCxnSpPr>
            <p:nvPr/>
          </p:nvCxnSpPr>
          <p:spPr>
            <a:xfrm flipH="1">
              <a:off x="3819301" y="2036063"/>
              <a:ext cx="323188" cy="73139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6" idx="4"/>
              <a:endCxn id="8" idx="1"/>
            </p:cNvCxnSpPr>
            <p:nvPr/>
          </p:nvCxnSpPr>
          <p:spPr>
            <a:xfrm>
              <a:off x="3819301" y="2901755"/>
              <a:ext cx="213757" cy="10895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6" idx="5"/>
              <a:endCxn id="11" idx="1"/>
            </p:cNvCxnSpPr>
            <p:nvPr/>
          </p:nvCxnSpPr>
          <p:spPr>
            <a:xfrm>
              <a:off x="3864628" y="2882089"/>
              <a:ext cx="785422" cy="55072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15" idx="2"/>
            </p:cNvCxnSpPr>
            <p:nvPr/>
          </p:nvCxnSpPr>
          <p:spPr>
            <a:xfrm flipV="1">
              <a:off x="2135260" y="2678844"/>
              <a:ext cx="769905" cy="8861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5"/>
              <a:endCxn id="10" idx="0"/>
            </p:cNvCxnSpPr>
            <p:nvPr/>
          </p:nvCxnSpPr>
          <p:spPr>
            <a:xfrm>
              <a:off x="2116485" y="2813536"/>
              <a:ext cx="232452" cy="74912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3" idx="5"/>
              <a:endCxn id="6" idx="1"/>
            </p:cNvCxnSpPr>
            <p:nvPr/>
          </p:nvCxnSpPr>
          <p:spPr>
            <a:xfrm>
              <a:off x="3442617" y="2147298"/>
              <a:ext cx="331356" cy="63983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3" idx="2"/>
              <a:endCxn id="9" idx="7"/>
            </p:cNvCxnSpPr>
            <p:nvPr/>
          </p:nvCxnSpPr>
          <p:spPr>
            <a:xfrm flipH="1">
              <a:off x="2116484" y="2101223"/>
              <a:ext cx="1216702" cy="6201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5" idx="5"/>
              <a:endCxn id="14" idx="1"/>
            </p:cNvCxnSpPr>
            <p:nvPr/>
          </p:nvCxnSpPr>
          <p:spPr>
            <a:xfrm>
              <a:off x="3736423" y="1551552"/>
              <a:ext cx="360738" cy="37327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0"/>
              <a:endCxn id="13" idx="3"/>
            </p:cNvCxnSpPr>
            <p:nvPr/>
          </p:nvCxnSpPr>
          <p:spPr>
            <a:xfrm flipV="1">
              <a:off x="2969267" y="2147298"/>
              <a:ext cx="382694" cy="46638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12" idx="4"/>
              <a:endCxn id="9" idx="0"/>
            </p:cNvCxnSpPr>
            <p:nvPr/>
          </p:nvCxnSpPr>
          <p:spPr>
            <a:xfrm flipH="1">
              <a:off x="2071157" y="1787643"/>
              <a:ext cx="662398" cy="91465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14" idx="6"/>
              <a:endCxn id="7" idx="1"/>
            </p:cNvCxnSpPr>
            <p:nvPr/>
          </p:nvCxnSpPr>
          <p:spPr>
            <a:xfrm>
              <a:off x="4206591" y="1970903"/>
              <a:ext cx="571665" cy="29315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7" idx="3"/>
              <a:endCxn id="6" idx="7"/>
            </p:cNvCxnSpPr>
            <p:nvPr/>
          </p:nvCxnSpPr>
          <p:spPr>
            <a:xfrm flipH="1">
              <a:off x="3864628" y="2356206"/>
              <a:ext cx="913627" cy="43092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10" idx="6"/>
              <a:endCxn id="6" idx="3"/>
            </p:cNvCxnSpPr>
            <p:nvPr/>
          </p:nvCxnSpPr>
          <p:spPr>
            <a:xfrm flipV="1">
              <a:off x="2413039" y="2882089"/>
              <a:ext cx="1360934" cy="74573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15" idx="5"/>
              <a:endCxn id="6" idx="2"/>
            </p:cNvCxnSpPr>
            <p:nvPr/>
          </p:nvCxnSpPr>
          <p:spPr>
            <a:xfrm>
              <a:off x="3014595" y="2724920"/>
              <a:ext cx="740603" cy="10968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7" idx="4"/>
              <a:endCxn id="11" idx="0"/>
            </p:cNvCxnSpPr>
            <p:nvPr/>
          </p:nvCxnSpPr>
          <p:spPr>
            <a:xfrm flipH="1">
              <a:off x="4695378" y="2375290"/>
              <a:ext cx="128206" cy="10384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12" idx="5"/>
              <a:endCxn id="15" idx="1"/>
            </p:cNvCxnSpPr>
            <p:nvPr/>
          </p:nvCxnSpPr>
          <p:spPr>
            <a:xfrm>
              <a:off x="2778883" y="1768558"/>
              <a:ext cx="145057" cy="86421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13" idx="6"/>
              <a:endCxn id="14" idx="2"/>
            </p:cNvCxnSpPr>
            <p:nvPr/>
          </p:nvCxnSpPr>
          <p:spPr>
            <a:xfrm flipV="1">
              <a:off x="3461392" y="1970904"/>
              <a:ext cx="616993" cy="130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12" idx="6"/>
              <a:endCxn id="5" idx="3"/>
            </p:cNvCxnSpPr>
            <p:nvPr/>
          </p:nvCxnSpPr>
          <p:spPr>
            <a:xfrm flipV="1">
              <a:off x="2797658" y="1551551"/>
              <a:ext cx="848109" cy="1709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10" idx="5"/>
              <a:endCxn id="8" idx="2"/>
            </p:cNvCxnSpPr>
            <p:nvPr/>
          </p:nvCxnSpPr>
          <p:spPr>
            <a:xfrm>
              <a:off x="2394265" y="3673893"/>
              <a:ext cx="1620017" cy="36350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9" idx="5"/>
              <a:endCxn id="8" idx="2"/>
            </p:cNvCxnSpPr>
            <p:nvPr/>
          </p:nvCxnSpPr>
          <p:spPr>
            <a:xfrm>
              <a:off x="2116485" y="2813536"/>
              <a:ext cx="1897797" cy="122386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15" idx="4"/>
              <a:endCxn id="8" idx="1"/>
            </p:cNvCxnSpPr>
            <p:nvPr/>
          </p:nvCxnSpPr>
          <p:spPr>
            <a:xfrm>
              <a:off x="2969268" y="2744004"/>
              <a:ext cx="1063789" cy="12473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11" idx="2"/>
              <a:endCxn id="8" idx="6"/>
            </p:cNvCxnSpPr>
            <p:nvPr/>
          </p:nvCxnSpPr>
          <p:spPr>
            <a:xfrm flipH="1">
              <a:off x="4142488" y="3478884"/>
              <a:ext cx="488787" cy="55851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11" idx="1"/>
            </p:cNvCxnSpPr>
            <p:nvPr/>
          </p:nvCxnSpPr>
          <p:spPr>
            <a:xfrm flipH="1" flipV="1">
              <a:off x="3461392" y="2147298"/>
              <a:ext cx="1188658" cy="128551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5841547" y="2798832"/>
            <a:ext cx="2880632" cy="2662239"/>
            <a:chOff x="5841547" y="2167460"/>
            <a:chExt cx="2880632" cy="2662239"/>
          </a:xfrm>
        </p:grpSpPr>
        <p:sp>
          <p:nvSpPr>
            <p:cNvPr id="60" name="Oval 59"/>
            <p:cNvSpPr/>
            <p:nvPr/>
          </p:nvSpPr>
          <p:spPr>
            <a:xfrm>
              <a:off x="7461485" y="2167460"/>
              <a:ext cx="128206" cy="1303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7589691" y="3494604"/>
              <a:ext cx="128206" cy="13429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8593973" y="2972114"/>
              <a:ext cx="128206" cy="1303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7848775" y="4699380"/>
              <a:ext cx="128206" cy="1303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5841547" y="3429445"/>
              <a:ext cx="128206" cy="1303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6119327" y="4289802"/>
              <a:ext cx="128206" cy="1303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8465768" y="4140867"/>
              <a:ext cx="128206" cy="1303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6503945" y="2384467"/>
              <a:ext cx="128206" cy="1303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7167679" y="2763206"/>
              <a:ext cx="128206" cy="1303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7912878" y="2632887"/>
              <a:ext cx="128206" cy="1303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6739658" y="3340828"/>
              <a:ext cx="128206" cy="1303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Connector 71"/>
            <p:cNvCxnSpPr>
              <a:stCxn id="69" idx="4"/>
              <a:endCxn id="61" idx="0"/>
            </p:cNvCxnSpPr>
            <p:nvPr/>
          </p:nvCxnSpPr>
          <p:spPr>
            <a:xfrm flipH="1">
              <a:off x="7653794" y="2763206"/>
              <a:ext cx="323188" cy="73139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61" idx="4"/>
              <a:endCxn id="63" idx="1"/>
            </p:cNvCxnSpPr>
            <p:nvPr/>
          </p:nvCxnSpPr>
          <p:spPr>
            <a:xfrm>
              <a:off x="7653794" y="3628898"/>
              <a:ext cx="213757" cy="10895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stCxn id="68" idx="2"/>
              <a:endCxn id="64" idx="7"/>
            </p:cNvCxnSpPr>
            <p:nvPr/>
          </p:nvCxnSpPr>
          <p:spPr>
            <a:xfrm flipH="1">
              <a:off x="5950977" y="2828366"/>
              <a:ext cx="1216702" cy="620164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60" idx="5"/>
              <a:endCxn id="69" idx="1"/>
            </p:cNvCxnSpPr>
            <p:nvPr/>
          </p:nvCxnSpPr>
          <p:spPr>
            <a:xfrm>
              <a:off x="7570916" y="2278695"/>
              <a:ext cx="360738" cy="37327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stCxn id="67" idx="4"/>
              <a:endCxn id="64" idx="0"/>
            </p:cNvCxnSpPr>
            <p:nvPr/>
          </p:nvCxnSpPr>
          <p:spPr>
            <a:xfrm flipH="1">
              <a:off x="5905650" y="2514786"/>
              <a:ext cx="662398" cy="91465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>
              <a:stCxn id="62" idx="3"/>
              <a:endCxn id="61" idx="7"/>
            </p:cNvCxnSpPr>
            <p:nvPr/>
          </p:nvCxnSpPr>
          <p:spPr>
            <a:xfrm flipH="1">
              <a:off x="7699121" y="3083349"/>
              <a:ext cx="913627" cy="430922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65" idx="6"/>
              <a:endCxn id="61" idx="3"/>
            </p:cNvCxnSpPr>
            <p:nvPr/>
          </p:nvCxnSpPr>
          <p:spPr>
            <a:xfrm flipV="1">
              <a:off x="6247532" y="3609232"/>
              <a:ext cx="1360934" cy="74573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67" idx="5"/>
              <a:endCxn id="70" idx="1"/>
            </p:cNvCxnSpPr>
            <p:nvPr/>
          </p:nvCxnSpPr>
          <p:spPr>
            <a:xfrm>
              <a:off x="6613376" y="2495701"/>
              <a:ext cx="145057" cy="864211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stCxn id="68" idx="6"/>
              <a:endCxn id="69" idx="2"/>
            </p:cNvCxnSpPr>
            <p:nvPr/>
          </p:nvCxnSpPr>
          <p:spPr>
            <a:xfrm flipV="1">
              <a:off x="7295885" y="2698047"/>
              <a:ext cx="616993" cy="130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67" idx="6"/>
              <a:endCxn id="60" idx="3"/>
            </p:cNvCxnSpPr>
            <p:nvPr/>
          </p:nvCxnSpPr>
          <p:spPr>
            <a:xfrm flipV="1">
              <a:off x="6632151" y="2278694"/>
              <a:ext cx="848109" cy="1709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64" idx="5"/>
              <a:endCxn id="63" idx="2"/>
            </p:cNvCxnSpPr>
            <p:nvPr/>
          </p:nvCxnSpPr>
          <p:spPr>
            <a:xfrm>
              <a:off x="5950978" y="3540679"/>
              <a:ext cx="1897797" cy="122386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70" idx="4"/>
              <a:endCxn id="63" idx="1"/>
            </p:cNvCxnSpPr>
            <p:nvPr/>
          </p:nvCxnSpPr>
          <p:spPr>
            <a:xfrm>
              <a:off x="6803761" y="3471147"/>
              <a:ext cx="1063789" cy="12473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66" idx="2"/>
              <a:endCxn id="63" idx="6"/>
            </p:cNvCxnSpPr>
            <p:nvPr/>
          </p:nvCxnSpPr>
          <p:spPr>
            <a:xfrm flipH="1">
              <a:off x="7976981" y="4206027"/>
              <a:ext cx="488787" cy="55851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66" idx="1"/>
            </p:cNvCxnSpPr>
            <p:nvPr/>
          </p:nvCxnSpPr>
          <p:spPr>
            <a:xfrm flipH="1" flipV="1">
              <a:off x="7295885" y="2874441"/>
              <a:ext cx="1188658" cy="1285511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Arc 94"/>
          <p:cNvSpPr/>
          <p:nvPr/>
        </p:nvSpPr>
        <p:spPr>
          <a:xfrm rot="4844019">
            <a:off x="665281" y="3209916"/>
            <a:ext cx="3062781" cy="1378866"/>
          </a:xfrm>
          <a:prstGeom prst="arc">
            <a:avLst>
              <a:gd name="adj1" fmla="val 12198448"/>
              <a:gd name="adj2" fmla="val 3971"/>
            </a:avLst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Arc 95"/>
          <p:cNvSpPr/>
          <p:nvPr/>
        </p:nvSpPr>
        <p:spPr>
          <a:xfrm rot="4844019">
            <a:off x="4943555" y="3080387"/>
            <a:ext cx="3062781" cy="1378866"/>
          </a:xfrm>
          <a:prstGeom prst="arc">
            <a:avLst>
              <a:gd name="adj1" fmla="val 12198448"/>
              <a:gd name="adj2" fmla="val 3971"/>
            </a:avLst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76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Sparsification</a:t>
            </a:r>
            <a:r>
              <a:rPr lang="en-US" dirty="0" smtClean="0"/>
              <a:t> of nodes 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7886700" cy="2463434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Generally: not well-defined</a:t>
                </a:r>
              </a:p>
              <a:p>
                <a:pPr lvl="1"/>
                <a:r>
                  <a:rPr lang="en-US" dirty="0"/>
                  <a:t>n</a:t>
                </a:r>
                <a:r>
                  <a:rPr lang="en-US" dirty="0" smtClean="0"/>
                  <a:t>atural to define properties on nodes…</a:t>
                </a:r>
              </a:p>
              <a:p>
                <a:r>
                  <a:rPr lang="en-US" dirty="0" smtClean="0"/>
                  <a:t>Preserve a property with respect to a small set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 smtClean="0"/>
                  <a:t> of “important nodes”</a:t>
                </a:r>
              </a:p>
              <a:p>
                <a:pPr lvl="1"/>
                <a:r>
                  <a:rPr lang="en-US" dirty="0" smtClean="0"/>
                  <a:t>using a small graph</a:t>
                </a:r>
              </a:p>
              <a:p>
                <a:pPr lvl="1"/>
                <a:r>
                  <a:rPr lang="en-US" dirty="0"/>
                  <a:t>i</a:t>
                </a:r>
                <a:r>
                  <a:rPr lang="en-US" dirty="0" smtClean="0"/>
                  <a:t>deally: of size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𝑝𝑜𝑙𝑦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(|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|)</m:t>
                    </m:r>
                  </m:oMath>
                </a14:m>
                <a:r>
                  <a:rPr lang="en-US" dirty="0" smtClean="0"/>
                  <a:t>, independent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7886700" cy="2463434"/>
              </a:xfrm>
              <a:blipFill rotWithShape="0">
                <a:blip r:embed="rId2"/>
                <a:stretch>
                  <a:fillRect l="-1391" t="-5432" r="-19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2114702" y="4334028"/>
            <a:ext cx="2935060" cy="2362050"/>
            <a:chOff x="1386568" y="2806857"/>
            <a:chExt cx="2935060" cy="2362050"/>
          </a:xfrm>
        </p:grpSpPr>
        <p:sp>
          <p:nvSpPr>
            <p:cNvPr id="5" name="Oval 4"/>
            <p:cNvSpPr/>
            <p:nvPr/>
          </p:nvSpPr>
          <p:spPr>
            <a:xfrm>
              <a:off x="2952749" y="2806857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167742" y="3975588"/>
              <a:ext cx="130628" cy="157049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4191000" y="3314075"/>
              <a:ext cx="130628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37114" y="5016507"/>
              <a:ext cx="130628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1386568" y="3848894"/>
              <a:ext cx="130628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1669596" y="4855026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4060372" y="4680856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909422" y="2829175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2737757" y="3069771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497036" y="2917371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2301648" y="3745262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>
              <a:stCxn id="12" idx="6"/>
              <a:endCxn id="13" idx="1"/>
            </p:cNvCxnSpPr>
            <p:nvPr/>
          </p:nvCxnSpPr>
          <p:spPr>
            <a:xfrm>
              <a:off x="2040050" y="2905375"/>
              <a:ext cx="716837" cy="18671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4" idx="4"/>
              <a:endCxn id="6" idx="0"/>
            </p:cNvCxnSpPr>
            <p:nvPr/>
          </p:nvCxnSpPr>
          <p:spPr>
            <a:xfrm flipH="1">
              <a:off x="3233056" y="3069771"/>
              <a:ext cx="329294" cy="90581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6" idx="4"/>
              <a:endCxn id="8" idx="1"/>
            </p:cNvCxnSpPr>
            <p:nvPr/>
          </p:nvCxnSpPr>
          <p:spPr>
            <a:xfrm flipH="1">
              <a:off x="3056244" y="4132637"/>
              <a:ext cx="176812" cy="9061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6" idx="5"/>
              <a:endCxn id="11" idx="1"/>
            </p:cNvCxnSpPr>
            <p:nvPr/>
          </p:nvCxnSpPr>
          <p:spPr>
            <a:xfrm>
              <a:off x="3279240" y="4109638"/>
              <a:ext cx="800262" cy="59353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15" idx="2"/>
            </p:cNvCxnSpPr>
            <p:nvPr/>
          </p:nvCxnSpPr>
          <p:spPr>
            <a:xfrm flipV="1">
              <a:off x="1517196" y="3821462"/>
              <a:ext cx="784452" cy="10363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5"/>
            </p:cNvCxnSpPr>
            <p:nvPr/>
          </p:nvCxnSpPr>
          <p:spPr>
            <a:xfrm>
              <a:off x="1498066" y="3978976"/>
              <a:ext cx="236844" cy="87605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3" idx="5"/>
              <a:endCxn id="6" idx="1"/>
            </p:cNvCxnSpPr>
            <p:nvPr/>
          </p:nvCxnSpPr>
          <p:spPr>
            <a:xfrm>
              <a:off x="2849255" y="3199853"/>
              <a:ext cx="337617" cy="7987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3" idx="2"/>
              <a:endCxn id="9" idx="7"/>
            </p:cNvCxnSpPr>
            <p:nvPr/>
          </p:nvCxnSpPr>
          <p:spPr>
            <a:xfrm flipH="1">
              <a:off x="1498066" y="3145971"/>
              <a:ext cx="1239691" cy="72524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5" idx="5"/>
              <a:endCxn id="14" idx="1"/>
            </p:cNvCxnSpPr>
            <p:nvPr/>
          </p:nvCxnSpPr>
          <p:spPr>
            <a:xfrm>
              <a:off x="3064247" y="2936939"/>
              <a:ext cx="451919" cy="275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0"/>
              <a:endCxn id="13" idx="3"/>
            </p:cNvCxnSpPr>
            <p:nvPr/>
          </p:nvCxnSpPr>
          <p:spPr>
            <a:xfrm flipV="1">
              <a:off x="2366962" y="3199853"/>
              <a:ext cx="389925" cy="54540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12" idx="4"/>
              <a:endCxn id="9" idx="0"/>
            </p:cNvCxnSpPr>
            <p:nvPr/>
          </p:nvCxnSpPr>
          <p:spPr>
            <a:xfrm flipH="1">
              <a:off x="1451882" y="2981575"/>
              <a:ext cx="522854" cy="867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14" idx="6"/>
              <a:endCxn id="7" idx="1"/>
            </p:cNvCxnSpPr>
            <p:nvPr/>
          </p:nvCxnSpPr>
          <p:spPr>
            <a:xfrm>
              <a:off x="3627664" y="2993571"/>
              <a:ext cx="582466" cy="34282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7" idx="3"/>
              <a:endCxn id="6" idx="7"/>
            </p:cNvCxnSpPr>
            <p:nvPr/>
          </p:nvCxnSpPr>
          <p:spPr>
            <a:xfrm flipH="1">
              <a:off x="3279240" y="3444157"/>
              <a:ext cx="930890" cy="55443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10" idx="6"/>
              <a:endCxn id="6" idx="3"/>
            </p:cNvCxnSpPr>
            <p:nvPr/>
          </p:nvCxnSpPr>
          <p:spPr>
            <a:xfrm flipV="1">
              <a:off x="1800224" y="4109638"/>
              <a:ext cx="1386648" cy="82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15" idx="5"/>
              <a:endCxn id="6" idx="2"/>
            </p:cNvCxnSpPr>
            <p:nvPr/>
          </p:nvCxnSpPr>
          <p:spPr>
            <a:xfrm>
              <a:off x="2413146" y="3875344"/>
              <a:ext cx="754596" cy="17876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7" idx="4"/>
              <a:endCxn id="11" idx="0"/>
            </p:cNvCxnSpPr>
            <p:nvPr/>
          </p:nvCxnSpPr>
          <p:spPr>
            <a:xfrm flipH="1">
              <a:off x="4125686" y="3466475"/>
              <a:ext cx="130628" cy="121438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12" idx="5"/>
              <a:endCxn id="15" idx="1"/>
            </p:cNvCxnSpPr>
            <p:nvPr/>
          </p:nvCxnSpPr>
          <p:spPr>
            <a:xfrm>
              <a:off x="2020920" y="2959257"/>
              <a:ext cx="299858" cy="80832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5759074" y="4626159"/>
            <a:ext cx="2756276" cy="1964029"/>
            <a:chOff x="5759074" y="4626159"/>
            <a:chExt cx="2756276" cy="1964029"/>
          </a:xfrm>
        </p:grpSpPr>
        <p:sp>
          <p:nvSpPr>
            <p:cNvPr id="46" name="Oval 45"/>
            <p:cNvSpPr/>
            <p:nvPr/>
          </p:nvSpPr>
          <p:spPr>
            <a:xfrm>
              <a:off x="6719507" y="4950634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7655678" y="6437788"/>
              <a:ext cx="130628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8384722" y="4626159"/>
              <a:ext cx="130628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7413471" y="5345961"/>
              <a:ext cx="130628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0" name="Straight Connector 49"/>
            <p:cNvCxnSpPr>
              <a:stCxn id="46" idx="5"/>
              <a:endCxn id="49" idx="1"/>
            </p:cNvCxnSpPr>
            <p:nvPr/>
          </p:nvCxnSpPr>
          <p:spPr>
            <a:xfrm>
              <a:off x="6831005" y="5080716"/>
              <a:ext cx="601596" cy="28756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48" idx="3"/>
              <a:endCxn id="49" idx="6"/>
            </p:cNvCxnSpPr>
            <p:nvPr/>
          </p:nvCxnSpPr>
          <p:spPr>
            <a:xfrm flipH="1">
              <a:off x="7544099" y="4756241"/>
              <a:ext cx="859753" cy="66592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49" idx="4"/>
              <a:endCxn id="47" idx="0"/>
            </p:cNvCxnSpPr>
            <p:nvPr/>
          </p:nvCxnSpPr>
          <p:spPr>
            <a:xfrm>
              <a:off x="7478785" y="5498361"/>
              <a:ext cx="242207" cy="93942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/>
            <p:cNvSpPr/>
            <p:nvPr/>
          </p:nvSpPr>
          <p:spPr>
            <a:xfrm>
              <a:off x="5759074" y="4950634"/>
              <a:ext cx="130628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>
              <a:stCxn id="53" idx="6"/>
              <a:endCxn id="46" idx="2"/>
            </p:cNvCxnSpPr>
            <p:nvPr/>
          </p:nvCxnSpPr>
          <p:spPr>
            <a:xfrm>
              <a:off x="5889702" y="5026834"/>
              <a:ext cx="82980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9916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 </a:t>
            </a:r>
            <a:r>
              <a:rPr lang="en-US" dirty="0" err="1" smtClean="0"/>
              <a:t>sparsifiers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Cut (node) </a:t>
                </a:r>
                <a:r>
                  <a:rPr lang="en-US" dirty="0" err="1" smtClean="0"/>
                  <a:t>sparsifier</a:t>
                </a:r>
                <a:r>
                  <a:rPr lang="en-US" dirty="0" smtClean="0"/>
                  <a:t> </a:t>
                </a:r>
                <a:r>
                  <a:rPr lang="en-US" dirty="0">
                    <a:solidFill>
                      <a:srgbClr val="0070C0"/>
                    </a:solidFill>
                  </a:rPr>
                  <a:t>[HKNR98,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Moi09]</a:t>
                </a:r>
              </a:p>
              <a:p>
                <a:pPr lvl="1"/>
                <a:r>
                  <a:rPr lang="en-US" dirty="0" smtClean="0"/>
                  <a:t>graph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s.t.</a:t>
                </a:r>
                <a:r>
                  <a:rPr lang="en-US" dirty="0" smtClean="0"/>
                  <a:t> for each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∪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 smtClean="0"/>
                  <a:t>, we have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𝑚𝑖𝑛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𝑐𝑢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𝑚𝑖𝑛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𝑐𝑢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Flow (node) </a:t>
                </a:r>
                <a:r>
                  <a:rPr lang="en-US" dirty="0" err="1" smtClean="0"/>
                  <a:t>sparsifier</a:t>
                </a:r>
                <a:r>
                  <a:rPr lang="en-US" dirty="0"/>
                  <a:t>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[LM10]</a:t>
                </a:r>
              </a:p>
              <a:p>
                <a:pPr lvl="1"/>
                <a:r>
                  <a:rPr lang="en-US" dirty="0"/>
                  <a:t>g</a:t>
                </a:r>
                <a:r>
                  <a:rPr lang="en-US" dirty="0" smtClean="0"/>
                  <a:t>raph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s.t.</a:t>
                </a:r>
                <a:r>
                  <a:rPr lang="en-US" dirty="0"/>
                  <a:t> </a:t>
                </a:r>
                <a:r>
                  <a:rPr lang="en-US" dirty="0" smtClean="0"/>
                  <a:t>for any multi-commodity flow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dirty="0" smtClean="0"/>
                  <a:t> 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 smtClean="0"/>
                  <a:t>:</a:t>
                </a:r>
              </a:p>
              <a:p>
                <a:pPr lvl="1"/>
                <a:r>
                  <a:rPr lang="en-US" dirty="0" smtClean="0"/>
                  <a:t>max concurrent flow in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= max concurrent flow in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1972738" y="4334942"/>
            <a:ext cx="2935060" cy="2362050"/>
            <a:chOff x="1386568" y="2806857"/>
            <a:chExt cx="2935060" cy="2362050"/>
          </a:xfrm>
        </p:grpSpPr>
        <p:sp>
          <p:nvSpPr>
            <p:cNvPr id="5" name="Oval 4"/>
            <p:cNvSpPr/>
            <p:nvPr/>
          </p:nvSpPr>
          <p:spPr>
            <a:xfrm>
              <a:off x="2952749" y="2806857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167742" y="3975588"/>
              <a:ext cx="130628" cy="157049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4191000" y="3314075"/>
              <a:ext cx="130628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37114" y="5016507"/>
              <a:ext cx="130628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1386568" y="3848894"/>
              <a:ext cx="130628" cy="15240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1669596" y="4855026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4060372" y="4680856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909422" y="2829175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2737757" y="3069771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497036" y="2917371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2301648" y="3745262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>
              <a:stCxn id="12" idx="6"/>
              <a:endCxn id="13" idx="1"/>
            </p:cNvCxnSpPr>
            <p:nvPr/>
          </p:nvCxnSpPr>
          <p:spPr>
            <a:xfrm>
              <a:off x="2040050" y="2905375"/>
              <a:ext cx="716837" cy="18671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4" idx="4"/>
              <a:endCxn id="6" idx="0"/>
            </p:cNvCxnSpPr>
            <p:nvPr/>
          </p:nvCxnSpPr>
          <p:spPr>
            <a:xfrm flipH="1">
              <a:off x="3233056" y="3069771"/>
              <a:ext cx="329294" cy="90581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6" idx="4"/>
              <a:endCxn id="8" idx="1"/>
            </p:cNvCxnSpPr>
            <p:nvPr/>
          </p:nvCxnSpPr>
          <p:spPr>
            <a:xfrm flipH="1">
              <a:off x="3056244" y="4132637"/>
              <a:ext cx="176812" cy="9061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6" idx="5"/>
              <a:endCxn id="11" idx="1"/>
            </p:cNvCxnSpPr>
            <p:nvPr/>
          </p:nvCxnSpPr>
          <p:spPr>
            <a:xfrm>
              <a:off x="3279240" y="4109638"/>
              <a:ext cx="800262" cy="59353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6"/>
              <a:endCxn id="15" idx="2"/>
            </p:cNvCxnSpPr>
            <p:nvPr/>
          </p:nvCxnSpPr>
          <p:spPr>
            <a:xfrm flipV="1">
              <a:off x="1517196" y="3821462"/>
              <a:ext cx="784452" cy="10363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5"/>
            </p:cNvCxnSpPr>
            <p:nvPr/>
          </p:nvCxnSpPr>
          <p:spPr>
            <a:xfrm>
              <a:off x="1498066" y="3978976"/>
              <a:ext cx="236844" cy="87605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3" idx="5"/>
              <a:endCxn id="6" idx="1"/>
            </p:cNvCxnSpPr>
            <p:nvPr/>
          </p:nvCxnSpPr>
          <p:spPr>
            <a:xfrm>
              <a:off x="2849255" y="3199853"/>
              <a:ext cx="337617" cy="7987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3" idx="2"/>
              <a:endCxn id="9" idx="7"/>
            </p:cNvCxnSpPr>
            <p:nvPr/>
          </p:nvCxnSpPr>
          <p:spPr>
            <a:xfrm flipH="1">
              <a:off x="1498066" y="3145971"/>
              <a:ext cx="1239691" cy="72524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5" idx="5"/>
              <a:endCxn id="14" idx="1"/>
            </p:cNvCxnSpPr>
            <p:nvPr/>
          </p:nvCxnSpPr>
          <p:spPr>
            <a:xfrm>
              <a:off x="3064247" y="2936939"/>
              <a:ext cx="451919" cy="275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0"/>
              <a:endCxn id="13" idx="3"/>
            </p:cNvCxnSpPr>
            <p:nvPr/>
          </p:nvCxnSpPr>
          <p:spPr>
            <a:xfrm flipV="1">
              <a:off x="2366962" y="3199853"/>
              <a:ext cx="389925" cy="54540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12" idx="4"/>
              <a:endCxn id="9" idx="0"/>
            </p:cNvCxnSpPr>
            <p:nvPr/>
          </p:nvCxnSpPr>
          <p:spPr>
            <a:xfrm flipH="1">
              <a:off x="1451882" y="2981575"/>
              <a:ext cx="522854" cy="867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14" idx="6"/>
              <a:endCxn id="7" idx="1"/>
            </p:cNvCxnSpPr>
            <p:nvPr/>
          </p:nvCxnSpPr>
          <p:spPr>
            <a:xfrm>
              <a:off x="3627664" y="2993571"/>
              <a:ext cx="582466" cy="34282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7" idx="3"/>
              <a:endCxn id="6" idx="7"/>
            </p:cNvCxnSpPr>
            <p:nvPr/>
          </p:nvCxnSpPr>
          <p:spPr>
            <a:xfrm flipH="1">
              <a:off x="3279240" y="3444157"/>
              <a:ext cx="930890" cy="55443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10" idx="6"/>
              <a:endCxn id="6" idx="3"/>
            </p:cNvCxnSpPr>
            <p:nvPr/>
          </p:nvCxnSpPr>
          <p:spPr>
            <a:xfrm flipV="1">
              <a:off x="1800224" y="4109638"/>
              <a:ext cx="1386648" cy="82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15" idx="5"/>
              <a:endCxn id="6" idx="2"/>
            </p:cNvCxnSpPr>
            <p:nvPr/>
          </p:nvCxnSpPr>
          <p:spPr>
            <a:xfrm>
              <a:off x="2413146" y="3875344"/>
              <a:ext cx="754596" cy="17876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7" idx="4"/>
              <a:endCxn id="11" idx="0"/>
            </p:cNvCxnSpPr>
            <p:nvPr/>
          </p:nvCxnSpPr>
          <p:spPr>
            <a:xfrm flipH="1">
              <a:off x="4125686" y="3466475"/>
              <a:ext cx="130628" cy="121438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12" idx="5"/>
              <a:endCxn id="15" idx="1"/>
            </p:cNvCxnSpPr>
            <p:nvPr/>
          </p:nvCxnSpPr>
          <p:spPr>
            <a:xfrm>
              <a:off x="2020920" y="2959257"/>
              <a:ext cx="299858" cy="80832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5759074" y="4560843"/>
            <a:ext cx="2756276" cy="1964029"/>
            <a:chOff x="5759074" y="4626159"/>
            <a:chExt cx="2756276" cy="1964029"/>
          </a:xfrm>
        </p:grpSpPr>
        <p:sp>
          <p:nvSpPr>
            <p:cNvPr id="34" name="Oval 33"/>
            <p:cNvSpPr/>
            <p:nvPr/>
          </p:nvSpPr>
          <p:spPr>
            <a:xfrm>
              <a:off x="6719507" y="4950634"/>
              <a:ext cx="130628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7655678" y="6437788"/>
              <a:ext cx="130628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8384722" y="4626159"/>
              <a:ext cx="130628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7413471" y="5345961"/>
              <a:ext cx="130628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>
              <a:stCxn id="34" idx="5"/>
              <a:endCxn id="37" idx="1"/>
            </p:cNvCxnSpPr>
            <p:nvPr/>
          </p:nvCxnSpPr>
          <p:spPr>
            <a:xfrm>
              <a:off x="6831005" y="5080716"/>
              <a:ext cx="601596" cy="287563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36" idx="3"/>
              <a:endCxn id="37" idx="6"/>
            </p:cNvCxnSpPr>
            <p:nvPr/>
          </p:nvCxnSpPr>
          <p:spPr>
            <a:xfrm flipH="1">
              <a:off x="7544099" y="4756241"/>
              <a:ext cx="859753" cy="665920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37" idx="4"/>
              <a:endCxn id="35" idx="0"/>
            </p:cNvCxnSpPr>
            <p:nvPr/>
          </p:nvCxnSpPr>
          <p:spPr>
            <a:xfrm>
              <a:off x="7478785" y="5498361"/>
              <a:ext cx="242207" cy="93942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/>
            <p:cNvSpPr/>
            <p:nvPr/>
          </p:nvSpPr>
          <p:spPr>
            <a:xfrm>
              <a:off x="5759074" y="4950634"/>
              <a:ext cx="130628" cy="15240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Connector 41"/>
            <p:cNvCxnSpPr>
              <a:stCxn id="41" idx="6"/>
              <a:endCxn id="34" idx="2"/>
            </p:cNvCxnSpPr>
            <p:nvPr/>
          </p:nvCxnSpPr>
          <p:spPr>
            <a:xfrm>
              <a:off x="5889702" y="5026834"/>
              <a:ext cx="829805" cy="0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Arc 42"/>
          <p:cNvSpPr/>
          <p:nvPr/>
        </p:nvSpPr>
        <p:spPr>
          <a:xfrm rot="3314076">
            <a:off x="1028208" y="3859313"/>
            <a:ext cx="2732314" cy="2599735"/>
          </a:xfrm>
          <a:prstGeom prst="arc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Arc 43"/>
          <p:cNvSpPr/>
          <p:nvPr/>
        </p:nvSpPr>
        <p:spPr>
          <a:xfrm rot="3314076">
            <a:off x="4514383" y="3949590"/>
            <a:ext cx="2732314" cy="2599735"/>
          </a:xfrm>
          <a:prstGeom prst="arc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710703" y="6173772"/>
                <a:ext cx="50821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0703" y="6173772"/>
                <a:ext cx="508216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684357" y="6157714"/>
                <a:ext cx="53822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4357" y="6157714"/>
                <a:ext cx="538224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7343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on cut </a:t>
            </a:r>
            <a:r>
              <a:rPr lang="en-US" dirty="0" err="1" smtClean="0"/>
              <a:t>sparsifiers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152803047"/>
                  </p:ext>
                </p:extLst>
              </p:nvPr>
            </p:nvGraphicFramePr>
            <p:xfrm>
              <a:off x="628650" y="1662335"/>
              <a:ext cx="7252607" cy="29453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86615"/>
                    <a:gridCol w="1613735"/>
                    <a:gridCol w="2449286"/>
                    <a:gridCol w="2002971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Graph</a:t>
                          </a:r>
                          <a:r>
                            <a:rPr lang="en-US" baseline="0" dirty="0" smtClean="0"/>
                            <a:t> size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Approximation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Reference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Comments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func>
                                          <m:funcPr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b="0" i="0" smtClean="0">
                                                <a:latin typeface="Cambria Math" panose="02040503050406030204" pitchFamily="18" charset="0"/>
                                              </a:rPr>
                                              <m:t>log</m:t>
                                            </m:r>
                                          </m:fName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</m:e>
                                        </m:func>
                                      </m:num>
                                      <m:den>
                                        <m:func>
                                          <m:funcPr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b="0" i="0" smtClean="0">
                                                <a:latin typeface="Cambria Math" panose="02040503050406030204" pitchFamily="18" charset="0"/>
                                              </a:rPr>
                                              <m:t>log</m:t>
                                            </m:r>
                                          </m:fName>
                                          <m:e>
                                            <m:func>
                                              <m:funcPr>
                                                <m:ctrlP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funcPr>
                                              <m:fName>
                                                <m:r>
                                                  <m:rPr>
                                                    <m:sty m:val="p"/>
                                                  </m:rPr>
                                                  <a:rPr lang="en-US" b="0" i="0" smtClean="0">
                                                    <a:latin typeface="Cambria Math" panose="02040503050406030204" pitchFamily="18" charset="0"/>
                                                  </a:rPr>
                                                  <m:t>log</m:t>
                                                </m:r>
                                              </m:fName>
                                              <m:e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</m:func>
                                          </m:e>
                                        </m:func>
                                      </m:den>
                                    </m:f>
                                  </m:e>
                                </m:d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[Moi09,</a:t>
                          </a:r>
                          <a:r>
                            <a:rPr lang="en-US" baseline="0" dirty="0" smtClean="0"/>
                            <a:t> LM10, CLLM10, EGKRTCT10, MM10</a:t>
                          </a:r>
                          <a:r>
                            <a:rPr lang="en-US" dirty="0" smtClean="0"/>
                            <a:t>]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Ω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ad>
                                      <m:radPr>
                                        <m:degHide m:val="on"/>
                                        <m:ctrlP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func>
                                          <m:funcPr>
                                            <m:ctrlPr>
                                              <a:rPr lang="en-US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b="0" i="0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log</m:t>
                                            </m:r>
                                          </m:fName>
                                          <m:e>
                                            <m:r>
                                              <a:rPr lang="en-US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</m:e>
                                        </m:func>
                                      </m:e>
                                    </m:rad>
                                  </m:e>
                                </m:d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[LM10, CLLM10,</a:t>
                          </a:r>
                          <a:r>
                            <a:rPr lang="en-US" baseline="0" dirty="0" smtClean="0">
                              <a:solidFill>
                                <a:schemeClr val="tx1"/>
                              </a:solidFill>
                            </a:rPr>
                            <a:t> MM10</a:t>
                          </a:r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𝑝𝑜𝑙𝑦</m:t>
                                </m:r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[Chu12, KW12]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oMath>
                          </a14:m>
                          <a:r>
                            <a:rPr lang="en-US" dirty="0" smtClean="0"/>
                            <a:t> = capacity of </a:t>
                          </a:r>
                          <a14:m>
                            <m:oMath xmlns:m="http://schemas.openxmlformats.org/officeDocument/2006/math"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oMath>
                          </a14:m>
                          <a:endParaRPr lang="en-US" dirty="0" smtClean="0"/>
                        </a:p>
                        <a:p>
                          <a:r>
                            <a:rPr lang="en-US" dirty="0" smtClean="0"/>
                            <a:t>(may depend on</a:t>
                          </a:r>
                          <a:r>
                            <a:rPr lang="en-US" baseline="0" dirty="0" smtClean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i="1" baseline="0" dirty="0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US" baseline="0" dirty="0" smtClean="0"/>
                            <a:t>)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sSup>
                                      <m:sSup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  <m:sup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sup>
                                    </m:sSup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[HKNR98, KRTV12]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Ω</m:t>
                                    </m:r>
                                    <m:d>
                                      <m:dPr>
                                        <m:ctrlP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</m:d>
                                  </m:sup>
                                </m:sSup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[KRTV12, KR13]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152803047"/>
                  </p:ext>
                </p:extLst>
              </p:nvPr>
            </p:nvGraphicFramePr>
            <p:xfrm>
              <a:off x="628650" y="1662335"/>
              <a:ext cx="7252607" cy="29453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86615"/>
                    <a:gridCol w="1613735"/>
                    <a:gridCol w="2449286"/>
                    <a:gridCol w="2002971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Graph</a:t>
                          </a:r>
                          <a:r>
                            <a:rPr lang="en-US" baseline="0" dirty="0" smtClean="0"/>
                            <a:t> size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Approximation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Reference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Comments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70777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13" t="-56897" r="-512821" b="-2758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74242" t="-56897" r="-278788" b="-2758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[Moi09,</a:t>
                          </a:r>
                          <a:r>
                            <a:rPr lang="en-US" baseline="0" dirty="0" smtClean="0"/>
                            <a:t> LM10, CLLM10, EGKRTCT10, MM10</a:t>
                          </a:r>
                          <a:r>
                            <a:rPr lang="en-US" dirty="0" smtClean="0"/>
                            <a:t>]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42564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13" t="-260000" r="-512821" b="-35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74242" t="-260000" r="-278788" b="-35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[LM10, CLLM10,</a:t>
                          </a:r>
                          <a:r>
                            <a:rPr lang="en-US" baseline="0" dirty="0" smtClean="0">
                              <a:solidFill>
                                <a:schemeClr val="tx1"/>
                              </a:solidFill>
                            </a:rPr>
                            <a:t> MM10</a:t>
                          </a:r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13" t="-240000" r="-512821" b="-1380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74242" t="-240000" r="-278788" b="-1380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[Chu12, KW12]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62006" t="-240000" r="-1520" b="-138095"/>
                          </a:stretch>
                        </a:blipFill>
                      </a:tcPr>
                    </a:tc>
                  </a:tr>
                  <a:tr h="41687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13" t="-517391" r="-512821" b="-1101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74242" t="-517391" r="-278788" b="-1101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[HKNR98, KRTV12]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38417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13" t="-676190" r="-512821" b="-206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74242" t="-676190" r="-278788" b="-206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[KRTV12, KR13]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29041984"/>
                  </p:ext>
                </p:extLst>
              </p:nvPr>
            </p:nvGraphicFramePr>
            <p:xfrm>
              <a:off x="628650" y="4804222"/>
              <a:ext cx="7252607" cy="370840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1190048"/>
                    <a:gridCol w="1610302"/>
                    <a:gridCol w="2449286"/>
                    <a:gridCol w="2002971"/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𝑝𝑜𝑙𝑦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/>
                            <a:t>[AGK’14]</a:t>
                          </a:r>
                          <a:endParaRPr lang="en-US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/>
                            <a:t>bipartite*</a:t>
                          </a:r>
                          <a:r>
                            <a:rPr lang="en-US" b="0" baseline="0" dirty="0" smtClean="0"/>
                            <a:t> graphs</a:t>
                          </a:r>
                          <a:endParaRPr lang="en-US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29041984"/>
                  </p:ext>
                </p:extLst>
              </p:nvPr>
            </p:nvGraphicFramePr>
            <p:xfrm>
              <a:off x="628650" y="4804222"/>
              <a:ext cx="7252607" cy="370840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1190048"/>
                    <a:gridCol w="1610302"/>
                    <a:gridCol w="2449286"/>
                    <a:gridCol w="2002971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513" t="-8197" r="-511282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4242" t="-8197" r="-277652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/>
                            <a:t>[AGK’14]</a:t>
                          </a:r>
                          <a:endParaRPr lang="en-US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 smtClean="0"/>
                            <a:t>bipartite*</a:t>
                          </a:r>
                          <a:r>
                            <a:rPr lang="en-US" b="0" baseline="0" dirty="0" smtClean="0"/>
                            <a:t> graphs</a:t>
                          </a:r>
                          <a:endParaRPr lang="en-US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TextBox 4"/>
          <p:cNvSpPr txBox="1"/>
          <p:nvPr/>
        </p:nvSpPr>
        <p:spPr>
          <a:xfrm>
            <a:off x="5889172" y="4237941"/>
            <a:ext cx="1788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bipartite* </a:t>
            </a:r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130629" y="4898570"/>
            <a:ext cx="381000" cy="25037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5497286"/>
            <a:ext cx="7886700" cy="77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Similar results for flow (node) </a:t>
            </a:r>
            <a:r>
              <a:rPr lang="en-US" dirty="0" err="1" smtClean="0"/>
              <a:t>sparsifier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612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cut (node) </a:t>
            </a:r>
            <a:r>
              <a:rPr lang="en-US" dirty="0" err="1" smtClean="0"/>
              <a:t>sparsifiers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0" dirty="0" smtClean="0">
                    <a:solidFill>
                      <a:srgbClr val="002060"/>
                    </a:solidFill>
                  </a:rPr>
                  <a:t>Theorem: </a:t>
                </a:r>
                <a:r>
                  <a:rPr lang="en-US" b="0" dirty="0" smtClean="0"/>
                  <a:t>for bipartite graphs, can construct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dirty="0" smtClean="0"/>
                  <a:t> approximate cut (node) </a:t>
                </a:r>
                <a:r>
                  <a:rPr lang="en-US" dirty="0" err="1" smtClean="0"/>
                  <a:t>sparsifier</a:t>
                </a:r>
                <a:endParaRPr lang="en-US" dirty="0" smtClean="0"/>
              </a:p>
              <a:p>
                <a:pPr lvl="1"/>
                <a:r>
                  <a:rPr lang="en-US" dirty="0" err="1" smtClean="0"/>
                  <a:t>sparsifier</a:t>
                </a:r>
                <a:r>
                  <a:rPr lang="en-US" dirty="0" smtClean="0"/>
                  <a:t> size: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𝑝𝑜𝑙𝑦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ro-RO" dirty="0" smtClean="0"/>
              </a:p>
              <a:p>
                <a:pPr marL="228600" lvl="1">
                  <a:spcBef>
                    <a:spcPts val="1000"/>
                  </a:spcBef>
                </a:pPr>
                <a:r>
                  <a:rPr lang="ro-RO" dirty="0" smtClean="0"/>
                  <a:t>N</a:t>
                </a:r>
                <a:r>
                  <a:rPr lang="en-US" dirty="0" smtClean="0"/>
                  <a:t>on-terminals </a:t>
                </a:r>
                <a:r>
                  <a:rPr lang="en-US" dirty="0"/>
                  <a:t>form independent set</a:t>
                </a:r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/>
          <p:cNvSpPr/>
          <p:nvPr/>
        </p:nvSpPr>
        <p:spPr>
          <a:xfrm>
            <a:off x="5335209" y="5081596"/>
            <a:ext cx="130628" cy="157049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882370" y="6077499"/>
            <a:ext cx="130628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097523" y="5989864"/>
            <a:ext cx="130628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861719" y="4539511"/>
            <a:ext cx="130628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672111" y="5692743"/>
            <a:ext cx="130628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344559" y="6299922"/>
            <a:ext cx="130628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706330" y="4233275"/>
            <a:ext cx="130628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344559" y="3497076"/>
            <a:ext cx="130628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622833" y="4959284"/>
            <a:ext cx="130628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584573" y="3871212"/>
            <a:ext cx="130628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14" idx="1"/>
            <a:endCxn id="6" idx="0"/>
          </p:cNvCxnSpPr>
          <p:nvPr/>
        </p:nvCxnSpPr>
        <p:spPr>
          <a:xfrm flipH="1">
            <a:off x="5400523" y="4981602"/>
            <a:ext cx="2241440" cy="999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4"/>
            <a:endCxn id="8" idx="0"/>
          </p:cNvCxnSpPr>
          <p:nvPr/>
        </p:nvCxnSpPr>
        <p:spPr>
          <a:xfrm flipH="1">
            <a:off x="5162837" y="5238645"/>
            <a:ext cx="237686" cy="75121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5"/>
            <a:endCxn id="11" idx="1"/>
          </p:cNvCxnSpPr>
          <p:nvPr/>
        </p:nvCxnSpPr>
        <p:spPr>
          <a:xfrm>
            <a:off x="5446707" y="5215646"/>
            <a:ext cx="1916982" cy="11065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3" idx="4"/>
            <a:endCxn id="6" idx="0"/>
          </p:cNvCxnSpPr>
          <p:nvPr/>
        </p:nvCxnSpPr>
        <p:spPr>
          <a:xfrm flipH="1">
            <a:off x="5400523" y="3649476"/>
            <a:ext cx="2009350" cy="14321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3" idx="2"/>
            <a:endCxn id="9" idx="7"/>
          </p:cNvCxnSpPr>
          <p:nvPr/>
        </p:nvCxnSpPr>
        <p:spPr>
          <a:xfrm flipH="1">
            <a:off x="4973217" y="3573276"/>
            <a:ext cx="2371342" cy="98855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2" idx="3"/>
            <a:endCxn id="9" idx="0"/>
          </p:cNvCxnSpPr>
          <p:nvPr/>
        </p:nvCxnSpPr>
        <p:spPr>
          <a:xfrm flipH="1">
            <a:off x="4927033" y="4363357"/>
            <a:ext cx="2798427" cy="17615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4" idx="3"/>
            <a:endCxn id="7" idx="7"/>
          </p:cNvCxnSpPr>
          <p:nvPr/>
        </p:nvCxnSpPr>
        <p:spPr>
          <a:xfrm flipH="1">
            <a:off x="5993868" y="5089366"/>
            <a:ext cx="1648095" cy="101045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7" idx="0"/>
            <a:endCxn id="6" idx="7"/>
          </p:cNvCxnSpPr>
          <p:nvPr/>
        </p:nvCxnSpPr>
        <p:spPr>
          <a:xfrm flipH="1" flipV="1">
            <a:off x="5446707" y="5104595"/>
            <a:ext cx="500977" cy="9729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0" idx="2"/>
            <a:endCxn id="6" idx="5"/>
          </p:cNvCxnSpPr>
          <p:nvPr/>
        </p:nvCxnSpPr>
        <p:spPr>
          <a:xfrm flipH="1" flipV="1">
            <a:off x="5446707" y="5215646"/>
            <a:ext cx="2225404" cy="55329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5" idx="3"/>
            <a:endCxn id="6" idx="6"/>
          </p:cNvCxnSpPr>
          <p:nvPr/>
        </p:nvCxnSpPr>
        <p:spPr>
          <a:xfrm flipH="1">
            <a:off x="5465837" y="4001294"/>
            <a:ext cx="2137866" cy="115882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7" idx="5"/>
            <a:endCxn id="11" idx="2"/>
          </p:cNvCxnSpPr>
          <p:nvPr/>
        </p:nvCxnSpPr>
        <p:spPr>
          <a:xfrm>
            <a:off x="5993868" y="6207581"/>
            <a:ext cx="1350691" cy="16854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9" idx="4"/>
            <a:endCxn id="8" idx="1"/>
          </p:cNvCxnSpPr>
          <p:nvPr/>
        </p:nvCxnSpPr>
        <p:spPr>
          <a:xfrm>
            <a:off x="4927033" y="4691911"/>
            <a:ext cx="189620" cy="132027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28650" y="1290579"/>
            <a:ext cx="30439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[A-Gupta-Krauthgamer’14]</a:t>
            </a:r>
            <a:endParaRPr lang="en-US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38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idea</a:t>
            </a:r>
            <a:r>
              <a:rPr lang="en-US" dirty="0"/>
              <a:t> 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Sampling edges </a:t>
            </a:r>
            <a:r>
              <a:rPr lang="en-US" b="1" dirty="0" smtClean="0"/>
              <a:t>doesn’t</a:t>
            </a:r>
            <a:r>
              <a:rPr lang="en-US" dirty="0" smtClean="0"/>
              <a:t> work here</a:t>
            </a:r>
          </a:p>
          <a:p>
            <a:r>
              <a:rPr lang="en-US" dirty="0" smtClean="0"/>
              <a:t>Need to sample entire </a:t>
            </a:r>
            <a:r>
              <a:rPr lang="en-US" i="1" dirty="0" smtClean="0"/>
              <a:t>sub-structures</a:t>
            </a:r>
            <a:r>
              <a:rPr lang="en-US" dirty="0" smtClean="0"/>
              <a:t> of the graph</a:t>
            </a:r>
          </a:p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103054" y="4911933"/>
            <a:ext cx="130628" cy="1524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502729" y="4874552"/>
            <a:ext cx="130628" cy="1524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746346" y="5190465"/>
            <a:ext cx="130628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5" idx="5"/>
            <a:endCxn id="8" idx="2"/>
          </p:cNvCxnSpPr>
          <p:nvPr/>
        </p:nvCxnSpPr>
        <p:spPr>
          <a:xfrm>
            <a:off x="2214552" y="5042015"/>
            <a:ext cx="1531794" cy="224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2"/>
            <a:endCxn id="24" idx="6"/>
          </p:cNvCxnSpPr>
          <p:nvPr/>
        </p:nvCxnSpPr>
        <p:spPr>
          <a:xfrm flipH="1" flipV="1">
            <a:off x="3876974" y="4874552"/>
            <a:ext cx="1625755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8" idx="6"/>
            <a:endCxn id="7" idx="3"/>
          </p:cNvCxnSpPr>
          <p:nvPr/>
        </p:nvCxnSpPr>
        <p:spPr>
          <a:xfrm flipV="1">
            <a:off x="3876974" y="5004634"/>
            <a:ext cx="1644885" cy="26203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746346" y="4362581"/>
            <a:ext cx="130628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760033" y="3968532"/>
            <a:ext cx="130628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746346" y="5586212"/>
            <a:ext cx="130628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746346" y="4798352"/>
            <a:ext cx="130628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758892" y="6046244"/>
            <a:ext cx="130628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>
            <a:stCxn id="5" idx="6"/>
            <a:endCxn id="24" idx="2"/>
          </p:cNvCxnSpPr>
          <p:nvPr/>
        </p:nvCxnSpPr>
        <p:spPr>
          <a:xfrm flipV="1">
            <a:off x="2233682" y="4874552"/>
            <a:ext cx="1512664" cy="1135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5" idx="7"/>
            <a:endCxn id="21" idx="2"/>
          </p:cNvCxnSpPr>
          <p:nvPr/>
        </p:nvCxnSpPr>
        <p:spPr>
          <a:xfrm flipV="1">
            <a:off x="2214552" y="4438781"/>
            <a:ext cx="1531794" cy="4954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1" idx="6"/>
            <a:endCxn id="7" idx="1"/>
          </p:cNvCxnSpPr>
          <p:nvPr/>
        </p:nvCxnSpPr>
        <p:spPr>
          <a:xfrm>
            <a:off x="3876974" y="4438781"/>
            <a:ext cx="1644885" cy="45808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5" idx="0"/>
            <a:endCxn id="22" idx="2"/>
          </p:cNvCxnSpPr>
          <p:nvPr/>
        </p:nvCxnSpPr>
        <p:spPr>
          <a:xfrm flipV="1">
            <a:off x="2168368" y="4044732"/>
            <a:ext cx="1591665" cy="8672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5" idx="4"/>
            <a:endCxn id="23" idx="2"/>
          </p:cNvCxnSpPr>
          <p:nvPr/>
        </p:nvCxnSpPr>
        <p:spPr>
          <a:xfrm>
            <a:off x="2168368" y="5064333"/>
            <a:ext cx="1577978" cy="59807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" idx="4"/>
            <a:endCxn id="25" idx="1"/>
          </p:cNvCxnSpPr>
          <p:nvPr/>
        </p:nvCxnSpPr>
        <p:spPr>
          <a:xfrm>
            <a:off x="2168368" y="5064333"/>
            <a:ext cx="1609654" cy="100422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0"/>
            <a:endCxn id="22" idx="6"/>
          </p:cNvCxnSpPr>
          <p:nvPr/>
        </p:nvCxnSpPr>
        <p:spPr>
          <a:xfrm flipH="1" flipV="1">
            <a:off x="3890661" y="4044732"/>
            <a:ext cx="1677382" cy="8298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25" idx="7"/>
            <a:endCxn id="7" idx="4"/>
          </p:cNvCxnSpPr>
          <p:nvPr/>
        </p:nvCxnSpPr>
        <p:spPr>
          <a:xfrm flipV="1">
            <a:off x="3870390" y="5026952"/>
            <a:ext cx="1697653" cy="104161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23" idx="6"/>
            <a:endCxn id="7" idx="4"/>
          </p:cNvCxnSpPr>
          <p:nvPr/>
        </p:nvCxnSpPr>
        <p:spPr>
          <a:xfrm flipV="1">
            <a:off x="3876974" y="5026952"/>
            <a:ext cx="1691069" cy="6354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3018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in Bipartite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 non-terminals, together with edges</a:t>
            </a:r>
          </a:p>
          <a:p>
            <a:pPr lvl="1"/>
            <a:r>
              <a:rPr lang="en-US" dirty="0" smtClean="0"/>
              <a:t>reweight </a:t>
            </a:r>
            <a:r>
              <a:rPr lang="en-US" dirty="0"/>
              <a:t>edges accordingly</a:t>
            </a:r>
          </a:p>
        </p:txBody>
      </p:sp>
      <p:sp>
        <p:nvSpPr>
          <p:cNvPr id="4" name="Oval 3"/>
          <p:cNvSpPr/>
          <p:nvPr/>
        </p:nvSpPr>
        <p:spPr>
          <a:xfrm>
            <a:off x="2182111" y="5302854"/>
            <a:ext cx="130628" cy="1524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174539" y="6188481"/>
            <a:ext cx="130628" cy="1524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529321" y="5440929"/>
            <a:ext cx="130628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54" idx="5"/>
            <a:endCxn id="6" idx="2"/>
          </p:cNvCxnSpPr>
          <p:nvPr/>
        </p:nvCxnSpPr>
        <p:spPr>
          <a:xfrm>
            <a:off x="2282050" y="4523448"/>
            <a:ext cx="2247271" cy="9936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5" idx="6"/>
            <a:endCxn id="13" idx="6"/>
          </p:cNvCxnSpPr>
          <p:nvPr/>
        </p:nvCxnSpPr>
        <p:spPr>
          <a:xfrm flipV="1">
            <a:off x="2305167" y="4845776"/>
            <a:ext cx="2356812" cy="14189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6" idx="3"/>
            <a:endCxn id="5" idx="6"/>
          </p:cNvCxnSpPr>
          <p:nvPr/>
        </p:nvCxnSpPr>
        <p:spPr>
          <a:xfrm flipH="1">
            <a:off x="2305167" y="5571011"/>
            <a:ext cx="2243284" cy="6936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506686" y="4158451"/>
            <a:ext cx="130628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495004" y="3387918"/>
            <a:ext cx="130628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531351" y="4769576"/>
            <a:ext cx="130628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541188" y="6188481"/>
            <a:ext cx="130628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4" idx="6"/>
            <a:endCxn id="13" idx="2"/>
          </p:cNvCxnSpPr>
          <p:nvPr/>
        </p:nvCxnSpPr>
        <p:spPr>
          <a:xfrm flipV="1">
            <a:off x="2312739" y="4845776"/>
            <a:ext cx="2218612" cy="53327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7"/>
            <a:endCxn id="10" idx="2"/>
          </p:cNvCxnSpPr>
          <p:nvPr/>
        </p:nvCxnSpPr>
        <p:spPr>
          <a:xfrm flipV="1">
            <a:off x="2293609" y="4234651"/>
            <a:ext cx="2213077" cy="109052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0" idx="3"/>
            <a:endCxn id="5" idx="7"/>
          </p:cNvCxnSpPr>
          <p:nvPr/>
        </p:nvCxnSpPr>
        <p:spPr>
          <a:xfrm flipH="1">
            <a:off x="2286037" y="4288533"/>
            <a:ext cx="2239779" cy="192226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54" idx="6"/>
            <a:endCxn id="11" idx="3"/>
          </p:cNvCxnSpPr>
          <p:nvPr/>
        </p:nvCxnSpPr>
        <p:spPr>
          <a:xfrm flipV="1">
            <a:off x="2301180" y="3518000"/>
            <a:ext cx="2212954" cy="95156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0" idx="1"/>
            <a:endCxn id="54" idx="6"/>
          </p:cNvCxnSpPr>
          <p:nvPr/>
        </p:nvCxnSpPr>
        <p:spPr>
          <a:xfrm flipH="1">
            <a:off x="2301180" y="4180769"/>
            <a:ext cx="2224636" cy="28879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" idx="4"/>
            <a:endCxn id="14" idx="1"/>
          </p:cNvCxnSpPr>
          <p:nvPr/>
        </p:nvCxnSpPr>
        <p:spPr>
          <a:xfrm>
            <a:off x="2247425" y="5455254"/>
            <a:ext cx="2312893" cy="75554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53" idx="7"/>
            <a:endCxn id="11" idx="1"/>
          </p:cNvCxnSpPr>
          <p:nvPr/>
        </p:nvCxnSpPr>
        <p:spPr>
          <a:xfrm flipV="1">
            <a:off x="2262920" y="3410236"/>
            <a:ext cx="2251214" cy="11855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3"/>
            <a:endCxn id="5" idx="5"/>
          </p:cNvCxnSpPr>
          <p:nvPr/>
        </p:nvCxnSpPr>
        <p:spPr>
          <a:xfrm flipH="1">
            <a:off x="2286037" y="6318563"/>
            <a:ext cx="227428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3" idx="1"/>
            <a:endCxn id="54" idx="5"/>
          </p:cNvCxnSpPr>
          <p:nvPr/>
        </p:nvCxnSpPr>
        <p:spPr>
          <a:xfrm flipH="1" flipV="1">
            <a:off x="2282050" y="4523448"/>
            <a:ext cx="2268431" cy="26844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2151422" y="3506472"/>
            <a:ext cx="130628" cy="1524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170552" y="4393366"/>
            <a:ext cx="130628" cy="1524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43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1965</TotalTime>
  <Words>465</Words>
  <Application>Microsoft Office PowerPoint</Application>
  <PresentationFormat>On-screen Show (4:3)</PresentationFormat>
  <Paragraphs>154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office theme</vt:lpstr>
      <vt:lpstr>Sampling in Graphs: node sparsifiers</vt:lpstr>
      <vt:lpstr>Graph compression</vt:lpstr>
      <vt:lpstr>Sparsification of edges</vt:lpstr>
      <vt:lpstr>Sparsification of nodes ?</vt:lpstr>
      <vt:lpstr>Node sparsifiers</vt:lpstr>
      <vt:lpstr>Results on cut sparsifiers</vt:lpstr>
      <vt:lpstr>Small cut (node) sparsifiers</vt:lpstr>
      <vt:lpstr>Main idea ?</vt:lpstr>
      <vt:lpstr>Sampling in Bipartite Graphs</vt:lpstr>
      <vt:lpstr>Sampling in Bipartite Graphs</vt:lpstr>
      <vt:lpstr>Non-uniform sampling</vt:lpstr>
      <vt:lpstr>How to choose p_v ?</vt:lpstr>
      <vt:lpstr>Tool: Importance sampling</vt:lpstr>
      <vt:lpstr>Importance sampling</vt:lpstr>
      <vt:lpstr>Actual Sampling</vt:lpstr>
      <vt:lpstr>Checking importance sampling</vt:lpstr>
      <vt:lpstr>Flow (node) sparsifiers</vt:lpstr>
      <vt:lpstr>Remarks</vt:lpstr>
      <vt:lpstr>Graph compression via sampling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Sublinear Algorithms</dc:title>
  <dc:creator>Alexandr Andoni</dc:creator>
  <cp:lastModifiedBy>Alexandr Andoni</cp:lastModifiedBy>
  <cp:revision>143</cp:revision>
  <dcterms:created xsi:type="dcterms:W3CDTF">2013-11-14T05:03:34Z</dcterms:created>
  <dcterms:modified xsi:type="dcterms:W3CDTF">2014-09-14T16:10:37Z</dcterms:modified>
</cp:coreProperties>
</file>