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83" r:id="rId3"/>
    <p:sldId id="284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6" r:id="rId15"/>
    <p:sldId id="280" r:id="rId16"/>
    <p:sldId id="287" r:id="rId17"/>
    <p:sldId id="281" r:id="rId18"/>
    <p:sldId id="282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6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0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7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3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3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8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in Graphs:</a:t>
            </a:r>
            <a:br>
              <a:rPr lang="en-US" dirty="0" smtClean="0"/>
            </a:br>
            <a:r>
              <a:rPr lang="en-US" sz="4800" dirty="0" smtClean="0"/>
              <a:t>node </a:t>
            </a:r>
            <a:r>
              <a:rPr lang="en-US" sz="4800" dirty="0" err="1" smtClean="0"/>
              <a:t>sparsifiers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3322"/>
            <a:ext cx="6858000" cy="1241822"/>
          </a:xfrm>
        </p:spPr>
        <p:txBody>
          <a:bodyPr>
            <a:normAutofit/>
          </a:bodyPr>
          <a:lstStyle/>
          <a:p>
            <a:r>
              <a:rPr lang="en-US" sz="3800" dirty="0"/>
              <a:t>Alexandr </a:t>
            </a:r>
            <a:r>
              <a:rPr lang="en-US" sz="3800" dirty="0" smtClean="0"/>
              <a:t>Andoni</a:t>
            </a:r>
          </a:p>
          <a:p>
            <a:r>
              <a:rPr lang="en-US" sz="2800" dirty="0" smtClean="0"/>
              <a:t>(Microsoft Research)</a:t>
            </a:r>
          </a:p>
        </p:txBody>
      </p:sp>
    </p:spTree>
    <p:extLst>
      <p:ext uri="{BB962C8B-B14F-4D97-AF65-F5344CB8AC3E}">
        <p14:creationId xmlns:p14="http://schemas.microsoft.com/office/powerpoint/2010/main" val="7898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in Bipartite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non-terminals, together with edges</a:t>
            </a:r>
          </a:p>
          <a:p>
            <a:pPr lvl="1"/>
            <a:r>
              <a:rPr lang="en-US" dirty="0" smtClean="0"/>
              <a:t>reweight edges accordingly</a:t>
            </a:r>
          </a:p>
          <a:p>
            <a:r>
              <a:rPr lang="en-US" dirty="0" smtClean="0"/>
              <a:t>Uniform sampling doesn’t 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82111" y="5302854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4539" y="6188481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9321" y="5440929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4" idx="5"/>
            <a:endCxn id="6" idx="2"/>
          </p:cNvCxnSpPr>
          <p:nvPr/>
        </p:nvCxnSpPr>
        <p:spPr>
          <a:xfrm>
            <a:off x="2282050" y="4523448"/>
            <a:ext cx="2247271" cy="993681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6"/>
            <a:endCxn id="13" idx="3"/>
          </p:cNvCxnSpPr>
          <p:nvPr/>
        </p:nvCxnSpPr>
        <p:spPr>
          <a:xfrm flipV="1">
            <a:off x="2305167" y="4899658"/>
            <a:ext cx="2245314" cy="136502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3"/>
            <a:endCxn id="5" idx="6"/>
          </p:cNvCxnSpPr>
          <p:nvPr/>
        </p:nvCxnSpPr>
        <p:spPr>
          <a:xfrm flipH="1">
            <a:off x="2305167" y="5571011"/>
            <a:ext cx="2243284" cy="69367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06686" y="4158451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004" y="3387918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31351" y="4769576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41188" y="6188481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6"/>
            <a:endCxn id="13" idx="2"/>
          </p:cNvCxnSpPr>
          <p:nvPr/>
        </p:nvCxnSpPr>
        <p:spPr>
          <a:xfrm flipV="1">
            <a:off x="2312739" y="4845776"/>
            <a:ext cx="2218612" cy="53327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7"/>
            <a:endCxn id="10" idx="2"/>
          </p:cNvCxnSpPr>
          <p:nvPr/>
        </p:nvCxnSpPr>
        <p:spPr>
          <a:xfrm flipV="1">
            <a:off x="2293609" y="4234651"/>
            <a:ext cx="2213077" cy="10905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3"/>
            <a:endCxn id="5" idx="7"/>
          </p:cNvCxnSpPr>
          <p:nvPr/>
        </p:nvCxnSpPr>
        <p:spPr>
          <a:xfrm flipH="1">
            <a:off x="2286037" y="4288533"/>
            <a:ext cx="2239779" cy="19222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4" idx="6"/>
            <a:endCxn id="11" idx="3"/>
          </p:cNvCxnSpPr>
          <p:nvPr/>
        </p:nvCxnSpPr>
        <p:spPr>
          <a:xfrm flipV="1">
            <a:off x="2301180" y="3518000"/>
            <a:ext cx="2212954" cy="95156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1"/>
            <a:endCxn id="54" idx="6"/>
          </p:cNvCxnSpPr>
          <p:nvPr/>
        </p:nvCxnSpPr>
        <p:spPr>
          <a:xfrm flipH="1">
            <a:off x="2301180" y="4180769"/>
            <a:ext cx="2224636" cy="288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14" idx="1"/>
          </p:cNvCxnSpPr>
          <p:nvPr/>
        </p:nvCxnSpPr>
        <p:spPr>
          <a:xfrm>
            <a:off x="2247425" y="5455254"/>
            <a:ext cx="2312893" cy="755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3" idx="7"/>
            <a:endCxn id="11" idx="1"/>
          </p:cNvCxnSpPr>
          <p:nvPr/>
        </p:nvCxnSpPr>
        <p:spPr>
          <a:xfrm flipV="1">
            <a:off x="2262920" y="3410236"/>
            <a:ext cx="2251214" cy="11855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3"/>
            <a:endCxn id="5" idx="5"/>
          </p:cNvCxnSpPr>
          <p:nvPr/>
        </p:nvCxnSpPr>
        <p:spPr>
          <a:xfrm flipH="1">
            <a:off x="2286037" y="6318563"/>
            <a:ext cx="22742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1"/>
            <a:endCxn id="54" idx="5"/>
          </p:cNvCxnSpPr>
          <p:nvPr/>
        </p:nvCxnSpPr>
        <p:spPr>
          <a:xfrm flipH="1" flipV="1">
            <a:off x="2282050" y="4523448"/>
            <a:ext cx="2268431" cy="26844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151422" y="3506472"/>
            <a:ext cx="130628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0552" y="4393366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0030912">
            <a:off x="1334939" y="2115048"/>
            <a:ext cx="4130426" cy="1974824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58870" y="3501510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Non-uniform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Non-terminal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has sampling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sampled, weight edges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Expectation is</a:t>
                </a:r>
                <a:r>
                  <a:rPr lang="ro-RO" dirty="0" smtClean="0"/>
                  <a:t> </a:t>
                </a:r>
                <a:r>
                  <a:rPr lang="en-US" dirty="0" smtClean="0"/>
                  <a:t>right: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onsider a </a:t>
                </a:r>
                <a:r>
                  <a:rPr lang="en-US" dirty="0"/>
                  <a:t>partition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𝑚𝑖𝑛𝑐𝑢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)}</m:t>
                            </m:r>
                          </m:e>
                        </m:func>
                      </m:e>
                    </m:nary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𝑚𝑖𝑛𝑐𝑢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)}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4452257" y="3276600"/>
            <a:ext cx="2585885" cy="9035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0295" y="2910831"/>
                <a:ext cx="30865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295" y="2910831"/>
                <a:ext cx="3086551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170552" y="6051504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74539" y="6482402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9803" y="6114553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29" idx="5"/>
            <a:endCxn id="11" idx="2"/>
          </p:cNvCxnSpPr>
          <p:nvPr/>
        </p:nvCxnSpPr>
        <p:spPr>
          <a:xfrm>
            <a:off x="2286684" y="5513397"/>
            <a:ext cx="2243119" cy="67735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  <a:endCxn id="17" idx="3"/>
          </p:cNvCxnSpPr>
          <p:nvPr/>
        </p:nvCxnSpPr>
        <p:spPr>
          <a:xfrm flipV="1">
            <a:off x="2305167" y="5824476"/>
            <a:ext cx="2243766" cy="73412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3"/>
            <a:endCxn id="10" idx="6"/>
          </p:cNvCxnSpPr>
          <p:nvPr/>
        </p:nvCxnSpPr>
        <p:spPr>
          <a:xfrm flipH="1">
            <a:off x="2305167" y="6244635"/>
            <a:ext cx="2243766" cy="313967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537559" y="5343899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48933" y="4831140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29803" y="5694394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41188" y="6482402"/>
            <a:ext cx="130628" cy="15240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9" idx="6"/>
            <a:endCxn id="17" idx="2"/>
          </p:cNvCxnSpPr>
          <p:nvPr/>
        </p:nvCxnSpPr>
        <p:spPr>
          <a:xfrm flipV="1">
            <a:off x="2301180" y="5770594"/>
            <a:ext cx="2228623" cy="35711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7"/>
            <a:endCxn id="15" idx="2"/>
          </p:cNvCxnSpPr>
          <p:nvPr/>
        </p:nvCxnSpPr>
        <p:spPr>
          <a:xfrm flipV="1">
            <a:off x="2282050" y="5420099"/>
            <a:ext cx="2255509" cy="6537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10" idx="7"/>
          </p:cNvCxnSpPr>
          <p:nvPr/>
        </p:nvCxnSpPr>
        <p:spPr>
          <a:xfrm flipH="1">
            <a:off x="2286037" y="5473981"/>
            <a:ext cx="2270652" cy="1030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9" idx="6"/>
            <a:endCxn id="16" idx="3"/>
          </p:cNvCxnSpPr>
          <p:nvPr/>
        </p:nvCxnSpPr>
        <p:spPr>
          <a:xfrm flipV="1">
            <a:off x="2305814" y="4961222"/>
            <a:ext cx="2262249" cy="49829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1"/>
            <a:endCxn id="29" idx="6"/>
          </p:cNvCxnSpPr>
          <p:nvPr/>
        </p:nvCxnSpPr>
        <p:spPr>
          <a:xfrm flipH="1">
            <a:off x="2305814" y="5366217"/>
            <a:ext cx="2250875" cy="932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4"/>
            <a:endCxn id="18" idx="1"/>
          </p:cNvCxnSpPr>
          <p:nvPr/>
        </p:nvCxnSpPr>
        <p:spPr>
          <a:xfrm>
            <a:off x="2235866" y="6203904"/>
            <a:ext cx="2324452" cy="30081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8" idx="7"/>
            <a:endCxn id="16" idx="1"/>
          </p:cNvCxnSpPr>
          <p:nvPr/>
        </p:nvCxnSpPr>
        <p:spPr>
          <a:xfrm flipV="1">
            <a:off x="2282050" y="4853458"/>
            <a:ext cx="2286013" cy="40092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8" idx="3"/>
            <a:endCxn id="10" idx="5"/>
          </p:cNvCxnSpPr>
          <p:nvPr/>
        </p:nvCxnSpPr>
        <p:spPr>
          <a:xfrm flipH="1">
            <a:off x="2286037" y="6612484"/>
            <a:ext cx="2274281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1"/>
            <a:endCxn id="29" idx="5"/>
          </p:cNvCxnSpPr>
          <p:nvPr/>
        </p:nvCxnSpPr>
        <p:spPr>
          <a:xfrm flipH="1" flipV="1">
            <a:off x="2286684" y="5513397"/>
            <a:ext cx="2262249" cy="203315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170552" y="4871232"/>
            <a:ext cx="130628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175186" y="5383315"/>
            <a:ext cx="130628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04657" y="5172938"/>
                <a:ext cx="429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657" y="5172938"/>
                <a:ext cx="42934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Left Brace 52"/>
          <p:cNvSpPr/>
          <p:nvPr/>
        </p:nvSpPr>
        <p:spPr>
          <a:xfrm>
            <a:off x="1804318" y="4786074"/>
            <a:ext cx="318266" cy="940976"/>
          </a:xfrm>
          <a:prstGeom prst="leftBrace">
            <a:avLst>
              <a:gd name="adj1" fmla="val 37674"/>
              <a:gd name="adj2" fmla="val 4916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>
            <a:off x="1804318" y="5798508"/>
            <a:ext cx="318266" cy="940976"/>
          </a:xfrm>
          <a:prstGeom prst="leftBrace">
            <a:avLst>
              <a:gd name="adj1" fmla="val 37674"/>
              <a:gd name="adj2" fmla="val 4916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17228" y="6020737"/>
                <a:ext cx="4430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228" y="6020737"/>
                <a:ext cx="44307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326657" y="4978426"/>
                <a:ext cx="429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657" y="4978426"/>
                <a:ext cx="42934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217087" y="5199639"/>
                <a:ext cx="14264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2400" dirty="0" smtClean="0"/>
                  <a:t>=1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2400" dirty="0" smtClean="0"/>
                  <a:t>=2</a:t>
                </a:r>
                <a:endParaRPr lang="en-US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087" y="5199639"/>
                <a:ext cx="1426416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1282" t="-5882" r="-512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 rot="9503435">
            <a:off x="1334004" y="3602003"/>
            <a:ext cx="4130426" cy="1974824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52" grpId="0"/>
      <p:bldP spid="53" grpId="0" animBg="1"/>
      <p:bldP spid="54" grpId="0" animBg="1"/>
      <p:bldP spid="55" grpId="0"/>
      <p:bldP spid="56" grpId="0"/>
      <p:bldP spid="57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to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 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14739"/>
                <a:ext cx="7886700" cy="4351338"/>
              </a:xfrm>
            </p:spPr>
            <p:txBody>
              <a:bodyPr/>
              <a:lstStyle/>
              <a:p>
                <a:r>
                  <a:rPr lang="en-US" dirty="0" smtClean="0"/>
                  <a:t>Want</a:t>
                </a:r>
              </a:p>
              <a:p>
                <a:pPr lvl="1"/>
                <a:r>
                  <a:rPr lang="en-US" dirty="0" smtClean="0"/>
                  <a:t>1)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𝑚𝑖𝑛𝑐𝑢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)}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 smtClean="0"/>
                  <a:t> concentrates</a:t>
                </a:r>
              </a:p>
              <a:p>
                <a:pPr lvl="1"/>
                <a:r>
                  <a:rPr lang="en-US" dirty="0" smtClean="0"/>
                  <a:t>2)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small,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Issue: contribution can come from just a few terms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14739"/>
                <a:ext cx="7886700" cy="4351338"/>
              </a:xfrm>
              <a:blipFill rotWithShape="0">
                <a:blip r:embed="rId3"/>
                <a:stretch>
                  <a:fillRect l="-1391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2151422" y="4419600"/>
            <a:ext cx="2520394" cy="2134627"/>
            <a:chOff x="2151422" y="3387918"/>
            <a:chExt cx="2520394" cy="2952963"/>
          </a:xfrm>
        </p:grpSpPr>
        <p:sp>
          <p:nvSpPr>
            <p:cNvPr id="54" name="Oval 53"/>
            <p:cNvSpPr/>
            <p:nvPr/>
          </p:nvSpPr>
          <p:spPr>
            <a:xfrm>
              <a:off x="2182111" y="5302854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174539" y="6188481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529321" y="5440929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74" idx="5"/>
              <a:endCxn id="56" idx="2"/>
            </p:cNvCxnSpPr>
            <p:nvPr/>
          </p:nvCxnSpPr>
          <p:spPr>
            <a:xfrm>
              <a:off x="2282050" y="4523448"/>
              <a:ext cx="2247271" cy="9936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5" idx="6"/>
              <a:endCxn id="62" idx="6"/>
            </p:cNvCxnSpPr>
            <p:nvPr/>
          </p:nvCxnSpPr>
          <p:spPr>
            <a:xfrm flipV="1">
              <a:off x="2305167" y="4845776"/>
              <a:ext cx="2356812" cy="14189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6" idx="3"/>
              <a:endCxn id="55" idx="6"/>
            </p:cNvCxnSpPr>
            <p:nvPr/>
          </p:nvCxnSpPr>
          <p:spPr>
            <a:xfrm flipH="1">
              <a:off x="2305167" y="5571011"/>
              <a:ext cx="2243284" cy="6936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4506686" y="415845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495004" y="3387918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531351" y="476957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41188" y="618848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>
              <a:stCxn id="54" idx="6"/>
              <a:endCxn id="62" idx="2"/>
            </p:cNvCxnSpPr>
            <p:nvPr/>
          </p:nvCxnSpPr>
          <p:spPr>
            <a:xfrm flipV="1">
              <a:off x="2312739" y="4845776"/>
              <a:ext cx="2218612" cy="5332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4" idx="7"/>
              <a:endCxn id="60" idx="2"/>
            </p:cNvCxnSpPr>
            <p:nvPr/>
          </p:nvCxnSpPr>
          <p:spPr>
            <a:xfrm flipV="1">
              <a:off x="2293609" y="4234651"/>
              <a:ext cx="2213077" cy="10905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0" idx="3"/>
              <a:endCxn id="55" idx="7"/>
            </p:cNvCxnSpPr>
            <p:nvPr/>
          </p:nvCxnSpPr>
          <p:spPr>
            <a:xfrm flipH="1">
              <a:off x="2286037" y="4288533"/>
              <a:ext cx="2239779" cy="19222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4" idx="6"/>
              <a:endCxn id="61" idx="3"/>
            </p:cNvCxnSpPr>
            <p:nvPr/>
          </p:nvCxnSpPr>
          <p:spPr>
            <a:xfrm flipV="1">
              <a:off x="2301180" y="3518000"/>
              <a:ext cx="2212954" cy="9515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0" idx="1"/>
              <a:endCxn id="74" idx="6"/>
            </p:cNvCxnSpPr>
            <p:nvPr/>
          </p:nvCxnSpPr>
          <p:spPr>
            <a:xfrm flipH="1">
              <a:off x="2301180" y="4180769"/>
              <a:ext cx="2224636" cy="2887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4" idx="4"/>
              <a:endCxn id="63" idx="1"/>
            </p:cNvCxnSpPr>
            <p:nvPr/>
          </p:nvCxnSpPr>
          <p:spPr>
            <a:xfrm>
              <a:off x="2247425" y="5455254"/>
              <a:ext cx="2312893" cy="75554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73" idx="7"/>
              <a:endCxn id="61" idx="1"/>
            </p:cNvCxnSpPr>
            <p:nvPr/>
          </p:nvCxnSpPr>
          <p:spPr>
            <a:xfrm flipV="1">
              <a:off x="2262920" y="3410236"/>
              <a:ext cx="2251214" cy="118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3"/>
              <a:endCxn id="55" idx="5"/>
            </p:cNvCxnSpPr>
            <p:nvPr/>
          </p:nvCxnSpPr>
          <p:spPr>
            <a:xfrm flipH="1">
              <a:off x="2286037" y="6318563"/>
              <a:ext cx="227428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2" idx="1"/>
              <a:endCxn id="74" idx="5"/>
            </p:cNvCxnSpPr>
            <p:nvPr/>
          </p:nvCxnSpPr>
          <p:spPr>
            <a:xfrm flipH="1" flipV="1">
              <a:off x="2282050" y="4523448"/>
              <a:ext cx="2268431" cy="2684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2151422" y="3506472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170552" y="4393366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Arc 52"/>
          <p:cNvSpPr/>
          <p:nvPr/>
        </p:nvSpPr>
        <p:spPr>
          <a:xfrm rot="10401800">
            <a:off x="1842979" y="3898459"/>
            <a:ext cx="4298566" cy="955448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1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Tool: Importance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𝑚𝑐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)}</m:t>
                            </m:r>
                          </m:e>
                        </m:func>
                      </m:e>
                    </m:nary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Idea: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proportional to contribution,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)}</m:t>
                        </m:r>
                      </m:e>
                    </m:func>
                  </m:oMath>
                </a14:m>
                <a:endParaRPr lang="en-US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>
                    <a:latin typeface="Cambria Math" panose="02040503050406030204" pitchFamily="18" charset="0"/>
                  </a:rPr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)}</m:t>
                        </m:r>
                      </m:e>
                    </m:func>
                  </m:oMath>
                </a14:m>
                <a:endParaRPr lang="en-US" b="0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𝑚𝑐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c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oncentrates well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≫1/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nodes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are sampled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e</a:t>
                </a:r>
                <a:r>
                  <a:rPr lang="en-US" dirty="0" smtClean="0">
                    <a:latin typeface="Cambria Math" panose="02040503050406030204" pitchFamily="18" charset="0"/>
                  </a:rPr>
                  <a:t>asy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 panose="02040503050406030204" pitchFamily="18" charset="0"/>
                  </a:rPr>
                  <a:t>: make sure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≫1/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</a:rPr>
                  <a:t>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)}</m:t>
                            </m:r>
                          </m:e>
                        </m:func>
                      </m:e>
                    </m:nary>
                  </m:oMath>
                </a14:m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</a:rPr>
                  <a:t>I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ssue: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:r>
                  <a:rPr lang="en-US" dirty="0" smtClean="0">
                    <a:latin typeface="Cambria Math" panose="02040503050406030204" pitchFamily="18" charset="0"/>
                  </a:rPr>
                  <a:t>cannot depend </a:t>
                </a:r>
                <a:r>
                  <a:rPr lang="en-US" dirty="0">
                    <a:latin typeface="Cambria Math" panose="02040503050406030204" pitchFamily="18" charset="0"/>
                  </a:rPr>
                  <a:t>on partition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!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7043059" y="365126"/>
            <a:ext cx="1948543" cy="1911015"/>
            <a:chOff x="2151422" y="3387918"/>
            <a:chExt cx="2520394" cy="2952963"/>
          </a:xfrm>
        </p:grpSpPr>
        <p:sp>
          <p:nvSpPr>
            <p:cNvPr id="26" name="Oval 25"/>
            <p:cNvSpPr/>
            <p:nvPr/>
          </p:nvSpPr>
          <p:spPr>
            <a:xfrm>
              <a:off x="2182111" y="5302854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74539" y="6188481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29321" y="5440929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46" idx="5"/>
              <a:endCxn id="28" idx="2"/>
            </p:cNvCxnSpPr>
            <p:nvPr/>
          </p:nvCxnSpPr>
          <p:spPr>
            <a:xfrm>
              <a:off x="2282050" y="4523448"/>
              <a:ext cx="2247271" cy="9936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7" idx="6"/>
              <a:endCxn id="34" idx="6"/>
            </p:cNvCxnSpPr>
            <p:nvPr/>
          </p:nvCxnSpPr>
          <p:spPr>
            <a:xfrm flipV="1">
              <a:off x="2305167" y="4845776"/>
              <a:ext cx="2356812" cy="14189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8" idx="3"/>
              <a:endCxn id="27" idx="6"/>
            </p:cNvCxnSpPr>
            <p:nvPr/>
          </p:nvCxnSpPr>
          <p:spPr>
            <a:xfrm flipH="1">
              <a:off x="2305167" y="5571011"/>
              <a:ext cx="2243284" cy="6936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4506686" y="415845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495004" y="3387918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31351" y="476957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41188" y="618848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26" idx="6"/>
              <a:endCxn id="34" idx="2"/>
            </p:cNvCxnSpPr>
            <p:nvPr/>
          </p:nvCxnSpPr>
          <p:spPr>
            <a:xfrm flipV="1">
              <a:off x="2312739" y="4845776"/>
              <a:ext cx="2218612" cy="5332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6" idx="7"/>
              <a:endCxn id="32" idx="2"/>
            </p:cNvCxnSpPr>
            <p:nvPr/>
          </p:nvCxnSpPr>
          <p:spPr>
            <a:xfrm flipV="1">
              <a:off x="2293609" y="4234651"/>
              <a:ext cx="2213077" cy="10905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3"/>
              <a:endCxn id="27" idx="7"/>
            </p:cNvCxnSpPr>
            <p:nvPr/>
          </p:nvCxnSpPr>
          <p:spPr>
            <a:xfrm flipH="1">
              <a:off x="2286037" y="4288533"/>
              <a:ext cx="2239779" cy="19222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46" idx="6"/>
              <a:endCxn id="33" idx="3"/>
            </p:cNvCxnSpPr>
            <p:nvPr/>
          </p:nvCxnSpPr>
          <p:spPr>
            <a:xfrm flipV="1">
              <a:off x="2301180" y="3518000"/>
              <a:ext cx="2212954" cy="9515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2" idx="1"/>
              <a:endCxn id="46" idx="6"/>
            </p:cNvCxnSpPr>
            <p:nvPr/>
          </p:nvCxnSpPr>
          <p:spPr>
            <a:xfrm flipH="1">
              <a:off x="2301180" y="4180769"/>
              <a:ext cx="2224636" cy="2887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6" idx="4"/>
              <a:endCxn id="35" idx="1"/>
            </p:cNvCxnSpPr>
            <p:nvPr/>
          </p:nvCxnSpPr>
          <p:spPr>
            <a:xfrm>
              <a:off x="2247425" y="5455254"/>
              <a:ext cx="2312893" cy="75554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5" idx="7"/>
              <a:endCxn id="33" idx="1"/>
            </p:cNvCxnSpPr>
            <p:nvPr/>
          </p:nvCxnSpPr>
          <p:spPr>
            <a:xfrm flipV="1">
              <a:off x="2262920" y="3410236"/>
              <a:ext cx="2251214" cy="118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3"/>
              <a:endCxn id="27" idx="5"/>
            </p:cNvCxnSpPr>
            <p:nvPr/>
          </p:nvCxnSpPr>
          <p:spPr>
            <a:xfrm flipH="1">
              <a:off x="2286037" y="6318563"/>
              <a:ext cx="227428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1"/>
              <a:endCxn id="46" idx="5"/>
            </p:cNvCxnSpPr>
            <p:nvPr/>
          </p:nvCxnSpPr>
          <p:spPr>
            <a:xfrm flipH="1" flipV="1">
              <a:off x="2282050" y="4523448"/>
              <a:ext cx="2268431" cy="2684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151422" y="3506472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170552" y="4393366"/>
              <a:ext cx="130628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Arc 46"/>
          <p:cNvSpPr/>
          <p:nvPr/>
        </p:nvSpPr>
        <p:spPr>
          <a:xfrm rot="10401800">
            <a:off x="6837737" y="134991"/>
            <a:ext cx="2942154" cy="657523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 panose="02040503050406030204" pitchFamily="18" charset="0"/>
                  </a:rPr>
                  <a:t>Idea 2: for any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, large fraction supported on some terminals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!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𝑚𝑖𝑛𝑐𝑢𝑡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≈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(up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)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enough to “take care” of all pairs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Will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 to be proportional to the contribution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to the cut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, for the “worst” possible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factor approximation to “ideal”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nough!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38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07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e>
                            </m:func>
                          </m:num>
                          <m:den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  <m:sup/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{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}</m:t>
                                    </m:r>
                                  </m:e>
                                </m:func>
                              </m:e>
                            </m:nary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  (</a:t>
                </a:r>
                <a:r>
                  <a:rPr lang="en-US" dirty="0" err="1" smtClean="0"/>
                  <a:t>thresholded</a:t>
                </a:r>
                <a:r>
                  <a:rPr lang="en-US" dirty="0" smtClean="0"/>
                  <a:t> at 1)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 good approximation to the contribution =&gt; concentration by importance sampling</a:t>
                </a:r>
              </a:p>
              <a:p>
                <a:r>
                  <a:rPr lang="en-US" dirty="0" smtClean="0"/>
                  <a:t>2)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Apply union bound over all choices of cuts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6200000">
            <a:off x="1851633" y="2511648"/>
            <a:ext cx="195945" cy="459922"/>
          </a:xfrm>
          <a:prstGeom prst="leftBrace">
            <a:avLst>
              <a:gd name="adj1" fmla="val 106537"/>
              <a:gd name="adj2" fmla="val 5105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3831929" y="1681543"/>
            <a:ext cx="409346" cy="2246448"/>
          </a:xfrm>
          <a:prstGeom prst="leftBrace">
            <a:avLst>
              <a:gd name="adj1" fmla="val 106537"/>
              <a:gd name="adj2" fmla="val 5105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8510" y="2946168"/>
                <a:ext cx="144219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oversampling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actor</a:t>
                </a:r>
              </a:p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510" y="2946168"/>
                <a:ext cx="1442190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3814" t="-3289" r="-3814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45030" y="3046405"/>
                <a:ext cx="36015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</a:t>
                </a:r>
                <a:r>
                  <a:rPr lang="en-US" dirty="0" smtClean="0"/>
                  <a:t>f there were only two terminals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r>
                  <a:rPr lang="en-US" dirty="0"/>
                  <a:t>h</a:t>
                </a:r>
                <a:r>
                  <a:rPr lang="en-US" dirty="0" smtClean="0"/>
                  <a:t>ow important would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be ?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030" y="3046405"/>
                <a:ext cx="360156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354" t="-5660" r="-50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84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importance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e>
                            </m:func>
                          </m:num>
                          <m:den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  <m:sup/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{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}</m:t>
                                    </m:r>
                                  </m:e>
                                </m:func>
                              </m:e>
                            </m:nary>
                          </m:den>
                        </m:f>
                      </m:e>
                    </m:func>
                  </m:oMath>
                </a14:m>
                <a:r>
                  <a:rPr lang="en-US" dirty="0"/>
                  <a:t>    (</a:t>
                </a:r>
                <a:r>
                  <a:rPr lang="en-US" dirty="0" err="1"/>
                  <a:t>thresholded</a:t>
                </a:r>
                <a:r>
                  <a:rPr lang="en-US" dirty="0"/>
                  <a:t> at 1)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min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</m:d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  <m:sup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nary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2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num>
                              <m:den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  <m:sup/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solidFill>
                                                      <a:srgbClr val="FF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solidFill>
                                                      <a:srgbClr val="FF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func>
                                  </m:e>
                                </m:nary>
                              </m:den>
                            </m:f>
                          </m:e>
                        </m:nary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1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(node) </a:t>
            </a:r>
            <a:r>
              <a:rPr lang="en-US" dirty="0" err="1" smtClean="0"/>
              <a:t>sparsifiers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’s work also for flow </a:t>
                </a:r>
                <a:r>
                  <a:rPr lang="en-US" dirty="0" err="1" smtClean="0"/>
                  <a:t>sparsifier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concentration =&gt; concentration of LP values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eed to show concentration for both primal and dual LP</a:t>
                </a:r>
              </a:p>
              <a:p>
                <a:r>
                  <a:rPr lang="en-US" dirty="0" smtClean="0"/>
                  <a:t>Also works when non-terminals = small independent graphs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182111" y="5302854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4539" y="6188481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8255" y="4298989"/>
            <a:ext cx="804679" cy="945129"/>
          </a:xfrm>
          <a:prstGeom prst="ellipse">
            <a:avLst/>
          </a:prstGeom>
          <a:pattFill prst="pct70">
            <a:fgClr>
              <a:srgbClr val="70AD47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3"/>
            <a:endCxn id="5" idx="6"/>
          </p:cNvCxnSpPr>
          <p:nvPr/>
        </p:nvCxnSpPr>
        <p:spPr>
          <a:xfrm flipH="1">
            <a:off x="2305167" y="5105707"/>
            <a:ext cx="2230931" cy="11589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31" idx="1"/>
          </p:cNvCxnSpPr>
          <p:nvPr/>
        </p:nvCxnSpPr>
        <p:spPr>
          <a:xfrm>
            <a:off x="2247425" y="5455254"/>
            <a:ext cx="2573170" cy="6100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1" idx="2"/>
            <a:endCxn id="5" idx="5"/>
          </p:cNvCxnSpPr>
          <p:nvPr/>
        </p:nvCxnSpPr>
        <p:spPr>
          <a:xfrm flipH="1" flipV="1">
            <a:off x="2286037" y="6318563"/>
            <a:ext cx="2416715" cy="80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4" idx="7"/>
          </p:cNvCxnSpPr>
          <p:nvPr/>
        </p:nvCxnSpPr>
        <p:spPr>
          <a:xfrm flipH="1">
            <a:off x="2293609" y="4771554"/>
            <a:ext cx="2124646" cy="5536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702752" y="5926914"/>
            <a:ext cx="804679" cy="945129"/>
          </a:xfrm>
          <a:prstGeom prst="ellipse">
            <a:avLst/>
          </a:prstGeom>
          <a:pattFill prst="wdDnDiag">
            <a:fgClr>
              <a:schemeClr val="accent6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97665" y="4970637"/>
            <a:ext cx="804679" cy="945129"/>
          </a:xfrm>
          <a:prstGeom prst="ellipse">
            <a:avLst/>
          </a:prstGeom>
          <a:pattFill prst="lgConfetti">
            <a:fgClr>
              <a:schemeClr val="accent6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4" idx="6"/>
            <a:endCxn id="34" idx="2"/>
          </p:cNvCxnSpPr>
          <p:nvPr/>
        </p:nvCxnSpPr>
        <p:spPr>
          <a:xfrm>
            <a:off x="2312739" y="5379054"/>
            <a:ext cx="2984926" cy="64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7"/>
            <a:endCxn id="34" idx="3"/>
          </p:cNvCxnSpPr>
          <p:nvPr/>
        </p:nvCxnSpPr>
        <p:spPr>
          <a:xfrm flipV="1">
            <a:off x="2286037" y="5777355"/>
            <a:ext cx="3129471" cy="4334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1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Node </a:t>
                </a:r>
                <a:r>
                  <a:rPr lang="en-US" dirty="0" err="1" smtClean="0"/>
                  <a:t>sparsifiers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Via </a:t>
                </a:r>
                <a:r>
                  <a:rPr lang="en-US" i="1" dirty="0" smtClean="0"/>
                  <a:t>structure sampling</a:t>
                </a:r>
                <a:r>
                  <a:rPr lang="en-US" dirty="0" smtClean="0"/>
                  <a:t>: sample graph sub-structures</a:t>
                </a:r>
              </a:p>
              <a:p>
                <a:pPr lvl="1"/>
                <a:r>
                  <a:rPr lang="en-US" dirty="0" smtClean="0"/>
                  <a:t>Assign probabilities using importance sampling</a:t>
                </a:r>
              </a:p>
              <a:p>
                <a:pPr lvl="1"/>
                <a:r>
                  <a:rPr lang="en-US" dirty="0" smtClean="0"/>
                  <a:t>Works for bipartite graphs</a:t>
                </a:r>
              </a:p>
              <a:p>
                <a:pPr lvl="2"/>
                <a:r>
                  <a:rPr lang="en-US" dirty="0" smtClean="0"/>
                  <a:t>beats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lower bounds for exact </a:t>
                </a:r>
                <a:r>
                  <a:rPr lang="en-US" dirty="0" err="1" smtClean="0"/>
                  <a:t>sparsifiers</a:t>
                </a:r>
                <a:r>
                  <a:rPr lang="en-US" dirty="0" smtClean="0"/>
                  <a:t>!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OPEN: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size for general graphs?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9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compression via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3381" y="3059767"/>
                <a:ext cx="7886700" cy="360634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Seen:</a:t>
                </a:r>
              </a:p>
              <a:p>
                <a:pPr lvl="1"/>
                <a:r>
                  <a:rPr lang="en-US" dirty="0" smtClean="0"/>
                  <a:t>I) Cut </a:t>
                </a:r>
                <a:r>
                  <a:rPr lang="en-US" dirty="0" err="1" smtClean="0"/>
                  <a:t>sparsifiers</a:t>
                </a:r>
                <a:r>
                  <a:rPr lang="en-US" dirty="0" smtClean="0"/>
                  <a:t> via sampling edges</a:t>
                </a:r>
              </a:p>
              <a:p>
                <a:pPr lvl="1"/>
                <a:r>
                  <a:rPr lang="en-US" dirty="0" smtClean="0"/>
                  <a:t>II) Smaller </a:t>
                </a:r>
                <a:r>
                  <a:rPr lang="en-US" dirty="0" err="1" smtClean="0"/>
                  <a:t>sparsifiers</a:t>
                </a:r>
                <a:r>
                  <a:rPr lang="en-US" dirty="0" smtClean="0"/>
                  <a:t> by relaxing constraints</a:t>
                </a:r>
              </a:p>
              <a:p>
                <a:pPr lvl="1"/>
                <a:r>
                  <a:rPr lang="en-US" dirty="0" smtClean="0"/>
                  <a:t>III) Small cut (node) </a:t>
                </a:r>
                <a:r>
                  <a:rPr lang="en-US" dirty="0" err="1" smtClean="0"/>
                  <a:t>sparsifiers</a:t>
                </a:r>
                <a:r>
                  <a:rPr lang="en-US" dirty="0" smtClean="0"/>
                  <a:t> for bipartite graphs, via structure sampling</a:t>
                </a:r>
              </a:p>
              <a:p>
                <a:r>
                  <a:rPr lang="en-US" dirty="0" smtClean="0"/>
                  <a:t>Meta-open: 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smtClean="0"/>
                  <a:t>tructure </a:t>
                </a:r>
                <a:r>
                  <a:rPr lang="en-US" dirty="0"/>
                  <a:t>sampling for </a:t>
                </a:r>
                <a:r>
                  <a:rPr lang="en-US" dirty="0" smtClean="0"/>
                  <a:t>node </a:t>
                </a:r>
                <a:r>
                  <a:rPr lang="en-US" dirty="0" err="1" smtClean="0"/>
                  <a:t>sparsifier</a:t>
                </a:r>
                <a:r>
                  <a:rPr lang="en-US" dirty="0" smtClean="0"/>
                  <a:t> in general graphs? 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ow to define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” without fixed terminal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381" y="3059767"/>
                <a:ext cx="7886700" cy="3606346"/>
              </a:xfrm>
              <a:blipFill rotWithShape="0">
                <a:blip r:embed="rId2"/>
                <a:stretch>
                  <a:fillRect l="-1391" t="-2872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948543" y="1423383"/>
            <a:ext cx="2257846" cy="1903690"/>
            <a:chOff x="1386568" y="2373085"/>
            <a:chExt cx="2935060" cy="3113315"/>
          </a:xfrm>
        </p:grpSpPr>
        <p:sp>
          <p:nvSpPr>
            <p:cNvPr id="5" name="Oval 4"/>
            <p:cNvSpPr/>
            <p:nvPr/>
          </p:nvSpPr>
          <p:spPr>
            <a:xfrm>
              <a:off x="3037114" y="237308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67742" y="3925093"/>
              <a:ext cx="130628" cy="1570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91000" y="331407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431722" y="5334000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386568" y="3848894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669596" y="485502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60372" y="468085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61482" y="2626860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37757" y="30697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97036" y="29173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301648" y="374526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2" idx="6"/>
              <a:endCxn id="13" idx="1"/>
            </p:cNvCxnSpPr>
            <p:nvPr/>
          </p:nvCxnSpPr>
          <p:spPr>
            <a:xfrm>
              <a:off x="2192110" y="2703060"/>
              <a:ext cx="564777" cy="3890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4"/>
              <a:endCxn id="6" idx="0"/>
            </p:cNvCxnSpPr>
            <p:nvPr/>
          </p:nvCxnSpPr>
          <p:spPr>
            <a:xfrm flipH="1">
              <a:off x="3233056" y="3069771"/>
              <a:ext cx="329294" cy="8553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1"/>
            </p:cNvCxnSpPr>
            <p:nvPr/>
          </p:nvCxnSpPr>
          <p:spPr>
            <a:xfrm>
              <a:off x="3233056" y="4082142"/>
              <a:ext cx="217796" cy="12741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5"/>
              <a:endCxn id="11" idx="1"/>
            </p:cNvCxnSpPr>
            <p:nvPr/>
          </p:nvCxnSpPr>
          <p:spPr>
            <a:xfrm>
              <a:off x="3279240" y="4059143"/>
              <a:ext cx="800262" cy="6440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15" idx="2"/>
            </p:cNvCxnSpPr>
            <p:nvPr/>
          </p:nvCxnSpPr>
          <p:spPr>
            <a:xfrm flipV="1">
              <a:off x="1517196" y="3821462"/>
              <a:ext cx="784452" cy="1036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</p:cNvCxnSpPr>
            <p:nvPr/>
          </p:nvCxnSpPr>
          <p:spPr>
            <a:xfrm>
              <a:off x="1498066" y="3978976"/>
              <a:ext cx="236844" cy="876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5"/>
              <a:endCxn id="6" idx="1"/>
            </p:cNvCxnSpPr>
            <p:nvPr/>
          </p:nvCxnSpPr>
          <p:spPr>
            <a:xfrm>
              <a:off x="2849255" y="3199853"/>
              <a:ext cx="337617" cy="7482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3" idx="2"/>
              <a:endCxn id="9" idx="7"/>
            </p:cNvCxnSpPr>
            <p:nvPr/>
          </p:nvCxnSpPr>
          <p:spPr>
            <a:xfrm flipH="1">
              <a:off x="1498066" y="3145971"/>
              <a:ext cx="1239691" cy="725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5"/>
              <a:endCxn id="14" idx="1"/>
            </p:cNvCxnSpPr>
            <p:nvPr/>
          </p:nvCxnSpPr>
          <p:spPr>
            <a:xfrm>
              <a:off x="3148612" y="2503167"/>
              <a:ext cx="367554" cy="4365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0"/>
              <a:endCxn id="13" idx="3"/>
            </p:cNvCxnSpPr>
            <p:nvPr/>
          </p:nvCxnSpPr>
          <p:spPr>
            <a:xfrm flipV="1">
              <a:off x="2366962" y="3199853"/>
              <a:ext cx="389925" cy="545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4"/>
              <a:endCxn id="9" idx="0"/>
            </p:cNvCxnSpPr>
            <p:nvPr/>
          </p:nvCxnSpPr>
          <p:spPr>
            <a:xfrm flipH="1">
              <a:off x="1451882" y="2779260"/>
              <a:ext cx="674914" cy="10696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6"/>
              <a:endCxn id="7" idx="1"/>
            </p:cNvCxnSpPr>
            <p:nvPr/>
          </p:nvCxnSpPr>
          <p:spPr>
            <a:xfrm>
              <a:off x="3627664" y="2993571"/>
              <a:ext cx="582466" cy="3428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3"/>
              <a:endCxn id="6" idx="7"/>
            </p:cNvCxnSpPr>
            <p:nvPr/>
          </p:nvCxnSpPr>
          <p:spPr>
            <a:xfrm flipH="1">
              <a:off x="3279240" y="3444157"/>
              <a:ext cx="930890" cy="5039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6"/>
              <a:endCxn id="6" idx="3"/>
            </p:cNvCxnSpPr>
            <p:nvPr/>
          </p:nvCxnSpPr>
          <p:spPr>
            <a:xfrm flipV="1">
              <a:off x="1800224" y="4059143"/>
              <a:ext cx="1386648" cy="8720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5" idx="5"/>
              <a:endCxn id="6" idx="2"/>
            </p:cNvCxnSpPr>
            <p:nvPr/>
          </p:nvCxnSpPr>
          <p:spPr>
            <a:xfrm>
              <a:off x="2413146" y="3875344"/>
              <a:ext cx="754596" cy="1282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4"/>
              <a:endCxn id="11" idx="0"/>
            </p:cNvCxnSpPr>
            <p:nvPr/>
          </p:nvCxnSpPr>
          <p:spPr>
            <a:xfrm flipH="1">
              <a:off x="4125686" y="3466475"/>
              <a:ext cx="130628" cy="12143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2" idx="5"/>
              <a:endCxn id="15" idx="1"/>
            </p:cNvCxnSpPr>
            <p:nvPr/>
          </p:nvCxnSpPr>
          <p:spPr>
            <a:xfrm>
              <a:off x="2172980" y="2756942"/>
              <a:ext cx="147798" cy="1010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765767" y="1658099"/>
            <a:ext cx="2268514" cy="1349865"/>
            <a:chOff x="5173176" y="2182817"/>
            <a:chExt cx="2948928" cy="2207584"/>
          </a:xfrm>
        </p:grpSpPr>
        <p:sp>
          <p:nvSpPr>
            <p:cNvPr id="34" name="Oval 33"/>
            <p:cNvSpPr/>
            <p:nvPr/>
          </p:nvSpPr>
          <p:spPr>
            <a:xfrm>
              <a:off x="6134101" y="275084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262432" y="423800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991476" y="242637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141629" y="304094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4" idx="5"/>
              <a:endCxn id="37" idx="1"/>
            </p:cNvCxnSpPr>
            <p:nvPr/>
          </p:nvCxnSpPr>
          <p:spPr>
            <a:xfrm>
              <a:off x="6245599" y="2880929"/>
              <a:ext cx="915160" cy="1823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37" idx="6"/>
            </p:cNvCxnSpPr>
            <p:nvPr/>
          </p:nvCxnSpPr>
          <p:spPr>
            <a:xfrm flipH="1">
              <a:off x="7272257" y="2556454"/>
              <a:ext cx="738349" cy="560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4"/>
              <a:endCxn id="35" idx="0"/>
            </p:cNvCxnSpPr>
            <p:nvPr/>
          </p:nvCxnSpPr>
          <p:spPr>
            <a:xfrm>
              <a:off x="7206943" y="3193345"/>
              <a:ext cx="120803" cy="10446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173176" y="278049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6"/>
              <a:endCxn id="34" idx="2"/>
            </p:cNvCxnSpPr>
            <p:nvPr/>
          </p:nvCxnSpPr>
          <p:spPr>
            <a:xfrm flipV="1">
              <a:off x="5303804" y="2827047"/>
              <a:ext cx="830297" cy="296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598934" y="218281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43" idx="5"/>
              <a:endCxn id="37" idx="0"/>
            </p:cNvCxnSpPr>
            <p:nvPr/>
          </p:nvCxnSpPr>
          <p:spPr>
            <a:xfrm>
              <a:off x="6710432" y="2312899"/>
              <a:ext cx="496511" cy="7280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3" idx="2"/>
              <a:endCxn id="41" idx="7"/>
            </p:cNvCxnSpPr>
            <p:nvPr/>
          </p:nvCxnSpPr>
          <p:spPr>
            <a:xfrm flipH="1">
              <a:off x="5284674" y="2259017"/>
              <a:ext cx="1314260" cy="5437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83930" y="1714150"/>
                <a:ext cx="5206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930" y="1714150"/>
                <a:ext cx="520630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47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76930"/>
            <a:ext cx="7886700" cy="1600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Why smaller graphs</a:t>
            </a:r>
            <a:r>
              <a:rPr lang="en-US" dirty="0"/>
              <a:t>?</a:t>
            </a:r>
            <a:endParaRPr lang="ro-RO" dirty="0" smtClean="0"/>
          </a:p>
          <a:p>
            <a:pPr lvl="1"/>
            <a:r>
              <a:rPr lang="en-US" dirty="0" smtClean="0"/>
              <a:t>use less storage space</a:t>
            </a:r>
          </a:p>
          <a:p>
            <a:pPr lvl="1"/>
            <a:r>
              <a:rPr lang="en-US" dirty="0" smtClean="0"/>
              <a:t>faster algorithms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asier visualization</a:t>
            </a:r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1162471" y="1381174"/>
            <a:ext cx="2935060" cy="3113315"/>
            <a:chOff x="1386568" y="2373085"/>
            <a:chExt cx="2935060" cy="3113315"/>
          </a:xfrm>
        </p:grpSpPr>
        <p:sp>
          <p:nvSpPr>
            <p:cNvPr id="4" name="Oval 3"/>
            <p:cNvSpPr/>
            <p:nvPr/>
          </p:nvSpPr>
          <p:spPr>
            <a:xfrm>
              <a:off x="3037114" y="237308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67742" y="3925093"/>
              <a:ext cx="130628" cy="1570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331407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31722" y="5334000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6568" y="3848894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69596" y="485502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060372" y="468085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61482" y="2626860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37757" y="30697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497036" y="29173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01648" y="374526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1" idx="6"/>
              <a:endCxn id="12" idx="1"/>
            </p:cNvCxnSpPr>
            <p:nvPr/>
          </p:nvCxnSpPr>
          <p:spPr>
            <a:xfrm>
              <a:off x="2192110" y="2703060"/>
              <a:ext cx="564777" cy="3890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4"/>
              <a:endCxn id="5" idx="0"/>
            </p:cNvCxnSpPr>
            <p:nvPr/>
          </p:nvCxnSpPr>
          <p:spPr>
            <a:xfrm flipH="1">
              <a:off x="3233056" y="3069771"/>
              <a:ext cx="329294" cy="8553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5" idx="4"/>
              <a:endCxn id="7" idx="1"/>
            </p:cNvCxnSpPr>
            <p:nvPr/>
          </p:nvCxnSpPr>
          <p:spPr>
            <a:xfrm>
              <a:off x="3233056" y="4082142"/>
              <a:ext cx="217796" cy="12741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5"/>
              <a:endCxn id="10" idx="1"/>
            </p:cNvCxnSpPr>
            <p:nvPr/>
          </p:nvCxnSpPr>
          <p:spPr>
            <a:xfrm>
              <a:off x="3279240" y="4059143"/>
              <a:ext cx="800262" cy="6440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8" idx="6"/>
              <a:endCxn id="14" idx="2"/>
            </p:cNvCxnSpPr>
            <p:nvPr/>
          </p:nvCxnSpPr>
          <p:spPr>
            <a:xfrm flipV="1">
              <a:off x="1517196" y="3821462"/>
              <a:ext cx="784452" cy="1036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8" idx="5"/>
            </p:cNvCxnSpPr>
            <p:nvPr/>
          </p:nvCxnSpPr>
          <p:spPr>
            <a:xfrm>
              <a:off x="1498066" y="3978976"/>
              <a:ext cx="236844" cy="876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2" idx="5"/>
              <a:endCxn id="5" idx="1"/>
            </p:cNvCxnSpPr>
            <p:nvPr/>
          </p:nvCxnSpPr>
          <p:spPr>
            <a:xfrm>
              <a:off x="2849255" y="3199853"/>
              <a:ext cx="337617" cy="7482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2"/>
              <a:endCxn id="8" idx="7"/>
            </p:cNvCxnSpPr>
            <p:nvPr/>
          </p:nvCxnSpPr>
          <p:spPr>
            <a:xfrm flipH="1">
              <a:off x="1498066" y="3145971"/>
              <a:ext cx="1239691" cy="725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" idx="5"/>
              <a:endCxn id="13" idx="1"/>
            </p:cNvCxnSpPr>
            <p:nvPr/>
          </p:nvCxnSpPr>
          <p:spPr>
            <a:xfrm>
              <a:off x="3148612" y="2503167"/>
              <a:ext cx="367554" cy="4365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4" idx="0"/>
              <a:endCxn id="12" idx="3"/>
            </p:cNvCxnSpPr>
            <p:nvPr/>
          </p:nvCxnSpPr>
          <p:spPr>
            <a:xfrm flipV="1">
              <a:off x="2366962" y="3199853"/>
              <a:ext cx="389925" cy="545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4"/>
              <a:endCxn id="8" idx="0"/>
            </p:cNvCxnSpPr>
            <p:nvPr/>
          </p:nvCxnSpPr>
          <p:spPr>
            <a:xfrm flipH="1">
              <a:off x="1451882" y="2779260"/>
              <a:ext cx="674914" cy="10696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13" idx="6"/>
              <a:endCxn id="6" idx="1"/>
            </p:cNvCxnSpPr>
            <p:nvPr/>
          </p:nvCxnSpPr>
          <p:spPr>
            <a:xfrm>
              <a:off x="3627664" y="2993571"/>
              <a:ext cx="582466" cy="3428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" idx="3"/>
              <a:endCxn id="5" idx="7"/>
            </p:cNvCxnSpPr>
            <p:nvPr/>
          </p:nvCxnSpPr>
          <p:spPr>
            <a:xfrm flipH="1">
              <a:off x="3279240" y="3444157"/>
              <a:ext cx="930890" cy="5039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9" idx="6"/>
              <a:endCxn id="5" idx="3"/>
            </p:cNvCxnSpPr>
            <p:nvPr/>
          </p:nvCxnSpPr>
          <p:spPr>
            <a:xfrm flipV="1">
              <a:off x="1800224" y="4059143"/>
              <a:ext cx="1386648" cy="8720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14" idx="5"/>
              <a:endCxn id="5" idx="2"/>
            </p:cNvCxnSpPr>
            <p:nvPr/>
          </p:nvCxnSpPr>
          <p:spPr>
            <a:xfrm>
              <a:off x="2413146" y="3875344"/>
              <a:ext cx="754596" cy="1282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" idx="4"/>
              <a:endCxn id="10" idx="0"/>
            </p:cNvCxnSpPr>
            <p:nvPr/>
          </p:nvCxnSpPr>
          <p:spPr>
            <a:xfrm flipH="1">
              <a:off x="4125686" y="3466475"/>
              <a:ext cx="130628" cy="12143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11" idx="5"/>
              <a:endCxn id="14" idx="1"/>
            </p:cNvCxnSpPr>
            <p:nvPr/>
          </p:nvCxnSpPr>
          <p:spPr>
            <a:xfrm>
              <a:off x="2172980" y="2756942"/>
              <a:ext cx="147798" cy="1010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369119" y="2030017"/>
            <a:ext cx="2948928" cy="2207584"/>
            <a:chOff x="5173176" y="2182817"/>
            <a:chExt cx="2948928" cy="2207584"/>
          </a:xfrm>
        </p:grpSpPr>
        <p:sp>
          <p:nvSpPr>
            <p:cNvPr id="85" name="Oval 84"/>
            <p:cNvSpPr/>
            <p:nvPr/>
          </p:nvSpPr>
          <p:spPr>
            <a:xfrm>
              <a:off x="6134101" y="275084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262432" y="423800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991476" y="242637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141629" y="304094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85" idx="5"/>
              <a:endCxn id="88" idx="1"/>
            </p:cNvCxnSpPr>
            <p:nvPr/>
          </p:nvCxnSpPr>
          <p:spPr>
            <a:xfrm>
              <a:off x="6245599" y="2880929"/>
              <a:ext cx="915160" cy="1823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7" idx="3"/>
              <a:endCxn id="88" idx="6"/>
            </p:cNvCxnSpPr>
            <p:nvPr/>
          </p:nvCxnSpPr>
          <p:spPr>
            <a:xfrm flipH="1">
              <a:off x="7272257" y="2556454"/>
              <a:ext cx="738349" cy="560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8" idx="4"/>
              <a:endCxn id="86" idx="0"/>
            </p:cNvCxnSpPr>
            <p:nvPr/>
          </p:nvCxnSpPr>
          <p:spPr>
            <a:xfrm>
              <a:off x="7206943" y="3193345"/>
              <a:ext cx="120803" cy="10446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173176" y="278049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41" idx="6"/>
              <a:endCxn id="85" idx="2"/>
            </p:cNvCxnSpPr>
            <p:nvPr/>
          </p:nvCxnSpPr>
          <p:spPr>
            <a:xfrm flipV="1">
              <a:off x="5303804" y="2827047"/>
              <a:ext cx="830297" cy="296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6598934" y="218281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46" idx="5"/>
              <a:endCxn id="88" idx="0"/>
            </p:cNvCxnSpPr>
            <p:nvPr/>
          </p:nvCxnSpPr>
          <p:spPr>
            <a:xfrm>
              <a:off x="6710432" y="2312899"/>
              <a:ext cx="496511" cy="7280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6" idx="2"/>
              <a:endCxn id="41" idx="7"/>
            </p:cNvCxnSpPr>
            <p:nvPr/>
          </p:nvCxnSpPr>
          <p:spPr>
            <a:xfrm flipH="1">
              <a:off x="5284674" y="2259017"/>
              <a:ext cx="1314260" cy="5437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75039" y="2445598"/>
                <a:ext cx="6767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039" y="2445598"/>
                <a:ext cx="676787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0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Sparsification</a:t>
            </a:r>
            <a:r>
              <a:rPr lang="en-US" dirty="0" smtClean="0"/>
              <a:t> of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Preserve some </a:t>
            </a:r>
            <a:r>
              <a:rPr lang="en-US" dirty="0" smtClean="0"/>
              <a:t>structure: e.g., cuts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Also: distances, effective resistances,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grpSp>
        <p:nvGrpSpPr>
          <p:cNvPr id="57" name="Group 56"/>
          <p:cNvGrpSpPr/>
          <p:nvPr/>
        </p:nvGrpSpPr>
        <p:grpSpPr>
          <a:xfrm>
            <a:off x="1632540" y="2848882"/>
            <a:ext cx="2880632" cy="2662239"/>
            <a:chOff x="2007054" y="1440317"/>
            <a:chExt cx="2880632" cy="2662239"/>
          </a:xfrm>
        </p:grpSpPr>
        <p:sp>
          <p:nvSpPr>
            <p:cNvPr id="5" name="Oval 4"/>
            <p:cNvSpPr/>
            <p:nvPr/>
          </p:nvSpPr>
          <p:spPr>
            <a:xfrm>
              <a:off x="3626992" y="1440317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55198" y="2767461"/>
              <a:ext cx="128206" cy="1342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59480" y="2244971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14282" y="3972237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07054" y="2702302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284834" y="3562659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31275" y="3413724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9452" y="1657324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33186" y="2036063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78385" y="1905744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905165" y="2613685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2" idx="6"/>
              <a:endCxn id="13" idx="1"/>
            </p:cNvCxnSpPr>
            <p:nvPr/>
          </p:nvCxnSpPr>
          <p:spPr>
            <a:xfrm>
              <a:off x="2797658" y="1722483"/>
              <a:ext cx="554304" cy="3326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4"/>
              <a:endCxn id="6" idx="0"/>
            </p:cNvCxnSpPr>
            <p:nvPr/>
          </p:nvCxnSpPr>
          <p:spPr>
            <a:xfrm flipH="1">
              <a:off x="3819301" y="2036063"/>
              <a:ext cx="323188" cy="7313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1"/>
            </p:cNvCxnSpPr>
            <p:nvPr/>
          </p:nvCxnSpPr>
          <p:spPr>
            <a:xfrm>
              <a:off x="3819301" y="2901755"/>
              <a:ext cx="213757" cy="10895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5"/>
              <a:endCxn id="11" idx="1"/>
            </p:cNvCxnSpPr>
            <p:nvPr/>
          </p:nvCxnSpPr>
          <p:spPr>
            <a:xfrm>
              <a:off x="3864628" y="2882089"/>
              <a:ext cx="785422" cy="5507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15" idx="2"/>
            </p:cNvCxnSpPr>
            <p:nvPr/>
          </p:nvCxnSpPr>
          <p:spPr>
            <a:xfrm flipV="1">
              <a:off x="2135260" y="2678844"/>
              <a:ext cx="769905" cy="886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0" idx="0"/>
            </p:cNvCxnSpPr>
            <p:nvPr/>
          </p:nvCxnSpPr>
          <p:spPr>
            <a:xfrm>
              <a:off x="2116485" y="2813536"/>
              <a:ext cx="232452" cy="7491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5"/>
              <a:endCxn id="6" idx="1"/>
            </p:cNvCxnSpPr>
            <p:nvPr/>
          </p:nvCxnSpPr>
          <p:spPr>
            <a:xfrm>
              <a:off x="3442617" y="2147298"/>
              <a:ext cx="331356" cy="6398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3" idx="2"/>
              <a:endCxn id="9" idx="7"/>
            </p:cNvCxnSpPr>
            <p:nvPr/>
          </p:nvCxnSpPr>
          <p:spPr>
            <a:xfrm flipH="1">
              <a:off x="2116484" y="2101223"/>
              <a:ext cx="1216702" cy="6201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5"/>
              <a:endCxn id="14" idx="1"/>
            </p:cNvCxnSpPr>
            <p:nvPr/>
          </p:nvCxnSpPr>
          <p:spPr>
            <a:xfrm>
              <a:off x="3736423" y="1551552"/>
              <a:ext cx="360738" cy="3732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0"/>
              <a:endCxn id="13" idx="3"/>
            </p:cNvCxnSpPr>
            <p:nvPr/>
          </p:nvCxnSpPr>
          <p:spPr>
            <a:xfrm flipV="1">
              <a:off x="2969267" y="2147298"/>
              <a:ext cx="382694" cy="4663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4"/>
              <a:endCxn id="9" idx="0"/>
            </p:cNvCxnSpPr>
            <p:nvPr/>
          </p:nvCxnSpPr>
          <p:spPr>
            <a:xfrm flipH="1">
              <a:off x="2071157" y="1787643"/>
              <a:ext cx="662398" cy="9146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6"/>
              <a:endCxn id="7" idx="1"/>
            </p:cNvCxnSpPr>
            <p:nvPr/>
          </p:nvCxnSpPr>
          <p:spPr>
            <a:xfrm>
              <a:off x="4206591" y="1970903"/>
              <a:ext cx="571665" cy="2931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3"/>
              <a:endCxn id="6" idx="7"/>
            </p:cNvCxnSpPr>
            <p:nvPr/>
          </p:nvCxnSpPr>
          <p:spPr>
            <a:xfrm flipH="1">
              <a:off x="3864628" y="2356206"/>
              <a:ext cx="913627" cy="4309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6"/>
              <a:endCxn id="6" idx="3"/>
            </p:cNvCxnSpPr>
            <p:nvPr/>
          </p:nvCxnSpPr>
          <p:spPr>
            <a:xfrm flipV="1">
              <a:off x="2413039" y="2882089"/>
              <a:ext cx="1360934" cy="7457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5" idx="5"/>
              <a:endCxn id="6" idx="2"/>
            </p:cNvCxnSpPr>
            <p:nvPr/>
          </p:nvCxnSpPr>
          <p:spPr>
            <a:xfrm>
              <a:off x="3014595" y="2724920"/>
              <a:ext cx="740603" cy="1096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4"/>
              <a:endCxn id="11" idx="0"/>
            </p:cNvCxnSpPr>
            <p:nvPr/>
          </p:nvCxnSpPr>
          <p:spPr>
            <a:xfrm flipH="1">
              <a:off x="4695378" y="2375290"/>
              <a:ext cx="128206" cy="10384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2" idx="5"/>
              <a:endCxn id="15" idx="1"/>
            </p:cNvCxnSpPr>
            <p:nvPr/>
          </p:nvCxnSpPr>
          <p:spPr>
            <a:xfrm>
              <a:off x="2778883" y="1768558"/>
              <a:ext cx="145057" cy="8642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6"/>
              <a:endCxn id="14" idx="2"/>
            </p:cNvCxnSpPr>
            <p:nvPr/>
          </p:nvCxnSpPr>
          <p:spPr>
            <a:xfrm flipV="1">
              <a:off x="3461392" y="1970904"/>
              <a:ext cx="616993" cy="130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2" idx="6"/>
              <a:endCxn id="5" idx="3"/>
            </p:cNvCxnSpPr>
            <p:nvPr/>
          </p:nvCxnSpPr>
          <p:spPr>
            <a:xfrm flipV="1">
              <a:off x="2797658" y="1551551"/>
              <a:ext cx="848109" cy="1709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5"/>
              <a:endCxn id="8" idx="2"/>
            </p:cNvCxnSpPr>
            <p:nvPr/>
          </p:nvCxnSpPr>
          <p:spPr>
            <a:xfrm>
              <a:off x="2394265" y="3673893"/>
              <a:ext cx="1620017" cy="3635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9" idx="5"/>
              <a:endCxn id="8" idx="2"/>
            </p:cNvCxnSpPr>
            <p:nvPr/>
          </p:nvCxnSpPr>
          <p:spPr>
            <a:xfrm>
              <a:off x="2116485" y="2813536"/>
              <a:ext cx="1897797" cy="122386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5" idx="4"/>
              <a:endCxn id="8" idx="1"/>
            </p:cNvCxnSpPr>
            <p:nvPr/>
          </p:nvCxnSpPr>
          <p:spPr>
            <a:xfrm>
              <a:off x="2969268" y="2744004"/>
              <a:ext cx="1063789" cy="12473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1" idx="2"/>
              <a:endCxn id="8" idx="6"/>
            </p:cNvCxnSpPr>
            <p:nvPr/>
          </p:nvCxnSpPr>
          <p:spPr>
            <a:xfrm flipH="1">
              <a:off x="4142488" y="3478884"/>
              <a:ext cx="488787" cy="5585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1" idx="1"/>
            </p:cNvCxnSpPr>
            <p:nvPr/>
          </p:nvCxnSpPr>
          <p:spPr>
            <a:xfrm flipH="1" flipV="1">
              <a:off x="3461392" y="2147298"/>
              <a:ext cx="1188658" cy="12855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841547" y="2798832"/>
            <a:ext cx="2880632" cy="2662239"/>
            <a:chOff x="5841547" y="2167460"/>
            <a:chExt cx="2880632" cy="2662239"/>
          </a:xfrm>
        </p:grpSpPr>
        <p:sp>
          <p:nvSpPr>
            <p:cNvPr id="60" name="Oval 59"/>
            <p:cNvSpPr/>
            <p:nvPr/>
          </p:nvSpPr>
          <p:spPr>
            <a:xfrm>
              <a:off x="7461485" y="2167460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589691" y="3494604"/>
              <a:ext cx="128206" cy="1342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8593973" y="2972114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848775" y="4699380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841547" y="3429445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119327" y="4289802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8465768" y="4140867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503945" y="2384467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167679" y="2763206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912878" y="2632887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739658" y="3340828"/>
              <a:ext cx="128206" cy="1303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stCxn id="69" idx="4"/>
              <a:endCxn id="61" idx="0"/>
            </p:cNvCxnSpPr>
            <p:nvPr/>
          </p:nvCxnSpPr>
          <p:spPr>
            <a:xfrm flipH="1">
              <a:off x="7653794" y="2763206"/>
              <a:ext cx="323188" cy="7313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1" idx="4"/>
              <a:endCxn id="63" idx="1"/>
            </p:cNvCxnSpPr>
            <p:nvPr/>
          </p:nvCxnSpPr>
          <p:spPr>
            <a:xfrm>
              <a:off x="7653794" y="3628898"/>
              <a:ext cx="213757" cy="10895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8" idx="2"/>
              <a:endCxn id="64" idx="7"/>
            </p:cNvCxnSpPr>
            <p:nvPr/>
          </p:nvCxnSpPr>
          <p:spPr>
            <a:xfrm flipH="1">
              <a:off x="5950977" y="2828366"/>
              <a:ext cx="1216702" cy="62016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0" idx="5"/>
              <a:endCxn id="69" idx="1"/>
            </p:cNvCxnSpPr>
            <p:nvPr/>
          </p:nvCxnSpPr>
          <p:spPr>
            <a:xfrm>
              <a:off x="7570916" y="2278695"/>
              <a:ext cx="360738" cy="3732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7" idx="4"/>
              <a:endCxn id="64" idx="0"/>
            </p:cNvCxnSpPr>
            <p:nvPr/>
          </p:nvCxnSpPr>
          <p:spPr>
            <a:xfrm flipH="1">
              <a:off x="5905650" y="2514786"/>
              <a:ext cx="662398" cy="9146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62" idx="3"/>
              <a:endCxn id="61" idx="7"/>
            </p:cNvCxnSpPr>
            <p:nvPr/>
          </p:nvCxnSpPr>
          <p:spPr>
            <a:xfrm flipH="1">
              <a:off x="7699121" y="3083349"/>
              <a:ext cx="913627" cy="430922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65" idx="6"/>
              <a:endCxn id="61" idx="3"/>
            </p:cNvCxnSpPr>
            <p:nvPr/>
          </p:nvCxnSpPr>
          <p:spPr>
            <a:xfrm flipV="1">
              <a:off x="6247532" y="3609232"/>
              <a:ext cx="1360934" cy="74573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67" idx="5"/>
              <a:endCxn id="70" idx="1"/>
            </p:cNvCxnSpPr>
            <p:nvPr/>
          </p:nvCxnSpPr>
          <p:spPr>
            <a:xfrm>
              <a:off x="6613376" y="2495701"/>
              <a:ext cx="145057" cy="86421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68" idx="6"/>
              <a:endCxn id="69" idx="2"/>
            </p:cNvCxnSpPr>
            <p:nvPr/>
          </p:nvCxnSpPr>
          <p:spPr>
            <a:xfrm flipV="1">
              <a:off x="7295885" y="2698047"/>
              <a:ext cx="616993" cy="130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67" idx="6"/>
              <a:endCxn id="60" idx="3"/>
            </p:cNvCxnSpPr>
            <p:nvPr/>
          </p:nvCxnSpPr>
          <p:spPr>
            <a:xfrm flipV="1">
              <a:off x="6632151" y="2278694"/>
              <a:ext cx="848109" cy="1709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64" idx="5"/>
              <a:endCxn id="63" idx="2"/>
            </p:cNvCxnSpPr>
            <p:nvPr/>
          </p:nvCxnSpPr>
          <p:spPr>
            <a:xfrm>
              <a:off x="5950978" y="3540679"/>
              <a:ext cx="1897797" cy="122386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0" idx="4"/>
              <a:endCxn id="63" idx="1"/>
            </p:cNvCxnSpPr>
            <p:nvPr/>
          </p:nvCxnSpPr>
          <p:spPr>
            <a:xfrm>
              <a:off x="6803761" y="3471147"/>
              <a:ext cx="1063789" cy="12473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66" idx="2"/>
              <a:endCxn id="63" idx="6"/>
            </p:cNvCxnSpPr>
            <p:nvPr/>
          </p:nvCxnSpPr>
          <p:spPr>
            <a:xfrm flipH="1">
              <a:off x="7976981" y="4206027"/>
              <a:ext cx="488787" cy="5585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66" idx="1"/>
            </p:cNvCxnSpPr>
            <p:nvPr/>
          </p:nvCxnSpPr>
          <p:spPr>
            <a:xfrm flipH="1" flipV="1">
              <a:off x="7295885" y="2874441"/>
              <a:ext cx="1188658" cy="128551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Arc 94"/>
          <p:cNvSpPr/>
          <p:nvPr/>
        </p:nvSpPr>
        <p:spPr>
          <a:xfrm rot="4844019">
            <a:off x="665281" y="3209916"/>
            <a:ext cx="3062781" cy="1378866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/>
          <p:cNvSpPr/>
          <p:nvPr/>
        </p:nvSpPr>
        <p:spPr>
          <a:xfrm rot="4844019">
            <a:off x="4943555" y="3080387"/>
            <a:ext cx="3062781" cy="1378866"/>
          </a:xfrm>
          <a:prstGeom prst="arc">
            <a:avLst>
              <a:gd name="adj1" fmla="val 12198448"/>
              <a:gd name="adj2" fmla="val 3971"/>
            </a:avLst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6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Sparsification</a:t>
            </a:r>
            <a:r>
              <a:rPr lang="en-US" dirty="0" smtClean="0"/>
              <a:t> of nodes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246343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Generally: not well-defined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atural to define properties on nodes…</a:t>
                </a:r>
              </a:p>
              <a:p>
                <a:r>
                  <a:rPr lang="en-US" dirty="0" smtClean="0"/>
                  <a:t>Preserve a property with respect to a small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of “important nodes”</a:t>
                </a:r>
              </a:p>
              <a:p>
                <a:pPr lvl="1"/>
                <a:r>
                  <a:rPr lang="en-US" dirty="0" smtClean="0"/>
                  <a:t>using a small graph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deally: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lang="en-US" dirty="0" smtClean="0"/>
                  <a:t>, independent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2463434"/>
              </a:xfrm>
              <a:blipFill rotWithShape="0">
                <a:blip r:embed="rId2"/>
                <a:stretch>
                  <a:fillRect l="-1391" t="-5432" r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114702" y="4334028"/>
            <a:ext cx="2935060" cy="2362050"/>
            <a:chOff x="1386568" y="2806857"/>
            <a:chExt cx="2935060" cy="2362050"/>
          </a:xfrm>
        </p:grpSpPr>
        <p:sp>
          <p:nvSpPr>
            <p:cNvPr id="5" name="Oval 4"/>
            <p:cNvSpPr/>
            <p:nvPr/>
          </p:nvSpPr>
          <p:spPr>
            <a:xfrm>
              <a:off x="2952749" y="280685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67742" y="3975588"/>
              <a:ext cx="130628" cy="15704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91000" y="3314075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37114" y="5016507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386568" y="3848894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669596" y="485502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60372" y="468085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09422" y="282917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37757" y="30697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97036" y="29173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301648" y="374526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2" idx="6"/>
              <a:endCxn id="13" idx="1"/>
            </p:cNvCxnSpPr>
            <p:nvPr/>
          </p:nvCxnSpPr>
          <p:spPr>
            <a:xfrm>
              <a:off x="2040050" y="2905375"/>
              <a:ext cx="716837" cy="1867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4"/>
              <a:endCxn id="6" idx="0"/>
            </p:cNvCxnSpPr>
            <p:nvPr/>
          </p:nvCxnSpPr>
          <p:spPr>
            <a:xfrm flipH="1">
              <a:off x="3233056" y="3069771"/>
              <a:ext cx="329294" cy="9058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1"/>
            </p:cNvCxnSpPr>
            <p:nvPr/>
          </p:nvCxnSpPr>
          <p:spPr>
            <a:xfrm flipH="1">
              <a:off x="3056244" y="4132637"/>
              <a:ext cx="176812" cy="9061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5"/>
              <a:endCxn id="11" idx="1"/>
            </p:cNvCxnSpPr>
            <p:nvPr/>
          </p:nvCxnSpPr>
          <p:spPr>
            <a:xfrm>
              <a:off x="3279240" y="4109638"/>
              <a:ext cx="800262" cy="593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15" idx="2"/>
            </p:cNvCxnSpPr>
            <p:nvPr/>
          </p:nvCxnSpPr>
          <p:spPr>
            <a:xfrm flipV="1">
              <a:off x="1517196" y="3821462"/>
              <a:ext cx="784452" cy="1036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</p:cNvCxnSpPr>
            <p:nvPr/>
          </p:nvCxnSpPr>
          <p:spPr>
            <a:xfrm>
              <a:off x="1498066" y="3978976"/>
              <a:ext cx="236844" cy="876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5"/>
              <a:endCxn id="6" idx="1"/>
            </p:cNvCxnSpPr>
            <p:nvPr/>
          </p:nvCxnSpPr>
          <p:spPr>
            <a:xfrm>
              <a:off x="2849255" y="3199853"/>
              <a:ext cx="337617" cy="7987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3" idx="2"/>
              <a:endCxn id="9" idx="7"/>
            </p:cNvCxnSpPr>
            <p:nvPr/>
          </p:nvCxnSpPr>
          <p:spPr>
            <a:xfrm flipH="1">
              <a:off x="1498066" y="3145971"/>
              <a:ext cx="1239691" cy="725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5"/>
              <a:endCxn id="14" idx="1"/>
            </p:cNvCxnSpPr>
            <p:nvPr/>
          </p:nvCxnSpPr>
          <p:spPr>
            <a:xfrm>
              <a:off x="3064247" y="2936939"/>
              <a:ext cx="451919" cy="27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0"/>
              <a:endCxn id="13" idx="3"/>
            </p:cNvCxnSpPr>
            <p:nvPr/>
          </p:nvCxnSpPr>
          <p:spPr>
            <a:xfrm flipV="1">
              <a:off x="2366962" y="3199853"/>
              <a:ext cx="389925" cy="545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4"/>
              <a:endCxn id="9" idx="0"/>
            </p:cNvCxnSpPr>
            <p:nvPr/>
          </p:nvCxnSpPr>
          <p:spPr>
            <a:xfrm flipH="1">
              <a:off x="1451882" y="2981575"/>
              <a:ext cx="522854" cy="867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6"/>
              <a:endCxn id="7" idx="1"/>
            </p:cNvCxnSpPr>
            <p:nvPr/>
          </p:nvCxnSpPr>
          <p:spPr>
            <a:xfrm>
              <a:off x="3627664" y="2993571"/>
              <a:ext cx="582466" cy="3428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3"/>
              <a:endCxn id="6" idx="7"/>
            </p:cNvCxnSpPr>
            <p:nvPr/>
          </p:nvCxnSpPr>
          <p:spPr>
            <a:xfrm flipH="1">
              <a:off x="3279240" y="3444157"/>
              <a:ext cx="930890" cy="5544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6"/>
              <a:endCxn id="6" idx="3"/>
            </p:cNvCxnSpPr>
            <p:nvPr/>
          </p:nvCxnSpPr>
          <p:spPr>
            <a:xfrm flipV="1">
              <a:off x="1800224" y="4109638"/>
              <a:ext cx="1386648" cy="82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5" idx="5"/>
              <a:endCxn id="6" idx="2"/>
            </p:cNvCxnSpPr>
            <p:nvPr/>
          </p:nvCxnSpPr>
          <p:spPr>
            <a:xfrm>
              <a:off x="2413146" y="3875344"/>
              <a:ext cx="754596" cy="1787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4"/>
              <a:endCxn id="11" idx="0"/>
            </p:cNvCxnSpPr>
            <p:nvPr/>
          </p:nvCxnSpPr>
          <p:spPr>
            <a:xfrm flipH="1">
              <a:off x="4125686" y="3466475"/>
              <a:ext cx="130628" cy="12143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2" idx="5"/>
              <a:endCxn id="15" idx="1"/>
            </p:cNvCxnSpPr>
            <p:nvPr/>
          </p:nvCxnSpPr>
          <p:spPr>
            <a:xfrm>
              <a:off x="2020920" y="2959257"/>
              <a:ext cx="299858" cy="8083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759074" y="4626159"/>
            <a:ext cx="2756276" cy="1964029"/>
            <a:chOff x="5759074" y="4626159"/>
            <a:chExt cx="2756276" cy="1964029"/>
          </a:xfrm>
        </p:grpSpPr>
        <p:sp>
          <p:nvSpPr>
            <p:cNvPr id="46" name="Oval 45"/>
            <p:cNvSpPr/>
            <p:nvPr/>
          </p:nvSpPr>
          <p:spPr>
            <a:xfrm>
              <a:off x="6719507" y="4950634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655678" y="6437788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384722" y="4626159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413471" y="5345961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stCxn id="46" idx="5"/>
              <a:endCxn id="49" idx="1"/>
            </p:cNvCxnSpPr>
            <p:nvPr/>
          </p:nvCxnSpPr>
          <p:spPr>
            <a:xfrm>
              <a:off x="6831005" y="5080716"/>
              <a:ext cx="601596" cy="2875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8" idx="3"/>
              <a:endCxn id="49" idx="6"/>
            </p:cNvCxnSpPr>
            <p:nvPr/>
          </p:nvCxnSpPr>
          <p:spPr>
            <a:xfrm flipH="1">
              <a:off x="7544099" y="4756241"/>
              <a:ext cx="859753" cy="6659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9" idx="4"/>
              <a:endCxn id="47" idx="0"/>
            </p:cNvCxnSpPr>
            <p:nvPr/>
          </p:nvCxnSpPr>
          <p:spPr>
            <a:xfrm>
              <a:off x="7478785" y="5498361"/>
              <a:ext cx="242207" cy="93942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5759074" y="4950634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3" idx="6"/>
              <a:endCxn id="46" idx="2"/>
            </p:cNvCxnSpPr>
            <p:nvPr/>
          </p:nvCxnSpPr>
          <p:spPr>
            <a:xfrm>
              <a:off x="5889702" y="5026834"/>
              <a:ext cx="82980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1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</a:t>
            </a:r>
            <a:r>
              <a:rPr lang="en-US" dirty="0" err="1" smtClean="0"/>
              <a:t>sparsifiers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Cut (node) </a:t>
                </a:r>
                <a:r>
                  <a:rPr lang="en-US" dirty="0" err="1" smtClean="0"/>
                  <a:t>sparsifier</a:t>
                </a:r>
                <a:r>
                  <a:rPr lang="en-US" dirty="0" smtClean="0"/>
                  <a:t> </a:t>
                </a:r>
                <a:r>
                  <a:rPr lang="en-US" dirty="0">
                    <a:solidFill>
                      <a:srgbClr val="0070C0"/>
                    </a:solidFill>
                  </a:rPr>
                  <a:t>[HKNR98,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Moi09]</a:t>
                </a:r>
              </a:p>
              <a:p>
                <a:pPr lvl="1"/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, we have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Flow (node) </a:t>
                </a:r>
                <a:r>
                  <a:rPr lang="en-US" dirty="0" err="1" smtClean="0"/>
                  <a:t>sparsifier</a:t>
                </a:r>
                <a:r>
                  <a:rPr lang="en-US" dirty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[LM10]</a:t>
                </a:r>
              </a:p>
              <a:p>
                <a:pPr lvl="1"/>
                <a:r>
                  <a:rPr lang="en-US" dirty="0"/>
                  <a:t>g</a:t>
                </a:r>
                <a:r>
                  <a:rPr lang="en-US" dirty="0" smtClean="0"/>
                  <a:t>raph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/>
                  <a:t> </a:t>
                </a:r>
                <a:r>
                  <a:rPr lang="en-US" dirty="0" smtClean="0"/>
                  <a:t>for any multi-commodity flow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max concurrent flow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max concurrent flow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972738" y="4334942"/>
            <a:ext cx="2935060" cy="2362050"/>
            <a:chOff x="1386568" y="2806857"/>
            <a:chExt cx="2935060" cy="2362050"/>
          </a:xfrm>
        </p:grpSpPr>
        <p:sp>
          <p:nvSpPr>
            <p:cNvPr id="5" name="Oval 4"/>
            <p:cNvSpPr/>
            <p:nvPr/>
          </p:nvSpPr>
          <p:spPr>
            <a:xfrm>
              <a:off x="2952749" y="2806857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67742" y="3975588"/>
              <a:ext cx="130628" cy="15704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91000" y="3314075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37114" y="5016507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386568" y="3848894"/>
              <a:ext cx="130628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669596" y="485502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60372" y="4680856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09422" y="2829175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37757" y="30697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97036" y="2917371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301648" y="3745262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2" idx="6"/>
              <a:endCxn id="13" idx="1"/>
            </p:cNvCxnSpPr>
            <p:nvPr/>
          </p:nvCxnSpPr>
          <p:spPr>
            <a:xfrm>
              <a:off x="2040050" y="2905375"/>
              <a:ext cx="716837" cy="1867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4"/>
              <a:endCxn id="6" idx="0"/>
            </p:cNvCxnSpPr>
            <p:nvPr/>
          </p:nvCxnSpPr>
          <p:spPr>
            <a:xfrm flipH="1">
              <a:off x="3233056" y="3069771"/>
              <a:ext cx="329294" cy="9058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1"/>
            </p:cNvCxnSpPr>
            <p:nvPr/>
          </p:nvCxnSpPr>
          <p:spPr>
            <a:xfrm flipH="1">
              <a:off x="3056244" y="4132637"/>
              <a:ext cx="176812" cy="9061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5"/>
              <a:endCxn id="11" idx="1"/>
            </p:cNvCxnSpPr>
            <p:nvPr/>
          </p:nvCxnSpPr>
          <p:spPr>
            <a:xfrm>
              <a:off x="3279240" y="4109638"/>
              <a:ext cx="800262" cy="593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15" idx="2"/>
            </p:cNvCxnSpPr>
            <p:nvPr/>
          </p:nvCxnSpPr>
          <p:spPr>
            <a:xfrm flipV="1">
              <a:off x="1517196" y="3821462"/>
              <a:ext cx="784452" cy="1036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</p:cNvCxnSpPr>
            <p:nvPr/>
          </p:nvCxnSpPr>
          <p:spPr>
            <a:xfrm>
              <a:off x="1498066" y="3978976"/>
              <a:ext cx="236844" cy="876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5"/>
              <a:endCxn id="6" idx="1"/>
            </p:cNvCxnSpPr>
            <p:nvPr/>
          </p:nvCxnSpPr>
          <p:spPr>
            <a:xfrm>
              <a:off x="2849255" y="3199853"/>
              <a:ext cx="337617" cy="7987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3" idx="2"/>
              <a:endCxn id="9" idx="7"/>
            </p:cNvCxnSpPr>
            <p:nvPr/>
          </p:nvCxnSpPr>
          <p:spPr>
            <a:xfrm flipH="1">
              <a:off x="1498066" y="3145971"/>
              <a:ext cx="1239691" cy="725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5"/>
              <a:endCxn id="14" idx="1"/>
            </p:cNvCxnSpPr>
            <p:nvPr/>
          </p:nvCxnSpPr>
          <p:spPr>
            <a:xfrm>
              <a:off x="3064247" y="2936939"/>
              <a:ext cx="451919" cy="27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0"/>
              <a:endCxn id="13" idx="3"/>
            </p:cNvCxnSpPr>
            <p:nvPr/>
          </p:nvCxnSpPr>
          <p:spPr>
            <a:xfrm flipV="1">
              <a:off x="2366962" y="3199853"/>
              <a:ext cx="389925" cy="545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4"/>
              <a:endCxn id="9" idx="0"/>
            </p:cNvCxnSpPr>
            <p:nvPr/>
          </p:nvCxnSpPr>
          <p:spPr>
            <a:xfrm flipH="1">
              <a:off x="1451882" y="2981575"/>
              <a:ext cx="522854" cy="867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6"/>
              <a:endCxn id="7" idx="1"/>
            </p:cNvCxnSpPr>
            <p:nvPr/>
          </p:nvCxnSpPr>
          <p:spPr>
            <a:xfrm>
              <a:off x="3627664" y="2993571"/>
              <a:ext cx="582466" cy="3428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3"/>
              <a:endCxn id="6" idx="7"/>
            </p:cNvCxnSpPr>
            <p:nvPr/>
          </p:nvCxnSpPr>
          <p:spPr>
            <a:xfrm flipH="1">
              <a:off x="3279240" y="3444157"/>
              <a:ext cx="930890" cy="5544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6"/>
              <a:endCxn id="6" idx="3"/>
            </p:cNvCxnSpPr>
            <p:nvPr/>
          </p:nvCxnSpPr>
          <p:spPr>
            <a:xfrm flipV="1">
              <a:off x="1800224" y="4109638"/>
              <a:ext cx="1386648" cy="82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5" idx="5"/>
              <a:endCxn id="6" idx="2"/>
            </p:cNvCxnSpPr>
            <p:nvPr/>
          </p:nvCxnSpPr>
          <p:spPr>
            <a:xfrm>
              <a:off x="2413146" y="3875344"/>
              <a:ext cx="754596" cy="1787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4"/>
              <a:endCxn id="11" idx="0"/>
            </p:cNvCxnSpPr>
            <p:nvPr/>
          </p:nvCxnSpPr>
          <p:spPr>
            <a:xfrm flipH="1">
              <a:off x="4125686" y="3466475"/>
              <a:ext cx="130628" cy="12143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2" idx="5"/>
              <a:endCxn id="15" idx="1"/>
            </p:cNvCxnSpPr>
            <p:nvPr/>
          </p:nvCxnSpPr>
          <p:spPr>
            <a:xfrm>
              <a:off x="2020920" y="2959257"/>
              <a:ext cx="299858" cy="8083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759074" y="4560843"/>
            <a:ext cx="2756276" cy="1964029"/>
            <a:chOff x="5759074" y="4626159"/>
            <a:chExt cx="2756276" cy="1964029"/>
          </a:xfrm>
        </p:grpSpPr>
        <p:sp>
          <p:nvSpPr>
            <p:cNvPr id="34" name="Oval 33"/>
            <p:cNvSpPr/>
            <p:nvPr/>
          </p:nvSpPr>
          <p:spPr>
            <a:xfrm>
              <a:off x="6719507" y="4950634"/>
              <a:ext cx="13062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655678" y="6437788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384722" y="4626159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13471" y="5345961"/>
              <a:ext cx="1306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4" idx="5"/>
              <a:endCxn id="37" idx="1"/>
            </p:cNvCxnSpPr>
            <p:nvPr/>
          </p:nvCxnSpPr>
          <p:spPr>
            <a:xfrm>
              <a:off x="6831005" y="5080716"/>
              <a:ext cx="601596" cy="2875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37" idx="6"/>
            </p:cNvCxnSpPr>
            <p:nvPr/>
          </p:nvCxnSpPr>
          <p:spPr>
            <a:xfrm flipH="1">
              <a:off x="7544099" y="4756241"/>
              <a:ext cx="859753" cy="66592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4"/>
              <a:endCxn id="35" idx="0"/>
            </p:cNvCxnSpPr>
            <p:nvPr/>
          </p:nvCxnSpPr>
          <p:spPr>
            <a:xfrm>
              <a:off x="7478785" y="5498361"/>
              <a:ext cx="242207" cy="93942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759074" y="4950634"/>
              <a:ext cx="130628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6"/>
              <a:endCxn id="34" idx="2"/>
            </p:cNvCxnSpPr>
            <p:nvPr/>
          </p:nvCxnSpPr>
          <p:spPr>
            <a:xfrm>
              <a:off x="5889702" y="5026834"/>
              <a:ext cx="829805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Arc 42"/>
          <p:cNvSpPr/>
          <p:nvPr/>
        </p:nvSpPr>
        <p:spPr>
          <a:xfrm rot="3314076">
            <a:off x="1028208" y="3859313"/>
            <a:ext cx="2732314" cy="2599735"/>
          </a:xfrm>
          <a:prstGeom prst="arc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3314076">
            <a:off x="4514383" y="3949590"/>
            <a:ext cx="2732314" cy="2599735"/>
          </a:xfrm>
          <a:prstGeom prst="arc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710703" y="6173772"/>
                <a:ext cx="508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703" y="6173772"/>
                <a:ext cx="508216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84357" y="6157714"/>
                <a:ext cx="5382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357" y="6157714"/>
                <a:ext cx="53822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3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cut </a:t>
            </a:r>
            <a:r>
              <a:rPr lang="en-US" dirty="0" err="1" smtClean="0"/>
              <a:t>sparsifiers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52803047"/>
                  </p:ext>
                </p:extLst>
              </p:nvPr>
            </p:nvGraphicFramePr>
            <p:xfrm>
              <a:off x="628650" y="1662335"/>
              <a:ext cx="7252607" cy="2945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615"/>
                    <a:gridCol w="1613735"/>
                    <a:gridCol w="2449286"/>
                    <a:gridCol w="200297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Graph</a:t>
                          </a:r>
                          <a:r>
                            <a:rPr lang="en-US" baseline="0" dirty="0" smtClean="0"/>
                            <a:t> size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Approximation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Reference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Comments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func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log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</m:func>
                                          </m:e>
                                        </m:func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[Moi09,</a:t>
                          </a:r>
                          <a:r>
                            <a:rPr lang="en-US" baseline="0" dirty="0" smtClean="0"/>
                            <a:t> LM10, CLLM10, EGKRTCT10, MM10</a:t>
                          </a:r>
                          <a:r>
                            <a:rPr lang="en-US" dirty="0" smtClean="0"/>
                            <a:t>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[LM10, CLLM10,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MM10</a:t>
                          </a: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𝑝𝑜𝑙𝑦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[Chu12, KW12]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US" dirty="0" smtClean="0"/>
                            <a:t> = capacity of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oMath>
                          </a14:m>
                          <a:endParaRPr lang="en-US" dirty="0" smtClean="0"/>
                        </a:p>
                        <a:p>
                          <a:r>
                            <a:rPr lang="en-US" dirty="0" smtClean="0"/>
                            <a:t>(may depend on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[HKNR98, KRTV12]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Ω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[KRTV12, KR13]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52803047"/>
                  </p:ext>
                </p:extLst>
              </p:nvPr>
            </p:nvGraphicFramePr>
            <p:xfrm>
              <a:off x="628650" y="1662335"/>
              <a:ext cx="7252607" cy="2945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615"/>
                    <a:gridCol w="1613735"/>
                    <a:gridCol w="2449286"/>
                    <a:gridCol w="200297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Graph</a:t>
                          </a:r>
                          <a:r>
                            <a:rPr lang="en-US" baseline="0" dirty="0" smtClean="0"/>
                            <a:t> size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Approximation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Reference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Comments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77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" t="-56897" r="-512821" b="-275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4242" t="-56897" r="-278788" b="-275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[Moi09,</a:t>
                          </a:r>
                          <a:r>
                            <a:rPr lang="en-US" baseline="0" dirty="0" smtClean="0"/>
                            <a:t> LM10, CLLM10, EGKRTCT10, MM10</a:t>
                          </a:r>
                          <a:r>
                            <a:rPr lang="en-US" dirty="0" smtClean="0"/>
                            <a:t>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56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" t="-260000" r="-512821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4242" t="-260000" r="-278788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[LM10, CLLM10,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MM10</a:t>
                          </a: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" t="-240000" r="-512821" b="-13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4242" t="-240000" r="-278788" b="-13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[Chu12, KW12]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62006" t="-240000" r="-1520" b="-138095"/>
                          </a:stretch>
                        </a:blipFill>
                      </a:tcPr>
                    </a:tc>
                  </a:tr>
                  <a:tr h="4168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" t="-517391" r="-512821" b="-1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4242" t="-517391" r="-278788" b="-1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[HKNR98, KRTV12]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841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" t="-676190" r="-512821" b="-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4242" t="-676190" r="-278788" b="-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[KRTV12, KR13]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041984"/>
                  </p:ext>
                </p:extLst>
              </p:nvPr>
            </p:nvGraphicFramePr>
            <p:xfrm>
              <a:off x="628650" y="4804222"/>
              <a:ext cx="7252607" cy="37084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90048"/>
                    <a:gridCol w="1610302"/>
                    <a:gridCol w="2449286"/>
                    <a:gridCol w="2002971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𝑝𝑜𝑙𝑦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/>
                            <a:t>[AGK’14]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/>
                            <a:t>bipartite*</a:t>
                          </a:r>
                          <a:r>
                            <a:rPr lang="en-US" b="0" baseline="0" dirty="0" smtClean="0"/>
                            <a:t> graphs</a:t>
                          </a:r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041984"/>
                  </p:ext>
                </p:extLst>
              </p:nvPr>
            </p:nvGraphicFramePr>
            <p:xfrm>
              <a:off x="628650" y="4804222"/>
              <a:ext cx="7252607" cy="37084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90048"/>
                    <a:gridCol w="1610302"/>
                    <a:gridCol w="2449286"/>
                    <a:gridCol w="2002971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13" t="-8197" r="-51128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4242" t="-8197" r="-27765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/>
                            <a:t>[AGK’14]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/>
                            <a:t>bipartite*</a:t>
                          </a:r>
                          <a:r>
                            <a:rPr lang="en-US" b="0" baseline="0" dirty="0" smtClean="0"/>
                            <a:t> graphs</a:t>
                          </a:r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5889172" y="4237941"/>
            <a:ext cx="1788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bipartite*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30629" y="4898570"/>
            <a:ext cx="381000" cy="2503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5497286"/>
            <a:ext cx="7886700" cy="77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Similar results for flow (node) </a:t>
            </a:r>
            <a:r>
              <a:rPr lang="en-US" dirty="0" err="1" smtClean="0"/>
              <a:t>sparsifier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12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cut (node) </a:t>
            </a:r>
            <a:r>
              <a:rPr lang="en-US" dirty="0" err="1" smtClean="0"/>
              <a:t>sparsifiers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>
                    <a:solidFill>
                      <a:srgbClr val="002060"/>
                    </a:solidFill>
                  </a:rPr>
                  <a:t>Theorem: </a:t>
                </a:r>
                <a:r>
                  <a:rPr lang="en-US" b="0" dirty="0" smtClean="0"/>
                  <a:t>for bipartite graphs, can construct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/>
                  <a:t> approximate cut (node) </a:t>
                </a:r>
                <a:r>
                  <a:rPr lang="en-US" dirty="0" err="1" smtClean="0"/>
                  <a:t>sparsifier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sparsifier</a:t>
                </a:r>
                <a:r>
                  <a:rPr lang="en-US" dirty="0" smtClean="0"/>
                  <a:t> size: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o-RO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ro-RO" dirty="0" smtClean="0"/>
                  <a:t>N</a:t>
                </a:r>
                <a:r>
                  <a:rPr lang="en-US" dirty="0" smtClean="0"/>
                  <a:t>on-terminals </a:t>
                </a:r>
                <a:r>
                  <a:rPr lang="en-US" dirty="0"/>
                  <a:t>form independent set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335209" y="5081596"/>
            <a:ext cx="130628" cy="1570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82370" y="6077499"/>
            <a:ext cx="13062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97523" y="5989864"/>
            <a:ext cx="13062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1719" y="4539511"/>
            <a:ext cx="130628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72111" y="5692743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44559" y="6299922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06330" y="4233275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44559" y="3497076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22833" y="4959284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84573" y="3871212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1"/>
            <a:endCxn id="6" idx="0"/>
          </p:cNvCxnSpPr>
          <p:nvPr/>
        </p:nvCxnSpPr>
        <p:spPr>
          <a:xfrm flipH="1">
            <a:off x="5400523" y="4981602"/>
            <a:ext cx="2241440" cy="99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8" idx="0"/>
          </p:cNvCxnSpPr>
          <p:nvPr/>
        </p:nvCxnSpPr>
        <p:spPr>
          <a:xfrm flipH="1">
            <a:off x="5162837" y="5238645"/>
            <a:ext cx="237686" cy="7512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5"/>
            <a:endCxn id="11" idx="1"/>
          </p:cNvCxnSpPr>
          <p:nvPr/>
        </p:nvCxnSpPr>
        <p:spPr>
          <a:xfrm>
            <a:off x="5446707" y="5215646"/>
            <a:ext cx="1916982" cy="11065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6" idx="0"/>
          </p:cNvCxnSpPr>
          <p:nvPr/>
        </p:nvCxnSpPr>
        <p:spPr>
          <a:xfrm flipH="1">
            <a:off x="5400523" y="3649476"/>
            <a:ext cx="2009350" cy="14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2"/>
            <a:endCxn id="9" idx="7"/>
          </p:cNvCxnSpPr>
          <p:nvPr/>
        </p:nvCxnSpPr>
        <p:spPr>
          <a:xfrm flipH="1">
            <a:off x="4973217" y="3573276"/>
            <a:ext cx="2371342" cy="9885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3"/>
            <a:endCxn id="9" idx="0"/>
          </p:cNvCxnSpPr>
          <p:nvPr/>
        </p:nvCxnSpPr>
        <p:spPr>
          <a:xfrm flipH="1">
            <a:off x="4927033" y="4363357"/>
            <a:ext cx="2798427" cy="1761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  <a:endCxn id="7" idx="7"/>
          </p:cNvCxnSpPr>
          <p:nvPr/>
        </p:nvCxnSpPr>
        <p:spPr>
          <a:xfrm flipH="1">
            <a:off x="5993868" y="5089366"/>
            <a:ext cx="1648095" cy="10104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6" idx="7"/>
          </p:cNvCxnSpPr>
          <p:nvPr/>
        </p:nvCxnSpPr>
        <p:spPr>
          <a:xfrm flipH="1" flipV="1">
            <a:off x="5446707" y="5104595"/>
            <a:ext cx="500977" cy="9729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2"/>
            <a:endCxn id="6" idx="5"/>
          </p:cNvCxnSpPr>
          <p:nvPr/>
        </p:nvCxnSpPr>
        <p:spPr>
          <a:xfrm flipH="1" flipV="1">
            <a:off x="5446707" y="5215646"/>
            <a:ext cx="2225404" cy="5532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3"/>
            <a:endCxn id="6" idx="6"/>
          </p:cNvCxnSpPr>
          <p:nvPr/>
        </p:nvCxnSpPr>
        <p:spPr>
          <a:xfrm flipH="1">
            <a:off x="5465837" y="4001294"/>
            <a:ext cx="2137866" cy="11588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  <a:endCxn id="11" idx="2"/>
          </p:cNvCxnSpPr>
          <p:nvPr/>
        </p:nvCxnSpPr>
        <p:spPr>
          <a:xfrm>
            <a:off x="5993868" y="6207581"/>
            <a:ext cx="1350691" cy="168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" idx="4"/>
            <a:endCxn id="8" idx="1"/>
          </p:cNvCxnSpPr>
          <p:nvPr/>
        </p:nvCxnSpPr>
        <p:spPr>
          <a:xfrm>
            <a:off x="4927033" y="4691911"/>
            <a:ext cx="189620" cy="13202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8650" y="1290579"/>
            <a:ext cx="3043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[A-Gupta-Krauthgamer’14]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edges </a:t>
            </a:r>
            <a:r>
              <a:rPr lang="en-US" b="1" dirty="0" smtClean="0"/>
              <a:t>doesn’t</a:t>
            </a:r>
            <a:r>
              <a:rPr lang="en-US" dirty="0" smtClean="0"/>
              <a:t> work here</a:t>
            </a:r>
          </a:p>
          <a:p>
            <a:r>
              <a:rPr lang="en-US" dirty="0" smtClean="0"/>
              <a:t>Need to sample entire </a:t>
            </a:r>
            <a:r>
              <a:rPr lang="en-US" i="1" dirty="0" smtClean="0"/>
              <a:t>sub-structures</a:t>
            </a:r>
            <a:r>
              <a:rPr lang="en-US" dirty="0" smtClean="0"/>
              <a:t> of the graph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03054" y="4911933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02729" y="4874552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46346" y="5190465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5"/>
            <a:endCxn id="8" idx="2"/>
          </p:cNvCxnSpPr>
          <p:nvPr/>
        </p:nvCxnSpPr>
        <p:spPr>
          <a:xfrm>
            <a:off x="2214552" y="5042015"/>
            <a:ext cx="1531794" cy="224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2"/>
            <a:endCxn id="24" idx="6"/>
          </p:cNvCxnSpPr>
          <p:nvPr/>
        </p:nvCxnSpPr>
        <p:spPr>
          <a:xfrm flipH="1" flipV="1">
            <a:off x="3876974" y="4874552"/>
            <a:ext cx="1625755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6"/>
            <a:endCxn id="7" idx="3"/>
          </p:cNvCxnSpPr>
          <p:nvPr/>
        </p:nvCxnSpPr>
        <p:spPr>
          <a:xfrm flipV="1">
            <a:off x="3876974" y="5004634"/>
            <a:ext cx="1644885" cy="2620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746346" y="4362581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60033" y="3968532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46346" y="5586212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46346" y="4798352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58892" y="6046244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5" idx="6"/>
            <a:endCxn id="24" idx="2"/>
          </p:cNvCxnSpPr>
          <p:nvPr/>
        </p:nvCxnSpPr>
        <p:spPr>
          <a:xfrm flipV="1">
            <a:off x="2233682" y="4874552"/>
            <a:ext cx="1512664" cy="1135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7"/>
            <a:endCxn id="21" idx="2"/>
          </p:cNvCxnSpPr>
          <p:nvPr/>
        </p:nvCxnSpPr>
        <p:spPr>
          <a:xfrm flipV="1">
            <a:off x="2214552" y="4438781"/>
            <a:ext cx="1531794" cy="4954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7" idx="1"/>
          </p:cNvCxnSpPr>
          <p:nvPr/>
        </p:nvCxnSpPr>
        <p:spPr>
          <a:xfrm>
            <a:off x="3876974" y="4438781"/>
            <a:ext cx="1644885" cy="4580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0"/>
            <a:endCxn id="22" idx="2"/>
          </p:cNvCxnSpPr>
          <p:nvPr/>
        </p:nvCxnSpPr>
        <p:spPr>
          <a:xfrm flipV="1">
            <a:off x="2168368" y="4044732"/>
            <a:ext cx="1591665" cy="8672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4"/>
            <a:endCxn id="23" idx="2"/>
          </p:cNvCxnSpPr>
          <p:nvPr/>
        </p:nvCxnSpPr>
        <p:spPr>
          <a:xfrm>
            <a:off x="2168368" y="5064333"/>
            <a:ext cx="1577978" cy="5980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4"/>
            <a:endCxn id="25" idx="1"/>
          </p:cNvCxnSpPr>
          <p:nvPr/>
        </p:nvCxnSpPr>
        <p:spPr>
          <a:xfrm>
            <a:off x="2168368" y="5064333"/>
            <a:ext cx="1609654" cy="10042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22" idx="6"/>
          </p:cNvCxnSpPr>
          <p:nvPr/>
        </p:nvCxnSpPr>
        <p:spPr>
          <a:xfrm flipH="1" flipV="1">
            <a:off x="3890661" y="4044732"/>
            <a:ext cx="1677382" cy="829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5" idx="7"/>
            <a:endCxn id="7" idx="4"/>
          </p:cNvCxnSpPr>
          <p:nvPr/>
        </p:nvCxnSpPr>
        <p:spPr>
          <a:xfrm flipV="1">
            <a:off x="3870390" y="5026952"/>
            <a:ext cx="1697653" cy="104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3" idx="6"/>
            <a:endCxn id="7" idx="4"/>
          </p:cNvCxnSpPr>
          <p:nvPr/>
        </p:nvCxnSpPr>
        <p:spPr>
          <a:xfrm flipV="1">
            <a:off x="3876974" y="5026952"/>
            <a:ext cx="1691069" cy="6354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0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in Bipartite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non-terminals, together with edges</a:t>
            </a:r>
          </a:p>
          <a:p>
            <a:pPr lvl="1"/>
            <a:r>
              <a:rPr lang="en-US" dirty="0" smtClean="0"/>
              <a:t>reweight </a:t>
            </a:r>
            <a:r>
              <a:rPr lang="en-US" dirty="0"/>
              <a:t>edges accordingly</a:t>
            </a:r>
          </a:p>
        </p:txBody>
      </p:sp>
      <p:sp>
        <p:nvSpPr>
          <p:cNvPr id="4" name="Oval 3"/>
          <p:cNvSpPr/>
          <p:nvPr/>
        </p:nvSpPr>
        <p:spPr>
          <a:xfrm>
            <a:off x="2182111" y="5302854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4539" y="6188481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9321" y="5440929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4" idx="5"/>
            <a:endCxn id="6" idx="2"/>
          </p:cNvCxnSpPr>
          <p:nvPr/>
        </p:nvCxnSpPr>
        <p:spPr>
          <a:xfrm>
            <a:off x="2282050" y="4523448"/>
            <a:ext cx="2247271" cy="9936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6"/>
            <a:endCxn id="13" idx="6"/>
          </p:cNvCxnSpPr>
          <p:nvPr/>
        </p:nvCxnSpPr>
        <p:spPr>
          <a:xfrm flipV="1">
            <a:off x="2305167" y="4845776"/>
            <a:ext cx="2356812" cy="14189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3"/>
            <a:endCxn id="5" idx="6"/>
          </p:cNvCxnSpPr>
          <p:nvPr/>
        </p:nvCxnSpPr>
        <p:spPr>
          <a:xfrm flipH="1">
            <a:off x="2305167" y="5571011"/>
            <a:ext cx="2243284" cy="6936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06686" y="4158451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004" y="3387918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31351" y="4769576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41188" y="6188481"/>
            <a:ext cx="13062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6"/>
            <a:endCxn id="13" idx="2"/>
          </p:cNvCxnSpPr>
          <p:nvPr/>
        </p:nvCxnSpPr>
        <p:spPr>
          <a:xfrm flipV="1">
            <a:off x="2312739" y="4845776"/>
            <a:ext cx="2218612" cy="533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7"/>
            <a:endCxn id="10" idx="2"/>
          </p:cNvCxnSpPr>
          <p:nvPr/>
        </p:nvCxnSpPr>
        <p:spPr>
          <a:xfrm flipV="1">
            <a:off x="2293609" y="4234651"/>
            <a:ext cx="2213077" cy="10905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3"/>
            <a:endCxn id="5" idx="7"/>
          </p:cNvCxnSpPr>
          <p:nvPr/>
        </p:nvCxnSpPr>
        <p:spPr>
          <a:xfrm flipH="1">
            <a:off x="2286037" y="4288533"/>
            <a:ext cx="2239779" cy="19222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4" idx="6"/>
            <a:endCxn id="11" idx="3"/>
          </p:cNvCxnSpPr>
          <p:nvPr/>
        </p:nvCxnSpPr>
        <p:spPr>
          <a:xfrm flipV="1">
            <a:off x="2301180" y="3518000"/>
            <a:ext cx="2212954" cy="9515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1"/>
            <a:endCxn id="54" idx="6"/>
          </p:cNvCxnSpPr>
          <p:nvPr/>
        </p:nvCxnSpPr>
        <p:spPr>
          <a:xfrm flipH="1">
            <a:off x="2301180" y="4180769"/>
            <a:ext cx="2224636" cy="288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14" idx="1"/>
          </p:cNvCxnSpPr>
          <p:nvPr/>
        </p:nvCxnSpPr>
        <p:spPr>
          <a:xfrm>
            <a:off x="2247425" y="5455254"/>
            <a:ext cx="2312893" cy="755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3" idx="7"/>
            <a:endCxn id="11" idx="1"/>
          </p:cNvCxnSpPr>
          <p:nvPr/>
        </p:nvCxnSpPr>
        <p:spPr>
          <a:xfrm flipV="1">
            <a:off x="2262920" y="3410236"/>
            <a:ext cx="2251214" cy="118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3"/>
            <a:endCxn id="5" idx="5"/>
          </p:cNvCxnSpPr>
          <p:nvPr/>
        </p:nvCxnSpPr>
        <p:spPr>
          <a:xfrm flipH="1">
            <a:off x="2286037" y="6318563"/>
            <a:ext cx="22742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1"/>
            <a:endCxn id="54" idx="5"/>
          </p:cNvCxnSpPr>
          <p:nvPr/>
        </p:nvCxnSpPr>
        <p:spPr>
          <a:xfrm flipH="1" flipV="1">
            <a:off x="2282050" y="4523448"/>
            <a:ext cx="2268431" cy="268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151422" y="3506472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0552" y="4393366"/>
            <a:ext cx="13062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1965</TotalTime>
  <Words>465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Sampling in Graphs: node sparsifiers</vt:lpstr>
      <vt:lpstr>Graph compression</vt:lpstr>
      <vt:lpstr>Sparsification of edges</vt:lpstr>
      <vt:lpstr>Sparsification of nodes ?</vt:lpstr>
      <vt:lpstr>Node sparsifiers</vt:lpstr>
      <vt:lpstr>Results on cut sparsifiers</vt:lpstr>
      <vt:lpstr>Small cut (node) sparsifiers</vt:lpstr>
      <vt:lpstr>Main idea ?</vt:lpstr>
      <vt:lpstr>Sampling in Bipartite Graphs</vt:lpstr>
      <vt:lpstr>Sampling in Bipartite Graphs</vt:lpstr>
      <vt:lpstr>Non-uniform sampling</vt:lpstr>
      <vt:lpstr>How to choose p_v ?</vt:lpstr>
      <vt:lpstr>Tool: Importance sampling</vt:lpstr>
      <vt:lpstr>Importance sampling</vt:lpstr>
      <vt:lpstr>Actual Sampling</vt:lpstr>
      <vt:lpstr>Checking importance sampling</vt:lpstr>
      <vt:lpstr>Flow (node) sparsifiers</vt:lpstr>
      <vt:lpstr>Remarks</vt:lpstr>
      <vt:lpstr>Graph compression via sampling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Sublinear Algorithms</dc:title>
  <dc:creator>Alexandr Andoni</dc:creator>
  <cp:lastModifiedBy>Alexandr Andoni</cp:lastModifiedBy>
  <cp:revision>143</cp:revision>
  <dcterms:created xsi:type="dcterms:W3CDTF">2013-11-14T05:03:34Z</dcterms:created>
  <dcterms:modified xsi:type="dcterms:W3CDTF">2014-09-14T16:10:37Z</dcterms:modified>
</cp:coreProperties>
</file>