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4" r:id="rId1"/>
  </p:sldMasterIdLst>
  <p:notesMasterIdLst>
    <p:notesMasterId r:id="rId27"/>
  </p:notesMasterIdLst>
  <p:sldIdLst>
    <p:sldId id="256" r:id="rId2"/>
    <p:sldId id="284" r:id="rId3"/>
    <p:sldId id="286" r:id="rId4"/>
    <p:sldId id="287" r:id="rId5"/>
    <p:sldId id="288" r:id="rId6"/>
    <p:sldId id="400" r:id="rId7"/>
    <p:sldId id="417" r:id="rId8"/>
    <p:sldId id="401" r:id="rId9"/>
    <p:sldId id="402" r:id="rId10"/>
    <p:sldId id="403" r:id="rId11"/>
    <p:sldId id="404" r:id="rId12"/>
    <p:sldId id="405" r:id="rId13"/>
    <p:sldId id="406" r:id="rId14"/>
    <p:sldId id="420" r:id="rId15"/>
    <p:sldId id="424" r:id="rId16"/>
    <p:sldId id="423" r:id="rId17"/>
    <p:sldId id="426" r:id="rId18"/>
    <p:sldId id="425" r:id="rId19"/>
    <p:sldId id="429" r:id="rId20"/>
    <p:sldId id="428" r:id="rId21"/>
    <p:sldId id="427" r:id="rId22"/>
    <p:sldId id="432" r:id="rId23"/>
    <p:sldId id="421" r:id="rId24"/>
    <p:sldId id="433" r:id="rId25"/>
    <p:sldId id="434" r:id="rId26"/>
  </p:sldIdLst>
  <p:sldSz cx="9144000" cy="6858000" type="screen4x3"/>
  <p:notesSz cx="6858000" cy="9144000"/>
  <p:embeddedFontLst>
    <p:embeddedFont>
      <p:font typeface="Aharoni" panose="02010803020104030203" pitchFamily="2" charset="-79"/>
      <p:bold r:id="rId28"/>
    </p:embeddedFont>
    <p:embeddedFont>
      <p:font typeface="Gill Sans MT" panose="020B0502020104020203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Cambria Math" panose="02040503050406030204" pitchFamily="18" charset="0"/>
      <p:regular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  <p:embeddedFont>
      <p:font typeface="Wingdings 3" panose="05040102010807070707" pitchFamily="18" charset="2"/>
      <p:regular r:id="rId39"/>
    </p:embeddedFont>
  </p:embeddedFontLst>
  <p:custDataLst>
    <p:tags r:id="rId4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8000"/>
    <a:srgbClr val="CCFF99"/>
    <a:srgbClr val="CCFFCC"/>
    <a:srgbClr val="C0C0C0"/>
    <a:srgbClr val="FFCCCC"/>
    <a:srgbClr val="FF0000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5501" autoAdjust="0"/>
  </p:normalViewPr>
  <p:slideViewPr>
    <p:cSldViewPr>
      <p:cViewPr varScale="1">
        <p:scale>
          <a:sx n="88" d="100"/>
          <a:sy n="88" d="100"/>
        </p:scale>
        <p:origin x="732" y="96"/>
      </p:cViewPr>
      <p:guideLst>
        <p:guide orient="horz" pos="216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D02FFC-286B-4043-B72A-43B13F8D7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4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0EC00-B3F3-4B0C-9992-D4BEE170643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701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B2441F21-CDDF-4DF0-8670-E7932DFA86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8021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1197B-A050-4A8E-88C9-9A490FF184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DAB01-4521-4151-961D-65C02C0C3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558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32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79477ACB-4B24-492F-8664-C58DBA70E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0923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8A5D-16DD-419D-B134-42EB55A7E5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1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C197-5D04-4115-BED5-1CFA3EAA6D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745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E03947-7A18-4F52-8FFD-57564D7A7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142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6BD39-9EF1-40AB-993F-911A20CC5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4389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75941-9244-49D0-8FCD-58BC56FB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52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BDDB3E-083F-447A-96CC-428023A65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9490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5BE669E-0104-41B0-BCEC-770DD1C82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54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1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02245"/>
            <a:ext cx="8110538" cy="19335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000" dirty="0" smtClean="0"/>
              <a:t>Summer School on Hashing’14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400" dirty="0" smtClean="0"/>
              <a:t>Dimension Reduction</a:t>
            </a:r>
            <a:br>
              <a:rPr lang="en-US" sz="4400" dirty="0" smtClean="0"/>
            </a:br>
            <a:endParaRPr lang="en-US" sz="4400" i="1" dirty="0" smtClean="0"/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29063"/>
            <a:ext cx="8229600" cy="2419350"/>
          </a:xfrm>
          <a:noFill/>
        </p:spPr>
        <p:txBody>
          <a:bodyPr/>
          <a:lstStyle/>
          <a:p>
            <a:pPr algn="ctr"/>
            <a:r>
              <a:rPr lang="en-US" sz="4000" dirty="0"/>
              <a:t>Alex Andoni</a:t>
            </a:r>
            <a:endParaRPr lang="en-US" sz="2800" dirty="0"/>
          </a:p>
          <a:p>
            <a:pPr algn="ctr"/>
            <a:r>
              <a:rPr lang="en-US" sz="2600" dirty="0"/>
              <a:t>(</a:t>
            </a:r>
            <a:r>
              <a:rPr lang="en-US" sz="2600" dirty="0" smtClean="0"/>
              <a:t>Microsoft Research)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, </a:t>
                </a:r>
              </a:p>
              <a:p>
                <a:pPr lvl="1"/>
                <a:r>
                  <a:rPr lang="en-US" dirty="0">
                    <a:sym typeface="Symbol"/>
                  </a:rPr>
                  <a:t>f</a:t>
                </a:r>
                <a:r>
                  <a:rPr lang="en-US" dirty="0" smtClean="0">
                    <a:sym typeface="Symbol"/>
                  </a:rPr>
                  <a:t>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~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/>
                  <a:t>Linear: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>
                    <a:sym typeface="Symbol"/>
                  </a:rPr>
                  <a:t>Want: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)|  ≈ 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Ok to consider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linear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)|  ≈ ‖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𝑧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Claim: </a:t>
                </a: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, we have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Expectation: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sym typeface="Symbol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= 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Standard deviation:  </a:t>
                </a:r>
                <a:endParaRPr lang="en-US" i="1" dirty="0" smtClean="0">
                  <a:solidFill>
                    <a:srgbClr val="C00000"/>
                  </a:solidFill>
                  <a:latin typeface="Cambria Math" panose="02040503050406030204" pitchFamily="18" charset="0"/>
                  <a:sym typeface="Symbol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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[|(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 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Proof:</a:t>
                </a:r>
              </a:p>
              <a:p>
                <a:pPr lvl="1"/>
                <a:r>
                  <a:rPr lang="en-US" dirty="0" smtClean="0"/>
                  <a:t>Expectation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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320040" lvl="1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5075238"/>
              </a:xfrm>
              <a:blipFill rotWithShape="0">
                <a:blip r:embed="rId2"/>
                <a:stretch>
                  <a:fillRect l="-545" t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91625" y="281452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155" y="2814520"/>
            <a:ext cx="3257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2</a:t>
            </a:r>
            <a:endParaRPr lang="en-US" sz="2200" dirty="0">
              <a:solidFill>
                <a:srgbClr val="C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4191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blipFill rotWithShape="0">
                <a:blip r:embed="rId4"/>
                <a:stretch>
                  <a:fillRect l="-31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2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7772400" cy="1002110"/>
          </a:xfrm>
        </p:spPr>
        <p:txBody>
          <a:bodyPr/>
          <a:lstStyle/>
          <a:p>
            <a:r>
              <a:rPr lang="en-US" dirty="0" smtClean="0"/>
              <a:t>Full Dimension Reduction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237038"/>
              </a:xfrm>
            </p:spPr>
            <p:txBody>
              <a:bodyPr>
                <a:normAutofit/>
              </a:bodyPr>
              <a:lstStyle/>
              <a:p>
                <a:pPr marL="274320" lvl="1" indent="-274320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Just repeat the 1D embedding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times!</a:t>
                </a:r>
              </a:p>
              <a:p>
                <a:pPr marL="548640" lvl="2" indent="-274320">
                  <a:spcBef>
                    <a:spcPts val="58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d>
                      <m:dPr>
                        <m:ctrlPr>
                          <a:rPr lang="en-US" sz="21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1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1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21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sz="2100" dirty="0" smtClean="0">
                  <a:solidFill>
                    <a:srgbClr val="C00000"/>
                  </a:solidFill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100" dirty="0" smtClean="0"/>
                  <a:t>w</a:t>
                </a:r>
                <a:r>
                  <a:rPr lang="en-US" sz="2100" dirty="0" smtClean="0">
                    <a:solidFill>
                      <a:schemeClr val="tx1"/>
                    </a:solidFill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1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100" dirty="0" smtClean="0">
                    <a:solidFill>
                      <a:schemeClr val="tx1"/>
                    </a:solidFill>
                  </a:rPr>
                  <a:t> matrix of Gaussian random variables</a:t>
                </a:r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274320" lvl="1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Again,  want </a:t>
                </a:r>
                <a:r>
                  <a:rPr lang="en-US" sz="2400" dirty="0">
                    <a:solidFill>
                      <a:schemeClr val="tx1"/>
                    </a:solidFill>
                  </a:rPr>
                  <a:t>to prove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)‖ = (1±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∗ ‖</m:t>
                    </m:r>
                    <m:r>
                      <a:rPr lang="en-US" sz="2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GillSans"/>
                  </a:rPr>
                  <a:t> </a:t>
                </a:r>
                <a:endParaRPr lang="en-US" sz="22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200" dirty="0" smtClean="0">
                    <a:latin typeface="GillSans"/>
                  </a:rPr>
                  <a:t>for fixed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2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marL="548640" lvl="2">
                  <a:spcBef>
                    <a:spcPts val="580"/>
                  </a:spcBef>
                  <a:buClr>
                    <a:schemeClr val="accent1"/>
                  </a:buClr>
                </a:pPr>
                <a:r>
                  <a:rPr lang="en-US" sz="2200" dirty="0" smtClean="0">
                    <a:latin typeface="GillSans"/>
                  </a:rPr>
                  <a:t>with probability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237038"/>
              </a:xfrm>
              <a:blipFill rotWithShape="0">
                <a:blip r:embed="rId2"/>
                <a:stretch>
                  <a:fillRect l="-549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7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Concentration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800" dirty="0" smtClean="0"/>
                  <a:t>is distributed as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5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5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0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  <m:r>
                          <a:rPr lang="en-US" sz="25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5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sz="2500" dirty="0" smtClean="0">
                  <a:solidFill>
                    <a:srgbClr val="C00000"/>
                  </a:solidFill>
                  <a:latin typeface="GillSans"/>
                </a:endParaRPr>
              </a:p>
              <a:p>
                <a:pPr lvl="1"/>
                <a:r>
                  <a:rPr lang="en-US" sz="2500" dirty="0">
                    <a:latin typeface="GillSans"/>
                  </a:rPr>
                  <a:t>w</a:t>
                </a:r>
                <a:r>
                  <a:rPr lang="en-US" sz="2500" dirty="0" smtClean="0">
                    <a:latin typeface="GillSans"/>
                  </a:rPr>
                  <a:t>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 smtClean="0">
                    <a:solidFill>
                      <a:srgbClr val="C00000"/>
                    </a:solidFill>
                    <a:latin typeface="GillSans"/>
                  </a:rPr>
                  <a:t> </a:t>
                </a:r>
                <a:r>
                  <a:rPr lang="en-US" sz="2500" dirty="0" smtClean="0">
                    <a:latin typeface="GillSans"/>
                  </a:rPr>
                  <a:t>is distributed as Gaussian</a:t>
                </a:r>
                <a:endParaRPr lang="en-US" sz="2500" dirty="0">
                  <a:latin typeface="GillSans"/>
                </a:endParaRPr>
              </a:p>
              <a:p>
                <a:r>
                  <a:rPr lang="en-US" dirty="0" smtClean="0"/>
                  <a:t>Norm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is called chi-squared distribution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degrees</a:t>
                </a:r>
              </a:p>
              <a:p>
                <a:r>
                  <a:rPr lang="en-US" dirty="0" smtClean="0">
                    <a:solidFill>
                      <a:srgbClr val="0000CC"/>
                    </a:solidFill>
                  </a:rPr>
                  <a:t>Fact: </a:t>
                </a:r>
                <a:r>
                  <a:rPr lang="en-US" dirty="0" smtClean="0"/>
                  <a:t>chi-squared very well concentrated: </a:t>
                </a:r>
                <a:endParaRPr lang="en-US" dirty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Ω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Akin to central limit theorem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2"/>
                <a:stretch>
                  <a:fillRect l="-70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9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Johnson </a:t>
            </a:r>
            <a:r>
              <a:rPr lang="en-US" dirty="0" err="1" smtClean="0"/>
              <a:t>Lindenstrauss</a:t>
            </a:r>
            <a:r>
              <a:rPr lang="en-US" dirty="0" smtClean="0"/>
              <a:t>: wrap-up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…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/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 smtClean="0"/>
                  <a:t> with high probability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Beyond Gaussians:</a:t>
                </a:r>
              </a:p>
              <a:p>
                <a:pPr lvl="1"/>
                <a:r>
                  <a:rPr lang="en-US" dirty="0" smtClean="0"/>
                  <a:t>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 instead of Gaussians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[AMS’96, Ach’01, TZ’04…]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055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JL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Time: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𝑘𝑑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time ?</a:t>
                </a:r>
                <a:endParaRPr lang="en-US" dirty="0">
                  <a:solidFill>
                    <a:srgbClr val="0000CC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Yes!</a:t>
                </a: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</a:rPr>
                  <a:t>[</a:t>
                </a:r>
                <a:r>
                  <a:rPr lang="en-US" dirty="0">
                    <a:solidFill>
                      <a:srgbClr val="0000CC"/>
                    </a:solidFill>
                  </a:rPr>
                  <a:t>AC’06, AL’08’11, DKS’10, KN’12…]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Will show: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time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[Ailon-Chazelle’06]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2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JL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Costly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dense</a:t>
                </a:r>
              </a:p>
              <a:p>
                <a:r>
                  <a:rPr lang="en-US" dirty="0" smtClean="0"/>
                  <a:t>Meta-approach: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𝑠𝑝𝑎𝑟𝑠𝑒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?</a:t>
                </a:r>
                <a:endParaRPr lang="ro-RO" dirty="0" smtClean="0"/>
              </a:p>
              <a:p>
                <a:r>
                  <a:rPr lang="en-US" dirty="0" smtClean="0"/>
                  <a:t>Suppose sample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entries/row</a:t>
                </a:r>
              </a:p>
              <a:p>
                <a:r>
                  <a:rPr lang="en-US" dirty="0" smtClean="0"/>
                  <a:t>Analysis of one row: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Expectation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sSubSup>
                              <m:sSubSupPr>
                                <m:ctrlPr>
                                  <a:rPr lang="en-US" i="1" dirty="0" err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Sup>
                              <m:sSubSup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What about variance??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35995" y="4856777"/>
                <a:ext cx="2018309" cy="539571"/>
              </a:xfrm>
              <a:prstGeom prst="rect">
                <a:avLst/>
              </a:prstGeom>
              <a:noFill/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5995" y="4856777"/>
                <a:ext cx="2018309" cy="539571"/>
              </a:xfrm>
              <a:prstGeom prst="rect">
                <a:avLst/>
              </a:prstGeom>
              <a:blipFill rotWithShape="0">
                <a:blip r:embed="rId3"/>
                <a:stretch>
                  <a:fillRect l="-4505" b="-20000"/>
                </a:stretch>
              </a:blipFill>
              <a:ln>
                <a:solidFill>
                  <a:schemeClr val="dk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92985" y="1219200"/>
                <a:ext cx="2481945" cy="883315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85" y="1219200"/>
                <a:ext cx="2481945" cy="8833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blipFill rotWithShape="0">
                <a:blip r:embed="rId6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>
            <a:off x="5748175" y="121920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eft Brace 25"/>
          <p:cNvSpPr/>
          <p:nvPr/>
        </p:nvSpPr>
        <p:spPr>
          <a:xfrm rot="5400000">
            <a:off x="7101633" y="-23630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2877" y="540750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540750"/>
                <a:ext cx="389145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992984" y="1213196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Arrow Connector 5"/>
          <p:cNvCxnSpPr/>
          <p:nvPr/>
        </p:nvCxnSpPr>
        <p:spPr>
          <a:xfrm flipH="1" flipV="1">
            <a:off x="1998865" y="4465935"/>
            <a:ext cx="2342705" cy="1691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26355" y="607894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ormalization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9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JLT: sparse projection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can be large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Bad case: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 i</a:t>
                </a:r>
                <a:r>
                  <a:rPr lang="en-US" dirty="0" smtClean="0">
                    <a:sym typeface="Wingdings" panose="05000000000000000000" pitchFamily="2" charset="2"/>
                  </a:rPr>
                  <a:t>s sparse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t</a:t>
                </a:r>
                <a:r>
                  <a:rPr lang="en-US" dirty="0" smtClean="0">
                    <a:sym typeface="Wingdings" panose="05000000000000000000" pitchFamily="2" charset="2"/>
                  </a:rPr>
                  <a:t>hink: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/>
                  <a:t>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(each coordinate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goes somewhere)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 smtClean="0"/>
                  <a:t>two coordinates collide (bad) with probability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~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ant exponential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failure probability</a:t>
                </a:r>
              </a:p>
              <a:p>
                <a:pPr lvl="2"/>
                <a:r>
                  <a:rPr lang="en-US" dirty="0" smtClean="0"/>
                  <a:t>really would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But, take away: may work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“spread around”</a:t>
                </a:r>
              </a:p>
              <a:p>
                <a:r>
                  <a:rPr lang="en-US" dirty="0" smtClean="0"/>
                  <a:t>New plan:</a:t>
                </a:r>
              </a:p>
              <a:p>
                <a:pPr lvl="1"/>
                <a:r>
                  <a:rPr lang="en-US" dirty="0" smtClean="0"/>
                  <a:t>“spread around”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u</a:t>
                </a:r>
                <a:r>
                  <a:rPr lang="en-US" dirty="0" smtClean="0"/>
                  <a:t>se sparse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765" y="1219200"/>
                <a:ext cx="268835" cy="1843440"/>
              </a:xfrm>
              <a:prstGeom prst="rect">
                <a:avLst/>
              </a:prstGeom>
              <a:blipFill rotWithShape="0">
                <a:blip r:embed="rId5"/>
                <a:stretch>
                  <a:fillRect l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>
            <a:off x="5748175" y="1219200"/>
            <a:ext cx="153620" cy="8833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144" y="1476191"/>
                <a:ext cx="3821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5400000">
            <a:off x="7101633" y="-236300"/>
            <a:ext cx="264645" cy="2481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42877" y="540750"/>
                <a:ext cx="3891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77" y="540750"/>
                <a:ext cx="389145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5983705" y="1219200"/>
            <a:ext cx="2481945" cy="883315"/>
            <a:chOff x="6234043" y="2631340"/>
            <a:chExt cx="2481945" cy="8833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4043" y="2631340"/>
                  <a:ext cx="2481945" cy="88331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/>
            <p:cNvSpPr/>
            <p:nvPr/>
          </p:nvSpPr>
          <p:spPr>
            <a:xfrm>
              <a:off x="6569060" y="281452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9177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14740" y="3257550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13235" y="2801933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82070" y="337276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41147" y="2699305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25376" y="3085361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44478" y="3199942"/>
              <a:ext cx="76810" cy="1152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3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FJLT: full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= matrix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on diagonal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=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 matrix: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𝐻𝑥</m:t>
                    </m:r>
                  </m:oMath>
                </a14:m>
                <a:r>
                  <a:rPr lang="en-US" dirty="0" smtClean="0"/>
                  <a:t> can be computed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composed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only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= sparse matrix as before,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b="-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1652610" y="1901769"/>
            <a:ext cx="230491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1570" y="1901769"/>
            <a:ext cx="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64026" y="1901769"/>
            <a:ext cx="2534729" cy="106637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24188" y="2984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</a:t>
            </a:r>
          </a:p>
          <a:p>
            <a:r>
              <a:rPr lang="en-US" dirty="0"/>
              <a:t>s</a:t>
            </a:r>
            <a:r>
              <a:rPr lang="en-US" dirty="0" smtClean="0"/>
              <a:t>parse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28560" y="1163105"/>
                <a:ext cx="31145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</m:t>
                      </m:r>
                      <m:r>
                        <a:rPr lang="en-US" sz="42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60" y="1163105"/>
                <a:ext cx="3114571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3458254" y="2967777"/>
            <a:ext cx="4915841" cy="7390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27882" y="2606817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“spreading around”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650280" y="2984521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Hadamard</a:t>
            </a:r>
            <a:endParaRPr lang="en-US" dirty="0" smtClean="0"/>
          </a:p>
          <a:p>
            <a:r>
              <a:rPr lang="en-US" dirty="0" smtClean="0"/>
              <a:t>(Fast Fourier Transform)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17140" y="298452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around: intuition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Idea for </a:t>
                </a:r>
                <a:r>
                  <a:rPr lang="en-US" dirty="0" err="1" smtClean="0"/>
                  <a:t>Hadamard</a:t>
                </a:r>
                <a:r>
                  <a:rPr lang="en-US" dirty="0" smtClean="0"/>
                  <a:t>/Fourier Transform: </a:t>
                </a:r>
              </a:p>
              <a:p>
                <a:pPr lvl="1"/>
                <a:r>
                  <a:rPr lang="en-US" dirty="0" smtClean="0"/>
                  <a:t>“Uncertainty principle”: if the original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sparse, then the transform is dense!</a:t>
                </a:r>
              </a:p>
              <a:p>
                <a:pPr lvl="1"/>
                <a:r>
                  <a:rPr lang="en-US" dirty="0" smtClean="0"/>
                  <a:t>Though can “break”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’s that are already dense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28560" y="1163105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560" y="1163105"/>
                <a:ext cx="2707088" cy="7386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1652610" y="1901769"/>
            <a:ext cx="230491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1570" y="1901769"/>
            <a:ext cx="0" cy="989809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764026" y="1901769"/>
            <a:ext cx="2534729" cy="1066371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4188" y="298452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Projection:</a:t>
            </a:r>
          </a:p>
          <a:p>
            <a:r>
              <a:rPr lang="en-US" dirty="0"/>
              <a:t>s</a:t>
            </a:r>
            <a:r>
              <a:rPr lang="en-US" dirty="0" smtClean="0"/>
              <a:t>parse matrix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650280" y="2984521"/>
            <a:ext cx="2685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Hadamard</a:t>
            </a:r>
            <a:endParaRPr lang="en-US" dirty="0" smtClean="0"/>
          </a:p>
          <a:p>
            <a:r>
              <a:rPr lang="en-US" dirty="0" smtClean="0"/>
              <a:t>(Fast Fourier Transform)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117140" y="2984521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Diagonal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3458254" y="2967777"/>
            <a:ext cx="4915841" cy="739027"/>
          </a:xfrm>
          <a:prstGeom prst="round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27882" y="2606817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“spreading around”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 around: proof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||=1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Ideal spreading around: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±1/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0099"/>
                    </a:solidFill>
                  </a:rPr>
                  <a:t>Lemma: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⋅1/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, for each coordinate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𝑔𝑥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approx.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gaussian</a:t>
                </a:r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⋅1/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C00000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least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2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Search (NNS)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80462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Preprocess: </a:t>
                </a:r>
                <a:r>
                  <a:rPr lang="en-US" dirty="0" smtClean="0"/>
                  <a:t>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𝐷</m:t>
                    </m:r>
                  </m:oMath>
                </a14:m>
                <a:r>
                  <a:rPr lang="en-US" dirty="0" smtClean="0"/>
                  <a:t> of points</a:t>
                </a:r>
              </a:p>
              <a:p>
                <a:pPr eaLnBrk="1" hangingPunct="1"/>
                <a:endParaRPr lang="en-US" baseline="300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r>
                  <a:rPr lang="en-US" dirty="0" smtClean="0">
                    <a:solidFill>
                      <a:srgbClr val="0000CC"/>
                    </a:solidFill>
                  </a:rPr>
                  <a:t>Query:</a:t>
                </a:r>
                <a:r>
                  <a:rPr lang="en-US" dirty="0" smtClean="0"/>
                  <a:t> given a query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report 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𝐷</m:t>
                    </m:r>
                  </m:oMath>
                </a14:m>
                <a:r>
                  <a:rPr lang="en-US" dirty="0" smtClean="0">
                    <a:solidFill>
                      <a:schemeClr val="hlink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ym typeface="Symbol" pitchFamily="18" charset="2"/>
                  </a:rPr>
                  <a:t>with the smallest distance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  <a:sym typeface="Symbol" pitchFamily="18" charset="2"/>
                      </a:rPr>
                      <m:t>𝑞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804620" cy="4530725"/>
              </a:xfrm>
              <a:blipFill rotWithShape="1">
                <a:blip r:embed="rId3"/>
                <a:stretch>
                  <a:fillRect l="-2311" t="-1750" r="-3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4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11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713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3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714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11471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710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1" grpId="0" animBg="1"/>
      <p:bldP spid="114713" grpId="0"/>
      <p:bldP spid="114714" grpId="0"/>
      <p:bldP spid="1147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Why projection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Why aren’t we done?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US" dirty="0" smtClean="0"/>
                  <a:t>hoose first few coordinates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ach has same distribution: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gaussian</a:t>
                </a:r>
              </a:p>
              <a:p>
                <a:pPr lvl="1"/>
                <a:r>
                  <a:rPr lang="en-US" dirty="0" smtClean="0"/>
                  <a:t>Issue: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are not independent</a:t>
                </a:r>
              </a:p>
              <a:p>
                <a:r>
                  <a:rPr lang="en-US" dirty="0" smtClean="0"/>
                  <a:t>Nevertheless: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is a change of basis (rotation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0585" y="1146119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1146119"/>
                <a:ext cx="270708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1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Have: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𝐻𝐷𝑥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func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⋅1/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= projection onto just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random coordinates!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Proof: standard concentration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err="1" smtClean="0"/>
                  <a:t>Chernoff</a:t>
                </a:r>
                <a:r>
                  <a:rPr lang="en-US" dirty="0" smtClean="0"/>
                  <a:t>: enough to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terms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approximation</a:t>
                </a:r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suffices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0585" y="1146119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1146119"/>
                <a:ext cx="270708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958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FJLT: wrap-up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Obtain: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imension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Dimension not optimal: apply regular (dense) JL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to reduce further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Final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0000CC"/>
                    </a:solidFill>
                  </a:rPr>
                  <a:t>[AC’06, AL’08’11, WDLSA’09, DKS’10, KN’12, BN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, NPW’14]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b="-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20585" y="1146119"/>
                <a:ext cx="2707088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i="1" dirty="0" err="1" smtClean="0">
                          <a:latin typeface="Cambria Math" panose="02040503050406030204" pitchFamily="18" charset="0"/>
                        </a:rPr>
                        <m:t>𝑃𝐻𝐷𝑥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585" y="1146119"/>
                <a:ext cx="2707088" cy="738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06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 Reduction: beyond Euclidean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Johnson-</a:t>
                </a:r>
                <a:r>
                  <a:rPr lang="en-US" dirty="0" err="1" smtClean="0"/>
                  <a:t>Lindenstrauss</a:t>
                </a:r>
                <a:r>
                  <a:rPr lang="en-US" dirty="0" smtClean="0"/>
                  <a:t>: for Euclidean space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dimension, oblivious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Other </a:t>
                </a:r>
                <a:r>
                  <a:rPr lang="en-US" dirty="0"/>
                  <a:t>norms, such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Essentially </a:t>
                </a:r>
                <a:r>
                  <a:rPr lang="en-US" dirty="0"/>
                  <a:t>no: </a:t>
                </a:r>
                <a:r>
                  <a:rPr lang="en-US" dirty="0">
                    <a:solidFill>
                      <a:srgbClr val="0000CC"/>
                    </a:solidFill>
                  </a:rPr>
                  <a:t>[CS’02, BC’03, LN’04, JN’10…]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approximation: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	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</a:t>
                </a:r>
                <a:r>
                  <a:rPr lang="en-US" dirty="0">
                    <a:solidFill>
                      <a:srgbClr val="0000CC"/>
                    </a:solidFill>
                  </a:rPr>
                  <a:t>BC03, NR10, ANN10…]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e</a:t>
                </a:r>
                <a:r>
                  <a:rPr lang="en-US" dirty="0" smtClean="0"/>
                  <a:t>ven if map depends on the dataset!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 smtClean="0"/>
                  <a:t>But can do </a:t>
                </a:r>
                <a:r>
                  <a:rPr lang="en-US" i="1" dirty="0" smtClean="0"/>
                  <a:t>weak </a:t>
                </a:r>
                <a:r>
                  <a:rPr lang="en-US" dirty="0" smtClean="0"/>
                  <a:t>dimension reduction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1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Towards dimension reduction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852" b="-19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we do the “analog” of Euclidean projections?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we used: Gaussian distribution</a:t>
                </a:r>
              </a:p>
              <a:p>
                <a:pPr lvl="1"/>
                <a:r>
                  <a:rPr lang="en-US" dirty="0"/>
                  <a:t>h</a:t>
                </a:r>
                <a:r>
                  <a:rPr lang="en-US" dirty="0" smtClean="0"/>
                  <a:t>as stability property: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Is there something similar for 1-norm?</a:t>
                </a:r>
              </a:p>
              <a:p>
                <a:pPr lvl="1"/>
                <a:r>
                  <a:rPr lang="en-US" dirty="0" smtClean="0"/>
                  <a:t>Yes: Cauchy distribution!</a:t>
                </a:r>
              </a:p>
              <a:p>
                <a:pPr lvl="1"/>
                <a:r>
                  <a:rPr lang="ro-RO" dirty="0" smtClean="0"/>
                  <a:t>1-stable</a:t>
                </a:r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is distributed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What’s wrong then?</a:t>
                </a:r>
              </a:p>
              <a:p>
                <a:pPr lvl="1"/>
                <a:r>
                  <a:rPr lang="en-US" dirty="0" smtClean="0"/>
                  <a:t>Cauchy are </a:t>
                </a:r>
                <a:r>
                  <a:rPr lang="en-US" b="1" dirty="0" smtClean="0"/>
                  <a:t>heavy-tailed…</a:t>
                </a:r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oesn’t even have finite expectation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𝑝𝑑𝑓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235" y="3582620"/>
                <a:ext cx="2198935" cy="6619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://upload.wikimedia.org/wikipedia/commons/thumb/8/8c/Cauchy_pdf.svg/360px-Cauchy_pdf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42" y="4773175"/>
            <a:ext cx="2606030" cy="20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embedding </a:t>
            </a:r>
            <a:r>
              <a:rPr lang="en-US" dirty="0" smtClean="0">
                <a:solidFill>
                  <a:srgbClr val="0000CC"/>
                </a:solidFill>
              </a:rPr>
              <a:t>[Indyk’00]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32B97-9EEE-44EE-A4FA-096EC9B38BF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Still, can consider map as before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Each coordinate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Cauchy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does not concentrate at all, but…</a:t>
                </a:r>
              </a:p>
              <a:p>
                <a:r>
                  <a:rPr lang="en-US" dirty="0" smtClean="0"/>
                  <a:t>Can estimate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by:</a:t>
                </a:r>
              </a:p>
              <a:p>
                <a:pPr lvl="1"/>
                <a:r>
                  <a:rPr lang="en-US" dirty="0" smtClean="0"/>
                  <a:t>Median of absolute values of coordinates!</a:t>
                </a:r>
              </a:p>
              <a:p>
                <a:pPr lvl="1"/>
                <a:r>
                  <a:rPr lang="en-US" dirty="0" smtClean="0"/>
                  <a:t>Concentrates because abs(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Cauchy) is in the correct range for 90% of the time!</a:t>
                </a:r>
              </a:p>
              <a:p>
                <a:endParaRPr lang="en-US" dirty="0"/>
              </a:p>
              <a:p>
                <a:r>
                  <a:rPr lang="en-US" dirty="0" smtClean="0"/>
                  <a:t>Gives a </a:t>
                </a:r>
                <a:r>
                  <a:rPr lang="en-US" i="1" dirty="0" smtClean="0"/>
                  <a:t>sketch</a:t>
                </a:r>
              </a:p>
              <a:p>
                <a:pPr lvl="1"/>
                <a:r>
                  <a:rPr lang="en-US" dirty="0" smtClean="0"/>
                  <a:t>OK for nearest neighbor search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91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6302375" cy="4824413"/>
          </a:xfrm>
        </p:spPr>
        <p:txBody>
          <a:bodyPr/>
          <a:lstStyle/>
          <a:p>
            <a:pPr eaLnBrk="1" hangingPunct="1"/>
            <a:r>
              <a:rPr lang="en-US" sz="2500" dirty="0" smtClean="0"/>
              <a:t>Generic setup:</a:t>
            </a:r>
          </a:p>
          <a:p>
            <a:pPr lvl="1" eaLnBrk="1" hangingPunct="1"/>
            <a:r>
              <a:rPr lang="en-US" sz="2100" dirty="0" smtClean="0"/>
              <a:t>Points model </a:t>
            </a:r>
            <a:r>
              <a:rPr lang="en-US" sz="2100" i="1" dirty="0" smtClean="0"/>
              <a:t>objects (e.g. images)</a:t>
            </a:r>
          </a:p>
          <a:p>
            <a:pPr lvl="1" eaLnBrk="1" hangingPunct="1"/>
            <a:r>
              <a:rPr lang="en-US" sz="2100" dirty="0" smtClean="0"/>
              <a:t>Distance models </a:t>
            </a:r>
            <a:r>
              <a:rPr lang="en-US" sz="2100" i="1" dirty="0" smtClean="0"/>
              <a:t>(dis)similarity measure</a:t>
            </a:r>
          </a:p>
          <a:p>
            <a:pPr eaLnBrk="1" hangingPunct="1"/>
            <a:r>
              <a:rPr lang="en-US" sz="2500" dirty="0" smtClean="0"/>
              <a:t>Application areas: </a:t>
            </a:r>
          </a:p>
          <a:p>
            <a:pPr lvl="1" eaLnBrk="1" hangingPunct="1"/>
            <a:r>
              <a:rPr lang="en-US" sz="2100" dirty="0" smtClean="0"/>
              <a:t>machine learning: k-NN rule</a:t>
            </a:r>
          </a:p>
          <a:p>
            <a:pPr lvl="1" eaLnBrk="1" hangingPunct="1"/>
            <a:r>
              <a:rPr lang="en-US" sz="2100" dirty="0" smtClean="0"/>
              <a:t>speech/image/video/music recognition, vector quantization, bioinformatics, etc…</a:t>
            </a:r>
          </a:p>
          <a:p>
            <a:pPr eaLnBrk="1" hangingPunct="1"/>
            <a:r>
              <a:rPr lang="en-US" sz="2500" dirty="0" smtClean="0"/>
              <a:t>Distance can be: </a:t>
            </a:r>
          </a:p>
          <a:p>
            <a:pPr lvl="1" eaLnBrk="1" hangingPunct="1"/>
            <a:r>
              <a:rPr lang="en-US" sz="2100" dirty="0" smtClean="0"/>
              <a:t>Hamming,	Euclidean, 				 edit distance, Earth-mover distance, etc…</a:t>
            </a:r>
          </a:p>
          <a:p>
            <a:pPr eaLnBrk="1" hangingPunct="1"/>
            <a:r>
              <a:rPr lang="en-US" sz="2500" dirty="0" smtClean="0"/>
              <a:t>Primitive for other problems:</a:t>
            </a:r>
          </a:p>
          <a:p>
            <a:pPr lvl="1" eaLnBrk="1" hangingPunct="1"/>
            <a:r>
              <a:rPr lang="en-US" sz="2100" dirty="0" smtClean="0"/>
              <a:t>find the similar pairs in a set </a:t>
            </a:r>
            <a:r>
              <a:rPr lang="en-US" sz="2100" dirty="0" smtClean="0">
                <a:solidFill>
                  <a:srgbClr val="A50021"/>
                </a:solidFill>
              </a:rPr>
              <a:t>D</a:t>
            </a:r>
            <a:r>
              <a:rPr lang="en-US" sz="2100" dirty="0" smtClean="0"/>
              <a:t>, clustering…</a:t>
            </a:r>
          </a:p>
        </p:txBody>
      </p:sp>
      <p:sp>
        <p:nvSpPr>
          <p:cNvPr id="16388" name="Oval 16"/>
          <p:cNvSpPr>
            <a:spLocks noChangeArrowheads="1"/>
          </p:cNvSpPr>
          <p:nvPr/>
        </p:nvSpPr>
        <p:spPr bwMode="auto">
          <a:xfrm>
            <a:off x="7693025" y="18351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18"/>
          <p:cNvSpPr>
            <a:spLocks noChangeArrowheads="1"/>
          </p:cNvSpPr>
          <p:nvPr/>
        </p:nvSpPr>
        <p:spPr bwMode="auto">
          <a:xfrm>
            <a:off x="7651750" y="32480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19"/>
          <p:cNvSpPr>
            <a:spLocks noChangeArrowheads="1"/>
          </p:cNvSpPr>
          <p:nvPr/>
        </p:nvSpPr>
        <p:spPr bwMode="auto">
          <a:xfrm>
            <a:off x="8683625" y="465931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Oval 20"/>
          <p:cNvSpPr>
            <a:spLocks noChangeArrowheads="1"/>
          </p:cNvSpPr>
          <p:nvPr/>
        </p:nvSpPr>
        <p:spPr bwMode="auto">
          <a:xfrm>
            <a:off x="8759825" y="28257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Oval 23"/>
          <p:cNvSpPr>
            <a:spLocks noChangeArrowheads="1"/>
          </p:cNvSpPr>
          <p:nvPr/>
        </p:nvSpPr>
        <p:spPr bwMode="auto">
          <a:xfrm>
            <a:off x="7346950" y="370522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5" name="Picture 19" descr="tw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617913"/>
            <a:ext cx="344487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57" name="Picture 21" descr="tw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5" y="3082925"/>
            <a:ext cx="411163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1" name="Picture 25" descr="e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33550"/>
            <a:ext cx="411162" cy="3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3" name="Picture 27" descr="n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2725738"/>
            <a:ext cx="411163" cy="35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65" name="Picture 29" descr="sev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4605338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Oval 17"/>
          <p:cNvSpPr>
            <a:spLocks noChangeArrowheads="1"/>
          </p:cNvSpPr>
          <p:nvPr/>
        </p:nvSpPr>
        <p:spPr bwMode="auto">
          <a:xfrm>
            <a:off x="6607175" y="483552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6759" name="Picture 23" descr="two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4735513"/>
            <a:ext cx="411162" cy="35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604000" y="2028825"/>
            <a:ext cx="69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011111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57925" y="3105150"/>
            <a:ext cx="6953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latin typeface="Arial Black" pitchFamily="34" charset="0"/>
                <a:cs typeface="Aharoni" pitchFamily="2" charset="-79"/>
              </a:rPr>
              <a:t>000000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001100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000100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110100</a:t>
            </a:r>
          </a:p>
          <a:p>
            <a:r>
              <a:rPr lang="en-US" sz="1000">
                <a:latin typeface="Arial Black" pitchFamily="34" charset="0"/>
                <a:cs typeface="Aharoni" pitchFamily="2" charset="-79"/>
              </a:rPr>
              <a:t>111111</a:t>
            </a:r>
          </a:p>
        </p:txBody>
      </p:sp>
      <p:sp>
        <p:nvSpPr>
          <p:cNvPr id="3" name="Equal 2"/>
          <p:cNvSpPr/>
          <p:nvPr/>
        </p:nvSpPr>
        <p:spPr bwMode="auto">
          <a:xfrm rot="1977308">
            <a:off x="7178675" y="2843213"/>
            <a:ext cx="411163" cy="269875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Equal 30"/>
          <p:cNvSpPr/>
          <p:nvPr/>
        </p:nvSpPr>
        <p:spPr bwMode="auto">
          <a:xfrm>
            <a:off x="6884988" y="3660775"/>
            <a:ext cx="411162" cy="26828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5"/>
              <p:cNvSpPr txBox="1">
                <a:spLocks noChangeArrowheads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5838" y="3840163"/>
                <a:ext cx="40081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26"/>
              <p:cNvSpPr txBox="1">
                <a:spLocks noChangeArrowheads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A50021"/>
                          </a:solidFill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US" sz="2000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5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8750" y="3302000"/>
                <a:ext cx="401007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0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7423150" y="3349625"/>
            <a:ext cx="2540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" name="Picture 6" descr="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679450"/>
            <a:ext cx="4872038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5613400" cy="4530725"/>
              </a:xfrm>
            </p:spPr>
            <p:txBody>
              <a:bodyPr/>
              <a:lstStyle/>
              <a:p>
                <a:pPr eaLnBrk="1" hangingPunct="1"/>
                <a:r>
                  <a:rPr lang="en-US" dirty="0" smtClean="0"/>
                  <a:t>Compute </a:t>
                </a:r>
                <a:r>
                  <a:rPr lang="en-US" i="1" dirty="0" err="1" smtClean="0"/>
                  <a:t>Voronoi</a:t>
                </a:r>
                <a:r>
                  <a:rPr lang="en-US" i="1" dirty="0" smtClean="0"/>
                  <a:t> diagram</a:t>
                </a:r>
              </a:p>
              <a:p>
                <a:pPr eaLnBrk="1" hangingPunct="1"/>
                <a:r>
                  <a:rPr lang="en-US" dirty="0" smtClean="0"/>
                  <a:t>Given query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, perform </a:t>
                </a:r>
                <a:r>
                  <a:rPr lang="en-US" i="1" dirty="0" smtClean="0"/>
                  <a:t>point location</a:t>
                </a:r>
              </a:p>
              <a:p>
                <a:pPr eaLnBrk="1" hangingPunct="1"/>
                <a:r>
                  <a:rPr lang="en-US" dirty="0" smtClean="0"/>
                  <a:t>Performance:</a:t>
                </a:r>
              </a:p>
              <a:p>
                <a:pPr lvl="1" eaLnBrk="1" hangingPunct="1"/>
                <a:r>
                  <a:rPr lang="en-US" dirty="0" smtClean="0"/>
                  <a:t>Space: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𝑛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lvl="1" eaLnBrk="1" hangingPunct="1"/>
                <a:r>
                  <a:rPr lang="en-US" dirty="0" smtClean="0"/>
                  <a:t>Query time: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A5002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A50021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solidFill>
                          <a:srgbClr val="A5002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A50021"/>
                  </a:solidFill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5613400" cy="4530725"/>
              </a:xfrm>
              <a:blipFill rotWithShape="1">
                <a:blip r:embed="rId3"/>
                <a:stretch>
                  <a:fillRect l="-2389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7566025" y="3313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H="1">
            <a:off x="7259638" y="3389313"/>
            <a:ext cx="382587" cy="196850"/>
          </a:xfrm>
          <a:prstGeom prst="line">
            <a:avLst/>
          </a:prstGeom>
          <a:noFill/>
          <a:ln w="38100">
            <a:solidFill>
              <a:srgbClr val="0000CC"/>
            </a:solidFill>
            <a:prstDash val="sysDot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 animBg="1"/>
      <p:bldP spid="1208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High-dimensional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85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</p:spPr>
            <p:txBody>
              <a:bodyPr/>
              <a:lstStyle/>
              <a:p>
                <a:pPr eaLnBrk="1" hangingPunct="1"/>
                <a:r>
                  <a:rPr lang="en-US" sz="2800" dirty="0" smtClean="0"/>
                  <a:t>All exact algorithms degrade rapidly with the dimension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>
                  <a:solidFill>
                    <a:srgbClr val="A50021"/>
                  </a:solidFill>
                </a:endParaRPr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  <a:p>
                <a:pPr eaLnBrk="1" hangingPunct="1"/>
                <a:endParaRPr lang="en-US" sz="2800" dirty="0" smtClean="0"/>
              </a:p>
            </p:txBody>
          </p:sp>
        </mc:Choice>
        <mc:Fallback xmlns="">
          <p:sp>
            <p:nvSpPr>
              <p:cNvPr id="121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8229600" cy="4594225"/>
              </a:xfrm>
              <a:blipFill rotWithShape="0">
                <a:blip r:embed="rId2"/>
                <a:stretch>
                  <a:fillRect l="-741" t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672986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log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𝑂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kumimoji="0" lang="en-US" sz="24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(</a:t>
                          </a: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Voronoi</a:t>
                          </a: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diagram size)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kumimoji="0" lang="en-US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A50021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A5002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marL="91446" marR="91446" marT="45719" marB="45719" horzOverflow="overflow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2672986"/>
                  </p:ext>
                </p:extLst>
              </p:nvPr>
            </p:nvGraphicFramePr>
            <p:xfrm>
              <a:off x="385763" y="2613025"/>
              <a:ext cx="8526462" cy="17532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42857"/>
                    <a:gridCol w="2150819"/>
                    <a:gridCol w="4032786"/>
                  </a:tblGrid>
                  <a:tr h="457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Algorithm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Query time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Space</a:t>
                          </a:r>
                        </a:p>
                      </a:txBody>
                      <a:tcPr marL="91446" marR="91446" marT="45719" marB="45719" horzOverflow="overflow"/>
                    </a:tc>
                  </a:tr>
                  <a:tr h="47237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Full indexing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03846" r="-191218" b="-20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03846" r="-1964" b="-203846"/>
                          </a:stretch>
                        </a:blipFill>
                      </a:tcPr>
                    </a:tc>
                  </a:tr>
                  <a:tr h="8234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1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No indexing – linear scan</a:t>
                          </a:r>
                        </a:p>
                      </a:txBody>
                      <a:tcPr marL="91446" marR="91446" marT="45719" marB="45719" horzOverflow="overflow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031" t="-116912" r="-191218" b="-169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46" marR="91446" marT="45719" marB="45719" horzOverflow="overflow">
                        <a:blipFill rotWithShape="0">
                          <a:blip r:embed="rId3"/>
                          <a:stretch>
                            <a:fillRect l="-113595" t="-116912" r="-1964" b="-169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Dimension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ym typeface="Symbol"/>
                  </a:rPr>
                  <a:t>If high dimension is an issue, reduce it?!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“flatten”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into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 smtClean="0">
                    <a:sym typeface="Symbol"/>
                  </a:rPr>
                  <a:t>Not possible in general: packing bound</a:t>
                </a:r>
              </a:p>
              <a:p>
                <a:r>
                  <a:rPr lang="en-US" dirty="0" smtClean="0">
                    <a:sym typeface="Symbol"/>
                  </a:rPr>
                  <a:t>But can if: for a fixed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olidFill>
                      <a:srgbClr val="0000CC"/>
                    </a:solidFill>
                    <a:sym typeface="Symbol"/>
                  </a:rPr>
                  <a:t>Johnson </a:t>
                </a:r>
                <a:r>
                  <a:rPr lang="en-US" dirty="0" err="1" smtClean="0">
                    <a:solidFill>
                      <a:srgbClr val="0000CC"/>
                    </a:solidFill>
                    <a:sym typeface="Symbol"/>
                  </a:rPr>
                  <a:t>Lindenstrauss</a:t>
                </a:r>
                <a:r>
                  <a:rPr lang="en-US" dirty="0" smtClean="0">
                    <a:solidFill>
                      <a:srgbClr val="0000CC"/>
                    </a:solidFill>
                    <a:sym typeface="Symbol"/>
                  </a:rPr>
                  <a:t> Lemma [JL’84]</a:t>
                </a:r>
              </a:p>
              <a:p>
                <a:r>
                  <a:rPr lang="en-US" dirty="0" smtClean="0">
                    <a:sym typeface="Symbol"/>
                  </a:rPr>
                  <a:t>Application: NNS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ℜ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endParaRPr lang="en-US" baseline="30000" dirty="0" smtClean="0">
                  <a:sym typeface="Symbol"/>
                </a:endParaRPr>
              </a:p>
              <a:p>
                <a:pPr lvl="1"/>
                <a:r>
                  <a:rPr lang="en-US" dirty="0" smtClean="0">
                    <a:sym typeface="Symbol"/>
                  </a:rPr>
                  <a:t>Trivial scan: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ym typeface="Symbol"/>
                  </a:rPr>
                  <a:t> query time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Reduce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)+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𝑑𝑖𝑚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en-US" dirty="0" smtClean="0"/>
                  <a:t> time if preprocess,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𝑑𝑖𝑚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𝑟𝑒𝑑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time to reduce dimension of the query point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  <a:blipFill rotWithShape="0">
                <a:blip r:embed="rId2"/>
                <a:stretch>
                  <a:fillRect l="-706" t="-2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Johnson </a:t>
            </a:r>
            <a:r>
              <a:rPr lang="en-US" dirty="0" err="1" smtClean="0"/>
              <a:t>Lindenstrauss</a:t>
            </a:r>
            <a:r>
              <a:rPr lang="en-US" dirty="0" smtClean="0"/>
              <a:t>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ym typeface="Symbol"/>
                  </a:rPr>
                  <a:t>There is a randomized linear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𝐹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≪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</m:oMath>
                </a14:m>
                <a:r>
                  <a:rPr lang="en-US" dirty="0" smtClean="0">
                    <a:sym typeface="Symbol"/>
                  </a:rPr>
                  <a:t>, that preserves distance between two vectors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</m:oMath>
                </a14:m>
                <a:r>
                  <a:rPr lang="en-US" dirty="0" smtClean="0">
                    <a:sym typeface="Symbol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1+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𝜖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factor: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𝑦</m:t>
                          </m:r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≤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𝜖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⋅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𝑦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||</m:t>
                      </m:r>
                    </m:oMath>
                  </m:oMathPara>
                </a14:m>
                <a:endParaRPr lang="en-US" dirty="0" smtClean="0">
                  <a:solidFill>
                    <a:srgbClr val="C00000"/>
                  </a:solidFill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w</a:t>
                </a:r>
                <a:r>
                  <a:rPr lang="en-US" dirty="0" smtClean="0">
                    <a:sym typeface="Symbol"/>
                  </a:rPr>
                  <a:t>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𝑒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𝐶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probability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𝐶</m:t>
                    </m:r>
                  </m:oMath>
                </a14:m>
                <a:r>
                  <a:rPr lang="en-US" dirty="0" smtClean="0">
                    <a:sym typeface="Symbol"/>
                  </a:rPr>
                  <a:t> some constant)</a:t>
                </a:r>
              </a:p>
              <a:p>
                <a:r>
                  <a:rPr lang="en-US" dirty="0" smtClean="0">
                    <a:sym typeface="Symbol"/>
                  </a:rPr>
                  <a:t>Preserves distances among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𝑛</m:t>
                    </m:r>
                  </m:oMath>
                </a14:m>
                <a:r>
                  <a:rPr lang="en-US" dirty="0" smtClean="0">
                    <a:sym typeface="Symbol"/>
                  </a:rPr>
                  <a:t> points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 smtClean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</a:t>
                </a:r>
                <a:r>
                  <a:rPr lang="en-US" dirty="0" smtClean="0">
                    <a:sym typeface="Symbol"/>
                  </a:rPr>
                  <a:t>ime to compute map: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𝑑𝑖𝑚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𝑟𝑒𝑑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𝑂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𝑘𝑑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3811588"/>
              </a:xfrm>
              <a:blipFill rotWithShape="0">
                <a:blip r:embed="rId2"/>
                <a:stretch>
                  <a:fillRect l="-706" t="-958" r="-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Project onto a </a:t>
                </a:r>
                <a:r>
                  <a:rPr lang="en-US" i="1" dirty="0" smtClean="0"/>
                  <a:t>random</a:t>
                </a:r>
                <a:r>
                  <a:rPr lang="en-US" dirty="0" smtClean="0"/>
                  <a:t> subspace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4847447" y="5762129"/>
            <a:ext cx="3534553" cy="5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838200" y="4876800"/>
            <a:ext cx="0" cy="1770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38200" y="6647458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38200" y="5872758"/>
            <a:ext cx="2133600" cy="77470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45997" y="5688608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391400" y="5694661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85912" y="5707361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010400" y="5691287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5257800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19400" y="6188274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1600" y="5791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0" y="6035874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1D embedding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375185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How about one dimension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) ?</a:t>
                </a:r>
              </a:p>
              <a:p>
                <a:r>
                  <a:rPr lang="en-US" dirty="0" smtClean="0"/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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= ∑</m:t>
                    </m:r>
                    <m:r>
                      <a:rPr lang="en-US" i="1" baseline="-250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, </a:t>
                </a:r>
              </a:p>
              <a:p>
                <a:pPr lvl="2"/>
                <a:r>
                  <a:rPr lang="en-US" dirty="0" smtClean="0">
                    <a:sym typeface="Symbol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dirty="0" smtClean="0">
                    <a:sym typeface="Symbol"/>
                  </a:rPr>
                  <a:t>are </a:t>
                </a:r>
                <a:r>
                  <a:rPr lang="en-US" dirty="0" err="1" smtClean="0">
                    <a:sym typeface="Symbol"/>
                  </a:rPr>
                  <a:t>iid</a:t>
                </a:r>
                <a:r>
                  <a:rPr lang="en-US" dirty="0" smtClean="0">
                    <a:sym typeface="Symbol"/>
                  </a:rPr>
                  <a:t> normal (Gaussian) random variable</a:t>
                </a:r>
              </a:p>
              <a:p>
                <a:r>
                  <a:rPr lang="en-US" dirty="0" smtClean="0">
                    <a:sym typeface="Symbol"/>
                  </a:rPr>
                  <a:t>Why Gaussian?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Stability property: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∑</m:t>
                    </m:r>
                    <m:r>
                      <a:rPr lang="en-US" i="1" baseline="-25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is distributed as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𝑔</m:t>
                    </m:r>
                  </m:oMath>
                </a14:m>
                <a:r>
                  <a:rPr lang="en-US" dirty="0" smtClean="0">
                    <a:sym typeface="Symbol"/>
                  </a:rPr>
                  <a:t> is also Gaussian</a:t>
                </a:r>
              </a:p>
              <a:p>
                <a:pPr lvl="1"/>
                <a:r>
                  <a:rPr lang="en-US" dirty="0" smtClean="0">
                    <a:sym typeface="Symbol"/>
                  </a:rPr>
                  <a:t>Equivalently: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〉</m:t>
                    </m:r>
                  </m:oMath>
                </a14:m>
                <a:r>
                  <a:rPr lang="en-US" dirty="0" smtClean="0">
                    <a:sym typeface="Symbol"/>
                  </a:rPr>
                  <a:t> is centrally distributed, i.e., has random direction, and projection on random direction depends only on length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</m:oMath>
                </a14:m>
                <a:endParaRPr lang="en-US" dirty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199" y="1173162"/>
                <a:ext cx="7827821" cy="3751857"/>
              </a:xfrm>
              <a:blipFill rotWithShape="0">
                <a:blip r:embed="rId2"/>
                <a:stretch>
                  <a:fillRect l="-701" t="-2435" r="-1402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531" y="419100"/>
            <a:ext cx="311546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57" y="4744638"/>
            <a:ext cx="2031206" cy="203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6034963" y="5181600"/>
            <a:ext cx="685800" cy="609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01563" y="5153619"/>
            <a:ext cx="533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)/2</m:t>
                          </m:r>
                        </m:sup>
                      </m:sSup>
                    </m:oMath>
                  </m:oMathPara>
                </a14:m>
                <a:endParaRPr lang="en-US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08" y="5200002"/>
                <a:ext cx="2854243" cy="146206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</a:t>
                </a:r>
                <a:r>
                  <a:rPr lang="en-US" b="0" dirty="0" err="1" smtClean="0">
                    <a:solidFill>
                      <a:srgbClr val="C00000"/>
                    </a:solidFill>
                  </a:rPr>
                  <a:t>df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]=1</m:t>
                      </m:r>
                    </m:oMath>
                  </m:oMathPara>
                </a14:m>
                <a:endParaRPr lang="en-US" b="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765" y="545103"/>
                <a:ext cx="1770228" cy="1055097"/>
              </a:xfrm>
              <a:prstGeom prst="rect">
                <a:avLst/>
              </a:prstGeom>
              <a:blipFill rotWithShape="0">
                <a:blip r:embed="rId8"/>
                <a:stretch>
                  <a:fillRect l="-310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19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NDONI@XFJ4JHMFUVWXY5K9" val="2986"/>
  <p:tag name="DEFAULTFONTSIZE" val="10"/>
  <p:tag name="DEFAULTWIDTH" val="482"/>
  <p:tag name="DEFAULTHEIGHT" val="3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iangle-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angle-theme" id="{7C713AE3-E9A5-44E8-B7F2-39D55F020488}" vid="{475CF4C0-B35F-4163-BD8A-C463419BE34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triangle-theme</Template>
  <TotalTime>24380</TotalTime>
  <Words>629</Words>
  <Application>Microsoft Office PowerPoint</Application>
  <PresentationFormat>On-screen Show (4:3)</PresentationFormat>
  <Paragraphs>298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Aharoni</vt:lpstr>
      <vt:lpstr>Arial</vt:lpstr>
      <vt:lpstr>Wingdings</vt:lpstr>
      <vt:lpstr>Gill Sans MT</vt:lpstr>
      <vt:lpstr>Arial Black</vt:lpstr>
      <vt:lpstr>GillSans</vt:lpstr>
      <vt:lpstr>Cambria Math</vt:lpstr>
      <vt:lpstr>Symbol</vt:lpstr>
      <vt:lpstr>Bookman Old Style</vt:lpstr>
      <vt:lpstr>Wingdings 3</vt:lpstr>
      <vt:lpstr>triangle-theme</vt:lpstr>
      <vt:lpstr>Summer School on Hashing’14  Dimension Reduction </vt:lpstr>
      <vt:lpstr>Nearest Neighbor Search (NNS)</vt:lpstr>
      <vt:lpstr>Motivation</vt:lpstr>
      <vt:lpstr>2D case</vt:lpstr>
      <vt:lpstr>High-dimensional case</vt:lpstr>
      <vt:lpstr>Dimension Reduction</vt:lpstr>
      <vt:lpstr>Johnson Lindenstrauss Lemma</vt:lpstr>
      <vt:lpstr>Idea:</vt:lpstr>
      <vt:lpstr>1D embedding</vt:lpstr>
      <vt:lpstr>1D embedding</vt:lpstr>
      <vt:lpstr>Full Dimension Reduction </vt:lpstr>
      <vt:lpstr>Concentration</vt:lpstr>
      <vt:lpstr>Johnson Lindenstrauss: wrap-up</vt:lpstr>
      <vt:lpstr>Faster JL ?</vt:lpstr>
      <vt:lpstr>Fast JL Transform</vt:lpstr>
      <vt:lpstr>Fast JLT: sparse projection</vt:lpstr>
      <vt:lpstr>FJLT: full</vt:lpstr>
      <vt:lpstr>Spreading around: intuition</vt:lpstr>
      <vt:lpstr>Spreading around: proof</vt:lpstr>
      <vt:lpstr>Why projection P?</vt:lpstr>
      <vt:lpstr>Projection P</vt:lpstr>
      <vt:lpstr>FJLT: wrap-up</vt:lpstr>
      <vt:lpstr>Dimension Reduction: beyond Euclidean</vt:lpstr>
      <vt:lpstr>Towards dimension reduction for ℓ_1</vt:lpstr>
      <vt:lpstr>Weak embedding [Indyk’00]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the  L1 non-embedability barrier:  Choose you host space wisely</dc:title>
  <dc:creator>Alexandr Andoni</dc:creator>
  <cp:lastModifiedBy>Alexandr Andoni</cp:lastModifiedBy>
  <cp:revision>1819</cp:revision>
  <dcterms:created xsi:type="dcterms:W3CDTF">2008-03-04T22:47:46Z</dcterms:created>
  <dcterms:modified xsi:type="dcterms:W3CDTF">2014-07-16T13:27:18Z</dcterms:modified>
</cp:coreProperties>
</file>