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3"/>
  </p:notesMasterIdLst>
  <p:sldIdLst>
    <p:sldId id="321" r:id="rId3"/>
    <p:sldId id="371" r:id="rId4"/>
    <p:sldId id="341" r:id="rId5"/>
    <p:sldId id="342" r:id="rId6"/>
    <p:sldId id="343" r:id="rId7"/>
    <p:sldId id="344" r:id="rId8"/>
    <p:sldId id="345" r:id="rId9"/>
    <p:sldId id="323" r:id="rId10"/>
    <p:sldId id="319" r:id="rId11"/>
    <p:sldId id="320" r:id="rId12"/>
    <p:sldId id="324" r:id="rId13"/>
    <p:sldId id="352" r:id="rId14"/>
    <p:sldId id="326" r:id="rId15"/>
    <p:sldId id="354" r:id="rId16"/>
    <p:sldId id="374" r:id="rId17"/>
    <p:sldId id="355" r:id="rId18"/>
    <p:sldId id="357" r:id="rId19"/>
    <p:sldId id="358" r:id="rId20"/>
    <p:sldId id="359" r:id="rId21"/>
    <p:sldId id="373" r:id="rId22"/>
    <p:sldId id="327" r:id="rId23"/>
    <p:sldId id="329" r:id="rId24"/>
    <p:sldId id="364" r:id="rId25"/>
    <p:sldId id="362" r:id="rId26"/>
    <p:sldId id="365" r:id="rId27"/>
    <p:sldId id="330" r:id="rId28"/>
    <p:sldId id="332" r:id="rId29"/>
    <p:sldId id="333" r:id="rId30"/>
    <p:sldId id="322" r:id="rId31"/>
    <p:sldId id="339" r:id="rId32"/>
    <p:sldId id="368" r:id="rId33"/>
    <p:sldId id="340" r:id="rId34"/>
    <p:sldId id="366" r:id="rId35"/>
    <p:sldId id="367" r:id="rId36"/>
    <p:sldId id="369" r:id="rId37"/>
    <p:sldId id="370" r:id="rId38"/>
    <p:sldId id="349" r:id="rId39"/>
    <p:sldId id="338" r:id="rId40"/>
    <p:sldId id="361" r:id="rId41"/>
    <p:sldId id="3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8BE6-EFE1-4B0D-995D-454571F5F58C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37AF-A49A-4C30-8A25-47CB4523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004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679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41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85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897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930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889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9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5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681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4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84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6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1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60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59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01BA-D2B7-4F1C-8374-CD7FF6C1BEB4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5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E669E-0104-41B0-BCEC-770DD1C82B00}" type="slidenum">
              <a:rPr lang="en-US" smtClean="0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kam.mff.cuni.cz/~matousek/metrop.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Algorithmic High-Dimensional Geometry 2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/>
              <a:t>(</a:t>
            </a:r>
            <a:r>
              <a:rPr lang="en-US" sz="2600" dirty="0" smtClean="0"/>
              <a:t>Microsoft Research </a:t>
            </a:r>
            <a:r>
              <a:rPr lang="en-US" sz="2600" dirty="0"/>
              <a:t>SVC)</a:t>
            </a:r>
          </a:p>
        </p:txBody>
      </p:sp>
    </p:spTree>
    <p:extLst>
      <p:ext uri="{BB962C8B-B14F-4D97-AF65-F5344CB8AC3E}">
        <p14:creationId xmlns:p14="http://schemas.microsoft.com/office/powerpoint/2010/main" val="13434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: landscape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Definition</a:t>
                </a:r>
                <a:r>
                  <a:rPr lang="en-US" dirty="0" smtClean="0"/>
                  <a:t>: an embedding </a:t>
                </a:r>
                <a:r>
                  <a:rPr lang="en-US" dirty="0"/>
                  <a:t>is a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a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a host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 baseline="-2500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 smtClean="0">
                    <a:sym typeface="Symbol"/>
                  </a:rPr>
                  <a:t> is the distortion (approximation) of the embedding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</m:oMath>
                </a14:m>
                <a:r>
                  <a:rPr lang="en-US" dirty="0" smtClean="0">
                    <a:sym typeface="Symbol"/>
                  </a:rPr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Embeddings</a:t>
                </a:r>
                <a:r>
                  <a:rPr lang="en-US" dirty="0" smtClean="0"/>
                  <a:t> come in all shapes and colors:</a:t>
                </a:r>
                <a:endParaRPr lang="en-US" dirty="0"/>
              </a:p>
              <a:p>
                <a:pPr lvl="1"/>
                <a:r>
                  <a:rPr lang="en-US" dirty="0"/>
                  <a:t>Source/host </a:t>
                </a:r>
                <a:r>
                  <a:rPr lang="en-US" dirty="0" smtClean="0"/>
                  <a:t>spaces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Can be randomized: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</m:t>
                    </m:r>
                    <m:r>
                      <a:rPr lang="en-US" i="1" baseline="-25000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),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))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≈ 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with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1−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probability</a:t>
                </a:r>
                <a:endParaRPr lang="en-US" dirty="0"/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Types of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 smtClean="0"/>
                  <a:t>From </a:t>
                </a:r>
                <a:r>
                  <a:rPr lang="en-US" dirty="0"/>
                  <a:t>norm </a:t>
                </a:r>
                <a:r>
                  <a:rPr lang="en-US" dirty="0" smtClean="0"/>
                  <a:t>to the </a:t>
                </a:r>
                <a:r>
                  <a:rPr lang="en-US" dirty="0"/>
                  <a:t>same norm but of </a:t>
                </a:r>
                <a:r>
                  <a:rPr lang="en-US" i="1" dirty="0"/>
                  <a:t>lower </a:t>
                </a:r>
                <a:r>
                  <a:rPr lang="en-US" i="1" dirty="0" smtClean="0"/>
                  <a:t>dimension </a:t>
                </a:r>
                <a:r>
                  <a:rPr lang="en-US" dirty="0" smtClean="0"/>
                  <a:t>(dimension reduction)</a:t>
                </a:r>
                <a:endParaRPr lang="en-US" dirty="0"/>
              </a:p>
              <a:p>
                <a:pPr lvl="1"/>
                <a:r>
                  <a:rPr lang="en-US" dirty="0" smtClean="0"/>
                  <a:t>From one 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into another 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From non-norms </a:t>
                </a:r>
                <a:r>
                  <a:rPr lang="en-US" dirty="0"/>
                  <a:t>(edit distance, Earth-Mover Distance) into a norm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From given finite metric (shortest path on a planar graph) into a norm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not a metric but a computational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sketches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  <a:blipFill rotWithShape="0">
                <a:blip r:embed="rId3"/>
                <a:stretch>
                  <a:fillRect l="-314" t="-1818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4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Earth-Mover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Definition: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/>
                  <a:t>Given two sets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of points in a metric space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500" dirty="0"/>
                  <a:t>= </a:t>
                </a:r>
                <a:r>
                  <a:rPr lang="en-US" sz="2500" dirty="0" smtClean="0"/>
                  <a:t>min cost bipartite </a:t>
                </a:r>
                <a:r>
                  <a:rPr lang="en-US" sz="2500" dirty="0"/>
                  <a:t>matching between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and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dirty="0">
                  <a:solidFill>
                    <a:srgbClr val="CC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Which metric space?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/>
                  <a:t>Can be 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…</a:t>
                </a:r>
                <a:endParaRPr lang="en-US" sz="2500" baseline="30000" dirty="0"/>
              </a:p>
              <a:p>
                <a:r>
                  <a:rPr lang="en-US" sz="2800" dirty="0"/>
                  <a:t>Applications in image vision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4102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800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486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876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52578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7150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20"/>
          <p:cNvGrpSpPr>
            <a:grpSpLocks/>
          </p:cNvGrpSpPr>
          <p:nvPr/>
        </p:nvGrpSpPr>
        <p:grpSpPr bwMode="auto">
          <a:xfrm>
            <a:off x="6257925" y="3682682"/>
            <a:ext cx="1771650" cy="2592388"/>
            <a:chOff x="288" y="1920"/>
            <a:chExt cx="1452" cy="2157"/>
          </a:xfrm>
        </p:grpSpPr>
        <p:pic>
          <p:nvPicPr>
            <p:cNvPr id="19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6265246" y="3682682"/>
            <a:ext cx="1771650" cy="2592388"/>
            <a:chOff x="2101" y="1920"/>
            <a:chExt cx="1452" cy="2157"/>
          </a:xfrm>
        </p:grpSpPr>
        <p:pic>
          <p:nvPicPr>
            <p:cNvPr id="22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1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6270064" y="3684270"/>
            <a:ext cx="1770062" cy="2590800"/>
            <a:chOff x="337" y="1012"/>
            <a:chExt cx="2055" cy="3163"/>
          </a:xfrm>
        </p:grpSpPr>
        <p:pic>
          <p:nvPicPr>
            <p:cNvPr id="38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122"/>
          <p:cNvSpPr txBox="1">
            <a:spLocks noChangeArrowheads="1"/>
          </p:cNvSpPr>
          <p:nvPr/>
        </p:nvSpPr>
        <p:spPr bwMode="auto">
          <a:xfrm>
            <a:off x="6104129" y="6444366"/>
            <a:ext cx="307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Images courtesy of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37404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Embedding EMD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>
                    <a:sym typeface="Symbol"/>
                  </a:rPr>
                  <a:t>At least as hard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Theorem [Cha02, IT03]: </a:t>
                </a:r>
                <a:r>
                  <a:rPr lang="en-US" dirty="0" smtClean="0"/>
                  <a:t>Can embed EMD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dirty="0" smtClean="0">
                    <a:sym typeface="Symbol"/>
                  </a:rPr>
                  <a:t>with 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. Time to embed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 smtClean="0">
                    <a:sym typeface="Symbol"/>
                  </a:rPr>
                  <a:t>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func>
                          <m:func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Consequences:</a:t>
                </a:r>
              </a:p>
              <a:p>
                <a:pPr lvl="1"/>
                <a:r>
                  <a:rPr lang="en-US" dirty="0"/>
                  <a:t>Nearest Neighbor Search: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approximation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1+1/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ym typeface="Symbol"/>
                  </a:rPr>
                  <a:t>space,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1/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Δ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query time.</a:t>
                </a:r>
                <a:endParaRPr lang="en-US" dirty="0"/>
              </a:p>
              <a:p>
                <a:pPr lvl="1"/>
                <a:r>
                  <a:rPr lang="en-US" dirty="0" smtClean="0">
                    <a:sym typeface="Symbol"/>
                  </a:rPr>
                  <a:t>Computation: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approximation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func>
                          <m:func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time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Best known: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time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[SA’12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]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The </a:t>
                </a:r>
                <a:r>
                  <a:rPr lang="en-US" dirty="0" smtClean="0">
                    <a:sym typeface="Symbol"/>
                  </a:rPr>
                  <a:t>higher-dimensional variant is </a:t>
                </a:r>
                <a:r>
                  <a:rPr lang="en-US" dirty="0" smtClean="0">
                    <a:sym typeface="Symbol"/>
                  </a:rPr>
                  <a:t>still fastest </a:t>
                </a:r>
                <a:r>
                  <a:rPr lang="en-US" dirty="0" smtClean="0">
                    <a:sym typeface="Symbol"/>
                  </a:rPr>
                  <a:t>via embedding </a:t>
                </a:r>
                <a:r>
                  <a:rPr lang="en-US" dirty="0" smtClean="0">
                    <a:solidFill>
                      <a:srgbClr val="000099"/>
                    </a:solidFill>
                    <a:sym typeface="Symbol"/>
                  </a:rPr>
                  <a:t>[AIK’08]</a:t>
                </a:r>
                <a:endParaRPr lang="en-US" dirty="0" smtClean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3"/>
                <a:stretch>
                  <a:fillRect l="-667" t="-111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5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364038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 smtClean="0"/>
                  <a:t>Sets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 smtClean="0"/>
                  <a:t>box</a:t>
                </a:r>
              </a:p>
              <a:p>
                <a:pPr>
                  <a:defRPr/>
                </a:pPr>
                <a:r>
                  <a:rPr lang="en-US" dirty="0" smtClean="0"/>
                  <a:t>Embedding of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defRPr/>
                </a:pPr>
                <a:r>
                  <a:rPr lang="en-US" dirty="0"/>
                  <a:t>t</a:t>
                </a:r>
                <a:r>
                  <a:rPr lang="en-US" dirty="0" smtClean="0"/>
                  <a:t>ake a quad-tree</a:t>
                </a:r>
              </a:p>
              <a:p>
                <a:pPr lvl="1">
                  <a:defRPr/>
                </a:pPr>
                <a:r>
                  <a:rPr lang="en-US" dirty="0"/>
                  <a:t>r</a:t>
                </a:r>
                <a:r>
                  <a:rPr lang="en-US" dirty="0" smtClean="0"/>
                  <a:t>andomly shift it</a:t>
                </a:r>
              </a:p>
              <a:p>
                <a:pPr lvl="1">
                  <a:defRPr/>
                </a:pPr>
                <a:r>
                  <a:rPr lang="en-US" dirty="0" smtClean="0"/>
                  <a:t>Each cell gives a coordinate:</a:t>
                </a:r>
              </a:p>
              <a:p>
                <a:pPr marL="457200" lvl="1" indent="0">
                  <a:buFont typeface="Wingdings" pitchFamily="2" charset="2"/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=#points in the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>
                  <a:defRPr/>
                </a:pPr>
                <a:r>
                  <a:rPr lang="en-US" dirty="0" smtClean="0"/>
                  <a:t>Need to prove</a:t>
                </a:r>
                <a:endParaRPr lang="en-US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𝐸𝑀𝐷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795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364038"/>
              </a:xfrm>
              <a:blipFill rotWithShape="0">
                <a:blip r:embed="rId2"/>
                <a:stretch>
                  <a:fillRect l="-667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FFDE47-571B-4B4C-B69F-3B9FF705724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822825" y="2314575"/>
            <a:ext cx="4262438" cy="33035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Oval 2"/>
          <p:cNvSpPr>
            <a:spLocks noChangeArrowheads="1"/>
          </p:cNvSpPr>
          <p:nvPr/>
        </p:nvSpPr>
        <p:spPr bwMode="auto">
          <a:xfrm>
            <a:off x="6127750" y="33909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8242300" y="3427413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5492750" y="3198813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5859463" y="492601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664325" y="320833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4533900" y="2046288"/>
            <a:ext cx="4703763" cy="3878262"/>
            <a:chOff x="4264760" y="2161635"/>
            <a:chExt cx="4703600" cy="4109334"/>
          </a:xfrm>
        </p:grpSpPr>
        <p:cxnSp>
          <p:nvCxnSpPr>
            <p:cNvPr id="36907" name="Straight Connector 4"/>
            <p:cNvCxnSpPr>
              <a:cxnSpLocks noChangeShapeType="1"/>
            </p:cNvCxnSpPr>
            <p:nvPr/>
          </p:nvCxnSpPr>
          <p:spPr bwMode="auto">
            <a:xfrm>
              <a:off x="6146605" y="2238444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8" name="Straight Connector 14"/>
            <p:cNvCxnSpPr>
              <a:cxnSpLocks noChangeShapeType="1"/>
            </p:cNvCxnSpPr>
            <p:nvPr/>
          </p:nvCxnSpPr>
          <p:spPr bwMode="auto">
            <a:xfrm flipH="1">
              <a:off x="4264760" y="4254706"/>
              <a:ext cx="470360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9" name="Straight Connector 17"/>
            <p:cNvCxnSpPr>
              <a:cxnSpLocks noChangeShapeType="1"/>
            </p:cNvCxnSpPr>
            <p:nvPr/>
          </p:nvCxnSpPr>
          <p:spPr bwMode="auto">
            <a:xfrm>
              <a:off x="8220475" y="2161635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6953250" y="4773613"/>
            <a:ext cx="153988" cy="1524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8220075" y="4619625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5827713" y="2814638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7529513" y="37369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6875463" y="3775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4514850" y="2046287"/>
            <a:ext cx="4703763" cy="4084637"/>
            <a:chOff x="4264760" y="2161263"/>
            <a:chExt cx="4703600" cy="4084916"/>
          </a:xfrm>
        </p:grpSpPr>
        <p:cxnSp>
          <p:nvCxnSpPr>
            <p:cNvPr id="36903" name="Straight Connector 23"/>
            <p:cNvCxnSpPr>
              <a:cxnSpLocks noChangeShapeType="1"/>
            </p:cNvCxnSpPr>
            <p:nvPr/>
          </p:nvCxnSpPr>
          <p:spPr bwMode="auto">
            <a:xfrm>
              <a:off x="721210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4" name="Straight Connector 24"/>
            <p:cNvCxnSpPr>
              <a:cxnSpLocks noChangeShapeType="1"/>
            </p:cNvCxnSpPr>
            <p:nvPr/>
          </p:nvCxnSpPr>
          <p:spPr bwMode="auto">
            <a:xfrm>
              <a:off x="4264760" y="327315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5" name="Straight Connector 25"/>
            <p:cNvCxnSpPr>
              <a:cxnSpLocks noChangeShapeType="1"/>
            </p:cNvCxnSpPr>
            <p:nvPr/>
          </p:nvCxnSpPr>
          <p:spPr bwMode="auto">
            <a:xfrm flipH="1">
              <a:off x="5031051" y="2161263"/>
              <a:ext cx="8927" cy="3685317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6" name="Straight Connector 31"/>
            <p:cNvCxnSpPr>
              <a:cxnSpLocks noChangeShapeType="1"/>
            </p:cNvCxnSpPr>
            <p:nvPr/>
          </p:nvCxnSpPr>
          <p:spPr bwMode="auto">
            <a:xfrm>
              <a:off x="4264760" y="525629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1875" y="35829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6738" y="358298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75" y="4005263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47050" y="40147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34263" y="2817813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24463" y="3113088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25" y="3084513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02488" y="3084513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24463" y="4773613"/>
            <a:ext cx="34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24463" y="2806700"/>
            <a:ext cx="342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88200" y="2814638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94275" y="3097213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99038" y="4787900"/>
            <a:ext cx="341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0248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473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94275" y="2806700"/>
            <a:ext cx="341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91213" y="40116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27975" y="4011613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51788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91213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52813" y="5898038"/>
                <a:ext cx="1959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ourier New" pitchFamily="49" charset="0"/>
                    <a:cs typeface="Courier New" pitchFamily="49" charset="0"/>
                  </a:rPr>
                  <a:t>…2210…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13" y="5898038"/>
                <a:ext cx="195906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42" t="-6154" r="-21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881038" y="589803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0002…0011…0100…0000…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2813" y="6297074"/>
                <a:ext cx="1975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ourier New" pitchFamily="49" charset="0"/>
                    <a:cs typeface="Courier New" pitchFamily="49" charset="0"/>
                  </a:rPr>
                  <a:t>…1202…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13" y="6297074"/>
                <a:ext cx="197509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35" t="-6061" r="-2469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881038" y="629707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0100…0011…0000…1100…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4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22271" y="4216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72061" y="3337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2167" y="3337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2271" y="3337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03371" y="4255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03371" y="5360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42167" y="4243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42167" y="5360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2271" y="5338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4937760"/>
          </a:xfrm>
        </p:spPr>
        <p:txBody>
          <a:bodyPr/>
          <a:lstStyle/>
          <a:p>
            <a:r>
              <a:rPr lang="en-US" dirty="0" smtClean="0"/>
              <a:t>Idea: decompose EMD over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into EMDs over smaller grids</a:t>
            </a:r>
          </a:p>
          <a:p>
            <a:r>
              <a:rPr lang="en-US" dirty="0" smtClean="0"/>
              <a:t>Recursively reduce to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=O(1)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78336" y="3802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93278" y="3956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130396" y="3725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12771" y="5822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715743" y="3397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3482983" y="5863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955331" y="3487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646371" y="4453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626049" y="3922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1626049" y="4607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8600" y="3304285"/>
            <a:ext cx="3865571" cy="2944116"/>
            <a:chOff x="249229" y="3146333"/>
            <a:chExt cx="3865571" cy="2944116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11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6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Rectangle 60"/>
          <p:cNvSpPr/>
          <p:nvPr/>
        </p:nvSpPr>
        <p:spPr>
          <a:xfrm>
            <a:off x="5105400" y="2230337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386004" y="3527416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5550" y="219046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80121" y="1143000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8331232" y="1762950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05400" y="3505200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95900" y="3988595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80121" y="3527416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8520937" y="4029869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05400" y="1143000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"/>
          <p:cNvSpPr>
            <a:spLocks noChangeArrowheads="1"/>
          </p:cNvSpPr>
          <p:nvPr/>
        </p:nvSpPr>
        <p:spPr bwMode="auto">
          <a:xfrm>
            <a:off x="5661465" y="1608962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913525" y="153196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5738460" y="1293976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54694" y="1143000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0"/>
          <p:cNvSpPr>
            <a:spLocks noChangeArrowheads="1"/>
          </p:cNvSpPr>
          <p:nvPr/>
        </p:nvSpPr>
        <p:spPr bwMode="auto">
          <a:xfrm>
            <a:off x="6598376" y="120348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6508682" y="1728950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86004" y="220194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7529004" y="2400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6508682" y="255406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486400" y="4948020"/>
            <a:ext cx="3237858" cy="1528980"/>
            <a:chOff x="5486400" y="4948020"/>
            <a:chExt cx="3237858" cy="152898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2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0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829914" y="44196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+</a:t>
            </a:r>
            <a:endParaRPr lang="en-US" sz="3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4343400" y="434815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≈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281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61" grpId="0" animBg="1"/>
      <p:bldP spid="66" grpId="0" animBg="1"/>
      <p:bldP spid="67" grpId="0" animBg="1"/>
      <p:bldP spid="63" grpId="0" animBg="1"/>
      <p:bldP spid="71" grpId="0" animBg="1"/>
      <p:bldP spid="69" grpId="0" animBg="1"/>
      <p:bldP spid="73" grpId="0" animBg="1"/>
      <p:bldP spid="68" grpId="0" animBg="1"/>
      <p:bldP spid="75" grpId="0" animBg="1"/>
      <p:bldP spid="64" grpId="0" animBg="1"/>
      <p:bldP spid="70" grpId="0" animBg="1"/>
      <p:bldP spid="72" grpId="0" animBg="1"/>
      <p:bldP spid="76" grpId="0" animBg="1"/>
      <p:bldP spid="62" grpId="0" animBg="1"/>
      <p:bldP spid="74" grpId="0" animBg="1"/>
      <p:bldP spid="78" grpId="0" animBg="1"/>
      <p:bldP spid="65" grpId="0" animBg="1"/>
      <p:bldP spid="77" grpId="0" animBg="1"/>
      <p:bldP spid="79" grpId="0" animBg="1"/>
      <p:bldP spid="122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EMD over small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=3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f(A) </a:t>
            </a:r>
            <a:r>
              <a:rPr lang="en-US" dirty="0" smtClean="0"/>
              <a:t>has nine coordinates, counting # points in each joint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f(A)=(2,1,1,0,0,0,1,0,0)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(B)=(1,1,0,0,2,0,0,0,1)</a:t>
            </a:r>
          </a:p>
          <a:p>
            <a:r>
              <a:rPr lang="en-US" dirty="0" smtClean="0"/>
              <a:t>Gives</a:t>
            </a:r>
            <a:r>
              <a:rPr lang="en-US" dirty="0" smtClean="0">
                <a:solidFill>
                  <a:srgbClr val="C00000"/>
                </a:solidFill>
              </a:rPr>
              <a:t> O(1) </a:t>
            </a:r>
            <a:r>
              <a:rPr lang="en-US" dirty="0" smtClean="0"/>
              <a:t>distortion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54999" y="4244892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Lemma </a:t>
            </a:r>
            <a:r>
              <a:rPr lang="en-US" dirty="0" smtClean="0">
                <a:solidFill>
                  <a:srgbClr val="000099"/>
                </a:solidFill>
              </a:rPr>
              <a:t>[I07]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97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99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8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Left Brace 102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346744" y="480060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90600" y="5105400"/>
            <a:ext cx="3237858" cy="1528980"/>
            <a:chOff x="5486400" y="4948020"/>
            <a:chExt cx="3237858" cy="152898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For randomly-shifted cut-grid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of side length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/>
                  <a:t>, we have: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(A,B) ≤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+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)+…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	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*EEMD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/k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(A,B)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[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+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)+… ]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(A,B)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 [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*EEMD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/k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]</a:t>
                </a:r>
                <a:endParaRPr lang="en-US" dirty="0" smtClean="0"/>
              </a:p>
              <a:p>
                <a:r>
                  <a:rPr lang="en-US" dirty="0" smtClean="0"/>
                  <a:t>The distortion will</a:t>
                </a:r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ollow by applying the lemma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recursively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1333" t="-123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648200" y="2133600"/>
            <a:ext cx="839787" cy="1776173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07158" y="2104119"/>
            <a:ext cx="839787" cy="1776173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797528" y="1752600"/>
            <a:ext cx="185067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840288" y="1757465"/>
            <a:ext cx="185067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848571" y="2203822"/>
            <a:ext cx="185067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3799309" y="2562365"/>
            <a:ext cx="718229" cy="2671627"/>
          </a:xfrm>
          <a:prstGeom prst="straightConnector1">
            <a:avLst/>
          </a:prstGeom>
          <a:ln w="63500">
            <a:solidFill>
              <a:schemeClr val="tx1">
                <a:alpha val="4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7315200" y="1752600"/>
            <a:ext cx="152400" cy="8097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7780" y="1801720"/>
            <a:ext cx="1646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ower bound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n cost</a:t>
            </a:r>
            <a:endParaRPr lang="en-US" sz="2200" dirty="0"/>
          </a:p>
        </p:txBody>
      </p:sp>
      <p:sp>
        <p:nvSpPr>
          <p:cNvPr id="70" name="Right Brace 69"/>
          <p:cNvSpPr/>
          <p:nvPr/>
        </p:nvSpPr>
        <p:spPr>
          <a:xfrm>
            <a:off x="7811772" y="2614038"/>
            <a:ext cx="152400" cy="8097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994352" y="2663158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</a:t>
            </a:r>
            <a:r>
              <a:rPr lang="en-US" sz="2200" dirty="0" smtClean="0"/>
              <a:t>pper</a:t>
            </a:r>
          </a:p>
          <a:p>
            <a:r>
              <a:rPr lang="en-US" sz="2200" dirty="0" smtClean="0"/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22820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4" grpId="0" animBg="1"/>
      <p:bldP spid="9" grpId="0" animBg="1"/>
      <p:bldP spid="10" grpId="0"/>
      <p:bldP spid="70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8"/>
            <a:ext cx="8229600" cy="5257801"/>
          </a:xfrm>
        </p:spPr>
        <p:txBody>
          <a:bodyPr>
            <a:normAutofit fontScale="92500"/>
          </a:bodyPr>
          <a:lstStyle/>
          <a:p>
            <a:r>
              <a:rPr lang="en-US" dirty="0"/>
              <a:t>For a randomly-shifted </a:t>
            </a:r>
            <a:r>
              <a:rPr lang="en-US" dirty="0" smtClean="0"/>
              <a:t>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) +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,B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</a:t>
            </a:r>
            <a:endParaRPr lang="en-US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Extract a matching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from the </a:t>
            </a:r>
            <a:r>
              <a:rPr lang="en-US" dirty="0" err="1" smtClean="0"/>
              <a:t>matchings</a:t>
            </a:r>
            <a:r>
              <a:rPr lang="en-US" dirty="0" smtClean="0"/>
              <a:t> on right-hand side</a:t>
            </a:r>
          </a:p>
          <a:p>
            <a:r>
              <a:rPr lang="en-US" dirty="0" smtClean="0"/>
              <a:t>For each 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A</a:t>
            </a:r>
            <a:r>
              <a:rPr lang="en-US" dirty="0" smtClean="0">
                <a:sym typeface="Symbol"/>
              </a:rPr>
              <a:t>, with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, it is either:</a:t>
            </a:r>
          </a:p>
          <a:p>
            <a:pPr lvl="1"/>
            <a:r>
              <a:rPr lang="en-US" dirty="0">
                <a:sym typeface="Symbol"/>
              </a:rPr>
              <a:t>m</a:t>
            </a:r>
            <a:r>
              <a:rPr lang="en-US" dirty="0" smtClean="0">
                <a:sym typeface="Symbol"/>
              </a:rPr>
              <a:t>atched 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 smtClean="0">
                <a:sym typeface="Symbol"/>
              </a:rPr>
              <a:t>to some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endParaRPr lang="en-US" baseline="-25000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\B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</a:t>
            </a:r>
            <a:r>
              <a:rPr lang="en-US" dirty="0" smtClean="0">
                <a:sym typeface="Symbol"/>
              </a:rPr>
              <a:t> and it is matched</a:t>
            </a:r>
          </a:p>
          <a:p>
            <a:pPr marL="274320" lvl="1" indent="0">
              <a:buNone/>
            </a:pPr>
            <a:r>
              <a:rPr lang="en-US" dirty="0" smtClean="0">
                <a:sym typeface="Symbol"/>
              </a:rPr>
              <a:t>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>
                <a:sym typeface="Symbol"/>
              </a:rPr>
              <a:t> to some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j</a:t>
            </a:r>
            <a:endParaRPr lang="en-US" baseline="-25000" dirty="0">
              <a:solidFill>
                <a:srgbClr val="C00000"/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Match cost in 2</a:t>
            </a:r>
            <a:r>
              <a:rPr lang="en-US" baseline="30000" dirty="0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 case: </a:t>
            </a:r>
          </a:p>
          <a:p>
            <a:pPr lvl="1"/>
            <a:r>
              <a:rPr lang="en-US" dirty="0" smtClean="0">
                <a:sym typeface="Symbol"/>
              </a:rPr>
              <a:t>Move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dirty="0" smtClean="0">
                <a:sym typeface="Symbol"/>
              </a:rPr>
              <a:t> to center 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sym typeface="Symbol"/>
              </a:rPr>
              <a:t>paid by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Move from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 to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j</a:t>
            </a:r>
          </a:p>
          <a:p>
            <a:pPr lvl="2"/>
            <a:r>
              <a:rPr lang="en-US" dirty="0" smtClean="0">
                <a:sym typeface="Symbol"/>
              </a:rPr>
              <a:t>paid by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Left Brace 28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70544" y="494853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33"/>
          <p:cNvCxnSpPr>
            <a:endCxn id="13" idx="0"/>
          </p:cNvCxnSpPr>
          <p:nvPr/>
        </p:nvCxnSpPr>
        <p:spPr>
          <a:xfrm flipH="1">
            <a:off x="5776559" y="4022984"/>
            <a:ext cx="76994" cy="160999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5"/>
            <a:endCxn id="22" idx="1"/>
          </p:cNvCxnSpPr>
          <p:nvPr/>
        </p:nvCxnSpPr>
        <p:spPr>
          <a:xfrm>
            <a:off x="6083062" y="4238426"/>
            <a:ext cx="386767" cy="77230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2 &amp; 3: upper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8"/>
                <a:ext cx="8229600" cy="38920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a randomly-shifted </a:t>
                </a:r>
                <a:r>
                  <a:rPr lang="en-US" dirty="0" smtClean="0"/>
                  <a:t>cut-grid </a:t>
                </a:r>
                <a:r>
                  <a:rPr lang="en-US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/>
                  <a:t> of side length </a:t>
                </a:r>
                <a:r>
                  <a:rPr lang="en-US" sz="2800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/>
                  <a:t>, we have: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(A,B)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[ </a:t>
                </a:r>
                <a:r>
                  <a:rPr lang="en-US" dirty="0" err="1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</a:rPr>
                  <a:t>) + </a:t>
                </a:r>
                <a:r>
                  <a:rPr lang="en-US" dirty="0" err="1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)+… 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(A,B)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 [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*EEMD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/k</a:t>
                </a:r>
                <a:r>
                  <a:rPr lang="en-US" dirty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>
                    <a:solidFill>
                      <a:srgbClr val="C00000"/>
                    </a:solidFill>
                  </a:rPr>
                  <a:t>) ]</a:t>
                </a:r>
              </a:p>
              <a:p>
                <a:r>
                  <a:rPr lang="en-US" dirty="0" smtClean="0"/>
                  <a:t>Fix a matching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</a:t>
                </a:r>
                <a:r>
                  <a:rPr lang="en-US" dirty="0" smtClean="0">
                    <a:sym typeface="Symbol"/>
                  </a:rPr>
                  <a:t> minimizing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Will construct </a:t>
                </a:r>
                <a:r>
                  <a:rPr lang="en-US" dirty="0" err="1" smtClean="0"/>
                  <a:t>matchings</a:t>
                </a:r>
                <a:r>
                  <a:rPr lang="en-US" dirty="0" smtClean="0"/>
                  <a:t> for each EEMD on RHS</a:t>
                </a:r>
              </a:p>
              <a:p>
                <a:r>
                  <a:rPr lang="en-US" dirty="0" smtClean="0"/>
                  <a:t>Uncut </a:t>
                </a:r>
                <a:r>
                  <a:rPr lang="en-US" dirty="0"/>
                  <a:t>p</a:t>
                </a:r>
                <a:r>
                  <a:rPr lang="en-US" dirty="0" smtClean="0"/>
                  <a:t>airs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/>
                  <a:t>are matched in respective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dirty="0" smtClean="0"/>
                  <a:t>Cut pairs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/>
                  <a:t>are matched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and remain unmatched in their 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mini-grids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8"/>
                <a:ext cx="8229600" cy="3892069"/>
              </a:xfrm>
              <a:blipFill rotWithShape="0">
                <a:blip r:embed="rId2"/>
                <a:stretch>
                  <a:fillRect l="-519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Connector 31"/>
          <p:cNvCxnSpPr>
            <a:stCxn id="19" idx="4"/>
            <a:endCxn id="13" idx="7"/>
          </p:cNvCxnSpPr>
          <p:nvPr/>
        </p:nvCxnSpPr>
        <p:spPr>
          <a:xfrm flipH="1">
            <a:off x="5831002" y="4022984"/>
            <a:ext cx="22552" cy="1835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5" idx="5"/>
          </p:cNvCxnSpPr>
          <p:nvPr/>
        </p:nvCxnSpPr>
        <p:spPr>
          <a:xfrm flipH="1" flipV="1">
            <a:off x="6083062" y="4238426"/>
            <a:ext cx="386767" cy="77230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36972" y="3945990"/>
            <a:ext cx="76994" cy="35798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3"/>
            <a:endCxn id="20" idx="7"/>
          </p:cNvCxnSpPr>
          <p:nvPr/>
        </p:nvCxnSpPr>
        <p:spPr>
          <a:xfrm flipH="1">
            <a:off x="7599036" y="4468053"/>
            <a:ext cx="538022" cy="38869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2"/>
            <a:endCxn id="16" idx="6"/>
          </p:cNvCxnSpPr>
          <p:nvPr/>
        </p:nvCxnSpPr>
        <p:spPr>
          <a:xfrm flipH="1" flipV="1">
            <a:off x="5487987" y="6279353"/>
            <a:ext cx="2816225" cy="4206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811971" y="5060672"/>
            <a:ext cx="3237858" cy="1528980"/>
            <a:chOff x="5486400" y="4948020"/>
            <a:chExt cx="3237858" cy="15289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74" name="Straight Connector 73"/>
          <p:cNvCxnSpPr>
            <a:stCxn id="71" idx="1"/>
            <a:endCxn id="64" idx="5"/>
          </p:cNvCxnSpPr>
          <p:nvPr/>
        </p:nvCxnSpPr>
        <p:spPr>
          <a:xfrm flipH="1" flipV="1">
            <a:off x="2110065" y="5192109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8" idx="3"/>
            <a:endCxn id="72" idx="7"/>
          </p:cNvCxnSpPr>
          <p:nvPr/>
        </p:nvCxnSpPr>
        <p:spPr>
          <a:xfrm flipH="1">
            <a:off x="3575226" y="5242705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3" idx="2"/>
            <a:endCxn id="69" idx="6"/>
          </p:cNvCxnSpPr>
          <p:nvPr/>
        </p:nvCxnSpPr>
        <p:spPr>
          <a:xfrm flipH="1">
            <a:off x="2044086" y="6511864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Part 2: Cost?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(A,B)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[ ∑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)]</a:t>
                </a:r>
                <a:endParaRPr lang="en-US" dirty="0" smtClean="0"/>
              </a:p>
              <a:p>
                <a:r>
                  <a:rPr lang="en-US" dirty="0" smtClean="0"/>
                  <a:t>Uncut pairs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dirty="0" smtClean="0"/>
                  <a:t> are matched in respective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,B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Contribute a total ≤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 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(A,B)</a:t>
                </a:r>
              </a:p>
              <a:p>
                <a:r>
                  <a:rPr lang="en-US" dirty="0" smtClean="0"/>
                  <a:t>Consider a cut pair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at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Contribute </a:t>
                </a:r>
                <a:r>
                  <a:rPr lang="en-US" dirty="0"/>
                  <a:t>≤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2k</a:t>
                </a:r>
                <a:r>
                  <a:rPr lang="en-US" dirty="0" smtClean="0"/>
                  <a:t> to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∑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(A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, B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/>
                <a:r>
                  <a:rPr lang="en-US" dirty="0" err="1" smtClean="0">
                    <a:solidFill>
                      <a:srgbClr val="C00000"/>
                    </a:solidFill>
                  </a:rPr>
                  <a:t>Pr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a,b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cut]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1−(1−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≤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1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1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1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1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Expected contribution ≤ </a:t>
                </a:r>
                <a:r>
                  <a:rPr lang="en-US" dirty="0" err="1">
                    <a:solidFill>
                      <a:srgbClr val="C00000"/>
                    </a:solidFill>
                  </a:rPr>
                  <a:t>Pr</a:t>
                </a:r>
                <a:r>
                  <a:rPr lang="en-US" dirty="0">
                    <a:solidFill>
                      <a:srgbClr val="C00000"/>
                    </a:solidFill>
                  </a:rPr>
                  <a:t>[(</a:t>
                </a:r>
                <a:r>
                  <a:rPr lang="en-US" dirty="0" err="1">
                    <a:solidFill>
                      <a:srgbClr val="C00000"/>
                    </a:solidFill>
                  </a:rPr>
                  <a:t>a,b</a:t>
                </a:r>
                <a:r>
                  <a:rPr lang="en-US" dirty="0">
                    <a:solidFill>
                      <a:srgbClr val="C00000"/>
                    </a:solidFill>
                  </a:rPr>
                  <a:t>) cut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⋅2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 2||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||1</m:t>
                    </m:r>
                  </m:oMath>
                </a14:m>
                <a:endParaRPr lang="en-US" sz="2400" baseline="-250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In total, contribute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EEMD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A,B)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1828800" y="6197599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8"/>
          <p:cNvSpPr>
            <a:spLocks noChangeArrowheads="1"/>
          </p:cNvSpPr>
          <p:nvPr/>
        </p:nvSpPr>
        <p:spPr bwMode="auto">
          <a:xfrm>
            <a:off x="3046412" y="6119812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943600" y="6119812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123406" y="5943600"/>
            <a:ext cx="28201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16247" y="548193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1" name="Straight Connector 4"/>
          <p:cNvCxnSpPr>
            <a:cxnSpLocks noChangeShapeType="1"/>
          </p:cNvCxnSpPr>
          <p:nvPr/>
        </p:nvCxnSpPr>
        <p:spPr bwMode="auto">
          <a:xfrm>
            <a:off x="27432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4"/>
          <p:cNvCxnSpPr>
            <a:cxnSpLocks noChangeShapeType="1"/>
          </p:cNvCxnSpPr>
          <p:nvPr/>
        </p:nvCxnSpPr>
        <p:spPr bwMode="auto">
          <a:xfrm>
            <a:off x="55626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>
          <a:xfrm flipH="1">
            <a:off x="2743200" y="5562600"/>
            <a:ext cx="281940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04894" y="517267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605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005007" y="3399343"/>
            <a:ext cx="2387096" cy="193160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</p:cNvCxnSpPr>
          <p:nvPr/>
        </p:nvCxnSpPr>
        <p:spPr>
          <a:xfrm>
            <a:off x="5135407" y="3533842"/>
            <a:ext cx="2280293" cy="219945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780928" y="3236975"/>
            <a:ext cx="103257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14" idx="1"/>
          </p:cNvCxnSpPr>
          <p:nvPr/>
        </p:nvCxnSpPr>
        <p:spPr>
          <a:xfrm>
            <a:off x="5061664" y="3236975"/>
            <a:ext cx="1284931" cy="764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5061664" y="3313182"/>
            <a:ext cx="1776231" cy="53787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6301" y="3370459"/>
            <a:ext cx="1885369" cy="98106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6301" y="3389590"/>
            <a:ext cx="2305802" cy="159531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NNS prism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189420" y="2276850"/>
            <a:ext cx="2496325" cy="1920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665" y="2776115"/>
            <a:ext cx="231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High dimensional</a:t>
            </a:r>
          </a:p>
          <a:p>
            <a:r>
              <a:rPr lang="en-US" sz="2400" dirty="0" smtClean="0">
                <a:latin typeface="+mn-lt"/>
              </a:rPr>
              <a:t>geometry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595" y="3082550"/>
            <a:ext cx="281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dimension reduction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7895" y="3620220"/>
            <a:ext cx="217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space partitions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4378" y="4733965"/>
            <a:ext cx="153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embedding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6423" y="55024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5739" y="31798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NNS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110" y="4139290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small dimension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5700" y="5124693"/>
            <a:ext cx="133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sketching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7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of EMD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end, obtain that</a:t>
                </a:r>
              </a:p>
              <a:p>
                <a:pPr lvl="1"/>
                <a:r>
                  <a:rPr lang="en-US" dirty="0" smtClean="0"/>
                  <a:t>EMD(A,B)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sum of EMDs of smaller grids in expectation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times to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grid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 it total!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6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Embeddings of various metrics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52" b="-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693852"/>
                  </p:ext>
                </p:extLst>
              </p:nvPr>
            </p:nvGraphicFramePr>
            <p:xfrm>
              <a:off x="457200" y="22860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693852"/>
                  </p:ext>
                </p:extLst>
              </p:nvPr>
            </p:nvGraphicFramePr>
            <p:xfrm>
              <a:off x="457200" y="22860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4"/>
                          <a:stretch>
                            <a:fillRect l="-1905" t="-568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887" t="-568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4"/>
                          <a:stretch>
                            <a:fillRect l="-1905" t="-154331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887" t="-154331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4"/>
                          <a:stretch>
                            <a:fillRect l="-1905" t="-256349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887" t="-256349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887" t="-39043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887" t="-532075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800" y="4876800"/>
            <a:ext cx="24384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edit</a:t>
            </a:r>
            <a:r>
              <a:rPr lang="en-US" sz="2400" dirty="0" smtClean="0"/>
              <a:t>(123456</a:t>
            </a:r>
            <a:r>
              <a:rPr lang="en-US" sz="2400" dirty="0" smtClean="0">
                <a:solidFill>
                  <a:srgbClr val="FF0000"/>
                </a:solidFill>
              </a:rPr>
              <a:t>7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123456) = 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2133600"/>
            <a:ext cx="3257550" cy="14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edit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(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banana  ,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ananas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) = 2</a:t>
            </a:r>
          </a:p>
        </p:txBody>
      </p:sp>
      <p:pic>
        <p:nvPicPr>
          <p:cNvPr id="7" name="Picture 17" descr="ban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13360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ana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0797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Non-</a:t>
                </a:r>
                <a:r>
                  <a:rPr lang="en-US" dirty="0" err="1" smtClean="0"/>
                  <a:t>embeddability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375104"/>
                  </p:ext>
                </p:extLst>
              </p:nvPr>
            </p:nvGraphicFramePr>
            <p:xfrm>
              <a:off x="457200" y="22860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375104"/>
                  </p:ext>
                </p:extLst>
              </p:nvPr>
            </p:nvGraphicFramePr>
            <p:xfrm>
              <a:off x="457200" y="22860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3"/>
                          <a:stretch>
                            <a:fillRect l="-1905" t="-568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87" t="-568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3"/>
                          <a:stretch>
                            <a:fillRect l="-1905" t="-154331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87" t="-154331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3"/>
                          <a:stretch>
                            <a:fillRect l="-1905" t="-256349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87" t="-256349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87" t="-39043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7887" t="-532075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354655"/>
                  </p:ext>
                </p:extLst>
              </p:nvPr>
            </p:nvGraphicFramePr>
            <p:xfrm>
              <a:off x="6096000" y="22860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[NS07]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[KN05,KR06]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354655"/>
                  </p:ext>
                </p:extLst>
              </p:nvPr>
            </p:nvGraphicFramePr>
            <p:xfrm>
              <a:off x="6096000" y="22860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3" t="-60000" r="-1087" b="-400833"/>
                          </a:stretch>
                        </a:blipFill>
                      </a:tcPr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3" t="-154839" r="-1087" b="-287903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3" t="-272414" r="-1087" b="-207759"/>
                          </a:stretch>
                        </a:blipFill>
                      </a:tcPr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43" t="-360000" r="-1087" b="-100833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5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</a:t>
            </a:r>
            <a:r>
              <a:rPr lang="en-US" dirty="0" err="1" smtClean="0"/>
              <a:t>embeddability</a:t>
            </a:r>
            <a:r>
              <a:rPr lang="en-US" dirty="0" smtClean="0"/>
              <a:t> proofs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Via </a:t>
                </a:r>
                <a:r>
                  <a:rPr lang="en-US" i="1" dirty="0" err="1" smtClean="0"/>
                  <a:t>Poincaré</a:t>
                </a:r>
                <a:r>
                  <a:rPr lang="en-US" i="1" dirty="0" smtClean="0"/>
                  <a:t>-type inequalities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[Enflo’69]: </a:t>
                </a:r>
                <a:r>
                  <a:rPr lang="en-US" dirty="0" smtClean="0"/>
                  <a:t>embedding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(any dimension) must incur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distortion</a:t>
                </a:r>
              </a:p>
              <a:p>
                <a:r>
                  <a:rPr lang="en-US" dirty="0" smtClean="0"/>
                  <a:t>Proof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[Khot-Naor’05]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the embedding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Two distributions over pairs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>
                    <a:solidFill>
                      <a:srgbClr val="008000"/>
                    </a:solidFill>
                  </a:rPr>
                  <a:t>C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and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F: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are random</a:t>
                </a:r>
              </a:p>
              <a:p>
                <a:pPr lvl="1"/>
                <a:r>
                  <a:rPr lang="en-US" dirty="0" smtClean="0"/>
                  <a:t>Two steps: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(short diagonals)</a:t>
                </a:r>
              </a:p>
              <a:p>
                <a:pPr lvl="1"/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lower bound!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7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good host spaces?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47113" cy="2289175"/>
          </a:xfrm>
        </p:spPr>
        <p:txBody>
          <a:bodyPr/>
          <a:lstStyle/>
          <a:p>
            <a:pPr eaLnBrk="1" hangingPunct="1"/>
            <a:r>
              <a:rPr lang="en-US" smtClean="0"/>
              <a:t>What is “good”:</a:t>
            </a:r>
          </a:p>
          <a:p>
            <a:pPr lvl="1" eaLnBrk="1" hangingPunct="1"/>
            <a:r>
              <a:rPr lang="en-US" sz="2800" smtClean="0"/>
              <a:t>is algorithmically tractable</a:t>
            </a:r>
          </a:p>
          <a:p>
            <a:pPr lvl="1" eaLnBrk="1" hangingPunct="1"/>
            <a:r>
              <a:rPr lang="en-US" sz="2800" smtClean="0"/>
              <a:t>is rich (can embed into it)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481388" y="3313113"/>
            <a:ext cx="5314950" cy="46196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err="1" smtClean="0">
                <a:solidFill>
                  <a:srgbClr val="A50021"/>
                </a:solidFill>
              </a:rPr>
              <a:t>sq</a:t>
            </a:r>
            <a:r>
              <a:rPr lang="en-US" sz="2300" dirty="0" smtClean="0">
                <a:solidFill>
                  <a:srgbClr val="A50021"/>
                </a:solidFill>
              </a:rPr>
              <a:t>-ℓ</a:t>
            </a:r>
            <a:r>
              <a:rPr lang="en-US" sz="2300" baseline="-25000" dirty="0" smtClean="0">
                <a:solidFill>
                  <a:srgbClr val="A50021"/>
                </a:solidFill>
              </a:rPr>
              <a:t>2</a:t>
            </a:r>
            <a:r>
              <a:rPr lang="en-US" sz="2300" dirty="0" smtClean="0">
                <a:solidFill>
                  <a:srgbClr val="A50021"/>
                </a:solidFill>
              </a:rPr>
              <a:t>=</a:t>
            </a:r>
            <a:r>
              <a:rPr lang="en-US" sz="2300" dirty="0" smtClean="0">
                <a:cs typeface="Arial" charset="0"/>
                <a:sym typeface="cmbx10" pitchFamily="34" charset="0"/>
              </a:rPr>
              <a:t>real </a:t>
            </a:r>
            <a:r>
              <a:rPr lang="en-US" sz="2300" dirty="0">
                <a:cs typeface="Arial" charset="0"/>
                <a:sym typeface="cmbx10" pitchFamily="34" charset="0"/>
              </a:rPr>
              <a:t>space with</a:t>
            </a:r>
            <a:r>
              <a:rPr lang="en-US" sz="2300" dirty="0"/>
              <a:t> distance:</a:t>
            </a:r>
            <a:r>
              <a:rPr lang="en-US" sz="2300" dirty="0">
                <a:solidFill>
                  <a:srgbClr val="A50021"/>
                </a:solidFill>
              </a:rPr>
              <a:t> ||x-y||</a:t>
            </a:r>
            <a:r>
              <a:rPr lang="en-US" sz="2300" baseline="-25000" dirty="0">
                <a:solidFill>
                  <a:srgbClr val="A50021"/>
                </a:solidFill>
              </a:rPr>
              <a:t>2</a:t>
            </a:r>
            <a:r>
              <a:rPr lang="en-US" sz="2300" baseline="30000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5638800" y="3851275"/>
            <a:ext cx="3379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solidFill>
                  <a:srgbClr val="A50021"/>
                </a:solidFill>
              </a:rPr>
              <a:t>sq</a:t>
            </a:r>
            <a:r>
              <a:rPr lang="en-US" sz="2000" dirty="0" smtClean="0">
                <a:solidFill>
                  <a:srgbClr val="A50021"/>
                </a:solidFill>
              </a:rPr>
              <a:t>-ℓ</a:t>
            </a:r>
            <a:r>
              <a:rPr lang="en-US" sz="2000" baseline="-25000" dirty="0" smtClean="0">
                <a:solidFill>
                  <a:srgbClr val="A50021"/>
                </a:solidFill>
              </a:rPr>
              <a:t>2</a:t>
            </a:r>
            <a:r>
              <a:rPr lang="en-US" sz="2000" dirty="0" smtClean="0">
                <a:solidFill>
                  <a:srgbClr val="A50021"/>
                </a:solidFill>
              </a:rPr>
              <a:t>, hosts </a:t>
            </a:r>
            <a:r>
              <a:rPr lang="en-US" sz="2000" dirty="0">
                <a:solidFill>
                  <a:srgbClr val="A50021"/>
                </a:solidFill>
              </a:rPr>
              <a:t>with </a:t>
            </a:r>
            <a:r>
              <a:rPr lang="en-US" sz="2000" dirty="0" smtClean="0">
                <a:solidFill>
                  <a:srgbClr val="A50021"/>
                </a:solidFill>
              </a:rPr>
              <a:t>very </a:t>
            </a:r>
            <a:r>
              <a:rPr lang="en-US" sz="2000" dirty="0">
                <a:solidFill>
                  <a:srgbClr val="A50021"/>
                </a:solidFill>
              </a:rPr>
              <a:t>good LSH (lower bounds via communication complexity)</a:t>
            </a:r>
            <a:endParaRPr lang="en-US" sz="2000" dirty="0"/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3351213" y="44275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cs typeface="Arial" charset="0"/>
              </a:rPr>
              <a:t>̃</a:t>
            </a:r>
          </a:p>
        </p:txBody>
      </p: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5753100" y="481171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[AK’07]</a:t>
            </a:r>
          </a:p>
        </p:txBody>
      </p:sp>
      <p:sp>
        <p:nvSpPr>
          <p:cNvPr id="222235" name="Text Box 27"/>
          <p:cNvSpPr txBox="1">
            <a:spLocks noChangeArrowheads="1"/>
          </p:cNvSpPr>
          <p:nvPr/>
        </p:nvSpPr>
        <p:spPr bwMode="auto">
          <a:xfrm>
            <a:off x="5753100" y="55419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[AK’07]</a:t>
            </a: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5753100" y="627062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[AIK’08]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2304" name="Group 9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91288" y="1608138"/>
              <a:ext cx="1662112" cy="1554264"/>
            </p:xfrm>
            <a:graphic>
              <a:graphicData uri="http://schemas.openxmlformats.org/drawingml/2006/table">
                <a:tbl>
                  <a:tblPr/>
                  <a:tblGrid>
                    <a:gridCol w="1662112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sq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kumimoji="0" lang="en-US" sz="28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2304" name="Group 9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91288" y="1608138"/>
              <a:ext cx="1662112" cy="1554264"/>
            </p:xfrm>
            <a:graphic>
              <a:graphicData uri="http://schemas.openxmlformats.org/drawingml/2006/table">
                <a:tbl>
                  <a:tblPr/>
                  <a:tblGrid>
                    <a:gridCol w="1662112"/>
                  </a:tblGrid>
                  <a:tr h="518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7299" t="-11765" r="-1825" b="-20705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22265" name="Group 57"/>
          <p:cNvGrpSpPr>
            <a:grpSpLocks/>
          </p:cNvGrpSpPr>
          <p:nvPr/>
        </p:nvGrpSpPr>
        <p:grpSpPr bwMode="auto">
          <a:xfrm>
            <a:off x="6915150" y="2720975"/>
            <a:ext cx="269875" cy="307975"/>
            <a:chOff x="5129" y="2208"/>
            <a:chExt cx="170" cy="194"/>
          </a:xfrm>
        </p:grpSpPr>
        <p:sp>
          <p:nvSpPr>
            <p:cNvPr id="41035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71" name="Group 63"/>
          <p:cNvGrpSpPr>
            <a:grpSpLocks/>
          </p:cNvGrpSpPr>
          <p:nvPr/>
        </p:nvGrpSpPr>
        <p:grpSpPr bwMode="auto">
          <a:xfrm>
            <a:off x="6913563" y="2260600"/>
            <a:ext cx="306387" cy="269875"/>
            <a:chOff x="4985" y="2208"/>
            <a:chExt cx="193" cy="170"/>
          </a:xfrm>
        </p:grpSpPr>
        <p:sp>
          <p:nvSpPr>
            <p:cNvPr id="41031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316" name="Text Box 108"/>
          <p:cNvSpPr txBox="1">
            <a:spLocks noChangeArrowheads="1"/>
          </p:cNvSpPr>
          <p:nvPr/>
        </p:nvSpPr>
        <p:spPr bwMode="auto">
          <a:xfrm>
            <a:off x="7297738" y="1623965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,</a:t>
            </a:r>
            <a:r>
              <a:rPr lang="en-US" sz="2800" dirty="0" err="1" smtClean="0"/>
              <a:t>etc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Group 9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70538" y="1606550"/>
              <a:ext cx="922337" cy="1554264"/>
            </p:xfrm>
            <a:graphic>
              <a:graphicData uri="http://schemas.openxmlformats.org/drawingml/2006/table">
                <a:tbl>
                  <a:tblPr/>
                  <a:tblGrid>
                    <a:gridCol w="922337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Group 9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70538" y="1606550"/>
              <a:ext cx="922337" cy="1554264"/>
            </p:xfrm>
            <a:graphic>
              <a:graphicData uri="http://schemas.openxmlformats.org/drawingml/2006/table">
                <a:tbl>
                  <a:tblPr/>
                  <a:tblGrid>
                    <a:gridCol w="922337"/>
                  </a:tblGrid>
                  <a:tr h="518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07" t="-2353" r="-2614" b="-20705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5994400" y="2736850"/>
            <a:ext cx="269875" cy="307975"/>
            <a:chOff x="5129" y="2208"/>
            <a:chExt cx="170" cy="194"/>
          </a:xfrm>
        </p:grpSpPr>
        <p:sp>
          <p:nvSpPr>
            <p:cNvPr id="41027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5992813" y="2276475"/>
            <a:ext cx="306387" cy="269875"/>
            <a:chOff x="4985" y="2208"/>
            <a:chExt cx="193" cy="170"/>
          </a:xfrm>
        </p:grpSpPr>
        <p:sp>
          <p:nvSpPr>
            <p:cNvPr id="41025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3851275"/>
              <a:ext cx="4922838" cy="2719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/>
                    <a:gridCol w="1951038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bound into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A5002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A5002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A5002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A5002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[KN05, KR06]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(edit distance between permutations)</a:t>
                          </a: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A5002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A5002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A5002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A5002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3851275"/>
              <a:ext cx="4922838" cy="2719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800"/>
                    <a:gridCol w="1951038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625" t="-4762" r="-1250" b="-34381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3" marB="45733" horzOverflow="overflow">
                        <a:blipFill rotWithShape="0">
                          <a:blip r:embed="rId5"/>
                          <a:stretch>
                            <a:fillRect l="-2049" t="-104762" r="-66393" b="-2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625" t="-104762" r="-1250" b="-243810"/>
                          </a:stretch>
                        </a:blipFill>
                      </a:tcPr>
                    </a:tc>
                  </a:tr>
                  <a:tr h="6705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(edit distance between permutations)</a:t>
                          </a:r>
                        </a:p>
                      </a:txBody>
                      <a:tcPr marT="45733" marB="45733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625" t="-193694" r="-1250" b="-130631"/>
                          </a:stretch>
                        </a:blipFill>
                      </a:tcPr>
                    </a:tc>
                  </a:tr>
                  <a:tr h="768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3" marB="45733" horzOverflow="overflow">
                        <a:blipFill rotWithShape="0">
                          <a:blip r:embed="rId5"/>
                          <a:stretch>
                            <a:fillRect l="-2049" t="-258730" r="-66393" b="-1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625" t="-258730" r="-1250" b="-150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2231" name="Line 23"/>
          <p:cNvSpPr>
            <a:spLocks noChangeShapeType="1"/>
          </p:cNvSpPr>
          <p:nvPr/>
        </p:nvSpPr>
        <p:spPr bwMode="auto">
          <a:xfrm flipH="1" flipV="1">
            <a:off x="3960813" y="4205119"/>
            <a:ext cx="382587" cy="346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14129" y="21123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7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32" grpId="0"/>
      <p:bldP spid="222233" grpId="0"/>
      <p:bldP spid="222234" grpId="0"/>
      <p:bldP spid="222235" grpId="0"/>
      <p:bldP spid="222236" grpId="0"/>
      <p:bldP spid="222316" grpId="0"/>
      <p:bldP spid="222231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story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[Mat96]: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Can embed any metric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points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Theorem [I’98]: </a:t>
                </a:r>
                <a:r>
                  <a:rPr lang="en-US" dirty="0" smtClean="0"/>
                  <a:t>NNS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 smtClean="0"/>
                  <a:t> with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approximation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space,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query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an issue though…</a:t>
                </a:r>
              </a:p>
              <a:p>
                <a:r>
                  <a:rPr lang="en-US" dirty="0" smtClean="0"/>
                  <a:t>Smaller dimension?</a:t>
                </a:r>
              </a:p>
              <a:p>
                <a:pPr lvl="1"/>
                <a:r>
                  <a:rPr lang="en-US" dirty="0" smtClean="0"/>
                  <a:t>Possible for some: </a:t>
                </a:r>
                <a:r>
                  <a:rPr lang="en-US" dirty="0" err="1" smtClean="0"/>
                  <a:t>Hausdorff</a:t>
                </a:r>
                <a:r>
                  <a:rPr lang="en-US" dirty="0" smtClean="0"/>
                  <a:t>,…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[FCI99]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r>
                  <a:rPr lang="en-US" dirty="0" smtClean="0"/>
                  <a:t>But, not possible even for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[JL01]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9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good host spaces?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47113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“good”:</a:t>
            </a:r>
          </a:p>
          <a:p>
            <a:pPr lvl="1" eaLnBrk="1" hangingPunct="1"/>
            <a:r>
              <a:rPr lang="en-US" sz="2800" dirty="0" smtClean="0"/>
              <a:t>algorithmically tractable</a:t>
            </a:r>
          </a:p>
          <a:p>
            <a:pPr lvl="1" eaLnBrk="1" hangingPunct="1"/>
            <a:r>
              <a:rPr lang="en-US" sz="2800" dirty="0" smtClean="0"/>
              <a:t>rich (can embed into it)</a:t>
            </a:r>
          </a:p>
          <a:p>
            <a:pPr lvl="1" eaLnBrk="1" hangingPunct="1"/>
            <a:endParaRPr lang="en-US" sz="2800" dirty="0" smtClean="0"/>
          </a:p>
          <a:p>
            <a:r>
              <a:rPr lang="en-US" sz="3100" dirty="0" smtClean="0"/>
              <a:t>But: combination sometimes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2304" name="Group 9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131379"/>
                  </p:ext>
                </p:extLst>
              </p:nvPr>
            </p:nvGraphicFramePr>
            <p:xfrm>
              <a:off x="5645150" y="1601788"/>
              <a:ext cx="1522726" cy="1554264"/>
            </p:xfrm>
            <a:graphic>
              <a:graphicData uri="http://schemas.openxmlformats.org/drawingml/2006/table">
                <a:tbl>
                  <a:tblPr/>
                  <a:tblGrid>
                    <a:gridCol w="1522726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sq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kumimoji="0" lang="en-US" sz="2800" b="0" i="1" u="none" strike="noStrike" cap="none" normalizeH="0" baseline="-25000" dirty="0" smtClean="0">
                                  <a:ln>
                                    <a:noFill/>
                                  </a:ln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2304" name="Group 9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131379"/>
                  </p:ext>
                </p:extLst>
              </p:nvPr>
            </p:nvGraphicFramePr>
            <p:xfrm>
              <a:off x="5645150" y="1601788"/>
              <a:ext cx="1522726" cy="1554264"/>
            </p:xfrm>
            <a:graphic>
              <a:graphicData uri="http://schemas.openxmlformats.org/drawingml/2006/table">
                <a:tbl>
                  <a:tblPr/>
                  <a:tblGrid>
                    <a:gridCol w="1522726"/>
                  </a:tblGrid>
                  <a:tr h="518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00" t="-11765" r="-2000" b="-20705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22265" name="Group 57"/>
          <p:cNvGrpSpPr>
            <a:grpSpLocks/>
          </p:cNvGrpSpPr>
          <p:nvPr/>
        </p:nvGrpSpPr>
        <p:grpSpPr bwMode="auto">
          <a:xfrm>
            <a:off x="6069012" y="2714625"/>
            <a:ext cx="269875" cy="307975"/>
            <a:chOff x="5129" y="2208"/>
            <a:chExt cx="170" cy="194"/>
          </a:xfrm>
        </p:grpSpPr>
        <p:sp>
          <p:nvSpPr>
            <p:cNvPr id="41035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66" name="Group 58"/>
          <p:cNvGrpSpPr>
            <a:grpSpLocks/>
          </p:cNvGrpSpPr>
          <p:nvPr/>
        </p:nvGrpSpPr>
        <p:grpSpPr bwMode="auto">
          <a:xfrm>
            <a:off x="8456612" y="2212292"/>
            <a:ext cx="269875" cy="307975"/>
            <a:chOff x="5129" y="2208"/>
            <a:chExt cx="170" cy="194"/>
          </a:xfrm>
        </p:grpSpPr>
        <p:sp>
          <p:nvSpPr>
            <p:cNvPr id="41033" name="Line 59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Line 60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71" name="Group 63"/>
          <p:cNvGrpSpPr>
            <a:grpSpLocks/>
          </p:cNvGrpSpPr>
          <p:nvPr/>
        </p:nvGrpSpPr>
        <p:grpSpPr bwMode="auto">
          <a:xfrm>
            <a:off x="6067425" y="2254250"/>
            <a:ext cx="306387" cy="269875"/>
            <a:chOff x="4985" y="2208"/>
            <a:chExt cx="193" cy="170"/>
          </a:xfrm>
        </p:grpSpPr>
        <p:sp>
          <p:nvSpPr>
            <p:cNvPr id="41031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72" name="Group 64"/>
          <p:cNvGrpSpPr>
            <a:grpSpLocks/>
          </p:cNvGrpSpPr>
          <p:nvPr/>
        </p:nvGrpSpPr>
        <p:grpSpPr bwMode="auto">
          <a:xfrm>
            <a:off x="8456612" y="2748867"/>
            <a:ext cx="306388" cy="269875"/>
            <a:chOff x="4985" y="2208"/>
            <a:chExt cx="193" cy="170"/>
          </a:xfrm>
        </p:grpSpPr>
        <p:sp>
          <p:nvSpPr>
            <p:cNvPr id="41029" name="Line 65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Line 66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316" name="Text Box 108"/>
          <p:cNvSpPr txBox="1">
            <a:spLocks noChangeArrowheads="1"/>
          </p:cNvSpPr>
          <p:nvPr/>
        </p:nvSpPr>
        <p:spPr bwMode="auto">
          <a:xfrm>
            <a:off x="6451600" y="1617615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,</a:t>
            </a:r>
            <a:r>
              <a:rPr lang="en-US" sz="2800" dirty="0" err="1" smtClean="0"/>
              <a:t>etc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Group 9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64837"/>
                  </p:ext>
                </p:extLst>
              </p:nvPr>
            </p:nvGraphicFramePr>
            <p:xfrm>
              <a:off x="4724400" y="1600200"/>
              <a:ext cx="922337" cy="1554264"/>
            </p:xfrm>
            <a:graphic>
              <a:graphicData uri="http://schemas.openxmlformats.org/drawingml/2006/table">
                <a:tbl>
                  <a:tblPr/>
                  <a:tblGrid>
                    <a:gridCol w="922337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Group 9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564837"/>
                  </p:ext>
                </p:extLst>
              </p:nvPr>
            </p:nvGraphicFramePr>
            <p:xfrm>
              <a:off x="4724400" y="1600200"/>
              <a:ext cx="922337" cy="1554264"/>
            </p:xfrm>
            <a:graphic>
              <a:graphicData uri="http://schemas.openxmlformats.org/drawingml/2006/table">
                <a:tbl>
                  <a:tblPr/>
                  <a:tblGrid>
                    <a:gridCol w="922337"/>
                  </a:tblGrid>
                  <a:tr h="518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974" t="-2353" r="-2632" b="-20705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531" marR="91531"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5148262" y="2730500"/>
            <a:ext cx="269875" cy="307975"/>
            <a:chOff x="5129" y="2208"/>
            <a:chExt cx="170" cy="194"/>
          </a:xfrm>
        </p:grpSpPr>
        <p:sp>
          <p:nvSpPr>
            <p:cNvPr id="41027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5146675" y="2270125"/>
            <a:ext cx="306387" cy="269875"/>
            <a:chOff x="4985" y="2208"/>
            <a:chExt cx="193" cy="170"/>
          </a:xfrm>
        </p:grpSpPr>
        <p:sp>
          <p:nvSpPr>
            <p:cNvPr id="41025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7392509" y="2715259"/>
            <a:ext cx="269875" cy="307975"/>
            <a:chOff x="5129" y="2208"/>
            <a:chExt cx="170" cy="194"/>
          </a:xfrm>
        </p:grpSpPr>
        <p:sp>
          <p:nvSpPr>
            <p:cNvPr id="35" name="Line 59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Group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06955"/>
                  </p:ext>
                </p:extLst>
              </p:nvPr>
            </p:nvGraphicFramePr>
            <p:xfrm>
              <a:off x="7162800" y="1600200"/>
              <a:ext cx="876299" cy="1561884"/>
            </p:xfrm>
            <a:graphic>
              <a:graphicData uri="http://schemas.openxmlformats.org/drawingml/2006/table">
                <a:tbl>
                  <a:tblPr/>
                  <a:tblGrid>
                    <a:gridCol w="876299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𝑙𝑜𝑤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Group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06955"/>
                  </p:ext>
                </p:extLst>
              </p:nvPr>
            </p:nvGraphicFramePr>
            <p:xfrm>
              <a:off x="7162800" y="1600200"/>
              <a:ext cx="876299" cy="1561884"/>
            </p:xfrm>
            <a:graphic>
              <a:graphicData uri="http://schemas.openxmlformats.org/drawingml/2006/table">
                <a:tbl>
                  <a:tblPr/>
                  <a:tblGrid>
                    <a:gridCol w="876299"/>
                  </a:tblGrid>
                  <a:tr h="525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083" t="-2299" r="-3472" b="-20114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8" name="Group 64"/>
          <p:cNvGrpSpPr>
            <a:grpSpLocks/>
          </p:cNvGrpSpPr>
          <p:nvPr/>
        </p:nvGrpSpPr>
        <p:grpSpPr bwMode="auto">
          <a:xfrm>
            <a:off x="7386477" y="2244725"/>
            <a:ext cx="306388" cy="269875"/>
            <a:chOff x="4985" y="2208"/>
            <a:chExt cx="193" cy="170"/>
          </a:xfrm>
        </p:grpSpPr>
        <p:sp>
          <p:nvSpPr>
            <p:cNvPr id="39" name="Line 65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Group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86419"/>
                  </p:ext>
                </p:extLst>
              </p:nvPr>
            </p:nvGraphicFramePr>
            <p:xfrm>
              <a:off x="8229600" y="1600200"/>
              <a:ext cx="806450" cy="1554230"/>
            </p:xfrm>
            <a:graphic>
              <a:graphicData uri="http://schemas.openxmlformats.org/drawingml/2006/table">
                <a:tbl>
                  <a:tblPr/>
                  <a:tblGrid>
                    <a:gridCol w="806450"/>
                  </a:tblGrid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kumimoji="0" lang="en-US" sz="2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Group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86419"/>
                  </p:ext>
                </p:extLst>
              </p:nvPr>
            </p:nvGraphicFramePr>
            <p:xfrm>
              <a:off x="8229600" y="1600200"/>
              <a:ext cx="806450" cy="1554230"/>
            </p:xfrm>
            <a:graphic>
              <a:graphicData uri="http://schemas.openxmlformats.org/drawingml/2006/table">
                <a:tbl>
                  <a:tblPr/>
                  <a:tblGrid>
                    <a:gridCol w="806450"/>
                  </a:tblGrid>
                  <a:tr h="518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256" t="-2353" r="-3008" b="-207059"/>
                          </a:stretch>
                        </a:blipFill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180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4" marB="4568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84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our new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r>
              <a:rPr lang="en-US" sz="2200" dirty="0" smtClean="0"/>
              <a:t>Iterated product space </a:t>
            </a:r>
            <a:endParaRPr lang="en-US" sz="2200" dirty="0" smtClean="0">
              <a:solidFill>
                <a:srgbClr val="A50021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 Box 272"/>
          <p:cNvSpPr txBox="1">
            <a:spLocks noChangeArrowheads="1"/>
          </p:cNvSpPr>
          <p:nvPr/>
        </p:nvSpPr>
        <p:spPr bwMode="auto">
          <a:xfrm>
            <a:off x="593725" y="990600"/>
            <a:ext cx="278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[A-Indyk-Krauthgamer’09]</a:t>
            </a:r>
          </a:p>
        </p:txBody>
      </p:sp>
      <p:sp>
        <p:nvSpPr>
          <p:cNvPr id="6" name="Rectangle 83"/>
          <p:cNvSpPr>
            <a:spLocks noChangeArrowheads="1"/>
          </p:cNvSpPr>
          <p:nvPr/>
        </p:nvSpPr>
        <p:spPr bwMode="auto">
          <a:xfrm>
            <a:off x="7543800" y="2514600"/>
            <a:ext cx="304800" cy="304800"/>
          </a:xfrm>
          <a:prstGeom prst="rect">
            <a:avLst/>
          </a:prstGeom>
          <a:solidFill>
            <a:srgbClr val="00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d</a:t>
            </a:r>
            <a:r>
              <a:rPr lang="en-US" sz="1400" baseline="-25000">
                <a:solidFill>
                  <a:schemeClr val="bg1"/>
                </a:solidFill>
                <a:cs typeface="Arial" charset="0"/>
              </a:rPr>
              <a:t>∞,1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 rot="5400000">
            <a:off x="7543800" y="22860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5105400" y="762000"/>
            <a:ext cx="2133600" cy="304800"/>
            <a:chOff x="3504" y="528"/>
            <a:chExt cx="1344" cy="192"/>
          </a:xfrm>
        </p:grpSpPr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3504" y="528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0" name="Line 59"/>
            <p:cNvSpPr>
              <a:spLocks noChangeShapeType="1"/>
            </p:cNvSpPr>
            <p:nvPr/>
          </p:nvSpPr>
          <p:spPr bwMode="auto">
            <a:xfrm>
              <a:off x="3696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3888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>
              <a:off x="4080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2"/>
            <p:cNvSpPr>
              <a:spLocks noChangeShapeType="1"/>
            </p:cNvSpPr>
            <p:nvPr/>
          </p:nvSpPr>
          <p:spPr bwMode="auto">
            <a:xfrm>
              <a:off x="4272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3"/>
            <p:cNvSpPr>
              <a:spLocks noChangeShapeType="1"/>
            </p:cNvSpPr>
            <p:nvPr/>
          </p:nvSpPr>
          <p:spPr bwMode="auto">
            <a:xfrm>
              <a:off x="4464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4656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7543800" y="7620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</a:t>
            </a:r>
            <a:r>
              <a:rPr lang="en-US" sz="1400" baseline="-25000"/>
              <a:t>1</a:t>
            </a:r>
          </a:p>
        </p:txBody>
      </p: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105400" y="1066800"/>
            <a:ext cx="2133600" cy="304800"/>
            <a:chOff x="3504" y="720"/>
            <a:chExt cx="1344" cy="192"/>
          </a:xfrm>
        </p:grpSpPr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3504" y="720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369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8"/>
            <p:cNvSpPr>
              <a:spLocks noChangeShapeType="1"/>
            </p:cNvSpPr>
            <p:nvPr/>
          </p:nvSpPr>
          <p:spPr bwMode="auto">
            <a:xfrm>
              <a:off x="3888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9"/>
            <p:cNvSpPr>
              <a:spLocks noChangeShapeType="1"/>
            </p:cNvSpPr>
            <p:nvPr/>
          </p:nvSpPr>
          <p:spPr bwMode="auto">
            <a:xfrm>
              <a:off x="4080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>
              <a:off x="4272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>
              <a:off x="4464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2"/>
            <p:cNvSpPr>
              <a:spLocks noChangeShapeType="1"/>
            </p:cNvSpPr>
            <p:nvPr/>
          </p:nvSpPr>
          <p:spPr bwMode="auto">
            <a:xfrm>
              <a:off x="465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7543800" y="10668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5105400" y="1905000"/>
            <a:ext cx="2133600" cy="304800"/>
            <a:chOff x="3504" y="1248"/>
            <a:chExt cx="1344" cy="192"/>
          </a:xfrm>
        </p:grpSpPr>
        <p:sp>
          <p:nvSpPr>
            <p:cNvPr id="27" name="Rectangle 74"/>
            <p:cNvSpPr>
              <a:spLocks noChangeArrowheads="1"/>
            </p:cNvSpPr>
            <p:nvPr/>
          </p:nvSpPr>
          <p:spPr bwMode="auto">
            <a:xfrm>
              <a:off x="3504" y="1248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>
              <a:off x="3696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6"/>
            <p:cNvSpPr>
              <a:spLocks noChangeShapeType="1"/>
            </p:cNvSpPr>
            <p:nvPr/>
          </p:nvSpPr>
          <p:spPr bwMode="auto">
            <a:xfrm>
              <a:off x="3888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7"/>
            <p:cNvSpPr>
              <a:spLocks noChangeShapeType="1"/>
            </p:cNvSpPr>
            <p:nvPr/>
          </p:nvSpPr>
          <p:spPr bwMode="auto">
            <a:xfrm>
              <a:off x="4080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4272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>
              <a:off x="446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4656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81"/>
          <p:cNvSpPr>
            <a:spLocks noChangeArrowheads="1"/>
          </p:cNvSpPr>
          <p:nvPr/>
        </p:nvSpPr>
        <p:spPr bwMode="auto">
          <a:xfrm>
            <a:off x="7543800" y="19050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5775325" y="1066800"/>
            <a:ext cx="79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/>
              <a:t>…</a:t>
            </a:r>
          </a:p>
        </p:txBody>
      </p:sp>
      <p:sp>
        <p:nvSpPr>
          <p:cNvPr id="36" name="AutoShape 84"/>
          <p:cNvSpPr>
            <a:spLocks noChangeArrowheads="1"/>
          </p:cNvSpPr>
          <p:nvPr/>
        </p:nvSpPr>
        <p:spPr bwMode="auto">
          <a:xfrm>
            <a:off x="7239000" y="8382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85"/>
          <p:cNvSpPr>
            <a:spLocks noChangeArrowheads="1"/>
          </p:cNvSpPr>
          <p:nvPr/>
        </p:nvSpPr>
        <p:spPr bwMode="auto">
          <a:xfrm>
            <a:off x="7239000" y="11430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86"/>
          <p:cNvSpPr>
            <a:spLocks noChangeArrowheads="1"/>
          </p:cNvSpPr>
          <p:nvPr/>
        </p:nvSpPr>
        <p:spPr bwMode="auto">
          <a:xfrm>
            <a:off x="7239000" y="19812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267"/>
          <p:cNvSpPr>
            <a:spLocks noChangeArrowheads="1"/>
          </p:cNvSpPr>
          <p:nvPr/>
        </p:nvSpPr>
        <p:spPr bwMode="auto">
          <a:xfrm>
            <a:off x="7848600" y="2590800"/>
            <a:ext cx="381000" cy="6096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6042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8"/>
          <p:cNvSpPr>
            <a:spLocks/>
          </p:cNvSpPr>
          <p:nvPr/>
        </p:nvSpPr>
        <p:spPr bwMode="auto">
          <a:xfrm>
            <a:off x="7924800" y="762000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89"/>
          <p:cNvSpPr txBox="1">
            <a:spLocks noChangeArrowheads="1"/>
          </p:cNvSpPr>
          <p:nvPr/>
        </p:nvSpPr>
        <p:spPr bwMode="auto">
          <a:xfrm>
            <a:off x="8137525" y="1255713"/>
            <a:ext cx="315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42" name="AutoShape 91"/>
          <p:cNvSpPr>
            <a:spLocks/>
          </p:cNvSpPr>
          <p:nvPr/>
        </p:nvSpPr>
        <p:spPr bwMode="auto">
          <a:xfrm rot="5400000">
            <a:off x="6057900" y="-4953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92"/>
          <p:cNvSpPr txBox="1">
            <a:spLocks noChangeArrowheads="1"/>
          </p:cNvSpPr>
          <p:nvPr/>
        </p:nvSpPr>
        <p:spPr bwMode="auto">
          <a:xfrm>
            <a:off x="6237288" y="76200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α</a:t>
            </a:r>
          </a:p>
        </p:txBody>
      </p:sp>
      <p:sp>
        <p:nvSpPr>
          <p:cNvPr id="44" name="Text Box 93"/>
          <p:cNvSpPr txBox="1">
            <a:spLocks noChangeArrowheads="1"/>
          </p:cNvSpPr>
          <p:nvPr/>
        </p:nvSpPr>
        <p:spPr bwMode="auto">
          <a:xfrm>
            <a:off x="7772400" y="3062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γ</a:t>
            </a:r>
          </a:p>
        </p:txBody>
      </p:sp>
      <p:grpSp>
        <p:nvGrpSpPr>
          <p:cNvPr id="45" name="Group 164"/>
          <p:cNvGrpSpPr>
            <a:grpSpLocks/>
          </p:cNvGrpSpPr>
          <p:nvPr/>
        </p:nvGrpSpPr>
        <p:grpSpPr bwMode="auto">
          <a:xfrm>
            <a:off x="5029200" y="914400"/>
            <a:ext cx="2743200" cy="2057400"/>
            <a:chOff x="3504" y="528"/>
            <a:chExt cx="1728" cy="1296"/>
          </a:xfrm>
        </p:grpSpPr>
        <p:grpSp>
          <p:nvGrpSpPr>
            <p:cNvPr id="46" name="Group 165"/>
            <p:cNvGrpSpPr>
              <a:grpSpLocks/>
            </p:cNvGrpSpPr>
            <p:nvPr/>
          </p:nvGrpSpPr>
          <p:grpSpPr bwMode="auto">
            <a:xfrm>
              <a:off x="3504" y="528"/>
              <a:ext cx="1344" cy="192"/>
              <a:chOff x="3504" y="528"/>
              <a:chExt cx="1344" cy="192"/>
            </a:xfrm>
          </p:grpSpPr>
          <p:sp>
            <p:nvSpPr>
              <p:cNvPr id="72" name="Rectangle 166"/>
              <p:cNvSpPr>
                <a:spLocks noChangeArrowheads="1"/>
              </p:cNvSpPr>
              <p:nvPr/>
            </p:nvSpPr>
            <p:spPr bwMode="auto">
              <a:xfrm>
                <a:off x="3504" y="52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Line 167"/>
              <p:cNvSpPr>
                <a:spLocks noChangeShapeType="1"/>
              </p:cNvSpPr>
              <p:nvPr/>
            </p:nvSpPr>
            <p:spPr bwMode="auto">
              <a:xfrm>
                <a:off x="369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8"/>
              <p:cNvSpPr>
                <a:spLocks noChangeShapeType="1"/>
              </p:cNvSpPr>
              <p:nvPr/>
            </p:nvSpPr>
            <p:spPr bwMode="auto">
              <a:xfrm>
                <a:off x="3888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69"/>
              <p:cNvSpPr>
                <a:spLocks noChangeShapeType="1"/>
              </p:cNvSpPr>
              <p:nvPr/>
            </p:nvSpPr>
            <p:spPr bwMode="auto">
              <a:xfrm>
                <a:off x="4080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0"/>
              <p:cNvSpPr>
                <a:spLocks noChangeShapeType="1"/>
              </p:cNvSpPr>
              <p:nvPr/>
            </p:nvSpPr>
            <p:spPr bwMode="auto">
              <a:xfrm>
                <a:off x="4272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1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72"/>
              <p:cNvSpPr>
                <a:spLocks noChangeShapeType="1"/>
              </p:cNvSpPr>
              <p:nvPr/>
            </p:nvSpPr>
            <p:spPr bwMode="auto">
              <a:xfrm>
                <a:off x="465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5040" y="52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d</a:t>
              </a:r>
              <a:r>
                <a:rPr lang="en-US" sz="1400" baseline="-25000"/>
                <a:t>1</a:t>
              </a:r>
            </a:p>
          </p:txBody>
        </p:sp>
        <p:grpSp>
          <p:nvGrpSpPr>
            <p:cNvPr id="48" name="Group 174"/>
            <p:cNvGrpSpPr>
              <a:grpSpLocks/>
            </p:cNvGrpSpPr>
            <p:nvPr/>
          </p:nvGrpSpPr>
          <p:grpSpPr bwMode="auto">
            <a:xfrm>
              <a:off x="3504" y="720"/>
              <a:ext cx="1344" cy="192"/>
              <a:chOff x="3504" y="720"/>
              <a:chExt cx="1344" cy="192"/>
            </a:xfrm>
          </p:grpSpPr>
          <p:sp>
            <p:nvSpPr>
              <p:cNvPr id="65" name="Rectangle 175"/>
              <p:cNvSpPr>
                <a:spLocks noChangeArrowheads="1"/>
              </p:cNvSpPr>
              <p:nvPr/>
            </p:nvSpPr>
            <p:spPr bwMode="auto">
              <a:xfrm>
                <a:off x="3504" y="720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Line 176"/>
              <p:cNvSpPr>
                <a:spLocks noChangeShapeType="1"/>
              </p:cNvSpPr>
              <p:nvPr/>
            </p:nvSpPr>
            <p:spPr bwMode="auto">
              <a:xfrm>
                <a:off x="369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77"/>
              <p:cNvSpPr>
                <a:spLocks noChangeShapeType="1"/>
              </p:cNvSpPr>
              <p:nvPr/>
            </p:nvSpPr>
            <p:spPr bwMode="auto">
              <a:xfrm>
                <a:off x="3888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8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79"/>
              <p:cNvSpPr>
                <a:spLocks noChangeShapeType="1"/>
              </p:cNvSpPr>
              <p:nvPr/>
            </p:nvSpPr>
            <p:spPr bwMode="auto">
              <a:xfrm>
                <a:off x="4272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0"/>
              <p:cNvSpPr>
                <a:spLocks noChangeShapeType="1"/>
              </p:cNvSpPr>
              <p:nvPr/>
            </p:nvSpPr>
            <p:spPr bwMode="auto">
              <a:xfrm>
                <a:off x="4464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1"/>
              <p:cNvSpPr>
                <a:spLocks noChangeShapeType="1"/>
              </p:cNvSpPr>
              <p:nvPr/>
            </p:nvSpPr>
            <p:spPr bwMode="auto">
              <a:xfrm>
                <a:off x="465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Rectangle 182"/>
            <p:cNvSpPr>
              <a:spLocks noChangeArrowheads="1"/>
            </p:cNvSpPr>
            <p:nvPr/>
          </p:nvSpPr>
          <p:spPr bwMode="auto">
            <a:xfrm>
              <a:off x="5040" y="720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183"/>
            <p:cNvGrpSpPr>
              <a:grpSpLocks/>
            </p:cNvGrpSpPr>
            <p:nvPr/>
          </p:nvGrpSpPr>
          <p:grpSpPr bwMode="auto">
            <a:xfrm>
              <a:off x="3504" y="1248"/>
              <a:ext cx="1344" cy="192"/>
              <a:chOff x="3504" y="1248"/>
              <a:chExt cx="1344" cy="192"/>
            </a:xfrm>
          </p:grpSpPr>
          <p:sp>
            <p:nvSpPr>
              <p:cNvPr id="58" name="Rectangle 184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Line 185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86"/>
              <p:cNvSpPr>
                <a:spLocks noChangeShapeType="1"/>
              </p:cNvSpPr>
              <p:nvPr/>
            </p:nvSpPr>
            <p:spPr bwMode="auto">
              <a:xfrm>
                <a:off x="3888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87"/>
              <p:cNvSpPr>
                <a:spLocks noChangeShapeType="1"/>
              </p:cNvSpPr>
              <p:nvPr/>
            </p:nvSpPr>
            <p:spPr bwMode="auto">
              <a:xfrm>
                <a:off x="4080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8"/>
              <p:cNvSpPr>
                <a:spLocks noChangeShapeType="1"/>
              </p:cNvSpPr>
              <p:nvPr/>
            </p:nvSpPr>
            <p:spPr bwMode="auto">
              <a:xfrm>
                <a:off x="4272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89"/>
              <p:cNvSpPr>
                <a:spLocks noChangeShapeType="1"/>
              </p:cNvSpPr>
              <p:nvPr/>
            </p:nvSpPr>
            <p:spPr bwMode="auto">
              <a:xfrm>
                <a:off x="4464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90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Rectangle 191"/>
            <p:cNvSpPr>
              <a:spLocks noChangeArrowheads="1"/>
            </p:cNvSpPr>
            <p:nvPr/>
          </p:nvSpPr>
          <p:spPr bwMode="auto">
            <a:xfrm>
              <a:off x="5040" y="124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92"/>
            <p:cNvSpPr txBox="1">
              <a:spLocks noChangeArrowheads="1"/>
            </p:cNvSpPr>
            <p:nvPr/>
          </p:nvSpPr>
          <p:spPr bwMode="auto">
            <a:xfrm>
              <a:off x="3926" y="72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/>
                <a:t>…</a:t>
              </a:r>
            </a:p>
          </p:txBody>
        </p:sp>
        <p:sp>
          <p:nvSpPr>
            <p:cNvPr id="53" name="Rectangle 193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</a:t>
              </a:r>
              <a:r>
                <a:rPr lang="en-US" sz="1400" baseline="-25000">
                  <a:solidFill>
                    <a:schemeClr val="bg1"/>
                  </a:solidFill>
                  <a:cs typeface="Arial" charset="0"/>
                </a:rPr>
                <a:t>∞,1</a:t>
              </a:r>
            </a:p>
          </p:txBody>
        </p:sp>
        <p:sp>
          <p:nvSpPr>
            <p:cNvPr id="54" name="AutoShape 194"/>
            <p:cNvSpPr>
              <a:spLocks noChangeArrowheads="1"/>
            </p:cNvSpPr>
            <p:nvPr/>
          </p:nvSpPr>
          <p:spPr bwMode="auto">
            <a:xfrm>
              <a:off x="4848" y="57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95"/>
            <p:cNvSpPr>
              <a:spLocks noChangeArrowheads="1"/>
            </p:cNvSpPr>
            <p:nvPr/>
          </p:nvSpPr>
          <p:spPr bwMode="auto">
            <a:xfrm>
              <a:off x="4848" y="76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96"/>
            <p:cNvSpPr>
              <a:spLocks noChangeArrowheads="1"/>
            </p:cNvSpPr>
            <p:nvPr/>
          </p:nvSpPr>
          <p:spPr bwMode="auto">
            <a:xfrm>
              <a:off x="4848" y="129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97"/>
            <p:cNvSpPr>
              <a:spLocks noChangeArrowheads="1"/>
            </p:cNvSpPr>
            <p:nvPr/>
          </p:nvSpPr>
          <p:spPr bwMode="auto">
            <a:xfrm rot="5400000">
              <a:off x="5040" y="148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198"/>
          <p:cNvGrpSpPr>
            <a:grpSpLocks/>
          </p:cNvGrpSpPr>
          <p:nvPr/>
        </p:nvGrpSpPr>
        <p:grpSpPr bwMode="auto">
          <a:xfrm>
            <a:off x="4953000" y="1066800"/>
            <a:ext cx="2743200" cy="2057400"/>
            <a:chOff x="3504" y="528"/>
            <a:chExt cx="1728" cy="1296"/>
          </a:xfrm>
        </p:grpSpPr>
        <p:grpSp>
          <p:nvGrpSpPr>
            <p:cNvPr id="80" name="Group 199"/>
            <p:cNvGrpSpPr>
              <a:grpSpLocks/>
            </p:cNvGrpSpPr>
            <p:nvPr/>
          </p:nvGrpSpPr>
          <p:grpSpPr bwMode="auto">
            <a:xfrm>
              <a:off x="3504" y="528"/>
              <a:ext cx="1344" cy="192"/>
              <a:chOff x="3504" y="528"/>
              <a:chExt cx="1344" cy="192"/>
            </a:xfrm>
          </p:grpSpPr>
          <p:sp>
            <p:nvSpPr>
              <p:cNvPr id="106" name="Rectangle 200"/>
              <p:cNvSpPr>
                <a:spLocks noChangeArrowheads="1"/>
              </p:cNvSpPr>
              <p:nvPr/>
            </p:nvSpPr>
            <p:spPr bwMode="auto">
              <a:xfrm>
                <a:off x="3504" y="52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Line 201"/>
              <p:cNvSpPr>
                <a:spLocks noChangeShapeType="1"/>
              </p:cNvSpPr>
              <p:nvPr/>
            </p:nvSpPr>
            <p:spPr bwMode="auto">
              <a:xfrm>
                <a:off x="369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02"/>
              <p:cNvSpPr>
                <a:spLocks noChangeShapeType="1"/>
              </p:cNvSpPr>
              <p:nvPr/>
            </p:nvSpPr>
            <p:spPr bwMode="auto">
              <a:xfrm>
                <a:off x="3888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03"/>
              <p:cNvSpPr>
                <a:spLocks noChangeShapeType="1"/>
              </p:cNvSpPr>
              <p:nvPr/>
            </p:nvSpPr>
            <p:spPr bwMode="auto">
              <a:xfrm>
                <a:off x="4080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04"/>
              <p:cNvSpPr>
                <a:spLocks noChangeShapeType="1"/>
              </p:cNvSpPr>
              <p:nvPr/>
            </p:nvSpPr>
            <p:spPr bwMode="auto">
              <a:xfrm>
                <a:off x="4272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05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06"/>
              <p:cNvSpPr>
                <a:spLocks noChangeShapeType="1"/>
              </p:cNvSpPr>
              <p:nvPr/>
            </p:nvSpPr>
            <p:spPr bwMode="auto">
              <a:xfrm>
                <a:off x="465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Rectangle 207"/>
            <p:cNvSpPr>
              <a:spLocks noChangeArrowheads="1"/>
            </p:cNvSpPr>
            <p:nvPr/>
          </p:nvSpPr>
          <p:spPr bwMode="auto">
            <a:xfrm>
              <a:off x="5040" y="52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d</a:t>
              </a:r>
              <a:r>
                <a:rPr lang="en-US" sz="1400" baseline="-25000"/>
                <a:t>1</a:t>
              </a:r>
            </a:p>
          </p:txBody>
        </p:sp>
        <p:grpSp>
          <p:nvGrpSpPr>
            <p:cNvPr id="82" name="Group 208"/>
            <p:cNvGrpSpPr>
              <a:grpSpLocks/>
            </p:cNvGrpSpPr>
            <p:nvPr/>
          </p:nvGrpSpPr>
          <p:grpSpPr bwMode="auto">
            <a:xfrm>
              <a:off x="3504" y="720"/>
              <a:ext cx="1344" cy="192"/>
              <a:chOff x="3504" y="720"/>
              <a:chExt cx="1344" cy="192"/>
            </a:xfrm>
          </p:grpSpPr>
          <p:sp>
            <p:nvSpPr>
              <p:cNvPr id="99" name="Rectangle 209"/>
              <p:cNvSpPr>
                <a:spLocks noChangeArrowheads="1"/>
              </p:cNvSpPr>
              <p:nvPr/>
            </p:nvSpPr>
            <p:spPr bwMode="auto">
              <a:xfrm>
                <a:off x="3504" y="720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Line 210"/>
              <p:cNvSpPr>
                <a:spLocks noChangeShapeType="1"/>
              </p:cNvSpPr>
              <p:nvPr/>
            </p:nvSpPr>
            <p:spPr bwMode="auto">
              <a:xfrm>
                <a:off x="369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11"/>
              <p:cNvSpPr>
                <a:spLocks noChangeShapeType="1"/>
              </p:cNvSpPr>
              <p:nvPr/>
            </p:nvSpPr>
            <p:spPr bwMode="auto">
              <a:xfrm>
                <a:off x="3888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12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13"/>
              <p:cNvSpPr>
                <a:spLocks noChangeShapeType="1"/>
              </p:cNvSpPr>
              <p:nvPr/>
            </p:nvSpPr>
            <p:spPr bwMode="auto">
              <a:xfrm>
                <a:off x="4272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14"/>
              <p:cNvSpPr>
                <a:spLocks noChangeShapeType="1"/>
              </p:cNvSpPr>
              <p:nvPr/>
            </p:nvSpPr>
            <p:spPr bwMode="auto">
              <a:xfrm>
                <a:off x="4464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5"/>
              <p:cNvSpPr>
                <a:spLocks noChangeShapeType="1"/>
              </p:cNvSpPr>
              <p:nvPr/>
            </p:nvSpPr>
            <p:spPr bwMode="auto">
              <a:xfrm>
                <a:off x="465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Rectangle 216"/>
            <p:cNvSpPr>
              <a:spLocks noChangeArrowheads="1"/>
            </p:cNvSpPr>
            <p:nvPr/>
          </p:nvSpPr>
          <p:spPr bwMode="auto">
            <a:xfrm>
              <a:off x="5040" y="720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17"/>
            <p:cNvGrpSpPr>
              <a:grpSpLocks/>
            </p:cNvGrpSpPr>
            <p:nvPr/>
          </p:nvGrpSpPr>
          <p:grpSpPr bwMode="auto">
            <a:xfrm>
              <a:off x="3504" y="1248"/>
              <a:ext cx="1344" cy="192"/>
              <a:chOff x="3504" y="1248"/>
              <a:chExt cx="1344" cy="192"/>
            </a:xfrm>
          </p:grpSpPr>
          <p:sp>
            <p:nvSpPr>
              <p:cNvPr id="92" name="Rectangle 218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Line 219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0"/>
              <p:cNvSpPr>
                <a:spLocks noChangeShapeType="1"/>
              </p:cNvSpPr>
              <p:nvPr/>
            </p:nvSpPr>
            <p:spPr bwMode="auto">
              <a:xfrm>
                <a:off x="3888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1"/>
              <p:cNvSpPr>
                <a:spLocks noChangeShapeType="1"/>
              </p:cNvSpPr>
              <p:nvPr/>
            </p:nvSpPr>
            <p:spPr bwMode="auto">
              <a:xfrm>
                <a:off x="4080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22"/>
              <p:cNvSpPr>
                <a:spLocks noChangeShapeType="1"/>
              </p:cNvSpPr>
              <p:nvPr/>
            </p:nvSpPr>
            <p:spPr bwMode="auto">
              <a:xfrm>
                <a:off x="4272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23"/>
              <p:cNvSpPr>
                <a:spLocks noChangeShapeType="1"/>
              </p:cNvSpPr>
              <p:nvPr/>
            </p:nvSpPr>
            <p:spPr bwMode="auto">
              <a:xfrm>
                <a:off x="4464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4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Rectangle 225"/>
            <p:cNvSpPr>
              <a:spLocks noChangeArrowheads="1"/>
            </p:cNvSpPr>
            <p:nvPr/>
          </p:nvSpPr>
          <p:spPr bwMode="auto">
            <a:xfrm>
              <a:off x="5040" y="124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26"/>
            <p:cNvSpPr txBox="1">
              <a:spLocks noChangeArrowheads="1"/>
            </p:cNvSpPr>
            <p:nvPr/>
          </p:nvSpPr>
          <p:spPr bwMode="auto">
            <a:xfrm>
              <a:off x="3926" y="72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/>
                <a:t>…</a:t>
              </a:r>
            </a:p>
          </p:txBody>
        </p:sp>
        <p:sp>
          <p:nvSpPr>
            <p:cNvPr id="87" name="Rectangle 227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</a:t>
              </a:r>
              <a:r>
                <a:rPr lang="en-US" sz="1400" baseline="-25000">
                  <a:solidFill>
                    <a:schemeClr val="bg1"/>
                  </a:solidFill>
                  <a:cs typeface="Arial" charset="0"/>
                </a:rPr>
                <a:t>∞,1</a:t>
              </a:r>
            </a:p>
          </p:txBody>
        </p:sp>
        <p:sp>
          <p:nvSpPr>
            <p:cNvPr id="88" name="AutoShape 228"/>
            <p:cNvSpPr>
              <a:spLocks noChangeArrowheads="1"/>
            </p:cNvSpPr>
            <p:nvPr/>
          </p:nvSpPr>
          <p:spPr bwMode="auto">
            <a:xfrm>
              <a:off x="4848" y="57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229"/>
            <p:cNvSpPr>
              <a:spLocks noChangeArrowheads="1"/>
            </p:cNvSpPr>
            <p:nvPr/>
          </p:nvSpPr>
          <p:spPr bwMode="auto">
            <a:xfrm>
              <a:off x="4848" y="76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230"/>
            <p:cNvSpPr>
              <a:spLocks noChangeArrowheads="1"/>
            </p:cNvSpPr>
            <p:nvPr/>
          </p:nvSpPr>
          <p:spPr bwMode="auto">
            <a:xfrm>
              <a:off x="4848" y="129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231"/>
            <p:cNvSpPr>
              <a:spLocks noChangeArrowheads="1"/>
            </p:cNvSpPr>
            <p:nvPr/>
          </p:nvSpPr>
          <p:spPr bwMode="auto">
            <a:xfrm rot="5400000">
              <a:off x="5040" y="148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" name="AutoShape 232"/>
          <p:cNvSpPr>
            <a:spLocks/>
          </p:cNvSpPr>
          <p:nvPr/>
        </p:nvSpPr>
        <p:spPr bwMode="auto">
          <a:xfrm rot="2421733">
            <a:off x="7762875" y="2635250"/>
            <a:ext cx="252413" cy="746125"/>
          </a:xfrm>
          <a:prstGeom prst="rightBrace">
            <a:avLst>
              <a:gd name="adj1" fmla="val 24633"/>
              <a:gd name="adj2" fmla="val 653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271"/>
          <p:cNvSpPr>
            <a:spLocks noChangeArrowheads="1"/>
          </p:cNvSpPr>
          <p:nvPr/>
        </p:nvSpPr>
        <p:spPr bwMode="auto">
          <a:xfrm>
            <a:off x="8305800" y="2514600"/>
            <a:ext cx="762000" cy="762000"/>
          </a:xfrm>
          <a:prstGeom prst="star16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  <a:r>
              <a:rPr lang="en-US" baseline="-25000">
                <a:solidFill>
                  <a:schemeClr val="bg1"/>
                </a:solidFill>
              </a:rPr>
              <a:t>22,∞,1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16285" y="2131288"/>
                <a:ext cx="3774559" cy="1105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4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4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−ℓ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44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4400" i="1" dirty="0" smtClean="0">
                                      <a:solidFill>
                                        <a:srgbClr val="A500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44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44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5" y="2131288"/>
                <a:ext cx="3774559" cy="1105687"/>
              </a:xfrm>
              <a:prstGeom prst="rect">
                <a:avLst/>
              </a:prstGeom>
              <a:blipFill rotWithShape="0">
                <a:blip r:embed="rId2"/>
                <a:stretch>
                  <a:fillRect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AutoShape 19"/>
          <p:cNvSpPr>
            <a:spLocks noChangeArrowheads="1"/>
          </p:cNvSpPr>
          <p:nvPr/>
        </p:nvSpPr>
        <p:spPr bwMode="auto">
          <a:xfrm rot="5400000">
            <a:off x="3604489" y="3053558"/>
            <a:ext cx="811213" cy="1257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413 h 21600"/>
              <a:gd name="T20" fmla="*/ 1802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79" y="0"/>
                </a:moveTo>
                <a:lnTo>
                  <a:pt x="10958" y="6428"/>
                </a:lnTo>
                <a:lnTo>
                  <a:pt x="14532" y="6428"/>
                </a:lnTo>
                <a:lnTo>
                  <a:pt x="14532" y="17413"/>
                </a:lnTo>
                <a:lnTo>
                  <a:pt x="0" y="17413"/>
                </a:lnTo>
                <a:lnTo>
                  <a:pt x="0" y="21600"/>
                </a:lnTo>
                <a:lnTo>
                  <a:pt x="18026" y="21600"/>
                </a:lnTo>
                <a:lnTo>
                  <a:pt x="18026" y="6428"/>
                </a:lnTo>
                <a:lnTo>
                  <a:pt x="21600" y="6428"/>
                </a:lnTo>
                <a:lnTo>
                  <a:pt x="1627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33"/>
          <p:cNvSpPr>
            <a:spLocks noChangeArrowheads="1"/>
          </p:cNvSpPr>
          <p:nvPr/>
        </p:nvSpPr>
        <p:spPr bwMode="auto">
          <a:xfrm rot="5400000">
            <a:off x="2679700" y="3810000"/>
            <a:ext cx="15240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676 h 21600"/>
              <a:gd name="T20" fmla="*/ 1977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39" y="0"/>
                </a:moveTo>
                <a:lnTo>
                  <a:pt x="15277" y="3712"/>
                </a:lnTo>
                <a:lnTo>
                  <a:pt x="17100" y="3712"/>
                </a:lnTo>
                <a:lnTo>
                  <a:pt x="17100" y="18676"/>
                </a:lnTo>
                <a:lnTo>
                  <a:pt x="0" y="18676"/>
                </a:lnTo>
                <a:lnTo>
                  <a:pt x="0" y="21600"/>
                </a:lnTo>
                <a:lnTo>
                  <a:pt x="19777" y="21600"/>
                </a:lnTo>
                <a:lnTo>
                  <a:pt x="19777" y="3712"/>
                </a:lnTo>
                <a:lnTo>
                  <a:pt x="21600" y="3712"/>
                </a:lnTo>
                <a:lnTo>
                  <a:pt x="1843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38"/>
          <p:cNvSpPr>
            <a:spLocks noChangeArrowheads="1"/>
          </p:cNvSpPr>
          <p:nvPr/>
        </p:nvSpPr>
        <p:spPr bwMode="auto">
          <a:xfrm rot="5400000">
            <a:off x="774700" y="4953000"/>
            <a:ext cx="2362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529894966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52989496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06 h 21600"/>
              <a:gd name="T20" fmla="*/ 199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98" y="0"/>
                </a:moveTo>
                <a:lnTo>
                  <a:pt x="15995" y="4114"/>
                </a:lnTo>
                <a:lnTo>
                  <a:pt x="17646" y="4114"/>
                </a:lnTo>
                <a:lnTo>
                  <a:pt x="17646" y="19106"/>
                </a:lnTo>
                <a:lnTo>
                  <a:pt x="0" y="19106"/>
                </a:lnTo>
                <a:lnTo>
                  <a:pt x="0" y="21600"/>
                </a:lnTo>
                <a:lnTo>
                  <a:pt x="19949" y="21600"/>
                </a:lnTo>
                <a:lnTo>
                  <a:pt x="19949" y="4114"/>
                </a:lnTo>
                <a:lnTo>
                  <a:pt x="21600" y="4114"/>
                </a:lnTo>
                <a:lnTo>
                  <a:pt x="1879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45"/>
          <p:cNvSpPr>
            <a:spLocks/>
          </p:cNvSpPr>
          <p:nvPr/>
        </p:nvSpPr>
        <p:spPr bwMode="auto">
          <a:xfrm rot="5400000">
            <a:off x="3004410" y="2705100"/>
            <a:ext cx="228600" cy="1524000"/>
          </a:xfrm>
          <a:prstGeom prst="rightBrace">
            <a:avLst>
              <a:gd name="adj1" fmla="val 55556"/>
              <a:gd name="adj2" fmla="val 620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46"/>
          <p:cNvSpPr>
            <a:spLocks/>
          </p:cNvSpPr>
          <p:nvPr/>
        </p:nvSpPr>
        <p:spPr bwMode="auto">
          <a:xfrm rot="5400000" flipV="1">
            <a:off x="2108200" y="2171700"/>
            <a:ext cx="304800" cy="3124200"/>
          </a:xfrm>
          <a:prstGeom prst="rightBrace">
            <a:avLst>
              <a:gd name="adj1" fmla="val 85417"/>
              <a:gd name="adj2" fmla="val 33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802430" y="3505810"/>
                <a:ext cx="3017108" cy="1004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430" y="3505810"/>
                <a:ext cx="3017108" cy="10048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149545" y="4574790"/>
                <a:ext cx="3763594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×…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𝑚𝑎𝑥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=1..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45" y="4574790"/>
                <a:ext cx="3763594" cy="779124"/>
              </a:xfrm>
              <a:prstGeom prst="rect">
                <a:avLst/>
              </a:prstGeom>
              <a:blipFill rotWithShape="0">
                <a:blip r:embed="rId4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393092" y="5579680"/>
                <a:ext cx="4444550" cy="108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</m:d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22,∞,1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∞,1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92" y="5579680"/>
                <a:ext cx="4444550" cy="10861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6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5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/>
      <p:bldP spid="113" grpId="0" animBg="1"/>
      <p:bldP spid="114" grpId="0" animBg="1"/>
      <p:bldP spid="115" grpId="0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−ℓ</m:t>
                        </m:r>
                      </m:e>
                      <m:sub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?</a:t>
                </a:r>
              </a:p>
            </p:txBody>
          </p:sp>
        </mc:Choice>
        <mc:Fallback xmlns="">
          <p:sp>
            <p:nvSpPr>
              <p:cNvPr id="440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4838" cy="50165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/>
                  <a:t>Because we can…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Embedding:</a:t>
                </a:r>
                <a:r>
                  <a:rPr lang="en-US" sz="2800" dirty="0" smtClean="0"/>
                  <a:t> …embed </a:t>
                </a:r>
                <a:r>
                  <a:rPr lang="en-US" sz="2800" dirty="0" err="1" smtClean="0"/>
                  <a:t>Ulam</a:t>
                </a:r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800" baseline="-25000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sz="2800" dirty="0" smtClean="0">
                    <a:cs typeface="Arial" charset="0"/>
                  </a:rPr>
                  <a:t>with </a:t>
                </a:r>
                <a:r>
                  <a:rPr lang="en-US" sz="2800" i="1" dirty="0" smtClean="0">
                    <a:cs typeface="Arial" charset="0"/>
                  </a:rPr>
                  <a:t>constant</a:t>
                </a:r>
                <a:r>
                  <a:rPr lang="en-US" sz="2800" dirty="0" smtClean="0">
                    <a:cs typeface="Arial" charset="0"/>
                  </a:rPr>
                  <a:t> </a:t>
                </a:r>
                <a:r>
                  <a:rPr lang="en-US" sz="2800" dirty="0" smtClean="0"/>
                  <a:t>distortion </a:t>
                </a:r>
                <a:endParaRPr lang="en-US" sz="2800" baseline="-25000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400" dirty="0" smtClean="0"/>
                  <a:t>dimensions = length of the string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NNS:</a:t>
                </a:r>
                <a:r>
                  <a:rPr lang="en-US" sz="2800" dirty="0" smtClean="0"/>
                  <a:t> Any 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t</a:t>
                </a:r>
                <a:r>
                  <a:rPr lang="en-US" sz="2800" dirty="0" smtClean="0"/>
                  <a:t>-iterated product space has NNS on 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n</a:t>
                </a:r>
                <a:r>
                  <a:rPr lang="en-US" sz="2800" dirty="0" smtClean="0"/>
                  <a:t> points with</a:t>
                </a: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6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i="0" dirty="0" err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i="0" dirty="0" err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6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i="0" dirty="0" err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i="0" dirty="0" err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fName>
                                  <m:e>
                                    <m:r>
                                      <a:rPr lang="en-US" sz="26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6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6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 smtClean="0"/>
                  <a:t> approximation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/>
                  <a:t>near-linear space and </a:t>
                </a:r>
                <a:r>
                  <a:rPr lang="en-US" sz="2600" dirty="0" err="1" smtClean="0"/>
                  <a:t>sublinear</a:t>
                </a:r>
                <a:r>
                  <a:rPr lang="en-US" sz="2600" dirty="0" smtClean="0"/>
                  <a:t> time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sz="27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Corollary:</a:t>
                </a:r>
                <a:r>
                  <a:rPr lang="en-US" sz="2800" dirty="0" smtClean="0"/>
                  <a:t> NNS for </a:t>
                </a:r>
                <a:r>
                  <a:rPr lang="en-US" sz="2800" dirty="0" err="1" smtClean="0"/>
                  <a:t>Ulam</a:t>
                </a:r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dirty="0" err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 dirty="0" err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8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dirty="0" err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i="0" dirty="0" err="1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fName>
                                  <m:e>
                                    <m:r>
                                      <a:rPr lang="en-US" sz="28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approx.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>
                    <a:cs typeface="Arial" charset="0"/>
                  </a:rPr>
                  <a:t>Better than via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baseline="-25000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sz="2600" dirty="0" smtClean="0">
                    <a:cs typeface="Arial" charset="0"/>
                  </a:rPr>
                  <a:t>component separately!</a:t>
                </a:r>
              </a:p>
              <a:p>
                <a:pPr marL="274320" lvl="1" indent="0" eaLnBrk="1" hangingPunct="1">
                  <a:lnSpc>
                    <a:spcPct val="80000"/>
                  </a:lnSpc>
                  <a:buNone/>
                </a:pPr>
                <a:endParaRPr lang="el-GR" sz="2600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45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4838" cy="5016500"/>
              </a:xfrm>
              <a:blipFill rotWithShape="0">
                <a:blip r:embed="rId3"/>
                <a:stretch>
                  <a:fillRect l="-741" t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810761" y="932675"/>
            <a:ext cx="4216219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edit distance between </a:t>
            </a:r>
            <a:r>
              <a:rPr lang="en-US" sz="2000" dirty="0" smtClean="0"/>
              <a:t>permutations</a:t>
            </a:r>
          </a:p>
          <a:p>
            <a:r>
              <a:rPr lang="en-US" sz="2000" dirty="0" smtClean="0"/>
              <a:t>ED(123456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7</a:t>
            </a:r>
            <a:r>
              <a:rPr lang="en-US" sz="2000" dirty="0" smtClean="0"/>
              <a:t>123456) = 2</a:t>
            </a: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>
            <a:off x="4840593" y="1930470"/>
            <a:ext cx="422275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93725" y="1047750"/>
            <a:ext cx="3809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smtClean="0">
                <a:solidFill>
                  <a:srgbClr val="0000CC"/>
                </a:solidFill>
              </a:rPr>
              <a:t>Indyk’02, A-Indyk-Krauthgamer’09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593725" y="2161635"/>
            <a:ext cx="176180" cy="1190555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680060" y="3467405"/>
            <a:ext cx="166655" cy="170679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80337" y="2541468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Rich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6483" y="3817717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Algorithmically</a:t>
            </a:r>
          </a:p>
          <a:p>
            <a:pPr algn="ctr"/>
            <a:r>
              <a:rPr lang="en-US" sz="2200" dirty="0" smtClean="0"/>
              <a:t>tractable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6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  <p:bldP spid="245765" grpId="0" animBg="1"/>
      <p:bldP spid="2" grpId="0" animBg="1"/>
      <p:bldP spid="12" grpId="0" animBg="1"/>
      <p:bldP spid="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960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Sketching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3230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960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Small Dimension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22351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Computational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83471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r>
                      <a:rPr lang="en-US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C00000"/>
                  </a:solidFill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Arbitrary computation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:</m:t>
                    </m:r>
                    <m:r>
                      <a:rPr lang="en-US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</m:t>
                    </m:r>
                    <m:r>
                      <a:rPr lang="en-US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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b>
                    </m:sSub>
                  </m:oMath>
                </a14:m>
                <a:endParaRPr lang="en-US" baseline="-25000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Cons: 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No/little structure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not metric)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Pros: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More </a:t>
                </a:r>
                <a:r>
                  <a:rPr lang="en-US" dirty="0" err="1" smtClean="0">
                    <a:sym typeface="Symbol"/>
                  </a:rPr>
                  <a:t>expressability</a:t>
                </a:r>
                <a:r>
                  <a:rPr lang="en-US" dirty="0" smtClean="0">
                    <a:sym typeface="Symbol"/>
                  </a:rPr>
                  <a:t>:</a:t>
                </a:r>
              </a:p>
              <a:p>
                <a:pPr lvl="2"/>
                <a:r>
                  <a:rPr lang="en-US" dirty="0">
                    <a:sym typeface="Symbol"/>
                  </a:rPr>
                  <a:t>m</a:t>
                </a:r>
                <a:r>
                  <a:rPr lang="en-US" dirty="0" smtClean="0">
                    <a:sym typeface="Symbol"/>
                  </a:rPr>
                  <a:t>ay achieve better distortion (approximation)</a:t>
                </a:r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maller “dimension”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Sketch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: “functional compression scheme”</a:t>
                </a:r>
              </a:p>
              <a:p>
                <a:pPr lvl="1"/>
                <a:r>
                  <a:rPr lang="en-US" dirty="0" smtClean="0"/>
                  <a:t>for estimating distances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lmost all </a:t>
                </a:r>
                <a:r>
                  <a:rPr lang="en-US" dirty="0" err="1" smtClean="0"/>
                  <a:t>lossy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distortion or more) and randomized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834716"/>
              </a:xfrm>
              <a:blipFill rotWithShape="0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5105400" y="0"/>
            <a:ext cx="2667000" cy="1600200"/>
          </a:xfrm>
          <a:custGeom>
            <a:avLst/>
            <a:gdLst>
              <a:gd name="connsiteX0" fmla="*/ 635000 w 2616200"/>
              <a:gd name="connsiteY0" fmla="*/ 228600 h 2374900"/>
              <a:gd name="connsiteX1" fmla="*/ 635000 w 2616200"/>
              <a:gd name="connsiteY1" fmla="*/ 228600 h 2374900"/>
              <a:gd name="connsiteX2" fmla="*/ 444500 w 2616200"/>
              <a:gd name="connsiteY2" fmla="*/ 533400 h 2374900"/>
              <a:gd name="connsiteX3" fmla="*/ 368300 w 2616200"/>
              <a:gd name="connsiteY3" fmla="*/ 660400 h 2374900"/>
              <a:gd name="connsiteX4" fmla="*/ 317500 w 2616200"/>
              <a:gd name="connsiteY4" fmla="*/ 774700 h 2374900"/>
              <a:gd name="connsiteX5" fmla="*/ 279400 w 2616200"/>
              <a:gd name="connsiteY5" fmla="*/ 850900 h 2374900"/>
              <a:gd name="connsiteX6" fmla="*/ 266700 w 2616200"/>
              <a:gd name="connsiteY6" fmla="*/ 901700 h 2374900"/>
              <a:gd name="connsiteX7" fmla="*/ 228600 w 2616200"/>
              <a:gd name="connsiteY7" fmla="*/ 990600 h 2374900"/>
              <a:gd name="connsiteX8" fmla="*/ 215900 w 2616200"/>
              <a:gd name="connsiteY8" fmla="*/ 1028700 h 2374900"/>
              <a:gd name="connsiteX9" fmla="*/ 152400 w 2616200"/>
              <a:gd name="connsiteY9" fmla="*/ 1155700 h 2374900"/>
              <a:gd name="connsiteX10" fmla="*/ 114300 w 2616200"/>
              <a:gd name="connsiteY10" fmla="*/ 1282700 h 2374900"/>
              <a:gd name="connsiteX11" fmla="*/ 63500 w 2616200"/>
              <a:gd name="connsiteY11" fmla="*/ 1384300 h 2374900"/>
              <a:gd name="connsiteX12" fmla="*/ 38100 w 2616200"/>
              <a:gd name="connsiteY12" fmla="*/ 1498600 h 2374900"/>
              <a:gd name="connsiteX13" fmla="*/ 25400 w 2616200"/>
              <a:gd name="connsiteY13" fmla="*/ 1536700 h 2374900"/>
              <a:gd name="connsiteX14" fmla="*/ 0 w 2616200"/>
              <a:gd name="connsiteY14" fmla="*/ 1663700 h 2374900"/>
              <a:gd name="connsiteX15" fmla="*/ 12700 w 2616200"/>
              <a:gd name="connsiteY15" fmla="*/ 1854200 h 2374900"/>
              <a:gd name="connsiteX16" fmla="*/ 63500 w 2616200"/>
              <a:gd name="connsiteY16" fmla="*/ 1993900 h 2374900"/>
              <a:gd name="connsiteX17" fmla="*/ 177800 w 2616200"/>
              <a:gd name="connsiteY17" fmla="*/ 2171700 h 2374900"/>
              <a:gd name="connsiteX18" fmla="*/ 508000 w 2616200"/>
              <a:gd name="connsiteY18" fmla="*/ 2311400 h 2374900"/>
              <a:gd name="connsiteX19" fmla="*/ 660400 w 2616200"/>
              <a:gd name="connsiteY19" fmla="*/ 2362200 h 2374900"/>
              <a:gd name="connsiteX20" fmla="*/ 736600 w 2616200"/>
              <a:gd name="connsiteY20" fmla="*/ 2374900 h 2374900"/>
              <a:gd name="connsiteX21" fmla="*/ 1447800 w 2616200"/>
              <a:gd name="connsiteY21" fmla="*/ 2362200 h 2374900"/>
              <a:gd name="connsiteX22" fmla="*/ 1574800 w 2616200"/>
              <a:gd name="connsiteY22" fmla="*/ 2349500 h 2374900"/>
              <a:gd name="connsiteX23" fmla="*/ 1803400 w 2616200"/>
              <a:gd name="connsiteY23" fmla="*/ 2336800 h 2374900"/>
              <a:gd name="connsiteX24" fmla="*/ 1905000 w 2616200"/>
              <a:gd name="connsiteY24" fmla="*/ 2286000 h 2374900"/>
              <a:gd name="connsiteX25" fmla="*/ 1955800 w 2616200"/>
              <a:gd name="connsiteY25" fmla="*/ 2222500 h 2374900"/>
              <a:gd name="connsiteX26" fmla="*/ 1993900 w 2616200"/>
              <a:gd name="connsiteY26" fmla="*/ 2184400 h 2374900"/>
              <a:gd name="connsiteX27" fmla="*/ 2044700 w 2616200"/>
              <a:gd name="connsiteY27" fmla="*/ 2070100 h 2374900"/>
              <a:gd name="connsiteX28" fmla="*/ 2209800 w 2616200"/>
              <a:gd name="connsiteY28" fmla="*/ 1828800 h 2374900"/>
              <a:gd name="connsiteX29" fmla="*/ 2286000 w 2616200"/>
              <a:gd name="connsiteY29" fmla="*/ 1701800 h 2374900"/>
              <a:gd name="connsiteX30" fmla="*/ 2463800 w 2616200"/>
              <a:gd name="connsiteY30" fmla="*/ 1473200 h 2374900"/>
              <a:gd name="connsiteX31" fmla="*/ 2527300 w 2616200"/>
              <a:gd name="connsiteY31" fmla="*/ 1346200 h 2374900"/>
              <a:gd name="connsiteX32" fmla="*/ 2565400 w 2616200"/>
              <a:gd name="connsiteY32" fmla="*/ 1282700 h 2374900"/>
              <a:gd name="connsiteX33" fmla="*/ 2603500 w 2616200"/>
              <a:gd name="connsiteY33" fmla="*/ 1143000 h 2374900"/>
              <a:gd name="connsiteX34" fmla="*/ 2616200 w 2616200"/>
              <a:gd name="connsiteY34" fmla="*/ 1104900 h 2374900"/>
              <a:gd name="connsiteX35" fmla="*/ 2565400 w 2616200"/>
              <a:gd name="connsiteY35" fmla="*/ 812800 h 2374900"/>
              <a:gd name="connsiteX36" fmla="*/ 2451100 w 2616200"/>
              <a:gd name="connsiteY36" fmla="*/ 609600 h 2374900"/>
              <a:gd name="connsiteX37" fmla="*/ 2387600 w 2616200"/>
              <a:gd name="connsiteY37" fmla="*/ 508000 h 2374900"/>
              <a:gd name="connsiteX38" fmla="*/ 2298700 w 2616200"/>
              <a:gd name="connsiteY38" fmla="*/ 406400 h 2374900"/>
              <a:gd name="connsiteX39" fmla="*/ 2184400 w 2616200"/>
              <a:gd name="connsiteY39" fmla="*/ 292100 h 2374900"/>
              <a:gd name="connsiteX40" fmla="*/ 1943100 w 2616200"/>
              <a:gd name="connsiteY40" fmla="*/ 88900 h 2374900"/>
              <a:gd name="connsiteX41" fmla="*/ 1828800 w 2616200"/>
              <a:gd name="connsiteY41" fmla="*/ 50800 h 2374900"/>
              <a:gd name="connsiteX42" fmla="*/ 1790700 w 2616200"/>
              <a:gd name="connsiteY42" fmla="*/ 38100 h 2374900"/>
              <a:gd name="connsiteX43" fmla="*/ 1727200 w 2616200"/>
              <a:gd name="connsiteY43" fmla="*/ 12700 h 2374900"/>
              <a:gd name="connsiteX44" fmla="*/ 1638300 w 2616200"/>
              <a:gd name="connsiteY44" fmla="*/ 0 h 2374900"/>
              <a:gd name="connsiteX45" fmla="*/ 1320800 w 2616200"/>
              <a:gd name="connsiteY45" fmla="*/ 12700 h 2374900"/>
              <a:gd name="connsiteX46" fmla="*/ 1206500 w 2616200"/>
              <a:gd name="connsiteY46" fmla="*/ 50800 h 2374900"/>
              <a:gd name="connsiteX47" fmla="*/ 1104900 w 2616200"/>
              <a:gd name="connsiteY47" fmla="*/ 76200 h 2374900"/>
              <a:gd name="connsiteX48" fmla="*/ 952500 w 2616200"/>
              <a:gd name="connsiteY48" fmla="*/ 152400 h 2374900"/>
              <a:gd name="connsiteX49" fmla="*/ 838200 w 2616200"/>
              <a:gd name="connsiteY49" fmla="*/ 190500 h 2374900"/>
              <a:gd name="connsiteX50" fmla="*/ 723900 w 2616200"/>
              <a:gd name="connsiteY50" fmla="*/ 228600 h 2374900"/>
              <a:gd name="connsiteX51" fmla="*/ 635000 w 2616200"/>
              <a:gd name="connsiteY51" fmla="*/ 2286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16200" h="2374900">
                <a:moveTo>
                  <a:pt x="635000" y="228600"/>
                </a:moveTo>
                <a:lnTo>
                  <a:pt x="635000" y="228600"/>
                </a:lnTo>
                <a:cubicBezTo>
                  <a:pt x="416212" y="534903"/>
                  <a:pt x="582342" y="282778"/>
                  <a:pt x="444500" y="533400"/>
                </a:cubicBezTo>
                <a:cubicBezTo>
                  <a:pt x="420708" y="576658"/>
                  <a:pt x="392504" y="617371"/>
                  <a:pt x="368300" y="660400"/>
                </a:cubicBezTo>
                <a:cubicBezTo>
                  <a:pt x="271916" y="831750"/>
                  <a:pt x="363833" y="670450"/>
                  <a:pt x="317500" y="774700"/>
                </a:cubicBezTo>
                <a:cubicBezTo>
                  <a:pt x="305966" y="800650"/>
                  <a:pt x="289947" y="824533"/>
                  <a:pt x="279400" y="850900"/>
                </a:cubicBezTo>
                <a:cubicBezTo>
                  <a:pt x="272918" y="867106"/>
                  <a:pt x="271495" y="884917"/>
                  <a:pt x="266700" y="901700"/>
                </a:cubicBezTo>
                <a:cubicBezTo>
                  <a:pt x="249681" y="961268"/>
                  <a:pt x="257629" y="922867"/>
                  <a:pt x="228600" y="990600"/>
                </a:cubicBezTo>
                <a:cubicBezTo>
                  <a:pt x="223327" y="1002905"/>
                  <a:pt x="221510" y="1016545"/>
                  <a:pt x="215900" y="1028700"/>
                </a:cubicBezTo>
                <a:cubicBezTo>
                  <a:pt x="196066" y="1071674"/>
                  <a:pt x="163879" y="1109783"/>
                  <a:pt x="152400" y="1155700"/>
                </a:cubicBezTo>
                <a:cubicBezTo>
                  <a:pt x="141269" y="1200223"/>
                  <a:pt x="132852" y="1239413"/>
                  <a:pt x="114300" y="1282700"/>
                </a:cubicBezTo>
                <a:cubicBezTo>
                  <a:pt x="99385" y="1317503"/>
                  <a:pt x="80433" y="1350433"/>
                  <a:pt x="63500" y="1384300"/>
                </a:cubicBezTo>
                <a:cubicBezTo>
                  <a:pt x="55033" y="1422400"/>
                  <a:pt x="47566" y="1460736"/>
                  <a:pt x="38100" y="1498600"/>
                </a:cubicBezTo>
                <a:cubicBezTo>
                  <a:pt x="34853" y="1511587"/>
                  <a:pt x="28410" y="1523656"/>
                  <a:pt x="25400" y="1536700"/>
                </a:cubicBezTo>
                <a:cubicBezTo>
                  <a:pt x="15692" y="1578766"/>
                  <a:pt x="8467" y="1621367"/>
                  <a:pt x="0" y="1663700"/>
                </a:cubicBezTo>
                <a:cubicBezTo>
                  <a:pt x="4233" y="1727200"/>
                  <a:pt x="682" y="1791704"/>
                  <a:pt x="12700" y="1854200"/>
                </a:cubicBezTo>
                <a:cubicBezTo>
                  <a:pt x="22057" y="1902858"/>
                  <a:pt x="44272" y="1948233"/>
                  <a:pt x="63500" y="1993900"/>
                </a:cubicBezTo>
                <a:cubicBezTo>
                  <a:pt x="92700" y="2063249"/>
                  <a:pt x="121833" y="2120397"/>
                  <a:pt x="177800" y="2171700"/>
                </a:cubicBezTo>
                <a:cubicBezTo>
                  <a:pt x="293053" y="2277348"/>
                  <a:pt x="329914" y="2240166"/>
                  <a:pt x="508000" y="2311400"/>
                </a:cubicBezTo>
                <a:cubicBezTo>
                  <a:pt x="573500" y="2337600"/>
                  <a:pt x="585560" y="2344929"/>
                  <a:pt x="660400" y="2362200"/>
                </a:cubicBezTo>
                <a:cubicBezTo>
                  <a:pt x="685491" y="2367990"/>
                  <a:pt x="711200" y="2370667"/>
                  <a:pt x="736600" y="2374900"/>
                </a:cubicBezTo>
                <a:lnTo>
                  <a:pt x="1447800" y="2362200"/>
                </a:lnTo>
                <a:cubicBezTo>
                  <a:pt x="1490325" y="2360911"/>
                  <a:pt x="1532364" y="2352531"/>
                  <a:pt x="1574800" y="2349500"/>
                </a:cubicBezTo>
                <a:cubicBezTo>
                  <a:pt x="1650924" y="2344063"/>
                  <a:pt x="1727200" y="2341033"/>
                  <a:pt x="1803400" y="2336800"/>
                </a:cubicBezTo>
                <a:cubicBezTo>
                  <a:pt x="1843773" y="2323342"/>
                  <a:pt x="1869010" y="2317991"/>
                  <a:pt x="1905000" y="2286000"/>
                </a:cubicBezTo>
                <a:cubicBezTo>
                  <a:pt x="1925260" y="2267991"/>
                  <a:pt x="1937950" y="2242900"/>
                  <a:pt x="1955800" y="2222500"/>
                </a:cubicBezTo>
                <a:cubicBezTo>
                  <a:pt x="1967627" y="2208983"/>
                  <a:pt x="1981200" y="2197100"/>
                  <a:pt x="1993900" y="2184400"/>
                </a:cubicBezTo>
                <a:cubicBezTo>
                  <a:pt x="2010833" y="2146300"/>
                  <a:pt x="2024607" y="2106633"/>
                  <a:pt x="2044700" y="2070100"/>
                </a:cubicBezTo>
                <a:cubicBezTo>
                  <a:pt x="2144419" y="1888792"/>
                  <a:pt x="2109616" y="1979076"/>
                  <a:pt x="2209800" y="1828800"/>
                </a:cubicBezTo>
                <a:cubicBezTo>
                  <a:pt x="2237185" y="1787723"/>
                  <a:pt x="2256715" y="1741545"/>
                  <a:pt x="2286000" y="1701800"/>
                </a:cubicBezTo>
                <a:cubicBezTo>
                  <a:pt x="2429407" y="1507176"/>
                  <a:pt x="2349096" y="1671325"/>
                  <a:pt x="2463800" y="1473200"/>
                </a:cubicBezTo>
                <a:cubicBezTo>
                  <a:pt x="2487514" y="1432239"/>
                  <a:pt x="2505027" y="1387962"/>
                  <a:pt x="2527300" y="1346200"/>
                </a:cubicBezTo>
                <a:cubicBezTo>
                  <a:pt x="2538916" y="1324420"/>
                  <a:pt x="2555186" y="1305172"/>
                  <a:pt x="2565400" y="1282700"/>
                </a:cubicBezTo>
                <a:cubicBezTo>
                  <a:pt x="2595673" y="1216100"/>
                  <a:pt x="2587124" y="1208505"/>
                  <a:pt x="2603500" y="1143000"/>
                </a:cubicBezTo>
                <a:cubicBezTo>
                  <a:pt x="2606747" y="1130013"/>
                  <a:pt x="2611967" y="1117600"/>
                  <a:pt x="2616200" y="1104900"/>
                </a:cubicBezTo>
                <a:cubicBezTo>
                  <a:pt x="2607367" y="990077"/>
                  <a:pt x="2613549" y="917123"/>
                  <a:pt x="2565400" y="812800"/>
                </a:cubicBezTo>
                <a:cubicBezTo>
                  <a:pt x="2532833" y="742239"/>
                  <a:pt x="2490258" y="676727"/>
                  <a:pt x="2451100" y="609600"/>
                </a:cubicBezTo>
                <a:cubicBezTo>
                  <a:pt x="2430977" y="575103"/>
                  <a:pt x="2415840" y="536240"/>
                  <a:pt x="2387600" y="508000"/>
                </a:cubicBezTo>
                <a:cubicBezTo>
                  <a:pt x="2237872" y="358272"/>
                  <a:pt x="2500264" y="623469"/>
                  <a:pt x="2298700" y="406400"/>
                </a:cubicBezTo>
                <a:cubicBezTo>
                  <a:pt x="2262036" y="366916"/>
                  <a:pt x="2222500" y="330200"/>
                  <a:pt x="2184400" y="292100"/>
                </a:cubicBezTo>
                <a:cubicBezTo>
                  <a:pt x="2124584" y="232284"/>
                  <a:pt x="2010106" y="111235"/>
                  <a:pt x="1943100" y="88900"/>
                </a:cubicBezTo>
                <a:lnTo>
                  <a:pt x="1828800" y="50800"/>
                </a:lnTo>
                <a:cubicBezTo>
                  <a:pt x="1816100" y="46567"/>
                  <a:pt x="1803129" y="43072"/>
                  <a:pt x="1790700" y="38100"/>
                </a:cubicBezTo>
                <a:cubicBezTo>
                  <a:pt x="1769533" y="29633"/>
                  <a:pt x="1749317" y="18229"/>
                  <a:pt x="1727200" y="12700"/>
                </a:cubicBezTo>
                <a:cubicBezTo>
                  <a:pt x="1698160" y="5440"/>
                  <a:pt x="1667933" y="4233"/>
                  <a:pt x="1638300" y="0"/>
                </a:cubicBezTo>
                <a:cubicBezTo>
                  <a:pt x="1532467" y="4233"/>
                  <a:pt x="1426483" y="5654"/>
                  <a:pt x="1320800" y="12700"/>
                </a:cubicBezTo>
                <a:cubicBezTo>
                  <a:pt x="1229809" y="18766"/>
                  <a:pt x="1284436" y="24821"/>
                  <a:pt x="1206500" y="50800"/>
                </a:cubicBezTo>
                <a:cubicBezTo>
                  <a:pt x="1173382" y="61839"/>
                  <a:pt x="1138767" y="67733"/>
                  <a:pt x="1104900" y="76200"/>
                </a:cubicBezTo>
                <a:cubicBezTo>
                  <a:pt x="1041499" y="118467"/>
                  <a:pt x="1055098" y="112501"/>
                  <a:pt x="952500" y="152400"/>
                </a:cubicBezTo>
                <a:cubicBezTo>
                  <a:pt x="915070" y="166956"/>
                  <a:pt x="877162" y="180760"/>
                  <a:pt x="838200" y="190500"/>
                </a:cubicBezTo>
                <a:cubicBezTo>
                  <a:pt x="716462" y="220934"/>
                  <a:pt x="867371" y="180776"/>
                  <a:pt x="723900" y="228600"/>
                </a:cubicBezTo>
                <a:cubicBezTo>
                  <a:pt x="707341" y="234120"/>
                  <a:pt x="649817" y="228600"/>
                  <a:pt x="635000" y="228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02300" y="102235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88100" y="526701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7681" y="65087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48450" y="28013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48450" y="45720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48450" y="37973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849139" y="34154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3786189">
            <a:off x="5787147" y="1676945"/>
            <a:ext cx="3272589" cy="487957"/>
          </a:xfrm>
          <a:custGeom>
            <a:avLst/>
            <a:gdLst>
              <a:gd name="connsiteX0" fmla="*/ 0 w 4546600"/>
              <a:gd name="connsiteY0" fmla="*/ 660400 h 673100"/>
              <a:gd name="connsiteX1" fmla="*/ 127000 w 4546600"/>
              <a:gd name="connsiteY1" fmla="*/ 571500 h 673100"/>
              <a:gd name="connsiteX2" fmla="*/ 177800 w 4546600"/>
              <a:gd name="connsiteY2" fmla="*/ 520700 h 673100"/>
              <a:gd name="connsiteX3" fmla="*/ 254000 w 4546600"/>
              <a:gd name="connsiteY3" fmla="*/ 457200 h 673100"/>
              <a:gd name="connsiteX4" fmla="*/ 304800 w 4546600"/>
              <a:gd name="connsiteY4" fmla="*/ 393700 h 673100"/>
              <a:gd name="connsiteX5" fmla="*/ 457200 w 4546600"/>
              <a:gd name="connsiteY5" fmla="*/ 254000 h 673100"/>
              <a:gd name="connsiteX6" fmla="*/ 495300 w 4546600"/>
              <a:gd name="connsiteY6" fmla="*/ 228600 h 673100"/>
              <a:gd name="connsiteX7" fmla="*/ 584200 w 4546600"/>
              <a:gd name="connsiteY7" fmla="*/ 165100 h 673100"/>
              <a:gd name="connsiteX8" fmla="*/ 622300 w 4546600"/>
              <a:gd name="connsiteY8" fmla="*/ 152400 h 673100"/>
              <a:gd name="connsiteX9" fmla="*/ 660400 w 4546600"/>
              <a:gd name="connsiteY9" fmla="*/ 114300 h 673100"/>
              <a:gd name="connsiteX10" fmla="*/ 711200 w 4546600"/>
              <a:gd name="connsiteY10" fmla="*/ 88900 h 673100"/>
              <a:gd name="connsiteX11" fmla="*/ 787400 w 4546600"/>
              <a:gd name="connsiteY11" fmla="*/ 50800 h 673100"/>
              <a:gd name="connsiteX12" fmla="*/ 838200 w 4546600"/>
              <a:gd name="connsiteY12" fmla="*/ 25400 h 673100"/>
              <a:gd name="connsiteX13" fmla="*/ 1054100 w 4546600"/>
              <a:gd name="connsiteY13" fmla="*/ 12700 h 673100"/>
              <a:gd name="connsiteX14" fmla="*/ 1409700 w 4546600"/>
              <a:gd name="connsiteY14" fmla="*/ 0 h 673100"/>
              <a:gd name="connsiteX15" fmla="*/ 2057400 w 4546600"/>
              <a:gd name="connsiteY15" fmla="*/ 12700 h 673100"/>
              <a:gd name="connsiteX16" fmla="*/ 2120900 w 4546600"/>
              <a:gd name="connsiteY16" fmla="*/ 25400 h 673100"/>
              <a:gd name="connsiteX17" fmla="*/ 2197100 w 4546600"/>
              <a:gd name="connsiteY17" fmla="*/ 38100 h 673100"/>
              <a:gd name="connsiteX18" fmla="*/ 2247900 w 4546600"/>
              <a:gd name="connsiteY18" fmla="*/ 50800 h 673100"/>
              <a:gd name="connsiteX19" fmla="*/ 2527300 w 4546600"/>
              <a:gd name="connsiteY19" fmla="*/ 76200 h 673100"/>
              <a:gd name="connsiteX20" fmla="*/ 2667000 w 4546600"/>
              <a:gd name="connsiteY20" fmla="*/ 101600 h 673100"/>
              <a:gd name="connsiteX21" fmla="*/ 2857500 w 4546600"/>
              <a:gd name="connsiteY21" fmla="*/ 127000 h 673100"/>
              <a:gd name="connsiteX22" fmla="*/ 2908300 w 4546600"/>
              <a:gd name="connsiteY22" fmla="*/ 139700 h 673100"/>
              <a:gd name="connsiteX23" fmla="*/ 3009900 w 4546600"/>
              <a:gd name="connsiteY23" fmla="*/ 165100 h 673100"/>
              <a:gd name="connsiteX24" fmla="*/ 3136900 w 4546600"/>
              <a:gd name="connsiteY24" fmla="*/ 177800 h 673100"/>
              <a:gd name="connsiteX25" fmla="*/ 3213100 w 4546600"/>
              <a:gd name="connsiteY25" fmla="*/ 203200 h 673100"/>
              <a:gd name="connsiteX26" fmla="*/ 3251200 w 4546600"/>
              <a:gd name="connsiteY26" fmla="*/ 215900 h 673100"/>
              <a:gd name="connsiteX27" fmla="*/ 3441700 w 4546600"/>
              <a:gd name="connsiteY27" fmla="*/ 254000 h 673100"/>
              <a:gd name="connsiteX28" fmla="*/ 3543300 w 4546600"/>
              <a:gd name="connsiteY28" fmla="*/ 292100 h 673100"/>
              <a:gd name="connsiteX29" fmla="*/ 3581400 w 4546600"/>
              <a:gd name="connsiteY29" fmla="*/ 304800 h 673100"/>
              <a:gd name="connsiteX30" fmla="*/ 3657600 w 4546600"/>
              <a:gd name="connsiteY30" fmla="*/ 317500 h 673100"/>
              <a:gd name="connsiteX31" fmla="*/ 3708400 w 4546600"/>
              <a:gd name="connsiteY31" fmla="*/ 342900 h 673100"/>
              <a:gd name="connsiteX32" fmla="*/ 3797300 w 4546600"/>
              <a:gd name="connsiteY32" fmla="*/ 381000 h 673100"/>
              <a:gd name="connsiteX33" fmla="*/ 3873500 w 4546600"/>
              <a:gd name="connsiteY33" fmla="*/ 431800 h 673100"/>
              <a:gd name="connsiteX34" fmla="*/ 3962400 w 4546600"/>
              <a:gd name="connsiteY34" fmla="*/ 469900 h 673100"/>
              <a:gd name="connsiteX35" fmla="*/ 4038600 w 4546600"/>
              <a:gd name="connsiteY35" fmla="*/ 520700 h 673100"/>
              <a:gd name="connsiteX36" fmla="*/ 4114800 w 4546600"/>
              <a:gd name="connsiteY36" fmla="*/ 558800 h 673100"/>
              <a:gd name="connsiteX37" fmla="*/ 4152900 w 4546600"/>
              <a:gd name="connsiteY37" fmla="*/ 571500 h 673100"/>
              <a:gd name="connsiteX38" fmla="*/ 4191000 w 4546600"/>
              <a:gd name="connsiteY38" fmla="*/ 596900 h 673100"/>
              <a:gd name="connsiteX39" fmla="*/ 4241800 w 4546600"/>
              <a:gd name="connsiteY39" fmla="*/ 609600 h 673100"/>
              <a:gd name="connsiteX40" fmla="*/ 4394200 w 4546600"/>
              <a:gd name="connsiteY40" fmla="*/ 635000 h 673100"/>
              <a:gd name="connsiteX41" fmla="*/ 4495800 w 4546600"/>
              <a:gd name="connsiteY41" fmla="*/ 660400 h 673100"/>
              <a:gd name="connsiteX42" fmla="*/ 4546600 w 4546600"/>
              <a:gd name="connsiteY42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46600" h="673100">
                <a:moveTo>
                  <a:pt x="0" y="660400"/>
                </a:moveTo>
                <a:cubicBezTo>
                  <a:pt x="28720" y="641253"/>
                  <a:pt x="96911" y="597828"/>
                  <a:pt x="127000" y="571500"/>
                </a:cubicBezTo>
                <a:cubicBezTo>
                  <a:pt x="145022" y="555731"/>
                  <a:pt x="159618" y="536285"/>
                  <a:pt x="177800" y="520700"/>
                </a:cubicBezTo>
                <a:cubicBezTo>
                  <a:pt x="245431" y="462730"/>
                  <a:pt x="187942" y="532694"/>
                  <a:pt x="254000" y="457200"/>
                </a:cubicBezTo>
                <a:cubicBezTo>
                  <a:pt x="271850" y="436800"/>
                  <a:pt x="286483" y="413682"/>
                  <a:pt x="304800" y="393700"/>
                </a:cubicBezTo>
                <a:cubicBezTo>
                  <a:pt x="362230" y="331049"/>
                  <a:pt x="393728" y="301604"/>
                  <a:pt x="457200" y="254000"/>
                </a:cubicBezTo>
                <a:cubicBezTo>
                  <a:pt x="469411" y="244842"/>
                  <a:pt x="482880" y="237472"/>
                  <a:pt x="495300" y="228600"/>
                </a:cubicBezTo>
                <a:cubicBezTo>
                  <a:pt x="508723" y="219012"/>
                  <a:pt x="564247" y="175077"/>
                  <a:pt x="584200" y="165100"/>
                </a:cubicBezTo>
                <a:cubicBezTo>
                  <a:pt x="596174" y="159113"/>
                  <a:pt x="609600" y="156633"/>
                  <a:pt x="622300" y="152400"/>
                </a:cubicBezTo>
                <a:cubicBezTo>
                  <a:pt x="635000" y="139700"/>
                  <a:pt x="645785" y="124739"/>
                  <a:pt x="660400" y="114300"/>
                </a:cubicBezTo>
                <a:cubicBezTo>
                  <a:pt x="675806" y="103296"/>
                  <a:pt x="694762" y="98293"/>
                  <a:pt x="711200" y="88900"/>
                </a:cubicBezTo>
                <a:cubicBezTo>
                  <a:pt x="833232" y="19168"/>
                  <a:pt x="670976" y="100696"/>
                  <a:pt x="787400" y="50800"/>
                </a:cubicBezTo>
                <a:cubicBezTo>
                  <a:pt x="804801" y="43342"/>
                  <a:pt x="819458" y="28077"/>
                  <a:pt x="838200" y="25400"/>
                </a:cubicBezTo>
                <a:cubicBezTo>
                  <a:pt x="909567" y="15205"/>
                  <a:pt x="982080" y="15901"/>
                  <a:pt x="1054100" y="12700"/>
                </a:cubicBezTo>
                <a:lnTo>
                  <a:pt x="1409700" y="0"/>
                </a:lnTo>
                <a:lnTo>
                  <a:pt x="2057400" y="12700"/>
                </a:lnTo>
                <a:cubicBezTo>
                  <a:pt x="2078972" y="13470"/>
                  <a:pt x="2099662" y="21539"/>
                  <a:pt x="2120900" y="25400"/>
                </a:cubicBezTo>
                <a:cubicBezTo>
                  <a:pt x="2146235" y="30006"/>
                  <a:pt x="2171850" y="33050"/>
                  <a:pt x="2197100" y="38100"/>
                </a:cubicBezTo>
                <a:cubicBezTo>
                  <a:pt x="2214216" y="41523"/>
                  <a:pt x="2230648" y="48146"/>
                  <a:pt x="2247900" y="50800"/>
                </a:cubicBezTo>
                <a:cubicBezTo>
                  <a:pt x="2323081" y="62366"/>
                  <a:pt x="2459291" y="70969"/>
                  <a:pt x="2527300" y="76200"/>
                </a:cubicBezTo>
                <a:cubicBezTo>
                  <a:pt x="2624830" y="100582"/>
                  <a:pt x="2530484" y="78847"/>
                  <a:pt x="2667000" y="101600"/>
                </a:cubicBezTo>
                <a:cubicBezTo>
                  <a:pt x="2824827" y="127905"/>
                  <a:pt x="2605332" y="101783"/>
                  <a:pt x="2857500" y="127000"/>
                </a:cubicBezTo>
                <a:cubicBezTo>
                  <a:pt x="2874433" y="131233"/>
                  <a:pt x="2891517" y="134905"/>
                  <a:pt x="2908300" y="139700"/>
                </a:cubicBezTo>
                <a:cubicBezTo>
                  <a:pt x="2964393" y="155727"/>
                  <a:pt x="2937280" y="155417"/>
                  <a:pt x="3009900" y="165100"/>
                </a:cubicBezTo>
                <a:cubicBezTo>
                  <a:pt x="3052071" y="170723"/>
                  <a:pt x="3094567" y="173567"/>
                  <a:pt x="3136900" y="177800"/>
                </a:cubicBezTo>
                <a:lnTo>
                  <a:pt x="3213100" y="203200"/>
                </a:lnTo>
                <a:cubicBezTo>
                  <a:pt x="3225800" y="207433"/>
                  <a:pt x="3237995" y="213699"/>
                  <a:pt x="3251200" y="215900"/>
                </a:cubicBezTo>
                <a:cubicBezTo>
                  <a:pt x="3315039" y="226540"/>
                  <a:pt x="3379335" y="236181"/>
                  <a:pt x="3441700" y="254000"/>
                </a:cubicBezTo>
                <a:cubicBezTo>
                  <a:pt x="3482057" y="265531"/>
                  <a:pt x="3500357" y="275996"/>
                  <a:pt x="3543300" y="292100"/>
                </a:cubicBezTo>
                <a:cubicBezTo>
                  <a:pt x="3555835" y="296800"/>
                  <a:pt x="3568332" y="301896"/>
                  <a:pt x="3581400" y="304800"/>
                </a:cubicBezTo>
                <a:cubicBezTo>
                  <a:pt x="3606537" y="310386"/>
                  <a:pt x="3632200" y="313267"/>
                  <a:pt x="3657600" y="317500"/>
                </a:cubicBezTo>
                <a:cubicBezTo>
                  <a:pt x="3674533" y="325967"/>
                  <a:pt x="3690999" y="335442"/>
                  <a:pt x="3708400" y="342900"/>
                </a:cubicBezTo>
                <a:cubicBezTo>
                  <a:pt x="3769712" y="369177"/>
                  <a:pt x="3727099" y="338879"/>
                  <a:pt x="3797300" y="381000"/>
                </a:cubicBezTo>
                <a:cubicBezTo>
                  <a:pt x="3823477" y="396706"/>
                  <a:pt x="3844540" y="422147"/>
                  <a:pt x="3873500" y="431800"/>
                </a:cubicBezTo>
                <a:cubicBezTo>
                  <a:pt x="3912915" y="444938"/>
                  <a:pt x="3923166" y="446360"/>
                  <a:pt x="3962400" y="469900"/>
                </a:cubicBezTo>
                <a:cubicBezTo>
                  <a:pt x="3988577" y="485606"/>
                  <a:pt x="4009640" y="511047"/>
                  <a:pt x="4038600" y="520700"/>
                </a:cubicBezTo>
                <a:cubicBezTo>
                  <a:pt x="4134365" y="552622"/>
                  <a:pt x="4016323" y="509561"/>
                  <a:pt x="4114800" y="558800"/>
                </a:cubicBezTo>
                <a:cubicBezTo>
                  <a:pt x="4126774" y="564787"/>
                  <a:pt x="4140926" y="565513"/>
                  <a:pt x="4152900" y="571500"/>
                </a:cubicBezTo>
                <a:cubicBezTo>
                  <a:pt x="4166552" y="578326"/>
                  <a:pt x="4176971" y="590887"/>
                  <a:pt x="4191000" y="596900"/>
                </a:cubicBezTo>
                <a:cubicBezTo>
                  <a:pt x="4207043" y="603776"/>
                  <a:pt x="4224627" y="606478"/>
                  <a:pt x="4241800" y="609600"/>
                </a:cubicBezTo>
                <a:cubicBezTo>
                  <a:pt x="4358897" y="630890"/>
                  <a:pt x="4296424" y="612436"/>
                  <a:pt x="4394200" y="635000"/>
                </a:cubicBezTo>
                <a:cubicBezTo>
                  <a:pt x="4428215" y="642850"/>
                  <a:pt x="4461933" y="651933"/>
                  <a:pt x="4495800" y="660400"/>
                </a:cubicBezTo>
                <a:lnTo>
                  <a:pt x="4546600" y="67310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3816447">
            <a:off x="4607741" y="2448912"/>
            <a:ext cx="3357518" cy="506659"/>
          </a:xfrm>
          <a:custGeom>
            <a:avLst/>
            <a:gdLst>
              <a:gd name="connsiteX0" fmla="*/ 0 w 5461000"/>
              <a:gd name="connsiteY0" fmla="*/ 0 h 1435100"/>
              <a:gd name="connsiteX1" fmla="*/ 38100 w 5461000"/>
              <a:gd name="connsiteY1" fmla="*/ 76200 h 1435100"/>
              <a:gd name="connsiteX2" fmla="*/ 50800 w 5461000"/>
              <a:gd name="connsiteY2" fmla="*/ 114300 h 1435100"/>
              <a:gd name="connsiteX3" fmla="*/ 88900 w 5461000"/>
              <a:gd name="connsiteY3" fmla="*/ 139700 h 1435100"/>
              <a:gd name="connsiteX4" fmla="*/ 177800 w 5461000"/>
              <a:gd name="connsiteY4" fmla="*/ 266700 h 1435100"/>
              <a:gd name="connsiteX5" fmla="*/ 254000 w 5461000"/>
              <a:gd name="connsiteY5" fmla="*/ 342900 h 1435100"/>
              <a:gd name="connsiteX6" fmla="*/ 330200 w 5461000"/>
              <a:gd name="connsiteY6" fmla="*/ 431800 h 1435100"/>
              <a:gd name="connsiteX7" fmla="*/ 431800 w 5461000"/>
              <a:gd name="connsiteY7" fmla="*/ 495300 h 1435100"/>
              <a:gd name="connsiteX8" fmla="*/ 558800 w 5461000"/>
              <a:gd name="connsiteY8" fmla="*/ 596900 h 1435100"/>
              <a:gd name="connsiteX9" fmla="*/ 800100 w 5461000"/>
              <a:gd name="connsiteY9" fmla="*/ 749300 h 1435100"/>
              <a:gd name="connsiteX10" fmla="*/ 1079500 w 5461000"/>
              <a:gd name="connsiteY10" fmla="*/ 939800 h 1435100"/>
              <a:gd name="connsiteX11" fmla="*/ 1346200 w 5461000"/>
              <a:gd name="connsiteY11" fmla="*/ 1117600 h 1435100"/>
              <a:gd name="connsiteX12" fmla="*/ 1651000 w 5461000"/>
              <a:gd name="connsiteY12" fmla="*/ 1257300 h 1435100"/>
              <a:gd name="connsiteX13" fmla="*/ 1905000 w 5461000"/>
              <a:gd name="connsiteY13" fmla="*/ 1371600 h 1435100"/>
              <a:gd name="connsiteX14" fmla="*/ 1993900 w 5461000"/>
              <a:gd name="connsiteY14" fmla="*/ 1397000 h 1435100"/>
              <a:gd name="connsiteX15" fmla="*/ 2184400 w 5461000"/>
              <a:gd name="connsiteY15" fmla="*/ 1435100 h 1435100"/>
              <a:gd name="connsiteX16" fmla="*/ 2679700 w 5461000"/>
              <a:gd name="connsiteY16" fmla="*/ 1422400 h 1435100"/>
              <a:gd name="connsiteX17" fmla="*/ 2882900 w 5461000"/>
              <a:gd name="connsiteY17" fmla="*/ 1397000 h 1435100"/>
              <a:gd name="connsiteX18" fmla="*/ 3098800 w 5461000"/>
              <a:gd name="connsiteY18" fmla="*/ 1384300 h 1435100"/>
              <a:gd name="connsiteX19" fmla="*/ 3187700 w 5461000"/>
              <a:gd name="connsiteY19" fmla="*/ 1371600 h 1435100"/>
              <a:gd name="connsiteX20" fmla="*/ 3276600 w 5461000"/>
              <a:gd name="connsiteY20" fmla="*/ 1346200 h 1435100"/>
              <a:gd name="connsiteX21" fmla="*/ 3479800 w 5461000"/>
              <a:gd name="connsiteY21" fmla="*/ 1320800 h 1435100"/>
              <a:gd name="connsiteX22" fmla="*/ 3543300 w 5461000"/>
              <a:gd name="connsiteY22" fmla="*/ 1308100 h 1435100"/>
              <a:gd name="connsiteX23" fmla="*/ 3619500 w 5461000"/>
              <a:gd name="connsiteY23" fmla="*/ 1295400 h 1435100"/>
              <a:gd name="connsiteX24" fmla="*/ 3733800 w 5461000"/>
              <a:gd name="connsiteY24" fmla="*/ 1244600 h 1435100"/>
              <a:gd name="connsiteX25" fmla="*/ 3848100 w 5461000"/>
              <a:gd name="connsiteY25" fmla="*/ 1219200 h 1435100"/>
              <a:gd name="connsiteX26" fmla="*/ 3975100 w 5461000"/>
              <a:gd name="connsiteY26" fmla="*/ 1168400 h 1435100"/>
              <a:gd name="connsiteX27" fmla="*/ 4013200 w 5461000"/>
              <a:gd name="connsiteY27" fmla="*/ 1155700 h 1435100"/>
              <a:gd name="connsiteX28" fmla="*/ 4064000 w 5461000"/>
              <a:gd name="connsiteY28" fmla="*/ 1130300 h 1435100"/>
              <a:gd name="connsiteX29" fmla="*/ 4127500 w 5461000"/>
              <a:gd name="connsiteY29" fmla="*/ 1104900 h 1435100"/>
              <a:gd name="connsiteX30" fmla="*/ 4165600 w 5461000"/>
              <a:gd name="connsiteY30" fmla="*/ 1092200 h 1435100"/>
              <a:gd name="connsiteX31" fmla="*/ 4216400 w 5461000"/>
              <a:gd name="connsiteY31" fmla="*/ 1066800 h 1435100"/>
              <a:gd name="connsiteX32" fmla="*/ 4292600 w 5461000"/>
              <a:gd name="connsiteY32" fmla="*/ 1016000 h 1435100"/>
              <a:gd name="connsiteX33" fmla="*/ 4368800 w 5461000"/>
              <a:gd name="connsiteY33" fmla="*/ 977900 h 1435100"/>
              <a:gd name="connsiteX34" fmla="*/ 4419600 w 5461000"/>
              <a:gd name="connsiteY34" fmla="*/ 952500 h 1435100"/>
              <a:gd name="connsiteX35" fmla="*/ 4495800 w 5461000"/>
              <a:gd name="connsiteY35" fmla="*/ 901700 h 1435100"/>
              <a:gd name="connsiteX36" fmla="*/ 4546600 w 5461000"/>
              <a:gd name="connsiteY36" fmla="*/ 876300 h 1435100"/>
              <a:gd name="connsiteX37" fmla="*/ 4635500 w 5461000"/>
              <a:gd name="connsiteY37" fmla="*/ 825500 h 1435100"/>
              <a:gd name="connsiteX38" fmla="*/ 4724400 w 5461000"/>
              <a:gd name="connsiteY38" fmla="*/ 787400 h 1435100"/>
              <a:gd name="connsiteX39" fmla="*/ 4762500 w 5461000"/>
              <a:gd name="connsiteY39" fmla="*/ 762000 h 1435100"/>
              <a:gd name="connsiteX40" fmla="*/ 4813300 w 5461000"/>
              <a:gd name="connsiteY40" fmla="*/ 736600 h 1435100"/>
              <a:gd name="connsiteX41" fmla="*/ 4889500 w 5461000"/>
              <a:gd name="connsiteY41" fmla="*/ 685800 h 1435100"/>
              <a:gd name="connsiteX42" fmla="*/ 4978400 w 5461000"/>
              <a:gd name="connsiteY42" fmla="*/ 647700 h 1435100"/>
              <a:gd name="connsiteX43" fmla="*/ 5016500 w 5461000"/>
              <a:gd name="connsiteY43" fmla="*/ 609600 h 1435100"/>
              <a:gd name="connsiteX44" fmla="*/ 5054600 w 5461000"/>
              <a:gd name="connsiteY44" fmla="*/ 584200 h 1435100"/>
              <a:gd name="connsiteX45" fmla="*/ 5130800 w 5461000"/>
              <a:gd name="connsiteY45" fmla="*/ 508000 h 1435100"/>
              <a:gd name="connsiteX46" fmla="*/ 5181600 w 5461000"/>
              <a:gd name="connsiteY46" fmla="*/ 482600 h 1435100"/>
              <a:gd name="connsiteX47" fmla="*/ 5219700 w 5461000"/>
              <a:gd name="connsiteY47" fmla="*/ 457200 h 1435100"/>
              <a:gd name="connsiteX48" fmla="*/ 5308600 w 5461000"/>
              <a:gd name="connsiteY48" fmla="*/ 419100 h 1435100"/>
              <a:gd name="connsiteX49" fmla="*/ 5422900 w 5461000"/>
              <a:gd name="connsiteY49" fmla="*/ 355600 h 1435100"/>
              <a:gd name="connsiteX50" fmla="*/ 5461000 w 5461000"/>
              <a:gd name="connsiteY50" fmla="*/ 3175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461000" h="1435100">
                <a:moveTo>
                  <a:pt x="0" y="0"/>
                </a:moveTo>
                <a:cubicBezTo>
                  <a:pt x="12700" y="25400"/>
                  <a:pt x="26566" y="50250"/>
                  <a:pt x="38100" y="76200"/>
                </a:cubicBezTo>
                <a:cubicBezTo>
                  <a:pt x="43537" y="88433"/>
                  <a:pt x="42437" y="103847"/>
                  <a:pt x="50800" y="114300"/>
                </a:cubicBezTo>
                <a:cubicBezTo>
                  <a:pt x="60335" y="126219"/>
                  <a:pt x="76200" y="131233"/>
                  <a:pt x="88900" y="139700"/>
                </a:cubicBezTo>
                <a:cubicBezTo>
                  <a:pt x="124984" y="199839"/>
                  <a:pt x="129109" y="213140"/>
                  <a:pt x="177800" y="266700"/>
                </a:cubicBezTo>
                <a:cubicBezTo>
                  <a:pt x="201963" y="293279"/>
                  <a:pt x="229635" y="316505"/>
                  <a:pt x="254000" y="342900"/>
                </a:cubicBezTo>
                <a:cubicBezTo>
                  <a:pt x="280473" y="371579"/>
                  <a:pt x="300567" y="406400"/>
                  <a:pt x="330200" y="431800"/>
                </a:cubicBezTo>
                <a:cubicBezTo>
                  <a:pt x="360523" y="457791"/>
                  <a:pt x="399424" y="471917"/>
                  <a:pt x="431800" y="495300"/>
                </a:cubicBezTo>
                <a:cubicBezTo>
                  <a:pt x="475749" y="527041"/>
                  <a:pt x="514171" y="566121"/>
                  <a:pt x="558800" y="596900"/>
                </a:cubicBezTo>
                <a:cubicBezTo>
                  <a:pt x="637114" y="650910"/>
                  <a:pt x="732831" y="682031"/>
                  <a:pt x="800100" y="749300"/>
                </a:cubicBezTo>
                <a:cubicBezTo>
                  <a:pt x="1050730" y="999930"/>
                  <a:pt x="793963" y="775400"/>
                  <a:pt x="1079500" y="939800"/>
                </a:cubicBezTo>
                <a:cubicBezTo>
                  <a:pt x="1172094" y="993112"/>
                  <a:pt x="1250635" y="1069818"/>
                  <a:pt x="1346200" y="1117600"/>
                </a:cubicBezTo>
                <a:cubicBezTo>
                  <a:pt x="1723980" y="1306490"/>
                  <a:pt x="1275483" y="1086611"/>
                  <a:pt x="1651000" y="1257300"/>
                </a:cubicBezTo>
                <a:cubicBezTo>
                  <a:pt x="1811652" y="1330324"/>
                  <a:pt x="1740922" y="1313690"/>
                  <a:pt x="1905000" y="1371600"/>
                </a:cubicBezTo>
                <a:cubicBezTo>
                  <a:pt x="1934062" y="1381857"/>
                  <a:pt x="1964001" y="1389525"/>
                  <a:pt x="1993900" y="1397000"/>
                </a:cubicBezTo>
                <a:cubicBezTo>
                  <a:pt x="2086858" y="1420240"/>
                  <a:pt x="2100367" y="1421095"/>
                  <a:pt x="2184400" y="1435100"/>
                </a:cubicBezTo>
                <a:cubicBezTo>
                  <a:pt x="2349500" y="1430867"/>
                  <a:pt x="2514791" y="1431395"/>
                  <a:pt x="2679700" y="1422400"/>
                </a:cubicBezTo>
                <a:cubicBezTo>
                  <a:pt x="2747859" y="1418682"/>
                  <a:pt x="2814757" y="1401008"/>
                  <a:pt x="2882900" y="1397000"/>
                </a:cubicBezTo>
                <a:lnTo>
                  <a:pt x="3098800" y="1384300"/>
                </a:lnTo>
                <a:cubicBezTo>
                  <a:pt x="3128433" y="1380067"/>
                  <a:pt x="3158430" y="1377872"/>
                  <a:pt x="3187700" y="1371600"/>
                </a:cubicBezTo>
                <a:cubicBezTo>
                  <a:pt x="3217835" y="1365142"/>
                  <a:pt x="3246237" y="1351481"/>
                  <a:pt x="3276600" y="1346200"/>
                </a:cubicBezTo>
                <a:cubicBezTo>
                  <a:pt x="3343851" y="1334504"/>
                  <a:pt x="3412226" y="1330453"/>
                  <a:pt x="3479800" y="1320800"/>
                </a:cubicBezTo>
                <a:cubicBezTo>
                  <a:pt x="3501169" y="1317747"/>
                  <a:pt x="3522062" y="1311961"/>
                  <a:pt x="3543300" y="1308100"/>
                </a:cubicBezTo>
                <a:cubicBezTo>
                  <a:pt x="3568635" y="1303494"/>
                  <a:pt x="3594100" y="1299633"/>
                  <a:pt x="3619500" y="1295400"/>
                </a:cubicBezTo>
                <a:cubicBezTo>
                  <a:pt x="3671924" y="1260451"/>
                  <a:pt x="3657071" y="1265526"/>
                  <a:pt x="3733800" y="1244600"/>
                </a:cubicBezTo>
                <a:cubicBezTo>
                  <a:pt x="3771260" y="1234384"/>
                  <a:pt x="3811254" y="1232359"/>
                  <a:pt x="3848100" y="1219200"/>
                </a:cubicBezTo>
                <a:cubicBezTo>
                  <a:pt x="3891038" y="1203865"/>
                  <a:pt x="3931845" y="1182818"/>
                  <a:pt x="3975100" y="1168400"/>
                </a:cubicBezTo>
                <a:cubicBezTo>
                  <a:pt x="3987800" y="1164167"/>
                  <a:pt x="4000895" y="1160973"/>
                  <a:pt x="4013200" y="1155700"/>
                </a:cubicBezTo>
                <a:cubicBezTo>
                  <a:pt x="4030601" y="1148242"/>
                  <a:pt x="4046700" y="1137989"/>
                  <a:pt x="4064000" y="1130300"/>
                </a:cubicBezTo>
                <a:cubicBezTo>
                  <a:pt x="4084832" y="1121041"/>
                  <a:pt x="4106154" y="1112905"/>
                  <a:pt x="4127500" y="1104900"/>
                </a:cubicBezTo>
                <a:cubicBezTo>
                  <a:pt x="4140035" y="1100200"/>
                  <a:pt x="4153295" y="1097473"/>
                  <a:pt x="4165600" y="1092200"/>
                </a:cubicBezTo>
                <a:cubicBezTo>
                  <a:pt x="4183001" y="1084742"/>
                  <a:pt x="4200166" y="1076540"/>
                  <a:pt x="4216400" y="1066800"/>
                </a:cubicBezTo>
                <a:cubicBezTo>
                  <a:pt x="4242577" y="1051094"/>
                  <a:pt x="4263640" y="1025653"/>
                  <a:pt x="4292600" y="1016000"/>
                </a:cubicBezTo>
                <a:cubicBezTo>
                  <a:pt x="4362454" y="992715"/>
                  <a:pt x="4299866" y="1017291"/>
                  <a:pt x="4368800" y="977900"/>
                </a:cubicBezTo>
                <a:cubicBezTo>
                  <a:pt x="4385238" y="968507"/>
                  <a:pt x="4403366" y="962240"/>
                  <a:pt x="4419600" y="952500"/>
                </a:cubicBezTo>
                <a:cubicBezTo>
                  <a:pt x="4445777" y="936794"/>
                  <a:pt x="4468496" y="915352"/>
                  <a:pt x="4495800" y="901700"/>
                </a:cubicBezTo>
                <a:cubicBezTo>
                  <a:pt x="4512733" y="893233"/>
                  <a:pt x="4530162" y="885693"/>
                  <a:pt x="4546600" y="876300"/>
                </a:cubicBezTo>
                <a:cubicBezTo>
                  <a:pt x="4610373" y="839859"/>
                  <a:pt x="4558743" y="858396"/>
                  <a:pt x="4635500" y="825500"/>
                </a:cubicBezTo>
                <a:cubicBezTo>
                  <a:pt x="4706740" y="794968"/>
                  <a:pt x="4640159" y="835538"/>
                  <a:pt x="4724400" y="787400"/>
                </a:cubicBezTo>
                <a:cubicBezTo>
                  <a:pt x="4737652" y="779827"/>
                  <a:pt x="4749248" y="769573"/>
                  <a:pt x="4762500" y="762000"/>
                </a:cubicBezTo>
                <a:cubicBezTo>
                  <a:pt x="4778938" y="752607"/>
                  <a:pt x="4797066" y="746340"/>
                  <a:pt x="4813300" y="736600"/>
                </a:cubicBezTo>
                <a:cubicBezTo>
                  <a:pt x="4839477" y="720894"/>
                  <a:pt x="4862196" y="699452"/>
                  <a:pt x="4889500" y="685800"/>
                </a:cubicBezTo>
                <a:cubicBezTo>
                  <a:pt x="4952274" y="654413"/>
                  <a:pt x="4922339" y="666387"/>
                  <a:pt x="4978400" y="647700"/>
                </a:cubicBezTo>
                <a:cubicBezTo>
                  <a:pt x="4991100" y="635000"/>
                  <a:pt x="5002702" y="621098"/>
                  <a:pt x="5016500" y="609600"/>
                </a:cubicBezTo>
                <a:cubicBezTo>
                  <a:pt x="5028226" y="599829"/>
                  <a:pt x="5043192" y="594341"/>
                  <a:pt x="5054600" y="584200"/>
                </a:cubicBezTo>
                <a:cubicBezTo>
                  <a:pt x="5081448" y="560335"/>
                  <a:pt x="5098671" y="524064"/>
                  <a:pt x="5130800" y="508000"/>
                </a:cubicBezTo>
                <a:cubicBezTo>
                  <a:pt x="5147733" y="499533"/>
                  <a:pt x="5165162" y="491993"/>
                  <a:pt x="5181600" y="482600"/>
                </a:cubicBezTo>
                <a:cubicBezTo>
                  <a:pt x="5194852" y="475027"/>
                  <a:pt x="5206048" y="464026"/>
                  <a:pt x="5219700" y="457200"/>
                </a:cubicBezTo>
                <a:cubicBezTo>
                  <a:pt x="5324807" y="404646"/>
                  <a:pt x="5176464" y="498382"/>
                  <a:pt x="5308600" y="419100"/>
                </a:cubicBezTo>
                <a:cubicBezTo>
                  <a:pt x="5417773" y="353596"/>
                  <a:pt x="5346264" y="381145"/>
                  <a:pt x="5422900" y="355600"/>
                </a:cubicBezTo>
                <a:lnTo>
                  <a:pt x="5461000" y="31750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56881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27634" y="41021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4393411">
            <a:off x="6329293" y="2183448"/>
            <a:ext cx="3578841" cy="508000"/>
          </a:xfrm>
          <a:custGeom>
            <a:avLst/>
            <a:gdLst>
              <a:gd name="connsiteX0" fmla="*/ 0 w 4584700"/>
              <a:gd name="connsiteY0" fmla="*/ 508000 h 508000"/>
              <a:gd name="connsiteX1" fmla="*/ 76200 w 4584700"/>
              <a:gd name="connsiteY1" fmla="*/ 482600 h 508000"/>
              <a:gd name="connsiteX2" fmla="*/ 152400 w 4584700"/>
              <a:gd name="connsiteY2" fmla="*/ 444500 h 508000"/>
              <a:gd name="connsiteX3" fmla="*/ 190500 w 4584700"/>
              <a:gd name="connsiteY3" fmla="*/ 431800 h 508000"/>
              <a:gd name="connsiteX4" fmla="*/ 254000 w 4584700"/>
              <a:gd name="connsiteY4" fmla="*/ 406400 h 508000"/>
              <a:gd name="connsiteX5" fmla="*/ 355600 w 4584700"/>
              <a:gd name="connsiteY5" fmla="*/ 393700 h 508000"/>
              <a:gd name="connsiteX6" fmla="*/ 406400 w 4584700"/>
              <a:gd name="connsiteY6" fmla="*/ 368300 h 508000"/>
              <a:gd name="connsiteX7" fmla="*/ 444500 w 4584700"/>
              <a:gd name="connsiteY7" fmla="*/ 355600 h 508000"/>
              <a:gd name="connsiteX8" fmla="*/ 571500 w 4584700"/>
              <a:gd name="connsiteY8" fmla="*/ 330200 h 508000"/>
              <a:gd name="connsiteX9" fmla="*/ 673100 w 4584700"/>
              <a:gd name="connsiteY9" fmla="*/ 304800 h 508000"/>
              <a:gd name="connsiteX10" fmla="*/ 736600 w 4584700"/>
              <a:gd name="connsiteY10" fmla="*/ 292100 h 508000"/>
              <a:gd name="connsiteX11" fmla="*/ 812800 w 4584700"/>
              <a:gd name="connsiteY11" fmla="*/ 254000 h 508000"/>
              <a:gd name="connsiteX12" fmla="*/ 876300 w 4584700"/>
              <a:gd name="connsiteY12" fmla="*/ 241300 h 508000"/>
              <a:gd name="connsiteX13" fmla="*/ 965200 w 4584700"/>
              <a:gd name="connsiteY13" fmla="*/ 203200 h 508000"/>
              <a:gd name="connsiteX14" fmla="*/ 1003300 w 4584700"/>
              <a:gd name="connsiteY14" fmla="*/ 190500 h 508000"/>
              <a:gd name="connsiteX15" fmla="*/ 1041400 w 4584700"/>
              <a:gd name="connsiteY15" fmla="*/ 165100 h 508000"/>
              <a:gd name="connsiteX16" fmla="*/ 1155700 w 4584700"/>
              <a:gd name="connsiteY16" fmla="*/ 152400 h 508000"/>
              <a:gd name="connsiteX17" fmla="*/ 1219200 w 4584700"/>
              <a:gd name="connsiteY17" fmla="*/ 139700 h 508000"/>
              <a:gd name="connsiteX18" fmla="*/ 1346200 w 4584700"/>
              <a:gd name="connsiteY18" fmla="*/ 101600 h 508000"/>
              <a:gd name="connsiteX19" fmla="*/ 1384300 w 4584700"/>
              <a:gd name="connsiteY19" fmla="*/ 88900 h 508000"/>
              <a:gd name="connsiteX20" fmla="*/ 1422400 w 4584700"/>
              <a:gd name="connsiteY20" fmla="*/ 76200 h 508000"/>
              <a:gd name="connsiteX21" fmla="*/ 1524000 w 4584700"/>
              <a:gd name="connsiteY21" fmla="*/ 63500 h 508000"/>
              <a:gd name="connsiteX22" fmla="*/ 1587500 w 4584700"/>
              <a:gd name="connsiteY22" fmla="*/ 50800 h 508000"/>
              <a:gd name="connsiteX23" fmla="*/ 1727200 w 4584700"/>
              <a:gd name="connsiteY23" fmla="*/ 38100 h 508000"/>
              <a:gd name="connsiteX24" fmla="*/ 1778000 w 4584700"/>
              <a:gd name="connsiteY24" fmla="*/ 25400 h 508000"/>
              <a:gd name="connsiteX25" fmla="*/ 2146300 w 4584700"/>
              <a:gd name="connsiteY25" fmla="*/ 0 h 508000"/>
              <a:gd name="connsiteX26" fmla="*/ 2768600 w 4584700"/>
              <a:gd name="connsiteY26" fmla="*/ 25400 h 508000"/>
              <a:gd name="connsiteX27" fmla="*/ 2882900 w 4584700"/>
              <a:gd name="connsiteY27" fmla="*/ 50800 h 508000"/>
              <a:gd name="connsiteX28" fmla="*/ 3009900 w 4584700"/>
              <a:gd name="connsiteY28" fmla="*/ 63500 h 508000"/>
              <a:gd name="connsiteX29" fmla="*/ 3086100 w 4584700"/>
              <a:gd name="connsiteY29" fmla="*/ 76200 h 508000"/>
              <a:gd name="connsiteX30" fmla="*/ 3454400 w 4584700"/>
              <a:gd name="connsiteY30" fmla="*/ 101600 h 508000"/>
              <a:gd name="connsiteX31" fmla="*/ 3505200 w 4584700"/>
              <a:gd name="connsiteY31" fmla="*/ 114300 h 508000"/>
              <a:gd name="connsiteX32" fmla="*/ 3543300 w 4584700"/>
              <a:gd name="connsiteY32" fmla="*/ 127000 h 508000"/>
              <a:gd name="connsiteX33" fmla="*/ 3619500 w 4584700"/>
              <a:gd name="connsiteY33" fmla="*/ 139700 h 508000"/>
              <a:gd name="connsiteX34" fmla="*/ 3708400 w 4584700"/>
              <a:gd name="connsiteY34" fmla="*/ 177800 h 508000"/>
              <a:gd name="connsiteX35" fmla="*/ 3784600 w 4584700"/>
              <a:gd name="connsiteY35" fmla="*/ 190500 h 508000"/>
              <a:gd name="connsiteX36" fmla="*/ 3822700 w 4584700"/>
              <a:gd name="connsiteY36" fmla="*/ 203200 h 508000"/>
              <a:gd name="connsiteX37" fmla="*/ 3962400 w 4584700"/>
              <a:gd name="connsiteY37" fmla="*/ 228600 h 508000"/>
              <a:gd name="connsiteX38" fmla="*/ 4038600 w 4584700"/>
              <a:gd name="connsiteY38" fmla="*/ 254000 h 508000"/>
              <a:gd name="connsiteX39" fmla="*/ 4089400 w 4584700"/>
              <a:gd name="connsiteY39" fmla="*/ 266700 h 508000"/>
              <a:gd name="connsiteX40" fmla="*/ 4127500 w 4584700"/>
              <a:gd name="connsiteY40" fmla="*/ 279400 h 508000"/>
              <a:gd name="connsiteX41" fmla="*/ 4305300 w 4584700"/>
              <a:gd name="connsiteY41" fmla="*/ 292100 h 508000"/>
              <a:gd name="connsiteX42" fmla="*/ 4343400 w 4584700"/>
              <a:gd name="connsiteY42" fmla="*/ 317500 h 508000"/>
              <a:gd name="connsiteX43" fmla="*/ 4406900 w 4584700"/>
              <a:gd name="connsiteY43" fmla="*/ 368300 h 508000"/>
              <a:gd name="connsiteX44" fmla="*/ 4584700 w 4584700"/>
              <a:gd name="connsiteY44" fmla="*/ 3937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584700" h="508000">
                <a:moveTo>
                  <a:pt x="0" y="508000"/>
                </a:moveTo>
                <a:cubicBezTo>
                  <a:pt x="25400" y="499533"/>
                  <a:pt x="51486" y="492898"/>
                  <a:pt x="76200" y="482600"/>
                </a:cubicBezTo>
                <a:cubicBezTo>
                  <a:pt x="102414" y="471678"/>
                  <a:pt x="126450" y="456034"/>
                  <a:pt x="152400" y="444500"/>
                </a:cubicBezTo>
                <a:cubicBezTo>
                  <a:pt x="164633" y="439063"/>
                  <a:pt x="177965" y="436500"/>
                  <a:pt x="190500" y="431800"/>
                </a:cubicBezTo>
                <a:cubicBezTo>
                  <a:pt x="211846" y="423795"/>
                  <a:pt x="231787" y="411526"/>
                  <a:pt x="254000" y="406400"/>
                </a:cubicBezTo>
                <a:cubicBezTo>
                  <a:pt x="287256" y="398725"/>
                  <a:pt x="321733" y="397933"/>
                  <a:pt x="355600" y="393700"/>
                </a:cubicBezTo>
                <a:cubicBezTo>
                  <a:pt x="372533" y="385233"/>
                  <a:pt x="388999" y="375758"/>
                  <a:pt x="406400" y="368300"/>
                </a:cubicBezTo>
                <a:cubicBezTo>
                  <a:pt x="418705" y="363027"/>
                  <a:pt x="431628" y="359278"/>
                  <a:pt x="444500" y="355600"/>
                </a:cubicBezTo>
                <a:cubicBezTo>
                  <a:pt x="503466" y="338753"/>
                  <a:pt x="502891" y="342674"/>
                  <a:pt x="571500" y="330200"/>
                </a:cubicBezTo>
                <a:cubicBezTo>
                  <a:pt x="743137" y="298993"/>
                  <a:pt x="555599" y="334175"/>
                  <a:pt x="673100" y="304800"/>
                </a:cubicBezTo>
                <a:cubicBezTo>
                  <a:pt x="694041" y="299565"/>
                  <a:pt x="715659" y="297335"/>
                  <a:pt x="736600" y="292100"/>
                </a:cubicBezTo>
                <a:cubicBezTo>
                  <a:pt x="854892" y="262527"/>
                  <a:pt x="688638" y="300561"/>
                  <a:pt x="812800" y="254000"/>
                </a:cubicBezTo>
                <a:cubicBezTo>
                  <a:pt x="833011" y="246421"/>
                  <a:pt x="855359" y="246535"/>
                  <a:pt x="876300" y="241300"/>
                </a:cubicBezTo>
                <a:cubicBezTo>
                  <a:pt x="923954" y="229386"/>
                  <a:pt x="914315" y="225008"/>
                  <a:pt x="965200" y="203200"/>
                </a:cubicBezTo>
                <a:cubicBezTo>
                  <a:pt x="977505" y="197927"/>
                  <a:pt x="991326" y="196487"/>
                  <a:pt x="1003300" y="190500"/>
                </a:cubicBezTo>
                <a:cubicBezTo>
                  <a:pt x="1016952" y="183674"/>
                  <a:pt x="1026592" y="168802"/>
                  <a:pt x="1041400" y="165100"/>
                </a:cubicBezTo>
                <a:cubicBezTo>
                  <a:pt x="1078590" y="155803"/>
                  <a:pt x="1117751" y="157821"/>
                  <a:pt x="1155700" y="152400"/>
                </a:cubicBezTo>
                <a:cubicBezTo>
                  <a:pt x="1177069" y="149347"/>
                  <a:pt x="1198128" y="144383"/>
                  <a:pt x="1219200" y="139700"/>
                </a:cubicBezTo>
                <a:cubicBezTo>
                  <a:pt x="1276781" y="126904"/>
                  <a:pt x="1282883" y="122706"/>
                  <a:pt x="1346200" y="101600"/>
                </a:cubicBezTo>
                <a:lnTo>
                  <a:pt x="1384300" y="88900"/>
                </a:lnTo>
                <a:cubicBezTo>
                  <a:pt x="1397000" y="84667"/>
                  <a:pt x="1409116" y="77860"/>
                  <a:pt x="1422400" y="76200"/>
                </a:cubicBezTo>
                <a:cubicBezTo>
                  <a:pt x="1456267" y="71967"/>
                  <a:pt x="1490267" y="68690"/>
                  <a:pt x="1524000" y="63500"/>
                </a:cubicBezTo>
                <a:cubicBezTo>
                  <a:pt x="1545335" y="60218"/>
                  <a:pt x="1566081" y="53477"/>
                  <a:pt x="1587500" y="50800"/>
                </a:cubicBezTo>
                <a:cubicBezTo>
                  <a:pt x="1633898" y="45000"/>
                  <a:pt x="1680633" y="42333"/>
                  <a:pt x="1727200" y="38100"/>
                </a:cubicBezTo>
                <a:cubicBezTo>
                  <a:pt x="1744133" y="33867"/>
                  <a:pt x="1760748" y="28054"/>
                  <a:pt x="1778000" y="25400"/>
                </a:cubicBezTo>
                <a:cubicBezTo>
                  <a:pt x="1894845" y="7424"/>
                  <a:pt x="2034705" y="5580"/>
                  <a:pt x="2146300" y="0"/>
                </a:cubicBezTo>
                <a:cubicBezTo>
                  <a:pt x="2277419" y="3973"/>
                  <a:pt x="2598682" y="9217"/>
                  <a:pt x="2768600" y="25400"/>
                </a:cubicBezTo>
                <a:cubicBezTo>
                  <a:pt x="2871486" y="35199"/>
                  <a:pt x="2793151" y="37979"/>
                  <a:pt x="2882900" y="50800"/>
                </a:cubicBezTo>
                <a:cubicBezTo>
                  <a:pt x="2925017" y="56817"/>
                  <a:pt x="2967684" y="58223"/>
                  <a:pt x="3009900" y="63500"/>
                </a:cubicBezTo>
                <a:cubicBezTo>
                  <a:pt x="3035452" y="66694"/>
                  <a:pt x="3060526" y="73191"/>
                  <a:pt x="3086100" y="76200"/>
                </a:cubicBezTo>
                <a:cubicBezTo>
                  <a:pt x="3208917" y="90649"/>
                  <a:pt x="3330719" y="94729"/>
                  <a:pt x="3454400" y="101600"/>
                </a:cubicBezTo>
                <a:cubicBezTo>
                  <a:pt x="3471333" y="105833"/>
                  <a:pt x="3488417" y="109505"/>
                  <a:pt x="3505200" y="114300"/>
                </a:cubicBezTo>
                <a:cubicBezTo>
                  <a:pt x="3518072" y="117978"/>
                  <a:pt x="3530232" y="124096"/>
                  <a:pt x="3543300" y="127000"/>
                </a:cubicBezTo>
                <a:cubicBezTo>
                  <a:pt x="3568437" y="132586"/>
                  <a:pt x="3594363" y="134114"/>
                  <a:pt x="3619500" y="139700"/>
                </a:cubicBezTo>
                <a:cubicBezTo>
                  <a:pt x="3709614" y="159725"/>
                  <a:pt x="3597468" y="144520"/>
                  <a:pt x="3708400" y="177800"/>
                </a:cubicBezTo>
                <a:cubicBezTo>
                  <a:pt x="3733064" y="185199"/>
                  <a:pt x="3759463" y="184914"/>
                  <a:pt x="3784600" y="190500"/>
                </a:cubicBezTo>
                <a:cubicBezTo>
                  <a:pt x="3797668" y="193404"/>
                  <a:pt x="3809573" y="200575"/>
                  <a:pt x="3822700" y="203200"/>
                </a:cubicBezTo>
                <a:cubicBezTo>
                  <a:pt x="3921090" y="222878"/>
                  <a:pt x="3887101" y="206010"/>
                  <a:pt x="3962400" y="228600"/>
                </a:cubicBezTo>
                <a:cubicBezTo>
                  <a:pt x="3988045" y="236293"/>
                  <a:pt x="4012625" y="247506"/>
                  <a:pt x="4038600" y="254000"/>
                </a:cubicBezTo>
                <a:cubicBezTo>
                  <a:pt x="4055533" y="258233"/>
                  <a:pt x="4072617" y="261905"/>
                  <a:pt x="4089400" y="266700"/>
                </a:cubicBezTo>
                <a:cubicBezTo>
                  <a:pt x="4102272" y="270378"/>
                  <a:pt x="4114205" y="277836"/>
                  <a:pt x="4127500" y="279400"/>
                </a:cubicBezTo>
                <a:cubicBezTo>
                  <a:pt x="4186511" y="286342"/>
                  <a:pt x="4246033" y="287867"/>
                  <a:pt x="4305300" y="292100"/>
                </a:cubicBezTo>
                <a:cubicBezTo>
                  <a:pt x="4318000" y="300567"/>
                  <a:pt x="4332607" y="306707"/>
                  <a:pt x="4343400" y="317500"/>
                </a:cubicBezTo>
                <a:cubicBezTo>
                  <a:pt x="4381329" y="355429"/>
                  <a:pt x="4349844" y="360693"/>
                  <a:pt x="4406900" y="368300"/>
                </a:cubicBezTo>
                <a:cubicBezTo>
                  <a:pt x="4590802" y="392820"/>
                  <a:pt x="4509608" y="356154"/>
                  <a:pt x="4584700" y="3937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3635" y="21743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4370" y="59878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4270" y="19092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4235" y="5663567"/>
                <a:ext cx="4491165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35" y="5663567"/>
                <a:ext cx="4491165" cy="1092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867400" y="5739767"/>
            <a:ext cx="3130550" cy="104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67400" y="6044567"/>
                <a:ext cx="195836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044567"/>
                <a:ext cx="1958369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797726" y="295374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F(x)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3389" y="373840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F(y)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28800" y="1174750"/>
            <a:ext cx="381000" cy="425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65206" y="1143000"/>
                <a:ext cx="1111394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600" baseline="30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6" y="1143000"/>
                <a:ext cx="1111394" cy="499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 flipV="1">
            <a:off x="4267324" y="1812877"/>
            <a:ext cx="1600076" cy="168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2922" y="1153180"/>
                <a:ext cx="2992678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6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6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</m:t>
                      </m:r>
                      <m:r>
                        <a:rPr lang="en-US" sz="28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ℜ</m:t>
                      </m:r>
                    </m:oMath>
                  </m:oMathPara>
                </a14:m>
                <a:endParaRPr lang="en-US" sz="2600" baseline="30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22" y="1153180"/>
                <a:ext cx="2992678" cy="4995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3" grpId="0" animBg="1"/>
      <p:bldP spid="42" grpId="0" animBg="1"/>
      <p:bldP spid="44" grpId="0"/>
      <p:bldP spid="45" grpId="0"/>
      <p:bldP spid="10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Beyond </a:t>
            </a:r>
            <a:r>
              <a:rPr lang="en-US" dirty="0" err="1" smtClean="0"/>
              <a:t>embeddings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can more do if “embed” into computational space</a:t>
            </a:r>
          </a:p>
          <a:p>
            <a:endParaRPr lang="en-US" dirty="0"/>
          </a:p>
          <a:p>
            <a:r>
              <a:rPr lang="en-US" dirty="0" smtClean="0"/>
              <a:t>2) A waypoint to get </a:t>
            </a:r>
            <a:r>
              <a:rPr lang="en-US" dirty="0" err="1" smtClean="0"/>
              <a:t>embeddings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computational perspective can give actual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3) Connection to informational/computational notions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ommunication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98" y="0"/>
            <a:ext cx="7772400" cy="1143000"/>
          </a:xfrm>
        </p:spPr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Embeddings</a:t>
            </a:r>
            <a:r>
              <a:rPr lang="en-US" dirty="0" smtClean="0"/>
              <a:t>: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35398" y="1173162"/>
                <a:ext cx="7772400" cy="4846638"/>
              </a:xfrm>
            </p:spPr>
            <p:txBody>
              <a:bodyPr>
                <a:normAutofit fontScale="92500" lnSpcReduction="10000"/>
              </a:bodyPr>
              <a:lstStyle/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“Dimension reduction”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99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marL="274320" lvl="1" indent="-27432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600" dirty="0" smtClean="0">
                    <a:solidFill>
                      <a:srgbClr val="000099"/>
                    </a:solidFill>
                  </a:rPr>
                  <a:t>Lemma [I00]: </a:t>
                </a:r>
                <a:r>
                  <a:rPr lang="en-US" sz="2600" dirty="0" smtClean="0"/>
                  <a:t>exists linear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achieves: 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:</a:t>
                </a:r>
                <a:endParaRPr lang="en-US" dirty="0">
                  <a:solidFill>
                    <a:srgbClr val="C00000"/>
                  </a:solidFill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 …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distributed from Cauchy distribution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-stable distribution)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)|, 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			     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)|,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			      …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			     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)| 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88620" indent="-342900"/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does not have expectation, it has median!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35398" y="1173162"/>
                <a:ext cx="7772400" cy="4846638"/>
              </a:xfrm>
              <a:blipFill rotWithShape="0">
                <a:blip r:embed="rId2"/>
                <a:stretch>
                  <a:fillRect l="-706" t="-1884" b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59265" y="4221162"/>
                <a:ext cx="2198935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𝑝𝑑𝑓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65" y="4221162"/>
                <a:ext cx="2198935" cy="661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Waypoint to get </a:t>
            </a:r>
            <a:r>
              <a:rPr lang="en-US" dirty="0" err="1" smtClean="0"/>
              <a:t>embeddings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Embedding of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metric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</a:rPr>
                          <m:t>ℓ</m:t>
                        </m:r>
                      </m:e>
                      <m:sub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A50021"/>
                                </a:solidFill>
                              </a:rPr>
                              <m:t>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A50021"/>
                                    </a:solidFill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baseline="-25000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cs typeface="Arial" charset="0"/>
                  </a:rPr>
                  <a:t>was obtained via “</a:t>
                </a:r>
                <a:r>
                  <a:rPr lang="en-US" dirty="0" err="1" smtClean="0">
                    <a:cs typeface="Arial" charset="0"/>
                  </a:rPr>
                  <a:t>geometrization</a:t>
                </a:r>
                <a:r>
                  <a:rPr lang="en-US" dirty="0" smtClean="0">
                    <a:cs typeface="Arial" charset="0"/>
                  </a:rPr>
                  <a:t>” of an algorithm/characterization:</a:t>
                </a:r>
              </a:p>
              <a:p>
                <a:pPr lvl="1"/>
                <a:r>
                  <a:rPr lang="en-US" sz="2400" i="1" dirty="0" err="1"/>
                  <a:t>sublinear</a:t>
                </a:r>
                <a:r>
                  <a:rPr lang="en-US" sz="2400" i="1" dirty="0"/>
                  <a:t> (local) algorithms</a:t>
                </a:r>
                <a:r>
                  <a:rPr lang="en-US" sz="2400" dirty="0"/>
                  <a:t>:     property testing &amp; streaming </a:t>
                </a:r>
                <a:r>
                  <a:rPr lang="en-US" sz="2000" dirty="0">
                    <a:solidFill>
                      <a:srgbClr val="0000CC"/>
                    </a:solidFill>
                  </a:rPr>
                  <a:t>[EKKRV98, ACCL04, GJKK07, GG07, EJ08]</a:t>
                </a:r>
                <a:endParaRPr lang="en-US" sz="2000" dirty="0"/>
              </a:p>
              <a:p>
                <a:pPr lvl="1"/>
                <a:endParaRPr 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6957362" y="3878074"/>
            <a:ext cx="1190625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727050" y="5833874"/>
            <a:ext cx="3035300" cy="346075"/>
            <a:chOff x="605" y="3635"/>
            <a:chExt cx="1912" cy="218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5" y="3635"/>
              <a:ext cx="1912" cy="218"/>
            </a:xfrm>
            <a:prstGeom prst="rect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47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088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330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573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815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056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298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727050" y="6257737"/>
            <a:ext cx="3035300" cy="346075"/>
            <a:chOff x="605" y="3902"/>
            <a:chExt cx="1912" cy="21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05" y="3902"/>
              <a:ext cx="1912" cy="218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847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088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330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573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815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056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98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5996925" y="5181412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166662" y="5719574"/>
            <a:ext cx="3818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X</a:t>
            </a:r>
            <a:endParaRPr lang="en-US" sz="2300" dirty="0">
              <a:solidFill>
                <a:srgbClr val="A50021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158725" y="6183124"/>
            <a:ext cx="3818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Y</a:t>
            </a:r>
            <a:endParaRPr lang="en-US" sz="2300" dirty="0">
              <a:solidFill>
                <a:srgbClr val="A5002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6803375" y="5181412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647925" y="5181412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611287" y="4606737"/>
            <a:ext cx="192088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8108300" y="4606737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8416275" y="5181412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5881037" y="5335399"/>
            <a:ext cx="153988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5958825" y="5373499"/>
            <a:ext cx="114300" cy="998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 flipV="1">
            <a:off x="6189012" y="5297299"/>
            <a:ext cx="882650" cy="730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6189012" y="5373499"/>
            <a:ext cx="844550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7417737" y="5373499"/>
            <a:ext cx="30797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7455837" y="5373499"/>
            <a:ext cx="307975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 flipV="1">
            <a:off x="8570262" y="5373499"/>
            <a:ext cx="762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 flipV="1">
            <a:off x="8532162" y="5373499"/>
            <a:ext cx="7620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7801912" y="5335399"/>
            <a:ext cx="65405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7801912" y="5373499"/>
            <a:ext cx="69215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6341412" y="5335399"/>
            <a:ext cx="500063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6303312" y="5373499"/>
            <a:ext cx="57785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6765275" y="5321112"/>
            <a:ext cx="88265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6687487" y="5359212"/>
            <a:ext cx="998538" cy="1052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7840012" y="5335399"/>
            <a:ext cx="38417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 flipV="1">
            <a:off x="7801912" y="5373499"/>
            <a:ext cx="460375" cy="998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 flipV="1">
            <a:off x="6995462" y="5297299"/>
            <a:ext cx="84455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6917675" y="5359212"/>
            <a:ext cx="884237" cy="1128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H="1" flipV="1">
            <a:off x="6150912" y="5373499"/>
            <a:ext cx="230188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 flipV="1">
            <a:off x="6112812" y="5373499"/>
            <a:ext cx="15240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4536425" y="5051237"/>
            <a:ext cx="107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sum (</a:t>
            </a:r>
            <a:r>
              <a:rPr lang="en-US" sz="2000">
                <a:solidFill>
                  <a:srgbClr val="A50021"/>
                </a:solidFill>
              </a:rPr>
              <a:t>ℓ</a:t>
            </a:r>
            <a:r>
              <a:rPr lang="en-US" sz="2000" baseline="-25000">
                <a:solidFill>
                  <a:srgbClr val="A50021"/>
                </a:solidFill>
              </a:rPr>
              <a:t>1</a:t>
            </a:r>
            <a:r>
              <a:rPr lang="en-US" sz="2000"/>
              <a:t>)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4536425" y="4462274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max (</a:t>
            </a:r>
            <a:r>
              <a:rPr lang="en-US" sz="2000">
                <a:solidFill>
                  <a:srgbClr val="A50021"/>
                </a:solidFill>
              </a:rPr>
              <a:t>ℓ</a:t>
            </a:r>
            <a:r>
              <a:rPr lang="en-US" sz="2000" baseline="-25000">
                <a:solidFill>
                  <a:srgbClr val="A50021"/>
                </a:solidFill>
                <a:cs typeface="Arial" charset="0"/>
              </a:rPr>
              <a:t>∞</a:t>
            </a:r>
            <a:r>
              <a:rPr lang="en-US" sz="2000"/>
              <a:t>)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4267200" y="3900966"/>
            <a:ext cx="2803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sum of squares 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sq</a:t>
            </a:r>
            <a:r>
              <a:rPr lang="en-US" sz="2000" dirty="0" smtClean="0">
                <a:solidFill>
                  <a:srgbClr val="C00000"/>
                </a:solidFill>
              </a:rPr>
              <a:t>-ℓ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6765275" y="4260662"/>
            <a:ext cx="6921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H="1" flipV="1">
            <a:off x="7609825" y="4260662"/>
            <a:ext cx="538162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6112812" y="4782949"/>
            <a:ext cx="536575" cy="398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 flipV="1">
            <a:off x="6725587" y="4782949"/>
            <a:ext cx="155575" cy="398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7801912" y="4759137"/>
            <a:ext cx="346075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H="1" flipV="1">
            <a:off x="8263875" y="4759137"/>
            <a:ext cx="230187" cy="422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6995462" y="3838387"/>
            <a:ext cx="1181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edit(</a:t>
            </a:r>
            <a:r>
              <a:rPr lang="en-US" sz="2000" dirty="0" smtClean="0">
                <a:solidFill>
                  <a:srgbClr val="A50021"/>
                </a:solidFill>
              </a:rPr>
              <a:t>X,Y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915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Ulam</a:t>
            </a:r>
            <a:r>
              <a:rPr lang="en-US" dirty="0" smtClean="0"/>
              <a:t>: algorithmic characterization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34150" cy="32496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CC"/>
                </a:solidFill>
              </a:rPr>
              <a:t>Lemma: </a:t>
            </a:r>
            <a:r>
              <a:rPr lang="en-US" sz="2800" dirty="0" err="1" smtClean="0">
                <a:solidFill>
                  <a:srgbClr val="A50021"/>
                </a:solidFill>
              </a:rPr>
              <a:t>Ulam</a:t>
            </a:r>
            <a:r>
              <a:rPr lang="en-US" sz="2800" dirty="0" smtClean="0">
                <a:solidFill>
                  <a:srgbClr val="A50021"/>
                </a:solidFill>
              </a:rPr>
              <a:t>(</a:t>
            </a:r>
            <a:r>
              <a:rPr lang="en-US" sz="2800" dirty="0" err="1" smtClean="0">
                <a:solidFill>
                  <a:srgbClr val="A50021"/>
                </a:solidFill>
              </a:rPr>
              <a:t>x,y</a:t>
            </a:r>
            <a:r>
              <a:rPr lang="en-US" sz="2800" dirty="0" smtClean="0">
                <a:solidFill>
                  <a:srgbClr val="A50021"/>
                </a:solidFill>
              </a:rPr>
              <a:t>)</a:t>
            </a:r>
            <a:r>
              <a:rPr lang="en-US" sz="2800" dirty="0" smtClean="0"/>
              <a:t> approximately equals the number of “faulty” characters </a:t>
            </a:r>
            <a:r>
              <a:rPr lang="en-US" sz="2800" dirty="0" smtClean="0">
                <a:solidFill>
                  <a:srgbClr val="A50021"/>
                </a:solidFill>
              </a:rPr>
              <a:t>a</a:t>
            </a:r>
            <a:r>
              <a:rPr lang="en-US" sz="2800" dirty="0" smtClean="0"/>
              <a:t> satisfying:</a:t>
            </a:r>
            <a:endParaRPr lang="en-US" sz="2900" dirty="0" smtClean="0"/>
          </a:p>
          <a:p>
            <a:pPr lvl="1" eaLnBrk="1" hangingPunct="1"/>
            <a:r>
              <a:rPr lang="en-US" sz="2500" dirty="0" smtClean="0"/>
              <a:t>there exists </a:t>
            </a:r>
            <a:r>
              <a:rPr lang="en-US" sz="2500" dirty="0" smtClean="0">
                <a:solidFill>
                  <a:srgbClr val="A50021"/>
                </a:solidFill>
              </a:rPr>
              <a:t>K≥1</a:t>
            </a:r>
            <a:r>
              <a:rPr lang="en-US" sz="2500" dirty="0" smtClean="0"/>
              <a:t> (prefix-length)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pPr lvl="1" eaLnBrk="1" hangingPunct="1"/>
            <a:r>
              <a:rPr lang="en-US" sz="2500" dirty="0" smtClean="0"/>
              <a:t>the set of </a:t>
            </a:r>
            <a:r>
              <a:rPr lang="en-US" sz="2500" dirty="0" smtClean="0">
                <a:solidFill>
                  <a:srgbClr val="A50021"/>
                </a:solidFill>
              </a:rPr>
              <a:t>K</a:t>
            </a:r>
            <a:r>
              <a:rPr lang="en-US" sz="2500" dirty="0" smtClean="0"/>
              <a:t> characters preceding </a:t>
            </a:r>
            <a:r>
              <a:rPr lang="en-US" sz="2500" dirty="0" smtClean="0">
                <a:solidFill>
                  <a:srgbClr val="A50021"/>
                </a:solidFill>
              </a:rPr>
              <a:t>a</a:t>
            </a:r>
            <a:r>
              <a:rPr lang="en-US" sz="2500" dirty="0" smtClean="0"/>
              <a:t> in </a:t>
            </a:r>
            <a:r>
              <a:rPr lang="en-US" sz="2500" dirty="0" smtClean="0">
                <a:solidFill>
                  <a:srgbClr val="A50021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differs much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from</a:t>
            </a:r>
            <a:r>
              <a:rPr lang="en-US" sz="25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500" dirty="0" smtClean="0"/>
              <a:t>	the set of </a:t>
            </a:r>
            <a:r>
              <a:rPr lang="en-US" sz="2500" dirty="0" smtClean="0">
                <a:solidFill>
                  <a:srgbClr val="A50021"/>
                </a:solidFill>
              </a:rPr>
              <a:t>K</a:t>
            </a:r>
            <a:r>
              <a:rPr lang="en-US" sz="2500" dirty="0" smtClean="0"/>
              <a:t> characters preceding </a:t>
            </a:r>
            <a:r>
              <a:rPr lang="en-US" sz="2500" dirty="0" smtClean="0">
                <a:solidFill>
                  <a:srgbClr val="A50021"/>
                </a:solidFill>
              </a:rPr>
              <a:t>a</a:t>
            </a:r>
            <a:r>
              <a:rPr lang="en-US" sz="2500" dirty="0" smtClean="0"/>
              <a:t> in </a:t>
            </a:r>
            <a:r>
              <a:rPr lang="en-US" sz="2500" dirty="0" smtClean="0">
                <a:solidFill>
                  <a:srgbClr val="A50021"/>
                </a:solidFill>
              </a:rPr>
              <a:t>y</a:t>
            </a:r>
          </a:p>
          <a:p>
            <a:pPr lvl="1" eaLnBrk="1" hangingPunct="1"/>
            <a:endParaRPr lang="en-US" sz="2500" dirty="0" smtClean="0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7142163" y="2246312"/>
            <a:ext cx="184626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Courier New" pitchFamily="49" charset="0"/>
              </a:rPr>
              <a:t>1234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2400" b="1">
                <a:latin typeface="Courier New" pitchFamily="49" charset="0"/>
              </a:rPr>
              <a:t>6789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7142163" y="2901950"/>
            <a:ext cx="184626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Courier New" pitchFamily="49" charset="0"/>
              </a:rPr>
              <a:t>12346789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 rot="-5400000">
            <a:off x="8208963" y="3084512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964488" y="3505200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Y[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;4]</a:t>
            </a:r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 rot="5400000">
            <a:off x="7523163" y="1865312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142163" y="1636712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X[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;4]</a:t>
            </a:r>
          </a:p>
        </p:txBody>
      </p:sp>
      <p:pic>
        <p:nvPicPr>
          <p:cNvPr id="2869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003800"/>
            <a:ext cx="39147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1884363" y="5427663"/>
            <a:ext cx="3810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16600"/>
            <a:ext cx="39179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0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472113"/>
            <a:ext cx="44386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4" name="Text Box 31"/>
          <p:cNvSpPr txBox="1">
            <a:spLocks noChangeArrowheads="1"/>
          </p:cNvSpPr>
          <p:nvPr/>
        </p:nvSpPr>
        <p:spPr bwMode="auto">
          <a:xfrm>
            <a:off x="6723063" y="225425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x=</a:t>
            </a:r>
          </a:p>
        </p:txBody>
      </p:sp>
      <p:sp>
        <p:nvSpPr>
          <p:cNvPr id="46095" name="Text Box 32"/>
          <p:cNvSpPr txBox="1">
            <a:spLocks noChangeArrowheads="1"/>
          </p:cNvSpPr>
          <p:nvPr/>
        </p:nvSpPr>
        <p:spPr bwMode="auto">
          <a:xfrm>
            <a:off x="6723063" y="2865437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y=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6723063" y="109855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E.g., a=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 K=4</a:t>
            </a:r>
          </a:p>
        </p:txBody>
      </p:sp>
      <p:sp>
        <p:nvSpPr>
          <p:cNvPr id="46097" name="Text Box 7"/>
          <p:cNvSpPr txBox="1">
            <a:spLocks noChangeArrowheads="1"/>
          </p:cNvSpPr>
          <p:nvPr/>
        </p:nvSpPr>
        <p:spPr bwMode="auto">
          <a:xfrm>
            <a:off x="593725" y="1047750"/>
            <a:ext cx="5635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[Ailon-Chazelle-Commandur-Lu’04, Gopalan-Jayram-</a:t>
            </a:r>
          </a:p>
          <a:p>
            <a:r>
              <a:rPr lang="en-US">
                <a:solidFill>
                  <a:srgbClr val="0000CC"/>
                </a:solidFill>
              </a:rPr>
              <a:t>Krauthgamer-Kumar’07, A-Indyk-Krauthgamer’09]</a:t>
            </a:r>
          </a:p>
        </p:txBody>
      </p:sp>
    </p:spTree>
    <p:extLst>
      <p:ext uri="{BB962C8B-B14F-4D97-AF65-F5344CB8AC3E}">
        <p14:creationId xmlns:p14="http://schemas.microsoft.com/office/powerpoint/2010/main" val="22631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28682" grpId="0" animBg="1"/>
      <p:bldP spid="28683" grpId="0"/>
      <p:bldP spid="28684" grpId="0" animBg="1"/>
      <p:bldP spid="28685" grpId="0"/>
      <p:bldP spid="28695" grpId="0" animBg="1"/>
      <p:bldP spid="46094" grpId="0"/>
      <p:bldP spid="46095" grpId="0"/>
      <p:bldP spid="287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to communication complexity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57800" cy="4937760"/>
          </a:xfrm>
        </p:spPr>
        <p:txBody>
          <a:bodyPr/>
          <a:lstStyle/>
          <a:p>
            <a:r>
              <a:rPr lang="en-US" dirty="0" smtClean="0"/>
              <a:t>Enter the world of Alice and Bob…</a:t>
            </a:r>
            <a:endParaRPr lang="en-US" dirty="0"/>
          </a:p>
        </p:txBody>
      </p:sp>
      <p:pic>
        <p:nvPicPr>
          <p:cNvPr id="5" name="Picture 12" descr="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48" y="2874962"/>
            <a:ext cx="830262" cy="1087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Bun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619" y="2877979"/>
            <a:ext cx="1001712" cy="1087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AutoShape 25"/>
          <p:cNvCxnSpPr>
            <a:cxnSpLocks noChangeShapeType="1"/>
            <a:stCxn id="9" idx="2"/>
            <a:endCxn id="5" idx="0"/>
          </p:cNvCxnSpPr>
          <p:nvPr/>
        </p:nvCxnSpPr>
        <p:spPr bwMode="auto">
          <a:xfrm flipH="1">
            <a:off x="1027779" y="2293092"/>
            <a:ext cx="1667878" cy="5818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6"/>
          <p:cNvCxnSpPr>
            <a:cxnSpLocks noChangeShapeType="1"/>
            <a:stCxn id="9" idx="2"/>
            <a:endCxn id="6" idx="0"/>
          </p:cNvCxnSpPr>
          <p:nvPr/>
        </p:nvCxnSpPr>
        <p:spPr bwMode="auto">
          <a:xfrm>
            <a:off x="2695657" y="2293092"/>
            <a:ext cx="1622818" cy="5848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1442910" y="1892982"/>
            <a:ext cx="2505494" cy="400110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shared </a:t>
            </a:r>
            <a:r>
              <a:rPr lang="en-US" sz="2000" b="1" dirty="0">
                <a:solidFill>
                  <a:schemeClr val="tx1"/>
                </a:solidFill>
              </a:rPr>
              <a:t>randomness</a:t>
            </a: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2042629" y="4827515"/>
            <a:ext cx="1150123" cy="461665"/>
          </a:xfrm>
          <a:prstGeom prst="rect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Referee</a:t>
            </a:r>
          </a:p>
        </p:txBody>
      </p:sp>
      <p:cxnSp>
        <p:nvCxnSpPr>
          <p:cNvPr id="15" name="AutoShape 46"/>
          <p:cNvCxnSpPr>
            <a:cxnSpLocks noChangeShapeType="1"/>
          </p:cNvCxnSpPr>
          <p:nvPr/>
        </p:nvCxnSpPr>
        <p:spPr bwMode="auto">
          <a:xfrm flipH="1">
            <a:off x="3058629" y="4270788"/>
            <a:ext cx="114617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47"/>
          <p:cNvCxnSpPr>
            <a:cxnSpLocks noChangeShapeType="1"/>
          </p:cNvCxnSpPr>
          <p:nvPr/>
        </p:nvCxnSpPr>
        <p:spPr bwMode="auto">
          <a:xfrm>
            <a:off x="942492" y="4270788"/>
            <a:ext cx="1119187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2675" y="3813633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75" y="3813633"/>
                <a:ext cx="4424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4250" y="3834280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50" y="3834280"/>
                <a:ext cx="44242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9331" y="4281646"/>
                <a:ext cx="1351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400" b="0" dirty="0" smtClean="0">
                    <a:solidFill>
                      <a:srgbClr val="C00000"/>
                    </a:solidFill>
                  </a:rPr>
                  <a:t>ketch(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1" y="4281646"/>
                <a:ext cx="135178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207" t="-10526" r="-58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00502" y="4320942"/>
                <a:ext cx="13557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400" b="0" dirty="0" smtClean="0">
                    <a:solidFill>
                      <a:srgbClr val="C00000"/>
                    </a:solidFill>
                  </a:rPr>
                  <a:t>ketch(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502" y="4320942"/>
                <a:ext cx="135575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726" t="-10526" r="-62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4903181" y="1728152"/>
            <a:ext cx="408842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Communication complexity model:</a:t>
            </a:r>
          </a:p>
          <a:p>
            <a:r>
              <a:rPr lang="en-US" sz="1800" dirty="0">
                <a:latin typeface="+mn-lt"/>
              </a:rPr>
              <a:t>Two-party protocol </a:t>
            </a:r>
          </a:p>
          <a:p>
            <a:r>
              <a:rPr lang="en-US" sz="1800" dirty="0">
                <a:latin typeface="+mn-lt"/>
              </a:rPr>
              <a:t>Shared randomness</a:t>
            </a:r>
          </a:p>
          <a:p>
            <a:r>
              <a:rPr lang="en-US" sz="1800" dirty="0">
                <a:latin typeface="+mn-lt"/>
              </a:rPr>
              <a:t>Promise (gap) version 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 </a:t>
            </a:r>
            <a:r>
              <a:rPr lang="en-US" sz="1800" dirty="0">
                <a:latin typeface="+mn-lt"/>
              </a:rPr>
              <a:t>= approximation ratio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CC </a:t>
            </a:r>
            <a:r>
              <a:rPr lang="en-US" sz="1800" dirty="0">
                <a:latin typeface="+mn-lt"/>
              </a:rPr>
              <a:t>= min. # bits to decide (for 90% success)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2001309" y="3823026"/>
            <a:ext cx="907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CC </a:t>
            </a:r>
            <a:r>
              <a:rPr lang="en-US" dirty="0">
                <a:solidFill>
                  <a:schemeClr val="tx1"/>
                </a:solidFill>
              </a:rPr>
              <a:t>bits</a:t>
            </a: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1607965" y="2836518"/>
            <a:ext cx="1955800" cy="1016000"/>
            <a:chOff x="933" y="1636"/>
            <a:chExt cx="1232" cy="640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944" y="1636"/>
              <a:ext cx="12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942" y="1795"/>
              <a:ext cx="12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935" y="2117"/>
              <a:ext cx="12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933" y="2276"/>
              <a:ext cx="12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484" y="1840"/>
              <a:ext cx="30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754063" y="5419725"/>
                <a:ext cx="3800399" cy="867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2400" dirty="0"/>
                  <a:t>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ecide whether:</a:t>
                </a:r>
              </a:p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063" y="5419725"/>
                <a:ext cx="3800399" cy="867930"/>
              </a:xfrm>
              <a:prstGeom prst="rect">
                <a:avLst/>
              </a:prstGeom>
              <a:blipFill rotWithShape="0">
                <a:blip r:embed="rId9"/>
                <a:stretch>
                  <a:fillRect l="-2568" t="-5634" b="-15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4792663" y="4160838"/>
            <a:ext cx="3860800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Sketching model:</a:t>
            </a:r>
          </a:p>
          <a:p>
            <a:r>
              <a:rPr lang="en-US" sz="1800" dirty="0">
                <a:latin typeface="+mn-lt"/>
              </a:rPr>
              <a:t>Referee decides based on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sketch(x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),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sketch(y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SK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 min. sketch size to decide</a:t>
            </a:r>
          </a:p>
          <a:p>
            <a:endParaRPr lang="en-US" sz="1800" dirty="0"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Fact: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SK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≥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CC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2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/>
      <p:bldP spid="18" grpId="0"/>
      <p:bldP spid="23" grpId="0"/>
      <p:bldP spid="24" grpId="0"/>
      <p:bldP spid="25" grpId="0"/>
      <p:bldP spid="26" grpId="0"/>
      <p:bldP spid="26" grpId="1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Complexity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VERY rich theory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[Yao’79, KN’97,…]</a:t>
                </a:r>
              </a:p>
              <a:p>
                <a:r>
                  <a:rPr lang="en-US" dirty="0" smtClean="0"/>
                  <a:t>Some notable 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sketchable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bits!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[AMS’96,KOR’98]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ence also everything than embeds into it!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tight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 [IW’03,W’04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, BJKS’08,CR’12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]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bits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[BJKS’02]</a:t>
                </a:r>
              </a:p>
              <a:p>
                <a:pPr lvl="1"/>
                <a:r>
                  <a:rPr lang="en-US" dirty="0" err="1" smtClean="0"/>
                  <a:t>Coresets</a:t>
                </a:r>
                <a:r>
                  <a:rPr lang="en-US" dirty="0" smtClean="0"/>
                  <a:t>: sketches of </a:t>
                </a:r>
                <a:r>
                  <a:rPr lang="en-US" i="1" dirty="0" smtClean="0"/>
                  <a:t>sets</a:t>
                </a:r>
                <a:r>
                  <a:rPr lang="en-US" dirty="0" smtClean="0"/>
                  <a:t> of points for geometric problems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[AHV04…]</a:t>
                </a:r>
              </a:p>
              <a:p>
                <a:r>
                  <a:rPr lang="en-US" dirty="0" smtClean="0"/>
                  <a:t>Connection to NNS: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[KOR’98]: </a:t>
                </a:r>
                <a:r>
                  <a:rPr lang="en-US" dirty="0" smtClean="0"/>
                  <a:t>if sketch size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then NNS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space and one memory lookup!</a:t>
                </a:r>
              </a:p>
              <a:p>
                <a:pPr lvl="1"/>
                <a:r>
                  <a:rPr lang="en-US" dirty="0" smtClean="0"/>
                  <a:t>From the perspective of NNS lower bounds, communication complexity closer to ground truth</a:t>
                </a:r>
              </a:p>
              <a:p>
                <a:r>
                  <a:rPr lang="en-US" dirty="0" smtClean="0"/>
                  <a:t>Question: do non-</a:t>
                </a:r>
                <a:r>
                  <a:rPr lang="en-US" dirty="0" err="1" smtClean="0"/>
                  <a:t>embeddability</a:t>
                </a:r>
                <a:r>
                  <a:rPr lang="en-US" dirty="0" smtClean="0"/>
                  <a:t> result say something about non-</a:t>
                </a:r>
                <a:r>
                  <a:rPr lang="en-US" dirty="0" err="1" smtClean="0"/>
                  <a:t>sketchability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lso </a:t>
                </a:r>
                <a:r>
                  <a:rPr lang="en-US" dirty="0" err="1" smtClean="0"/>
                  <a:t>Poincaré</a:t>
                </a:r>
                <a:r>
                  <a:rPr lang="en-US" dirty="0" smtClean="0"/>
                  <a:t>-type inequalities…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[AK07,AJP’10]</a:t>
                </a:r>
              </a:p>
              <a:p>
                <a:r>
                  <a:rPr lang="en-US" dirty="0"/>
                  <a:t>Connections to </a:t>
                </a:r>
                <a:r>
                  <a:rPr lang="en-US" i="1" dirty="0"/>
                  <a:t>streaming</a:t>
                </a:r>
                <a:r>
                  <a:rPr lang="en-US" dirty="0"/>
                  <a:t>: see </a:t>
                </a:r>
                <a:r>
                  <a:rPr lang="en-US" dirty="0" smtClean="0"/>
                  <a:t>Graham </a:t>
                </a:r>
                <a:r>
                  <a:rPr lang="en-US" dirty="0" err="1" smtClean="0"/>
                  <a:t>Cormode’s</a:t>
                </a:r>
                <a:r>
                  <a:rPr lang="en-US" dirty="0" smtClean="0"/>
                  <a:t> lecture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029200"/>
              </a:xfrm>
              <a:blipFill rotWithShape="0">
                <a:blip r:embed="rId2"/>
                <a:stretch>
                  <a:fillRect l="-29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2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12029" y="4201886"/>
            <a:ext cx="2020703" cy="2300784"/>
          </a:xfrm>
          <a:custGeom>
            <a:avLst/>
            <a:gdLst>
              <a:gd name="connsiteX0" fmla="*/ 1317171 w 2020703"/>
              <a:gd name="connsiteY0" fmla="*/ 0 h 2300784"/>
              <a:gd name="connsiteX1" fmla="*/ 1774371 w 2020703"/>
              <a:gd name="connsiteY1" fmla="*/ 762000 h 2300784"/>
              <a:gd name="connsiteX2" fmla="*/ 1752600 w 2020703"/>
              <a:gd name="connsiteY2" fmla="*/ 1415143 h 2300784"/>
              <a:gd name="connsiteX3" fmla="*/ 1219200 w 2020703"/>
              <a:gd name="connsiteY3" fmla="*/ 1883228 h 2300784"/>
              <a:gd name="connsiteX4" fmla="*/ 1306285 w 2020703"/>
              <a:gd name="connsiteY4" fmla="*/ 1164771 h 2300784"/>
              <a:gd name="connsiteX5" fmla="*/ 1970314 w 2020703"/>
              <a:gd name="connsiteY5" fmla="*/ 1611085 h 2300784"/>
              <a:gd name="connsiteX6" fmla="*/ 1752600 w 2020703"/>
              <a:gd name="connsiteY6" fmla="*/ 2296885 h 2300784"/>
              <a:gd name="connsiteX7" fmla="*/ 0 w 2020703"/>
              <a:gd name="connsiteY7" fmla="*/ 1839685 h 23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703" h="2300784">
                <a:moveTo>
                  <a:pt x="1317171" y="0"/>
                </a:moveTo>
                <a:cubicBezTo>
                  <a:pt x="1509485" y="263071"/>
                  <a:pt x="1701800" y="526143"/>
                  <a:pt x="1774371" y="762000"/>
                </a:cubicBezTo>
                <a:cubicBezTo>
                  <a:pt x="1846942" y="997857"/>
                  <a:pt x="1845128" y="1228272"/>
                  <a:pt x="1752600" y="1415143"/>
                </a:cubicBezTo>
                <a:cubicBezTo>
                  <a:pt x="1660072" y="1602014"/>
                  <a:pt x="1293586" y="1924957"/>
                  <a:pt x="1219200" y="1883228"/>
                </a:cubicBezTo>
                <a:cubicBezTo>
                  <a:pt x="1144814" y="1841499"/>
                  <a:pt x="1181099" y="1210128"/>
                  <a:pt x="1306285" y="1164771"/>
                </a:cubicBezTo>
                <a:cubicBezTo>
                  <a:pt x="1431471" y="1119414"/>
                  <a:pt x="1895928" y="1422399"/>
                  <a:pt x="1970314" y="1611085"/>
                </a:cubicBezTo>
                <a:cubicBezTo>
                  <a:pt x="2044700" y="1799771"/>
                  <a:pt x="2080986" y="2258785"/>
                  <a:pt x="1752600" y="2296885"/>
                </a:cubicBezTo>
                <a:cubicBezTo>
                  <a:pt x="1424214" y="2334985"/>
                  <a:pt x="712107" y="2087335"/>
                  <a:pt x="0" y="1839685"/>
                </a:cubicBezTo>
              </a:path>
            </a:pathLst>
          </a:cu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80928" y="3236975"/>
            <a:ext cx="103257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7623" y="2748099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</a:t>
            </a:r>
            <a:r>
              <a:rPr lang="en-US" sz="2400" dirty="0" smtClean="0">
                <a:latin typeface="+mn-lt"/>
              </a:rPr>
              <a:t>igh dimensional </a:t>
            </a:r>
          </a:p>
          <a:p>
            <a:r>
              <a:rPr lang="en-US" sz="2400" dirty="0" smtClean="0">
                <a:latin typeface="+mn-lt"/>
              </a:rPr>
              <a:t>geometry</a:t>
            </a:r>
            <a:endParaRPr lang="en-US" sz="2400" dirty="0">
              <a:latin typeface="+mn-lt"/>
            </a:endParaRPr>
          </a:p>
        </p:txBody>
      </p:sp>
      <p:sp>
        <p:nvSpPr>
          <p:cNvPr id="6" name="Regular Pentagon 5"/>
          <p:cNvSpPr/>
          <p:nvPr/>
        </p:nvSpPr>
        <p:spPr>
          <a:xfrm rot="2280191">
            <a:off x="3024248" y="1967588"/>
            <a:ext cx="2932548" cy="296122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2322" y="56164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2068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2512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Problem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 points 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dirty="0" smtClean="0"/>
                  <a:t>-dimensional Hamming space, which are </a:t>
                </a:r>
                <a:r>
                  <a:rPr lang="en-US" i="1" dirty="0" smtClean="0"/>
                  <a:t>random </a:t>
                </a:r>
                <a:r>
                  <a:rPr lang="en-US" dirty="0" smtClean="0"/>
                  <a:t>except a planted pair at distance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½-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</a:t>
                </a:r>
              </a:p>
              <a:p>
                <a:r>
                  <a:rPr lang="en-US" dirty="0" smtClean="0">
                    <a:sym typeface="Symbol"/>
                  </a:rPr>
                  <a:t>Solution 1: build NNS and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/>
                  </a:rPr>
                  <a:t> times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LSH-type </a:t>
                </a:r>
                <a:r>
                  <a:rPr lang="en-US" dirty="0" err="1" smtClean="0">
                    <a:sym typeface="Symbol"/>
                  </a:rPr>
                  <a:t>algo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would give </a:t>
                </a:r>
                <a:r>
                  <a:rPr lang="en-US" dirty="0" smtClean="0">
                    <a:sym typeface="Symbol"/>
                  </a:rPr>
                  <a:t>~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Θ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0099"/>
                    </a:solidFill>
                    <a:sym typeface="Symbol"/>
                  </a:rPr>
                  <a:t>[PRR89,IM98,D08]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  <a:sym typeface="Symbol"/>
                  </a:rPr>
                  <a:t>Theorem [Valiant’12]</a:t>
                </a:r>
                <a:r>
                  <a:rPr lang="en-US" dirty="0" smtClean="0"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1.8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𝑝𝑜𝑙𝑦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()) </m:t>
                    </m:r>
                  </m:oMath>
                </a14:m>
                <a:r>
                  <a:rPr lang="en-US" dirty="0" smtClean="0">
                    <a:sym typeface="Symbol"/>
                  </a:rPr>
                  <a:t>time</a:t>
                </a:r>
              </a:p>
              <a:p>
                <a:pPr lvl="1"/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251255"/>
              </a:xfrm>
              <a:blipFill rotWithShape="0">
                <a:blip r:embed="rId2"/>
                <a:stretch>
                  <a:fillRect l="-667" t="-433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54690" y="4197100"/>
          <a:ext cx="806505" cy="222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35"/>
                <a:gridCol w="268835"/>
                <a:gridCol w="268835"/>
              </a:tblGrid>
              <a:tr h="2784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344512" y="4187563"/>
          <a:ext cx="1766628" cy="223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38"/>
                <a:gridCol w="294438"/>
                <a:gridCol w="294438"/>
                <a:gridCol w="294438"/>
                <a:gridCol w="294438"/>
                <a:gridCol w="294438"/>
              </a:tblGrid>
              <a:tr h="2796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356" y="419710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045" y="4457771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9045" y="610918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</a:t>
            </a:r>
            <a:r>
              <a:rPr lang="en-US" sz="1200" baseline="-25000" dirty="0" err="1" smtClean="0"/>
              <a:t>n</a:t>
            </a:r>
            <a:endParaRPr lang="en-US" sz="1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8865" y="4197100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1</a:t>
            </a:r>
            <a:r>
              <a:rPr lang="en-US" sz="1200" baseline="30000" dirty="0" smtClean="0">
                <a:sym typeface="Symbol"/>
              </a:rPr>
              <a:t></a:t>
            </a:r>
            <a:endParaRPr lang="en-US" sz="12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98865" y="445777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2</a:t>
            </a:r>
            <a:r>
              <a:rPr lang="en-US" sz="1200" baseline="30000" dirty="0" smtClean="0">
                <a:sym typeface="Symbol"/>
              </a:rPr>
              <a:t></a:t>
            </a:r>
            <a:endParaRPr lang="en-US" sz="12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98865" y="614759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</a:t>
            </a:r>
            <a:r>
              <a:rPr lang="en-US" sz="1200" baseline="-25000" dirty="0" err="1" smtClean="0"/>
              <a:t>n</a:t>
            </a:r>
            <a:r>
              <a:rPr lang="en-US" sz="1200" baseline="30000" dirty="0" smtClean="0">
                <a:sym typeface="Symbol"/>
              </a:rPr>
              <a:t></a:t>
            </a:r>
            <a:endParaRPr lang="en-US" sz="1200" baseline="300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071265" y="4199531"/>
          <a:ext cx="1766628" cy="16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38"/>
                <a:gridCol w="294438"/>
                <a:gridCol w="294438"/>
                <a:gridCol w="294438"/>
                <a:gridCol w="294438"/>
                <a:gridCol w="294438"/>
              </a:tblGrid>
              <a:tr h="28123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79975" y="4197100"/>
            <a:ext cx="72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baseline="-25000" dirty="0"/>
              <a:t>1</a:t>
            </a:r>
            <a:r>
              <a:rPr lang="en-US" sz="1200" baseline="30000" dirty="0" smtClean="0">
                <a:sym typeface="Symbol"/>
              </a:rPr>
              <a:t></a:t>
            </a:r>
            <a:r>
              <a:rPr lang="en-US" sz="1200" dirty="0" smtClean="0"/>
              <a:t>+p</a:t>
            </a:r>
            <a:r>
              <a:rPr lang="en-US" sz="1200" baseline="-25000" dirty="0" smtClean="0"/>
              <a:t>2</a:t>
            </a:r>
            <a:r>
              <a:rPr lang="en-US" sz="1200" baseline="30000" dirty="0" smtClean="0">
                <a:sym typeface="Symbol"/>
              </a:rPr>
              <a:t></a:t>
            </a:r>
            <a:endParaRPr lang="en-US" sz="12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9920" y="4657960"/>
            <a:ext cx="19672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</a:p>
          <a:p>
            <a:endParaRPr lang="en-US" dirty="0"/>
          </a:p>
          <a:p>
            <a:r>
              <a:rPr lang="en-US" dirty="0" smtClean="0"/>
              <a:t>Find max entry of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MM</a:t>
            </a:r>
            <a:r>
              <a:rPr lang="en-US" baseline="30000" dirty="0" err="1" smtClean="0">
                <a:solidFill>
                  <a:srgbClr val="C00000"/>
                </a:solidFill>
              </a:rPr>
              <a:t>t</a:t>
            </a:r>
            <a:endParaRPr lang="en-US" baseline="30000" dirty="0" smtClean="0">
              <a:solidFill>
                <a:srgbClr val="C00000"/>
              </a:solidFill>
            </a:endParaRPr>
          </a:p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/>
              <a:t>subcubic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MM algorithms</a:t>
            </a:r>
            <a:endParaRPr lang="en-US" baseline="30000" dirty="0" smtClean="0"/>
          </a:p>
        </p:txBody>
      </p:sp>
      <p:sp>
        <p:nvSpPr>
          <p:cNvPr id="23" name="Right Arrow 22"/>
          <p:cNvSpPr/>
          <p:nvPr/>
        </p:nvSpPr>
        <p:spPr bwMode="auto">
          <a:xfrm>
            <a:off x="1691625" y="5234035"/>
            <a:ext cx="38405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341570" y="4926795"/>
            <a:ext cx="38405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Too many things to mention</a:t>
                </a:r>
              </a:p>
              <a:p>
                <a:pPr lvl="1"/>
                <a:r>
                  <a:rPr lang="en-US" dirty="0" smtClean="0"/>
                  <a:t>Includes embedding </a:t>
                </a:r>
                <a:r>
                  <a:rPr lang="en-US" dirty="0"/>
                  <a:t>of fixed finite metric into </a:t>
                </a:r>
                <a:r>
                  <a:rPr lang="en-US" dirty="0" smtClean="0"/>
                  <a:t>simpler/more-structured spaces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Tiny sample among them:</a:t>
                </a:r>
              </a:p>
              <a:p>
                <a:pPr lvl="1"/>
                <a:r>
                  <a:rPr lang="en-US" dirty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LLR94]: </a:t>
                </a:r>
                <a:r>
                  <a:rPr lang="en-US" dirty="0" smtClean="0"/>
                  <a:t>introduced metric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to TCS. E.g. showed can </a:t>
                </a:r>
                <a:r>
                  <a:rPr lang="en-US" dirty="0"/>
                  <a:t>use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[Bou85] </a:t>
                </a:r>
                <a:r>
                  <a:rPr lang="en-US" dirty="0"/>
                  <a:t>to solve sparsest cut problem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approximation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[Bou85]: </a:t>
                </a:r>
                <a:r>
                  <a:rPr lang="en-US" dirty="0" smtClean="0"/>
                  <a:t>Arbitrary metric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points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[Rao99]: </a:t>
                </a:r>
                <a:r>
                  <a:rPr lang="en-US" dirty="0" smtClean="0"/>
                  <a:t>embedding planar graphs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[ARV04,ALN05]: </a:t>
                </a:r>
                <a:r>
                  <a:rPr lang="en-US" dirty="0" smtClean="0"/>
                  <a:t>sparsest cut problem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[KMS98,…]: </a:t>
                </a:r>
                <a:r>
                  <a:rPr lang="en-US" dirty="0" smtClean="0"/>
                  <a:t>space partition for rounding SDPs for coloring</a:t>
                </a:r>
              </a:p>
              <a:p>
                <a:pPr lvl="1"/>
                <a:r>
                  <a:rPr lang="en-US" dirty="0" smtClean="0"/>
                  <a:t>Lots others…</a:t>
                </a:r>
              </a:p>
              <a:p>
                <a:r>
                  <a:rPr lang="en-US" dirty="0" smtClean="0"/>
                  <a:t>A list of open questions in embedding theory</a:t>
                </a:r>
              </a:p>
              <a:p>
                <a:pPr lvl="1"/>
                <a:r>
                  <a:rPr lang="en-US" dirty="0" smtClean="0"/>
                  <a:t>Edited by </a:t>
                </a:r>
                <a:r>
                  <a:rPr lang="en-US" dirty="0" err="1" smtClean="0"/>
                  <a:t>Jiří</a:t>
                </a:r>
                <a:r>
                  <a:rPr lang="en-US" dirty="0" smtClean="0"/>
                  <a:t> </a:t>
                </a:r>
                <a:r>
                  <a:rPr lang="en-US" dirty="0" err="1"/>
                  <a:t>Matoušek</a:t>
                </a:r>
                <a:r>
                  <a:rPr lang="en-US" dirty="0"/>
                  <a:t> + </a:t>
                </a:r>
                <a:r>
                  <a:rPr lang="en-US" dirty="0" err="1"/>
                  <a:t>Assaf</a:t>
                </a:r>
                <a:r>
                  <a:rPr lang="en-US" dirty="0"/>
                  <a:t> </a:t>
                </a:r>
                <a:r>
                  <a:rPr lang="en-US" dirty="0" err="1" smtClean="0"/>
                  <a:t>Naor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2"/>
                <a:r>
                  <a:rPr lang="en-US" dirty="0">
                    <a:hlinkClick r:id="rId2"/>
                  </a:rPr>
                  <a:t>http://kam.mff.cuni.cz/~matousek/metrop.ps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370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2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small?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solve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approximate NNS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space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query time</a:t>
                </a:r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[AMNSW’98,…]</a:t>
                </a:r>
              </a:p>
              <a:p>
                <a:r>
                  <a:rPr lang="en-US" dirty="0" smtClean="0"/>
                  <a:t>OK, if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Usually,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small…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4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005007" y="3399343"/>
            <a:ext cx="2387096" cy="193160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780928" y="3236975"/>
            <a:ext cx="103257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14" idx="1"/>
          </p:cNvCxnSpPr>
          <p:nvPr/>
        </p:nvCxnSpPr>
        <p:spPr>
          <a:xfrm>
            <a:off x="5061664" y="3236975"/>
            <a:ext cx="1284931" cy="764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5061664" y="3313182"/>
            <a:ext cx="1776231" cy="53787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6301" y="3370459"/>
            <a:ext cx="1885369" cy="98106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6301" y="3389590"/>
            <a:ext cx="2305802" cy="159531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dimensional geometry via NNS prism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189420" y="2276850"/>
            <a:ext cx="2496325" cy="1920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665" y="2776115"/>
            <a:ext cx="231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High dimensional</a:t>
            </a:r>
          </a:p>
          <a:p>
            <a:r>
              <a:rPr lang="en-US" sz="2400" dirty="0" smtClean="0">
                <a:latin typeface="+mn-lt"/>
              </a:rPr>
              <a:t>geometry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595" y="3082550"/>
            <a:ext cx="281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dimension reduction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7895" y="3620220"/>
            <a:ext cx="217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space partitions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4378" y="4733965"/>
            <a:ext cx="153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embedding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5739" y="31798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NNS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110" y="4139290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small dimension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5700" y="5124693"/>
            <a:ext cx="133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sketching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12029" y="4201886"/>
            <a:ext cx="2020703" cy="2300784"/>
          </a:xfrm>
          <a:custGeom>
            <a:avLst/>
            <a:gdLst>
              <a:gd name="connsiteX0" fmla="*/ 1317171 w 2020703"/>
              <a:gd name="connsiteY0" fmla="*/ 0 h 2300784"/>
              <a:gd name="connsiteX1" fmla="*/ 1774371 w 2020703"/>
              <a:gd name="connsiteY1" fmla="*/ 762000 h 2300784"/>
              <a:gd name="connsiteX2" fmla="*/ 1752600 w 2020703"/>
              <a:gd name="connsiteY2" fmla="*/ 1415143 h 2300784"/>
              <a:gd name="connsiteX3" fmla="*/ 1219200 w 2020703"/>
              <a:gd name="connsiteY3" fmla="*/ 1883228 h 2300784"/>
              <a:gd name="connsiteX4" fmla="*/ 1306285 w 2020703"/>
              <a:gd name="connsiteY4" fmla="*/ 1164771 h 2300784"/>
              <a:gd name="connsiteX5" fmla="*/ 1970314 w 2020703"/>
              <a:gd name="connsiteY5" fmla="*/ 1611085 h 2300784"/>
              <a:gd name="connsiteX6" fmla="*/ 1752600 w 2020703"/>
              <a:gd name="connsiteY6" fmla="*/ 2296885 h 2300784"/>
              <a:gd name="connsiteX7" fmla="*/ 0 w 2020703"/>
              <a:gd name="connsiteY7" fmla="*/ 1839685 h 23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0703" h="2300784">
                <a:moveTo>
                  <a:pt x="1317171" y="0"/>
                </a:moveTo>
                <a:cubicBezTo>
                  <a:pt x="1509485" y="263071"/>
                  <a:pt x="1701800" y="526143"/>
                  <a:pt x="1774371" y="762000"/>
                </a:cubicBezTo>
                <a:cubicBezTo>
                  <a:pt x="1846942" y="997857"/>
                  <a:pt x="1845128" y="1228272"/>
                  <a:pt x="1752600" y="1415143"/>
                </a:cubicBezTo>
                <a:cubicBezTo>
                  <a:pt x="1660072" y="1602014"/>
                  <a:pt x="1293586" y="1924957"/>
                  <a:pt x="1219200" y="1883228"/>
                </a:cubicBezTo>
                <a:cubicBezTo>
                  <a:pt x="1144814" y="1841499"/>
                  <a:pt x="1181099" y="1210128"/>
                  <a:pt x="1306285" y="1164771"/>
                </a:cubicBezTo>
                <a:cubicBezTo>
                  <a:pt x="1431471" y="1119414"/>
                  <a:pt x="1895928" y="1422399"/>
                  <a:pt x="1970314" y="1611085"/>
                </a:cubicBezTo>
                <a:cubicBezTo>
                  <a:pt x="2044700" y="1799771"/>
                  <a:pt x="2080986" y="2258785"/>
                  <a:pt x="1752600" y="2296885"/>
                </a:cubicBezTo>
                <a:cubicBezTo>
                  <a:pt x="1424214" y="2334985"/>
                  <a:pt x="712107" y="2087335"/>
                  <a:pt x="0" y="1839685"/>
                </a:cubicBezTo>
              </a:path>
            </a:pathLst>
          </a:cu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24200" y="56164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+++</a:t>
            </a:r>
          </a:p>
        </p:txBody>
      </p:sp>
    </p:spTree>
    <p:extLst>
      <p:ext uri="{BB962C8B-B14F-4D97-AF65-F5344CB8AC3E}">
        <p14:creationId xmlns:p14="http://schemas.microsoft.com/office/powerpoint/2010/main" val="39761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small?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Eg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Obviously, extract subspace and solve NNS there!</a:t>
                </a:r>
              </a:p>
              <a:p>
                <a:pPr lvl="1"/>
                <a:r>
                  <a:rPr lang="en-US" dirty="0" smtClean="0"/>
                  <a:t>Not a robust definition…</a:t>
                </a:r>
              </a:p>
              <a:p>
                <a:endParaRPr lang="en-US" dirty="0"/>
              </a:p>
              <a:p>
                <a:r>
                  <a:rPr lang="en-US" dirty="0" smtClean="0"/>
                  <a:t>More robust definitions:</a:t>
                </a:r>
              </a:p>
              <a:p>
                <a:pPr lvl="1"/>
                <a:r>
                  <a:rPr lang="en-US" dirty="0" smtClean="0"/>
                  <a:t>KR-dimension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[KR’02]</a:t>
                </a:r>
              </a:p>
              <a:p>
                <a:pPr lvl="1"/>
                <a:r>
                  <a:rPr lang="en-US" dirty="0" smtClean="0"/>
                  <a:t>Doubling dimension </a:t>
                </a:r>
                <a:r>
                  <a:rPr lang="en-US" dirty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Assouad’83, Cla’99</a:t>
                </a:r>
                <a:r>
                  <a:rPr lang="en-US" dirty="0">
                    <a:solidFill>
                      <a:srgbClr val="000099"/>
                    </a:solidFill>
                  </a:rPr>
                  <a:t>,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GKL’03, KL’04]</a:t>
                </a:r>
              </a:p>
              <a:p>
                <a:pPr lvl="1"/>
                <a:r>
                  <a:rPr lang="en-US" dirty="0" smtClean="0"/>
                  <a:t>Smooth </a:t>
                </a:r>
                <a:r>
                  <a:rPr lang="en-US" dirty="0"/>
                  <a:t>manifold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dirty="0">
                    <a:solidFill>
                      <a:srgbClr val="000099"/>
                    </a:solidFill>
                  </a:rPr>
                  <a:t>BW’06,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Cla’08]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pPr lvl="1"/>
                <a:r>
                  <a:rPr lang="en-US" dirty="0" smtClean="0"/>
                  <a:t>other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[CNBYM’01, FK97, IN’07, Cla’06…]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129540"/>
            <a:ext cx="1920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“effectively</a:t>
            </a:r>
            <a:r>
              <a:rPr lang="en-US" sz="2800" dirty="0"/>
              <a:t>”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514600" y="595610"/>
            <a:ext cx="381000" cy="2425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95600" y="633710"/>
            <a:ext cx="388955" cy="2044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275639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Definition: </a:t>
                </a:r>
                <a:r>
                  <a:rPr lang="en-US" dirty="0" err="1" smtClean="0"/>
                  <a:t>pointset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i="1" dirty="0" smtClean="0"/>
                  <a:t>doubling dimension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if: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any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consider ball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of points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can cover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balls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Sanity check: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subspace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points always have dimension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Can be defined for any metric space!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2756398"/>
              </a:xfrm>
              <a:blipFill rotWithShape="0">
                <a:blip r:embed="rId2"/>
                <a:stretch>
                  <a:fillRect l="-519" t="-4425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969384" y="4165119"/>
            <a:ext cx="2438400" cy="23583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414" y="56529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014" y="47480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2384" y="528525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07584" y="55367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0394" y="53843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2814" y="58053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4414" y="49004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21984" y="49004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4404" y="51290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0726" y="46408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59784" y="42413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53566" y="53628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4165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3146" y="57457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80764" y="48242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28364" y="53481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56964" y="61444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 flipV="1">
            <a:off x="2502784" y="4411135"/>
            <a:ext cx="631918" cy="896442"/>
          </a:xfrm>
          <a:prstGeom prst="straightConnector1">
            <a:avLst/>
          </a:prstGeom>
          <a:ln w="381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25069" y="4593416"/>
                <a:ext cx="42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69" y="4593416"/>
                <a:ext cx="42223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7479" y="5281449"/>
                <a:ext cx="444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79" y="5281449"/>
                <a:ext cx="444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200400" y="4343400"/>
            <a:ext cx="1186475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35642" y="4980459"/>
            <a:ext cx="1186475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023224" y="4572000"/>
            <a:ext cx="2968376" cy="1572414"/>
          </a:xfrm>
          <a:prstGeom prst="parallelogram">
            <a:avLst>
              <a:gd name="adj" fmla="val 42647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99350" y="4810777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75724" y="4884530"/>
            <a:ext cx="1368176" cy="107196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35900" y="5118401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67550" y="4859037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5600" y="5155247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489825" y="5366742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37400" y="5370854"/>
            <a:ext cx="723900" cy="615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56400" y="4089060"/>
                <a:ext cx="2214324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/>
                  <a:t> balls to cover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4089060"/>
                <a:ext cx="2214324" cy="412934"/>
              </a:xfrm>
              <a:prstGeom prst="rect">
                <a:avLst/>
              </a:prstGeom>
              <a:blipFill rotWithShape="0">
                <a:blip r:embed="rId5"/>
                <a:stretch>
                  <a:fillRect t="-5882" r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29" grpId="0" animBg="1"/>
      <p:bldP spid="30" grpId="0" animBg="1"/>
      <p:bldP spid="8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for small doubling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Euclidean space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[Indyk-Naor’07]</a:t>
                </a:r>
              </a:p>
              <a:p>
                <a:pPr lvl="1"/>
                <a:r>
                  <a:rPr lang="en-US" dirty="0" smtClean="0"/>
                  <a:t>JL into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“works” !</a:t>
                </a:r>
              </a:p>
              <a:p>
                <a:pPr lvl="1"/>
                <a:r>
                  <a:rPr lang="en-US" dirty="0" smtClean="0"/>
                  <a:t>Contraction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any pair </a:t>
                </a:r>
                <a:r>
                  <a:rPr lang="en-US" dirty="0" smtClean="0"/>
                  <a:t>happens with very small probability</a:t>
                </a:r>
              </a:p>
              <a:p>
                <a:pPr lvl="1"/>
                <a:r>
                  <a:rPr lang="en-US" dirty="0" smtClean="0"/>
                  <a:t>Expansion of </a:t>
                </a:r>
                <a:r>
                  <a:rPr lang="en-US" i="1" dirty="0" smtClean="0"/>
                  <a:t>some pair </a:t>
                </a:r>
                <a:r>
                  <a:rPr lang="en-US" dirty="0" smtClean="0"/>
                  <a:t>happens with constant probability</a:t>
                </a:r>
              </a:p>
              <a:p>
                <a:pPr lvl="1"/>
                <a:r>
                  <a:rPr lang="en-US" dirty="0" smtClean="0"/>
                  <a:t>Good enough for NNS!</a:t>
                </a:r>
              </a:p>
              <a:p>
                <a:endParaRPr lang="en-US" dirty="0"/>
              </a:p>
              <a:p>
                <a:r>
                  <a:rPr lang="en-US" dirty="0" smtClean="0"/>
                  <a:t>Arbitrary metric</a:t>
                </a:r>
              </a:p>
              <a:p>
                <a:pPr lvl="1"/>
                <a:r>
                  <a:rPr lang="en-US" dirty="0" smtClean="0"/>
                  <a:t>Navigating nets/cover trees </a:t>
                </a:r>
                <a:r>
                  <a:rPr lang="en-US" dirty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Krauthgamer-Lee’04, Har-Peled-Mendel’05, Beygelzimer-Kakade-Langford’06,…]</a:t>
                </a:r>
              </a:p>
              <a:p>
                <a:pPr lvl="1"/>
                <a:r>
                  <a:rPr lang="en-US" dirty="0" smtClean="0"/>
                  <a:t>Algorithm: </a:t>
                </a:r>
              </a:p>
              <a:p>
                <a:pPr lvl="2"/>
                <a:r>
                  <a:rPr lang="en-US" dirty="0" smtClean="0"/>
                  <a:t>A data-dependent tree: recursive space partition using balls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At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follow all paths that intersect with the ball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4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3960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 smtClean="0"/>
              <a:t>Embeddings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21836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General Theory: </a:t>
            </a:r>
            <a:r>
              <a:rPr lang="en-US" dirty="0" err="1" smtClean="0"/>
              <a:t>embeddings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:r>
                  <a:rPr lang="en-US" dirty="0" smtClean="0"/>
                  <a:t>General motivation: given distance (metric)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solve a computational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2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" descr="maze-h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548"/>
            <a:ext cx="2895600" cy="19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225" y="3133634"/>
            <a:ext cx="254909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Euclidean distance (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ℓ</a:t>
            </a:r>
            <a:r>
              <a:rPr lang="en-US" sz="2000" baseline="-25000" dirty="0" smtClean="0">
                <a:solidFill>
                  <a:srgbClr val="C00000"/>
                </a:solidFill>
                <a:latin typeface="+mn-lt"/>
                <a:sym typeface="Symbol"/>
              </a:rPr>
              <a:t>2</a:t>
            </a:r>
            <a:r>
              <a:rPr lang="en-US" sz="2000" dirty="0" smtClean="0">
                <a:latin typeface="+mn-lt"/>
                <a:sym typeface="Symbol"/>
              </a:rPr>
              <a:t>)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5069"/>
            <a:ext cx="208422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sym typeface="Symbol"/>
              </a:rPr>
              <a:t>Hamming distance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83000"/>
            <a:ext cx="377189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Edit distance between two strings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71890"/>
            <a:ext cx="4267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Earth-Mover (transportation) Distance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753053"/>
            <a:ext cx="4196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Compute distance between two points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927" y="3665330"/>
            <a:ext cx="32030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Diameter/Close-pair of set 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71890"/>
            <a:ext cx="3124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Clustering, MST, </a:t>
            </a:r>
            <a:r>
              <a:rPr lang="en-US" sz="2000" dirty="0" err="1" smtClean="0">
                <a:latin typeface="+mn-lt"/>
              </a:rPr>
              <a:t>etc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98663"/>
            <a:ext cx="28194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Nearest Neighbor Search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33" descr="Midtown-Manhattan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17" y="4613478"/>
            <a:ext cx="28432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587875"/>
            <a:ext cx="284162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505200" y="4953000"/>
            <a:ext cx="22097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4572000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72000"/>
                <a:ext cx="44858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4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0399" y="5334000"/>
                <a:ext cx="3048001" cy="13234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Reduce problem </a:t>
                </a:r>
              </a:p>
              <a:p>
                <a:r>
                  <a:rPr lang="en-US" sz="2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under hard metric&gt; </a:t>
                </a:r>
              </a:p>
              <a:p>
                <a:r>
                  <a:rPr lang="en-US" sz="2000" dirty="0" smtClean="0"/>
                  <a:t>to </a:t>
                </a:r>
              </a:p>
              <a:p>
                <a:r>
                  <a:rPr lang="en-US" sz="2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under simpler metric&gt;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5334000"/>
                <a:ext cx="3048001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1793" t="-1826" b="-68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| X[a;K]\Delta Y[a;K] | &gt; K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223"/>
  <p:tag name="PICTUREFILESIZE" val="1361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&#10;\color{BrickRed}&#10;\left\|{\bf 1}_{X[a;K]} - {\bf 1}_{Y[a;K]}\right\|_1 &gt; K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298"/>
  <p:tag name="BOXFONT" val="10"/>
  <p:tag name="BOXWRAP" val="False"/>
  <p:tag name="WORKAROUNDTRANSPARENCYBUG" val="False"/>
  <p:tag name="ALLOWFONTSUBSTITUTION" val="False"/>
  <p:tag name="BITMAPFORMAT" val="bmp256"/>
  <p:tag name="ORIGWIDTH" val="240"/>
  <p:tag name="PICTUREFILESIZE" val="2201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%\color{green}&#10;\mathrm{E.g.}\ \ {\bf 1}_{X[{\color{red}5};4]}=(1,1,1,1,0,0,0,0,0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298"/>
  <p:tag name="BOXFONT" val="10"/>
  <p:tag name="BOXWRAP" val="False"/>
  <p:tag name="WORKAROUNDTRANSPARENCYBUG" val="False"/>
  <p:tag name="ALLOWFONTSUBSTITUTION" val="False"/>
  <p:tag name="BITMAPFORMAT" val="bmp256"/>
  <p:tag name="ORIGWIDTH" val="355"/>
  <p:tag name="PICTUREFILESIZE" val="246213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1_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7750</TotalTime>
  <Words>1258</Words>
  <Application>Microsoft Office PowerPoint</Application>
  <PresentationFormat>On-screen Show (4:3)</PresentationFormat>
  <Paragraphs>527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Bookman Old Style</vt:lpstr>
      <vt:lpstr>Calibri</vt:lpstr>
      <vt:lpstr>Cambria Math</vt:lpstr>
      <vt:lpstr>cmbx10</vt:lpstr>
      <vt:lpstr>Courier New</vt:lpstr>
      <vt:lpstr>Gill Sans MT</vt:lpstr>
      <vt:lpstr>Symbol</vt:lpstr>
      <vt:lpstr>Wingdings</vt:lpstr>
      <vt:lpstr>Wingdings 3</vt:lpstr>
      <vt:lpstr>triangle-theme</vt:lpstr>
      <vt:lpstr>1_triangle-theme</vt:lpstr>
      <vt:lpstr>  Algorithmic High-Dimensional Geometry 2</vt:lpstr>
      <vt:lpstr>The NNS prism</vt:lpstr>
      <vt:lpstr>Small Dimension</vt:lpstr>
      <vt:lpstr>What if d is small?</vt:lpstr>
      <vt:lpstr>What if d is small?</vt:lpstr>
      <vt:lpstr>Doubling dimension</vt:lpstr>
      <vt:lpstr>NNS for small doubling dimension</vt:lpstr>
      <vt:lpstr>Embeddings</vt:lpstr>
      <vt:lpstr>General Theory: embeddings</vt:lpstr>
      <vt:lpstr>Embeddings: landscape</vt:lpstr>
      <vt:lpstr>Earth-Mover Distance</vt:lpstr>
      <vt:lpstr>Embedding EMD into ℓ_1</vt:lpstr>
      <vt:lpstr>High level embedding</vt:lpstr>
      <vt:lpstr>Main Approach</vt:lpstr>
      <vt:lpstr>EMD over small grid</vt:lpstr>
      <vt:lpstr>Decomposition Lemma [I07]</vt:lpstr>
      <vt:lpstr>Part 1: lower bound</vt:lpstr>
      <vt:lpstr>Parts 2 &amp; 3: upper bound</vt:lpstr>
      <vt:lpstr>Part 2: Cost?</vt:lpstr>
      <vt:lpstr>Wrap-up of EMD Embedding</vt:lpstr>
      <vt:lpstr>Embeddings of various metrics into ℓ_1</vt:lpstr>
      <vt:lpstr>Non-embeddability into ℓ_1</vt:lpstr>
      <vt:lpstr>Non-embeddability proofs</vt:lpstr>
      <vt:lpstr>Other good host spaces?</vt:lpstr>
      <vt:lpstr>The ℓ_∞ story</vt:lpstr>
      <vt:lpstr>Other good host spaces?</vt:lpstr>
      <vt:lpstr>Meet our new host</vt:lpstr>
      <vt:lpstr>Why 〖"sq-ℓ" 〗_2^γ (ℓ_∞^β (ℓ_1^α )) ?</vt:lpstr>
      <vt:lpstr>Sketching</vt:lpstr>
      <vt:lpstr>Computational view</vt:lpstr>
      <vt:lpstr>Why?</vt:lpstr>
      <vt:lpstr>Beyond Embeddings: </vt:lpstr>
      <vt:lpstr>Waypoint to get embeddings</vt:lpstr>
      <vt:lpstr>Ulam: algorithmic characterization</vt:lpstr>
      <vt:lpstr>Connection to communication complexity</vt:lpstr>
      <vt:lpstr>Communication Complexity</vt:lpstr>
      <vt:lpstr>PowerPoint Presentation</vt:lpstr>
      <vt:lpstr>Closest Pair</vt:lpstr>
      <vt:lpstr>What I didn’t talk about:</vt:lpstr>
      <vt:lpstr>High dimensional geometry via NNS prism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Sketching: Lecture 1</dc:title>
  <dc:creator>Alexandr Andoni</dc:creator>
  <cp:lastModifiedBy>Alexandr Andoni</cp:lastModifiedBy>
  <cp:revision>304</cp:revision>
  <dcterms:created xsi:type="dcterms:W3CDTF">2011-08-05T18:23:10Z</dcterms:created>
  <dcterms:modified xsi:type="dcterms:W3CDTF">2013-09-12T06:49:54Z</dcterms:modified>
</cp:coreProperties>
</file>