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33"/>
  </p:notesMasterIdLst>
  <p:sldIdLst>
    <p:sldId id="256" r:id="rId2"/>
    <p:sldId id="415" r:id="rId3"/>
    <p:sldId id="284" r:id="rId4"/>
    <p:sldId id="286" r:id="rId5"/>
    <p:sldId id="287" r:id="rId6"/>
    <p:sldId id="288" r:id="rId7"/>
    <p:sldId id="292" r:id="rId8"/>
    <p:sldId id="366" r:id="rId9"/>
    <p:sldId id="291" r:id="rId10"/>
    <p:sldId id="407" r:id="rId11"/>
    <p:sldId id="400" r:id="rId12"/>
    <p:sldId id="417" r:id="rId13"/>
    <p:sldId id="401" r:id="rId14"/>
    <p:sldId id="402" r:id="rId15"/>
    <p:sldId id="403" r:id="rId16"/>
    <p:sldId id="404" r:id="rId17"/>
    <p:sldId id="405" r:id="rId18"/>
    <p:sldId id="406" r:id="rId19"/>
    <p:sldId id="408" r:id="rId20"/>
    <p:sldId id="345" r:id="rId21"/>
    <p:sldId id="409" r:id="rId22"/>
    <p:sldId id="414" r:id="rId23"/>
    <p:sldId id="392" r:id="rId24"/>
    <p:sldId id="410" r:id="rId25"/>
    <p:sldId id="416" r:id="rId26"/>
    <p:sldId id="411" r:id="rId27"/>
    <p:sldId id="412" r:id="rId28"/>
    <p:sldId id="374" r:id="rId29"/>
    <p:sldId id="397" r:id="rId30"/>
    <p:sldId id="413" r:id="rId31"/>
    <p:sldId id="419" r:id="rId3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Cambria Math" panose="02040503050406030204" pitchFamily="18" charset="0"/>
      <p:regular r:id="rId35"/>
    </p:embeddedFont>
    <p:embeddedFont>
      <p:font typeface="Wingdings 3" panose="05040102010807070707" pitchFamily="18" charset="2"/>
      <p:regular r:id="rId36"/>
    </p:embeddedFont>
    <p:embeddedFont>
      <p:font typeface="Bookman Old Style" panose="02050604050505020204" pitchFamily="18" charset="0"/>
      <p:regular r:id="rId37"/>
      <p:bold r:id="rId38"/>
      <p:italic r:id="rId39"/>
      <p:boldItalic r:id="rId40"/>
    </p:embeddedFont>
    <p:embeddedFont>
      <p:font typeface="Aharoni" panose="02010803020104030203" pitchFamily="2" charset="-79"/>
      <p:bold r:id="rId41"/>
    </p:embeddedFont>
    <p:embeddedFont>
      <p:font typeface="Gill Sans MT" panose="020B0502020104020203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8000"/>
    <a:srgbClr val="CCFF99"/>
    <a:srgbClr val="CCFFCC"/>
    <a:srgbClr val="C0C0C0"/>
    <a:srgbClr val="FFCCCC"/>
    <a:srgbClr val="FF0000"/>
    <a:srgbClr val="B2B2B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5501" autoAdjust="0"/>
  </p:normalViewPr>
  <p:slideViewPr>
    <p:cSldViewPr>
      <p:cViewPr varScale="1">
        <p:scale>
          <a:sx n="113" d="100"/>
          <a:sy n="113" d="100"/>
        </p:scale>
        <p:origin x="1338" y="96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0.30119421191220214</c:v>
                </c:pt>
                <c:pt idx="13">
                  <c:v>0.27253179303401259</c:v>
                </c:pt>
                <c:pt idx="14">
                  <c:v>0.24659696394160649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0.18268352405273466</c:v>
                </c:pt>
                <c:pt idx="18">
                  <c:v>0.16529888822158653</c:v>
                </c:pt>
                <c:pt idx="19">
                  <c:v>0.14956861922263506</c:v>
                </c:pt>
                <c:pt idx="20">
                  <c:v>0.1353352832366127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0.81873075307798171</c:v>
                </c:pt>
                <c:pt idx="2">
                  <c:v>0.67032004603563922</c:v>
                </c:pt>
                <c:pt idx="3">
                  <c:v>0.5488116360940265</c:v>
                </c:pt>
                <c:pt idx="4">
                  <c:v>0.44932896411722162</c:v>
                </c:pt>
                <c:pt idx="5">
                  <c:v>0.36787944117144233</c:v>
                </c:pt>
                <c:pt idx="6">
                  <c:v>0.30119421191220203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0.11080315836233388</c:v>
                </c:pt>
                <c:pt idx="12">
                  <c:v>9.0717953289412526E-2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4.9787068367863938E-2</c:v>
                </c:pt>
                <c:pt idx="16">
                  <c:v>4.0762203978366204E-2</c:v>
                </c:pt>
                <c:pt idx="17">
                  <c:v>3.3373269960326087E-2</c:v>
                </c:pt>
                <c:pt idx="18">
                  <c:v>2.7323722447292559E-2</c:v>
                </c:pt>
                <c:pt idx="19">
                  <c:v>2.2370771856165598E-2</c:v>
                </c:pt>
                <c:pt idx="20">
                  <c:v>1.8315638888734182E-2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853584"/>
        <c:axId val="218851624"/>
      </c:lineChart>
      <c:catAx>
        <c:axId val="2188535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218851624"/>
        <c:crosses val="autoZero"/>
        <c:auto val="1"/>
        <c:lblAlgn val="ctr"/>
        <c:lblOffset val="100"/>
        <c:noMultiLvlLbl val="0"/>
      </c:catAx>
      <c:valAx>
        <c:axId val="21885162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collision</a:t>
                </a:r>
                <a:r>
                  <a:rPr lang="en-US" baseline="0"/>
                  <a:t> probability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188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0.6552</cdr:x>
      <cdr:y>0.68887</cdr:y>
    </cdr:from>
    <cdr:to>
      <cdr:x>0.6552</cdr:x>
      <cdr:y>0.88488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995590" y="1889720"/>
          <a:ext cx="0" cy="5376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</cdr:x>
      <cdr:y>0.40887</cdr:y>
    </cdr:from>
    <cdr:to>
      <cdr:x>0.2604</cdr:x>
      <cdr:y>0.88488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190555" y="1121620"/>
          <a:ext cx="0" cy="13057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0.70287</cdr:y>
    </cdr:from>
    <cdr:to>
      <cdr:x>0.6636</cdr:x>
      <cdr:y>0.70287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>
          <a:off x="1" y="1928125"/>
          <a:ext cx="303399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0.42287</cdr:y>
    </cdr:from>
    <cdr:to>
      <cdr:x>0.2604</cdr:x>
      <cdr:y>0.42287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1" y="1160025"/>
          <a:ext cx="119055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01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 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AF9047-ABEA-4749-94CF-4EE88175ACC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29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8EC451-E868-4444-814E-8B40F59B217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68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61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40.png"/><Relationship Id="rId5" Type="http://schemas.openxmlformats.org/officeDocument/2006/relationships/image" Target="../media/image200.png"/><Relationship Id="rId10" Type="http://schemas.openxmlformats.org/officeDocument/2006/relationships/image" Target="../media/image170.png"/><Relationship Id="rId4" Type="http://schemas.openxmlformats.org/officeDocument/2006/relationships/image" Target="../media/image190.png"/><Relationship Id="rId9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0.png"/><Relationship Id="rId3" Type="http://schemas.openxmlformats.org/officeDocument/2006/relationships/chart" Target="../charts/chart1.xml"/><Relationship Id="rId12" Type="http://schemas.openxmlformats.org/officeDocument/2006/relationships/image" Target="../media/image57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5" Type="http://schemas.openxmlformats.org/officeDocument/2006/relationships/image" Target="../media/image6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9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Algorithmic High-Dimensional Geometry 1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/>
            <a:r>
              <a:rPr lang="en-US" sz="4000" dirty="0"/>
              <a:t>Alex Andoni</a:t>
            </a:r>
            <a:endParaRPr lang="en-US" sz="2800" dirty="0"/>
          </a:p>
          <a:p>
            <a:pPr algn="ctr"/>
            <a:r>
              <a:rPr lang="en-US" sz="2600" dirty="0"/>
              <a:t>(</a:t>
            </a:r>
            <a:r>
              <a:rPr lang="en-US" sz="2600" smtClean="0"/>
              <a:t>Microsoft Research </a:t>
            </a:r>
            <a:r>
              <a:rPr lang="en-US" sz="2600" dirty="0"/>
              <a:t>SVC)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3960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Dimension Reduction</a:t>
            </a:r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5526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ym typeface="Symbol"/>
                  </a:rPr>
                  <a:t>If high dimension is an issue, reduce it?!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“flatten”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into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Not possible in general: packing bound</a:t>
                </a:r>
              </a:p>
              <a:p>
                <a:r>
                  <a:rPr lang="en-US" dirty="0" smtClean="0">
                    <a:sym typeface="Symbol"/>
                  </a:rPr>
                  <a:t>But can if: for a fixed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  <a:sym typeface="Symbol"/>
                  </a:rPr>
                  <a:t>Johnson </a:t>
                </a:r>
                <a:r>
                  <a:rPr lang="en-US" dirty="0" err="1" smtClean="0">
                    <a:solidFill>
                      <a:srgbClr val="0000CC"/>
                    </a:solidFill>
                    <a:sym typeface="Symbol"/>
                  </a:rPr>
                  <a:t>Lindenstrauss</a:t>
                </a:r>
                <a:r>
                  <a:rPr lang="en-US" dirty="0" smtClean="0">
                    <a:solidFill>
                      <a:srgbClr val="0000CC"/>
                    </a:solidFill>
                    <a:sym typeface="Symbol"/>
                  </a:rPr>
                  <a:t> Lemma [JL’84]</a:t>
                </a:r>
              </a:p>
              <a:p>
                <a:r>
                  <a:rPr lang="en-US" dirty="0" smtClean="0">
                    <a:sym typeface="Symbol"/>
                  </a:rPr>
                  <a:t>Application: NNS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endParaRPr lang="en-US" baseline="30000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Trivial scan: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query time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Reduce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𝑑𝑖𝑚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𝑟𝑒𝑑</m:t>
                        </m:r>
                      </m:sub>
                    </m:sSub>
                  </m:oMath>
                </a14:m>
                <a:r>
                  <a:rPr lang="en-US" dirty="0" smtClean="0"/>
                  <a:t> time if preprocess,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𝑑𝑖𝑚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time to reduce dimension of the query point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  <a:blipFill rotWithShape="0">
                <a:blip r:embed="rId2"/>
                <a:stretch>
                  <a:fillRect l="-706" t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Johnson 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Lindenstrauss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Lemma</a:t>
                </a:r>
                <a:r>
                  <a:rPr lang="en-US" dirty="0" smtClean="0"/>
                  <a:t>: </a:t>
                </a:r>
                <a:r>
                  <a:rPr lang="en-US" dirty="0" smtClean="0">
                    <a:sym typeface="Symbol"/>
                  </a:rPr>
                  <a:t>there is a randomized 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ym typeface="Symbol"/>
                  </a:rPr>
                  <a:t>, that preserves distance between two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factor: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𝑦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w</a:t>
                </a:r>
                <a:r>
                  <a:rPr lang="en-US" dirty="0" smtClean="0">
                    <a:sym typeface="Symbol"/>
                  </a:rPr>
                  <a:t>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probability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 smtClean="0">
                    <a:sym typeface="Symbol"/>
                  </a:rPr>
                  <a:t> some constant)</a:t>
                </a:r>
              </a:p>
              <a:p>
                <a:r>
                  <a:rPr lang="en-US" dirty="0" smtClean="0">
                    <a:sym typeface="Symbol"/>
                  </a:rPr>
                  <a:t>Preserves distances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 smtClean="0">
                    <a:sym typeface="Symbol"/>
                  </a:rPr>
                  <a:t> points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</a:t>
                </a:r>
                <a:r>
                  <a:rPr lang="en-US" dirty="0" smtClean="0">
                    <a:sym typeface="Symbol"/>
                  </a:rPr>
                  <a:t>ime to apply map: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𝑑𝑖𝑚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𝑟𝑒𝑑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  <a:blipFill rotWithShape="0">
                <a:blip r:embed="rId2"/>
                <a:stretch>
                  <a:fillRect l="-706" t="-1438" r="-1255" b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 onto a </a:t>
                </a:r>
                <a:r>
                  <a:rPr lang="en-US" i="1" dirty="0" smtClean="0"/>
                  <a:t>random</a:t>
                </a:r>
                <a:r>
                  <a:rPr lang="en-US" dirty="0" smtClean="0"/>
                  <a:t> subspace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37518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How about one dimension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?</a:t>
                </a:r>
              </a:p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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, 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are </a:t>
                </a:r>
                <a:r>
                  <a:rPr lang="en-US" dirty="0" err="1" smtClean="0">
                    <a:sym typeface="Symbol"/>
                  </a:rPr>
                  <a:t>iid</a:t>
                </a:r>
                <a:r>
                  <a:rPr lang="en-US" dirty="0" smtClean="0">
                    <a:sym typeface="Symbol"/>
                  </a:rPr>
                  <a:t> normal (Gaussian) random variable</a:t>
                </a:r>
              </a:p>
              <a:p>
                <a:r>
                  <a:rPr lang="en-US" dirty="0" smtClean="0">
                    <a:sym typeface="Symbol"/>
                  </a:rPr>
                  <a:t>Why Gaussian?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Stability property: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∑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ym typeface="Symbol"/>
                  </a:rPr>
                  <a:t> is also Gaussian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Equivalently: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〉</m:t>
                    </m:r>
                  </m:oMath>
                </a14:m>
                <a:r>
                  <a:rPr lang="en-US" dirty="0" smtClean="0">
                    <a:sym typeface="Symbol"/>
                  </a:rPr>
                  <a:t> is centrally distributed, i.e., has random direction, and projection on random direction depends only on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3751857"/>
              </a:xfrm>
              <a:blipFill rotWithShape="0">
                <a:blip r:embed="rId2"/>
                <a:stretch>
                  <a:fillRect l="-701" t="-2435" r="-1402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4191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7" y="4744638"/>
            <a:ext cx="2031206" cy="20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6034963" y="5181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01563" y="5153619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blipFill rotWithShape="0">
                <a:blip r:embed="rId8"/>
                <a:stretch>
                  <a:fillRect l="-310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1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, </a:t>
                </a:r>
              </a:p>
              <a:p>
                <a:pPr lvl="1"/>
                <a:r>
                  <a:rPr lang="en-US" dirty="0">
                    <a:sym typeface="Symbol"/>
                  </a:rPr>
                  <a:t>f</a:t>
                </a:r>
                <a:r>
                  <a:rPr lang="en-US" dirty="0" smtClean="0">
                    <a:sym typeface="Symbol"/>
                  </a:rPr>
                  <a:t>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~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/>
                  <a:t>Linear: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>
                    <a:sym typeface="Symbol"/>
                  </a:rPr>
                  <a:t>Want: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)|  ≈ 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Ok to consider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linear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)|  ≈ 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Claim: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, we have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Standard deviation:  </a:t>
                </a: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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[|(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Proof:</a:t>
                </a:r>
              </a:p>
              <a:p>
                <a:pPr lvl="1"/>
                <a:r>
                  <a:rPr lang="en-US" dirty="0" smtClean="0"/>
                  <a:t>Expectation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32004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  <a:blipFill rotWithShape="0">
                <a:blip r:embed="rId2"/>
                <a:stretch>
                  <a:fillRect l="-545" t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91625" y="281452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0155" y="281452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4191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blipFill rotWithShape="0">
                <a:blip r:embed="rId4"/>
                <a:stretch>
                  <a:fillRect l="-310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2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7772400" cy="1002110"/>
          </a:xfrm>
        </p:spPr>
        <p:txBody>
          <a:bodyPr/>
          <a:lstStyle/>
          <a:p>
            <a:r>
              <a:rPr lang="en-US" dirty="0" smtClean="0"/>
              <a:t>Full Dimension Reduction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237038"/>
              </a:xfrm>
            </p:spPr>
            <p:txBody>
              <a:bodyPr>
                <a:normAutofit/>
              </a:bodyPr>
              <a:lstStyle/>
              <a:p>
                <a:pPr marL="274320" lvl="1" indent="-274320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Just repeat the 1D embedding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times!</a:t>
                </a:r>
              </a:p>
              <a:p>
                <a:pPr marL="548640" lvl="2" indent="-274320">
                  <a:spcBef>
                    <a:spcPts val="580"/>
                  </a:spcBef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d>
                      <m:dPr>
                        <m:ctrlP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1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sz="2100" dirty="0" smtClean="0">
                  <a:solidFill>
                    <a:srgbClr val="C00000"/>
                  </a:solidFill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100" dirty="0" smtClean="0"/>
                  <a:t>w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matrix of Gaussian random variables</a:t>
                </a:r>
              </a:p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Again,  want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prove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)‖ = (1±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∗ ‖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GillSans"/>
                  </a:rPr>
                  <a:t> </a:t>
                </a:r>
                <a:endParaRPr lang="en-US" sz="22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200" dirty="0" smtClean="0">
                    <a:latin typeface="GillSans"/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200" dirty="0" smtClean="0">
                    <a:latin typeface="GillSans"/>
                  </a:rPr>
                  <a:t>with probability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Gill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237038"/>
              </a:xfrm>
              <a:blipFill rotWithShape="0">
                <a:blip r:embed="rId2"/>
                <a:stretch>
                  <a:fillRect l="-549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/>
                  <a:t>is distributed as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lvl="1"/>
                <a:r>
                  <a:rPr lang="en-US" sz="2500" dirty="0">
                    <a:latin typeface="GillSans"/>
                  </a:rPr>
                  <a:t>w</a:t>
                </a:r>
                <a:r>
                  <a:rPr lang="en-US" sz="2500" dirty="0" smtClean="0">
                    <a:latin typeface="GillSans"/>
                  </a:rPr>
                  <a:t>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C00000"/>
                    </a:solidFill>
                    <a:latin typeface="GillSans"/>
                  </a:rPr>
                  <a:t> </a:t>
                </a:r>
                <a:r>
                  <a:rPr lang="en-US" sz="2500" dirty="0" smtClean="0">
                    <a:latin typeface="GillSans"/>
                  </a:rPr>
                  <a:t>is distributed as Gaussian</a:t>
                </a:r>
                <a:endParaRPr lang="en-US" sz="2500" dirty="0">
                  <a:latin typeface="GillSans"/>
                </a:endParaRPr>
              </a:p>
              <a:p>
                <a:r>
                  <a:rPr lang="en-US" dirty="0" smtClean="0"/>
                  <a:t>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is called chi-squared distribution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degrees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Fact: </a:t>
                </a:r>
                <a:r>
                  <a:rPr lang="en-US" dirty="0" smtClean="0"/>
                  <a:t>chi-squared very well concentrated: </a:t>
                </a:r>
                <a:endParaRPr lang="en-US" dirty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Ω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Akin to central limit theorem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2"/>
                <a:stretch>
                  <a:fillRect l="-70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9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Reduction: wrap-up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= 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/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with high probability</a:t>
                </a:r>
                <a:endParaRPr lang="en-US" dirty="0" smtClean="0"/>
              </a:p>
              <a:p>
                <a:r>
                  <a:rPr lang="en-US" dirty="0" smtClean="0"/>
                  <a:t>Beyond:</a:t>
                </a:r>
              </a:p>
              <a:p>
                <a:pPr lvl="1"/>
                <a:r>
                  <a:rPr lang="en-US" dirty="0" smtClean="0"/>
                  <a:t>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/>
                  <a:t> instead of Gaussians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[AMS’96, Ach’01, TZ’04…]</a:t>
                </a:r>
              </a:p>
              <a:p>
                <a:pPr lvl="1"/>
                <a:r>
                  <a:rPr lang="en-US" dirty="0" smtClean="0"/>
                  <a:t>Fast JL: can compute faster than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[AC’06,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AL’08’11,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DKS’10,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KN’12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…]</a:t>
                </a:r>
              </a:p>
              <a:p>
                <a:pPr lvl="1"/>
                <a:r>
                  <a:rPr lang="en-US" dirty="0" smtClean="0"/>
                  <a:t>Other norms,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 smtClean="0"/>
                  <a:t>1-stability Cauchy distribution, but heavy tailed!</a:t>
                </a:r>
              </a:p>
              <a:p>
                <a:pPr lvl="2"/>
                <a:r>
                  <a:rPr lang="en-US" dirty="0" smtClean="0"/>
                  <a:t>Essentially no: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[CS’02, BC’03, LN’04, JN’10…]</a:t>
                </a:r>
              </a:p>
              <a:p>
                <a:pPr lvl="2"/>
                <a:r>
                  <a:rPr lang="en-US" dirty="0" smtClean="0"/>
                  <a:t>But will see a useful substitute later!</a:t>
                </a:r>
              </a:p>
              <a:p>
                <a:pPr lvl="2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approximation: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		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[BC03, NR10, ANN10…]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5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3960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Space Partitions</a:t>
            </a:r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38535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712029" y="4201886"/>
            <a:ext cx="2020703" cy="2300784"/>
          </a:xfrm>
          <a:custGeom>
            <a:avLst/>
            <a:gdLst>
              <a:gd name="connsiteX0" fmla="*/ 1317171 w 2020703"/>
              <a:gd name="connsiteY0" fmla="*/ 0 h 2300784"/>
              <a:gd name="connsiteX1" fmla="*/ 1774371 w 2020703"/>
              <a:gd name="connsiteY1" fmla="*/ 762000 h 2300784"/>
              <a:gd name="connsiteX2" fmla="*/ 1752600 w 2020703"/>
              <a:gd name="connsiteY2" fmla="*/ 1415143 h 2300784"/>
              <a:gd name="connsiteX3" fmla="*/ 1219200 w 2020703"/>
              <a:gd name="connsiteY3" fmla="*/ 1883228 h 2300784"/>
              <a:gd name="connsiteX4" fmla="*/ 1306285 w 2020703"/>
              <a:gd name="connsiteY4" fmla="*/ 1164771 h 2300784"/>
              <a:gd name="connsiteX5" fmla="*/ 1970314 w 2020703"/>
              <a:gd name="connsiteY5" fmla="*/ 1611085 h 2300784"/>
              <a:gd name="connsiteX6" fmla="*/ 1752600 w 2020703"/>
              <a:gd name="connsiteY6" fmla="*/ 2296885 h 2300784"/>
              <a:gd name="connsiteX7" fmla="*/ 0 w 2020703"/>
              <a:gd name="connsiteY7" fmla="*/ 1839685 h 23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0703" h="2300784">
                <a:moveTo>
                  <a:pt x="1317171" y="0"/>
                </a:moveTo>
                <a:cubicBezTo>
                  <a:pt x="1509485" y="263071"/>
                  <a:pt x="1701800" y="526143"/>
                  <a:pt x="1774371" y="762000"/>
                </a:cubicBezTo>
                <a:cubicBezTo>
                  <a:pt x="1846942" y="997857"/>
                  <a:pt x="1845128" y="1228272"/>
                  <a:pt x="1752600" y="1415143"/>
                </a:cubicBezTo>
                <a:cubicBezTo>
                  <a:pt x="1660072" y="1602014"/>
                  <a:pt x="1293586" y="1924957"/>
                  <a:pt x="1219200" y="1883228"/>
                </a:cubicBezTo>
                <a:cubicBezTo>
                  <a:pt x="1144814" y="1841499"/>
                  <a:pt x="1181099" y="1210128"/>
                  <a:pt x="1306285" y="1164771"/>
                </a:cubicBezTo>
                <a:cubicBezTo>
                  <a:pt x="1431471" y="1119414"/>
                  <a:pt x="1895928" y="1422399"/>
                  <a:pt x="1970314" y="1611085"/>
                </a:cubicBezTo>
                <a:cubicBezTo>
                  <a:pt x="2044700" y="1799771"/>
                  <a:pt x="2080986" y="2258785"/>
                  <a:pt x="1752600" y="2296885"/>
                </a:cubicBezTo>
                <a:cubicBezTo>
                  <a:pt x="1424214" y="2334985"/>
                  <a:pt x="712107" y="2087335"/>
                  <a:pt x="0" y="1839685"/>
                </a:cubicBezTo>
              </a:path>
            </a:pathLst>
          </a:cu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2780928" y="3236975"/>
            <a:ext cx="103257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14" idx="1"/>
          </p:cNvCxnSpPr>
          <p:nvPr/>
        </p:nvCxnSpPr>
        <p:spPr>
          <a:xfrm>
            <a:off x="5061664" y="3236975"/>
            <a:ext cx="1284931" cy="764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1"/>
          </p:cNvCxnSpPr>
          <p:nvPr/>
        </p:nvCxnSpPr>
        <p:spPr>
          <a:xfrm>
            <a:off x="5061664" y="3313182"/>
            <a:ext cx="1776231" cy="53787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1"/>
          </p:cNvCxnSpPr>
          <p:nvPr/>
        </p:nvCxnSpPr>
        <p:spPr>
          <a:xfrm>
            <a:off x="5148075" y="3448202"/>
            <a:ext cx="1950083" cy="978121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73411" y="3562815"/>
            <a:ext cx="2218692" cy="14220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 of nearest neighbor search (NNS)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189420" y="2276850"/>
            <a:ext cx="2496325" cy="1920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7623" y="2748099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H</a:t>
            </a:r>
            <a:r>
              <a:rPr lang="en-US" sz="2400" dirty="0" smtClean="0">
                <a:latin typeface="+mn-lt"/>
              </a:rPr>
              <a:t>igh dimensional </a:t>
            </a:r>
          </a:p>
          <a:p>
            <a:r>
              <a:rPr lang="en-US" sz="2400" dirty="0" smtClean="0">
                <a:latin typeface="+mn-lt"/>
              </a:rPr>
              <a:t>geometry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6595" y="3082550"/>
            <a:ext cx="281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dimension reduction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7895" y="3620220"/>
            <a:ext cx="217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space partitions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8158" y="4195490"/>
            <a:ext cx="165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embeddings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1210" y="47339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5739" y="31798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NNS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gular Pentagon 30"/>
          <p:cNvSpPr/>
          <p:nvPr/>
        </p:nvSpPr>
        <p:spPr>
          <a:xfrm rot="2280191">
            <a:off x="3024248" y="1967588"/>
            <a:ext cx="2932548" cy="296122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62322" y="56164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4942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14" grpId="0"/>
      <p:bldP spid="15" grpId="0"/>
      <p:bldP spid="16" grpId="0"/>
      <p:bldP spid="17" grpId="0"/>
      <p:bldP spid="31" grpId="0" animBg="1"/>
      <p:bldP spid="31" grpId="1" animBg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Locality-Sensitive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Random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ym typeface="Symbol" pitchFamily="18" charset="2"/>
                  </a:rPr>
                  <a:t> for any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:</a:t>
                </a:r>
              </a:p>
              <a:p>
                <a:pPr lvl="1" eaLnBrk="1" hangingPunct="1"/>
                <a:r>
                  <a:rPr lang="en-US" i="1" dirty="0" smtClean="0"/>
                  <a:t>Close</a:t>
                </a:r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is “high” </a:t>
                </a:r>
              </a:p>
              <a:p>
                <a:pPr lvl="1" eaLnBrk="1" hangingPunct="1"/>
                <a:r>
                  <a:rPr lang="en-US" i="1" dirty="0" smtClean="0">
                    <a:cs typeface="Arial" charset="0"/>
                  </a:rPr>
                  <a:t>Far</a:t>
                </a:r>
                <a:r>
                  <a:rPr lang="en-US" dirty="0" smtClean="0"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is “small”</a:t>
                </a:r>
              </a:p>
              <a:p>
                <a:pPr eaLnBrk="1" hangingPunct="1"/>
                <a:r>
                  <a:rPr lang="en-US" dirty="0" smtClean="0">
                    <a:cs typeface="Arial" charset="0"/>
                  </a:rPr>
                  <a:t>Use several hash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cs typeface="Arial" charset="0"/>
                  </a:rPr>
                  <a:t>	tables</a:t>
                </a:r>
                <a:endParaRPr lang="en-US" baseline="30000" dirty="0" smtClean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 rotWithShape="1">
                <a:blip r:embed="rId2"/>
                <a:stretch>
                  <a:fillRect l="-230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34400" y="1535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611938" y="195738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611938" y="195738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611875" y="312176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7874830" y="6040540"/>
                <a:ext cx="131061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4830" y="6040540"/>
                <a:ext cx="131061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1">
                <a:blip r:embed="rId8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1576410" y="4619555"/>
                <a:ext cx="1619611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dirty="0">
                    <a:latin typeface="+mn-lt"/>
                  </a:rPr>
                  <a:t>:</a:t>
                </a:r>
                <a:r>
                  <a:rPr lang="en-US" sz="2600" dirty="0">
                    <a:solidFill>
                      <a:srgbClr val="A5002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2600" i="1" baseline="30000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2600" dirty="0">
                    <a:solidFill>
                      <a:srgbClr val="A50021"/>
                    </a:solidFill>
                    <a:latin typeface="+mn-lt"/>
                    <a:sym typeface="Symbol" pitchFamily="18" charset="2"/>
                  </a:rPr>
                  <a:t>, </a:t>
                </a:r>
                <a:r>
                  <a:rPr lang="en-US" sz="2600" dirty="0" smtClean="0">
                    <a:latin typeface="+mn-lt"/>
                    <a:sym typeface="Symbol" pitchFamily="18" charset="2"/>
                  </a:rPr>
                  <a:t>where</a:t>
                </a:r>
                <a:endParaRPr lang="en-US" sz="2600" dirty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6410" y="4619555"/>
                <a:ext cx="1619611" cy="492443"/>
              </a:xfrm>
              <a:prstGeom prst="rect">
                <a:avLst/>
              </a:prstGeom>
              <a:blipFill rotWithShape="0">
                <a:blip r:embed="rId9"/>
                <a:stretch>
                  <a:fillRect l="-6792" t="-11111" r="-5660" b="-29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[Indyk-Motwani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68901" y="2851679"/>
            <a:ext cx="2141933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dirty="0"/>
              <a:t>“</a:t>
            </a:r>
            <a:r>
              <a:rPr lang="en-US" sz="2700" dirty="0">
                <a:solidFill>
                  <a:srgbClr val="FF0000"/>
                </a:solidFill>
                <a:latin typeface="+mn-lt"/>
              </a:rPr>
              <a:t>not-so-small</a:t>
            </a:r>
            <a:r>
              <a:rPr lang="en-US" sz="2700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93830" y="281452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0" y="2814520"/>
                <a:ext cx="112582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181754" y="3621025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754" y="3621025"/>
                <a:ext cx="112582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0912" y="5391779"/>
                <a:ext cx="1513684" cy="571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12" y="5391779"/>
                <a:ext cx="1513684" cy="57195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6" grpId="1" animBg="1"/>
      <p:bldP spid="133128" grpId="0" animBg="1"/>
      <p:bldP spid="133128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2" grpId="0" animBg="1"/>
      <p:bldP spid="133132" grpId="1" animBg="1"/>
      <p:bldP spid="133133" grpId="0" animBg="1"/>
      <p:bldP spid="133133" grpId="1" animBg="1"/>
      <p:bldP spid="133133" grpId="2" animBg="1"/>
      <p:bldP spid="133135" grpId="0" animBg="1"/>
      <p:bldP spid="133135" grpId="1" animBg="1"/>
      <p:bldP spid="133136" grpId="0" animBg="1"/>
      <p:bldP spid="133136" grpId="1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NNS for </a:t>
            </a:r>
            <a:r>
              <a:rPr lang="en-US" dirty="0" smtClean="0"/>
              <a:t>Euclidean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10468"/>
                <a:ext cx="8229600" cy="48464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Hash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usually a concatenation of “primitive”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pick a random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, and quantize</a:t>
                </a:r>
              </a:p>
              <a:p>
                <a:pPr lvl="1"/>
                <a:r>
                  <a:rPr lang="en-US" dirty="0" smtClean="0"/>
                  <a:t>project point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⋅ℓ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𝑤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is a random Gaussian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random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[0,1]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is a parameter (e.g., 4)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10468"/>
                <a:ext cx="8229600" cy="4846492"/>
              </a:xfrm>
              <a:blipFill rotWithShape="0">
                <a:blip r:embed="rId2"/>
                <a:stretch>
                  <a:fillRect l="-667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9"/>
          <p:cNvSpPr>
            <a:spLocks/>
          </p:cNvSpPr>
          <p:nvPr/>
        </p:nvSpPr>
        <p:spPr bwMode="auto">
          <a:xfrm>
            <a:off x="5464450" y="3914292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Parallelogram 18"/>
          <p:cNvSpPr/>
          <p:nvPr/>
        </p:nvSpPr>
        <p:spPr bwMode="auto">
          <a:xfrm rot="7848557">
            <a:off x="6773494" y="4461198"/>
            <a:ext cx="821347" cy="713197"/>
          </a:xfrm>
          <a:prstGeom prst="parallelogram">
            <a:avLst>
              <a:gd name="adj" fmla="val 19682"/>
            </a:avLst>
          </a:prstGeom>
          <a:solidFill>
            <a:srgbClr val="FF0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693738" y="1047750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[Datar-Immorlica-Indyk-Mirrokni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04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7" name="Oval 70"/>
          <p:cNvSpPr>
            <a:spLocks noChangeArrowheads="1"/>
          </p:cNvSpPr>
          <p:nvPr/>
        </p:nvSpPr>
        <p:spPr bwMode="auto">
          <a:xfrm>
            <a:off x="6963050" y="47215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3"/>
              <p:cNvSpPr txBox="1">
                <a:spLocks noChangeArrowheads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6308562" y="3975665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077350" y="4835042"/>
            <a:ext cx="306552" cy="3845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076662" y="525797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629366" y="4825395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152002" y="441306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562363" y="5680429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7193868" y="4950734"/>
            <a:ext cx="535679" cy="432579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5570530" y="3198570"/>
            <a:ext cx="3226020" cy="3264425"/>
            <a:chOff x="5570530" y="3198570"/>
            <a:chExt cx="3226020" cy="3264425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084829" y="40434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570530" y="44659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660166" y="36469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160169" y="31985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 rot="4811458">
            <a:off x="5492413" y="3280239"/>
            <a:ext cx="3226020" cy="3264425"/>
            <a:chOff x="5722930" y="3350970"/>
            <a:chExt cx="3226020" cy="326442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237229" y="41958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722930" y="46183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812566" y="37993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312569" y="33509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39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Data structure </a:t>
                </a:r>
                <a:r>
                  <a:rPr lang="en-US" dirty="0" smtClean="0"/>
                  <a:t>is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/>
                  <a:t> hash tables:</a:t>
                </a:r>
              </a:p>
              <a:p>
                <a:pPr lvl="1"/>
                <a:r>
                  <a:rPr lang="en-US" dirty="0" smtClean="0"/>
                  <a:t>Each hash table uses a fresh random function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Hash all dataset points into the table</a:t>
                </a:r>
              </a:p>
              <a:p>
                <a:r>
                  <a:rPr lang="en-US" b="1" dirty="0" smtClean="0"/>
                  <a:t>Query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Check for collisions in each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of the hash tables</a:t>
                </a:r>
              </a:p>
              <a:p>
                <a:r>
                  <a:rPr lang="en-US" dirty="0" smtClean="0"/>
                  <a:t>Performance: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1+1/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query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69"/>
          <p:cNvSpPr>
            <a:spLocks/>
          </p:cNvSpPr>
          <p:nvPr/>
        </p:nvSpPr>
        <p:spPr bwMode="auto">
          <a:xfrm>
            <a:off x="5464450" y="3914292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70530" y="3198570"/>
            <a:ext cx="3226020" cy="3264425"/>
            <a:chOff x="5570530" y="3198570"/>
            <a:chExt cx="3226020" cy="326442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084829" y="40434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570530" y="44659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660166" y="36469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7160169" y="31985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 rot="4811458">
            <a:off x="5492413" y="3280239"/>
            <a:ext cx="3226020" cy="3264425"/>
            <a:chOff x="5722930" y="3350970"/>
            <a:chExt cx="3226020" cy="3264425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237229" y="41958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722930" y="46183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812566" y="37993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312569" y="33509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707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LSH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Choice of parameters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hash </a:t>
                </a:r>
                <a:r>
                  <a:rPr lang="en-US" dirty="0" smtClean="0"/>
                  <a:t>tables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Pr[collision of </a:t>
                </a:r>
                <a:r>
                  <a:rPr lang="en-US" i="1" dirty="0"/>
                  <a:t>far</a:t>
                </a:r>
                <a:r>
                  <a:rPr lang="en-US" dirty="0"/>
                  <a:t> pair] 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Pr[collision of </a:t>
                </a:r>
                <a:r>
                  <a:rPr lang="en-US" i="1" dirty="0" smtClean="0"/>
                  <a:t>close </a:t>
                </a:r>
                <a:r>
                  <a:rPr lang="en-US" dirty="0" smtClean="0"/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“repetitions” (tables) suffice!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33076"/>
              </p:ext>
            </p:extLst>
          </p:nvPr>
        </p:nvGraphicFramePr>
        <p:xfrm>
          <a:off x="2304300" y="3613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4425" y="6002327"/>
                <a:ext cx="422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25" y="6002327"/>
                <a:ext cx="4222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9609" y="6002326"/>
                <a:ext cx="56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9" y="6002326"/>
                <a:ext cx="563296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0250" y="4504340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0" y="4504340"/>
                <a:ext cx="56278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9195" y="5315410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5" y="5315410"/>
                <a:ext cx="5699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497795" y="5902632"/>
            <a:ext cx="3802095" cy="307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97795" y="5174454"/>
            <a:ext cx="2035466" cy="153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0391" y="4853745"/>
                <a:ext cx="61048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91" y="4853745"/>
                <a:ext cx="610488" cy="465961"/>
              </a:xfrm>
              <a:prstGeom prst="rect">
                <a:avLst/>
              </a:prstGeom>
              <a:blipFill rotWithShape="0">
                <a:blip r:embed="rId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9336" y="5664815"/>
                <a:ext cx="610488" cy="46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6" y="5664815"/>
                <a:ext cx="610488" cy="466666"/>
              </a:xfrm>
              <a:prstGeom prst="rect">
                <a:avLst/>
              </a:prstGeom>
              <a:blipFill rotWithShape="0">
                <a:blip r:embed="rId9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44573" y="2087172"/>
                <a:ext cx="1396664" cy="89255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+mn-lt"/>
                  </a:rPr>
                  <a:t>set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>
                    <a:latin typeface="+mn-lt"/>
                  </a:rPr>
                  <a:t>s.t.</a:t>
                </a:r>
                <a:endParaRPr lang="en-US" sz="2600" dirty="0" smtClean="0">
                  <a:latin typeface="+mn-lt"/>
                </a:endParaRPr>
              </a:p>
              <a:p>
                <a:r>
                  <a:rPr lang="en-US" sz="2600" dirty="0" smtClean="0">
                    <a:latin typeface="+mn-lt"/>
                  </a:rPr>
                  <a:t>=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73" y="2087172"/>
                <a:ext cx="1396664" cy="892552"/>
              </a:xfrm>
              <a:prstGeom prst="rect">
                <a:avLst/>
              </a:prstGeom>
              <a:blipFill rotWithShape="0">
                <a:blip r:embed="rId13"/>
                <a:stretch>
                  <a:fillRect l="-7328" t="-5333" r="-3017" b="-1466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56050" y="2963729"/>
                <a:ext cx="2479461" cy="63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50" y="2963729"/>
                <a:ext cx="2479461" cy="631455"/>
              </a:xfrm>
              <a:prstGeom prst="rect">
                <a:avLst/>
              </a:prstGeom>
              <a:blipFill rotWithShape="0">
                <a:blip r:embed="rId14"/>
                <a:stretch>
                  <a:fillRect l="-4423" b="-1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0655" y="5479384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5479384"/>
                <a:ext cx="881267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0655" y="5794050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5794050"/>
                <a:ext cx="881267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3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5778500" cy="51498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Regular grid </a:t>
            </a:r>
            <a:r>
              <a:rPr lang="en-US" sz="2800" dirty="0" smtClean="0">
                <a:cs typeface="Arial" charset="0"/>
              </a:rPr>
              <a:t>→ grid of balls</a:t>
            </a:r>
            <a:endParaRPr lang="en-US" sz="2800" baseline="30000" dirty="0" smtClean="0">
              <a:solidFill>
                <a:srgbClr val="A5002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can hit empty space, so take more such grids until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is in a ball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Need (too) many grids of balls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Start by projecting in dimension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t</a:t>
            </a:r>
          </a:p>
          <a:p>
            <a:pPr lvl="1" eaLnBrk="1" hangingPunct="1">
              <a:lnSpc>
                <a:spcPct val="80000"/>
              </a:lnSpc>
            </a:pPr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Analysis gives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Choice of reduced dimension </a:t>
            </a:r>
            <a:r>
              <a:rPr lang="en-US" sz="2800" dirty="0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Tradeoff between</a:t>
            </a:r>
            <a:r>
              <a:rPr lang="en-US" sz="2500" baseline="30000" dirty="0" smtClean="0">
                <a:cs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# hash tables, </a:t>
            </a:r>
            <a:r>
              <a:rPr lang="en-US" dirty="0" smtClean="0">
                <a:solidFill>
                  <a:srgbClr val="A50021"/>
                </a:solidFill>
              </a:rPr>
              <a:t>n</a:t>
            </a:r>
            <a:r>
              <a:rPr lang="en-US" baseline="30000" dirty="0" smtClean="0">
                <a:solidFill>
                  <a:srgbClr val="A50021"/>
                </a:solidFill>
                <a:sym typeface="Symbol" pitchFamily="18" charset="2"/>
              </a:rPr>
              <a:t>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,</a:t>
            </a:r>
            <a:r>
              <a:rPr lang="en-US" dirty="0" smtClean="0">
                <a:sym typeface="Symbol" pitchFamily="18" charset="2"/>
              </a:rPr>
              <a:t> 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Time to hash, </a:t>
            </a:r>
            <a:r>
              <a:rPr lang="en-US" dirty="0" err="1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baseline="30000" dirty="0" err="1" smtClean="0">
                <a:solidFill>
                  <a:srgbClr val="A50021"/>
                </a:solidFill>
                <a:cs typeface="Arial" charset="0"/>
              </a:rPr>
              <a:t>O</a:t>
            </a:r>
            <a:r>
              <a:rPr lang="en-US" baseline="30000" dirty="0" smtClean="0">
                <a:solidFill>
                  <a:srgbClr val="A50021"/>
                </a:solidFill>
                <a:cs typeface="Arial" charset="0"/>
              </a:rPr>
              <a:t>(t)</a:t>
            </a:r>
            <a:endParaRPr lang="en-US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Total query time: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dn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1/c</a:t>
            </a:r>
            <a:r>
              <a:rPr lang="en-US" sz="2000" baseline="56000" dirty="0" smtClean="0">
                <a:solidFill>
                  <a:srgbClr val="A50021"/>
                </a:solidFill>
                <a:cs typeface="Arial" charset="0"/>
              </a:rPr>
              <a:t>2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+o(1)</a:t>
            </a:r>
          </a:p>
        </p:txBody>
      </p:sp>
      <p:sp>
        <p:nvSpPr>
          <p:cNvPr id="181350" name="Oval 102"/>
          <p:cNvSpPr>
            <a:spLocks noChangeArrowheads="1"/>
          </p:cNvSpPr>
          <p:nvPr/>
        </p:nvSpPr>
        <p:spPr bwMode="auto">
          <a:xfrm rot="2490117">
            <a:off x="7634288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Better LSH ?</a:t>
            </a:r>
            <a:endParaRPr lang="en-US" sz="2100" dirty="0" smtClean="0">
              <a:solidFill>
                <a:srgbClr val="990000"/>
              </a:solidFill>
            </a:endParaRP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409575" y="4319588"/>
            <a:ext cx="66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rgbClr val="A50021"/>
                </a:solidFill>
              </a:rPr>
              <a:t>2D</a:t>
            </a:r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6223000" y="1587500"/>
            <a:ext cx="2497138" cy="1765300"/>
            <a:chOff x="2420" y="1313"/>
            <a:chExt cx="3243" cy="237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11" name="Oval 63"/>
          <p:cNvSpPr>
            <a:spLocks noChangeArrowheads="1"/>
          </p:cNvSpPr>
          <p:nvPr/>
        </p:nvSpPr>
        <p:spPr bwMode="auto">
          <a:xfrm>
            <a:off x="6645275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7" name="Oval 69"/>
          <p:cNvSpPr>
            <a:spLocks noChangeArrowheads="1"/>
          </p:cNvSpPr>
          <p:nvPr/>
        </p:nvSpPr>
        <p:spPr bwMode="auto">
          <a:xfrm>
            <a:off x="7105650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8" name="Oval 70"/>
          <p:cNvSpPr>
            <a:spLocks noChangeArrowheads="1"/>
          </p:cNvSpPr>
          <p:nvPr/>
        </p:nvSpPr>
        <p:spPr bwMode="auto">
          <a:xfrm>
            <a:off x="7529513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9" name="Oval 71"/>
          <p:cNvSpPr>
            <a:spLocks noChangeArrowheads="1"/>
          </p:cNvSpPr>
          <p:nvPr/>
        </p:nvSpPr>
        <p:spPr bwMode="auto">
          <a:xfrm>
            <a:off x="798988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0" name="Oval 72"/>
          <p:cNvSpPr>
            <a:spLocks noChangeArrowheads="1"/>
          </p:cNvSpPr>
          <p:nvPr/>
        </p:nvSpPr>
        <p:spPr bwMode="auto">
          <a:xfrm>
            <a:off x="7529513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1" name="Oval 73"/>
          <p:cNvSpPr>
            <a:spLocks noChangeArrowheads="1"/>
          </p:cNvSpPr>
          <p:nvPr/>
        </p:nvSpPr>
        <p:spPr bwMode="auto">
          <a:xfrm>
            <a:off x="710723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2" name="Oval 74"/>
          <p:cNvSpPr>
            <a:spLocks noChangeArrowheads="1"/>
          </p:cNvSpPr>
          <p:nvPr/>
        </p:nvSpPr>
        <p:spPr bwMode="auto">
          <a:xfrm>
            <a:off x="6645275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3" name="Oval 75"/>
          <p:cNvSpPr>
            <a:spLocks noChangeArrowheads="1"/>
          </p:cNvSpPr>
          <p:nvPr/>
        </p:nvSpPr>
        <p:spPr bwMode="auto">
          <a:xfrm>
            <a:off x="7529513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4" name="Oval 76"/>
          <p:cNvSpPr>
            <a:spLocks noChangeArrowheads="1"/>
          </p:cNvSpPr>
          <p:nvPr/>
        </p:nvSpPr>
        <p:spPr bwMode="auto">
          <a:xfrm>
            <a:off x="798988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5" name="Oval 77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6" name="Oval 78"/>
          <p:cNvSpPr>
            <a:spLocks noChangeArrowheads="1"/>
          </p:cNvSpPr>
          <p:nvPr/>
        </p:nvSpPr>
        <p:spPr bwMode="auto">
          <a:xfrm>
            <a:off x="6645275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7" name="Oval 79"/>
          <p:cNvSpPr>
            <a:spLocks noChangeArrowheads="1"/>
          </p:cNvSpPr>
          <p:nvPr/>
        </p:nvSpPr>
        <p:spPr bwMode="auto">
          <a:xfrm>
            <a:off x="710723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328" name="Group 80"/>
          <p:cNvGrpSpPr>
            <a:grpSpLocks/>
          </p:cNvGrpSpPr>
          <p:nvPr/>
        </p:nvGrpSpPr>
        <p:grpSpPr bwMode="auto">
          <a:xfrm>
            <a:off x="6223000" y="1585913"/>
            <a:ext cx="2497138" cy="1765300"/>
            <a:chOff x="2420" y="1313"/>
            <a:chExt cx="3243" cy="2370"/>
          </a:xfrm>
        </p:grpSpPr>
        <p:sp>
          <p:nvSpPr>
            <p:cNvPr id="27693" name="Line 81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82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83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84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85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86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87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88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89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40" name="Oval 92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39" name="Text Box 91"/>
          <p:cNvSpPr txBox="1">
            <a:spLocks noChangeArrowheads="1"/>
          </p:cNvSpPr>
          <p:nvPr/>
        </p:nvSpPr>
        <p:spPr bwMode="auto">
          <a:xfrm>
            <a:off x="8143875" y="1508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38" name="Oval 90"/>
          <p:cNvSpPr>
            <a:spLocks noChangeArrowheads="1"/>
          </p:cNvSpPr>
          <p:nvPr/>
        </p:nvSpPr>
        <p:spPr bwMode="auto">
          <a:xfrm>
            <a:off x="8143875" y="1911350"/>
            <a:ext cx="92075" cy="968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1" name="Oval 93"/>
          <p:cNvSpPr>
            <a:spLocks noChangeArrowheads="1"/>
          </p:cNvSpPr>
          <p:nvPr/>
        </p:nvSpPr>
        <p:spPr bwMode="auto">
          <a:xfrm rot="2490117">
            <a:off x="7634288" y="534193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2" name="Oval 94"/>
          <p:cNvSpPr>
            <a:spLocks noChangeArrowheads="1"/>
          </p:cNvSpPr>
          <p:nvPr/>
        </p:nvSpPr>
        <p:spPr bwMode="auto">
          <a:xfrm>
            <a:off x="6700838" y="46577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3" name="Line 95"/>
          <p:cNvSpPr>
            <a:spLocks noChangeShapeType="1"/>
          </p:cNvSpPr>
          <p:nvPr/>
        </p:nvSpPr>
        <p:spPr bwMode="auto">
          <a:xfrm>
            <a:off x="6861175" y="4810125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4" name="Text Box 96"/>
          <p:cNvSpPr txBox="1">
            <a:spLocks noChangeArrowheads="1"/>
          </p:cNvSpPr>
          <p:nvPr/>
        </p:nvSpPr>
        <p:spPr bwMode="auto">
          <a:xfrm>
            <a:off x="6761163" y="43116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45" name="Freeform 97"/>
          <p:cNvSpPr>
            <a:spLocks/>
          </p:cNvSpPr>
          <p:nvPr/>
        </p:nvSpPr>
        <p:spPr bwMode="auto">
          <a:xfrm>
            <a:off x="6515100" y="491013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6" name="Oval 98"/>
          <p:cNvSpPr>
            <a:spLocks noChangeArrowheads="1"/>
          </p:cNvSpPr>
          <p:nvPr/>
        </p:nvSpPr>
        <p:spPr bwMode="auto">
          <a:xfrm rot="2490117">
            <a:off x="6815138" y="56991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7" name="Oval 99"/>
          <p:cNvSpPr>
            <a:spLocks noChangeArrowheads="1"/>
          </p:cNvSpPr>
          <p:nvPr/>
        </p:nvSpPr>
        <p:spPr bwMode="auto">
          <a:xfrm rot="2490117">
            <a:off x="7197725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8" name="Oval 100"/>
          <p:cNvSpPr>
            <a:spLocks noChangeArrowheads="1"/>
          </p:cNvSpPr>
          <p:nvPr/>
        </p:nvSpPr>
        <p:spPr bwMode="auto">
          <a:xfrm rot="2490117">
            <a:off x="7534275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9" name="Oval 101"/>
          <p:cNvSpPr>
            <a:spLocks noChangeArrowheads="1"/>
          </p:cNvSpPr>
          <p:nvPr/>
        </p:nvSpPr>
        <p:spPr bwMode="auto">
          <a:xfrm rot="2490117">
            <a:off x="7280275" y="56737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1" name="Oval 103"/>
          <p:cNvSpPr>
            <a:spLocks noChangeArrowheads="1"/>
          </p:cNvSpPr>
          <p:nvPr/>
        </p:nvSpPr>
        <p:spPr bwMode="auto">
          <a:xfrm rot="2490117">
            <a:off x="7918450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2" name="Oval 104"/>
          <p:cNvSpPr>
            <a:spLocks noChangeArrowheads="1"/>
          </p:cNvSpPr>
          <p:nvPr/>
        </p:nvSpPr>
        <p:spPr bwMode="auto">
          <a:xfrm rot="2490117">
            <a:off x="8340725" y="500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3" name="Oval 105"/>
          <p:cNvSpPr>
            <a:spLocks noChangeArrowheads="1"/>
          </p:cNvSpPr>
          <p:nvPr/>
        </p:nvSpPr>
        <p:spPr bwMode="auto">
          <a:xfrm rot="2490117">
            <a:off x="7734300" y="56610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4" name="Oval 106"/>
          <p:cNvSpPr>
            <a:spLocks noChangeArrowheads="1"/>
          </p:cNvSpPr>
          <p:nvPr/>
        </p:nvSpPr>
        <p:spPr bwMode="auto">
          <a:xfrm rot="2490117">
            <a:off x="8067675" y="534193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6" name="Text Box 108"/>
          <p:cNvSpPr txBox="1">
            <a:spLocks noChangeArrowheads="1"/>
          </p:cNvSpPr>
          <p:nvPr/>
        </p:nvSpPr>
        <p:spPr bwMode="auto">
          <a:xfrm>
            <a:off x="8412163" y="4543425"/>
            <a:ext cx="46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R</a:t>
            </a:r>
            <a:r>
              <a:rPr lang="en-US" sz="2400" baseline="30000">
                <a:solidFill>
                  <a:srgbClr val="A50021"/>
                </a:solidFill>
              </a:rPr>
              <a:t>t</a:t>
            </a:r>
          </a:p>
        </p:txBody>
      </p:sp>
      <p:pic>
        <p:nvPicPr>
          <p:cNvPr id="181357" name="Picture 109" descr="plan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3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59" name="Picture 111" descr="plan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1" name="Picture 113" descr="plan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3" name="Picture 115" descr="plan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5" name="Picture 117" descr="plan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99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73" y="3774645"/>
            <a:ext cx="1303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9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5" y="3774645"/>
            <a:ext cx="26050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92" name="Text Box 119"/>
          <p:cNvSpPr txBox="1">
            <a:spLocks noChangeArrowheads="1"/>
          </p:cNvSpPr>
          <p:nvPr/>
        </p:nvSpPr>
        <p:spPr bwMode="auto">
          <a:xfrm>
            <a:off x="693738" y="104775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[A-Indyk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06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428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0" grpId="0" animBg="1"/>
      <p:bldP spid="181294" grpId="0" build="allAtOnce"/>
      <p:bldP spid="181311" grpId="0" animBg="1"/>
      <p:bldP spid="181317" grpId="0" animBg="1"/>
      <p:bldP spid="181318" grpId="0" animBg="1"/>
      <p:bldP spid="181319" grpId="0" animBg="1"/>
      <p:bldP spid="181320" grpId="0" animBg="1"/>
      <p:bldP spid="181321" grpId="0" animBg="1"/>
      <p:bldP spid="181322" grpId="0" animBg="1"/>
      <p:bldP spid="181323" grpId="0" animBg="1"/>
      <p:bldP spid="181324" grpId="0" animBg="1"/>
      <p:bldP spid="181325" grpId="0" animBg="1"/>
      <p:bldP spid="181326" grpId="0" animBg="1"/>
      <p:bldP spid="181327" grpId="0" animBg="1"/>
      <p:bldP spid="181340" grpId="0" animBg="1"/>
      <p:bldP spid="181339" grpId="0"/>
      <p:bldP spid="181338" grpId="0" animBg="1"/>
      <p:bldP spid="181341" grpId="0" animBg="1"/>
      <p:bldP spid="181342" grpId="0" animBg="1"/>
      <p:bldP spid="181343" grpId="0" animBg="1"/>
      <p:bldP spid="181344" grpId="0"/>
      <p:bldP spid="181345" grpId="0" animBg="1"/>
      <p:bldP spid="181346" grpId="0" animBg="1"/>
      <p:bldP spid="181347" grpId="0" animBg="1"/>
      <p:bldP spid="181348" grpId="0" animBg="1"/>
      <p:bldP spid="181349" grpId="0" animBg="1"/>
      <p:bldP spid="181351" grpId="0" animBg="1"/>
      <p:bldP spid="181352" grpId="0" animBg="1"/>
      <p:bldP spid="181353" grpId="0" animBg="1"/>
      <p:bldP spid="1813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38" name="Group 66"/>
          <p:cNvGrpSpPr>
            <a:grpSpLocks/>
          </p:cNvGrpSpPr>
          <p:nvPr/>
        </p:nvGrpSpPr>
        <p:grpSpPr bwMode="auto">
          <a:xfrm>
            <a:off x="6169025" y="2546350"/>
            <a:ext cx="1628775" cy="1571625"/>
            <a:chOff x="3267" y="781"/>
            <a:chExt cx="1026" cy="990"/>
          </a:xfrm>
        </p:grpSpPr>
        <p:sp>
          <p:nvSpPr>
            <p:cNvPr id="28728" name="Oval 67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68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41" name="Group 69"/>
          <p:cNvGrpSpPr>
            <a:grpSpLocks/>
          </p:cNvGrpSpPr>
          <p:nvPr/>
        </p:nvGrpSpPr>
        <p:grpSpPr bwMode="auto">
          <a:xfrm>
            <a:off x="6991350" y="2430463"/>
            <a:ext cx="1628775" cy="1571625"/>
            <a:chOff x="3267" y="781"/>
            <a:chExt cx="1026" cy="990"/>
          </a:xfrm>
        </p:grpSpPr>
        <p:sp>
          <p:nvSpPr>
            <p:cNvPr id="28726" name="Oval 70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71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Oval 88"/>
          <p:cNvSpPr>
            <a:spLocks noChangeArrowheads="1"/>
          </p:cNvSpPr>
          <p:nvPr/>
        </p:nvSpPr>
        <p:spPr bwMode="auto">
          <a:xfrm rot="2490117">
            <a:off x="7442200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7" name="Freeform 95"/>
          <p:cNvSpPr>
            <a:spLocks/>
          </p:cNvSpPr>
          <p:nvPr/>
        </p:nvSpPr>
        <p:spPr bwMode="auto">
          <a:xfrm>
            <a:off x="7721600" y="5157788"/>
            <a:ext cx="307975" cy="1190625"/>
          </a:xfrm>
          <a:custGeom>
            <a:avLst/>
            <a:gdLst>
              <a:gd name="T0" fmla="*/ 2147483647 w 290"/>
              <a:gd name="T1" fmla="*/ 2147483647 h 572"/>
              <a:gd name="T2" fmla="*/ 2147483647 w 290"/>
              <a:gd name="T3" fmla="*/ 2147483647 h 572"/>
              <a:gd name="T4" fmla="*/ 2147483647 w 290"/>
              <a:gd name="T5" fmla="*/ 2147483647 h 572"/>
              <a:gd name="T6" fmla="*/ 2147483647 w 290"/>
              <a:gd name="T7" fmla="*/ 2147483647 h 572"/>
              <a:gd name="T8" fmla="*/ 2147483647 w 290"/>
              <a:gd name="T9" fmla="*/ 2147483647 h 572"/>
              <a:gd name="T10" fmla="*/ 2147483647 w 290"/>
              <a:gd name="T11" fmla="*/ 2147483647 h 5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572">
                <a:moveTo>
                  <a:pt x="36" y="12"/>
                </a:moveTo>
                <a:cubicBezTo>
                  <a:pt x="0" y="24"/>
                  <a:pt x="36" y="165"/>
                  <a:pt x="36" y="254"/>
                </a:cubicBezTo>
                <a:cubicBezTo>
                  <a:pt x="36" y="343"/>
                  <a:pt x="4" y="516"/>
                  <a:pt x="36" y="544"/>
                </a:cubicBezTo>
                <a:cubicBezTo>
                  <a:pt x="68" y="572"/>
                  <a:pt x="194" y="483"/>
                  <a:pt x="230" y="423"/>
                </a:cubicBezTo>
                <a:cubicBezTo>
                  <a:pt x="266" y="363"/>
                  <a:pt x="290" y="245"/>
                  <a:pt x="254" y="181"/>
                </a:cubicBezTo>
                <a:cubicBezTo>
                  <a:pt x="218" y="117"/>
                  <a:pt x="72" y="0"/>
                  <a:pt x="36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32" name="Group 60"/>
          <p:cNvGrpSpPr>
            <a:grpSpLocks/>
          </p:cNvGrpSpPr>
          <p:nvPr/>
        </p:nvGrpSpPr>
        <p:grpSpPr bwMode="auto">
          <a:xfrm>
            <a:off x="7759700" y="1547813"/>
            <a:ext cx="1628775" cy="1571625"/>
            <a:chOff x="3267" y="781"/>
            <a:chExt cx="1026" cy="990"/>
          </a:xfrm>
        </p:grpSpPr>
        <p:sp>
          <p:nvSpPr>
            <p:cNvPr id="28724" name="Oval 58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Oval 59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35" name="Group 63"/>
          <p:cNvGrpSpPr>
            <a:grpSpLocks/>
          </p:cNvGrpSpPr>
          <p:nvPr/>
        </p:nvGrpSpPr>
        <p:grpSpPr bwMode="auto">
          <a:xfrm>
            <a:off x="7259638" y="3659188"/>
            <a:ext cx="1628775" cy="1571625"/>
            <a:chOff x="3267" y="781"/>
            <a:chExt cx="1026" cy="990"/>
          </a:xfrm>
        </p:grpSpPr>
        <p:sp>
          <p:nvSpPr>
            <p:cNvPr id="28722" name="Oval 64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Oval 65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1" name="Oval 29"/>
          <p:cNvSpPr>
            <a:spLocks noChangeArrowheads="1"/>
          </p:cNvSpPr>
          <p:nvPr/>
        </p:nvSpPr>
        <p:spPr bwMode="auto">
          <a:xfrm>
            <a:off x="6415088" y="2698750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07908" name="Group 36"/>
          <p:cNvGrpSpPr>
            <a:grpSpLocks/>
          </p:cNvGrpSpPr>
          <p:nvPr/>
        </p:nvGrpSpPr>
        <p:grpSpPr bwMode="auto">
          <a:xfrm>
            <a:off x="6772275" y="5667375"/>
            <a:ext cx="2352675" cy="396875"/>
            <a:chOff x="4266" y="3457"/>
            <a:chExt cx="1482" cy="250"/>
          </a:xfrm>
        </p:grpSpPr>
        <p:sp>
          <p:nvSpPr>
            <p:cNvPr id="28720" name="Line 37"/>
            <p:cNvSpPr>
              <a:spLocks noChangeShapeType="1"/>
            </p:cNvSpPr>
            <p:nvPr/>
          </p:nvSpPr>
          <p:spPr bwMode="auto">
            <a:xfrm>
              <a:off x="4266" y="3516"/>
              <a:ext cx="13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Text Box 38"/>
            <p:cNvSpPr txBox="1">
              <a:spLocks noChangeArrowheads="1"/>
            </p:cNvSpPr>
            <p:nvPr/>
          </p:nvSpPr>
          <p:spPr bwMode="auto">
            <a:xfrm>
              <a:off x="5552" y="345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x</a:t>
              </a:r>
            </a:p>
          </p:txBody>
        </p:sp>
      </p:grpSp>
      <p:sp>
        <p:nvSpPr>
          <p:cNvPr id="207874" name="Oval 2"/>
          <p:cNvSpPr>
            <a:spLocks noChangeArrowheads="1"/>
          </p:cNvSpPr>
          <p:nvPr/>
        </p:nvSpPr>
        <p:spPr bwMode="auto">
          <a:xfrm>
            <a:off x="7515225" y="2719388"/>
            <a:ext cx="1628775" cy="1571625"/>
          </a:xfrm>
          <a:prstGeom prst="ellipse">
            <a:avLst/>
          </a:prstGeom>
          <a:solidFill>
            <a:srgbClr val="0000FF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6850"/>
            <a:ext cx="6265863" cy="46593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CC"/>
                </a:solidFill>
                <a:sym typeface="Symbol" pitchFamily="18" charset="2"/>
              </a:rPr>
              <a:t>Claim: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cs typeface="Arial" charset="0"/>
              </a:rPr>
              <a:t> 		, i.e.,</a:t>
            </a:r>
          </a:p>
          <a:p>
            <a:pPr eaLnBrk="1" hangingPunct="1"/>
            <a:endParaRPr lang="en-US" sz="2400" baseline="30000" dirty="0" smtClean="0">
              <a:solidFill>
                <a:schemeClr val="hlink"/>
              </a:solidFill>
              <a:cs typeface="Arial" charset="0"/>
            </a:endParaRPr>
          </a:p>
          <a:p>
            <a:pPr eaLnBrk="1" hangingPunct="1"/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P(r)=</a:t>
            </a:r>
            <a:r>
              <a:rPr lang="en-US" sz="2100" dirty="0" smtClean="0">
                <a:cs typeface="Arial" charset="0"/>
              </a:rPr>
              <a:t>probability of collision when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||p-q||=r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Intuitive proof:</a:t>
            </a:r>
          </a:p>
          <a:p>
            <a:pPr lvl="1" eaLnBrk="1" hangingPunct="1"/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Projection </a:t>
            </a:r>
            <a:r>
              <a:rPr lang="en-US" sz="2100" dirty="0" err="1" smtClean="0">
                <a:solidFill>
                  <a:schemeClr val="tx2"/>
                </a:solidFill>
                <a:cs typeface="Arial" charset="0"/>
              </a:rPr>
              <a:t>approx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preserves distances </a:t>
            </a:r>
            <a:r>
              <a:rPr lang="en-US" sz="2100" dirty="0" smtClean="0">
                <a:solidFill>
                  <a:srgbClr val="0000CC"/>
                </a:solidFill>
                <a:cs typeface="Arial" charset="0"/>
              </a:rPr>
              <a:t>[JL]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2100" baseline="30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= </a:t>
            </a:r>
            <a:r>
              <a:rPr lang="en-US" sz="2100" dirty="0" smtClean="0">
                <a:cs typeface="Arial" charset="0"/>
              </a:rPr>
              <a:t>intersection / union</a:t>
            </a: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P(r)≈</a:t>
            </a:r>
            <a:r>
              <a:rPr lang="en-US" sz="2100" dirty="0" smtClean="0">
                <a:cs typeface="Arial" charset="0"/>
              </a:rPr>
              <a:t>random point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beyond the dashed line</a:t>
            </a:r>
          </a:p>
          <a:p>
            <a:pPr lvl="1" eaLnBrk="1" hangingPunct="1"/>
            <a:r>
              <a:rPr lang="en-US" sz="2100" dirty="0" smtClean="0">
                <a:cs typeface="Arial" charset="0"/>
              </a:rPr>
              <a:t>Fact (high dimensions): the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x</a:t>
            </a:r>
            <a:r>
              <a:rPr lang="en-US" sz="2100" dirty="0" smtClean="0">
                <a:cs typeface="Arial" charset="0"/>
              </a:rPr>
              <a:t>-coordinate of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has a nearly Gaussian distribution </a:t>
            </a:r>
            <a:endParaRPr lang="en-US" sz="21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100" dirty="0" smtClean="0">
                <a:cs typeface="Arial" charset="0"/>
              </a:rPr>
              <a:t>    →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 </a:t>
            </a:r>
            <a:r>
              <a:rPr lang="en-US" sz="2100" dirty="0" err="1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exp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(-A·r</a:t>
            </a:r>
            <a:r>
              <a:rPr lang="en-US" sz="2100" baseline="300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lvl="1" eaLnBrk="1" hangingPunct="1"/>
            <a:endParaRPr lang="en-US" sz="2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endParaRPr lang="en-US" sz="2000" dirty="0" smtClean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07891" name="Oval 19"/>
          <p:cNvSpPr>
            <a:spLocks noChangeArrowheads="1"/>
          </p:cNvSpPr>
          <p:nvPr/>
        </p:nvSpPr>
        <p:spPr bwMode="auto">
          <a:xfrm>
            <a:off x="6424613" y="2714625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7892" name="Oval 20"/>
          <p:cNvSpPr>
            <a:spLocks noChangeArrowheads="1"/>
          </p:cNvSpPr>
          <p:nvPr/>
        </p:nvSpPr>
        <p:spPr bwMode="auto">
          <a:xfrm>
            <a:off x="8331200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8356600" y="33607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6877050" y="3352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q</a:t>
            </a:r>
          </a:p>
        </p:txBody>
      </p:sp>
      <p:sp>
        <p:nvSpPr>
          <p:cNvPr id="207895" name="Oval 23"/>
          <p:cNvSpPr>
            <a:spLocks noChangeArrowheads="1"/>
          </p:cNvSpPr>
          <p:nvPr/>
        </p:nvSpPr>
        <p:spPr bwMode="auto">
          <a:xfrm>
            <a:off x="7178675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7269163" y="3482975"/>
            <a:ext cx="1069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7608888" y="31892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grpSp>
        <p:nvGrpSpPr>
          <p:cNvPr id="207898" name="Group 26"/>
          <p:cNvGrpSpPr>
            <a:grpSpLocks/>
          </p:cNvGrpSpPr>
          <p:nvPr/>
        </p:nvGrpSpPr>
        <p:grpSpPr bwMode="auto">
          <a:xfrm>
            <a:off x="6918325" y="3398838"/>
            <a:ext cx="355600" cy="396875"/>
            <a:chOff x="4454" y="2237"/>
            <a:chExt cx="224" cy="250"/>
          </a:xfrm>
        </p:grpSpPr>
        <p:sp>
          <p:nvSpPr>
            <p:cNvPr id="28718" name="Text Box 27"/>
            <p:cNvSpPr txBox="1">
              <a:spLocks noChangeArrowheads="1"/>
            </p:cNvSpPr>
            <p:nvPr/>
          </p:nvSpPr>
          <p:spPr bwMode="auto">
            <a:xfrm>
              <a:off x="4454" y="223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q</a:t>
              </a:r>
            </a:p>
          </p:txBody>
        </p:sp>
        <p:sp>
          <p:nvSpPr>
            <p:cNvPr id="28719" name="Oval 28"/>
            <p:cNvSpPr>
              <a:spLocks noChangeArrowheads="1"/>
            </p:cNvSpPr>
            <p:nvPr/>
          </p:nvSpPr>
          <p:spPr bwMode="auto">
            <a:xfrm>
              <a:off x="4618" y="2263"/>
              <a:ext cx="60" cy="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7762875" y="2276475"/>
            <a:ext cx="9525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03" name="Group 31"/>
          <p:cNvGrpSpPr>
            <a:grpSpLocks/>
          </p:cNvGrpSpPr>
          <p:nvPr/>
        </p:nvGrpSpPr>
        <p:grpSpPr bwMode="auto">
          <a:xfrm>
            <a:off x="7908925" y="4914900"/>
            <a:ext cx="1174750" cy="760413"/>
            <a:chOff x="4944" y="3039"/>
            <a:chExt cx="711" cy="591"/>
          </a:xfrm>
        </p:grpSpPr>
        <p:sp>
          <p:nvSpPr>
            <p:cNvPr id="28716" name="Line 32"/>
            <p:cNvSpPr>
              <a:spLocks noChangeShapeType="1"/>
            </p:cNvSpPr>
            <p:nvPr/>
          </p:nvSpPr>
          <p:spPr bwMode="auto">
            <a:xfrm flipH="1">
              <a:off x="4944" y="3282"/>
              <a:ext cx="432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Text Box 33"/>
            <p:cNvSpPr txBox="1">
              <a:spLocks noChangeArrowheads="1"/>
            </p:cNvSpPr>
            <p:nvPr/>
          </p:nvSpPr>
          <p:spPr bwMode="auto">
            <a:xfrm>
              <a:off x="5288" y="3039"/>
              <a:ext cx="36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P(r)</a:t>
              </a:r>
            </a:p>
          </p:txBody>
        </p:sp>
      </p:grpSp>
      <p:sp>
        <p:nvSpPr>
          <p:cNvPr id="207906" name="Oval 34"/>
          <p:cNvSpPr>
            <a:spLocks noChangeArrowheads="1"/>
          </p:cNvSpPr>
          <p:nvPr/>
        </p:nvSpPr>
        <p:spPr bwMode="auto">
          <a:xfrm>
            <a:off x="7183438" y="5734050"/>
            <a:ext cx="95250" cy="952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7875588" y="59261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u</a:t>
            </a:r>
          </a:p>
        </p:txBody>
      </p:sp>
      <p:sp>
        <p:nvSpPr>
          <p:cNvPr id="28697" name="Rectangle 39"/>
          <p:cNvSpPr>
            <a:spLocks noChangeArrowheads="1"/>
          </p:cNvSpPr>
          <p:nvPr/>
        </p:nvSpPr>
        <p:spPr bwMode="auto">
          <a:xfrm>
            <a:off x="8758238" y="6426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8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44625"/>
            <a:ext cx="1306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933" name="Oval 61"/>
          <p:cNvSpPr>
            <a:spLocks noChangeArrowheads="1"/>
          </p:cNvSpPr>
          <p:nvPr/>
        </p:nvSpPr>
        <p:spPr bwMode="auto">
          <a:xfrm>
            <a:off x="641508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4" name="Oval 62"/>
          <p:cNvSpPr>
            <a:spLocks noChangeArrowheads="1"/>
          </p:cNvSpPr>
          <p:nvPr/>
        </p:nvSpPr>
        <p:spPr bwMode="auto">
          <a:xfrm>
            <a:off x="751363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79"/>
          <p:cNvSpPr>
            <a:spLocks noChangeArrowheads="1"/>
          </p:cNvSpPr>
          <p:nvPr/>
        </p:nvSpPr>
        <p:spPr bwMode="auto">
          <a:xfrm rot="2490117">
            <a:off x="7442200" y="119538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Oval 80"/>
          <p:cNvSpPr>
            <a:spLocks noChangeArrowheads="1"/>
          </p:cNvSpPr>
          <p:nvPr/>
        </p:nvSpPr>
        <p:spPr bwMode="auto">
          <a:xfrm>
            <a:off x="6508750" y="5111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81"/>
          <p:cNvSpPr>
            <a:spLocks noChangeShapeType="1"/>
          </p:cNvSpPr>
          <p:nvPr/>
        </p:nvSpPr>
        <p:spPr bwMode="auto">
          <a:xfrm>
            <a:off x="6669088" y="663575"/>
            <a:ext cx="8382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82"/>
          <p:cNvSpPr txBox="1">
            <a:spLocks noChangeArrowheads="1"/>
          </p:cNvSpPr>
          <p:nvPr/>
        </p:nvSpPr>
        <p:spPr bwMode="auto">
          <a:xfrm>
            <a:off x="6569075" y="1651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28705" name="Freeform 83"/>
          <p:cNvSpPr>
            <a:spLocks/>
          </p:cNvSpPr>
          <p:nvPr/>
        </p:nvSpPr>
        <p:spPr bwMode="auto">
          <a:xfrm>
            <a:off x="6323013" y="76358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Oval 84"/>
          <p:cNvSpPr>
            <a:spLocks noChangeArrowheads="1"/>
          </p:cNvSpPr>
          <p:nvPr/>
        </p:nvSpPr>
        <p:spPr bwMode="auto">
          <a:xfrm rot="2490117">
            <a:off x="6623050" y="15525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Oval 85"/>
          <p:cNvSpPr>
            <a:spLocks noChangeArrowheads="1"/>
          </p:cNvSpPr>
          <p:nvPr/>
        </p:nvSpPr>
        <p:spPr bwMode="auto">
          <a:xfrm rot="2490117">
            <a:off x="7005638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Oval 86"/>
          <p:cNvSpPr>
            <a:spLocks noChangeArrowheads="1"/>
          </p:cNvSpPr>
          <p:nvPr/>
        </p:nvSpPr>
        <p:spPr bwMode="auto">
          <a:xfrm rot="2490117">
            <a:off x="7342188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Oval 87"/>
          <p:cNvSpPr>
            <a:spLocks noChangeArrowheads="1"/>
          </p:cNvSpPr>
          <p:nvPr/>
        </p:nvSpPr>
        <p:spPr bwMode="auto">
          <a:xfrm rot="2490117">
            <a:off x="7088188" y="15271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Oval 89"/>
          <p:cNvSpPr>
            <a:spLocks noChangeArrowheads="1"/>
          </p:cNvSpPr>
          <p:nvPr/>
        </p:nvSpPr>
        <p:spPr bwMode="auto">
          <a:xfrm rot="2490117">
            <a:off x="7726363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Oval 90"/>
          <p:cNvSpPr>
            <a:spLocks noChangeArrowheads="1"/>
          </p:cNvSpPr>
          <p:nvPr/>
        </p:nvSpPr>
        <p:spPr bwMode="auto">
          <a:xfrm rot="2490117">
            <a:off x="8148638" y="8572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Oval 91"/>
          <p:cNvSpPr>
            <a:spLocks noChangeArrowheads="1"/>
          </p:cNvSpPr>
          <p:nvPr/>
        </p:nvSpPr>
        <p:spPr bwMode="auto">
          <a:xfrm rot="2490117">
            <a:off x="7542213" y="15144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Oval 92"/>
          <p:cNvSpPr>
            <a:spLocks noChangeArrowheads="1"/>
          </p:cNvSpPr>
          <p:nvPr/>
        </p:nvSpPr>
        <p:spPr bwMode="auto">
          <a:xfrm rot="2490117">
            <a:off x="7875588" y="119538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8865" y="1963474"/>
            <a:ext cx="3264425" cy="58221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exp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⁡(−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𝑐𝑟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𝑐𝑟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100" dirty="0" smtClean="0">
                    <a:solidFill>
                      <a:srgbClr val="C00000"/>
                    </a:solidFill>
                  </a:rPr>
                  <a:t> </a:t>
                </a:r>
                <a:endParaRPr lang="en-US" sz="2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blipFill rotWithShape="0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1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4" dur="2000" fill="hold"/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6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3703 C 0.05434 0.08356 0.01632 0.10833 -0.01719 0.09097 C -0.04982 0.07453 -0.0691 0.02638 -0.05555 -0.01899 C -0.0441 -0.06181 -0.01041 -0.08658 0.02014 -0.07176 C 0.04775 -0.05764 0.06476 -0.01644 0.05347 0.02338 C 0.04393 0.05879 0.01528 0.08148 -0.01041 0.06851 C -0.0342 0.05625 -0.04913 0.02222 -0.03958 -0.01112 C -0.03107 -0.04005 -0.00781 -0.05996 0.01354 -0.04815 C 0.03299 -0.03912 0.04497 -0.01135 0.03733 0.01481 C 0.03038 0.03888 0.01233 0.05463 -0.00469 0.04629 C -0.01875 0.03888 -0.02847 0.01782 -0.02309 -0.00232 C -0.01823 -0.02037 -0.00538 -0.03195 0.00695 -0.02616 C 0.01754 -0.0213 0.02518 -0.00741 0.02101 0.00625 C 0.01806 0.01759 0.01042 0.02662 0.00261 0.02361 C -0.00347 0.02013 -0.00868 0.01388 -0.00694 0.00601 C -0.0059 0.00092 -0.0033 -0.00348 0.00018 -0.00371 C 0.00209 -0.00301 0.0033 -0.00278 0.00434 -0.00139 " pathEditMode="relative" rAng="12282561" ptsTypes="fffffffffffffffff">
                                      <p:cBhvr>
                                        <p:cTn id="94" dur="500" spd="-1000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67" grpId="0" animBg="1"/>
      <p:bldP spid="207901" grpId="0" animBg="1" autoUpdateAnimBg="0"/>
      <p:bldP spid="207901" grpId="1" animBg="1"/>
      <p:bldP spid="207874" grpId="0" animBg="1"/>
      <p:bldP spid="207891" grpId="0" animBg="1" autoUpdateAnimBg="0"/>
      <p:bldP spid="207892" grpId="0" animBg="1"/>
      <p:bldP spid="207893" grpId="0" autoUpdateAnimBg="0"/>
      <p:bldP spid="207894" grpId="0" autoUpdateAnimBg="0"/>
      <p:bldP spid="207895" grpId="0" animBg="1"/>
      <p:bldP spid="207896" grpId="0" animBg="1"/>
      <p:bldP spid="207897" grpId="0" autoUpdateAnimBg="0"/>
      <p:bldP spid="207902" grpId="0" animBg="1"/>
      <p:bldP spid="207906" grpId="0" animBg="1"/>
      <p:bldP spid="207906" grpId="1" animBg="1"/>
      <p:bldP spid="207907" grpId="0" autoUpdateAnimBg="0"/>
      <p:bldP spid="207933" grpId="0" animBg="1"/>
      <p:bldP spid="207933" grpId="1" animBg="1"/>
      <p:bldP spid="207934" grpId="0" animBg="1"/>
      <p:bldP spid="207934" grpId="1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 smtClean="0"/>
                  <a:t>More practical variant of above hashing?</a:t>
                </a:r>
              </a:p>
              <a:p>
                <a:pPr eaLnBrk="1" hangingPunct="1"/>
                <a:r>
                  <a:rPr lang="en-US" dirty="0" smtClean="0"/>
                  <a:t>Design space partitioning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that is</a:t>
                </a:r>
              </a:p>
              <a:p>
                <a:pPr lvl="1" eaLnBrk="1" hangingPunct="1"/>
                <a:r>
                  <a:rPr lang="en-US" dirty="0" smtClean="0"/>
                  <a:t>efficient: point location in 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poly(t)</a:t>
                </a:r>
                <a:r>
                  <a:rPr lang="en-US" dirty="0" smtClean="0"/>
                  <a:t> time</a:t>
                </a:r>
              </a:p>
              <a:p>
                <a:pPr lvl="1" eaLnBrk="1" hangingPunct="1"/>
                <a:r>
                  <a:rPr lang="en-US" dirty="0" smtClean="0"/>
                  <a:t>qualitative: regions are “sphere-like”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  <a:blipFill rotWithShape="0">
                <a:blip r:embed="rId2"/>
                <a:stretch>
                  <a:fillRect l="-667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3721" name="Picture 9" descr="plan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4064000"/>
            <a:ext cx="4724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4" name="Line 12"/>
          <p:cNvSpPr>
            <a:spLocks noChangeShapeType="1"/>
          </p:cNvSpPr>
          <p:nvPr/>
        </p:nvSpPr>
        <p:spPr bwMode="auto">
          <a:xfrm flipV="1">
            <a:off x="7529513" y="5426075"/>
            <a:ext cx="728662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7951788" y="4811713"/>
            <a:ext cx="344487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232235" y="3850408"/>
            <a:ext cx="473238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[Prob.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32235" y="4675908"/>
            <a:ext cx="463460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</a:t>
            </a:r>
            <a:r>
              <a:rPr lang="en-US" sz="2300" dirty="0" err="1">
                <a:sym typeface="Symbol" pitchFamily="18" charset="2"/>
              </a:rPr>
              <a:t>Prob</a:t>
            </a:r>
            <a:r>
              <a:rPr lang="en-US" sz="2300" dirty="0">
                <a:sym typeface="Symbol" pitchFamily="18" charset="2"/>
              </a:rPr>
              <a:t>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c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  <a:endParaRPr lang="en-US" sz="2300" baseline="30000" dirty="0">
              <a:solidFill>
                <a:srgbClr val="A50021"/>
              </a:solidFill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2037223" y="4252045"/>
            <a:ext cx="352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A50021"/>
                </a:solidFill>
                <a:cs typeface="Arial" charset="0"/>
                <a:sym typeface="Symbol" pitchFamily="18" charset="2"/>
              </a:rPr>
              <a:t>≥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4574683" y="4483026"/>
            <a:ext cx="726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A50021"/>
                </a:solidFill>
              </a:rPr>
              <a:t>1/c</a:t>
            </a:r>
            <a:r>
              <a:rPr lang="en-US" sz="2400" b="1" baseline="30000" dirty="0" smtClean="0">
                <a:solidFill>
                  <a:srgbClr val="A50021"/>
                </a:solidFill>
              </a:rPr>
              <a:t>2</a:t>
            </a:r>
            <a:endParaRPr lang="en-US" sz="2400" b="1" dirty="0">
              <a:solidFill>
                <a:srgbClr val="A50021"/>
              </a:solidFill>
            </a:endParaRPr>
          </a:p>
        </p:txBody>
      </p:sp>
      <p:sp>
        <p:nvSpPr>
          <p:cNvPr id="11" name="Freeform 69"/>
          <p:cNvSpPr>
            <a:spLocks/>
          </p:cNvSpPr>
          <p:nvPr/>
        </p:nvSpPr>
        <p:spPr bwMode="auto">
          <a:xfrm>
            <a:off x="6035323" y="1590218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Hexagon 11"/>
          <p:cNvSpPr/>
          <p:nvPr/>
        </p:nvSpPr>
        <p:spPr bwMode="auto">
          <a:xfrm>
            <a:off x="7523983" y="1965342"/>
            <a:ext cx="691290" cy="585793"/>
          </a:xfrm>
          <a:prstGeom prst="hexagon">
            <a:avLst/>
          </a:prstGeom>
          <a:solidFill>
            <a:srgbClr val="FF0000">
              <a:alpha val="31000"/>
            </a:srgb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070" y="1386066"/>
            <a:ext cx="3382080" cy="2640695"/>
            <a:chOff x="1230765" y="4187382"/>
            <a:chExt cx="3382080" cy="2640695"/>
          </a:xfrm>
        </p:grpSpPr>
        <p:sp>
          <p:nvSpPr>
            <p:cNvPr id="14" name="Hexagon 13"/>
            <p:cNvSpPr/>
            <p:nvPr/>
          </p:nvSpPr>
          <p:spPr bwMode="auto">
            <a:xfrm>
              <a:off x="2308545" y="506607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Hexagon 14"/>
            <p:cNvSpPr/>
            <p:nvPr/>
          </p:nvSpPr>
          <p:spPr bwMode="auto">
            <a:xfrm>
              <a:off x="176965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Hexagon 15"/>
            <p:cNvSpPr/>
            <p:nvPr/>
          </p:nvSpPr>
          <p:spPr bwMode="auto">
            <a:xfrm>
              <a:off x="1770875" y="477317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Hexagon 16"/>
            <p:cNvSpPr/>
            <p:nvPr/>
          </p:nvSpPr>
          <p:spPr bwMode="auto">
            <a:xfrm>
              <a:off x="2308545" y="448179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Hexagon 17"/>
            <p:cNvSpPr/>
            <p:nvPr/>
          </p:nvSpPr>
          <p:spPr bwMode="auto">
            <a:xfrm>
              <a:off x="2308545" y="565186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Hexagon 18"/>
            <p:cNvSpPr/>
            <p:nvPr/>
          </p:nvSpPr>
          <p:spPr bwMode="auto">
            <a:xfrm>
              <a:off x="2846215" y="47731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Hexagon 19"/>
            <p:cNvSpPr/>
            <p:nvPr/>
          </p:nvSpPr>
          <p:spPr bwMode="auto">
            <a:xfrm>
              <a:off x="284621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Hexagon 20"/>
            <p:cNvSpPr/>
            <p:nvPr/>
          </p:nvSpPr>
          <p:spPr bwMode="auto">
            <a:xfrm>
              <a:off x="3383885" y="505635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Hexagon 21"/>
            <p:cNvSpPr/>
            <p:nvPr/>
          </p:nvSpPr>
          <p:spPr bwMode="auto">
            <a:xfrm>
              <a:off x="3383885" y="44720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Hexagon 22"/>
            <p:cNvSpPr/>
            <p:nvPr/>
          </p:nvSpPr>
          <p:spPr bwMode="auto">
            <a:xfrm>
              <a:off x="3383885" y="564214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Hexagon 23"/>
            <p:cNvSpPr/>
            <p:nvPr/>
          </p:nvSpPr>
          <p:spPr bwMode="auto">
            <a:xfrm>
              <a:off x="3921555" y="475463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Hexagon 24"/>
            <p:cNvSpPr/>
            <p:nvPr/>
          </p:nvSpPr>
          <p:spPr bwMode="auto">
            <a:xfrm>
              <a:off x="3921555" y="5340430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Hexagon 25"/>
            <p:cNvSpPr/>
            <p:nvPr/>
          </p:nvSpPr>
          <p:spPr bwMode="auto">
            <a:xfrm>
              <a:off x="2846215" y="594938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Hexagon 26"/>
            <p:cNvSpPr/>
            <p:nvPr/>
          </p:nvSpPr>
          <p:spPr bwMode="auto">
            <a:xfrm>
              <a:off x="2846215" y="418738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Hexagon 27"/>
            <p:cNvSpPr/>
            <p:nvPr/>
          </p:nvSpPr>
          <p:spPr bwMode="auto">
            <a:xfrm>
              <a:off x="2308545" y="6242284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Hexagon 28"/>
            <p:cNvSpPr/>
            <p:nvPr/>
          </p:nvSpPr>
          <p:spPr bwMode="auto">
            <a:xfrm>
              <a:off x="1769655" y="5949387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Hexagon 29"/>
            <p:cNvSpPr/>
            <p:nvPr/>
          </p:nvSpPr>
          <p:spPr bwMode="auto">
            <a:xfrm>
              <a:off x="1230765" y="506455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Hexagon 30"/>
            <p:cNvSpPr/>
            <p:nvPr/>
          </p:nvSpPr>
          <p:spPr bwMode="auto">
            <a:xfrm>
              <a:off x="1230765" y="565035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Oval 70"/>
          <p:cNvSpPr>
            <a:spLocks noChangeArrowheads="1"/>
          </p:cNvSpPr>
          <p:nvPr/>
        </p:nvSpPr>
        <p:spPr bwMode="auto">
          <a:xfrm>
            <a:off x="7699966" y="2305801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3"/>
              <p:cNvSpPr txBox="1">
                <a:spLocks noChangeArrowheads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3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1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8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5  0.021 0.03469  C 0.025 0.04937  0.027 0.06671  0.029 0.08406  C 0.031 0.1014  0.029 0.11608  0.027 0.13209  C 0.025 0.14677  0.022 0.16278  0.015 0.17612  C 0.009 0.18946  -0.001 0.20014  -0.012 0.20814  C -0.022 0.21615  -0.034 0.22149  -0.046 0.22416  C -0.058 0.22682  -0.07 0.22682  -0.081 0.22416  C -0.093 0.22149  -0.104 0.21482  -0.113 0.20414  C -0.122 0.1948  -0.13 0.18279  -0.134 0.16812  C -0.139 0.15477  -0.141 0.13609  -0.141 0.12142  C -0.142 0.10674  -0.141 0.0894  -0.136 0.07472  C -0.131 0.06138  -0.122 0.0507  -0.11 0.04536  C -0.098 0.04136  -0.086 0.0467  -0.078 0.05604  C -0.071 0.06538  -0.066 0.08006  -0.065 0.0974  C -0.065 0.11475  -0.066 0.13076  -0.071 0.1441  C -0.076 0.15744  -0.075 0.16011  -0.095 0.17746  C -0.113 0.19614  -0.131 0.1908  -0.142 0.19213  C -0.153 0.19213  -0.162 0.1868  -0.173 0.18146  C -0.185 0.17479  -0.195 0.16278  -0.202 0.15211  C -0.209 0.14143  -0.212 0.12809  -0.216 0.10674  C -0.219 0.08539  -0.219 0.07472  -0.219 0.05871  C -0.219 0.0427  -0.219 0.02669  -0.219 0.01067  E" pathEditMode="relative" ptsTypes="">
                                      <p:cBhvr>
                                        <p:cTn id="28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1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 animBg="1"/>
      <p:bldP spid="243725" grpId="0" animBg="1"/>
      <p:bldP spid="243725" grpId="1" animBg="1"/>
      <p:bldP spid="243725" grpId="2" animBg="1"/>
      <p:bldP spid="243726" grpId="0"/>
      <p:bldP spid="243727" grpId="0"/>
      <p:bldP spid="243728" grpId="0"/>
      <p:bldP spid="243729" grpId="0"/>
      <p:bldP spid="11" grpId="0" animBg="1"/>
      <p:bldP spid="12" grpId="0" animBg="1"/>
      <p:bldP spid="32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Time-Space Trade-offs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554373"/>
                  </p:ext>
                </p:extLst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554373"/>
                  </p:ext>
                </p:extLst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9446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321673"/>
                  </p:ext>
                </p:extLst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4/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log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=1+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321673"/>
                  </p:ext>
                </p:extLst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67" t="-6849" r="-516667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81333" t="-6849" r="-313333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6322" t="-6849" r="-170115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887598"/>
                  </p:ext>
                </p:extLst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≈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l-GR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=2.09/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887598"/>
                  </p:ext>
                </p:extLst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93" t="-7576" r="-506011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83710" t="-7576" r="-319005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49815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7338" name="Group 3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40842"/>
              </p:ext>
            </p:extLst>
          </p:nvPr>
        </p:nvGraphicFramePr>
        <p:xfrm>
          <a:off x="2266950" y="1649545"/>
          <a:ext cx="6721625" cy="396875"/>
        </p:xfrm>
        <a:graphic>
          <a:graphicData uri="http://schemas.openxmlformats.org/drawingml/2006/table">
            <a:tbl>
              <a:tblPr/>
              <a:tblGrid>
                <a:gridCol w="1114495"/>
                <a:gridCol w="1344175"/>
                <a:gridCol w="1651415"/>
                <a:gridCol w="261154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700287"/>
                  </p:ext>
                </p:extLst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[DIIM’04, 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700287"/>
                  </p:ext>
                </p:extLst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[DIIM’04, 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539401"/>
                  </p:ext>
                </p:extLst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539401"/>
                  </p:ext>
                </p:extLst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093" t="-7576" r="-50601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83710" t="-7576" r="-31900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Up-Down Arrow 1"/>
          <p:cNvSpPr/>
          <p:nvPr/>
        </p:nvSpPr>
        <p:spPr bwMode="auto">
          <a:xfrm>
            <a:off x="1036248" y="1031964"/>
            <a:ext cx="188705" cy="516219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980" y="1163105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query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ime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4793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210" y="343478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59771" y="342822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2663" y="5310417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026" y="528887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5980" y="223907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719" y="2237835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263902"/>
                  </p:ext>
                </p:extLst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(1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263902"/>
                  </p:ext>
                </p:extLst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05" t="-6849" r="-514365" b="-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116931"/>
                  </p:ext>
                </p:extLst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116931"/>
                  </p:ext>
                </p:extLst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4384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093" t="-6849" r="-506011" b="-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581400" y="5411582"/>
            <a:ext cx="990600" cy="228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6416044"/>
                  </p:ext>
                </p:extLst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OWZ’11]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6416044"/>
                  </p:ext>
                </p:extLst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48897" t="-7576" r="-15955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OWZ’11]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>
            <a:spLocks noChangeArrowheads="1"/>
          </p:cNvSpPr>
          <p:nvPr/>
        </p:nvSpPr>
        <p:spPr bwMode="auto">
          <a:xfrm rot="20859994">
            <a:off x="3123406" y="4903812"/>
            <a:ext cx="19065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1 mem lookup</a:t>
            </a:r>
          </a:p>
        </p:txBody>
      </p:sp>
    </p:spTree>
    <p:extLst>
      <p:ext uri="{BB962C8B-B14F-4D97-AF65-F5344CB8AC3E}">
        <p14:creationId xmlns:p14="http://schemas.microsoft.com/office/powerpoint/2010/main" val="24513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Zoo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600201"/>
                <a:ext cx="5418740" cy="4901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Hamming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coordinate(s)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[IM98]</a:t>
                </a:r>
              </a:p>
              <a:p>
                <a:r>
                  <a:rPr lang="en-US" dirty="0" smtClean="0"/>
                  <a:t>Manhattan distance: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 smtClean="0"/>
                  <a:t>: random grid </a:t>
                </a:r>
                <a:r>
                  <a:rPr lang="en-US" b="0" dirty="0" smtClean="0">
                    <a:solidFill>
                      <a:srgbClr val="000099"/>
                    </a:solidFill>
                  </a:rPr>
                  <a:t>[AI’06]</a:t>
                </a:r>
              </a:p>
              <a:p>
                <a:r>
                  <a:rPr lang="en-US" dirty="0" err="1" smtClean="0"/>
                  <a:t>Jaccard</a:t>
                </a:r>
                <a:r>
                  <a:rPr lang="en-US" dirty="0" smtClean="0"/>
                  <a:t> distance between sets: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on the universe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lim>
                    </m:limLow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:r>
                  <a:rPr lang="en-US" b="0" i="1" dirty="0" smtClean="0"/>
                  <a:t>min-wise hashing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99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Bro</a:t>
                </a:r>
                <a:r>
                  <a:rPr lang="en-US" dirty="0" smtClean="0">
                    <a:solidFill>
                      <a:srgbClr val="000099"/>
                    </a:solidFill>
                    <a:cs typeface="Arial" charset="0"/>
                  </a:rPr>
                  <a:t>’97,BGMZ’97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]</a:t>
                </a:r>
              </a:p>
              <a:p>
                <a:pPr marL="0" lvl="0" indent="0">
                  <a:buClr>
                    <a:srgbClr val="727CA3"/>
                  </a:buClr>
                  <a:buNone/>
                </a:pPr>
                <a:r>
                  <a:rPr lang="en-US" dirty="0" smtClean="0">
                    <a:solidFill>
                      <a:srgbClr val="000099"/>
                    </a:solidFill>
                  </a:rPr>
                  <a:t>[Cha’02,…]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600201"/>
                <a:ext cx="5418740" cy="4901200"/>
              </a:xfrm>
              <a:blipFill rotWithShape="0">
                <a:blip r:embed="rId2"/>
                <a:stretch>
                  <a:fillRect l="-2025" t="-1990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cument"/>
          <p:cNvSpPr>
            <a:spLocks noEditPoints="1" noChangeArrowheads="1"/>
          </p:cNvSpPr>
          <p:nvPr/>
        </p:nvSpPr>
        <p:spPr bwMode="auto">
          <a:xfrm rot="16200000">
            <a:off x="5889890" y="9132"/>
            <a:ext cx="1166317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5940" y="434188"/>
            <a:ext cx="126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be or not to be</a:t>
            </a:r>
            <a:endParaRPr lang="en-US" sz="2000" dirty="0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16200000">
            <a:off x="7651372" y="3984"/>
            <a:ext cx="1176613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3971" y="402337"/>
            <a:ext cx="1651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Simons or not to Simons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6676" y="2699989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…21102…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57078" y="18964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98383" y="19027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66776" y="190339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117548" y="18516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279412" y="16627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90780" y="2699305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…01122…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21182" y="18957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462487" y="19021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030880" y="19027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781652" y="185100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943516" y="166209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13987" y="2130052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…11101…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0780" y="2129368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…01111…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2985" y="3659430"/>
            <a:ext cx="163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be,not,or,to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67590" y="3659430"/>
            <a:ext cx="161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not,or,to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Simons}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22423" y="2118730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4830" y="2130052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117043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783175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78255" y="5494967"/>
                <a:ext cx="2697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 err="1" smtClean="0"/>
                  <a:t>be,to,Simons,or,not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255" y="5494967"/>
                <a:ext cx="2697533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6061" r="-22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580963" y="483111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86117" y="483111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19866" y="4501381"/>
            <a:ext cx="164728" cy="329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210644" y="4501381"/>
            <a:ext cx="164728" cy="329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7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600200"/>
                <a:ext cx="7907275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want exact NNS, 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Can choose any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Correct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Performance:</a:t>
                </a:r>
              </a:p>
              <a:p>
                <a:pPr lvl="2"/>
                <a:r>
                  <a:rPr lang="en-US" dirty="0" smtClean="0"/>
                  <a:t>trade-off between # tables and false positives</a:t>
                </a:r>
              </a:p>
              <a:p>
                <a:pPr lvl="2"/>
                <a:r>
                  <a:rPr lang="en-US" dirty="0"/>
                  <a:t>will depend on dataset “</a:t>
                </a:r>
                <a:r>
                  <a:rPr lang="en-US" dirty="0" smtClean="0"/>
                  <a:t>quality”</a:t>
                </a:r>
              </a:p>
              <a:p>
                <a:pPr lvl="2"/>
                <a:r>
                  <a:rPr lang="en-US" dirty="0" smtClean="0"/>
                  <a:t>Can tune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to optimize for given dataset</a:t>
                </a:r>
              </a:p>
              <a:p>
                <a:r>
                  <a:rPr lang="en-US" dirty="0" smtClean="0"/>
                  <a:t>Further advantages:</a:t>
                </a:r>
              </a:p>
              <a:p>
                <a:pPr lvl="1"/>
                <a:r>
                  <a:rPr lang="en-US" dirty="0" smtClean="0"/>
                  <a:t>Dynamic: point insertions/deletions easy</a:t>
                </a:r>
              </a:p>
              <a:p>
                <a:pPr lvl="1"/>
                <a:r>
                  <a:rPr lang="en-US" dirty="0"/>
                  <a:t>N</a:t>
                </a:r>
                <a:r>
                  <a:rPr lang="en-US" dirty="0" smtClean="0"/>
                  <a:t>atural to parallelize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600200"/>
                <a:ext cx="7907275" cy="4530725"/>
              </a:xfrm>
              <a:blipFill rotWithShape="0">
                <a:blip r:embed="rId2"/>
                <a:stretch>
                  <a:fillRect l="-69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228952" y="317389"/>
            <a:ext cx="2682813" cy="2112276"/>
            <a:chOff x="6267357" y="169980"/>
            <a:chExt cx="2682813" cy="211227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6267357" y="169980"/>
              <a:ext cx="0" cy="21122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267357" y="2282255"/>
              <a:ext cx="268281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 bwMode="auto">
          <a:xfrm>
            <a:off x="6492250" y="388794"/>
            <a:ext cx="2479270" cy="1727200"/>
          </a:xfrm>
          <a:custGeom>
            <a:avLst/>
            <a:gdLst>
              <a:gd name="connsiteX0" fmla="*/ 0 w 2387600"/>
              <a:gd name="connsiteY0" fmla="*/ 0 h 1727200"/>
              <a:gd name="connsiteX1" fmla="*/ 495300 w 2387600"/>
              <a:gd name="connsiteY1" fmla="*/ 1422400 h 1727200"/>
              <a:gd name="connsiteX2" fmla="*/ 2387600 w 2387600"/>
              <a:gd name="connsiteY2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1727200">
                <a:moveTo>
                  <a:pt x="0" y="0"/>
                </a:moveTo>
                <a:cubicBezTo>
                  <a:pt x="48683" y="567266"/>
                  <a:pt x="97367" y="1134533"/>
                  <a:pt x="495300" y="1422400"/>
                </a:cubicBezTo>
                <a:cubicBezTo>
                  <a:pt x="893233" y="1710267"/>
                  <a:pt x="1640416" y="1718733"/>
                  <a:pt x="2387600" y="17272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5010" y="180977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afety not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guaranteed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6607465" y="408867"/>
            <a:ext cx="268835" cy="69129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9680" y="1012272"/>
            <a:ext cx="1362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fewer false </a:t>
            </a:r>
          </a:p>
          <a:p>
            <a:r>
              <a:rPr lang="en-US" sz="2000" dirty="0" smtClean="0">
                <a:latin typeface="+mn-lt"/>
              </a:rPr>
              <a:t>positives</a:t>
            </a:r>
            <a:endParaRPr lang="en-US" sz="2000" dirty="0">
              <a:latin typeface="+mn-lt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7731885" y="1732969"/>
            <a:ext cx="117988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1903" y="365321"/>
            <a:ext cx="1441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fewer tables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7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/>
      <p:bldP spid="22" grpId="0" animBg="1"/>
      <p:bldP spid="23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/>
                  <a:t> of points</a:t>
                </a:r>
              </a:p>
              <a:p>
                <a:pPr eaLnBrk="1" hangingPunct="1"/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04620" cy="4530725"/>
              </a:xfrm>
              <a:blipFill rotWithShape="1">
                <a:blip r:embed="rId3"/>
                <a:stretch>
                  <a:fillRect l="-2311" t="-1750" r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partitions beyond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5995847" cy="4530725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 smtClean="0"/>
                  <a:t>Data-dependent </a:t>
                </a:r>
                <a:r>
                  <a:rPr lang="en-US" dirty="0" smtClean="0"/>
                  <a:t>partitions…</a:t>
                </a:r>
              </a:p>
              <a:p>
                <a:r>
                  <a:rPr lang="en-US" dirty="0" smtClean="0"/>
                  <a:t>Practice:</a:t>
                </a:r>
              </a:p>
              <a:p>
                <a:pPr lvl="1"/>
                <a:r>
                  <a:rPr lang="en-US" dirty="0" smtClean="0"/>
                  <a:t>Trees: </a:t>
                </a:r>
                <a:r>
                  <a:rPr lang="en-US" dirty="0" err="1" smtClean="0"/>
                  <a:t>kd</a:t>
                </a:r>
                <a:r>
                  <a:rPr lang="en-US" dirty="0" smtClean="0"/>
                  <a:t>-trees, quad-trees, ball-trees, </a:t>
                </a:r>
                <a:r>
                  <a:rPr lang="en-US" dirty="0" err="1" smtClean="0"/>
                  <a:t>rp</a:t>
                </a:r>
                <a:r>
                  <a:rPr lang="en-US" dirty="0" smtClean="0"/>
                  <a:t>-trees, PCA-trees, </a:t>
                </a:r>
                <a:r>
                  <a:rPr lang="en-US" dirty="0" err="1" smtClean="0"/>
                  <a:t>sp</a:t>
                </a:r>
                <a:r>
                  <a:rPr lang="en-US" dirty="0" smtClean="0"/>
                  <a:t>-trees…</a:t>
                </a:r>
              </a:p>
              <a:p>
                <a:pPr lvl="1"/>
                <a:r>
                  <a:rPr lang="en-US" dirty="0" smtClean="0"/>
                  <a:t>often no guarantees</a:t>
                </a:r>
              </a:p>
              <a:p>
                <a:r>
                  <a:rPr lang="en-US" dirty="0" smtClean="0"/>
                  <a:t>Theory: 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etter NNS by </a:t>
                </a:r>
                <a:r>
                  <a:rPr lang="en-US" i="1" dirty="0" smtClean="0"/>
                  <a:t>data-dependent </a:t>
                </a:r>
                <a:r>
                  <a:rPr lang="en-US" dirty="0" smtClean="0"/>
                  <a:t>space partitions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[A-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Indyk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-Nguyen-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Razenshteyn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7/8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7/8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2"/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95847" cy="4530725"/>
              </a:xfrm>
              <a:blipFill rotWithShape="0">
                <a:blip r:embed="rId2"/>
                <a:stretch>
                  <a:fillRect l="-915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69"/>
          <p:cNvSpPr>
            <a:spLocks/>
          </p:cNvSpPr>
          <p:nvPr/>
        </p:nvSpPr>
        <p:spPr bwMode="auto">
          <a:xfrm>
            <a:off x="5608935" y="1110727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453047" y="1172100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6874" y="89427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74" y="894270"/>
                <a:ext cx="42832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6569060" y="1009485"/>
            <a:ext cx="729695" cy="16130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721460" y="2223740"/>
            <a:ext cx="2219575" cy="821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32"/>
          <p:cNvSpPr>
            <a:spLocks noChangeArrowheads="1"/>
          </p:cNvSpPr>
          <p:nvPr/>
        </p:nvSpPr>
        <p:spPr bwMode="auto">
          <a:xfrm>
            <a:off x="7102772" y="135593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6300647" y="166691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7356964" y="197115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6645260" y="233499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7745414" y="234859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2"/>
          <p:cNvSpPr>
            <a:spLocks noChangeArrowheads="1"/>
          </p:cNvSpPr>
          <p:nvPr/>
        </p:nvSpPr>
        <p:spPr bwMode="auto">
          <a:xfrm>
            <a:off x="8364009" y="198464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7500938" y="2886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7897814" y="274009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7358" y="4986181"/>
                <a:ext cx="3089692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cf.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[AI’06, OWZ’10]</a:t>
                </a:r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58" y="4986181"/>
                <a:ext cx="3089692" cy="528543"/>
              </a:xfrm>
              <a:prstGeom prst="rect">
                <a:avLst/>
              </a:prstGeom>
              <a:blipFill rotWithShape="0">
                <a:blip r:embed="rId4"/>
                <a:stretch>
                  <a:fillRect l="-1972" r="-177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07358" y="5488441"/>
                <a:ext cx="3106684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cf.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[IM’98, OWZ’10]</a:t>
                </a:r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58" y="5488441"/>
                <a:ext cx="3106684" cy="528543"/>
              </a:xfrm>
              <a:prstGeom prst="rect">
                <a:avLst/>
              </a:prstGeom>
              <a:blipFill rotWithShape="0">
                <a:blip r:embed="rId5"/>
                <a:stretch>
                  <a:fillRect l="-196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8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005007" y="3399343"/>
            <a:ext cx="2387096" cy="1931607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</p:cNvCxnSpPr>
          <p:nvPr/>
        </p:nvCxnSpPr>
        <p:spPr>
          <a:xfrm>
            <a:off x="5135407" y="3533842"/>
            <a:ext cx="2280293" cy="219945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2780928" y="3236975"/>
            <a:ext cx="103257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14" idx="1"/>
          </p:cNvCxnSpPr>
          <p:nvPr/>
        </p:nvCxnSpPr>
        <p:spPr>
          <a:xfrm>
            <a:off x="5061664" y="3236975"/>
            <a:ext cx="1284931" cy="764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1"/>
          </p:cNvCxnSpPr>
          <p:nvPr/>
        </p:nvCxnSpPr>
        <p:spPr>
          <a:xfrm>
            <a:off x="5061664" y="3313182"/>
            <a:ext cx="1776231" cy="53787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6301" y="3370459"/>
            <a:ext cx="1885369" cy="98106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86301" y="3389590"/>
            <a:ext cx="2305802" cy="159531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for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189420" y="2276850"/>
            <a:ext cx="2496325" cy="1920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665" y="2776115"/>
            <a:ext cx="2318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High dimensional</a:t>
            </a:r>
          </a:p>
          <a:p>
            <a:r>
              <a:rPr lang="en-US" sz="2400" dirty="0" smtClean="0">
                <a:latin typeface="+mn-lt"/>
              </a:rPr>
              <a:t>geometry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6595" y="3082550"/>
            <a:ext cx="281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dimension reduction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7895" y="3620220"/>
            <a:ext cx="217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space partitions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4378" y="4733965"/>
            <a:ext cx="153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embedding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6423" y="55024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5739" y="31798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NNS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110" y="4139290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small dimension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5700" y="5124693"/>
            <a:ext cx="133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sketching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75036" y="6269643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573586" y="619612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18989" y="6202175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813501" y="6214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637989" y="6198801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9" descr="plan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75" y="1180979"/>
            <a:ext cx="2368757" cy="17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  <p:bldP spid="19" grpId="0"/>
      <p:bldP spid="3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 eaLnBrk="1" hangingPunct="1"/>
            <a:r>
              <a:rPr lang="en-US" sz="2500" dirty="0" smtClean="0"/>
              <a:t>Generic setup:</a:t>
            </a:r>
          </a:p>
          <a:p>
            <a:pPr lvl="1" eaLnBrk="1" hangingPunct="1"/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 eaLnBrk="1" hangingPunct="1"/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 eaLnBrk="1" hangingPunct="1"/>
            <a:r>
              <a:rPr lang="en-US" sz="2500" dirty="0" smtClean="0"/>
              <a:t>Application areas: </a:t>
            </a:r>
          </a:p>
          <a:p>
            <a:pPr lvl="1" eaLnBrk="1" hangingPunct="1"/>
            <a:r>
              <a:rPr lang="en-US" sz="2100" dirty="0" smtClean="0"/>
              <a:t>machine learning: k-NN rule</a:t>
            </a:r>
          </a:p>
          <a:p>
            <a:pPr lvl="1" eaLnBrk="1" hangingPunct="1"/>
            <a:r>
              <a:rPr lang="en-US" sz="2100" dirty="0" smtClean="0"/>
              <a:t>speech/image/video/music recognition, vector quantization, bioinformatics, etc…</a:t>
            </a:r>
          </a:p>
          <a:p>
            <a:pPr eaLnBrk="1" hangingPunct="1"/>
            <a:r>
              <a:rPr lang="en-US" sz="2500" dirty="0" smtClean="0"/>
              <a:t>Distance can be: </a:t>
            </a:r>
          </a:p>
          <a:p>
            <a:pPr lvl="1" eaLnBrk="1" hangingPunct="1"/>
            <a:r>
              <a:rPr lang="en-US" sz="2100" dirty="0" smtClean="0"/>
              <a:t>Hamming,	Euclidean, 				 edit distance, Earth-mover distance, etc…</a:t>
            </a:r>
          </a:p>
          <a:p>
            <a:pPr eaLnBrk="1" hangingPunct="1"/>
            <a:r>
              <a:rPr lang="en-US" sz="2500" dirty="0" smtClean="0"/>
              <a:t>Primitive for other problems:</a:t>
            </a:r>
          </a:p>
          <a:p>
            <a:pPr lvl="1" eaLnBrk="1" hangingPunct="1"/>
            <a:r>
              <a:rPr lang="en-US" sz="2100" dirty="0" smtClean="0"/>
              <a:t>find the similar pairs in a set </a:t>
            </a:r>
            <a:r>
              <a:rPr lang="en-US" sz="2100" dirty="0" smtClean="0">
                <a:solidFill>
                  <a:srgbClr val="A50021"/>
                </a:solidFill>
              </a:rPr>
              <a:t>D</a:t>
            </a:r>
            <a:r>
              <a:rPr lang="en-US" sz="2100" dirty="0" smtClean="0"/>
              <a:t>, clustering…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79450"/>
            <a:ext cx="4872038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61340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Compute </a:t>
                </a:r>
                <a:r>
                  <a:rPr lang="en-US" i="1" dirty="0" err="1" smtClean="0"/>
                  <a:t>Voronoi</a:t>
                </a:r>
                <a:r>
                  <a:rPr lang="en-US" i="1" dirty="0" smtClean="0"/>
                  <a:t> diagram</a:t>
                </a:r>
              </a:p>
              <a:p>
                <a:pPr eaLnBrk="1" hangingPunct="1"/>
                <a:r>
                  <a:rPr lang="en-US" dirty="0" smtClean="0"/>
                  <a:t>Given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perform </a:t>
                </a:r>
                <a:r>
                  <a:rPr lang="en-US" i="1" dirty="0" smtClean="0"/>
                  <a:t>point location</a:t>
                </a:r>
              </a:p>
              <a:p>
                <a:pPr eaLnBrk="1" hangingPunct="1"/>
                <a:r>
                  <a:rPr lang="en-US" dirty="0" smtClean="0"/>
                  <a:t>Performance:</a:t>
                </a:r>
              </a:p>
              <a:p>
                <a:pPr lvl="1" eaLnBrk="1" hangingPunct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lvl="1" eaLnBrk="1" hangingPunct="1"/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613400" cy="4530725"/>
              </a:xfrm>
              <a:blipFill rotWithShape="1">
                <a:blip r:embed="rId3"/>
                <a:stretch>
                  <a:fillRect l="-238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7566025" y="3313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>
            <a:off x="7259638" y="3389313"/>
            <a:ext cx="382587" cy="196850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High-dimensional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  <a:blipFill rotWithShape="0">
                <a:blip r:embed="rId2"/>
                <a:stretch>
                  <a:fillRect l="-741" t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672986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672986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72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03846" r="-191218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03846" r="-1964" b="-203846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16912" r="-191218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16912" r="-1964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A50021"/>
                    </a:solidFill>
                  </a:rPr>
                  <a:t>r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-near neighbor:</a:t>
                </a:r>
                <a:r>
                  <a:rPr lang="en-US" dirty="0" smtClean="0"/>
                  <a:t> given a new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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Randomized: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returned with 90% probability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957888" cy="4530725"/>
              </a:xfrm>
              <a:blipFill rotWithShape="1">
                <a:blip r:embed="rId3"/>
                <a:stretch>
                  <a:fillRect l="-2252" r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40" name="Text Box 16"/>
          <p:cNvSpPr txBox="1">
            <a:spLocks noChangeArrowheads="1"/>
          </p:cNvSpPr>
          <p:nvPr/>
        </p:nvSpPr>
        <p:spPr bwMode="auto">
          <a:xfrm rot="-1164218">
            <a:off x="330533" y="1501893"/>
            <a:ext cx="2123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A50021"/>
                </a:solidFill>
                <a:latin typeface="+mn-lt"/>
              </a:rPr>
              <a:t>c</a:t>
            </a:r>
            <a:r>
              <a:rPr lang="en-US" sz="2600" dirty="0">
                <a:solidFill>
                  <a:srgbClr val="0000CC"/>
                </a:solidFill>
                <a:latin typeface="+mn-lt"/>
              </a:rPr>
              <a:t>-approximate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41" name="Text Box 17"/>
              <p:cNvSpPr txBox="1">
                <a:spLocks noChangeArrowheads="1"/>
              </p:cNvSpPr>
              <p:nvPr/>
            </p:nvSpPr>
            <p:spPr bwMode="auto">
              <a:xfrm>
                <a:off x="5514510" y="2390899"/>
                <a:ext cx="692241" cy="4924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904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510" y="2390899"/>
                <a:ext cx="69224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42" name="Text Box 18"/>
              <p:cNvSpPr txBox="1">
                <a:spLocks noChangeArrowheads="1"/>
              </p:cNvSpPr>
              <p:nvPr/>
            </p:nvSpPr>
            <p:spPr bwMode="auto">
              <a:xfrm>
                <a:off x="1203015" y="2852925"/>
                <a:ext cx="2859694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i="1" dirty="0" smtClean="0">
                    <a:latin typeface="+mn-lt"/>
                  </a:rPr>
                  <a:t>if there exists a</a:t>
                </a:r>
              </a:p>
              <a:p>
                <a:r>
                  <a:rPr lang="en-US" sz="2600" i="1" dirty="0" smtClean="0">
                    <a:latin typeface="+mn-lt"/>
                  </a:rPr>
                  <a:t>point </a:t>
                </a:r>
                <a:r>
                  <a:rPr lang="en-US" sz="2600" i="1" dirty="0">
                    <a:latin typeface="+mn-lt"/>
                  </a:rPr>
                  <a:t>at distance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</m:t>
                    </m:r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endParaRPr lang="en-US" sz="2600" i="1" dirty="0">
                  <a:solidFill>
                    <a:srgbClr val="A50021"/>
                  </a:solidFill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290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015" y="2852925"/>
                <a:ext cx="285969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3838" t="-6164" b="-16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0" grpId="0"/>
      <p:bldP spid="129041" grpId="0" animBg="1"/>
      <p:bldP spid="129042" grpId="0"/>
      <p:bldP spid="129061" grpId="0"/>
      <p:bldP spid="129062" grpId="0" animBg="1"/>
      <p:bldP spid="129062" grpId="1" animBg="1"/>
      <p:bldP spid="129063" grpId="0" animBg="1"/>
      <p:bldP spid="129064" grpId="0" animBg="1"/>
      <p:bldP spid="129065" grpId="0"/>
      <p:bldP spid="129066" grpId="0"/>
      <p:bldP spid="129068" grpId="0" animBg="1"/>
      <p:bldP spid="129069" grpId="0"/>
      <p:bldP spid="1290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Heuristic for Exact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A50021"/>
                    </a:solidFill>
                  </a:rPr>
                  <a:t>r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-near neighbor:</a:t>
                </a:r>
                <a:r>
                  <a:rPr lang="en-US" dirty="0" smtClean="0"/>
                  <a:t> given a new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with</a:t>
                </a:r>
              </a:p>
              <a:p>
                <a:pPr lvl="1" eaLnBrk="1" hangingPunct="1"/>
                <a:r>
                  <a:rPr lang="en-US" dirty="0"/>
                  <a:t>a</a:t>
                </a:r>
                <a:r>
                  <a:rPr lang="en-US" dirty="0" smtClean="0"/>
                  <a:t>ll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𝑟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(each with 90% probability)</a:t>
                </a:r>
              </a:p>
              <a:p>
                <a:pPr lvl="1" eaLnBrk="1" hangingPunct="1"/>
                <a:endParaRPr lang="en-US" dirty="0" smtClean="0">
                  <a:sym typeface="Symbol" pitchFamily="18" charset="2"/>
                </a:endParaRPr>
              </a:p>
              <a:p>
                <a:pPr lvl="1" eaLnBrk="1" hangingPunct="1"/>
                <a:r>
                  <a:rPr lang="en-US" i="1" dirty="0" smtClean="0">
                    <a:sym typeface="Symbol" pitchFamily="18" charset="2"/>
                  </a:rPr>
                  <a:t>may</a:t>
                </a:r>
                <a:r>
                  <a:rPr lang="en-US" dirty="0" smtClean="0">
                    <a:sym typeface="Symbol" pitchFamily="18" charset="2"/>
                  </a:rPr>
                  <a:t> contain some approximate neighbors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Can filter out bad answers 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957888" cy="4530725"/>
              </a:xfrm>
              <a:blipFill rotWithShape="1">
                <a:blip r:embed="rId3"/>
                <a:stretch>
                  <a:fillRect l="-2252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 rot="-1164218">
            <a:off x="330533" y="1501893"/>
            <a:ext cx="2123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A50021"/>
                </a:solidFill>
                <a:latin typeface="+mn-lt"/>
              </a:rPr>
              <a:t>c</a:t>
            </a:r>
            <a:r>
              <a:rPr lang="en-US" sz="2600" dirty="0">
                <a:solidFill>
                  <a:srgbClr val="0000CC"/>
                </a:solidFill>
                <a:latin typeface="+mn-lt"/>
              </a:rPr>
              <a:t>-approximate</a:t>
            </a:r>
          </a:p>
        </p:txBody>
      </p:sp>
    </p:spTree>
    <p:extLst>
      <p:ext uri="{BB962C8B-B14F-4D97-AF65-F5344CB8AC3E}">
        <p14:creationId xmlns:p14="http://schemas.microsoft.com/office/powerpoint/2010/main" val="30286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Approximation Algorithms for NNS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 vast literature:</a:t>
            </a:r>
          </a:p>
          <a:p>
            <a:pPr lvl="1" eaLnBrk="1" hangingPunct="1"/>
            <a:r>
              <a:rPr lang="en-US" sz="3200" dirty="0" smtClean="0"/>
              <a:t>milder dependence on dimension</a:t>
            </a:r>
          </a:p>
          <a:p>
            <a:pPr marL="914400" lvl="2" indent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[Arya-Mount’93], [Clarkson’94], [Arya-Mount-Netanyahu-Silverman-We’98], [Kleinberg’97], [Har-Peled’02], [Chan’02]…</a:t>
            </a:r>
          </a:p>
          <a:p>
            <a:pPr lvl="1" eaLnBrk="1" hangingPunct="1"/>
            <a:r>
              <a:rPr lang="en-US" sz="3200" dirty="0" smtClean="0"/>
              <a:t>little to no dependence on dimension</a:t>
            </a:r>
          </a:p>
          <a:p>
            <a:pPr marL="914400" lvl="2" indent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[Indyk-Motwani’98], [Kushilevitz-Ostrovsky-Rabani’98], [Indyk’98, ‘01], [Gionis-Indyk-Motwani’99], [Charikar’02], [Datar-Immorlica-Indyk-Mirrokni’04], [Chakrabarti-Regev’04], [Panigrahy’06], [Ailon-Chazelle’06], [A-Indyk’06],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=1/c^2+o_t(1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60"/>
  <p:tag name="PICTUREFILESIZE" val="11109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triangle-theme</Template>
  <TotalTime>22134</TotalTime>
  <Words>1009</Words>
  <Application>Microsoft Office PowerPoint</Application>
  <PresentationFormat>On-screen Show (4:3)</PresentationFormat>
  <Paragraphs>423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 Black</vt:lpstr>
      <vt:lpstr>Cambria Math</vt:lpstr>
      <vt:lpstr>Wingdings</vt:lpstr>
      <vt:lpstr>Symbol</vt:lpstr>
      <vt:lpstr>Wingdings 3</vt:lpstr>
      <vt:lpstr>Arial</vt:lpstr>
      <vt:lpstr>Bookman Old Style</vt:lpstr>
      <vt:lpstr>Aharoni</vt:lpstr>
      <vt:lpstr>GillSans</vt:lpstr>
      <vt:lpstr>Gill Sans MT</vt:lpstr>
      <vt:lpstr>Courier New</vt:lpstr>
      <vt:lpstr>triangle-theme</vt:lpstr>
      <vt:lpstr>  Algorithmic High-Dimensional Geometry 1</vt:lpstr>
      <vt:lpstr>Prism of nearest neighbor search (NNS)</vt:lpstr>
      <vt:lpstr>Nearest Neighbor Search (NNS)</vt:lpstr>
      <vt:lpstr>Motivation</vt:lpstr>
      <vt:lpstr>2D case</vt:lpstr>
      <vt:lpstr>High-dimensional case</vt:lpstr>
      <vt:lpstr>Approximate NNS</vt:lpstr>
      <vt:lpstr>Heuristic for Exact NNS</vt:lpstr>
      <vt:lpstr>Approximation Algorithms for NNS</vt:lpstr>
      <vt:lpstr>Dimension Reduction</vt:lpstr>
      <vt:lpstr>Motivation</vt:lpstr>
      <vt:lpstr>Dimension Reduction</vt:lpstr>
      <vt:lpstr>Idea:</vt:lpstr>
      <vt:lpstr>1D embedding</vt:lpstr>
      <vt:lpstr>1D embedding</vt:lpstr>
      <vt:lpstr>Full Dimension Reduction </vt:lpstr>
      <vt:lpstr>Concentration</vt:lpstr>
      <vt:lpstr>Dimension Reduction: wrap-up</vt:lpstr>
      <vt:lpstr>Space Partitions</vt:lpstr>
      <vt:lpstr>Locality-Sensitive Hashing</vt:lpstr>
      <vt:lpstr>NNS for Euclidean space</vt:lpstr>
      <vt:lpstr>Putting it all together</vt:lpstr>
      <vt:lpstr>Analysis of LSH Scheme</vt:lpstr>
      <vt:lpstr>Better LSH ?</vt:lpstr>
      <vt:lpstr>Proof idea</vt:lpstr>
      <vt:lpstr>Open question:</vt:lpstr>
      <vt:lpstr>Time-Space Trade-offs</vt:lpstr>
      <vt:lpstr>LSH Zoo</vt:lpstr>
      <vt:lpstr>LSH in the wild</vt:lpstr>
      <vt:lpstr>Space partitions beyond LSH</vt:lpstr>
      <vt:lpstr>Recap for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Alexandr Andoni</cp:lastModifiedBy>
  <cp:revision>1765</cp:revision>
  <dcterms:created xsi:type="dcterms:W3CDTF">2008-03-04T22:47:46Z</dcterms:created>
  <dcterms:modified xsi:type="dcterms:W3CDTF">2013-09-10T02:39:46Z</dcterms:modified>
</cp:coreProperties>
</file>