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9" r:id="rId2"/>
  </p:sldMasterIdLst>
  <p:notesMasterIdLst>
    <p:notesMasterId r:id="rId23"/>
  </p:notesMasterIdLst>
  <p:sldIdLst>
    <p:sldId id="587" r:id="rId3"/>
    <p:sldId id="261" r:id="rId4"/>
    <p:sldId id="262" r:id="rId5"/>
    <p:sldId id="258" r:id="rId6"/>
    <p:sldId id="263" r:id="rId7"/>
    <p:sldId id="272" r:id="rId8"/>
    <p:sldId id="266" r:id="rId9"/>
    <p:sldId id="274" r:id="rId10"/>
    <p:sldId id="536" r:id="rId11"/>
    <p:sldId id="597" r:id="rId12"/>
    <p:sldId id="598" r:id="rId13"/>
    <p:sldId id="584" r:id="rId14"/>
    <p:sldId id="540" r:id="rId15"/>
    <p:sldId id="591" r:id="rId16"/>
    <p:sldId id="280" r:id="rId17"/>
    <p:sldId id="299" r:id="rId18"/>
    <p:sldId id="559" r:id="rId19"/>
    <p:sldId id="560" r:id="rId20"/>
    <p:sldId id="561" r:id="rId21"/>
    <p:sldId id="5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8A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0.90483741803595952</c:v>
                </c:pt>
                <c:pt idx="2">
                  <c:v>0.81873075307798182</c:v>
                </c:pt>
                <c:pt idx="3">
                  <c:v>0.74081822068171788</c:v>
                </c:pt>
                <c:pt idx="4">
                  <c:v>0.67032004603563933</c:v>
                </c:pt>
                <c:pt idx="5">
                  <c:v>0.60653065971263342</c:v>
                </c:pt>
                <c:pt idx="6">
                  <c:v>0.54881163609402639</c:v>
                </c:pt>
                <c:pt idx="7">
                  <c:v>0.49658530379140953</c:v>
                </c:pt>
                <c:pt idx="8">
                  <c:v>0.44932896411722156</c:v>
                </c:pt>
                <c:pt idx="9">
                  <c:v>0.40656965974059911</c:v>
                </c:pt>
                <c:pt idx="10">
                  <c:v>0.36787944117144233</c:v>
                </c:pt>
                <c:pt idx="11">
                  <c:v>0.33287108369807955</c:v>
                </c:pt>
                <c:pt idx="12">
                  <c:v>0.30119421191220214</c:v>
                </c:pt>
                <c:pt idx="13">
                  <c:v>0.27253179303401259</c:v>
                </c:pt>
                <c:pt idx="14">
                  <c:v>0.24659696394160649</c:v>
                </c:pt>
                <c:pt idx="15">
                  <c:v>0.22313016014842982</c:v>
                </c:pt>
                <c:pt idx="16">
                  <c:v>0.20189651799465538</c:v>
                </c:pt>
                <c:pt idx="17">
                  <c:v>0.18268352405273466</c:v>
                </c:pt>
                <c:pt idx="18">
                  <c:v>0.16529888822158653</c:v>
                </c:pt>
                <c:pt idx="19">
                  <c:v>0.14956861922263506</c:v>
                </c:pt>
                <c:pt idx="20">
                  <c:v>0.1353352832366127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7C-4519-9C7F-4EEC2C8A218A}"/>
            </c:ext>
          </c:extLst>
        </c:ser>
        <c:ser>
          <c:idx val="1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1</c:v>
                </c:pt>
                <c:pt idx="1">
                  <c:v>0.81873075307798171</c:v>
                </c:pt>
                <c:pt idx="2">
                  <c:v>0.67032004603563922</c:v>
                </c:pt>
                <c:pt idx="3">
                  <c:v>0.5488116360940265</c:v>
                </c:pt>
                <c:pt idx="4">
                  <c:v>0.44932896411722162</c:v>
                </c:pt>
                <c:pt idx="5">
                  <c:v>0.36787944117144233</c:v>
                </c:pt>
                <c:pt idx="6">
                  <c:v>0.30119421191220203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0.11080315836233388</c:v>
                </c:pt>
                <c:pt idx="12">
                  <c:v>9.0717953289412526E-2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4.9787068367863938E-2</c:v>
                </c:pt>
                <c:pt idx="16">
                  <c:v>4.0762203978366204E-2</c:v>
                </c:pt>
                <c:pt idx="17">
                  <c:v>3.3373269960326087E-2</c:v>
                </c:pt>
                <c:pt idx="18">
                  <c:v>2.7323722447292559E-2</c:v>
                </c:pt>
                <c:pt idx="19">
                  <c:v>2.2370771856165598E-2</c:v>
                </c:pt>
                <c:pt idx="20">
                  <c:v>1.8315638888734182E-2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7C-4519-9C7F-4EEC2C8A2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281952"/>
        <c:axId val="303281560"/>
      </c:lineChart>
      <c:catAx>
        <c:axId val="3032819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crossAx val="303281560"/>
        <c:crosses val="autoZero"/>
        <c:auto val="1"/>
        <c:lblAlgn val="ctr"/>
        <c:lblOffset val="100"/>
        <c:noMultiLvlLbl val="0"/>
      </c:catAx>
      <c:valAx>
        <c:axId val="30328156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collision</a:t>
                </a:r>
                <a:r>
                  <a:rPr lang="en-US" baseline="0"/>
                  <a:t> probability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0328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0.6552</cdr:x>
      <cdr:y>0.68887</cdr:y>
    </cdr:from>
    <cdr:to>
      <cdr:x>0.6552</cdr:x>
      <cdr:y>0.88488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5A01C1C-9A08-492E-BA3E-3FADC3DFB368}"/>
            </a:ext>
          </a:extLst>
        </cdr:cNvPr>
        <cdr:cNvCxnSpPr/>
      </cdr:nvCxnSpPr>
      <cdr:spPr>
        <a:xfrm xmlns:a="http://schemas.openxmlformats.org/drawingml/2006/main">
          <a:off x="2995590" y="1889720"/>
          <a:ext cx="0" cy="5376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0.2604</cdr:x>
      <cdr:y>0.40887</cdr:y>
    </cdr:from>
    <cdr:to>
      <cdr:x>0.2604</cdr:x>
      <cdr:y>0.88488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4B465C0-78FD-438A-9B38-9FE42083C7B9}"/>
            </a:ext>
          </a:extLst>
        </cdr:cNvPr>
        <cdr:cNvCxnSpPr/>
      </cdr:nvCxnSpPr>
      <cdr:spPr>
        <a:xfrm xmlns:a="http://schemas.openxmlformats.org/drawingml/2006/main">
          <a:off x="1190555" y="1121620"/>
          <a:ext cx="0" cy="130577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0.70287</cdr:y>
    </cdr:from>
    <cdr:to>
      <cdr:x>0.6636</cdr:x>
      <cdr:y>0.70287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F473BA7A-AFCF-4FA5-86EB-BFADBD19BF00}"/>
            </a:ext>
          </a:extLst>
        </cdr:cNvPr>
        <cdr:cNvCxnSpPr/>
      </cdr:nvCxnSpPr>
      <cdr:spPr>
        <a:xfrm xmlns:a="http://schemas.openxmlformats.org/drawingml/2006/main" flipH="1">
          <a:off x="1" y="1928125"/>
          <a:ext cx="303399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2.18723E-7</cdr:x>
      <cdr:y>0.42287</cdr:y>
    </cdr:from>
    <cdr:to>
      <cdr:x>0.2604</cdr:x>
      <cdr:y>0.42287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2EDBAE9B-0776-4162-B509-6F2333FB2246}"/>
            </a:ext>
          </a:extLst>
        </cdr:cNvPr>
        <cdr:cNvCxnSpPr/>
      </cdr:nvCxnSpPr>
      <cdr:spPr>
        <a:xfrm xmlns:a="http://schemas.openxmlformats.org/drawingml/2006/main" flipH="1">
          <a:off x="1" y="1160025"/>
          <a:ext cx="1190554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5AD0-44E6-4F5D-BD6D-E7959CCCAE12}" type="datetimeFigureOut">
              <a:rPr lang="en-US" smtClean="0"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3F5A7-A147-4F86-8376-1A3EEE4EA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0EC00-B3F3-4B0C-9992-D4BEE170643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8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02FFC-286B-4043-B72A-43B13F8D7F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52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L hash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02FFC-286B-4043-B72A-43B13F8D7F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035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194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5"/>
            <a:ext cx="8382000" cy="28561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319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6183-112B-4B01-A729-30F39F75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26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9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587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24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87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0554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995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1" y="6467476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9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427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1" y="6467476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24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15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2"/>
            <a:ext cx="2514600" cy="4843463"/>
          </a:xfrm>
        </p:spPr>
        <p:txBody>
          <a:bodyPr/>
          <a:lstStyle>
            <a:lvl1pPr marL="0" indent="0">
              <a:lnSpc>
                <a:spcPts val="1650"/>
              </a:lnSpc>
              <a:spcAft>
                <a:spcPts val="750"/>
              </a:spcAft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1" y="6467476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9750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450"/>
              </a:spcBef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1" y="6467476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57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36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1" y="6467476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9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329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38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49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407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03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149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86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423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11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E669E-0104-41B0-BCEC-770DD1C82B00}" type="slidenum">
              <a:rPr lang="en-US" smtClean="0">
                <a:solidFill>
                  <a:srgbClr val="464653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464653"/>
              </a:solidFill>
              <a:latin typeface="Arial" charset="0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1" y="6467476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8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6000"/>
        <a:buFont typeface="Wingdings 3"/>
        <a:buChar char="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ts val="375"/>
        </a:spcBef>
        <a:buClr>
          <a:schemeClr val="accent2"/>
        </a:buClr>
        <a:buSzPct val="76000"/>
        <a:buFont typeface="Wingdings 3"/>
        <a:buChar char=""/>
        <a:defRPr kumimoji="0" sz="1725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37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25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37160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37160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130.png"/><Relationship Id="rId3" Type="http://schemas.openxmlformats.org/officeDocument/2006/relationships/chart" Target="../charts/chart1.xml"/><Relationship Id="rId7" Type="http://schemas.openxmlformats.org/officeDocument/2006/relationships/image" Target="../media/image700.png"/><Relationship Id="rId12" Type="http://schemas.openxmlformats.org/officeDocument/2006/relationships/image" Target="../media/image120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302.png"/><Relationship Id="rId5" Type="http://schemas.openxmlformats.org/officeDocument/2006/relationships/image" Target="../media/image514.png"/><Relationship Id="rId10" Type="http://schemas.openxmlformats.org/officeDocument/2006/relationships/image" Target="../media/image292.png"/><Relationship Id="rId4" Type="http://schemas.openxmlformats.org/officeDocument/2006/relationships/image" Target="../media/image421.png"/><Relationship Id="rId9" Type="http://schemas.openxmlformats.org/officeDocument/2006/relationships/image" Target="../media/image91.png"/><Relationship Id="rId14" Type="http://schemas.openxmlformats.org/officeDocument/2006/relationships/image" Target="../media/image1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56.png"/><Relationship Id="rId12" Type="http://schemas.openxmlformats.org/officeDocument/2006/relationships/image" Target="../media/image131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60.png"/><Relationship Id="rId5" Type="http://schemas.openxmlformats.org/officeDocument/2006/relationships/image" Target="NULL"/><Relationship Id="rId10" Type="http://schemas.openxmlformats.org/officeDocument/2006/relationships/image" Target="../media/image59.png"/><Relationship Id="rId4" Type="http://schemas.openxmlformats.org/officeDocument/2006/relationships/image" Target="NULL"/><Relationship Id="rId9" Type="http://schemas.openxmlformats.org/officeDocument/2006/relationships/image" Target="../media/image58.png"/><Relationship Id="rId14" Type="http://schemas.openxmlformats.org/officeDocument/2006/relationships/image" Target="../media/image14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/>
              <a:t>Advanced Algorithms (4995-2)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Nearest Neighbor Search</a:t>
            </a:r>
            <a:endParaRPr lang="en-US" sz="4400" i="1" dirty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/>
              <a:t>Alex </a:t>
            </a:r>
            <a:r>
              <a:rPr lang="en-US" sz="4000" dirty="0" err="1"/>
              <a:t>Andoni</a:t>
            </a:r>
            <a:endParaRPr lang="en-US" sz="40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r>
              <a:rPr lang="en-US" sz="2400" dirty="0"/>
              <a:t>4/23/20</a:t>
            </a:r>
          </a:p>
        </p:txBody>
      </p:sp>
    </p:spTree>
    <p:extLst>
      <p:ext uri="{BB962C8B-B14F-4D97-AF65-F5344CB8AC3E}">
        <p14:creationId xmlns:p14="http://schemas.microsoft.com/office/powerpoint/2010/main" val="1300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Data structure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tx1"/>
                    </a:solidFill>
                  </a:rPr>
                  <a:t>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hash </a:t>
                </a:r>
                <a:r>
                  <a:rPr lang="en-US" dirty="0"/>
                  <a:t>tables:</a:t>
                </a:r>
              </a:p>
              <a:p>
                <a:pPr lvl="1"/>
                <a:r>
                  <a:rPr lang="en-US" dirty="0"/>
                  <a:t>Each hash </a:t>
                </a:r>
                <a:r>
                  <a:rPr lang="en-US" dirty="0">
                    <a:solidFill>
                      <a:schemeClr val="tx2"/>
                    </a:solidFill>
                  </a:rPr>
                  <a:t>table uses a fresh random function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Hash all dataset points </a:t>
                </a:r>
                <a:r>
                  <a:rPr lang="en-US" dirty="0"/>
                  <a:t>into the table</a:t>
                </a:r>
              </a:p>
              <a:p>
                <a:r>
                  <a:rPr lang="en-US" b="1" dirty="0"/>
                  <a:t>Query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Check for collisions in each of the hash tables</a:t>
                </a:r>
              </a:p>
              <a:p>
                <a:pPr lvl="1"/>
                <a:r>
                  <a:rPr lang="en-US" dirty="0"/>
                  <a:t>until we encounter a point within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Guarantees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𝑛𝐿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, plus space to store points</a:t>
                </a: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(in expectation)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50% probability of success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9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LSH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Choice of </a:t>
                </a:r>
                <a:r>
                  <a:rPr lang="en-US" dirty="0">
                    <a:solidFill>
                      <a:schemeClr val="tx1"/>
                    </a:solidFill>
                  </a:rPr>
                  <a:t>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tables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Pr[collision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:r>
                  <a:rPr lang="en-US" i="1" dirty="0">
                    <a:solidFill>
                      <a:schemeClr val="tx1"/>
                    </a:solidFill>
                  </a:rPr>
                  <a:t>far</a:t>
                </a:r>
                <a:r>
                  <a:rPr lang="en-US" dirty="0">
                    <a:solidFill>
                      <a:schemeClr val="tx1"/>
                    </a:solidFill>
                  </a:rPr>
                  <a:t> pair]  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Pr[collision of </a:t>
                </a:r>
                <a:r>
                  <a:rPr lang="en-US" i="1" dirty="0">
                    <a:solidFill>
                      <a:schemeClr val="tx1"/>
                    </a:solidFill>
                  </a:rPr>
                  <a:t>close </a:t>
                </a:r>
                <a:r>
                  <a:rPr lang="en-US" dirty="0">
                    <a:solidFill>
                      <a:schemeClr val="tx1"/>
                    </a:solidFill>
                  </a:rPr>
                  <a:t>pair]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“repetitions” (tables) suffice!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304300" y="39193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425" y="6308570"/>
                <a:ext cx="42223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609" y="6308569"/>
                <a:ext cx="56329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50" y="4810583"/>
                <a:ext cx="562782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95" y="5621653"/>
                <a:ext cx="569900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1497795" y="6208875"/>
            <a:ext cx="3802095" cy="30797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497795" y="5480697"/>
            <a:ext cx="2035466" cy="1539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91" y="5159988"/>
                <a:ext cx="610488" cy="465961"/>
              </a:xfrm>
              <a:prstGeom prst="rect">
                <a:avLst/>
              </a:prstGeom>
              <a:blipFill rotWithShape="0">
                <a:blip r:embed="rId8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36" y="5971058"/>
                <a:ext cx="610488" cy="466666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32860" y="2084825"/>
                <a:ext cx="1396664" cy="89255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+mn-lt"/>
                  </a:rPr>
                  <a:t>set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>
                    <a:latin typeface="+mn-lt"/>
                  </a:rPr>
                  <a:t>s.t.</a:t>
                </a:r>
                <a:endParaRPr lang="en-US" sz="2600" dirty="0">
                  <a:latin typeface="+mn-lt"/>
                </a:endParaRPr>
              </a:p>
              <a:p>
                <a:r>
                  <a:rPr lang="en-US" sz="2600" dirty="0">
                    <a:latin typeface="+mn-lt"/>
                  </a:rPr>
                  <a:t>=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60" y="2084825"/>
                <a:ext cx="1396664" cy="892552"/>
              </a:xfrm>
              <a:prstGeom prst="rect">
                <a:avLst/>
              </a:prstGeom>
              <a:blipFill rotWithShape="0">
                <a:blip r:embed="rId10"/>
                <a:stretch>
                  <a:fillRect l="-7328" t="-5369" r="-3017" b="-14765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44337" y="2961382"/>
                <a:ext cx="2479461" cy="63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337" y="2961382"/>
                <a:ext cx="2479461" cy="631455"/>
              </a:xfrm>
              <a:prstGeom prst="rect">
                <a:avLst/>
              </a:prstGeom>
              <a:blipFill rotWithShape="0">
                <a:blip r:embed="rId11"/>
                <a:stretch>
                  <a:fillRect l="-4423" b="-18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5785627"/>
                <a:ext cx="881267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655" y="6100293"/>
                <a:ext cx="881267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with Corners Rounded 11">
                <a:extLst>
                  <a:ext uri="{FF2B5EF4-FFF2-40B4-BE49-F238E27FC236}">
                    <a16:creationId xmlns:a16="http://schemas.microsoft.com/office/drawing/2014/main" id="{6AB27944-8B76-D247-858D-9B47C7E122FF}"/>
                  </a:ext>
                </a:extLst>
              </p:cNvPr>
              <p:cNvSpPr/>
              <p:nvPr/>
            </p:nvSpPr>
            <p:spPr>
              <a:xfrm>
                <a:off x="6705600" y="1706062"/>
                <a:ext cx="2362200" cy="1077572"/>
              </a:xfrm>
              <a:prstGeom prst="wedgeRoundRectCallout">
                <a:avLst>
                  <a:gd name="adj1" fmla="val -80613"/>
                  <a:gd name="adj2" fmla="val 45727"/>
                  <a:gd name="adj3" fmla="val 16667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</a:rPr>
                  <a:t>In expectation, only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false positives per table </a:t>
                </a:r>
                <a:endParaRPr kumimoji="0" lang="en-US" sz="2000" b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2" name="Speech Bubble: Rectangle with Corners Rounded 11">
                <a:extLst>
                  <a:ext uri="{FF2B5EF4-FFF2-40B4-BE49-F238E27FC236}">
                    <a16:creationId xmlns:a16="http://schemas.microsoft.com/office/drawing/2014/main" id="{6AB27944-8B76-D247-858D-9B47C7E12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706062"/>
                <a:ext cx="2362200" cy="1077572"/>
              </a:xfrm>
              <a:prstGeom prst="wedgeRoundRectCallout">
                <a:avLst>
                  <a:gd name="adj1" fmla="val -80613"/>
                  <a:gd name="adj2" fmla="val 45727"/>
                  <a:gd name="adj3" fmla="val 16667"/>
                </a:avLst>
              </a:prstGeom>
              <a:blipFill>
                <a:blip r:embed="rId1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6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  <p:bldP spid="9" grpId="0"/>
      <p:bldP spid="15" grpId="0"/>
      <p:bldP spid="16" grpId="0"/>
      <p:bldP spid="17" grpId="0" animBg="1"/>
      <p:bldP spid="18" grpId="0"/>
      <p:bldP spid="19" grpId="0"/>
      <p:bldP spid="20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</a:t>
                </a:r>
                <a:r>
                  <a:rPr lang="en-US" dirty="0">
                    <a:solidFill>
                      <a:schemeClr val="tx1"/>
                    </a:solidFill>
                  </a:rPr>
                  <a:t>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-near nei</a:t>
                </a:r>
                <a:r>
                  <a:rPr lang="en-US" dirty="0"/>
                  <a:t>ghbor</a:t>
                </a:r>
              </a:p>
              <a:p>
                <a:pPr lvl="1"/>
                <a:r>
                  <a:rPr lang="en-US" dirty="0"/>
                  <a:t>If does not exists, algorithm can output anything</a:t>
                </a:r>
              </a:p>
              <a:p>
                <a:r>
                  <a:rPr lang="en-US" dirty="0"/>
                  <a:t>Algorithm fails when:</a:t>
                </a:r>
              </a:p>
              <a:p>
                <a:pPr lvl="1"/>
                <a:r>
                  <a:rPr lang="en-US" dirty="0"/>
                  <a:t>near </a:t>
                </a:r>
                <a:r>
                  <a:rPr lang="en-US" dirty="0">
                    <a:solidFill>
                      <a:schemeClr val="tx2"/>
                    </a:solidFill>
                  </a:rPr>
                  <a:t>neighbor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not in the searched buckets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Probability of failure:</a:t>
                </a: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chemeClr val="tx2"/>
                    </a:solidFill>
                  </a:rPr>
                  <a:t> do not collide in a hash table: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≤1−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Probability they do not collide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tables at most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≤1/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648199"/>
              </a:xfrm>
              <a:blipFill rotWithShape="0">
                <a:blip r:embed="rId2"/>
                <a:stretch>
                  <a:fillRect l="-667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2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Runtime dominated by:</a:t>
                </a:r>
              </a:p>
              <a:p>
                <a:pPr lvl="1"/>
                <a:r>
                  <a:rPr lang="en-US" dirty="0"/>
                  <a:t>Hash function evaluation</a:t>
                </a:r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time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Distance computations to points in buckets</a:t>
                </a:r>
              </a:p>
              <a:p>
                <a:r>
                  <a:rPr lang="en-US" dirty="0"/>
                  <a:t>Distance computations:</a:t>
                </a:r>
              </a:p>
              <a:p>
                <a:pPr lvl="1"/>
                <a:r>
                  <a:rPr lang="en-US" dirty="0"/>
                  <a:t>Only worry only about far points, at </a:t>
                </a:r>
                <a:r>
                  <a:rPr lang="en-US" dirty="0">
                    <a:solidFill>
                      <a:schemeClr val="tx2"/>
                    </a:solidFill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𝑐𝑅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In one hash table, we have</a:t>
                </a: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</a:rPr>
                  <a:t>Probability a far point collides is at most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tx2"/>
                    </a:solidFill>
                  </a:rPr>
                  <a:t>Expected number of far points in a bucket: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2"/>
                    </a:solidFill>
                  </a:rPr>
                  <a:t>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hash tables, expected number of far points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Total: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𝐿𝑘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𝐿𝑑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expectation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72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18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Content Placeholder 53"/>
              <p:cNvGraphicFramePr>
                <a:graphicFrameLocks noGrp="1"/>
              </p:cNvGraphicFramePr>
              <p:nvPr>
                <p:ph sz="quarter" idx="1"/>
                <p:extLst/>
              </p:nvPr>
            </p:nvGraphicFramePr>
            <p:xfrm>
              <a:off x="5322443" y="1470345"/>
              <a:ext cx="3358892" cy="595312"/>
            </p:xfrm>
            <a:graphic>
              <a:graphicData uri="http://schemas.openxmlformats.org/drawingml/2006/table">
                <a:tbl>
                  <a:tblPr/>
                  <a:tblGrid>
                    <a:gridCol w="705856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647036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147018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kumimoji="0" lang="en-US" sz="15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1500" b="1" i="1" u="none" strike="noStrike" kern="1200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1500" b="1" i="0" u="none" strike="noStrike" kern="1200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=1/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1E1EA5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1E1EA5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=1/2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1E1EA5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Content Placeholder 5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219505602"/>
                  </p:ext>
                </p:extLst>
              </p:nvPr>
            </p:nvGraphicFramePr>
            <p:xfrm>
              <a:off x="5322443" y="1470345"/>
              <a:ext cx="3358892" cy="595312"/>
            </p:xfrm>
            <a:graphic>
              <a:graphicData uri="http://schemas.openxmlformats.org/drawingml/2006/table">
                <a:tbl>
                  <a:tblPr/>
                  <a:tblGrid>
                    <a:gridCol w="705856">
                      <a:extLst>
                        <a:ext uri="{9D8B030D-6E8A-4147-A177-3AD203B41FA5}">
                          <a16:colId xmlns:a16="http://schemas.microsoft.com/office/drawing/2014/main" val="3696234748"/>
                        </a:ext>
                      </a:extLst>
                    </a:gridCol>
                    <a:gridCol w="647036">
                      <a:extLst>
                        <a:ext uri="{9D8B030D-6E8A-4147-A177-3AD203B41FA5}">
                          <a16:colId xmlns:a16="http://schemas.microsoft.com/office/drawing/2014/main" val="436124029"/>
                        </a:ext>
                      </a:extLst>
                    </a:gridCol>
                    <a:gridCol w="1147018">
                      <a:extLst>
                        <a:ext uri="{9D8B030D-6E8A-4147-A177-3AD203B41FA5}">
                          <a16:colId xmlns:a16="http://schemas.microsoft.com/office/drawing/2014/main" val="2116731510"/>
                        </a:ext>
                      </a:extLst>
                    </a:gridCol>
                    <a:gridCol w="858982">
                      <a:extLst>
                        <a:ext uri="{9D8B030D-6E8A-4147-A177-3AD203B41FA5}">
                          <a16:colId xmlns:a16="http://schemas.microsoft.com/office/drawing/2014/main" val="221619552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Space</a:t>
                          </a:r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Time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5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Exponent</a:t>
                          </a:r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7163" t="-8163" r="-2128" b="-1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3871594"/>
                      </a:ext>
                    </a:extLst>
                  </a:tr>
                  <a:tr h="297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6897" t="-108163" r="-378448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16981" t="-108163" r="-314151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21693" t="-108163" r="-76190" b="-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8" marR="68588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97163" t="-108163" r="-2128" b="-18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16293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Freeform 69"/>
          <p:cNvSpPr>
            <a:spLocks/>
          </p:cNvSpPr>
          <p:nvPr/>
        </p:nvSpPr>
        <p:spPr bwMode="auto">
          <a:xfrm>
            <a:off x="871756" y="1982304"/>
            <a:ext cx="3266141" cy="2242121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LSH maps (Euclidean space)</a:t>
            </a:r>
            <a:endParaRPr lang="en-US" dirty="0">
              <a:solidFill>
                <a:srgbClr val="1E1EA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32B97-9EEE-44EE-A4FA-096EC9B38B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240403" y="3440988"/>
            <a:ext cx="154478" cy="152379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3997" y="2744117"/>
            <a:ext cx="540671" cy="457136"/>
            <a:chOff x="6400800" y="1306513"/>
            <a:chExt cx="533400" cy="457200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323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𝑞</m:t>
                        </m:r>
                      </m:oMath>
                    </m:oMathPara>
                  </a14:m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323210"/>
                </a:xfrm>
                <a:prstGeom prst="rect">
                  <a:avLst/>
                </a:prstGeom>
                <a:blipFill>
                  <a:blip r:embed="rId3"/>
                  <a:stretch>
                    <a:fillRect b="-5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133586" y="2834377"/>
            <a:ext cx="540671" cy="323165"/>
            <a:chOff x="6611938" y="1957388"/>
            <a:chExt cx="533400" cy="323210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3232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323210"/>
                </a:xfrm>
                <a:prstGeom prst="rect">
                  <a:avLst/>
                </a:prstGeom>
                <a:blipFill>
                  <a:blip r:embed="rId4"/>
                  <a:stretch>
                    <a:fillRect b="-566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846775" y="2521975"/>
            <a:ext cx="154478" cy="15237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69547" y="3099311"/>
            <a:ext cx="577151" cy="323165"/>
            <a:chOff x="8534400" y="1457520"/>
            <a:chExt cx="569390" cy="323210"/>
          </a:xfrm>
          <a:noFill/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0" y="1457520"/>
                  <a:ext cx="533400" cy="323210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15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0" y="1457520"/>
                  <a:ext cx="533400" cy="323210"/>
                </a:xfrm>
                <a:prstGeom prst="rect">
                  <a:avLst/>
                </a:prstGeom>
                <a:blipFill>
                  <a:blip r:embed="rId5"/>
                  <a:stretch>
                    <a:fillRect b="-1320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434360" y="1687979"/>
            <a:ext cx="3599322" cy="2581006"/>
            <a:chOff x="6566994" y="1149621"/>
            <a:chExt cx="4799096" cy="3441341"/>
          </a:xfrm>
        </p:grpSpPr>
        <p:grpSp>
          <p:nvGrpSpPr>
            <p:cNvPr id="45" name="Group 44"/>
            <p:cNvGrpSpPr/>
            <p:nvPr/>
          </p:nvGrpSpPr>
          <p:grpSpPr>
            <a:xfrm>
              <a:off x="7346833" y="1149621"/>
              <a:ext cx="3296041" cy="3441341"/>
              <a:chOff x="1158212" y="2480563"/>
              <a:chExt cx="3296041" cy="3249015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H="1">
                <a:off x="44481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6" name="Group 45"/>
            <p:cNvGrpSpPr/>
            <p:nvPr/>
          </p:nvGrpSpPr>
          <p:grpSpPr>
            <a:xfrm rot="5400000">
              <a:off x="7318520" y="486094"/>
              <a:ext cx="3296043" cy="4799096"/>
              <a:chOff x="1158212" y="2480563"/>
              <a:chExt cx="3296043" cy="3279163"/>
            </a:xfrm>
          </p:grpSpPr>
          <p:cxnSp>
            <p:nvCxnSpPr>
              <p:cNvPr id="47" name="Straight Connector 46"/>
              <p:cNvCxnSpPr/>
              <p:nvPr/>
            </p:nvCxnSpPr>
            <p:spPr bwMode="auto">
              <a:xfrm flipH="1">
                <a:off x="1158212" y="2486320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H="1">
                <a:off x="1991474" y="248056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>
                <a:off x="2790885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3607891" y="2482353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flipH="1">
                <a:off x="4448176" y="2516468"/>
                <a:ext cx="6079" cy="32432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2" name="Text Box 102"/>
          <p:cNvSpPr txBox="1">
            <a:spLocks noChangeArrowheads="1"/>
          </p:cNvSpPr>
          <p:nvPr/>
        </p:nvSpPr>
        <p:spPr bwMode="auto">
          <a:xfrm>
            <a:off x="327568" y="1121130"/>
            <a:ext cx="50578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[Datar-Indyk-Immorlica-Mirrokni’04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A.-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Indyk’06]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27768" y="2065658"/>
              <a:ext cx="3353567" cy="297656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≈1/</m:t>
                                </m:r>
                                <m:sSup>
                                  <m:sSup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=1/4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8115631"/>
                  </p:ext>
                </p:extLst>
              </p:nvPr>
            </p:nvGraphicFramePr>
            <p:xfrm>
              <a:off x="5327768" y="2065658"/>
              <a:ext cx="3353567" cy="297656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119048" t="-4000" r="-7566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295714" t="-4000" r="-2143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4" name="Picture 109" descr="plan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6"/>
            <a:ext cx="2477691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1" descr="plane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3" descr="plane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5" descr="plane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7" descr="plane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82" y="2852926"/>
            <a:ext cx="2476500" cy="18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ed Rectangle 3"/>
          <p:cNvSpPr/>
          <p:nvPr/>
        </p:nvSpPr>
        <p:spPr>
          <a:xfrm>
            <a:off x="288655" y="3813258"/>
            <a:ext cx="2830633" cy="441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Even better LSH maps?</a:t>
            </a:r>
            <a:endParaRPr kumimoji="0" lang="en-US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6" name="Rounded Rectangle 3"/>
          <p:cNvSpPr/>
          <p:nvPr/>
        </p:nvSpPr>
        <p:spPr>
          <a:xfrm>
            <a:off x="3397492" y="3987009"/>
            <a:ext cx="5386649" cy="690681"/>
          </a:xfrm>
          <a:prstGeom prst="roundRect">
            <a:avLst/>
          </a:prstGeom>
          <a:solidFill>
            <a:srgbClr val="FF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NO: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example of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isoperimetry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[Motwani-Naor-Panigrahy’06, O’Donell-Wu-Zhou’11]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85"/>
              <p:cNvSpPr/>
              <p:nvPr/>
            </p:nvSpPr>
            <p:spPr>
              <a:xfrm>
                <a:off x="539357" y="5897760"/>
                <a:ext cx="7661795" cy="817245"/>
              </a:xfrm>
              <a:prstGeom prst="roundRect">
                <a:avLst/>
              </a:prstGeom>
              <a:solidFill>
                <a:schemeClr val="bg2"/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lvl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Can get 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better maps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,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 </a:t>
                </a:r>
                <a:r>
                  <a:rPr lang="en-US" sz="21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cs typeface="Open Sans" panose="020B0606030504020204" pitchFamily="34" charset="0"/>
                  </a:rPr>
                  <a:t>allowed to 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(mildly) </a:t>
                </a:r>
                <a:r>
                  <a:rPr kumimoji="0" lang="en-US" sz="2100" b="0" i="1" u="none" strike="noStrike" kern="1200" cap="none" spc="0" normalizeH="0" baseline="0" noProof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depend</a:t>
                </a: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Open Sans" panose="020B0606030504020204" pitchFamily="34" charset="0"/>
                  </a:rPr>
                  <a:t> on the dataset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0" i="0" u="none" strike="noStrike" kern="1200" cap="none" spc="0" normalizeH="0" baseline="0" noProof="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Gill Sans MT"/>
                    <a:ea typeface="+mn-ea"/>
                    <a:cs typeface="+mn-cs"/>
                  </a:rPr>
                  <a:t>[A-Indyk-Nguyen-Razenshteyn’14, A-Razenshteyn’15]</a:t>
                </a:r>
              </a:p>
            </p:txBody>
          </p:sp>
        </mc:Choice>
        <mc:Fallback xmlns="">
          <p:sp>
            <p:nvSpPr>
              <p:cNvPr id="55" name="Rounded 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7" y="5897760"/>
                <a:ext cx="7661795" cy="81724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329236" y="2353660"/>
              <a:ext cx="3353567" cy="498268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976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≈</m:t>
                                </m:r>
                                <m:f>
                                  <m:fPr>
                                    <m:ctrlP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15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3A3AB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kumimoji="0" lang="en-US" sz="15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A3AB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5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A3AB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kumimoji="0" lang="en-US" sz="15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3A3AB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15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3A3AB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=1/7</m:t>
                                </m:r>
                              </m:oMath>
                            </m:oMathPara>
                          </a14:m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3A3AB0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5071173"/>
                  </p:ext>
                </p:extLst>
              </p:nvPr>
            </p:nvGraphicFramePr>
            <p:xfrm>
              <a:off x="5329236" y="2353660"/>
              <a:ext cx="3353567" cy="498268"/>
            </p:xfrm>
            <a:graphic>
              <a:graphicData uri="http://schemas.openxmlformats.org/drawingml/2006/table">
                <a:tbl>
                  <a:tblPr/>
                  <a:tblGrid>
                    <a:gridCol w="706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472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5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82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0" lang="en-US" sz="15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3"/>
                          <a:stretch>
                            <a:fillRect l="-119048" t="-3659" r="-75661" b="-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95" marR="68595" marT="34345" marB="34345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13"/>
                          <a:stretch>
                            <a:fillRect l="-295714" t="-3659" r="-2143" b="-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3">
                <a:extLst>
                  <a:ext uri="{FF2B5EF4-FFF2-40B4-BE49-F238E27FC236}">
                    <a16:creationId xmlns:a16="http://schemas.microsoft.com/office/drawing/2014/main" id="{AD1CA460-B608-4404-94A3-E1999EA0E6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45" y="4882507"/>
                <a:ext cx="8682204" cy="1249845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6000"/>
                  <a:buFont typeface="Wingdings 3"/>
                  <a:buChar char="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6000"/>
                  <a:buFont typeface="Wingdings 3"/>
                  <a:buChar char=""/>
                  <a:defRPr kumimoji="0"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500"/>
                  </a:spcBef>
                  <a:buClr>
                    <a:schemeClr val="bg1">
                      <a:shade val="50000"/>
                    </a:schemeClr>
                  </a:buClr>
                  <a:buSzPct val="76000"/>
                  <a:buFont typeface="Wingdings 3"/>
                  <a:buChar char="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400"/>
                  </a:spcBef>
                  <a:buClr>
                    <a:schemeClr val="accent2">
                      <a:shade val="75000"/>
                    </a:schemeClr>
                  </a:buClr>
                  <a:buSzPct val="70000"/>
                  <a:buFont typeface="Wingdings"/>
                  <a:buChar char="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SzPct val="70000"/>
                  <a:buFont typeface="Wingdings"/>
                  <a:buChar char="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buFont typeface="Wingdings 3"/>
                  <a:buNone/>
                </a:pPr>
                <a:r>
                  <a:rPr lang="en-US" sz="2100" dirty="0"/>
                  <a:t>Example question:</a:t>
                </a:r>
              </a:p>
              <a:p>
                <a:pPr defTabSz="914400"/>
                <a:r>
                  <a:rPr lang="en-US" sz="2100" dirty="0"/>
                  <a:t>Among bodies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100" dirty="0"/>
                  <a:t> of volume 1, which has the lowest perimeter?</a:t>
                </a:r>
              </a:p>
            </p:txBody>
          </p:sp>
        </mc:Choice>
        <mc:Fallback xmlns="">
          <p:sp>
            <p:nvSpPr>
              <p:cNvPr id="53" name="Content Placeholder 3">
                <a:extLst>
                  <a:ext uri="{FF2B5EF4-FFF2-40B4-BE49-F238E27FC236}">
                    <a16:creationId xmlns:a16="http://schemas.microsoft.com/office/drawing/2014/main" id="{AD1CA460-B608-4404-94A3-E1999EA0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45" y="4882507"/>
                <a:ext cx="8682204" cy="1249845"/>
              </a:xfrm>
              <a:prstGeom prst="rect">
                <a:avLst/>
              </a:prstGeom>
              <a:blipFill>
                <a:blip r:embed="rId14"/>
                <a:stretch>
                  <a:fillRect l="-843" t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63">
            <a:extLst>
              <a:ext uri="{FF2B5EF4-FFF2-40B4-BE49-F238E27FC236}">
                <a16:creationId xmlns:a16="http://schemas.microsoft.com/office/drawing/2014/main" id="{EC23A853-B44E-4FC8-A178-5BFDEAB0C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2548" y="4775533"/>
            <a:ext cx="1073307" cy="1068850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24 -0.00903 C 0.03594 -0.00394 0.03425 0.00093 0.03372 0.00764 C 0.03307 0.01481 0.03255 0.02338 0.03216 0.03194 C 0.03216 0.04028 0.03216 0.04745 0.03255 0.05532 C 0.03307 0.0625 0.03346 0.07037 0.03477 0.07685 C 0.03568 0.08356 0.03737 0.08866 0.03919 0.09259 C 0.04102 0.09653 0.04297 0.09884 0.04505 0.10046 C 0.04701 0.10162 0.04922 0.10162 0.05091 0.10046 C 0.053 0.09884 0.05469 0.09583 0.05625 0.09074 C 0.05781 0.08611 0.05912 0.08032 0.05977 0.07292 C 0.06068 0.06644 0.0612 0.05741 0.0612 0.05023 C 0.06133 0.04306 0.0612 0.03426 0.06029 0.02708 C 0.05938 0.0206 0.05781 0.01528 0.05586 0.01273 C 0.05378 0.01088 0.05182 0.01343 0.05039 0.01806 C 0.04922 0.02269 0.04818 0.02963 0.04818 0.03843 C 0.04818 0.04699 0.04818 0.05463 0.04922 0.06111 C 0.05013 0.06782 0.05 0.06898 0.05326 0.07755 C 0.05625 0.08657 0.05938 0.08403 0.06133 0.08449 C 0.06315 0.08449 0.06445 0.08218 0.06641 0.07963 C 0.06836 0.07616 0.07031 0.07037 0.07136 0.06505 C 0.07253 0.05972 0.07305 0.05347 0.07383 0.04306 C 0.07448 0.03241 0.07448 0.02708 0.07448 0.01944 C 0.07448 0.01157 0.07448 0.0037 0.07448 -0.00394 " pathEditMode="relative" rAng="0" ptsTypes="AAAAAAAAAAAAAAAAAAAAAAA">
                                      <p:cBhvr>
                                        <p:cTn id="26" dur="1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1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 animBg="1"/>
      <p:bldP spid="24" grpId="0" animBg="1"/>
      <p:bldP spid="40" grpId="0" animBg="1"/>
      <p:bldP spid="56" grpId="0" animBg="1"/>
      <p:bldP spid="55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LSH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01" y="1957119"/>
                <a:ext cx="4750286" cy="358948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Hamming distance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: pick a random coordinate(s) </a:t>
                </a:r>
                <a:r>
                  <a:rPr lang="en-US" dirty="0">
                    <a:solidFill>
                      <a:srgbClr val="0070C0"/>
                    </a:solidFill>
                  </a:rPr>
                  <a:t>[IM’98]</a:t>
                </a:r>
                <a:endParaRPr lang="en-US" dirty="0"/>
              </a:p>
              <a:p>
                <a:r>
                  <a:rPr lang="en-US" dirty="0"/>
                  <a:t>Manhattan distance: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: cell in a randomly shifted grid</a:t>
                </a:r>
              </a:p>
              <a:p>
                <a:r>
                  <a:rPr lang="en-US" dirty="0" err="1"/>
                  <a:t>Jaccard</a:t>
                </a:r>
                <a:r>
                  <a:rPr lang="en-US" dirty="0"/>
                  <a:t> distance between sets: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: pick a random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/>
                  <a:t> on the words</a:t>
                </a:r>
              </a:p>
              <a:p>
                <a:pPr marL="3429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1E1EA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1E1EA5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1E1EA5"/>
                            </a:solidFill>
                            <a:latin typeface="Cambria Math"/>
                          </a:rPr>
                          <m:t>𝐴</m:t>
                        </m:r>
                      </m:lim>
                    </m:limLow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1E1EA5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/>
                  <a:t>	</a:t>
                </a:r>
              </a:p>
              <a:p>
                <a:pPr marL="342900" lvl="1" indent="0">
                  <a:buNone/>
                </a:pPr>
                <a:r>
                  <a:rPr lang="en-US" b="0" i="1" dirty="0"/>
                  <a:t>min-wise hashing</a:t>
                </a:r>
                <a:r>
                  <a:rPr lang="en-US" dirty="0"/>
                  <a:t> </a:t>
                </a:r>
              </a:p>
              <a:p>
                <a:pPr marL="342900" lvl="1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[Broder</a:t>
                </a:r>
                <a:r>
                  <a:rPr lang="en-US" dirty="0">
                    <a:solidFill>
                      <a:srgbClr val="0070C0"/>
                    </a:solidFill>
                    <a:cs typeface="Arial" charset="0"/>
                  </a:rPr>
                  <a:t>’97, Christiani-Pagh’17</a:t>
                </a:r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  <a:endParaRPr lang="en-US" b="0" dirty="0">
                  <a:solidFill>
                    <a:srgbClr val="0070C0"/>
                  </a:solidFill>
                </a:endParaRPr>
              </a:p>
              <a:p>
                <a:pPr marL="42863" indent="0">
                  <a:buNone/>
                </a:pPr>
                <a:endParaRPr lang="en-US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01" y="1957119"/>
                <a:ext cx="4750286" cy="3589489"/>
              </a:xfrm>
              <a:blipFill>
                <a:blip r:embed="rId2"/>
                <a:stretch>
                  <a:fillRect l="-267" t="-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 rot="16200000">
            <a:off x="5776498" y="658847"/>
            <a:ext cx="613157" cy="1238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563549" y="969826"/>
            <a:ext cx="951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To be or not to be</a:t>
            </a:r>
          </a:p>
        </p:txBody>
      </p:sp>
      <p:sp>
        <p:nvSpPr>
          <p:cNvPr id="9" name="Document"/>
          <p:cNvSpPr>
            <a:spLocks noEditPoints="1" noChangeArrowheads="1"/>
          </p:cNvSpPr>
          <p:nvPr/>
        </p:nvSpPr>
        <p:spPr bwMode="auto">
          <a:xfrm rot="16200000">
            <a:off x="7289826" y="573360"/>
            <a:ext cx="613158" cy="140953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916027" y="1028421"/>
            <a:ext cx="1385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To search or not to search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98295" y="2546201"/>
            <a:ext cx="123944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dirty="0">
                <a:latin typeface="Courier New" pitchFamily="49" charset="0"/>
                <a:cs typeface="Courier New" pitchFamily="49" charset="0"/>
              </a:rPr>
              <a:t>…21102…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684235" y="1931997"/>
            <a:ext cx="3545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299184" y="1936755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to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974676" y="1937214"/>
            <a:ext cx="3497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or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793368" y="1898435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not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5979046" y="1756752"/>
            <a:ext cx="6331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sketch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9243" y="2545688"/>
            <a:ext cx="123944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dirty="0">
                <a:latin typeface="Courier New" pitchFamily="49" charset="0"/>
                <a:cs typeface="Courier New" pitchFamily="49" charset="0"/>
              </a:rPr>
              <a:t>…01122…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035183" y="1931484"/>
            <a:ext cx="3545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be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650132" y="1936242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to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325624" y="1936701"/>
            <a:ext cx="3497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or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144316" y="1897922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not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328775" y="1756239"/>
            <a:ext cx="6356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search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8779" y="2118748"/>
            <a:ext cx="123944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dirty="0">
                <a:latin typeface="Courier New" pitchFamily="49" charset="0"/>
                <a:cs typeface="Courier New" pitchFamily="49" charset="0"/>
              </a:rPr>
              <a:t>…11101…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49243" y="2118235"/>
            <a:ext cx="123944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dirty="0">
                <a:latin typeface="Courier New" pitchFamily="49" charset="0"/>
                <a:cs typeface="Courier New" pitchFamily="49" charset="0"/>
              </a:rPr>
              <a:t>…01111…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1307" y="3265781"/>
            <a:ext cx="12288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{</a:t>
            </a:r>
            <a:r>
              <a:rPr lang="en-US" sz="1500" dirty="0" err="1"/>
              <a:t>be,not,or,to</a:t>
            </a:r>
            <a:r>
              <a:rPr lang="en-US" sz="1500" dirty="0"/>
              <a:t>}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4330" y="3265781"/>
            <a:ext cx="1538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{</a:t>
            </a:r>
            <a:r>
              <a:rPr lang="en-US" sz="1500" dirty="0" err="1"/>
              <a:t>not,or,to,search</a:t>
            </a:r>
            <a:r>
              <a:rPr lang="en-US" sz="1500" dirty="0"/>
              <a:t>}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5106" y="2110257"/>
            <a:ext cx="335348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195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7281" y="2118748"/>
            <a:ext cx="335348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sz="195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5792989" y="1893831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7145458" y="1893831"/>
            <a:ext cx="4251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not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971125" y="4302716"/>
                <a:ext cx="214873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for</a:t>
                </a:r>
                <a:r>
                  <a:rPr lang="en-US" sz="15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1E1EA5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1500" dirty="0"/>
                  <a:t>=</a:t>
                </a:r>
                <a:r>
                  <a:rPr lang="en-US" sz="1500" dirty="0" err="1"/>
                  <a:t>be,to,search,or,not</a:t>
                </a:r>
                <a:endParaRPr lang="en-US" sz="15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125" y="4302716"/>
                <a:ext cx="2148730" cy="323165"/>
              </a:xfrm>
              <a:prstGeom prst="rect">
                <a:avLst/>
              </a:prstGeom>
              <a:blipFill>
                <a:blip r:embed="rId3"/>
                <a:stretch>
                  <a:fillRect l="-588"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087842" y="3817766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be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9578" y="3817766"/>
            <a:ext cx="3545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3764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 animBg="1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4901217"/>
              </a:xfrm>
            </p:spPr>
            <p:txBody>
              <a:bodyPr>
                <a:normAutofit lnSpcReduction="10000"/>
              </a:bodyPr>
              <a:lstStyle/>
              <a:p>
                <a:pPr lvl="4"/>
                <a:endParaRPr lang="en-US" dirty="0"/>
              </a:p>
              <a:p>
                <a:r>
                  <a:rPr lang="en-US" dirty="0"/>
                  <a:t>Hamming space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</m:oMath>
                </a14:m>
                <a:r>
                  <a:rPr lang="en-US" dirty="0"/>
                  <a:t> random decision trees, of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each node sample a random coordinate</a:t>
                </a:r>
              </a:p>
              <a:p>
                <a:r>
                  <a:rPr lang="en-US" dirty="0"/>
                  <a:t>LSH Forest</a:t>
                </a:r>
                <a:r>
                  <a:rPr lang="en-US" dirty="0">
                    <a:solidFill>
                      <a:srgbClr val="FF0000"/>
                    </a:solidFill>
                  </a:rPr>
                  <a:t>++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LSH Forest </a:t>
                </a:r>
                <a:r>
                  <a:rPr lang="en-US" sz="2400" dirty="0">
                    <a:solidFill>
                      <a:srgbClr val="0000CC"/>
                    </a:solidFill>
                  </a:rPr>
                  <a:t>[Bawa-Condie-Ganesan’05]</a:t>
                </a:r>
                <a:endParaRPr lang="en-US" dirty="0"/>
              </a:p>
              <a:p>
                <a:pPr lvl="2"/>
                <a:r>
                  <a:rPr lang="en-US" dirty="0"/>
                  <a:t>In a tree, split until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dirty="0"/>
                  <a:t>bucket size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++</a:t>
                </a:r>
                <a:r>
                  <a:rPr lang="en-US" dirty="0"/>
                  <a:t>: store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points closest to </a:t>
                </a:r>
              </a:p>
              <a:p>
                <a:pPr marL="274320" lvl="1" indent="0">
                  <a:buNone/>
                </a:pPr>
                <a:r>
                  <a:rPr lang="en-US" dirty="0"/>
                  <a:t>	the mean of P</a:t>
                </a:r>
              </a:p>
              <a:p>
                <a:pPr lvl="2"/>
                <a:r>
                  <a:rPr lang="en-US" dirty="0"/>
                  <a:t>query compared against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points</a:t>
                </a: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Theorem: </a:t>
                </a:r>
                <a:r>
                  <a:rPr lang="en-US" dirty="0"/>
                  <a:t>obtains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0.72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large enough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199"/>
                <a:ext cx="8229600" cy="4901217"/>
              </a:xfrm>
              <a:blipFill>
                <a:blip r:embed="rId2"/>
                <a:stretch>
                  <a:fillRect l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data-dependent LSH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Text Box 119"/>
          <p:cNvSpPr txBox="1">
            <a:spLocks noChangeArrowheads="1"/>
          </p:cNvSpPr>
          <p:nvPr/>
        </p:nvSpPr>
        <p:spPr bwMode="auto">
          <a:xfrm>
            <a:off x="396009" y="1070235"/>
            <a:ext cx="40267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CC"/>
                </a:solidFill>
                <a:latin typeface="Gill Sans MT"/>
              </a:rPr>
              <a:t>[A.-Razenshteyn-Shekel-Nosatzki’17]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38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81243" y="1508287"/>
              <a:ext cx="5345619" cy="396875"/>
            </p:xfrm>
            <a:graphic>
              <a:graphicData uri="http://schemas.openxmlformats.org/drawingml/2006/table">
                <a:tbl>
                  <a:tblPr/>
                  <a:tblGrid>
                    <a:gridCol w="921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49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9779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811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1+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𝜌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=1/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Arial" charset="0"/>
                          </a:endParaRP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[Indyk-Motwani’98]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3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974648"/>
                  </p:ext>
                </p:extLst>
              </p:nvPr>
            </p:nvGraphicFramePr>
            <p:xfrm>
              <a:off x="3281243" y="1508287"/>
              <a:ext cx="5345619" cy="396875"/>
            </p:xfrm>
            <a:graphic>
              <a:graphicData uri="http://schemas.openxmlformats.org/drawingml/2006/table">
                <a:tbl>
                  <a:tblPr/>
                  <a:tblGrid>
                    <a:gridCol w="921720"/>
                    <a:gridCol w="844910"/>
                    <a:gridCol w="1497795"/>
                    <a:gridCol w="2081194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987" t="-7576" r="-484106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10791" t="-7576" r="-425899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19106" t="-7576" r="-14065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[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Indyk-Motwani’98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+mn-lt"/>
                            </a:rPr>
                            <a:t>]</a:t>
                          </a:r>
                        </a:p>
                      </a:txBody>
                      <a:tcPr marL="91460" marR="91460" marT="45793" marB="45793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Diamond 7"/>
          <p:cNvSpPr/>
          <p:nvPr/>
        </p:nvSpPr>
        <p:spPr>
          <a:xfrm>
            <a:off x="6686080" y="2690006"/>
            <a:ext cx="921721" cy="460860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iamond 8"/>
          <p:cNvSpPr/>
          <p:nvPr/>
        </p:nvSpPr>
        <p:spPr>
          <a:xfrm>
            <a:off x="5495525" y="3765346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 flipH="1">
            <a:off x="5975588" y="3150866"/>
            <a:ext cx="1171353" cy="6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2"/>
            <a:endCxn id="12" idx="0"/>
          </p:cNvCxnSpPr>
          <p:nvPr/>
        </p:nvCxnSpPr>
        <p:spPr>
          <a:xfrm>
            <a:off x="7146941" y="3150866"/>
            <a:ext cx="979327" cy="576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amond 11"/>
          <p:cNvSpPr/>
          <p:nvPr/>
        </p:nvSpPr>
        <p:spPr>
          <a:xfrm>
            <a:off x="7646205" y="3726941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4996260" y="4725471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6033195" y="4725471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7146940" y="4725471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8183875" y="4725471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>
            <a:stCxn id="9" idx="2"/>
            <a:endCxn id="13" idx="0"/>
          </p:cNvCxnSpPr>
          <p:nvPr/>
        </p:nvCxnSpPr>
        <p:spPr>
          <a:xfrm flipH="1">
            <a:off x="5476323" y="4226206"/>
            <a:ext cx="499265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4" idx="0"/>
          </p:cNvCxnSpPr>
          <p:nvPr/>
        </p:nvCxnSpPr>
        <p:spPr>
          <a:xfrm>
            <a:off x="5975588" y="4226206"/>
            <a:ext cx="537670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5" idx="0"/>
          </p:cNvCxnSpPr>
          <p:nvPr/>
        </p:nvCxnSpPr>
        <p:spPr>
          <a:xfrm flipH="1">
            <a:off x="7627003" y="4187801"/>
            <a:ext cx="499265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2" idx="2"/>
            <a:endCxn id="16" idx="0"/>
          </p:cNvCxnSpPr>
          <p:nvPr/>
        </p:nvCxnSpPr>
        <p:spPr>
          <a:xfrm>
            <a:off x="8126268" y="4187801"/>
            <a:ext cx="537670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86936" y="2123565"/>
                <a:ext cx="1706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=00110110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936" y="2123565"/>
                <a:ext cx="17064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59255" y="274829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coor</a:t>
            </a:r>
            <a:r>
              <a:rPr lang="en-US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1466" y="3788745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coor</a:t>
            </a:r>
            <a:r>
              <a:rPr lang="en-US" dirty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54004" y="376491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coor</a:t>
            </a:r>
            <a:r>
              <a:rPr lang="en-US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1685" y="477493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coor</a:t>
            </a:r>
            <a:r>
              <a:rPr lang="en-US" dirty="0">
                <a:solidFill>
                  <a:schemeClr val="bg1"/>
                </a:solidFill>
              </a:rPr>
              <a:t> 7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849770" y="5033931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369624" y="3005010"/>
            <a:ext cx="1184563" cy="1943100"/>
          </a:xfrm>
          <a:custGeom>
            <a:avLst/>
            <a:gdLst>
              <a:gd name="connsiteX0" fmla="*/ 0 w 1184563"/>
              <a:gd name="connsiteY0" fmla="*/ 0 h 1943100"/>
              <a:gd name="connsiteX1" fmla="*/ 155863 w 1184563"/>
              <a:gd name="connsiteY1" fmla="*/ 93518 h 1943100"/>
              <a:gd name="connsiteX2" fmla="*/ 280554 w 1184563"/>
              <a:gd name="connsiteY2" fmla="*/ 176646 h 1943100"/>
              <a:gd name="connsiteX3" fmla="*/ 322118 w 1184563"/>
              <a:gd name="connsiteY3" fmla="*/ 207818 h 1943100"/>
              <a:gd name="connsiteX4" fmla="*/ 405245 w 1184563"/>
              <a:gd name="connsiteY4" fmla="*/ 259773 h 1943100"/>
              <a:gd name="connsiteX5" fmla="*/ 436418 w 1184563"/>
              <a:gd name="connsiteY5" fmla="*/ 290946 h 1943100"/>
              <a:gd name="connsiteX6" fmla="*/ 488372 w 1184563"/>
              <a:gd name="connsiteY6" fmla="*/ 311727 h 1943100"/>
              <a:gd name="connsiteX7" fmla="*/ 561109 w 1184563"/>
              <a:gd name="connsiteY7" fmla="*/ 353291 h 1943100"/>
              <a:gd name="connsiteX8" fmla="*/ 602672 w 1184563"/>
              <a:gd name="connsiteY8" fmla="*/ 394855 h 1943100"/>
              <a:gd name="connsiteX9" fmla="*/ 644236 w 1184563"/>
              <a:gd name="connsiteY9" fmla="*/ 405246 h 1943100"/>
              <a:gd name="connsiteX10" fmla="*/ 685800 w 1184563"/>
              <a:gd name="connsiteY10" fmla="*/ 426027 h 1943100"/>
              <a:gd name="connsiteX11" fmla="*/ 716972 w 1184563"/>
              <a:gd name="connsiteY11" fmla="*/ 457200 h 1943100"/>
              <a:gd name="connsiteX12" fmla="*/ 758536 w 1184563"/>
              <a:gd name="connsiteY12" fmla="*/ 477982 h 1943100"/>
              <a:gd name="connsiteX13" fmla="*/ 800100 w 1184563"/>
              <a:gd name="connsiteY13" fmla="*/ 509155 h 1943100"/>
              <a:gd name="connsiteX14" fmla="*/ 862445 w 1184563"/>
              <a:gd name="connsiteY14" fmla="*/ 561109 h 1943100"/>
              <a:gd name="connsiteX15" fmla="*/ 883227 w 1184563"/>
              <a:gd name="connsiteY15" fmla="*/ 592282 h 1943100"/>
              <a:gd name="connsiteX16" fmla="*/ 914400 w 1184563"/>
              <a:gd name="connsiteY16" fmla="*/ 623455 h 1943100"/>
              <a:gd name="connsiteX17" fmla="*/ 935182 w 1184563"/>
              <a:gd name="connsiteY17" fmla="*/ 654627 h 1943100"/>
              <a:gd name="connsiteX18" fmla="*/ 966354 w 1184563"/>
              <a:gd name="connsiteY18" fmla="*/ 685800 h 1943100"/>
              <a:gd name="connsiteX19" fmla="*/ 1028700 w 1184563"/>
              <a:gd name="connsiteY19" fmla="*/ 779318 h 1943100"/>
              <a:gd name="connsiteX20" fmla="*/ 1059872 w 1184563"/>
              <a:gd name="connsiteY20" fmla="*/ 810491 h 1943100"/>
              <a:gd name="connsiteX21" fmla="*/ 1070263 w 1184563"/>
              <a:gd name="connsiteY21" fmla="*/ 841664 h 1943100"/>
              <a:gd name="connsiteX22" fmla="*/ 1122218 w 1184563"/>
              <a:gd name="connsiteY22" fmla="*/ 914400 h 1943100"/>
              <a:gd name="connsiteX23" fmla="*/ 1132609 w 1184563"/>
              <a:gd name="connsiteY23" fmla="*/ 945573 h 1943100"/>
              <a:gd name="connsiteX24" fmla="*/ 1153391 w 1184563"/>
              <a:gd name="connsiteY24" fmla="*/ 976746 h 1943100"/>
              <a:gd name="connsiteX25" fmla="*/ 1174172 w 1184563"/>
              <a:gd name="connsiteY25" fmla="*/ 1049482 h 1943100"/>
              <a:gd name="connsiteX26" fmla="*/ 1184563 w 1184563"/>
              <a:gd name="connsiteY26" fmla="*/ 1080655 h 1943100"/>
              <a:gd name="connsiteX27" fmla="*/ 1174172 w 1184563"/>
              <a:gd name="connsiteY27" fmla="*/ 1267691 h 1943100"/>
              <a:gd name="connsiteX28" fmla="*/ 1122218 w 1184563"/>
              <a:gd name="connsiteY28" fmla="*/ 1361209 h 1943100"/>
              <a:gd name="connsiteX29" fmla="*/ 1111827 w 1184563"/>
              <a:gd name="connsiteY29" fmla="*/ 1392382 h 1943100"/>
              <a:gd name="connsiteX30" fmla="*/ 1091045 w 1184563"/>
              <a:gd name="connsiteY30" fmla="*/ 1433946 h 1943100"/>
              <a:gd name="connsiteX31" fmla="*/ 1028700 w 1184563"/>
              <a:gd name="connsiteY31" fmla="*/ 1496291 h 1943100"/>
              <a:gd name="connsiteX32" fmla="*/ 987136 w 1184563"/>
              <a:gd name="connsiteY32" fmla="*/ 1548246 h 1943100"/>
              <a:gd name="connsiteX33" fmla="*/ 883227 w 1184563"/>
              <a:gd name="connsiteY33" fmla="*/ 1641764 h 1943100"/>
              <a:gd name="connsiteX34" fmla="*/ 820882 w 1184563"/>
              <a:gd name="connsiteY34" fmla="*/ 1683327 h 1943100"/>
              <a:gd name="connsiteX35" fmla="*/ 789709 w 1184563"/>
              <a:gd name="connsiteY35" fmla="*/ 1704109 h 1943100"/>
              <a:gd name="connsiteX36" fmla="*/ 758536 w 1184563"/>
              <a:gd name="connsiteY36" fmla="*/ 1735282 h 1943100"/>
              <a:gd name="connsiteX37" fmla="*/ 737754 w 1184563"/>
              <a:gd name="connsiteY37" fmla="*/ 1766455 h 1943100"/>
              <a:gd name="connsiteX38" fmla="*/ 706582 w 1184563"/>
              <a:gd name="connsiteY38" fmla="*/ 1787236 h 1943100"/>
              <a:gd name="connsiteX39" fmla="*/ 675409 w 1184563"/>
              <a:gd name="connsiteY39" fmla="*/ 1849582 h 1943100"/>
              <a:gd name="connsiteX40" fmla="*/ 665018 w 1184563"/>
              <a:gd name="connsiteY40" fmla="*/ 1880755 h 1943100"/>
              <a:gd name="connsiteX41" fmla="*/ 644236 w 1184563"/>
              <a:gd name="connsiteY41" fmla="*/ 1922318 h 1943100"/>
              <a:gd name="connsiteX42" fmla="*/ 633845 w 1184563"/>
              <a:gd name="connsiteY4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4563" h="1943100">
                <a:moveTo>
                  <a:pt x="0" y="0"/>
                </a:moveTo>
                <a:cubicBezTo>
                  <a:pt x="78356" y="39179"/>
                  <a:pt x="71227" y="32392"/>
                  <a:pt x="155863" y="93518"/>
                </a:cubicBezTo>
                <a:cubicBezTo>
                  <a:pt x="272623" y="177845"/>
                  <a:pt x="207869" y="152417"/>
                  <a:pt x="280554" y="176646"/>
                </a:cubicBezTo>
                <a:cubicBezTo>
                  <a:pt x="294409" y="187037"/>
                  <a:pt x="307708" y="198212"/>
                  <a:pt x="322118" y="207818"/>
                </a:cubicBezTo>
                <a:cubicBezTo>
                  <a:pt x="332253" y="214574"/>
                  <a:pt x="389749" y="246859"/>
                  <a:pt x="405245" y="259773"/>
                </a:cubicBezTo>
                <a:cubicBezTo>
                  <a:pt x="416534" y="269181"/>
                  <a:pt x="423957" y="283158"/>
                  <a:pt x="436418" y="290946"/>
                </a:cubicBezTo>
                <a:cubicBezTo>
                  <a:pt x="452235" y="300831"/>
                  <a:pt x="472067" y="302669"/>
                  <a:pt x="488372" y="311727"/>
                </a:cubicBezTo>
                <a:cubicBezTo>
                  <a:pt x="582736" y="364151"/>
                  <a:pt x="485655" y="328140"/>
                  <a:pt x="561109" y="353291"/>
                </a:cubicBezTo>
                <a:cubicBezTo>
                  <a:pt x="574963" y="367146"/>
                  <a:pt x="586057" y="384471"/>
                  <a:pt x="602672" y="394855"/>
                </a:cubicBezTo>
                <a:cubicBezTo>
                  <a:pt x="614782" y="402424"/>
                  <a:pt x="630864" y="400232"/>
                  <a:pt x="644236" y="405246"/>
                </a:cubicBezTo>
                <a:cubicBezTo>
                  <a:pt x="658740" y="410685"/>
                  <a:pt x="671945" y="419100"/>
                  <a:pt x="685800" y="426027"/>
                </a:cubicBezTo>
                <a:cubicBezTo>
                  <a:pt x="696191" y="436418"/>
                  <a:pt x="705014" y="448659"/>
                  <a:pt x="716972" y="457200"/>
                </a:cubicBezTo>
                <a:cubicBezTo>
                  <a:pt x="729577" y="466203"/>
                  <a:pt x="745401" y="469772"/>
                  <a:pt x="758536" y="477982"/>
                </a:cubicBezTo>
                <a:cubicBezTo>
                  <a:pt x="773222" y="487161"/>
                  <a:pt x="786007" y="499089"/>
                  <a:pt x="800100" y="509155"/>
                </a:cubicBezTo>
                <a:cubicBezTo>
                  <a:pt x="833757" y="533195"/>
                  <a:pt x="833906" y="526862"/>
                  <a:pt x="862445" y="561109"/>
                </a:cubicBezTo>
                <a:cubicBezTo>
                  <a:pt x="870440" y="570703"/>
                  <a:pt x="875232" y="582688"/>
                  <a:pt x="883227" y="592282"/>
                </a:cubicBezTo>
                <a:cubicBezTo>
                  <a:pt x="892635" y="603571"/>
                  <a:pt x="904992" y="612166"/>
                  <a:pt x="914400" y="623455"/>
                </a:cubicBezTo>
                <a:cubicBezTo>
                  <a:pt x="922395" y="633049"/>
                  <a:pt x="927187" y="645033"/>
                  <a:pt x="935182" y="654627"/>
                </a:cubicBezTo>
                <a:cubicBezTo>
                  <a:pt x="944589" y="665916"/>
                  <a:pt x="956791" y="674643"/>
                  <a:pt x="966354" y="685800"/>
                </a:cubicBezTo>
                <a:cubicBezTo>
                  <a:pt x="1035097" y="766001"/>
                  <a:pt x="958935" y="686298"/>
                  <a:pt x="1028700" y="779318"/>
                </a:cubicBezTo>
                <a:cubicBezTo>
                  <a:pt x="1037517" y="791074"/>
                  <a:pt x="1049481" y="800100"/>
                  <a:pt x="1059872" y="810491"/>
                </a:cubicBezTo>
                <a:cubicBezTo>
                  <a:pt x="1063336" y="820882"/>
                  <a:pt x="1064829" y="832154"/>
                  <a:pt x="1070263" y="841664"/>
                </a:cubicBezTo>
                <a:cubicBezTo>
                  <a:pt x="1089095" y="874620"/>
                  <a:pt x="1106132" y="882229"/>
                  <a:pt x="1122218" y="914400"/>
                </a:cubicBezTo>
                <a:cubicBezTo>
                  <a:pt x="1127116" y="924197"/>
                  <a:pt x="1127711" y="935776"/>
                  <a:pt x="1132609" y="945573"/>
                </a:cubicBezTo>
                <a:cubicBezTo>
                  <a:pt x="1138194" y="956743"/>
                  <a:pt x="1147806" y="965576"/>
                  <a:pt x="1153391" y="976746"/>
                </a:cubicBezTo>
                <a:cubicBezTo>
                  <a:pt x="1161698" y="993360"/>
                  <a:pt x="1169731" y="1033939"/>
                  <a:pt x="1174172" y="1049482"/>
                </a:cubicBezTo>
                <a:cubicBezTo>
                  <a:pt x="1177181" y="1060014"/>
                  <a:pt x="1181099" y="1070264"/>
                  <a:pt x="1184563" y="1080655"/>
                </a:cubicBezTo>
                <a:cubicBezTo>
                  <a:pt x="1181099" y="1143000"/>
                  <a:pt x="1180092" y="1205531"/>
                  <a:pt x="1174172" y="1267691"/>
                </a:cubicBezTo>
                <a:cubicBezTo>
                  <a:pt x="1169993" y="1311570"/>
                  <a:pt x="1137685" y="1314809"/>
                  <a:pt x="1122218" y="1361209"/>
                </a:cubicBezTo>
                <a:cubicBezTo>
                  <a:pt x="1118754" y="1371600"/>
                  <a:pt x="1116142" y="1382315"/>
                  <a:pt x="1111827" y="1392382"/>
                </a:cubicBezTo>
                <a:cubicBezTo>
                  <a:pt x="1105725" y="1406620"/>
                  <a:pt x="1100722" y="1421850"/>
                  <a:pt x="1091045" y="1433946"/>
                </a:cubicBezTo>
                <a:cubicBezTo>
                  <a:pt x="1072685" y="1456896"/>
                  <a:pt x="1028700" y="1496291"/>
                  <a:pt x="1028700" y="1496291"/>
                </a:cubicBezTo>
                <a:cubicBezTo>
                  <a:pt x="1010641" y="1550469"/>
                  <a:pt x="1031663" y="1508666"/>
                  <a:pt x="987136" y="1548246"/>
                </a:cubicBezTo>
                <a:cubicBezTo>
                  <a:pt x="897902" y="1627565"/>
                  <a:pt x="956931" y="1590171"/>
                  <a:pt x="883227" y="1641764"/>
                </a:cubicBezTo>
                <a:cubicBezTo>
                  <a:pt x="862766" y="1656087"/>
                  <a:pt x="841664" y="1669473"/>
                  <a:pt x="820882" y="1683327"/>
                </a:cubicBezTo>
                <a:cubicBezTo>
                  <a:pt x="810491" y="1690254"/>
                  <a:pt x="798540" y="1695278"/>
                  <a:pt x="789709" y="1704109"/>
                </a:cubicBezTo>
                <a:cubicBezTo>
                  <a:pt x="779318" y="1714500"/>
                  <a:pt x="767944" y="1723993"/>
                  <a:pt x="758536" y="1735282"/>
                </a:cubicBezTo>
                <a:cubicBezTo>
                  <a:pt x="750541" y="1744876"/>
                  <a:pt x="746585" y="1757624"/>
                  <a:pt x="737754" y="1766455"/>
                </a:cubicBezTo>
                <a:cubicBezTo>
                  <a:pt x="728924" y="1775285"/>
                  <a:pt x="716973" y="1780309"/>
                  <a:pt x="706582" y="1787236"/>
                </a:cubicBezTo>
                <a:cubicBezTo>
                  <a:pt x="680464" y="1865590"/>
                  <a:pt x="715696" y="1769009"/>
                  <a:pt x="675409" y="1849582"/>
                </a:cubicBezTo>
                <a:cubicBezTo>
                  <a:pt x="670511" y="1859379"/>
                  <a:pt x="669333" y="1870688"/>
                  <a:pt x="665018" y="1880755"/>
                </a:cubicBezTo>
                <a:cubicBezTo>
                  <a:pt x="658916" y="1894992"/>
                  <a:pt x="651163" y="1908464"/>
                  <a:pt x="644236" y="1922318"/>
                </a:cubicBezTo>
                <a:lnTo>
                  <a:pt x="633845" y="1943100"/>
                </a:lnTo>
              </a:path>
            </a:pathLst>
          </a:custGeom>
          <a:noFill/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665821" y="588386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5400122" y="60446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5611350" y="656971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6336801" y="534220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4804845" y="63392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Oval 17"/>
          <p:cNvSpPr>
            <a:spLocks noChangeArrowheads="1"/>
          </p:cNvSpPr>
          <p:nvPr/>
        </p:nvSpPr>
        <p:spPr bwMode="auto">
          <a:xfrm>
            <a:off x="5975587" y="61495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6917120" y="537915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4453859" y="612041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6838553" y="63239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5975587" y="5531555"/>
            <a:ext cx="385716" cy="1114355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269737" y="5633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5" name="Curved Connector 44"/>
          <p:cNvCxnSpPr>
            <a:stCxn id="9" idx="2"/>
            <a:endCxn id="30" idx="0"/>
          </p:cNvCxnSpPr>
          <p:nvPr/>
        </p:nvCxnSpPr>
        <p:spPr>
          <a:xfrm rot="5400000">
            <a:off x="4816723" y="4885805"/>
            <a:ext cx="1818464" cy="49926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24" idx="1"/>
            <a:endCxn id="29" idx="0"/>
          </p:cNvCxnSpPr>
          <p:nvPr/>
        </p:nvCxnSpPr>
        <p:spPr>
          <a:xfrm rot="10800000" flipV="1">
            <a:off x="6742022" y="3949579"/>
            <a:ext cx="1011983" cy="193428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22" idx="2"/>
          </p:cNvCxnSpPr>
          <p:nvPr/>
        </p:nvCxnSpPr>
        <p:spPr>
          <a:xfrm rot="5400000">
            <a:off x="5122935" y="4063713"/>
            <a:ext cx="2987326" cy="109515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5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NNS for other distances?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Earth Mover Distance (Wasserstein):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Given two sets </a:t>
            </a:r>
            <a:r>
              <a:rPr lang="en-US" sz="2500" dirty="0">
                <a:solidFill>
                  <a:srgbClr val="00B050"/>
                </a:solidFill>
              </a:rPr>
              <a:t>A,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/>
              <a:t> of points in a metric space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EMD(</a:t>
            </a:r>
            <a:r>
              <a:rPr lang="en-US" sz="2500" dirty="0">
                <a:solidFill>
                  <a:srgbClr val="00B050"/>
                </a:solidFill>
              </a:rPr>
              <a:t>A,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  <a:r>
              <a:rPr lang="en-US" sz="2500" dirty="0"/>
              <a:t>) = min </a:t>
            </a:r>
            <a:r>
              <a:rPr lang="en-US" sz="2500" dirty="0">
                <a:solidFill>
                  <a:srgbClr val="000000"/>
                </a:solidFill>
              </a:rPr>
              <a:t>cost</a:t>
            </a:r>
            <a:r>
              <a:rPr lang="en-US" sz="2500" dirty="0"/>
              <a:t> bipartite matching between </a:t>
            </a:r>
            <a:r>
              <a:rPr lang="en-US" sz="2500" dirty="0">
                <a:solidFill>
                  <a:srgbClr val="00B050"/>
                </a:solidFill>
              </a:rPr>
              <a:t>A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FF0000"/>
                </a:solidFill>
              </a:rPr>
              <a:t>B</a:t>
            </a:r>
          </a:p>
          <a:p>
            <a:r>
              <a:rPr lang="en-US" dirty="0"/>
              <a:t>Applications in image vision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71" y="2667000"/>
            <a:ext cx="1143000" cy="13935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667000"/>
            <a:ext cx="1292541" cy="1393521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228600" y="51841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45745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43200" y="60223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676400" y="602235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838200" y="56413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362200" y="49555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590800" y="45745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895600" y="541275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04800" y="5260357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981200" y="4650757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752600" y="5031757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2819400" y="5488957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3577712" y="4089721"/>
            <a:ext cx="251827" cy="65288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3555395" y="3962400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5395" y="3962400"/>
                <a:ext cx="40081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Down Arrow 19"/>
          <p:cNvSpPr/>
          <p:nvPr/>
        </p:nvSpPr>
        <p:spPr bwMode="auto">
          <a:xfrm rot="16200000">
            <a:off x="3590738" y="5481305"/>
            <a:ext cx="251827" cy="65288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3515516" y="5298201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5516" y="5298201"/>
                <a:ext cx="40081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114800" y="42445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010110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3156" y="56164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010101</a:t>
            </a:r>
          </a:p>
        </p:txBody>
      </p:sp>
      <p:sp>
        <p:nvSpPr>
          <p:cNvPr id="24" name="Down Arrow 23"/>
          <p:cNvSpPr/>
          <p:nvPr/>
        </p:nvSpPr>
        <p:spPr bwMode="auto">
          <a:xfrm rot="17292416">
            <a:off x="5495688" y="4063661"/>
            <a:ext cx="241372" cy="1088440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4772057">
            <a:off x="5483975" y="4914989"/>
            <a:ext cx="241372" cy="121915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72783" y="4817339"/>
                <a:ext cx="26813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small or large?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783" y="4817339"/>
                <a:ext cx="2681311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r="-9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5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</a:t>
            </a:r>
            <a:r>
              <a:rPr lang="en-US" dirty="0">
                <a:solidFill>
                  <a:srgbClr val="C00000"/>
                </a:solidFill>
              </a:rPr>
              <a:t>metric embeddings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Metric Embedding:</a:t>
                </a:r>
              </a:p>
              <a:p>
                <a:pPr lvl="1"/>
                <a:r>
                  <a:rPr lang="en-US" dirty="0"/>
                  <a:t>Map sets into vectors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preserving the distance (approximately)</a:t>
                </a:r>
              </a:p>
              <a:p>
                <a:pPr lvl="1"/>
                <a:r>
                  <a:rPr lang="en-US" dirty="0"/>
                  <a:t>Then use algorithms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!</a:t>
                </a:r>
              </a:p>
              <a:p>
                <a:r>
                  <a:rPr lang="en-US" dirty="0"/>
                  <a:t>Say, EMD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Theorem [Cha02, IT03]: </a:t>
                </a:r>
                <a:r>
                  <a:rPr lang="en-US" dirty="0"/>
                  <a:t>Exists a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mapping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aseline="-25000" dirty="0">
                    <a:solidFill>
                      <a:srgbClr val="CC0000"/>
                    </a:solidFill>
                  </a:rPr>
                  <a:t> </a:t>
                </a:r>
                <a:r>
                  <a:rPr lang="en-US" dirty="0">
                    <a:sym typeface="Symbol"/>
                  </a:rPr>
                  <a:t>with approximation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log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ym typeface="Symbol"/>
                  </a:rPr>
                  <a:t>: </a:t>
                </a:r>
              </a:p>
              <a:p>
                <a:pPr lvl="1"/>
                <a:r>
                  <a:rPr lang="en-US" dirty="0">
                    <a:sym typeface="Symbol"/>
                  </a:rPr>
                  <a:t>i.e.,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/>
                  </a:rPr>
                  <a:t>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𝑂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𝐸𝑀𝐷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/>
                </a:endParaRPr>
              </a:p>
              <a:p>
                <a:endParaRPr lang="en-US" dirty="0"/>
              </a:p>
              <a:p>
                <a:r>
                  <a:rPr lang="en-US" dirty="0"/>
                  <a:t>Implies </a:t>
                </a:r>
                <a:r>
                  <a:rPr lang="en-US" dirty="0">
                    <a:solidFill>
                      <a:srgbClr val="C00000"/>
                    </a:solidFill>
                  </a:rPr>
                  <a:t>NNS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-approximation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72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22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4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333800"/>
                  </p:ext>
                </p:extLst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4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>
                          <a:blip r:embed="rId2"/>
                          <a:stretch>
                            <a:fillRect l="-1984" t="-56667" r="-74603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56667" r="-1075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>
                          <a:blip r:embed="rId2"/>
                          <a:stretch>
                            <a:fillRect l="-1984" t="-154098" r="-74603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154098" r="-1075" b="-2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>
                          <a:blip r:embed="rId2"/>
                          <a:stretch>
                            <a:fillRect l="-1984" t="-254098" r="-74603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254098" r="-1075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392727" r="-1075" b="-10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172" t="-531373" r="-1075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00799" y="4038600"/>
            <a:ext cx="2664585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edit</a:t>
            </a:r>
            <a:r>
              <a:rPr lang="en-US" sz="2400" dirty="0"/>
              <a:t>(123456</a:t>
            </a:r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en-US" sz="2400" dirty="0"/>
              <a:t>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7</a:t>
            </a:r>
            <a:r>
              <a:rPr lang="en-US" sz="2400" dirty="0"/>
              <a:t>123456) = 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72200" y="1295400"/>
            <a:ext cx="3257550" cy="144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000" dirty="0"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A50021"/>
                </a:solidFill>
                <a:latin typeface="+mn-lt"/>
                <a:cs typeface="Arial" panose="020B0604020202020204" pitchFamily="34" charset="0"/>
              </a:rPr>
              <a:t>edit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(  banana  ,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55000"/>
              </a:lnSpc>
              <a:spcBef>
                <a:spcPct val="50000"/>
              </a:spcBef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latin typeface="+mn-lt"/>
                <a:cs typeface="Arial" panose="020B0604020202020204" pitchFamily="34" charset="0"/>
              </a:rPr>
              <a:t>ananas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   )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</p:spPr>
            <p:txBody>
              <a:bodyPr/>
              <a:lstStyle/>
              <a:p>
                <a:r>
                  <a:rPr lang="en-US" dirty="0"/>
                  <a:t>Embeddability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990600"/>
              </a:xfrm>
              <a:blipFill rotWithShape="0">
                <a:blip r:embed="rId5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7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Find pairs of similar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8932B97-9EEE-44EE-A4FA-096EC9B38BF0}" type="slidenum">
              <a:rPr lang="en-US">
                <a:solidFill>
                  <a:srgbClr val="464653"/>
                </a:solidFill>
                <a:latin typeface="Gill Sans MT"/>
              </a:rPr>
              <a:pPr defTabSz="685800">
                <a:defRPr/>
              </a:pPr>
              <a:t>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8" y="1936242"/>
            <a:ext cx="8229512" cy="3351276"/>
          </a:xfrm>
          <a:prstGeom prst="rect">
            <a:avLst/>
          </a:prstGeom>
        </p:spPr>
      </p:pic>
      <p:sp>
        <p:nvSpPr>
          <p:cNvPr id="6" name="Speech Bubble: Rectangle 5"/>
          <p:cNvSpPr/>
          <p:nvPr/>
        </p:nvSpPr>
        <p:spPr>
          <a:xfrm>
            <a:off x="6100429" y="1595561"/>
            <a:ext cx="2057400" cy="678942"/>
          </a:xfrm>
          <a:prstGeom prst="wedgeRectCallout">
            <a:avLst>
              <a:gd name="adj1" fmla="val -105329"/>
              <a:gd name="adj2" fmla="val -1152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dirty="0">
                <a:solidFill>
                  <a:prstClr val="black"/>
                </a:solidFill>
                <a:latin typeface="Gill Sans MT"/>
              </a:rPr>
              <a:t>how should we measure similarity?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3"/>
              <p:cNvSpPr/>
              <p:nvPr/>
            </p:nvSpPr>
            <p:spPr>
              <a:xfrm>
                <a:off x="2370846" y="2853690"/>
                <a:ext cx="4040002" cy="1175699"/>
              </a:xfrm>
              <a:prstGeom prst="roundRect">
                <a:avLst/>
              </a:prstGeom>
              <a:solidFill>
                <a:srgbClr val="FFCCCC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21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Naïvely: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sz="2100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2100" i="1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1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</a:rPr>
                  <a:t> comparisons</a:t>
                </a:r>
              </a:p>
              <a:p>
                <a:pPr algn="ctr" defTabSz="685800"/>
                <a:endParaRPr lang="en-US" sz="2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/>
                </a:endParaRPr>
              </a:p>
              <a:p>
                <a:pPr algn="ctr" defTabSz="685800"/>
                <a:r>
                  <a:rPr lang="en-US" sz="21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</a:rPr>
                  <a:t>Can we do better?</a:t>
                </a:r>
              </a:p>
            </p:txBody>
          </p:sp>
        </mc:Choice>
        <mc:Fallback>
          <p:sp>
            <p:nvSpPr>
              <p:cNvPr id="7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846" y="2853690"/>
                <a:ext cx="4040002" cy="117569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878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500" dirty="0"/>
          </a:p>
          <a:p>
            <a:pPr eaLnBrk="1" hangingPunct="1">
              <a:lnSpc>
                <a:spcPct val="90000"/>
              </a:lnSpc>
            </a:pP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4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Upper</a:t>
                          </a:r>
                          <a:r>
                            <a:rPr lang="en-US" baseline="0" dirty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2D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A5002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sym typeface="cmbx10" pitchFamily="34" charset="0"/>
                            </a:rPr>
                            <a:t>plane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  <a:sym typeface="cmbx10" pitchFamily="34" charset="0"/>
                          </a:endParaRP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[Cha02, IT03]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Earth-mover distance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0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-sized sets 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sym typeface="cmbx10" pitchFamily="34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sym typeface="cmbx10" pitchFamily="34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[AIK08]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Edit distance over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000" b="0" i="1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3000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+mn-lt"/>
                          </a:endParaRP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(#</a:t>
                          </a: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indels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to transform x-&gt;y)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e>
                                            </m:func>
                                          </m:e>
                                        </m:rad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[OR05]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[CK06]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r"/>
                          <a:r>
                            <a:rPr lang="en-US" dirty="0">
                              <a:solidFill>
                                <a:srgbClr val="000099"/>
                              </a:solidFill>
                            </a:rPr>
                            <a:t>[MS00, CM07]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4494269"/>
                  </p:ext>
                </p:extLst>
              </p:nvPr>
            </p:nvGraphicFramePr>
            <p:xfrm>
              <a:off x="457200" y="1447800"/>
              <a:ext cx="5562600" cy="4041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98495"/>
                    <a:gridCol w="2364105"/>
                  </a:tblGrid>
                  <a:tr h="3961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</a:rPr>
                            <a:t>Metric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Upper</a:t>
                          </a:r>
                          <a:r>
                            <a:rPr lang="en-US" baseline="0" dirty="0" smtClean="0"/>
                            <a:t> bound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7619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56000" r="-74667" b="-3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6000" r="-1031" b="-391200"/>
                          </a:stretch>
                        </a:blipFill>
                      </a:tcPr>
                    </a:tc>
                  </a:tr>
                  <a:tr h="768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153543" r="-74667" b="-285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153543" r="-1031" b="-285039"/>
                          </a:stretch>
                        </a:blipFill>
                      </a:tcPr>
                    </a:tc>
                  </a:tr>
                  <a:tr h="7674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698" marB="45698" horzOverflow="overflow">
                        <a:blipFill rotWithShape="0">
                          <a:blip r:embed="rId2"/>
                          <a:stretch>
                            <a:fillRect l="-1905" t="-255556" r="-74667" b="-187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255556" r="-1031" b="-187302"/>
                          </a:stretch>
                        </a:blipFill>
                      </a:tcPr>
                    </a:tc>
                  </a:tr>
                  <a:tr h="7009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Ulam</a:t>
                          </a: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(edit distance between permutations)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389565" r="-1031" b="-105217"/>
                          </a:stretch>
                        </a:blipFill>
                      </a:tcPr>
                    </a:tc>
                  </a:tr>
                  <a:tr h="6468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Block edit distance</a:t>
                          </a:r>
                        </a:p>
                      </a:txBody>
                      <a:tcPr marT="45698" marB="45698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7887" t="-531132" r="-1031" b="-14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096000" y="14478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88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800" b="0" i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[NS07]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5785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[KN05]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05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[KN05,KR06]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58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b="0" dirty="0"/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[AK07]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5993258"/>
                  </p:ext>
                </p:extLst>
              </p:nvPr>
            </p:nvGraphicFramePr>
            <p:xfrm>
              <a:off x="6096000" y="1447801"/>
              <a:ext cx="2239963" cy="40385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39963"/>
                  </a:tblGrid>
                  <a:tr h="407901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Lower bounds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728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60000" r="-1087" b="-401667"/>
                          </a:stretch>
                        </a:blipFill>
                      </a:tcPr>
                    </a:tc>
                  </a:tr>
                  <a:tr h="7578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154839" r="-1087" b="-288710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272414" r="-1087" b="-208621"/>
                          </a:stretch>
                        </a:blipFill>
                      </a:tcPr>
                    </a:tc>
                  </a:tr>
                  <a:tr h="7358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43" t="-360000" r="-1087" b="-101667"/>
                          </a:stretch>
                        </a:blipFill>
                      </a:tcPr>
                    </a:tc>
                  </a:tr>
                  <a:tr h="70405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4/3</a:t>
                          </a:r>
                        </a:p>
                        <a:p>
                          <a:pPr algn="r"/>
                          <a:r>
                            <a:rPr lang="en-US" sz="1800" dirty="0" smtClean="0">
                              <a:solidFill>
                                <a:srgbClr val="000099"/>
                              </a:solidFill>
                            </a:rPr>
                            <a:t>[Cor03]</a:t>
                          </a:r>
                          <a:endParaRPr lang="en-US" sz="1800" dirty="0">
                            <a:solidFill>
                              <a:srgbClr val="000099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457200" y="152400"/>
                <a:ext cx="8229600" cy="990600"/>
              </a:xfrm>
              <a:prstGeom prst="rect">
                <a:avLst/>
              </a:prstGeom>
            </p:spPr>
            <p:txBody>
              <a:bodyPr vert="horz" anchor="b" anchorCtr="0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Non-</a:t>
                </a:r>
                <a:r>
                  <a:rPr lang="en-US" dirty="0" err="1"/>
                  <a:t>embeddability</a:t>
                </a:r>
                <a:r>
                  <a:rPr lang="en-US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"/>
                <a:ext cx="8229600" cy="990600"/>
              </a:xfrm>
              <a:prstGeom prst="rect">
                <a:avLst/>
              </a:prstGeom>
              <a:blipFill rotWithShape="0">
                <a:blip r:embed="rId4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06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Measuring similarity</a:t>
            </a:r>
          </a:p>
        </p:txBody>
      </p:sp>
      <p:pic>
        <p:nvPicPr>
          <p:cNvPr id="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89" y="3523240"/>
            <a:ext cx="258365" cy="221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185" y="2794519"/>
            <a:ext cx="308372" cy="265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99" y="2690265"/>
            <a:ext cx="308372" cy="265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 descr="tw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78" y="3507317"/>
            <a:ext cx="308372" cy="2655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62058" y="2028810"/>
            <a:ext cx="5693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011100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010100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000100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010100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17797" y="3176376"/>
            <a:ext cx="5693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001100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000100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000100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110100</a:t>
            </a:r>
          </a:p>
          <a:p>
            <a:pPr defTabSz="685800"/>
            <a:r>
              <a:rPr lang="en-US" sz="7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13" name="Equal 23"/>
          <p:cNvSpPr/>
          <p:nvPr/>
        </p:nvSpPr>
        <p:spPr bwMode="auto">
          <a:xfrm rot="1977308">
            <a:off x="2893064" y="2643310"/>
            <a:ext cx="308372" cy="202406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4" name="Equal 24"/>
          <p:cNvSpPr/>
          <p:nvPr/>
        </p:nvSpPr>
        <p:spPr bwMode="auto">
          <a:xfrm>
            <a:off x="2388094" y="3520966"/>
            <a:ext cx="308372" cy="201216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Gill Sans M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ounded Rectangle 3"/>
              <p:cNvSpPr/>
              <p:nvPr/>
            </p:nvSpPr>
            <p:spPr>
              <a:xfrm>
                <a:off x="157018" y="4358016"/>
                <a:ext cx="4089485" cy="42095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21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objects </a:t>
                </a:r>
                <a14:m>
                  <m:oMath xmlns:m="http://schemas.openxmlformats.org/officeDocument/2006/math">
                    <m:r>
                      <a:rPr lang="en-US" sz="2100" i="1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⇒</m:t>
                    </m:r>
                  </m:oMath>
                </a14:m>
                <a:r>
                  <a:rPr lang="en-US" sz="21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 high-dimensional vectors</a:t>
                </a:r>
                <a:endParaRPr lang="en-US" sz="2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/>
                </a:endParaRPr>
              </a:p>
            </p:txBody>
          </p:sp>
        </mc:Choice>
        <mc:Fallback>
          <p:sp>
            <p:nvSpPr>
              <p:cNvPr id="22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4358016"/>
                <a:ext cx="4089485" cy="42095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ounded Rectangle 3"/>
              <p:cNvSpPr/>
              <p:nvPr/>
            </p:nvSpPr>
            <p:spPr>
              <a:xfrm>
                <a:off x="157018" y="5013842"/>
                <a:ext cx="4089485" cy="42095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21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similarity </a:t>
                </a:r>
                <a14:m>
                  <m:oMath xmlns:m="http://schemas.openxmlformats.org/officeDocument/2006/math">
                    <m:r>
                      <a:rPr lang="en-US" sz="2100" i="1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⇒</m:t>
                    </m:r>
                  </m:oMath>
                </a14:m>
                <a:r>
                  <a:rPr lang="en-US" sz="21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 distance b/w vectors</a:t>
                </a:r>
                <a:endParaRPr lang="en-US" sz="2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/>
                </a:endParaRPr>
              </a:p>
            </p:txBody>
          </p:sp>
        </mc:Choice>
        <mc:Fallback>
          <p:sp>
            <p:nvSpPr>
              <p:cNvPr id="25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5013842"/>
                <a:ext cx="4089485" cy="42095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120"/>
          <p:cNvGrpSpPr>
            <a:grpSpLocks/>
          </p:cNvGrpSpPr>
          <p:nvPr/>
        </p:nvGrpSpPr>
        <p:grpSpPr bwMode="auto">
          <a:xfrm>
            <a:off x="6981815" y="1800404"/>
            <a:ext cx="1328738" cy="1944291"/>
            <a:chOff x="288" y="1920"/>
            <a:chExt cx="1452" cy="2157"/>
          </a:xfrm>
        </p:grpSpPr>
        <p:pic>
          <p:nvPicPr>
            <p:cNvPr id="27" name="Picture 7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7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121"/>
          <p:cNvGrpSpPr>
            <a:grpSpLocks/>
          </p:cNvGrpSpPr>
          <p:nvPr/>
        </p:nvGrpSpPr>
        <p:grpSpPr bwMode="auto">
          <a:xfrm>
            <a:off x="6987306" y="1800404"/>
            <a:ext cx="1328738" cy="1944291"/>
            <a:chOff x="2101" y="1920"/>
            <a:chExt cx="1452" cy="2157"/>
          </a:xfrm>
        </p:grpSpPr>
        <p:pic>
          <p:nvPicPr>
            <p:cNvPr id="30" name="Picture 9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10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" name="Rectangle 101"/>
            <p:cNvSpPr>
              <a:spLocks noChangeArrowheads="1"/>
            </p:cNvSpPr>
            <p:nvPr/>
          </p:nvSpPr>
          <p:spPr bwMode="auto">
            <a:xfrm rot="20340000">
              <a:off x="2817" y="2002"/>
              <a:ext cx="219" cy="21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33" name="Rectangle 102"/>
            <p:cNvSpPr>
              <a:spLocks noChangeArrowheads="1"/>
            </p:cNvSpPr>
            <p:nvPr/>
          </p:nvSpPr>
          <p:spPr bwMode="auto">
            <a:xfrm>
              <a:off x="3073" y="2213"/>
              <a:ext cx="158" cy="17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34" name="Rectangle 103"/>
            <p:cNvSpPr>
              <a:spLocks noChangeArrowheads="1"/>
            </p:cNvSpPr>
            <p:nvPr/>
          </p:nvSpPr>
          <p:spPr bwMode="auto">
            <a:xfrm rot="19680000">
              <a:off x="2501" y="3066"/>
              <a:ext cx="154" cy="14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35" name="Rectangle 104"/>
            <p:cNvSpPr>
              <a:spLocks noChangeArrowheads="1"/>
            </p:cNvSpPr>
            <p:nvPr/>
          </p:nvSpPr>
          <p:spPr bwMode="auto">
            <a:xfrm rot="20760000">
              <a:off x="3020" y="3385"/>
              <a:ext cx="190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36" name="Rectangle 105"/>
            <p:cNvSpPr>
              <a:spLocks noChangeArrowheads="1"/>
            </p:cNvSpPr>
            <p:nvPr/>
          </p:nvSpPr>
          <p:spPr bwMode="auto">
            <a:xfrm rot="20760000">
              <a:off x="3169" y="2284"/>
              <a:ext cx="191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37" name="Rectangle 106"/>
            <p:cNvSpPr>
              <a:spLocks noChangeArrowheads="1"/>
            </p:cNvSpPr>
            <p:nvPr/>
          </p:nvSpPr>
          <p:spPr bwMode="auto">
            <a:xfrm>
              <a:off x="2684" y="3280"/>
              <a:ext cx="158" cy="17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38" name="Rectangle 107"/>
            <p:cNvSpPr>
              <a:spLocks noChangeArrowheads="1"/>
            </p:cNvSpPr>
            <p:nvPr/>
          </p:nvSpPr>
          <p:spPr bwMode="auto">
            <a:xfrm rot="1380000">
              <a:off x="2753" y="3332"/>
              <a:ext cx="135" cy="14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39" name="Rectangle 108"/>
            <p:cNvSpPr>
              <a:spLocks noChangeArrowheads="1"/>
            </p:cNvSpPr>
            <p:nvPr/>
          </p:nvSpPr>
          <p:spPr bwMode="auto">
            <a:xfrm rot="1380000">
              <a:off x="2246" y="3391"/>
              <a:ext cx="135" cy="14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40" name="Rectangle 109"/>
            <p:cNvSpPr>
              <a:spLocks noChangeArrowheads="1"/>
            </p:cNvSpPr>
            <p:nvPr/>
          </p:nvSpPr>
          <p:spPr bwMode="auto">
            <a:xfrm rot="19380000">
              <a:off x="2261" y="3108"/>
              <a:ext cx="173" cy="168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41" name="Rectangle 110"/>
            <p:cNvSpPr>
              <a:spLocks noChangeArrowheads="1"/>
            </p:cNvSpPr>
            <p:nvPr/>
          </p:nvSpPr>
          <p:spPr bwMode="auto">
            <a:xfrm rot="19380000">
              <a:off x="2708" y="2202"/>
              <a:ext cx="172" cy="16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42" name="Rectangle 111"/>
            <p:cNvSpPr>
              <a:spLocks noChangeArrowheads="1"/>
            </p:cNvSpPr>
            <p:nvPr/>
          </p:nvSpPr>
          <p:spPr bwMode="auto">
            <a:xfrm rot="780000">
              <a:off x="2757" y="2385"/>
              <a:ext cx="92" cy="8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43" name="Rectangle 112"/>
            <p:cNvSpPr>
              <a:spLocks noChangeArrowheads="1"/>
            </p:cNvSpPr>
            <p:nvPr/>
          </p:nvSpPr>
          <p:spPr bwMode="auto">
            <a:xfrm rot="20760000">
              <a:off x="3238" y="2495"/>
              <a:ext cx="116" cy="1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44" name="Rectangle 113"/>
            <p:cNvSpPr>
              <a:spLocks noChangeArrowheads="1"/>
            </p:cNvSpPr>
            <p:nvPr/>
          </p:nvSpPr>
          <p:spPr bwMode="auto">
            <a:xfrm rot="480000">
              <a:off x="3080" y="3587"/>
              <a:ext cx="160" cy="15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</p:grpSp>
      <p:grpSp>
        <p:nvGrpSpPr>
          <p:cNvPr id="45" name="Group 54"/>
          <p:cNvGrpSpPr>
            <a:grpSpLocks/>
          </p:cNvGrpSpPr>
          <p:nvPr/>
        </p:nvGrpSpPr>
        <p:grpSpPr bwMode="auto">
          <a:xfrm>
            <a:off x="6990919" y="1801595"/>
            <a:ext cx="1327547" cy="1943100"/>
            <a:chOff x="337" y="1012"/>
            <a:chExt cx="2055" cy="3163"/>
          </a:xfrm>
        </p:grpSpPr>
        <p:pic>
          <p:nvPicPr>
            <p:cNvPr id="46" name="Picture 5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1012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7" name="Picture 5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2646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" name="Rectangle 57"/>
            <p:cNvSpPr>
              <a:spLocks noChangeArrowheads="1"/>
            </p:cNvSpPr>
            <p:nvPr/>
          </p:nvSpPr>
          <p:spPr bwMode="auto">
            <a:xfrm rot="20340000">
              <a:off x="1351" y="1133"/>
              <a:ext cx="310" cy="31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1713" y="1442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0" name="Rectangle 59"/>
            <p:cNvSpPr>
              <a:spLocks noChangeArrowheads="1"/>
            </p:cNvSpPr>
            <p:nvPr/>
          </p:nvSpPr>
          <p:spPr bwMode="auto">
            <a:xfrm rot="19680000">
              <a:off x="903" y="2693"/>
              <a:ext cx="219" cy="21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1" name="Rectangle 60"/>
            <p:cNvSpPr>
              <a:spLocks noChangeArrowheads="1"/>
            </p:cNvSpPr>
            <p:nvPr/>
          </p:nvSpPr>
          <p:spPr bwMode="auto">
            <a:xfrm rot="20760000">
              <a:off x="1638" y="3161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2" name="Rectangle 61"/>
            <p:cNvSpPr>
              <a:spLocks noChangeArrowheads="1"/>
            </p:cNvSpPr>
            <p:nvPr/>
          </p:nvSpPr>
          <p:spPr bwMode="auto">
            <a:xfrm rot="20760000">
              <a:off x="1850" y="1546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3" name="Rectangle 62"/>
            <p:cNvSpPr>
              <a:spLocks noChangeArrowheads="1"/>
            </p:cNvSpPr>
            <p:nvPr/>
          </p:nvSpPr>
          <p:spPr bwMode="auto">
            <a:xfrm>
              <a:off x="1162" y="3007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 rot="1380000">
              <a:off x="1261" y="3084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 rot="1380000">
              <a:off x="543" y="3170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6" name="Rectangle 65"/>
            <p:cNvSpPr>
              <a:spLocks noChangeArrowheads="1"/>
            </p:cNvSpPr>
            <p:nvPr/>
          </p:nvSpPr>
          <p:spPr bwMode="auto">
            <a:xfrm rot="19380000">
              <a:off x="564" y="2755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7" name="Rectangle 66"/>
            <p:cNvSpPr>
              <a:spLocks noChangeArrowheads="1"/>
            </p:cNvSpPr>
            <p:nvPr/>
          </p:nvSpPr>
          <p:spPr bwMode="auto">
            <a:xfrm rot="19380000">
              <a:off x="1196" y="1426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8" name="Rectangle 67"/>
            <p:cNvSpPr>
              <a:spLocks noChangeArrowheads="1"/>
            </p:cNvSpPr>
            <p:nvPr/>
          </p:nvSpPr>
          <p:spPr bwMode="auto">
            <a:xfrm rot="780000">
              <a:off x="1266" y="1694"/>
              <a:ext cx="131" cy="13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9" name="Rectangle 68"/>
            <p:cNvSpPr>
              <a:spLocks noChangeArrowheads="1"/>
            </p:cNvSpPr>
            <p:nvPr/>
          </p:nvSpPr>
          <p:spPr bwMode="auto">
            <a:xfrm rot="20760000">
              <a:off x="1948" y="1856"/>
              <a:ext cx="163" cy="155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60" name="Rectangle 69"/>
            <p:cNvSpPr>
              <a:spLocks noChangeArrowheads="1"/>
            </p:cNvSpPr>
            <p:nvPr/>
          </p:nvSpPr>
          <p:spPr bwMode="auto">
            <a:xfrm rot="480000">
              <a:off x="1724" y="3458"/>
              <a:ext cx="226" cy="22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61" name="Line 70"/>
            <p:cNvSpPr>
              <a:spLocks noChangeShapeType="1"/>
            </p:cNvSpPr>
            <p:nvPr/>
          </p:nvSpPr>
          <p:spPr bwMode="auto">
            <a:xfrm flipH="1">
              <a:off x="646" y="1735"/>
              <a:ext cx="707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62" name="Line 71"/>
            <p:cNvSpPr>
              <a:spLocks noChangeShapeType="1"/>
            </p:cNvSpPr>
            <p:nvPr/>
          </p:nvSpPr>
          <p:spPr bwMode="auto">
            <a:xfrm flipH="1">
              <a:off x="990" y="1236"/>
              <a:ext cx="535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63" name="Line 72"/>
            <p:cNvSpPr>
              <a:spLocks noChangeShapeType="1"/>
            </p:cNvSpPr>
            <p:nvPr/>
          </p:nvSpPr>
          <p:spPr bwMode="auto">
            <a:xfrm flipH="1">
              <a:off x="697" y="1528"/>
              <a:ext cx="604" cy="135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64" name="Line 73"/>
            <p:cNvSpPr>
              <a:spLocks noChangeShapeType="1"/>
            </p:cNvSpPr>
            <p:nvPr/>
          </p:nvSpPr>
          <p:spPr bwMode="auto">
            <a:xfrm flipH="1">
              <a:off x="1832" y="1941"/>
              <a:ext cx="191" cy="1633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65" name="Line 74"/>
            <p:cNvSpPr>
              <a:spLocks noChangeShapeType="1"/>
            </p:cNvSpPr>
            <p:nvPr/>
          </p:nvSpPr>
          <p:spPr bwMode="auto">
            <a:xfrm flipH="1">
              <a:off x="1403" y="1562"/>
              <a:ext cx="397" cy="1634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66" name="Line 75"/>
            <p:cNvSpPr>
              <a:spLocks noChangeShapeType="1"/>
            </p:cNvSpPr>
            <p:nvPr/>
          </p:nvSpPr>
          <p:spPr bwMode="auto">
            <a:xfrm flipH="1">
              <a:off x="1711" y="1683"/>
              <a:ext cx="260" cy="1616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/>
              <a:endParaRPr lang="en-US" sz="1350" dirty="0">
                <a:solidFill>
                  <a:prstClr val="black"/>
                </a:solidFill>
                <a:latin typeface="Gill Sans MT"/>
              </a:endParaRPr>
            </a:p>
          </p:txBody>
        </p:sp>
      </p:grpSp>
      <p:sp>
        <p:nvSpPr>
          <p:cNvPr id="67" name="Text Box 122"/>
          <p:cNvSpPr txBox="1">
            <a:spLocks noChangeArrowheads="1"/>
          </p:cNvSpPr>
          <p:nvPr/>
        </p:nvSpPr>
        <p:spPr bwMode="auto">
          <a:xfrm>
            <a:off x="6981815" y="5739382"/>
            <a:ext cx="213391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Gill Sans MT"/>
              </a:rPr>
              <a:t>Image courtesy of Kristen </a:t>
            </a:r>
            <a:r>
              <a:rPr lang="en-US" sz="1050" dirty="0" err="1">
                <a:solidFill>
                  <a:prstClr val="black"/>
                </a:solidFill>
                <a:latin typeface="Gill Sans MT"/>
              </a:rPr>
              <a:t>Grauman</a:t>
            </a:r>
            <a:endParaRPr lang="en-US" sz="1050" dirty="0">
              <a:solidFill>
                <a:prstClr val="black"/>
              </a:solidFill>
              <a:latin typeface="Gill Sans M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 Box 4"/>
              <p:cNvSpPr txBox="1">
                <a:spLocks noChangeArrowheads="1"/>
              </p:cNvSpPr>
              <p:nvPr/>
            </p:nvSpPr>
            <p:spPr bwMode="auto">
              <a:xfrm>
                <a:off x="4363555" y="4394215"/>
                <a:ext cx="1479461" cy="131606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en-US" sz="1800" dirty="0">
                  <a:solidFill>
                    <a:prstClr val="black"/>
                  </a:solidFill>
                  <a:latin typeface="Gill Sans MT"/>
                </a:endParaRPr>
              </a:p>
              <a:p>
                <a:pPr defTabSz="685800" eaLnBrk="1" hangingPunct="1">
                  <a:buNone/>
                </a:pPr>
                <a:endParaRPr lang="en-US" altLang="en-US" sz="1800" dirty="0">
                  <a:solidFill>
                    <a:prstClr val="black"/>
                  </a:solidFill>
                  <a:latin typeface="Gill Sans MT"/>
                </a:endParaRPr>
              </a:p>
              <a:p>
                <a:pPr defTabSz="685800" eaLnBrk="1" hangingPunct="1">
                  <a:buNone/>
                </a:pPr>
                <a:r>
                  <a:rPr lang="en-US" altLang="en-US" sz="1800" dirty="0">
                    <a:solidFill>
                      <a:prstClr val="black"/>
                    </a:solidFill>
                    <a:latin typeface="Gill Sans MT"/>
                  </a:rPr>
                  <a:t>Hamming dist.</a:t>
                </a:r>
              </a:p>
            </p:txBody>
          </p:sp>
        </mc:Choice>
        <mc:Fallback>
          <p:sp>
            <p:nvSpPr>
              <p:cNvPr id="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3555" y="4394215"/>
                <a:ext cx="1479461" cy="1316066"/>
              </a:xfrm>
              <a:prstGeom prst="rect">
                <a:avLst/>
              </a:prstGeom>
              <a:blipFill>
                <a:blip r:embed="rId10"/>
                <a:stretch>
                  <a:fillRect l="-3390" b="-4717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5947671" y="4394215"/>
                <a:ext cx="1483936" cy="131606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en-US" sz="1800" dirty="0">
                  <a:solidFill>
                    <a:prstClr val="black"/>
                  </a:solidFill>
                  <a:latin typeface="Gill Sans MT"/>
                </a:endParaRPr>
              </a:p>
              <a:p>
                <a:pPr defTabSz="685800" eaLnBrk="1" hangingPunct="1">
                  <a:buNone/>
                </a:pPr>
                <a:endParaRPr lang="en-US" altLang="en-US" sz="1800" dirty="0">
                  <a:solidFill>
                    <a:prstClr val="black"/>
                  </a:solidFill>
                  <a:latin typeface="Gill Sans MT"/>
                </a:endParaRPr>
              </a:p>
              <a:p>
                <a:pPr defTabSz="685800" eaLnBrk="1" hangingPunct="1">
                  <a:buNone/>
                </a:pPr>
                <a:r>
                  <a:rPr lang="en-US" altLang="en-US" sz="1800" dirty="0">
                    <a:solidFill>
                      <a:prstClr val="black"/>
                    </a:solidFill>
                    <a:latin typeface="Gill Sans MT"/>
                  </a:rPr>
                  <a:t>Euclidean dist.</a:t>
                </a:r>
              </a:p>
            </p:txBody>
          </p:sp>
        </mc:Choice>
        <mc:Fallback>
          <p:sp>
            <p:nvSpPr>
              <p:cNvPr id="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7671" y="4394215"/>
                <a:ext cx="1483936" cy="1316066"/>
              </a:xfrm>
              <a:prstGeom prst="rect">
                <a:avLst/>
              </a:prstGeom>
              <a:blipFill>
                <a:blip r:embed="rId11"/>
                <a:stretch>
                  <a:fillRect l="-3390" b="-4717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7536262" y="4394214"/>
            <a:ext cx="1502582" cy="13665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99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buNone/>
            </a:pPr>
            <a:r>
              <a:rPr lang="en-US" altLang="en-US" sz="1800" dirty="0">
                <a:solidFill>
                  <a:prstClr val="black"/>
                </a:solidFill>
                <a:latin typeface="Gill Sans MT"/>
              </a:rPr>
              <a:t>Sets of points</a:t>
            </a:r>
          </a:p>
          <a:p>
            <a:pPr defTabSz="685800" eaLnBrk="1" hangingPunct="1">
              <a:buNone/>
            </a:pPr>
            <a:endParaRPr lang="en-US" altLang="en-US" sz="1800" dirty="0">
              <a:solidFill>
                <a:prstClr val="black"/>
              </a:solidFill>
              <a:latin typeface="Gill Sans MT"/>
            </a:endParaRPr>
          </a:p>
          <a:p>
            <a:pPr defTabSz="685800" eaLnBrk="1" hangingPunct="1">
              <a:buNone/>
            </a:pPr>
            <a:r>
              <a:rPr lang="en-US" altLang="en-US" sz="1800" dirty="0">
                <a:solidFill>
                  <a:prstClr val="black"/>
                </a:solidFill>
                <a:latin typeface="Gill Sans MT"/>
              </a:rPr>
              <a:t>Earth-Mover</a:t>
            </a:r>
          </a:p>
          <a:p>
            <a:pPr defTabSz="685800" eaLnBrk="1" hangingPunct="1">
              <a:buNone/>
            </a:pPr>
            <a:r>
              <a:rPr lang="en-US" altLang="en-US" sz="1800" dirty="0">
                <a:solidFill>
                  <a:prstClr val="black"/>
                </a:solidFill>
                <a:latin typeface="Gill Sans MT"/>
              </a:rPr>
              <a:t>Distance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956545" y="1844754"/>
            <a:ext cx="300183" cy="4996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270062" y="2018071"/>
            <a:ext cx="519740" cy="783479"/>
            <a:chOff x="5582141" y="3290087"/>
            <a:chExt cx="692987" cy="1044638"/>
          </a:xfrm>
        </p:grpSpPr>
        <p:sp>
          <p:nvSpPr>
            <p:cNvPr id="71" name="Flowchart: Manual Operation 70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2" name="Arrow: Right 71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Gill Sans MT"/>
              </a:endParaRPr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>
            <a:off x="4861458" y="3610200"/>
            <a:ext cx="359000" cy="26204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 rot="2445862">
            <a:off x="4136561" y="3262267"/>
            <a:ext cx="519740" cy="783479"/>
            <a:chOff x="5582141" y="3290087"/>
            <a:chExt cx="692987" cy="1044638"/>
          </a:xfrm>
        </p:grpSpPr>
        <p:sp>
          <p:nvSpPr>
            <p:cNvPr id="76" name="Flowchart: Manual Operation 75"/>
            <p:cNvSpPr/>
            <p:nvPr/>
          </p:nvSpPr>
          <p:spPr>
            <a:xfrm rot="3367106">
              <a:off x="5540763" y="3600360"/>
              <a:ext cx="1044638" cy="424092"/>
            </a:xfrm>
            <a:prstGeom prst="flowChartManualOperatio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Gill Sans MT"/>
              </a:endParaRPr>
            </a:p>
          </p:txBody>
        </p:sp>
        <p:sp>
          <p:nvSpPr>
            <p:cNvPr id="77" name="Arrow: Right 76"/>
            <p:cNvSpPr/>
            <p:nvPr/>
          </p:nvSpPr>
          <p:spPr>
            <a:xfrm rot="19555886">
              <a:off x="5582141" y="3906197"/>
              <a:ext cx="339695" cy="232557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Gill Sans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6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 animBg="1"/>
      <p:bldP spid="25" grpId="0" animBg="1"/>
      <p:bldP spid="67" grpId="0"/>
      <p:bldP spid="68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/>
              <a:t>Nearest Neighbor Search (NNS)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3393" y="1784769"/>
                <a:ext cx="5163309" cy="370163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Preprocess: </a:t>
                </a:r>
                <a:r>
                  <a:rPr lang="en-US" dirty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of points</a:t>
                </a:r>
              </a:p>
              <a:p>
                <a:endParaRPr lang="en-US" baseline="30000" dirty="0">
                  <a:solidFill>
                    <a:srgbClr val="A50021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Query: </a:t>
                </a:r>
                <a:r>
                  <a:rPr lang="en-US" dirty="0"/>
                  <a:t>given a </a:t>
                </a:r>
                <a:r>
                  <a:rPr lang="en-US" dirty="0">
                    <a:solidFill>
                      <a:srgbClr val="FF0000"/>
                    </a:solidFill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P</a:t>
                </a: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rimitive for: finding all similar pairs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But also clustering problems, and many other problems on large set of multi-feature objects</a:t>
                </a:r>
                <a:endParaRPr lang="en-US" dirty="0">
                  <a:sym typeface="Symbol" pitchFamily="18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Applications:</a:t>
                </a:r>
                <a:endParaRPr lang="en-US" sz="1575" dirty="0">
                  <a:sym typeface="Symbol" pitchFamily="18" charset="2"/>
                </a:endParaRPr>
              </a:p>
              <a:p>
                <a:pPr lvl="1"/>
                <a:r>
                  <a:rPr lang="en-US" dirty="0"/>
                  <a:t>speech/image/video/music recognition, signal processing, bioinformatics, </a:t>
                </a:r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endParaRPr lang="en-US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3393" y="1784769"/>
                <a:ext cx="5163309" cy="3701631"/>
              </a:xfrm>
              <a:blipFill>
                <a:blip r:embed="rId3"/>
                <a:stretch>
                  <a:fillRect l="-493" t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310533" y="223361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496145" y="4483894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279577" y="329326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053483" y="435173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110633" y="2976563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050977" y="3636169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 dirty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042643" y="3737373"/>
                <a:ext cx="347596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kern="0" dirty="0">
                          <a:solidFill>
                            <a:prstClr val="black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1500" kern="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42643" y="3737373"/>
                <a:ext cx="347596" cy="323165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374828" y="3333750"/>
                <a:ext cx="424540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kern="0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1500" i="1" kern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500" kern="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4828" y="3333750"/>
                <a:ext cx="424540" cy="323165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108127" y="3369469"/>
            <a:ext cx="190500" cy="32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kern="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8932B97-9EEE-44EE-A4FA-096EC9B38BF0}" type="slidenum">
              <a:rPr lang="en-US" sz="1350" kern="0">
                <a:solidFill>
                  <a:srgbClr val="464653"/>
                </a:solidFill>
                <a:latin typeface="Gill Sans MT"/>
              </a:rPr>
              <a:pPr defTabSz="685800">
                <a:defRPr/>
              </a:pPr>
              <a:t>4</a:t>
            </a:fld>
            <a:endParaRPr lang="en-US" sz="1350" kern="0" dirty="0">
              <a:solidFill>
                <a:srgbClr val="464653"/>
              </a:solidFill>
              <a:latin typeface="Gill Sans M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6496145" y="4985148"/>
                <a:ext cx="2161413" cy="7017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1800" dirty="0">
                    <a:solidFill>
                      <a:prstClr val="black"/>
                    </a:solidFill>
                  </a:rPr>
                  <a:t>: number of points</a:t>
                </a:r>
              </a:p>
              <a:p>
                <a:pPr defTabSz="68580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sz="1800" dirty="0">
                    <a:solidFill>
                      <a:prstClr val="black"/>
                    </a:solidFill>
                  </a:rPr>
                  <a:t>: dimension</a:t>
                </a:r>
              </a:p>
            </p:txBody>
          </p:sp>
        </mc:Choice>
        <mc:Fallback>
          <p:sp>
            <p:nvSpPr>
              <p:cNvPr id="1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6145" y="4985148"/>
                <a:ext cx="2161413" cy="701731"/>
              </a:xfrm>
              <a:prstGeom prst="rect">
                <a:avLst/>
              </a:prstGeom>
              <a:blipFill>
                <a:blip r:embed="rId6"/>
                <a:stretch>
                  <a:fillRect t="-3571" r="-1170" b="-10714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1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Preamble: How to check for an </a:t>
            </a:r>
            <a:r>
              <a:rPr lang="en-US" dirty="0">
                <a:solidFill>
                  <a:srgbClr val="C00000"/>
                </a:solidFill>
              </a:rPr>
              <a:t>exact match</a:t>
            </a:r>
            <a:r>
              <a:rPr lang="en-US" dirty="0"/>
              <a:t>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8932B97-9EEE-44EE-A4FA-096EC9B38BF0}" type="slidenum">
              <a:rPr lang="en-US">
                <a:solidFill>
                  <a:srgbClr val="464653"/>
                </a:solidFill>
                <a:latin typeface="Gill Sans MT"/>
              </a:rPr>
              <a:pPr defTabSz="685800">
                <a:defRPr/>
              </a:pPr>
              <a:t>5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195596592"/>
                  </p:ext>
                </p:extLst>
              </p:nvPr>
            </p:nvGraphicFramePr>
            <p:xfrm>
              <a:off x="6100191" y="5327834"/>
              <a:ext cx="2553562" cy="7063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3114">
                      <a:extLst>
                        <a:ext uri="{9D8B030D-6E8A-4147-A177-3AD203B41FA5}">
                          <a16:colId xmlns:a16="http://schemas.microsoft.com/office/drawing/2014/main" val="4181965122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4045725293"/>
                        </a:ext>
                      </a:extLst>
                    </a:gridCol>
                  </a:tblGrid>
                  <a:tr h="3428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9804890"/>
                      </a:ext>
                    </a:extLst>
                  </a:tr>
                  <a:tr h="363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93294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195596592"/>
                  </p:ext>
                </p:extLst>
              </p:nvPr>
            </p:nvGraphicFramePr>
            <p:xfrm>
              <a:off x="6100191" y="5327834"/>
              <a:ext cx="2553562" cy="7063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3114">
                      <a:extLst>
                        <a:ext uri="{9D8B030D-6E8A-4147-A177-3AD203B41FA5}">
                          <a16:colId xmlns:a16="http://schemas.microsoft.com/office/drawing/2014/main" val="4181965122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4045725293"/>
                        </a:ext>
                      </a:extLst>
                    </a:gridCol>
                  </a:tblGrid>
                  <a:tr h="3428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9804890"/>
                      </a:ext>
                    </a:extLst>
                  </a:tr>
                  <a:tr h="363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88" t="-106897" r="-57813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1081" t="-106897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93294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00191" y="3585620"/>
            <a:ext cx="2586609" cy="16989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6699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9933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buNone/>
            </a:pPr>
            <a:r>
              <a:rPr lang="en-US" altLang="en-US" sz="1800" dirty="0">
                <a:solidFill>
                  <a:srgbClr val="7030A0"/>
                </a:solidFill>
              </a:rPr>
              <a:t>Preprocess:</a:t>
            </a:r>
          </a:p>
          <a:p>
            <a:pPr defTabSz="685800" eaLnBrk="1" hangingPunct="1"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  Sort the points</a:t>
            </a:r>
          </a:p>
          <a:p>
            <a:pPr defTabSz="685800" eaLnBrk="1" hangingPunct="1">
              <a:buNone/>
            </a:pPr>
            <a:endParaRPr lang="en-US" altLang="en-US" sz="1800" dirty="0">
              <a:solidFill>
                <a:srgbClr val="7030A0"/>
              </a:solidFill>
            </a:endParaRPr>
          </a:p>
          <a:p>
            <a:pPr defTabSz="685800" eaLnBrk="1" hangingPunct="1">
              <a:buNone/>
            </a:pPr>
            <a:r>
              <a:rPr lang="en-US" altLang="en-US" sz="1800" dirty="0">
                <a:solidFill>
                  <a:srgbClr val="7030A0"/>
                </a:solidFill>
              </a:rPr>
              <a:t>Query:</a:t>
            </a:r>
          </a:p>
          <a:p>
            <a:pPr defTabSz="685800" eaLnBrk="1" hangingPunct="1"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  Perform </a:t>
            </a:r>
            <a:r>
              <a:rPr lang="en-US" altLang="en-US" sz="1800" i="1" dirty="0">
                <a:solidFill>
                  <a:prstClr val="black"/>
                </a:solidFill>
              </a:rPr>
              <a:t>binary search</a:t>
            </a:r>
          </a:p>
        </p:txBody>
      </p:sp>
      <p:sp>
        <p:nvSpPr>
          <p:cNvPr id="7" name="Rounded Rectangle 3"/>
          <p:cNvSpPr/>
          <p:nvPr/>
        </p:nvSpPr>
        <p:spPr>
          <a:xfrm>
            <a:off x="1245644" y="2576987"/>
            <a:ext cx="5847041" cy="4209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NNS for 1-dimensional vectors ?</a:t>
            </a:r>
            <a:endParaRPr lang="en-US" sz="21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ill Sans M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35" y="4038967"/>
            <a:ext cx="4274820" cy="237453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718548" y="3408878"/>
            <a:ext cx="48569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1759785" y="335172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" name="Oval 32"/>
          <p:cNvSpPr>
            <a:spLocks noChangeArrowheads="1"/>
          </p:cNvSpPr>
          <p:nvPr/>
        </p:nvSpPr>
        <p:spPr bwMode="auto">
          <a:xfrm>
            <a:off x="3153519" y="336411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4250227" y="335172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3687300" y="336411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Oval 32"/>
          <p:cNvSpPr>
            <a:spLocks noChangeArrowheads="1"/>
          </p:cNvSpPr>
          <p:nvPr/>
        </p:nvSpPr>
        <p:spPr bwMode="auto">
          <a:xfrm>
            <a:off x="1245644" y="335172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4490102" y="335172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92816" y="3462585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Gill Sans MT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8138" y="3459742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Gill Sans MT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40854" y="3459742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Gill Sans MT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02253" y="3459742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Gill Sans MT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46309" y="3453646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Gill Sans MT"/>
              </a:rPr>
              <a:t>7.3</a:t>
            </a:r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2328649" y="3364111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73268" y="3459742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Gill Sans MT"/>
              </a:rPr>
              <a:t>3.5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09857" y="4918541"/>
            <a:ext cx="723275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11111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59415" y="4904991"/>
            <a:ext cx="723275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21488" y="4862932"/>
            <a:ext cx="723275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000000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10247" y="5382305"/>
            <a:ext cx="319318" cy="253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…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92255" y="4870701"/>
            <a:ext cx="723275" cy="10618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  <a:r>
              <a:rPr lang="en-US" sz="1050" dirty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11</a:t>
            </a:r>
            <a:r>
              <a:rPr lang="en-US" sz="1050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00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277D4409-4BD3-BC40-A47B-F4EF83E388A9}"/>
              </a:ext>
            </a:extLst>
          </p:cNvPr>
          <p:cNvSpPr/>
          <p:nvPr/>
        </p:nvSpPr>
        <p:spPr>
          <a:xfrm>
            <a:off x="2452113" y="1267286"/>
            <a:ext cx="3282914" cy="7697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Dictionary problem:</a:t>
            </a:r>
          </a:p>
          <a:p>
            <a:pPr algn="ctr" defTabSz="685800"/>
            <a:r>
              <a:rPr lang="en-US" sz="21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</a:rPr>
              <a:t>hashing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8352AA-4F08-2B46-B99C-151A3CD1A7CB}"/>
              </a:ext>
            </a:extLst>
          </p:cNvPr>
          <p:cNvSpPr txBox="1"/>
          <p:nvPr/>
        </p:nvSpPr>
        <p:spPr>
          <a:xfrm>
            <a:off x="1181607" y="3460383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Gill Sans MT"/>
              </a:rPr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25787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0" grpId="0"/>
      <p:bldP spid="32" grpId="0"/>
      <p:bldP spid="33" grpId="0"/>
      <p:bldP spid="34" grpId="0"/>
      <p:bldP spid="35" grpId="0" animBg="1"/>
      <p:bldP spid="36" grpId="0"/>
      <p:bldP spid="10" grpId="0" animBg="1"/>
      <p:bldP spid="11" grpId="0" animBg="1"/>
      <p:bldP spid="12" grpId="0" animBg="1"/>
      <p:bldP spid="13" grpId="0" animBg="1"/>
      <p:bldP spid="14" grpId="0" animBg="1"/>
      <p:bldP spid="31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High-dimensional case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8932B97-9EEE-44EE-A4FA-096EC9B38BF0}" type="slidenum">
              <a:rPr lang="en-US">
                <a:solidFill>
                  <a:srgbClr val="464653"/>
                </a:solidFill>
                <a:latin typeface="Gill Sans MT"/>
              </a:rPr>
              <a:pPr defTabSz="685800">
                <a:defRPr/>
              </a:pPr>
              <a:t>6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20022" y="2467388"/>
              <a:ext cx="4310705" cy="7063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71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31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28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3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No indexing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20022" y="2467388"/>
              <a:ext cx="4310705" cy="7063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71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31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428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Algorithm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Query time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Arial" panose="020B0604020202020204" pitchFamily="34" charset="0"/>
                            </a:rPr>
                            <a:t>Space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35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No indexing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4173" t="-103448" r="-59843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7568" t="-103448" r="-2703" b="-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20022" y="3169215"/>
              <a:ext cx="4310705" cy="3477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7143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1613114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3477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Full indexing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20022" y="3169215"/>
              <a:ext cx="4310705" cy="3477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7143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1613114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3477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Full indexing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173" t="-10714" r="-5826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7568" t="-10714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4470997" y="998555"/>
                <a:ext cx="1570574" cy="70666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altLang="en-US" sz="1800" dirty="0">
                  <a:solidFill>
                    <a:prstClr val="black"/>
                  </a:solidFill>
                  <a:latin typeface="Gill Sans MT"/>
                </a:endParaRPr>
              </a:p>
              <a:p>
                <a:pPr defTabSz="685800" eaLnBrk="1" hangingPunct="1">
                  <a:buNone/>
                </a:pPr>
                <a:r>
                  <a:rPr lang="en-US" altLang="en-US" sz="1800" dirty="0">
                    <a:solidFill>
                      <a:prstClr val="black"/>
                    </a:solidFill>
                    <a:latin typeface="Gill Sans MT"/>
                  </a:rPr>
                  <a:t>Hamming dist.</a:t>
                </a:r>
              </a:p>
            </p:txBody>
          </p:sp>
        </mc:Choice>
        <mc:Fallback>
          <p:sp>
            <p:nvSpPr>
              <p:cNvPr id="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0997" y="998555"/>
                <a:ext cx="1570574" cy="706668"/>
              </a:xfrm>
              <a:prstGeom prst="rect">
                <a:avLst/>
              </a:prstGeom>
              <a:blipFill>
                <a:blip r:embed="rId4"/>
                <a:stretch>
                  <a:fillRect l="-2381" b="-10526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/>
          <p:cNvSpPr/>
          <p:nvPr/>
        </p:nvSpPr>
        <p:spPr>
          <a:xfrm>
            <a:off x="157734" y="3129552"/>
            <a:ext cx="3140964" cy="678942"/>
          </a:xfrm>
          <a:prstGeom prst="wedgeRectCallout">
            <a:avLst>
              <a:gd name="adj1" fmla="val 56832"/>
              <a:gd name="adj2" fmla="val -2133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 dirty="0">
                <a:solidFill>
                  <a:prstClr val="black"/>
                </a:solidFill>
                <a:latin typeface="Gill Sans MT"/>
              </a:rPr>
              <a:t>Over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prepared: store an answer for every </a:t>
            </a:r>
            <a:r>
              <a:rPr lang="en-US" i="1" dirty="0">
                <a:solidFill>
                  <a:prstClr val="black"/>
                </a:solidFill>
                <a:latin typeface="Gill Sans MT"/>
              </a:rPr>
              <a:t>possible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 query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20021" y="4400558"/>
              <a:ext cx="4310705" cy="3428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7143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1613114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3428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Best 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indexing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 ?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20021" y="4400558"/>
              <a:ext cx="4310705" cy="3428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7143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1613114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34289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Best 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indexing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 ?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4173" t="-10714" r="-5984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67568" t="-10714" r="-2703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Speech Bubble: Rectangle 10"/>
          <p:cNvSpPr/>
          <p:nvPr/>
        </p:nvSpPr>
        <p:spPr>
          <a:xfrm>
            <a:off x="457200" y="2141645"/>
            <a:ext cx="2093976" cy="678942"/>
          </a:xfrm>
          <a:prstGeom prst="wedgeRectCallout">
            <a:avLst>
              <a:gd name="adj1" fmla="val 95507"/>
              <a:gd name="adj2" fmla="val 7260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 dirty="0">
                <a:solidFill>
                  <a:prstClr val="black"/>
                </a:solidFill>
                <a:latin typeface="Gill Sans MT"/>
              </a:rPr>
              <a:t>Under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prepared: no preprocessing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/>
              <p:cNvSpPr/>
              <p:nvPr/>
            </p:nvSpPr>
            <p:spPr>
              <a:xfrm>
                <a:off x="6268212" y="3907533"/>
                <a:ext cx="2654601" cy="311264"/>
              </a:xfrm>
              <a:prstGeom prst="wedgeRectCallout">
                <a:avLst>
                  <a:gd name="adj1" fmla="val -16926"/>
                  <a:gd name="adj2" fmla="val -184694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dirty="0">
                    <a:solidFill>
                      <a:prstClr val="black"/>
                    </a:solidFill>
                    <a:latin typeface="Gill Sans MT"/>
                  </a:rPr>
                  <a:t>unaffordable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func>
                      <m:func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prstClr val="black"/>
                  </a:solidFill>
                  <a:latin typeface="Gill Sans MT"/>
                </a:endParaRPr>
              </a:p>
            </p:txBody>
          </p:sp>
        </mc:Choice>
        <mc:Fallback>
          <p:sp>
            <p:nvSpPr>
              <p:cNvPr id="12" name="Speech Bubble: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12" y="3907533"/>
                <a:ext cx="2654601" cy="311264"/>
              </a:xfrm>
              <a:prstGeom prst="wedgeRectCallout">
                <a:avLst>
                  <a:gd name="adj1" fmla="val -16926"/>
                  <a:gd name="adj2" fmla="val -184694"/>
                </a:avLst>
              </a:prstGeom>
              <a:blipFill>
                <a:blip r:embed="rId6"/>
                <a:stretch>
                  <a:fillRect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20021" y="4925218"/>
              <a:ext cx="4310705" cy="6172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7143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1613114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6172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A little better 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indexing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 ?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0.99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20021" y="4925218"/>
              <a:ext cx="4310705" cy="6172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57143">
                      <a:extLst>
                        <a:ext uri="{9D8B030D-6E8A-4147-A177-3AD203B41FA5}">
                          <a16:colId xmlns:a16="http://schemas.microsoft.com/office/drawing/2014/main" val="1069519110"/>
                        </a:ext>
                      </a:extLst>
                    </a:gridCol>
                    <a:gridCol w="1613114">
                      <a:extLst>
                        <a:ext uri="{9D8B030D-6E8A-4147-A177-3AD203B41FA5}">
                          <a16:colId xmlns:a16="http://schemas.microsoft.com/office/drawing/2014/main" val="3744973640"/>
                        </a:ext>
                      </a:extLst>
                    </a:gridCol>
                    <a:gridCol w="940448">
                      <a:extLst>
                        <a:ext uri="{9D8B030D-6E8A-4147-A177-3AD203B41FA5}">
                          <a16:colId xmlns:a16="http://schemas.microsoft.com/office/drawing/2014/main" val="4001950540"/>
                        </a:ext>
                      </a:extLst>
                    </a:gridCol>
                  </a:tblGrid>
                  <a:tr h="61721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A little better 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indexing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</a:rPr>
                            <a:t> ?</a:t>
                          </a:r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77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14173" t="-6000" r="-58268" b="-1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5" marR="68585" marT="34289" marB="34289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67568" t="-6000" b="-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7534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/>
              <p:cNvSpPr/>
              <p:nvPr/>
            </p:nvSpPr>
            <p:spPr>
              <a:xfrm>
                <a:off x="157734" y="4364279"/>
                <a:ext cx="3140964" cy="1185463"/>
              </a:xfrm>
              <a:prstGeom prst="wedgeRectCallout">
                <a:avLst>
                  <a:gd name="adj1" fmla="val 56613"/>
                  <a:gd name="adj2" fmla="val 11435"/>
                </a:avLst>
              </a:prstGeom>
              <a:solidFill>
                <a:srgbClr val="FF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b="1" dirty="0">
                    <a:solidFill>
                      <a:prstClr val="black"/>
                    </a:solidFill>
                    <a:latin typeface="Gill Sans MT"/>
                  </a:rPr>
                  <a:t>Curse of dimensionality</a:t>
                </a:r>
                <a:r>
                  <a:rPr lang="en-US" dirty="0">
                    <a:solidFill>
                      <a:prstClr val="black"/>
                    </a:solidFill>
                    <a:latin typeface="Gill Sans MT"/>
                  </a:rPr>
                  <a:t>: would refute a (very) strong version of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latin typeface="Gill Sans MT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latin typeface="Gill Sans MT"/>
                  </a:rPr>
                  <a:t>conjecture </a:t>
                </a:r>
                <a:r>
                  <a:rPr lang="en-US" dirty="0">
                    <a:solidFill>
                      <a:srgbClr val="0070C0"/>
                    </a:solidFill>
                    <a:latin typeface="Gill Sans MT"/>
                  </a:rPr>
                  <a:t>[Williams’04]</a:t>
                </a:r>
              </a:p>
            </p:txBody>
          </p:sp>
        </mc:Choice>
        <mc:Fallback>
          <p:sp>
            <p:nvSpPr>
              <p:cNvPr id="16" name="Speech Bubble: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34" y="4364279"/>
                <a:ext cx="3140964" cy="1185463"/>
              </a:xfrm>
              <a:prstGeom prst="wedgeRectCallout">
                <a:avLst>
                  <a:gd name="adj1" fmla="val 56613"/>
                  <a:gd name="adj2" fmla="val 11435"/>
                </a:avLst>
              </a:prstGeom>
              <a:blipFill>
                <a:blip r:embed="rId8"/>
                <a:stretch>
                  <a:fillRect l="-749" t="-1042" b="-6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6718555" y="998555"/>
                <a:ext cx="2204258" cy="7017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=1,000,000,000</m:t>
                      </m:r>
                    </m:oMath>
                  </m:oMathPara>
                </a14:m>
                <a:endParaRPr lang="en-US" altLang="en-US" sz="1800" dirty="0">
                  <a:solidFill>
                    <a:prstClr val="black"/>
                  </a:solidFill>
                  <a:latin typeface="Gill Sans MT"/>
                </a:endParaRPr>
              </a:p>
              <a:p>
                <a:pPr defTabSz="685800" eaLnBrk="1" hangingPunct="1">
                  <a:buNone/>
                </a:pPr>
                <a:r>
                  <a:rPr lang="en-US" altLang="en-US" sz="1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=400</m:t>
                    </m:r>
                  </m:oMath>
                </a14:m>
                <a:r>
                  <a:rPr lang="en-US" altLang="en-US" sz="1800" dirty="0">
                    <a:solidFill>
                      <a:prstClr val="black"/>
                    </a:solidFill>
                    <a:latin typeface="Gill Sans MT"/>
                  </a:rPr>
                  <a:t> </a:t>
                </a:r>
              </a:p>
            </p:txBody>
          </p:sp>
        </mc:Choice>
        <mc:Fallback>
          <p:sp>
            <p:nvSpPr>
              <p:cNvPr id="1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8555" y="998555"/>
                <a:ext cx="2204258" cy="701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9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937083" y="2809870"/>
            <a:ext cx="2679356" cy="261782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69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7030A0"/>
                </a:solidFill>
              </a:rPr>
              <a:t>Relaxed problem</a:t>
            </a:r>
            <a:r>
              <a:rPr lang="en-US" dirty="0"/>
              <a:t>: </a:t>
            </a:r>
            <a:r>
              <a:rPr lang="en-US" dirty="0">
                <a:solidFill>
                  <a:srgbClr val="1E1EA5"/>
                </a:solidFill>
              </a:rPr>
              <a:t>Approximate</a:t>
            </a:r>
            <a:r>
              <a:rPr lang="en-US" dirty="0"/>
              <a:t> Near Neighbor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3178" y="1404258"/>
                <a:ext cx="4468416" cy="4397468"/>
              </a:xfrm>
            </p:spPr>
            <p:txBody>
              <a:bodyPr>
                <a:normAutofit/>
              </a:bodyPr>
              <a:lstStyle/>
              <a:p>
                <a:pPr lvl="2" eaLnBrk="1" hangingPunct="1"/>
                <a:endParaRPr lang="en-US" dirty="0">
                  <a:solidFill>
                    <a:srgbClr val="A50021"/>
                  </a:solidFill>
                </a:endParaRPr>
              </a:p>
              <a:p>
                <a:pPr lvl="2" eaLnBrk="1" hangingPunct="1"/>
                <a:endParaRPr lang="en-US" dirty="0">
                  <a:solidFill>
                    <a:srgbClr val="A5002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rgbClr val="0000CC"/>
                    </a:solidFill>
                  </a:rPr>
                  <a:t>-near neighbor</a:t>
                </a:r>
                <a:r>
                  <a:rPr lang="en-US" sz="2000" dirty="0"/>
                  <a:t>: given a query </a:t>
                </a:r>
                <a:r>
                  <a:rPr lang="en-US" sz="2000" dirty="0">
                    <a:solidFill>
                      <a:schemeClr val="tx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</a:rPr>
                      <m:t>𝑞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</a:rPr>
                          <m:t>𝑝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</a:rPr>
                      <m:t>∈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sym typeface="Symbol" pitchFamily="18" charset="2"/>
                  </a:rPr>
                  <a:t>s.t.</a:t>
                </a:r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sz="2000" b="0" i="1" dirty="0" smtClean="0">
                        <a:solidFill>
                          <a:schemeClr val="tx1"/>
                        </a:solidFill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cs typeface="Arial" charset="0"/>
                        <a:sym typeface="Symbol" pitchFamily="18" charset="2"/>
                      </a:rPr>
                      <m:t>𝑟</m:t>
                    </m:r>
                  </m:oMath>
                </a14:m>
                <a:endParaRPr lang="en-US" sz="2000" i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2000" dirty="0"/>
                  <a:t>as long as there is </a:t>
                </a:r>
                <a:r>
                  <a:rPr lang="en-US" sz="2000" dirty="0">
                    <a:solidFill>
                      <a:srgbClr val="00B050"/>
                    </a:solidFill>
                  </a:rPr>
                  <a:t>some point within distance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</a:rPr>
                      <m:t>𝑟</m:t>
                    </m:r>
                  </m:oMath>
                </a14:m>
                <a:endParaRPr lang="en-US" sz="2000" dirty="0">
                  <a:solidFill>
                    <a:srgbClr val="00B050"/>
                  </a:solidFill>
                  <a:sym typeface="Symbol" pitchFamily="18" charset="2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Remarks:</a:t>
                </a:r>
              </a:p>
              <a:p>
                <a:pPr lvl="1"/>
                <a:r>
                  <a:rPr lang="en-US" sz="2000" dirty="0">
                    <a:sym typeface="Symbol" pitchFamily="18" charset="2"/>
                  </a:rPr>
                  <a:t>In practice: used as a filter</a:t>
                </a:r>
              </a:p>
              <a:p>
                <a:pPr lvl="1"/>
                <a:r>
                  <a:rPr lang="en-US" sz="2000" dirty="0">
                    <a:sym typeface="Symbol" pitchFamily="18" charset="2"/>
                  </a:rPr>
                  <a:t>Randomized algorithms: each point reported with 90% probability </a:t>
                </a:r>
              </a:p>
              <a:p>
                <a:pPr lvl="1"/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Can use to solve near</a:t>
                </a:r>
                <a:r>
                  <a:rPr lang="en-US" sz="2000" i="1" dirty="0">
                    <a:solidFill>
                      <a:schemeClr val="tx1"/>
                    </a:solidFill>
                    <a:sym typeface="Symbol" pitchFamily="18" charset="2"/>
                  </a:rPr>
                  <a:t>est</a:t>
                </a:r>
                <a:r>
                  <a:rPr lang="en-US" sz="2000" dirty="0">
                    <a:solidFill>
                      <a:schemeClr val="tx1"/>
                    </a:solidFill>
                    <a:sym typeface="Symbol" pitchFamily="18" charset="2"/>
                  </a:rPr>
                  <a:t> neighbor too</a:t>
                </a:r>
              </a:p>
              <a:p>
                <a:pPr marL="411480" lvl="2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[HarPeled-Indyk-Motwani’12]</a:t>
                </a:r>
              </a:p>
            </p:txBody>
          </p:sp>
        </mc:Choice>
        <mc:Fallback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3178" y="1404258"/>
                <a:ext cx="4468416" cy="4397468"/>
              </a:xfrm>
              <a:blipFill>
                <a:blip r:embed="rId2"/>
                <a:stretch>
                  <a:fillRect l="-568" b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43" descr="Papyrus"/>
          <p:cNvSpPr>
            <a:spLocks noChangeArrowheads="1"/>
          </p:cNvSpPr>
          <p:nvPr/>
        </p:nvSpPr>
        <p:spPr bwMode="auto">
          <a:xfrm>
            <a:off x="5370168" y="3235339"/>
            <a:ext cx="1871663" cy="179427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5700305" y="3515135"/>
            <a:ext cx="1238250" cy="1247775"/>
          </a:xfrm>
          <a:prstGeom prst="ellipse">
            <a:avLst/>
          </a:prstGeom>
          <a:solidFill>
            <a:srgbClr val="C1FFC1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0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>
            <a:off x="6327431" y="291863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" name="Oval 33"/>
          <p:cNvSpPr>
            <a:spLocks noChangeArrowheads="1"/>
          </p:cNvSpPr>
          <p:nvPr/>
        </p:nvSpPr>
        <p:spPr bwMode="auto">
          <a:xfrm>
            <a:off x="6010724" y="4523178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auto">
          <a:xfrm>
            <a:off x="6441731" y="3775882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6896549" y="4589079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7156106" y="3610385"/>
            <a:ext cx="1143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" name="Line 38"/>
          <p:cNvSpPr>
            <a:spLocks noChangeShapeType="1"/>
          </p:cNvSpPr>
          <p:nvPr/>
        </p:nvSpPr>
        <p:spPr bwMode="auto">
          <a:xfrm flipV="1">
            <a:off x="6270281" y="3852082"/>
            <a:ext cx="19050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Oval 39"/>
          <p:cNvSpPr>
            <a:spLocks noChangeArrowheads="1"/>
          </p:cNvSpPr>
          <p:nvPr/>
        </p:nvSpPr>
        <p:spPr bwMode="auto">
          <a:xfrm>
            <a:off x="6213131" y="4118782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flipH="1" flipV="1">
            <a:off x="5879757" y="3709207"/>
            <a:ext cx="363140" cy="4298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41"/>
              <p:cNvSpPr txBox="1">
                <a:spLocks noChangeArrowheads="1"/>
              </p:cNvSpPr>
              <p:nvPr/>
            </p:nvSpPr>
            <p:spPr bwMode="auto">
              <a:xfrm>
                <a:off x="6067875" y="3688967"/>
                <a:ext cx="333168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5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en-US" sz="15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2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7875" y="3688967"/>
                <a:ext cx="333168" cy="3231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44"/>
          <p:cNvSpPr>
            <a:spLocks noChangeShapeType="1"/>
          </p:cNvSpPr>
          <p:nvPr/>
        </p:nvSpPr>
        <p:spPr bwMode="auto">
          <a:xfrm flipH="1">
            <a:off x="5484469" y="4186649"/>
            <a:ext cx="778669" cy="3452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9061" name="Text Box 37"/>
              <p:cNvSpPr txBox="1">
                <a:spLocks noChangeArrowheads="1"/>
              </p:cNvSpPr>
              <p:nvPr/>
            </p:nvSpPr>
            <p:spPr bwMode="auto">
              <a:xfrm>
                <a:off x="6235915" y="4102321"/>
                <a:ext cx="347596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2906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5915" y="4102321"/>
                <a:ext cx="347596" cy="323165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6504471" y="3751683"/>
                <a:ext cx="424540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1290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04471" y="3751683"/>
                <a:ext cx="424540" cy="323165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6953700" y="4646229"/>
                <a:ext cx="406906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5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2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700" y="4646229"/>
                <a:ext cx="406906" cy="323165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 Box 41"/>
              <p:cNvSpPr txBox="1">
                <a:spLocks noChangeArrowheads="1"/>
              </p:cNvSpPr>
              <p:nvPr/>
            </p:nvSpPr>
            <p:spPr bwMode="auto">
              <a:xfrm>
                <a:off x="5716917" y="4095960"/>
                <a:ext cx="421334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500" i="1" dirty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altLang="en-US" sz="1500" dirty="0">
                  <a:solidFill>
                    <a:srgbClr val="A50021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3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6917" y="4095960"/>
                <a:ext cx="421334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rot="20442133">
                <a:off x="39462" y="1543806"/>
                <a:ext cx="197297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latin typeface="Arial" charset="0"/>
                  </a:rPr>
                  <a:t>-approximate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42133">
                <a:off x="39462" y="1543806"/>
                <a:ext cx="1972976" cy="430887"/>
              </a:xfrm>
              <a:prstGeom prst="rect">
                <a:avLst/>
              </a:prstGeom>
              <a:blipFill>
                <a:blip r:embed="rId8"/>
                <a:stretch>
                  <a:fillRect t="-4762" r="-506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11885" y="2672623"/>
                <a:ext cx="493148" cy="3924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𝑐𝑟</m:t>
                      </m:r>
                    </m:oMath>
                  </m:oMathPara>
                </a14:m>
                <a:endParaRPr lang="en-US" sz="195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85" y="2672623"/>
                <a:ext cx="493148" cy="3924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8932B97-9EEE-44EE-A4FA-096EC9B38BF0}" type="slidenum">
              <a:rPr lang="en-US">
                <a:solidFill>
                  <a:srgbClr val="464653"/>
                </a:solidFill>
                <a:latin typeface="Gill Sans MT"/>
              </a:rPr>
              <a:pPr defTabSz="685800">
                <a:defRPr/>
              </a:pPr>
              <a:t>7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84581" y="2375500"/>
            <a:ext cx="857250" cy="128334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134253" y="3301193"/>
            <a:ext cx="497675" cy="32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41831" y="1953848"/>
            <a:ext cx="100059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B050"/>
                </a:solidFill>
                <a:latin typeface="Arial" charset="0"/>
              </a:rPr>
              <a:t>similar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3325" y="3080748"/>
            <a:ext cx="147187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FF0000"/>
                </a:solidFill>
                <a:latin typeface="Arial" charset="0"/>
              </a:rPr>
              <a:t>not similar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13256" y="5032285"/>
            <a:ext cx="147187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kind of…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either way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556031" y="4896612"/>
            <a:ext cx="685800" cy="44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1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27" grpId="0" animBg="1"/>
      <p:bldP spid="28" grpId="0" animBg="1"/>
      <p:bldP spid="29" grpId="0"/>
      <p:bldP spid="31" grpId="0" animBg="1"/>
      <p:bldP spid="129061" grpId="0"/>
      <p:bldP spid="129066" grpId="0"/>
      <p:bldP spid="23" grpId="0"/>
      <p:bldP spid="33" grpId="0"/>
      <p:bldP spid="2" grpId="0"/>
      <p:bldP spid="3" grpId="0" animBg="1"/>
      <p:bldP spid="32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6177059" y="1383506"/>
            <a:ext cx="2355056" cy="1539479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Approach: Locality Sensitive Hashing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78443" y="2476408"/>
                <a:ext cx="4358879" cy="31676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E1EA5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ym typeface="Symbol" pitchFamily="18" charset="2"/>
                  </a:rPr>
                  <a:t> </a:t>
                </a:r>
                <a:r>
                  <a:rPr lang="en-US" dirty="0" err="1">
                    <a:sym typeface="Symbol" pitchFamily="18" charset="2"/>
                  </a:rPr>
                  <a:t>s.t.</a:t>
                </a:r>
                <a:r>
                  <a:rPr lang="en-US" dirty="0">
                    <a:sym typeface="Symbol" pitchFamily="18" charset="2"/>
                  </a:rPr>
                  <a:t> for any points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,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</a:t>
                </a:r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3A7A3A"/>
                    </a:solidFill>
                  </a:rPr>
                  <a:t>similar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i="1" dirty="0"/>
                  <a:t>pairs</a:t>
                </a:r>
                <a:r>
                  <a:rPr lang="en-US" dirty="0"/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e>
                    </m:d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dirty="0"/>
                  <a:t>)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𝑔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𝑞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)=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𝑔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</m:oMath>
                  </m:oMathPara>
                </a14:m>
                <a:endParaRPr lang="en-US" dirty="0">
                  <a:cs typeface="Arial" charset="0"/>
                </a:endParaRPr>
              </a:p>
              <a:p>
                <a:pPr lvl="1"/>
                <a:r>
                  <a:rPr lang="en-US" dirty="0">
                    <a:cs typeface="Arial" charset="0"/>
                  </a:rPr>
                  <a:t>for</a:t>
                </a:r>
                <a:r>
                  <a:rPr lang="en-US" i="1" dirty="0">
                    <a:cs typeface="Arial" charset="0"/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  <a:cs typeface="Arial" charset="0"/>
                  </a:rPr>
                  <a:t>dissimilar</a:t>
                </a:r>
                <a:r>
                  <a:rPr lang="en-US" dirty="0">
                    <a:cs typeface="Arial" charset="0"/>
                  </a:rPr>
                  <a:t> </a:t>
                </a:r>
                <a:r>
                  <a:rPr lang="en-US" i="1" dirty="0">
                    <a:cs typeface="Arial" charset="0"/>
                  </a:rPr>
                  <a:t>pairs</a:t>
                </a:r>
                <a:r>
                  <a:rPr lang="en-US" dirty="0">
                    <a:cs typeface="Arial" charset="0"/>
                  </a:rPr>
                  <a:t> (when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𝑞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Arial" charset="0"/>
                      </a:rPr>
                      <m:t>𝑐𝑟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:r>
                  <a:rPr lang="en-US" dirty="0"/>
                  <a:t>)</a:t>
                </a: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𝑞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≠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2"/>
                  </a:solidFill>
                  <a:cs typeface="Arial" charset="0"/>
                </a:endParaRPr>
              </a:p>
              <a:p>
                <a:pPr marL="548640" lvl="2" indent="0">
                  <a:buNone/>
                </a:pPr>
                <a:endParaRPr lang="en-US" dirty="0">
                  <a:cs typeface="Arial" charset="0"/>
                </a:endParaRPr>
              </a:p>
              <a:p>
                <a:pPr marL="0" indent="0">
                  <a:buNone/>
                </a:pPr>
                <a:endParaRPr lang="en-US" baseline="30000" dirty="0">
                  <a:solidFill>
                    <a:srgbClr val="A50021"/>
                  </a:solidFill>
                  <a:cs typeface="Arial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33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8443" y="2476408"/>
                <a:ext cx="4358879" cy="3167642"/>
              </a:xfrm>
              <a:blipFill>
                <a:blip r:embed="rId3"/>
                <a:stretch>
                  <a:fillRect l="-1163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84264" y="3208735"/>
            <a:ext cx="114300" cy="114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474839" y="2325291"/>
            <a:ext cx="114300" cy="1143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512814" y="3094435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5714" y="3094435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198614" y="3094435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541514" y="3094435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7884414" y="3094435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569964" y="3094435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312914" y="3151585"/>
            <a:ext cx="114300" cy="1143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7941564" y="3151585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12864" y="3486150"/>
            <a:ext cx="114300" cy="114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512814" y="3429000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5714" y="3429000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198614" y="3429000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541514" y="3429000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7884414" y="3429000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417689" y="3515916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243858" y="3486150"/>
            <a:ext cx="114300" cy="1143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705820" y="348615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98552" y="4062413"/>
            <a:ext cx="114300" cy="114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512814" y="4005263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5714" y="4005263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198614" y="4005263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541514" y="4005263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7884414" y="4005263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569964" y="4005263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7879031" y="4062413"/>
            <a:ext cx="114300" cy="1143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387907" y="4062413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84264" y="3831431"/>
            <a:ext cx="114300" cy="1143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512814" y="3717131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5714" y="3717131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198614" y="3717131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541514" y="3717131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7884414" y="3717131"/>
            <a:ext cx="342900" cy="2286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216474" y="3717131"/>
            <a:ext cx="114300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391495" y="3725466"/>
            <a:ext cx="114300" cy="1143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295055" y="3831431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84252" y="1810776"/>
            <a:ext cx="400050" cy="3429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68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430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685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5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>
            <p:sp>
              <p:nvSpPr>
                <p:cNvPr id="25681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38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671168" y="2325293"/>
            <a:ext cx="400050" cy="323165"/>
            <a:chOff x="6611938" y="1957388"/>
            <a:chExt cx="533400" cy="430886"/>
          </a:xfrm>
        </p:grpSpPr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6611938" y="1957388"/>
              <a:ext cx="152400" cy="1524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6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6611938" y="1957388"/>
                  <a:ext cx="533400" cy="4308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685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5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>
            <p:sp>
              <p:nvSpPr>
                <p:cNvPr id="25645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938" y="1957388"/>
                  <a:ext cx="533400" cy="430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170" name="Freeform 50"/>
          <p:cNvSpPr>
            <a:spLocks/>
          </p:cNvSpPr>
          <p:nvPr/>
        </p:nvSpPr>
        <p:spPr bwMode="auto">
          <a:xfrm>
            <a:off x="6948584" y="1551385"/>
            <a:ext cx="178594" cy="1343025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6962871" y="1393032"/>
            <a:ext cx="778669" cy="865585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505795" y="2015730"/>
            <a:ext cx="295275" cy="864394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7727253" y="1815703"/>
            <a:ext cx="721519" cy="414338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212778" y="1851423"/>
            <a:ext cx="2250281" cy="464344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55703" y="1501378"/>
            <a:ext cx="378619" cy="1300163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598664" y="1401367"/>
            <a:ext cx="381000" cy="1421606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6172865" y="4371976"/>
            <a:ext cx="0" cy="13930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6172867" y="5757863"/>
            <a:ext cx="202168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93" name="Text Box 73"/>
              <p:cNvSpPr txBox="1">
                <a:spLocks noChangeArrowheads="1"/>
              </p:cNvSpPr>
              <p:nvPr/>
            </p:nvSpPr>
            <p:spPr bwMode="auto">
              <a:xfrm>
                <a:off x="7970709" y="5373980"/>
                <a:ext cx="890565" cy="3231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5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3193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0709" y="5373980"/>
                <a:ext cx="890565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194" name="Text Box 74"/>
              <p:cNvSpPr txBox="1">
                <a:spLocks noChangeArrowheads="1"/>
              </p:cNvSpPr>
              <p:nvPr/>
            </p:nvSpPr>
            <p:spPr bwMode="auto">
              <a:xfrm>
                <a:off x="6149054" y="4410075"/>
                <a:ext cx="1593450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Pr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⁡[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)=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500" i="1" dirty="0">
                          <a:solidFill>
                            <a:prstClr val="black"/>
                          </a:solidFill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3194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9054" y="4410075"/>
                <a:ext cx="1593450" cy="32316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5" name="Freeform 75"/>
          <p:cNvSpPr>
            <a:spLocks/>
          </p:cNvSpPr>
          <p:nvPr/>
        </p:nvSpPr>
        <p:spPr bwMode="auto">
          <a:xfrm>
            <a:off x="6165723" y="4907758"/>
            <a:ext cx="1693069" cy="792956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201565" y="5550694"/>
            <a:ext cx="0" cy="200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6169293" y="5550694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200" name="Text Box 80"/>
              <p:cNvSpPr txBox="1">
                <a:spLocks noChangeArrowheads="1"/>
              </p:cNvSpPr>
              <p:nvPr/>
            </p:nvSpPr>
            <p:spPr bwMode="auto">
              <a:xfrm>
                <a:off x="6465760" y="5723335"/>
                <a:ext cx="333168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srgbClr val="008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5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133200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5760" y="5723335"/>
                <a:ext cx="333168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201" name="Text Box 81"/>
              <p:cNvSpPr txBox="1">
                <a:spLocks noChangeArrowheads="1"/>
              </p:cNvSpPr>
              <p:nvPr/>
            </p:nvSpPr>
            <p:spPr bwMode="auto">
              <a:xfrm>
                <a:off x="7089648" y="5723335"/>
                <a:ext cx="421334" cy="323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𝑐𝑟</m:t>
                      </m:r>
                    </m:oMath>
                  </m:oMathPara>
                </a14:m>
                <a:endParaRPr lang="en-US" sz="15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133201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9648" y="5723335"/>
                <a:ext cx="421334" cy="3231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957192" y="4742260"/>
            <a:ext cx="28084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277071" y="2057400"/>
            <a:ext cx="1456135" cy="853679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441501" y="1485901"/>
            <a:ext cx="585788" cy="1207294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41440" y="1664495"/>
            <a:ext cx="1393031" cy="407194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208" name="Text Box 88"/>
              <p:cNvSpPr txBox="1">
                <a:spLocks noChangeArrowheads="1"/>
              </p:cNvSpPr>
              <p:nvPr/>
            </p:nvSpPr>
            <p:spPr bwMode="auto">
              <a:xfrm>
                <a:off x="5868745" y="4995863"/>
                <a:ext cx="409086" cy="317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15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500" baseline="-25000" dirty="0">
                  <a:solidFill>
                    <a:srgbClr val="A50021"/>
                  </a:solidFill>
                </a:endParaRPr>
              </a:p>
            </p:txBody>
          </p:sp>
        </mc:Choice>
        <mc:Fallback>
          <p:sp>
            <p:nvSpPr>
              <p:cNvPr id="133208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745" y="4995863"/>
                <a:ext cx="409086" cy="3178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588393" y="5088732"/>
            <a:ext cx="0" cy="66436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6177629" y="5092304"/>
            <a:ext cx="41076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211" name="Text Box 91"/>
              <p:cNvSpPr txBox="1">
                <a:spLocks noChangeArrowheads="1"/>
              </p:cNvSpPr>
              <p:nvPr/>
            </p:nvSpPr>
            <p:spPr bwMode="auto">
              <a:xfrm>
                <a:off x="5856838" y="5380436"/>
                <a:ext cx="409086" cy="3178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15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1500" baseline="-25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3211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838" y="5380436"/>
                <a:ext cx="409086" cy="3178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215" name="Text Box 95"/>
              <p:cNvSpPr txBox="1">
                <a:spLocks noChangeArrowheads="1"/>
              </p:cNvSpPr>
              <p:nvPr/>
            </p:nvSpPr>
            <p:spPr bwMode="auto">
              <a:xfrm>
                <a:off x="710583" y="4793737"/>
                <a:ext cx="1233158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250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l-GR" sz="2250" i="1" baseline="30000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,</a:t>
                </a:r>
                <a:r>
                  <a:rPr lang="en-US" sz="1950" dirty="0">
                    <a:solidFill>
                      <a:prstClr val="black"/>
                    </a:solidFill>
                    <a:latin typeface="Gill Sans MT"/>
                    <a:sym typeface="Symbol" pitchFamily="18" charset="2"/>
                  </a:rPr>
                  <a:t> where</a:t>
                </a:r>
              </a:p>
            </p:txBody>
          </p:sp>
        </mc:Choice>
        <mc:Fallback>
          <p:sp>
            <p:nvSpPr>
              <p:cNvPr id="133215" name="Text 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583" y="4793737"/>
                <a:ext cx="1233158" cy="438582"/>
              </a:xfrm>
              <a:prstGeom prst="rect">
                <a:avLst/>
              </a:prstGeom>
              <a:blipFill>
                <a:blip r:embed="rId12"/>
                <a:stretch>
                  <a:fillRect t="-8333" r="-3061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16449" y="2337197"/>
            <a:ext cx="400050" cy="3429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67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306513"/>
                  <a:ext cx="533400" cy="430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685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5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>
            <p:sp>
              <p:nvSpPr>
                <p:cNvPr id="25679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1306513"/>
                  <a:ext cx="533400" cy="430887"/>
                </a:xfrm>
                <a:prstGeom prst="rect">
                  <a:avLst/>
                </a:prstGeom>
                <a:blipFill>
                  <a:blip r:embed="rId13"/>
                  <a:stretch>
                    <a:fillRect b="-38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777530" y="3123202"/>
                <a:ext cx="3143722" cy="3577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25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725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>
                        <a:solidFill>
                          <a:srgbClr val="1E1EA5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𝑔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>
                        <a:solidFill>
                          <a:srgbClr val="1E1EA5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𝑔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)</m:t>
                    </m:r>
                    <m:r>
                      <a:rPr lang="en-US" sz="1725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725" dirty="0">
                    <a:solidFill>
                      <a:prstClr val="black"/>
                    </a:solidFill>
                  </a:rPr>
                  <a:t> is </a:t>
                </a:r>
                <a:r>
                  <a:rPr lang="en-US" sz="1725" dirty="0">
                    <a:solidFill>
                      <a:srgbClr val="3A7A3A"/>
                    </a:solidFill>
                  </a:rPr>
                  <a:t>not-too-low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530" y="3123202"/>
                <a:ext cx="3143722" cy="357790"/>
              </a:xfrm>
              <a:prstGeom prst="rect">
                <a:avLst/>
              </a:prstGeom>
              <a:blipFill>
                <a:blip r:embed="rId14"/>
                <a:stretch>
                  <a:fillRect t="-6667" r="-800" b="-20000"/>
                </a:stretch>
              </a:blipFill>
              <a:ln>
                <a:solidFill>
                  <a:srgbClr val="FF0000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 Box 88"/>
              <p:cNvSpPr txBox="1">
                <a:spLocks noChangeArrowheads="1"/>
              </p:cNvSpPr>
              <p:nvPr/>
            </p:nvSpPr>
            <p:spPr bwMode="auto">
              <a:xfrm>
                <a:off x="61293" y="3056899"/>
                <a:ext cx="8888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i="1" baseline="-25000" dirty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i="1" dirty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81" name="Text 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93" y="3056899"/>
                <a:ext cx="88889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 Box 91"/>
              <p:cNvSpPr txBox="1">
                <a:spLocks noChangeArrowheads="1"/>
              </p:cNvSpPr>
              <p:nvPr/>
            </p:nvSpPr>
            <p:spPr bwMode="auto">
              <a:xfrm>
                <a:off x="35801" y="3629757"/>
                <a:ext cx="8888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4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2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01" y="3629757"/>
                <a:ext cx="888898" cy="461665"/>
              </a:xfrm>
              <a:prstGeom prst="rect">
                <a:avLst/>
              </a:prstGeom>
              <a:blipFill>
                <a:blip r:embed="rId16"/>
                <a:stretch>
                  <a:fillRect b="-27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95480" y="4655623"/>
                <a:ext cx="1594154" cy="7148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solidFill>
                            <a:srgbClr val="000099"/>
                          </a:solidFill>
                          <a:latin typeface="Cambria Math"/>
                        </a:rPr>
                        <m:t>𝜌</m:t>
                      </m:r>
                      <m:r>
                        <a:rPr lang="en-US" sz="1950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95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95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95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1950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5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950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950" i="1">
                                  <a:solidFill>
                                    <a:srgbClr val="0000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95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95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1/</m:t>
                              </m:r>
                              <m:sSub>
                                <m:sSubPr>
                                  <m:ctrlPr>
                                    <a:rPr lang="en-US" sz="195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5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95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en-US" sz="1950" dirty="0">
                  <a:solidFill>
                    <a:srgbClr val="C00000"/>
                  </a:solidFill>
                  <a:latin typeface="Arial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80" y="4655623"/>
                <a:ext cx="1594154" cy="7148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8932B97-9EEE-44EE-A4FA-096EC9B38BF0}" type="slidenum">
              <a:rPr lang="en-US">
                <a:solidFill>
                  <a:srgbClr val="464653"/>
                </a:solidFill>
                <a:latin typeface="Gill Sans MT"/>
              </a:rPr>
              <a:pPr defTabSz="685800">
                <a:defRPr/>
              </a:pPr>
              <a:t>8</a:t>
            </a:fld>
            <a:endParaRPr lang="en-US">
              <a:solidFill>
                <a:srgbClr val="464653"/>
              </a:solidFill>
              <a:latin typeface="Gill Sans M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113014" y="1950392"/>
            <a:ext cx="427043" cy="323165"/>
            <a:chOff x="8534400" y="1457520"/>
            <a:chExt cx="569390" cy="430886"/>
          </a:xfrm>
          <a:noFill/>
        </p:grpSpPr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8534400" y="153511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570391" y="1457520"/>
                  <a:ext cx="533399" cy="430886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6858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5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1500" dirty="0">
                    <a:solidFill>
                      <a:srgbClr val="A50021"/>
                    </a:solidFill>
                  </a:endParaRPr>
                </a:p>
              </p:txBody>
            </p:sp>
          </mc:Choice>
          <mc:Fallback>
            <p:sp>
              <p:nvSpPr>
                <p:cNvPr id="83" name="Text 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70391" y="1457520"/>
                  <a:ext cx="533399" cy="430886"/>
                </a:xfrm>
                <a:prstGeom prst="rect">
                  <a:avLst/>
                </a:prstGeom>
                <a:blipFill>
                  <a:blip r:embed="rId18"/>
                  <a:stretch>
                    <a:fillRect b="-1153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ounded Rectangle 3"/>
              <p:cNvSpPr/>
              <p:nvPr/>
            </p:nvSpPr>
            <p:spPr>
              <a:xfrm>
                <a:off x="2522459" y="1759231"/>
                <a:ext cx="3248406" cy="566060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95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Map: points </a:t>
                </a:r>
                <a14:m>
                  <m:oMath xmlns:m="http://schemas.openxmlformats.org/officeDocument/2006/math">
                    <m:r>
                      <a:rPr lang="en-US" sz="1950" i="1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→</m:t>
                    </m:r>
                  </m:oMath>
                </a14:m>
                <a:r>
                  <a:rPr lang="en-US" sz="195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 codes: </a:t>
                </a:r>
                <a:r>
                  <a:rPr lang="en-US" sz="1950" dirty="0" err="1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  <a:ea typeface="Open Sans" panose="020B0606030504020204" pitchFamily="34" charset="0"/>
                    <a:cs typeface="Open Sans" panose="020B0606030504020204" pitchFamily="34" charset="0"/>
                  </a:rPr>
                  <a:t>s.t.</a:t>
                </a:r>
                <a:endParaRPr lang="en-US" sz="195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Gill Sans M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 defTabSz="685800"/>
                <a:r>
                  <a:rPr lang="en-US" sz="195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</a:rPr>
                  <a:t>“similar” </a:t>
                </a:r>
                <a14:m>
                  <m:oMath xmlns:m="http://schemas.openxmlformats.org/officeDocument/2006/math">
                    <m:r>
                      <a:rPr lang="en-US" sz="1950" i="1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195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Gill Sans MT"/>
                  </a:rPr>
                  <a:t> “exact match”</a:t>
                </a:r>
              </a:p>
            </p:txBody>
          </p:sp>
        </mc:Choice>
        <mc:Fallback>
          <p:sp>
            <p:nvSpPr>
              <p:cNvPr id="86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59" y="1759231"/>
                <a:ext cx="3248406" cy="56606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>
                <a:spLocks noChangeArrowheads="1"/>
              </p:cNvSpPr>
              <p:nvPr/>
            </p:nvSpPr>
            <p:spPr bwMode="auto">
              <a:xfrm>
                <a:off x="776146" y="3692560"/>
                <a:ext cx="2543997" cy="3577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25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1725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>
                        <a:solidFill>
                          <a:srgbClr val="1E1EA5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𝑔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𝑞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)=</m:t>
                    </m:r>
                    <m:r>
                      <a:rPr lang="en-US" i="1" dirty="0">
                        <a:solidFill>
                          <a:srgbClr val="1E1EA5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𝑔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)</m:t>
                    </m:r>
                    <m:r>
                      <a:rPr lang="en-US" sz="1725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725" dirty="0">
                    <a:solidFill>
                      <a:prstClr val="black"/>
                    </a:solidFill>
                  </a:rPr>
                  <a:t> is </a:t>
                </a:r>
                <a:r>
                  <a:rPr lang="en-US" sz="1725" dirty="0">
                    <a:solidFill>
                      <a:srgbClr val="FF0000"/>
                    </a:solidFill>
                  </a:rPr>
                  <a:t>low</a:t>
                </a: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146" y="3692560"/>
                <a:ext cx="2543997" cy="357790"/>
              </a:xfrm>
              <a:prstGeom prst="rect">
                <a:avLst/>
              </a:prstGeom>
              <a:blipFill>
                <a:blip r:embed="rId20"/>
                <a:stretch>
                  <a:fillRect t="-6667" b="-16667"/>
                </a:stretch>
              </a:blipFill>
              <a:ln>
                <a:solidFill>
                  <a:srgbClr val="FF0000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102"/>
          <p:cNvSpPr txBox="1">
            <a:spLocks noChangeArrowheads="1"/>
          </p:cNvSpPr>
          <p:nvPr/>
        </p:nvSpPr>
        <p:spPr bwMode="auto">
          <a:xfrm>
            <a:off x="457200" y="1716921"/>
            <a:ext cx="162736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70C0"/>
                </a:solidFill>
              </a:rPr>
              <a:t>[Indyk-Motwani</a:t>
            </a:r>
            <a:r>
              <a:rPr lang="en-US" sz="1350" i="1" dirty="0">
                <a:solidFill>
                  <a:srgbClr val="0070C0"/>
                </a:solidFill>
                <a:cs typeface="Arial" charset="0"/>
              </a:rPr>
              <a:t>’</a:t>
            </a:r>
            <a:r>
              <a:rPr lang="en-US" sz="1350" dirty="0">
                <a:solidFill>
                  <a:srgbClr val="0070C0"/>
                </a:solidFill>
                <a:cs typeface="Arial" charset="0"/>
              </a:rPr>
              <a:t>98</a:t>
            </a:r>
            <a:r>
              <a:rPr lang="en-US" sz="1350" dirty="0">
                <a:solidFill>
                  <a:srgbClr val="0070C0"/>
                </a:solidFill>
              </a:rPr>
              <a:t>]</a:t>
            </a:r>
          </a:p>
        </p:txBody>
      </p:sp>
      <p:sp>
        <p:nvSpPr>
          <p:cNvPr id="90" name="Rounded Rectangle 3"/>
          <p:cNvSpPr/>
          <p:nvPr/>
        </p:nvSpPr>
        <p:spPr>
          <a:xfrm>
            <a:off x="1680401" y="5717213"/>
            <a:ext cx="4354841" cy="5895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/>
                <a:ea typeface="Open Sans" panose="020B0606030504020204" pitchFamily="34" charset="0"/>
                <a:cs typeface="Open Sans" panose="020B0606030504020204" pitchFamily="34" charset="0"/>
              </a:rPr>
              <a:t>How to construct good maps?</a:t>
            </a:r>
            <a:endParaRPr lang="en-US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ill Sans MT"/>
            </a:endParaRPr>
          </a:p>
        </p:txBody>
      </p:sp>
      <p:sp>
        <p:nvSpPr>
          <p:cNvPr id="91" name="TextBox 90"/>
          <p:cNvSpPr txBox="1"/>
          <p:nvPr/>
        </p:nvSpPr>
        <p:spPr>
          <a:xfrm rot="20664578">
            <a:off x="18711" y="2233069"/>
            <a:ext cx="128592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50" dirty="0">
                <a:solidFill>
                  <a:srgbClr val="C00000"/>
                </a:solidFill>
                <a:latin typeface="Arial" charset="0"/>
              </a:rPr>
              <a:t>randomized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340374" y="4015153"/>
            <a:ext cx="1797575" cy="35779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25" dirty="0">
                <a:solidFill>
                  <a:srgbClr val="C00000"/>
                </a:solidFill>
              </a:rPr>
              <a:t>several h-tables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 Box 4"/>
              <p:cNvSpPr txBox="1">
                <a:spLocks noChangeArrowheads="1"/>
              </p:cNvSpPr>
              <p:nvPr/>
            </p:nvSpPr>
            <p:spPr bwMode="auto">
              <a:xfrm>
                <a:off x="468683" y="4296304"/>
                <a:ext cx="3889527" cy="3693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x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00FF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669900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993300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800">
                  <a:buNone/>
                </a:pPr>
                <a:r>
                  <a:rPr lang="en-US" sz="1800" dirty="0">
                    <a:solidFill>
                      <a:prstClr val="black"/>
                    </a:solidFill>
                    <a:cs typeface="Arial" charset="0"/>
                  </a:rPr>
                  <a:t>Use a hash table </a:t>
                </a:r>
                <a:r>
                  <a:rPr lang="en-US" sz="1800" dirty="0">
                    <a:solidFill>
                      <a:prstClr val="black"/>
                    </a:solidFill>
                  </a:rPr>
                  <a:t>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9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683" y="4296304"/>
                <a:ext cx="3889527" cy="369332"/>
              </a:xfrm>
              <a:prstGeom prst="rect">
                <a:avLst/>
              </a:prstGeom>
              <a:blipFill>
                <a:blip r:embed="rId21"/>
                <a:stretch>
                  <a:fillRect l="-1299" t="-3226" b="-22581"/>
                </a:stretch>
              </a:blipFill>
              <a:ln>
                <a:solidFill>
                  <a:schemeClr val="tx1"/>
                </a:solidFill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cxnSpLocks/>
          </p:cNvCxnSpPr>
          <p:nvPr/>
        </p:nvCxnSpPr>
        <p:spPr>
          <a:xfrm>
            <a:off x="1100100" y="4484222"/>
            <a:ext cx="11086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25607" grpId="0" animBg="1"/>
      <p:bldP spid="133128" grpId="0" animBg="1"/>
      <p:bldP spid="133129" grpId="0" animBg="1"/>
      <p:bldP spid="133130" grpId="0" animBg="1"/>
      <p:bldP spid="133131" grpId="0" animBg="1"/>
      <p:bldP spid="133132" grpId="0" animBg="1"/>
      <p:bldP spid="133133" grpId="0" animBg="1"/>
      <p:bldP spid="133133" grpId="1" animBg="1"/>
      <p:bldP spid="133135" grpId="0" animBg="1"/>
      <p:bldP spid="133136" grpId="0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  <p:bldP spid="5" grpId="0" animBg="1"/>
      <p:bldP spid="86" grpId="0" animBg="1"/>
      <p:bldP spid="87" grpId="0" animBg="1"/>
      <p:bldP spid="90" grpId="0" animBg="1"/>
      <p:bldP spid="91" grpId="0"/>
      <p:bldP spid="89" grpId="0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sensitive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Hash </a:t>
                </a:r>
                <a:r>
                  <a:rPr lang="en-US" dirty="0">
                    <a:solidFill>
                      <a:schemeClr val="tx1"/>
                    </a:solidFill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usually </a:t>
                </a:r>
                <a:r>
                  <a:rPr lang="en-US" dirty="0"/>
                  <a:t>a concatenation of “primitive”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Example: Hamming </a:t>
                </a:r>
                <a:r>
                  <a:rPr lang="en-US" dirty="0">
                    <a:solidFill>
                      <a:schemeClr val="tx1"/>
                    </a:solidFill>
                  </a:rPr>
                  <a:t>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, i.e.,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bit for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b="0" dirty="0">
                    <a:solidFill>
                      <a:schemeClr val="tx2"/>
                    </a:solidFill>
                  </a:rPr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a projection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random bits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1 –</m:t>
                    </m:r>
                    <m:f>
                      <m:f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𝑎𝑚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err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num>
                      <m:den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>
                  <a:solidFill>
                    <a:schemeClr val="tx2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i="1" dirty="0">
                  <a:solidFill>
                    <a:schemeClr val="tx2"/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𝜌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17" t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1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2_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</TotalTime>
  <Words>1738</Words>
  <Application>Microsoft Macintosh PowerPoint</Application>
  <PresentationFormat>On-screen Show (4:3)</PresentationFormat>
  <Paragraphs>414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Aharoni</vt:lpstr>
      <vt:lpstr>Arial</vt:lpstr>
      <vt:lpstr>Arial Black</vt:lpstr>
      <vt:lpstr>Bookman Old Style</vt:lpstr>
      <vt:lpstr>Calibri</vt:lpstr>
      <vt:lpstr>Cambria Math</vt:lpstr>
      <vt:lpstr>cmbx10</vt:lpstr>
      <vt:lpstr>Courier New</vt:lpstr>
      <vt:lpstr>Gill Sans MT</vt:lpstr>
      <vt:lpstr>Open Sans</vt:lpstr>
      <vt:lpstr>Symbol</vt:lpstr>
      <vt:lpstr>Wingdings</vt:lpstr>
      <vt:lpstr>Wingdings 3</vt:lpstr>
      <vt:lpstr>triangle-theme</vt:lpstr>
      <vt:lpstr>2_triangle-theme</vt:lpstr>
      <vt:lpstr>Advanced Algorithms (4995-2)  Nearest Neighbor Search</vt:lpstr>
      <vt:lpstr>Find pairs of similar images</vt:lpstr>
      <vt:lpstr>Measuring similarity</vt:lpstr>
      <vt:lpstr>Nearest Neighbor Search (NNS)</vt:lpstr>
      <vt:lpstr>Preamble: How to check for an exact match ?</vt:lpstr>
      <vt:lpstr>High-dimensional case</vt:lpstr>
      <vt:lpstr>Relaxed problem: Approximate Near Neighbor Search</vt:lpstr>
      <vt:lpstr>Approach: Locality Sensitive Hashing</vt:lpstr>
      <vt:lpstr>Locality sensitive hash functions</vt:lpstr>
      <vt:lpstr>Full algorithm</vt:lpstr>
      <vt:lpstr>Analysis of LSH Scheme</vt:lpstr>
      <vt:lpstr>Analysis: Correctness</vt:lpstr>
      <vt:lpstr>Analysis: Runtime</vt:lpstr>
      <vt:lpstr>LSH maps (Euclidean space)</vt:lpstr>
      <vt:lpstr>Some other LSH algorithms</vt:lpstr>
      <vt:lpstr>A data-dependent LSH</vt:lpstr>
      <vt:lpstr>NNS for other distances?</vt:lpstr>
      <vt:lpstr>Tool: metric embeddings</vt:lpstr>
      <vt:lpstr>Embeddability into ℓ_1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Sublinear Algorithmic Tools 3</dc:title>
  <dc:creator>Alex Andoni</dc:creator>
  <cp:lastModifiedBy>Microsoft Office User</cp:lastModifiedBy>
  <cp:revision>46</cp:revision>
  <dcterms:created xsi:type="dcterms:W3CDTF">2018-08-30T22:59:08Z</dcterms:created>
  <dcterms:modified xsi:type="dcterms:W3CDTF">2020-04-23T18:20:03Z</dcterms:modified>
</cp:coreProperties>
</file>