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99" r:id="rId3"/>
    <p:sldId id="290" r:id="rId4"/>
    <p:sldId id="291" r:id="rId5"/>
    <p:sldId id="294" r:id="rId6"/>
    <p:sldId id="300" r:id="rId7"/>
    <p:sldId id="304" r:id="rId8"/>
    <p:sldId id="288" r:id="rId9"/>
    <p:sldId id="295" r:id="rId10"/>
    <p:sldId id="296" r:id="rId11"/>
    <p:sldId id="297" r:id="rId12"/>
    <p:sldId id="303" r:id="rId13"/>
    <p:sldId id="302" r:id="rId14"/>
    <p:sldId id="301" r:id="rId15"/>
    <p:sldId id="306" r:id="rId16"/>
    <p:sldId id="305" r:id="rId17"/>
    <p:sldId id="298" r:id="rId18"/>
    <p:sldId id="289" r:id="rId19"/>
    <p:sldId id="308" r:id="rId20"/>
    <p:sldId id="309" r:id="rId21"/>
    <p:sldId id="310" r:id="rId22"/>
    <p:sldId id="311" r:id="rId23"/>
    <p:sldId id="313" r:id="rId24"/>
    <p:sldId id="312" r:id="rId25"/>
    <p:sldId id="314" r:id="rId26"/>
    <p:sldId id="315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6691-8A4D-40B9-8880-A1EBA485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901BA-D2B7-4F1C-8374-CD7FF6C1BEB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kam.mff.cuni.cz/~matousek/metrop.p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Embedding and Sketching</a:t>
            </a:r>
            <a:br>
              <a:rPr lang="en-US" dirty="0" smtClean="0"/>
            </a:br>
            <a:r>
              <a:rPr lang="en-US" i="1" dirty="0" smtClean="0"/>
              <a:t>Non-normed spaces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Alexandr</a:t>
            </a:r>
            <a:r>
              <a:rPr lang="en-US" dirty="0" smtClean="0"/>
              <a:t> </a:t>
            </a:r>
            <a:r>
              <a:rPr lang="en-US" dirty="0" err="1" smtClean="0"/>
              <a:t>Andoni</a:t>
            </a:r>
            <a:r>
              <a:rPr lang="en-US" dirty="0" smtClean="0"/>
              <a:t> (MSR)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Lemma [I07]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For randomly-shifted cut-grid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of side length </a:t>
            </a:r>
            <a:r>
              <a:rPr lang="en-US" sz="28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, we have: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(A,B) ≤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 +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			</a:t>
            </a:r>
            <a:r>
              <a:rPr lang="en-US" b="1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*EEMD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(A,B)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 +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 ]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 ]</a:t>
            </a:r>
            <a:endParaRPr lang="en-US" dirty="0" smtClean="0"/>
          </a:p>
          <a:p>
            <a:r>
              <a:rPr lang="en-US" dirty="0" smtClean="0"/>
              <a:t>The main embedding will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ollow by applying the lemma</a:t>
            </a:r>
          </a:p>
          <a:p>
            <a:pPr marL="0" indent="0">
              <a:buNone/>
            </a:pPr>
            <a:r>
              <a:rPr lang="en-US" dirty="0" smtClean="0"/>
              <a:t>recursively to 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97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99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8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Left Brace 102"/>
          <p:cNvSpPr/>
          <p:nvPr/>
        </p:nvSpPr>
        <p:spPr>
          <a:xfrm>
            <a:off x="4800600" y="37338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4346744" y="480060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6324600" y="35814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983058" y="319593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90600" y="5105400"/>
            <a:ext cx="3237858" cy="1528980"/>
            <a:chOff x="5486400" y="4948020"/>
            <a:chExt cx="3237858" cy="152898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0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1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Decomposition Lemma: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8"/>
            <a:ext cx="82296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randomly-shifted </a:t>
            </a:r>
            <a:r>
              <a:rPr lang="en-US" dirty="0" smtClean="0"/>
              <a:t>cut-grid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of side length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dirty="0"/>
              <a:t>, we have: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≤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) +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,B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</a:t>
            </a:r>
            <a:endParaRPr lang="en-US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Extract a matching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from the </a:t>
            </a:r>
            <a:r>
              <a:rPr lang="en-US" dirty="0" err="1" smtClean="0"/>
              <a:t>matchings</a:t>
            </a:r>
            <a:r>
              <a:rPr lang="en-US" dirty="0" smtClean="0"/>
              <a:t> on right-hand side</a:t>
            </a:r>
          </a:p>
          <a:p>
            <a:r>
              <a:rPr lang="en-US" dirty="0" smtClean="0"/>
              <a:t>For each 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A</a:t>
            </a:r>
            <a:r>
              <a:rPr lang="en-US" dirty="0" smtClean="0">
                <a:sym typeface="Symbol"/>
              </a:rPr>
              <a:t>, with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aA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, it is either:</a:t>
            </a:r>
          </a:p>
          <a:p>
            <a:pPr lvl="1"/>
            <a:r>
              <a:rPr lang="en-US" dirty="0">
                <a:sym typeface="Symbol"/>
              </a:rPr>
              <a:t>m</a:t>
            </a:r>
            <a:r>
              <a:rPr lang="en-US" dirty="0" smtClean="0">
                <a:sym typeface="Symbol"/>
              </a:rPr>
              <a:t>atched 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 </a:t>
            </a:r>
            <a:r>
              <a:rPr lang="en-US" dirty="0" smtClean="0">
                <a:sym typeface="Symbol"/>
              </a:rPr>
              <a:t>to some 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endParaRPr lang="en-US" baseline="-25000" dirty="0" smtClean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aA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\B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</a:t>
            </a:r>
            <a:r>
              <a:rPr lang="en-US" dirty="0" smtClean="0">
                <a:sym typeface="Symbol"/>
              </a:rPr>
              <a:t> and it is matched</a:t>
            </a:r>
          </a:p>
          <a:p>
            <a:pPr marL="274320" lvl="1" indent="0">
              <a:buNone/>
            </a:pPr>
            <a:r>
              <a:rPr lang="en-US" dirty="0" smtClean="0">
                <a:sym typeface="Symbol"/>
              </a:rPr>
              <a:t>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dirty="0" smtClean="0">
                <a:sym typeface="Symbol"/>
              </a:rPr>
              <a:t> to some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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j</a:t>
            </a:r>
            <a:endParaRPr lang="en-US" baseline="-25000" dirty="0">
              <a:solidFill>
                <a:srgbClr val="C00000"/>
              </a:solidFill>
              <a:sym typeface="Symbol"/>
            </a:endParaRPr>
          </a:p>
          <a:p>
            <a:r>
              <a:rPr lang="en-US" dirty="0" smtClean="0">
                <a:sym typeface="Symbol"/>
              </a:rPr>
              <a:t>Match cost of a (2</a:t>
            </a:r>
            <a:r>
              <a:rPr lang="en-US" baseline="30000" dirty="0" smtClean="0">
                <a:sym typeface="Symbol"/>
              </a:rPr>
              <a:t>nd</a:t>
            </a:r>
            <a:r>
              <a:rPr lang="en-US" dirty="0" smtClean="0">
                <a:sym typeface="Symbol"/>
              </a:rPr>
              <a:t> case): </a:t>
            </a:r>
          </a:p>
          <a:p>
            <a:pPr lvl="1"/>
            <a:r>
              <a:rPr lang="en-US" dirty="0" smtClean="0">
                <a:sym typeface="Symbol"/>
              </a:rPr>
              <a:t>Move a to center (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r>
              <a:rPr lang="en-US" dirty="0" smtClean="0">
                <a:sym typeface="Symbol"/>
              </a:rPr>
              <a:t>paid by EEMD(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err="1" smtClean="0">
                <a:sym typeface="Symbol"/>
              </a:rPr>
              <a:t>,B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Move from cell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 to cell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j</a:t>
            </a:r>
          </a:p>
          <a:p>
            <a:pPr lvl="2"/>
            <a:r>
              <a:rPr lang="en-US" dirty="0" smtClean="0">
                <a:sym typeface="Symbol"/>
              </a:rPr>
              <a:t>paid by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Extra points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|A-B|</a:t>
            </a:r>
            <a:r>
              <a:rPr lang="en-US" dirty="0" smtClean="0">
                <a:sym typeface="Symbol"/>
              </a:rPr>
              <a:t> pay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k*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/</a:t>
            </a:r>
            <a:r>
              <a:rPr lang="en-US" dirty="0" smtClean="0">
                <a:solidFill>
                  <a:srgbClr val="C00000"/>
                </a:solidFill>
              </a:rPr>
              <a:t>k=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Left Brace 28"/>
          <p:cNvSpPr/>
          <p:nvPr/>
        </p:nvSpPr>
        <p:spPr>
          <a:xfrm>
            <a:off x="4800600" y="37338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70544" y="4948535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324600" y="35814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83058" y="319593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</a:t>
            </a:r>
            <a:r>
              <a:rPr lang="en-US" dirty="0" smtClean="0"/>
              <a:t>Decomposition Lemma</a:t>
            </a:r>
            <a:r>
              <a:rPr lang="en-US" dirty="0"/>
              <a:t>: Part </a:t>
            </a:r>
            <a:r>
              <a:rPr lang="en-US" dirty="0" smtClean="0"/>
              <a:t>2 &amp;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8"/>
            <a:ext cx="8229600" cy="38920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randomly-shifted </a:t>
            </a:r>
            <a:r>
              <a:rPr lang="en-US" dirty="0" smtClean="0"/>
              <a:t>cut-grid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of side length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dirty="0"/>
              <a:t>, we have: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) +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,B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 ]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) ]</a:t>
            </a:r>
          </a:p>
          <a:p>
            <a:r>
              <a:rPr lang="en-US" dirty="0" smtClean="0"/>
              <a:t>Fix a matching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dirty="0" smtClean="0">
                <a:sym typeface="Symbol"/>
              </a:rPr>
              <a:t> minimizing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Will construct </a:t>
            </a:r>
            <a:r>
              <a:rPr lang="en-US" dirty="0" err="1" smtClean="0"/>
              <a:t>matchings</a:t>
            </a:r>
            <a:r>
              <a:rPr lang="en-US" dirty="0" smtClean="0"/>
              <a:t> for each EEMD on RHS</a:t>
            </a:r>
          </a:p>
          <a:p>
            <a:r>
              <a:rPr lang="en-US" dirty="0" smtClean="0"/>
              <a:t>Uncut </a:t>
            </a:r>
            <a:r>
              <a:rPr lang="en-US" dirty="0"/>
              <a:t>p</a:t>
            </a:r>
            <a:r>
              <a:rPr lang="en-US" dirty="0" smtClean="0"/>
              <a:t>airs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are matched in respective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err="1" smtClean="0">
                <a:solidFill>
                  <a:srgbClr val="C00000"/>
                </a:solidFill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Cut pairs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are matched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and remain unmatched in their </a:t>
            </a:r>
          </a:p>
          <a:p>
            <a:pPr marL="274320" lvl="1" indent="0">
              <a:buNone/>
            </a:pPr>
            <a:r>
              <a:rPr lang="en-US" dirty="0" smtClean="0"/>
              <a:t>	mini-grids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" name="Straight Connector 31"/>
          <p:cNvCxnSpPr>
            <a:stCxn id="19" idx="4"/>
            <a:endCxn id="13" idx="7"/>
          </p:cNvCxnSpPr>
          <p:nvPr/>
        </p:nvCxnSpPr>
        <p:spPr>
          <a:xfrm flipH="1">
            <a:off x="5831002" y="4022984"/>
            <a:ext cx="22552" cy="18355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5" idx="5"/>
          </p:cNvCxnSpPr>
          <p:nvPr/>
        </p:nvCxnSpPr>
        <p:spPr>
          <a:xfrm flipH="1" flipV="1">
            <a:off x="6083062" y="4238426"/>
            <a:ext cx="386767" cy="77230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536972" y="3945990"/>
            <a:ext cx="76994" cy="35798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3"/>
            <a:endCxn id="20" idx="7"/>
          </p:cNvCxnSpPr>
          <p:nvPr/>
        </p:nvCxnSpPr>
        <p:spPr>
          <a:xfrm flipH="1">
            <a:off x="7599036" y="4468053"/>
            <a:ext cx="538022" cy="38869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2"/>
            <a:endCxn id="16" idx="6"/>
          </p:cNvCxnSpPr>
          <p:nvPr/>
        </p:nvCxnSpPr>
        <p:spPr>
          <a:xfrm flipH="1" flipV="1">
            <a:off x="5487987" y="6279353"/>
            <a:ext cx="2816225" cy="4206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811971" y="5060672"/>
            <a:ext cx="3237858" cy="1528980"/>
            <a:chOff x="5486400" y="4948020"/>
            <a:chExt cx="3237858" cy="15289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8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74" name="Straight Connector 73"/>
          <p:cNvCxnSpPr>
            <a:stCxn id="71" idx="1"/>
            <a:endCxn id="64" idx="5"/>
          </p:cNvCxnSpPr>
          <p:nvPr/>
        </p:nvCxnSpPr>
        <p:spPr>
          <a:xfrm flipH="1" flipV="1">
            <a:off x="2110065" y="5192109"/>
            <a:ext cx="1178066" cy="55252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8" idx="3"/>
            <a:endCxn id="72" idx="7"/>
          </p:cNvCxnSpPr>
          <p:nvPr/>
        </p:nvCxnSpPr>
        <p:spPr>
          <a:xfrm flipH="1">
            <a:off x="3575226" y="5242705"/>
            <a:ext cx="1268874" cy="46064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3" idx="2"/>
            <a:endCxn id="69" idx="6"/>
          </p:cNvCxnSpPr>
          <p:nvPr/>
        </p:nvCxnSpPr>
        <p:spPr>
          <a:xfrm flipH="1">
            <a:off x="2044086" y="6511864"/>
            <a:ext cx="2851756" cy="79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Part 2: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3*EEMD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∑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Uncut pairs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are matched in respective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err="1" smtClean="0">
                <a:solidFill>
                  <a:srgbClr val="C00000"/>
                </a:solidFill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Contribute a total ≤ 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 </a:t>
            </a:r>
            <a:r>
              <a:rPr lang="en-US" dirty="0" smtClean="0">
                <a:solidFill>
                  <a:srgbClr val="C00000"/>
                </a:solidFill>
              </a:rPr>
              <a:t>(A,B)</a:t>
            </a:r>
          </a:p>
          <a:p>
            <a:r>
              <a:rPr lang="en-US" dirty="0" smtClean="0"/>
              <a:t>Consider a cut pair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at distance </a:t>
            </a:r>
            <a:r>
              <a:rPr lang="en-US" dirty="0">
                <a:solidFill>
                  <a:srgbClr val="C00000"/>
                </a:solidFill>
              </a:rPr>
              <a:t>a-b=(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x</a:t>
            </a:r>
            <a:r>
              <a:rPr lang="en-US" dirty="0" err="1" smtClean="0">
                <a:solidFill>
                  <a:srgbClr val="C00000"/>
                </a:solidFill>
              </a:rPr>
              <a:t>,d</a:t>
            </a:r>
            <a:r>
              <a:rPr lang="en-US" baseline="-25000" dirty="0" err="1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Contribute </a:t>
            </a:r>
            <a:r>
              <a:rPr lang="en-US" dirty="0"/>
              <a:t>≤ </a:t>
            </a:r>
            <a:r>
              <a:rPr lang="en-US" dirty="0" smtClean="0">
                <a:solidFill>
                  <a:srgbClr val="C00000"/>
                </a:solidFill>
              </a:rPr>
              <a:t>2k</a:t>
            </a:r>
            <a:r>
              <a:rPr lang="en-US" dirty="0" smtClean="0"/>
              <a:t> to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∑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Pr</a:t>
            </a:r>
            <a:r>
              <a:rPr lang="en-US" dirty="0" smtClean="0">
                <a:solidFill>
                  <a:srgbClr val="C00000"/>
                </a:solidFill>
              </a:rPr>
              <a:t>[(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 cut] = 1-(1-d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sz="2100" dirty="0" smtClean="0">
                <a:solidFill>
                  <a:srgbClr val="C00000"/>
                </a:solidFill>
              </a:rPr>
              <a:t>k)(1-d</a:t>
            </a:r>
            <a:r>
              <a:rPr lang="en-US" sz="2100" baseline="-25000" dirty="0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/k) ≤ (</a:t>
            </a:r>
            <a:r>
              <a:rPr lang="en-US" sz="2100" dirty="0" err="1" smtClean="0">
                <a:solidFill>
                  <a:srgbClr val="C00000"/>
                </a:solidFill>
              </a:rPr>
              <a:t>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100" dirty="0" err="1" smtClean="0">
                <a:solidFill>
                  <a:srgbClr val="C00000"/>
                </a:solidFill>
              </a:rPr>
              <a:t>+d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)/k</a:t>
            </a:r>
          </a:p>
          <a:p>
            <a:pPr lvl="1"/>
            <a:r>
              <a:rPr lang="en-US" dirty="0" smtClean="0"/>
              <a:t>Expected contribution ≤ </a:t>
            </a:r>
            <a:r>
              <a:rPr lang="en-US" dirty="0" err="1">
                <a:solidFill>
                  <a:srgbClr val="C00000"/>
                </a:solidFill>
              </a:rPr>
              <a:t>Pr</a:t>
            </a:r>
            <a:r>
              <a:rPr lang="en-US" dirty="0">
                <a:solidFill>
                  <a:srgbClr val="C00000"/>
                </a:solidFill>
              </a:rPr>
              <a:t>[(</a:t>
            </a:r>
            <a:r>
              <a:rPr lang="en-US" dirty="0" err="1">
                <a:solidFill>
                  <a:srgbClr val="C00000"/>
                </a:solidFill>
              </a:rPr>
              <a:t>a,b</a:t>
            </a:r>
            <a:r>
              <a:rPr lang="en-US" dirty="0">
                <a:solidFill>
                  <a:srgbClr val="C00000"/>
                </a:solidFill>
              </a:rPr>
              <a:t>) cut</a:t>
            </a:r>
            <a:r>
              <a:rPr lang="en-US" dirty="0" smtClean="0">
                <a:solidFill>
                  <a:srgbClr val="C00000"/>
                </a:solidFill>
              </a:rPr>
              <a:t>] *2k = 2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</a:t>
            </a:r>
            <a:r>
              <a:rPr lang="en-US" sz="2400" baseline="-25000" dirty="0" err="1">
                <a:solidFill>
                  <a:srgbClr val="C00000"/>
                </a:solidFill>
              </a:rPr>
              <a:t>x</a:t>
            </a:r>
            <a:r>
              <a:rPr lang="en-US" sz="2400" dirty="0" err="1">
                <a:solidFill>
                  <a:srgbClr val="C00000"/>
                </a:solidFill>
              </a:rPr>
              <a:t>+d</a:t>
            </a:r>
            <a:r>
              <a:rPr lang="en-US" sz="2400" baseline="-25000" dirty="0" err="1">
                <a:solidFill>
                  <a:srgbClr val="C00000"/>
                </a:solidFill>
              </a:rPr>
              <a:t>y</a:t>
            </a:r>
            <a:r>
              <a:rPr lang="en-US" sz="2400" dirty="0" smtClean="0">
                <a:solidFill>
                  <a:srgbClr val="C00000"/>
                </a:solidFill>
              </a:rPr>
              <a:t>)=2||a-b||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</a:p>
          <a:p>
            <a:pPr lvl="1"/>
            <a:r>
              <a:rPr lang="en-US" dirty="0" smtClean="0"/>
              <a:t>In total, contribute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2*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A,B)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828800" y="6197599"/>
            <a:ext cx="556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8"/>
          <p:cNvSpPr>
            <a:spLocks noChangeArrowheads="1"/>
          </p:cNvSpPr>
          <p:nvPr/>
        </p:nvSpPr>
        <p:spPr bwMode="auto">
          <a:xfrm>
            <a:off x="3046412" y="6119812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5943600" y="6119812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123406" y="5943600"/>
            <a:ext cx="28201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416247" y="548193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1" name="Straight Connector 4"/>
          <p:cNvCxnSpPr>
            <a:cxnSpLocks noChangeShapeType="1"/>
          </p:cNvCxnSpPr>
          <p:nvPr/>
        </p:nvCxnSpPr>
        <p:spPr bwMode="auto">
          <a:xfrm>
            <a:off x="2743200" y="54714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4"/>
          <p:cNvCxnSpPr>
            <a:cxnSpLocks noChangeShapeType="1"/>
          </p:cNvCxnSpPr>
          <p:nvPr/>
        </p:nvCxnSpPr>
        <p:spPr bwMode="auto">
          <a:xfrm>
            <a:off x="5562600" y="54714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>
          <a:xfrm flipH="1">
            <a:off x="2743200" y="5562600"/>
            <a:ext cx="281940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904894" y="517267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+mj-lt"/>
                <a:sym typeface="Symbol"/>
              </a:rPr>
              <a:t>Part 3: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Symbol"/>
              </a:rPr>
              <a:t>EEMD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  <a:sym typeface="Symbol"/>
              </a:rPr>
              <a:t>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(A,B)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Symbol"/>
              </a:rPr>
              <a:t> [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k*EEMD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  <a:sym typeface="Symbol"/>
              </a:rPr>
              <a:t>/k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(A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</a:rPr>
              <a:t>G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, B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</a:rPr>
              <a:t>G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) ]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All uncut pairs contribute zero to </a:t>
            </a:r>
            <a:r>
              <a:rPr lang="en-US" sz="2700" dirty="0">
                <a:solidFill>
                  <a:srgbClr val="C00000"/>
                </a:solidFill>
              </a:rPr>
              <a:t>k*EEMD</a:t>
            </a:r>
            <a:r>
              <a:rPr lang="en-US" sz="2700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sz="2700" dirty="0">
                <a:solidFill>
                  <a:srgbClr val="C00000"/>
                </a:solidFill>
              </a:rPr>
              <a:t>(A</a:t>
            </a:r>
            <a:r>
              <a:rPr lang="en-US" sz="2700" baseline="-25000" dirty="0">
                <a:solidFill>
                  <a:srgbClr val="C00000"/>
                </a:solidFill>
              </a:rPr>
              <a:t>G</a:t>
            </a:r>
            <a:r>
              <a:rPr lang="en-US" sz="2700" dirty="0">
                <a:solidFill>
                  <a:srgbClr val="C00000"/>
                </a:solidFill>
              </a:rPr>
              <a:t>, B</a:t>
            </a:r>
            <a:r>
              <a:rPr lang="en-US" sz="2700" baseline="-25000" dirty="0">
                <a:solidFill>
                  <a:srgbClr val="C00000"/>
                </a:solidFill>
              </a:rPr>
              <a:t>G</a:t>
            </a:r>
            <a:r>
              <a:rPr lang="en-US" sz="2700" dirty="0">
                <a:solidFill>
                  <a:srgbClr val="C00000"/>
                </a:solidFill>
              </a:rPr>
              <a:t>)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For a cut pair </a:t>
            </a:r>
            <a:r>
              <a:rPr lang="en-US" sz="2400" dirty="0"/>
              <a:t>at distance </a:t>
            </a:r>
            <a:r>
              <a:rPr lang="en-US" sz="2400" dirty="0">
                <a:solidFill>
                  <a:srgbClr val="C00000"/>
                </a:solidFill>
              </a:rPr>
              <a:t>a-b=(</a:t>
            </a:r>
            <a:r>
              <a:rPr lang="en-US" sz="2400" dirty="0" err="1">
                <a:solidFill>
                  <a:srgbClr val="C00000"/>
                </a:solidFill>
              </a:rPr>
              <a:t>d</a:t>
            </a:r>
            <a:r>
              <a:rPr lang="en-US" sz="2400" baseline="-25000" dirty="0" err="1">
                <a:solidFill>
                  <a:srgbClr val="C00000"/>
                </a:solidFill>
              </a:rPr>
              <a:t>x</a:t>
            </a:r>
            <a:r>
              <a:rPr lang="en-US" sz="2400" dirty="0" err="1">
                <a:solidFill>
                  <a:srgbClr val="C00000"/>
                </a:solidFill>
              </a:rPr>
              <a:t>,d</a:t>
            </a:r>
            <a:r>
              <a:rPr lang="en-US" sz="2400" baseline="-25000" dirty="0" err="1">
                <a:solidFill>
                  <a:srgbClr val="C00000"/>
                </a:solidFill>
              </a:rPr>
              <a:t>y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2100" dirty="0"/>
              <a:t>i</a:t>
            </a:r>
            <a:r>
              <a:rPr lang="en-US" sz="2100" dirty="0" smtClean="0"/>
              <a:t>f </a:t>
            </a:r>
            <a:r>
              <a:rPr lang="en-US" sz="2100" dirty="0">
                <a:solidFill>
                  <a:srgbClr val="C00000"/>
                </a:solidFill>
              </a:rPr>
              <a:t>d</a:t>
            </a:r>
            <a:r>
              <a:rPr lang="en-US" sz="2100" baseline="-25000" dirty="0">
                <a:solidFill>
                  <a:srgbClr val="C00000"/>
                </a:solidFill>
              </a:rPr>
              <a:t>x</a:t>
            </a:r>
            <a:r>
              <a:rPr lang="en-US" sz="2100" dirty="0">
                <a:solidFill>
                  <a:srgbClr val="C00000"/>
                </a:solidFill>
              </a:rPr>
              <a:t>= </a:t>
            </a:r>
            <a:r>
              <a:rPr lang="en-US" sz="2100" dirty="0" err="1">
                <a:solidFill>
                  <a:srgbClr val="C00000"/>
                </a:solidFill>
              </a:rPr>
              <a:t>xk+r</a:t>
            </a:r>
            <a:r>
              <a:rPr lang="en-US" sz="2100" baseline="-25000" dirty="0" err="1">
                <a:solidFill>
                  <a:srgbClr val="C00000"/>
                </a:solidFill>
              </a:rPr>
              <a:t>x</a:t>
            </a:r>
            <a:r>
              <a:rPr lang="en-US" sz="2100" dirty="0">
                <a:solidFill>
                  <a:srgbClr val="C00000"/>
                </a:solidFill>
              </a:rPr>
              <a:t>, </a:t>
            </a:r>
            <a:r>
              <a:rPr lang="en-US" sz="2100" dirty="0"/>
              <a:t>and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 err="1">
                <a:solidFill>
                  <a:srgbClr val="C00000"/>
                </a:solidFill>
              </a:rPr>
              <a:t>d</a:t>
            </a:r>
            <a:r>
              <a:rPr lang="en-US" sz="2100" baseline="-25000" dirty="0" err="1">
                <a:solidFill>
                  <a:srgbClr val="C00000"/>
                </a:solidFill>
              </a:rPr>
              <a:t>y</a:t>
            </a:r>
            <a:r>
              <a:rPr lang="en-US" sz="2100" dirty="0">
                <a:solidFill>
                  <a:srgbClr val="C00000"/>
                </a:solidFill>
              </a:rPr>
              <a:t>= </a:t>
            </a:r>
            <a:r>
              <a:rPr lang="en-US" sz="2100" dirty="0" err="1">
                <a:solidFill>
                  <a:srgbClr val="C00000"/>
                </a:solidFill>
              </a:rPr>
              <a:t>yk+r</a:t>
            </a:r>
            <a:r>
              <a:rPr lang="en-US" sz="2100" baseline="-25000" dirty="0" err="1">
                <a:solidFill>
                  <a:srgbClr val="C00000"/>
                </a:solidFill>
              </a:rPr>
              <a:t>y</a:t>
            </a:r>
            <a:r>
              <a:rPr lang="en-US" sz="2100" dirty="0">
                <a:solidFill>
                  <a:srgbClr val="C00000"/>
                </a:solidFill>
              </a:rPr>
              <a:t>,  </a:t>
            </a:r>
            <a:r>
              <a:rPr lang="en-US" sz="2100" dirty="0"/>
              <a:t>then </a:t>
            </a:r>
          </a:p>
          <a:p>
            <a:pPr lvl="1"/>
            <a:r>
              <a:rPr lang="en-US" sz="2100" dirty="0"/>
              <a:t>expected cost </a:t>
            </a:r>
            <a:r>
              <a:rPr lang="en-US" sz="2100" dirty="0">
                <a:solidFill>
                  <a:srgbClr val="C00000"/>
                </a:solidFill>
              </a:rPr>
              <a:t>≤ </a:t>
            </a:r>
            <a:r>
              <a:rPr lang="en-US" sz="2100" dirty="0" smtClean="0">
                <a:solidFill>
                  <a:srgbClr val="C00000"/>
                </a:solidFill>
              </a:rPr>
              <a:t>(</a:t>
            </a:r>
            <a:r>
              <a:rPr lang="en-US" sz="2100" dirty="0" err="1" smtClean="0">
                <a:solidFill>
                  <a:srgbClr val="C00000"/>
                </a:solidFill>
              </a:rPr>
              <a:t>x+r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100" dirty="0" smtClean="0">
                <a:solidFill>
                  <a:srgbClr val="C00000"/>
                </a:solidFill>
              </a:rPr>
              <a:t>/k) * k + (</a:t>
            </a:r>
            <a:r>
              <a:rPr lang="en-US" sz="2100" dirty="0" err="1" smtClean="0">
                <a:solidFill>
                  <a:srgbClr val="C00000"/>
                </a:solidFill>
              </a:rPr>
              <a:t>y+r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/k) * k = </a:t>
            </a:r>
            <a:r>
              <a:rPr lang="en-US" sz="2100" dirty="0" err="1" smtClean="0">
                <a:solidFill>
                  <a:srgbClr val="C00000"/>
                </a:solidFill>
              </a:rPr>
              <a:t>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100" dirty="0" err="1" smtClean="0">
                <a:solidFill>
                  <a:srgbClr val="C00000"/>
                </a:solidFill>
              </a:rPr>
              <a:t>+d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 = ||a-b||</a:t>
            </a:r>
            <a:r>
              <a:rPr lang="en-US" sz="2100" baseline="-25000" dirty="0" smtClean="0">
                <a:solidFill>
                  <a:srgbClr val="C00000"/>
                </a:solidFill>
              </a:rPr>
              <a:t>1</a:t>
            </a:r>
          </a:p>
          <a:p>
            <a:r>
              <a:rPr lang="en-US" sz="2400" dirty="0" smtClean="0"/>
              <a:t>Total expected cost </a:t>
            </a:r>
            <a:r>
              <a:rPr lang="en-US" sz="2400" dirty="0" smtClean="0">
                <a:solidFill>
                  <a:srgbClr val="C00000"/>
                </a:solidFill>
              </a:rPr>
              <a:t>≤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 EEMD</a:t>
            </a:r>
            <a:r>
              <a:rPr lang="en-US" sz="2400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>
                <a:solidFill>
                  <a:srgbClr val="C00000"/>
                </a:solidFill>
              </a:rPr>
              <a:t>(A,B)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1904" y="5108873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30" name="Straight Connector 29"/>
          <p:cNvCxnSpPr>
            <a:stCxn id="27" idx="1"/>
            <a:endCxn id="20" idx="5"/>
          </p:cNvCxnSpPr>
          <p:nvPr/>
        </p:nvCxnSpPr>
        <p:spPr>
          <a:xfrm flipH="1" flipV="1">
            <a:off x="519998" y="5240310"/>
            <a:ext cx="1178066" cy="55252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3"/>
            <a:endCxn id="28" idx="7"/>
          </p:cNvCxnSpPr>
          <p:nvPr/>
        </p:nvCxnSpPr>
        <p:spPr>
          <a:xfrm flipH="1">
            <a:off x="1985159" y="5290906"/>
            <a:ext cx="1268874" cy="46064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2"/>
            <a:endCxn id="25" idx="6"/>
          </p:cNvCxnSpPr>
          <p:nvPr/>
        </p:nvCxnSpPr>
        <p:spPr>
          <a:xfrm flipH="1">
            <a:off x="454019" y="6560065"/>
            <a:ext cx="2851756" cy="79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40438" y="6082931"/>
            <a:ext cx="556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4724400" y="5992075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7389813" y="5992075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801396" y="5828932"/>
            <a:ext cx="2665410" cy="18341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19800" y="548193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4"/>
          <p:cNvCxnSpPr>
            <a:cxnSpLocks noChangeShapeType="1"/>
          </p:cNvCxnSpPr>
          <p:nvPr/>
        </p:nvCxnSpPr>
        <p:spPr bwMode="auto">
          <a:xfrm>
            <a:off x="4454838" y="5356798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4"/>
          <p:cNvCxnSpPr>
            <a:cxnSpLocks noChangeShapeType="1"/>
          </p:cNvCxnSpPr>
          <p:nvPr/>
        </p:nvCxnSpPr>
        <p:spPr bwMode="auto">
          <a:xfrm>
            <a:off x="5562600" y="5394530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>
          <a:xfrm flipH="1">
            <a:off x="4454839" y="5447932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78388" y="505842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5" name="Straight Connector 4"/>
          <p:cNvCxnSpPr>
            <a:cxnSpLocks noChangeShapeType="1"/>
          </p:cNvCxnSpPr>
          <p:nvPr/>
        </p:nvCxnSpPr>
        <p:spPr bwMode="auto">
          <a:xfrm>
            <a:off x="6670361" y="53952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>
          <a:xfrm flipH="1">
            <a:off x="5562600" y="5448668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86149" y="505916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8" name="Straight Connector 4"/>
          <p:cNvCxnSpPr>
            <a:cxnSpLocks noChangeShapeType="1"/>
          </p:cNvCxnSpPr>
          <p:nvPr/>
        </p:nvCxnSpPr>
        <p:spPr bwMode="auto">
          <a:xfrm>
            <a:off x="7772400" y="53952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>
          <a:xfrm flipH="1">
            <a:off x="6664639" y="5448668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88188" y="505916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44" grpId="0"/>
      <p:bldP spid="47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Embedding into 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A50021"/>
                </a:solidFill>
              </a:rPr>
              <a:t>1</a:t>
            </a:r>
            <a:r>
              <a:rPr lang="en-US" dirty="0"/>
              <a:t> </a:t>
            </a:r>
            <a:r>
              <a:rPr lang="en-US" dirty="0" smtClean="0"/>
              <a:t>using the </a:t>
            </a:r>
            <a:br>
              <a:rPr lang="en-US" dirty="0" smtClean="0"/>
            </a:br>
            <a:r>
              <a:rPr lang="en-US" dirty="0" smtClean="0"/>
              <a:t>Decomposition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dirty="0" smtClean="0"/>
              <a:t>randomly-shifted cut-grid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of side length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dirty="0"/>
              <a:t>, we have: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≤ </a:t>
            </a:r>
            <a:r>
              <a:rPr lang="en-US" dirty="0" smtClean="0">
                <a:solidFill>
                  <a:srgbClr val="C00000"/>
                </a:solidFill>
              </a:rPr>
              <a:t>∑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3*EEMD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 </a:t>
            </a:r>
            <a:r>
              <a:rPr lang="en-US" dirty="0" smtClean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) ]</a:t>
            </a:r>
          </a:p>
          <a:p>
            <a:r>
              <a:rPr lang="en-US" dirty="0" smtClean="0"/>
              <a:t>To embed into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, we applying it recursively for </a:t>
            </a:r>
            <a:r>
              <a:rPr lang="en-US" dirty="0" smtClean="0">
                <a:solidFill>
                  <a:srgbClr val="C00000"/>
                </a:solidFill>
              </a:rPr>
              <a:t>k=3</a:t>
            </a:r>
          </a:p>
          <a:p>
            <a:pPr lvl="1"/>
            <a:r>
              <a:rPr lang="en-US" dirty="0" smtClean="0"/>
              <a:t>Choose randomly-shifted cut-grid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</a:p>
          <a:p>
            <a:pPr lvl="1"/>
            <a:r>
              <a:rPr lang="en-US" dirty="0" smtClean="0"/>
              <a:t>Obtain many grids </a:t>
            </a:r>
            <a:r>
              <a:rPr lang="en-US" dirty="0" smtClean="0">
                <a:solidFill>
                  <a:srgbClr val="C00000"/>
                </a:solidFill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, and a big grid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/3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</a:p>
          <a:p>
            <a:pPr lvl="1"/>
            <a:r>
              <a:rPr lang="en-US" dirty="0" smtClean="0"/>
              <a:t>Then choose randomly-shifted cut-grid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/3]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</a:p>
          <a:p>
            <a:pPr lvl="1"/>
            <a:r>
              <a:rPr lang="en-US" dirty="0" smtClean="0">
                <a:sym typeface="Symbol"/>
              </a:rPr>
              <a:t>Obtain more grids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ym typeface="Symbol"/>
              </a:rPr>
              <a:t>, and another big grid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/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3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</a:p>
          <a:p>
            <a:pPr lvl="1"/>
            <a:r>
              <a:rPr lang="en-US" dirty="0" smtClean="0">
                <a:sym typeface="Symbol"/>
              </a:rPr>
              <a:t>Then choose </a:t>
            </a:r>
            <a:r>
              <a:rPr lang="en-US" dirty="0"/>
              <a:t>randomly-shifted cut-grid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/9]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endParaRPr lang="en-US" baseline="30000" dirty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…</a:t>
            </a:r>
          </a:p>
          <a:p>
            <a:r>
              <a:rPr lang="en-US" dirty="0" smtClean="0">
                <a:sym typeface="Symbol"/>
              </a:rPr>
              <a:t>Then, embed each of the small grids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into 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A50021"/>
                </a:solidFill>
              </a:rPr>
              <a:t>1</a:t>
            </a:r>
            <a:r>
              <a:rPr lang="en-US" dirty="0" smtClean="0">
                <a:sym typeface="Symbol"/>
              </a:rPr>
              <a:t>, using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O(1) </a:t>
            </a:r>
            <a:r>
              <a:rPr lang="en-US" dirty="0" smtClean="0">
                <a:sym typeface="Symbol"/>
              </a:rPr>
              <a:t>distortion embedding, and concatenate the </a:t>
            </a:r>
            <a:r>
              <a:rPr lang="en-US" dirty="0" err="1" smtClean="0">
                <a:sym typeface="Symbol"/>
              </a:rPr>
              <a:t>embeddings</a:t>
            </a:r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recursion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Embedding does not contract distances: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≤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) ≤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k∑</a:t>
            </a:r>
            <a:r>
              <a:rPr lang="en-US" baseline="-25000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G1,i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G1,i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G2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G2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≤ </a:t>
            </a:r>
            <a:r>
              <a:rPr lang="en-US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en-US" dirty="0" smtClean="0"/>
              <a:t>Embedding distorts distances by </a:t>
            </a:r>
            <a:r>
              <a:rPr lang="en-US" dirty="0" smtClean="0">
                <a:solidFill>
                  <a:srgbClr val="C00000"/>
                </a:solidFill>
              </a:rPr>
              <a:t>O(log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 smtClean="0"/>
              <a:t>in expectation: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(3log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) * 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</a:t>
            </a: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* 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dirty="0">
                <a:solidFill>
                  <a:srgbClr val="C00000"/>
                </a:solidFill>
              </a:rPr>
              <a:t>, B)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(3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log</a:t>
            </a:r>
            <a:r>
              <a:rPr lang="en-US" sz="2000" baseline="-25000" dirty="0">
                <a:solidFill>
                  <a:srgbClr val="C00000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sz="2000" dirty="0" smtClean="0">
                <a:solidFill>
                  <a:srgbClr val="C00000"/>
                </a:solidFill>
              </a:rPr>
              <a:t>)*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 B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</a:t>
            </a:r>
            <a:r>
              <a:rPr lang="en-US" dirty="0">
                <a:solidFill>
                  <a:srgbClr val="C00000"/>
                </a:solidFill>
                <a:sym typeface="Symbol"/>
              </a:rPr>
              <a:t>[ </a:t>
            </a:r>
            <a:r>
              <a:rPr lang="en-US" dirty="0" smtClean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(3</a:t>
            </a:r>
            <a:r>
              <a:rPr lang="en-US" dirty="0">
                <a:solidFill>
                  <a:srgbClr val="C00000"/>
                </a:solidFill>
                <a:sym typeface="Symbol"/>
              </a:rPr>
              <a:t>log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 smtClean="0">
                <a:solidFill>
                  <a:srgbClr val="C00000"/>
                </a:solidFill>
              </a:rPr>
              <a:t>)*</a:t>
            </a:r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]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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…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By Markov’s, it’s </a:t>
            </a:r>
            <a:r>
              <a:rPr lang="en-US" dirty="0" smtClean="0">
                <a:solidFill>
                  <a:srgbClr val="C00000"/>
                </a:solidFill>
              </a:rPr>
              <a:t>O(log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distortion with 90% probability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Theorem: </a:t>
            </a:r>
            <a:r>
              <a:rPr lang="en-US" dirty="0" smtClean="0"/>
              <a:t>can embed EMD over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into 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A50021"/>
                </a:solidFill>
              </a:rPr>
              <a:t>1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C00000"/>
                </a:solidFill>
              </a:rPr>
              <a:t>O(log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distortion.</a:t>
            </a:r>
          </a:p>
          <a:p>
            <a:pPr lvl="1"/>
            <a:r>
              <a:rPr lang="en-US" dirty="0" smtClean="0"/>
              <a:t>Dimension required:  </a:t>
            </a:r>
            <a:r>
              <a:rPr lang="en-US" dirty="0" smtClean="0">
                <a:solidFill>
                  <a:srgbClr val="C00000"/>
                </a:solidFill>
              </a:rPr>
              <a:t>O(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/>
              <a:t>), but a set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C00000"/>
                </a:solidFill>
              </a:rPr>
              <a:t>s </a:t>
            </a:r>
            <a:r>
              <a:rPr lang="en-US" dirty="0" smtClean="0"/>
              <a:t>maps to a vector that has only </a:t>
            </a:r>
            <a:r>
              <a:rPr lang="en-US" dirty="0" smtClean="0">
                <a:solidFill>
                  <a:srgbClr val="C00000"/>
                </a:solidFill>
              </a:rPr>
              <a:t>O(s*log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non-zero coordinates.</a:t>
            </a:r>
          </a:p>
          <a:p>
            <a:pPr lvl="1"/>
            <a:r>
              <a:rPr lang="en-US" dirty="0" smtClean="0"/>
              <a:t>Time: can compute in </a:t>
            </a:r>
            <a:r>
              <a:rPr lang="en-US" dirty="0" smtClean="0">
                <a:solidFill>
                  <a:srgbClr val="C00000"/>
                </a:solidFill>
              </a:rPr>
              <a:t>O(s*log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Randomized: does not contract, but large </a:t>
            </a:r>
            <a:r>
              <a:rPr lang="en-US" dirty="0" err="1" smtClean="0"/>
              <a:t>distortortion</a:t>
            </a:r>
            <a:r>
              <a:rPr lang="en-US" dirty="0" smtClean="0"/>
              <a:t> happens with &lt;10%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Can compute </a:t>
            </a:r>
            <a:r>
              <a:rPr lang="en-US" dirty="0" smtClean="0">
                <a:solidFill>
                  <a:srgbClr val="C00000"/>
                </a:solidFill>
              </a:rPr>
              <a:t>EMD(A,B) </a:t>
            </a:r>
            <a:r>
              <a:rPr lang="en-US" dirty="0" smtClean="0"/>
              <a:t>in </a:t>
            </a:r>
            <a:r>
              <a:rPr lang="en-US" dirty="0"/>
              <a:t>time </a:t>
            </a:r>
            <a:r>
              <a:rPr lang="en-US" dirty="0" smtClean="0">
                <a:solidFill>
                  <a:srgbClr val="C00000"/>
                </a:solidFill>
              </a:rPr>
              <a:t>O(s*log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NNS: </a:t>
            </a:r>
            <a:r>
              <a:rPr lang="en-US" dirty="0" smtClean="0">
                <a:solidFill>
                  <a:srgbClr val="C00000"/>
                </a:solidFill>
              </a:rPr>
              <a:t>O(c*log 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approximation, with </a:t>
            </a:r>
            <a:r>
              <a:rPr lang="en-US" dirty="0" smtClean="0">
                <a:solidFill>
                  <a:srgbClr val="C00000"/>
                </a:solidFill>
              </a:rPr>
              <a:t>O(n</a:t>
            </a:r>
            <a:r>
              <a:rPr lang="en-US" baseline="30000" dirty="0" smtClean="0">
                <a:solidFill>
                  <a:srgbClr val="C00000"/>
                </a:solidFill>
              </a:rPr>
              <a:t>1+1/c</a:t>
            </a:r>
            <a:r>
              <a:rPr lang="en-US" dirty="0" smtClean="0">
                <a:solidFill>
                  <a:srgbClr val="C00000"/>
                </a:solidFill>
              </a:rPr>
              <a:t>*s)</a:t>
            </a:r>
            <a:r>
              <a:rPr lang="en-US" dirty="0" smtClean="0"/>
              <a:t> space, 		</a:t>
            </a:r>
            <a:r>
              <a:rPr lang="en-US" dirty="0" smtClean="0">
                <a:solidFill>
                  <a:srgbClr val="C00000"/>
                </a:solidFill>
              </a:rPr>
              <a:t>O(n</a:t>
            </a:r>
            <a:r>
              <a:rPr lang="en-US" baseline="30000" dirty="0" smtClean="0">
                <a:solidFill>
                  <a:srgbClr val="C00000"/>
                </a:solidFill>
              </a:rPr>
              <a:t>1/c</a:t>
            </a:r>
            <a:r>
              <a:rPr lang="en-US" dirty="0" smtClean="0">
                <a:solidFill>
                  <a:srgbClr val="C00000"/>
                </a:solidFill>
              </a:rPr>
              <a:t> *s*log 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query time.</a:t>
            </a:r>
          </a:p>
        </p:txBody>
      </p:sp>
    </p:spTree>
    <p:extLst>
      <p:ext uri="{BB962C8B-B14F-4D97-AF65-F5344CB8AC3E}">
        <p14:creationId xmlns:p14="http://schemas.microsoft.com/office/powerpoint/2010/main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Embeddings of various metrics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err="1" smtClean="0"/>
              <a:t>Embeddings</a:t>
            </a:r>
            <a:r>
              <a:rPr lang="en-US" sz="2500" dirty="0" smtClean="0"/>
              <a:t> into </a:t>
            </a:r>
            <a:r>
              <a:rPr lang="en-US" sz="2500" dirty="0" smtClean="0">
                <a:solidFill>
                  <a:srgbClr val="A50021"/>
                </a:solidFill>
              </a:rPr>
              <a:t>ℓ</a:t>
            </a:r>
            <a:r>
              <a:rPr lang="en-US" sz="2500" baseline="-25000" dirty="0" smtClean="0">
                <a:solidFill>
                  <a:srgbClr val="A50021"/>
                </a:solidFill>
              </a:rPr>
              <a:t>1</a:t>
            </a:r>
            <a:endParaRPr lang="en-US" sz="25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val="3273206009"/>
                  </p:ext>
                </p:extLst>
              </p:nvPr>
            </p:nvGraphicFramePr>
            <p:xfrm>
              <a:off x="349250" y="2217738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[OR05]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val="3273206009"/>
                  </p:ext>
                </p:extLst>
              </p:nvPr>
            </p:nvGraphicFramePr>
            <p:xfrm>
              <a:off x="349250" y="2217738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921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81737" t="-245385" r="-2395" b="-195385"/>
                          </a:stretch>
                        </a:blipFill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728869"/>
                  </p:ext>
                </p:extLst>
              </p:nvPr>
            </p:nvGraphicFramePr>
            <p:xfrm>
              <a:off x="5992813" y="2204035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  <a:sym typeface="cmbx10" pitchFamily="34" charset="0"/>
                                  </a:rPr>
                                  <m:t>Ω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rad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[NS07]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27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17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728869"/>
                  </p:ext>
                </p:extLst>
              </p:nvPr>
            </p:nvGraphicFramePr>
            <p:xfrm>
              <a:off x="5992813" y="2204035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97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740" t="-54264" r="-2466" b="-394574"/>
                          </a:stretch>
                        </a:blipFill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19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Curse of non-</a:t>
            </a:r>
            <a:r>
              <a:rPr lang="en-US" dirty="0" err="1" smtClean="0"/>
              <a:t>embeddability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50021"/>
                </a:solidFill>
              </a:rPr>
              <a:t>ℓ</a:t>
            </a:r>
            <a:r>
              <a:rPr lang="en-US" sz="2800" baseline="-25000" dirty="0" smtClean="0">
                <a:solidFill>
                  <a:srgbClr val="A50021"/>
                </a:solidFill>
              </a:rPr>
              <a:t>1</a:t>
            </a:r>
            <a:r>
              <a:rPr lang="en-US" sz="2800" dirty="0" smtClean="0"/>
              <a:t> </a:t>
            </a:r>
            <a:r>
              <a:rPr lang="en-US" dirty="0"/>
              <a:t>n</a:t>
            </a:r>
            <a:r>
              <a:rPr lang="en-US" dirty="0" smtClean="0"/>
              <a:t>atural target for many metrics, and have algorithms</a:t>
            </a:r>
          </a:p>
          <a:p>
            <a:endParaRPr lang="en-US" dirty="0"/>
          </a:p>
          <a:p>
            <a:r>
              <a:rPr lang="en-US" dirty="0" smtClean="0"/>
              <a:t>Will see two example of “going beyond </a:t>
            </a:r>
            <a:r>
              <a:rPr lang="en-US" sz="2400" dirty="0" smtClean="0">
                <a:solidFill>
                  <a:srgbClr val="A50021"/>
                </a:solidFill>
              </a:rPr>
              <a:t>ℓ</a:t>
            </a:r>
            <a:r>
              <a:rPr lang="en-US" sz="2400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Sketching for EMD</a:t>
            </a:r>
          </a:p>
          <a:p>
            <a:pPr lvl="1"/>
            <a:r>
              <a:rPr lang="en-US" dirty="0" smtClean="0"/>
              <a:t>Embedding of </a:t>
            </a:r>
            <a:r>
              <a:rPr lang="en-US" dirty="0" err="1" smtClean="0"/>
              <a:t>Ulam</a:t>
            </a:r>
            <a:r>
              <a:rPr lang="en-US" dirty="0" smtClean="0"/>
              <a:t> metric into product spaces</a:t>
            </a:r>
          </a:p>
          <a:p>
            <a:r>
              <a:rPr lang="en-US" dirty="0" smtClean="0"/>
              <a:t>Enable (weaker) results for NNS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dirty="0" smtClean="0"/>
              <a:t>Embedding / 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73162"/>
            <a:ext cx="7772400" cy="52276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Definition</a:t>
            </a:r>
            <a:r>
              <a:rPr lang="en-US" dirty="0" smtClean="0"/>
              <a:t>: an embedding </a:t>
            </a:r>
            <a:r>
              <a:rPr lang="en-US" dirty="0"/>
              <a:t>is a map </a:t>
            </a:r>
            <a:r>
              <a:rPr lang="en-US" dirty="0">
                <a:solidFill>
                  <a:srgbClr val="C00000"/>
                </a:solidFill>
              </a:rPr>
              <a:t>f:M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/>
              <a:t> </a:t>
            </a:r>
            <a:r>
              <a:rPr lang="en-US" dirty="0" smtClean="0"/>
              <a:t>of a metric </a:t>
            </a:r>
            <a:r>
              <a:rPr lang="en-US" dirty="0" smtClean="0">
                <a:solidFill>
                  <a:srgbClr val="C00000"/>
                </a:solidFill>
              </a:rPr>
              <a:t>(M, 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into a host metric </a:t>
            </a:r>
            <a:r>
              <a:rPr lang="en-US" dirty="0" smtClean="0">
                <a:solidFill>
                  <a:srgbClr val="C00000"/>
                </a:solidFill>
              </a:rPr>
              <a:t>(H,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such that for any 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</a:t>
            </a:r>
            <a:r>
              <a:rPr lang="en-US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: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 ≤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(f(x), f(y)) ≤ D *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x,y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pPr marL="274320" lvl="1" indent="0">
              <a:buNone/>
            </a:pPr>
            <a:r>
              <a:rPr lang="en-US" dirty="0">
                <a:sym typeface="Symbol"/>
              </a:rPr>
              <a:t>w</a:t>
            </a:r>
            <a:r>
              <a:rPr lang="en-US" dirty="0" smtClean="0">
                <a:sym typeface="Symbol"/>
              </a:rPr>
              <a:t>here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dirty="0" smtClean="0">
                <a:sym typeface="Symbol"/>
              </a:rPr>
              <a:t> is the distortion (approximation) of the embedding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f</a:t>
            </a:r>
            <a:r>
              <a:rPr lang="en-US" dirty="0" smtClean="0">
                <a:sym typeface="Symbol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Embeddings</a:t>
            </a:r>
            <a:r>
              <a:rPr lang="en-US" dirty="0" smtClean="0"/>
              <a:t> come in all shapes and colors:</a:t>
            </a:r>
            <a:endParaRPr lang="en-US" dirty="0"/>
          </a:p>
          <a:p>
            <a:pPr lvl="1"/>
            <a:r>
              <a:rPr lang="en-US" dirty="0"/>
              <a:t>Source/host </a:t>
            </a:r>
            <a:r>
              <a:rPr lang="en-US" dirty="0" smtClean="0"/>
              <a:t>spaces </a:t>
            </a:r>
            <a:r>
              <a:rPr lang="en-US" dirty="0" smtClean="0">
                <a:solidFill>
                  <a:srgbClr val="C00000"/>
                </a:solidFill>
              </a:rPr>
              <a:t>M,H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Distortion 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Can be randomized: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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dirty="0">
                <a:solidFill>
                  <a:srgbClr val="C00000"/>
                </a:solidFill>
                <a:sym typeface="Symbol"/>
              </a:rPr>
              <a:t>(f(x), f(y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)) ≈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x,y</a:t>
            </a:r>
            <a:r>
              <a:rPr lang="en-US" dirty="0">
                <a:solidFill>
                  <a:srgbClr val="C00000"/>
                </a:solidFill>
                <a:sym typeface="Symbol"/>
              </a:rPr>
              <a:t>) </a:t>
            </a:r>
            <a:r>
              <a:rPr lang="en-US" dirty="0">
                <a:sym typeface="Symbol"/>
              </a:rPr>
              <a:t>with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1- </a:t>
            </a:r>
            <a:r>
              <a:rPr lang="en-US" dirty="0" smtClean="0">
                <a:sym typeface="Symbol"/>
              </a:rPr>
              <a:t>probability</a:t>
            </a:r>
            <a:endParaRPr lang="en-US" dirty="0"/>
          </a:p>
          <a:p>
            <a:pPr lvl="1"/>
            <a:r>
              <a:rPr lang="en-US" dirty="0"/>
              <a:t>Can be </a:t>
            </a:r>
            <a:r>
              <a:rPr lang="en-US" dirty="0" smtClean="0"/>
              <a:t>non-oblivious:  given set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M</a:t>
            </a:r>
            <a:r>
              <a:rPr lang="en-US" dirty="0" smtClean="0"/>
              <a:t>,  compute </a:t>
            </a:r>
            <a:r>
              <a:rPr lang="en-US" dirty="0" smtClean="0">
                <a:solidFill>
                  <a:srgbClr val="C00000"/>
                </a:solidFill>
              </a:rPr>
              <a:t>f(x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/>
              <a:t>(depends on entire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Time to compute </a:t>
            </a:r>
            <a:r>
              <a:rPr lang="en-US" dirty="0">
                <a:solidFill>
                  <a:srgbClr val="C00000"/>
                </a:solidFill>
              </a:rPr>
              <a:t>f(x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Types of </a:t>
            </a:r>
            <a:r>
              <a:rPr lang="en-US" dirty="0" err="1" smtClean="0"/>
              <a:t>embeddings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From a norm (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/>
              <a:t>) </a:t>
            </a:r>
            <a:r>
              <a:rPr lang="en-US" dirty="0" smtClean="0"/>
              <a:t>into </a:t>
            </a:r>
            <a:r>
              <a:rPr lang="en-US" dirty="0"/>
              <a:t>another norm (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∞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norm </a:t>
            </a:r>
            <a:r>
              <a:rPr lang="en-US" dirty="0" smtClean="0"/>
              <a:t>to the </a:t>
            </a:r>
            <a:r>
              <a:rPr lang="en-US" dirty="0"/>
              <a:t>same norm but of </a:t>
            </a:r>
            <a:r>
              <a:rPr lang="en-US" i="1" dirty="0"/>
              <a:t>lower </a:t>
            </a:r>
            <a:r>
              <a:rPr lang="en-US" i="1" dirty="0" smtClean="0"/>
              <a:t>dimension </a:t>
            </a:r>
            <a:r>
              <a:rPr lang="en-US" dirty="0" smtClean="0"/>
              <a:t>(dimension reduction)</a:t>
            </a:r>
            <a:endParaRPr lang="en-US" dirty="0"/>
          </a:p>
          <a:p>
            <a:pPr lvl="1"/>
            <a:r>
              <a:rPr lang="en-US" dirty="0"/>
              <a:t>From </a:t>
            </a:r>
            <a:r>
              <a:rPr lang="en-US" dirty="0" smtClean="0"/>
              <a:t>non-norms </a:t>
            </a:r>
            <a:r>
              <a:rPr lang="en-US" dirty="0"/>
              <a:t>(Earth-Mover Distance, edit distance) into a norm (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From given finite metric (shortest path on a planar graph) into a norm </a:t>
            </a:r>
            <a:r>
              <a:rPr lang="en-US" dirty="0"/>
              <a:t>(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200" y="55626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EMD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[ADIW09, VZ]:  </a:t>
                </a:r>
                <a:r>
                  <a:rPr lang="en-US" dirty="0" smtClean="0"/>
                  <a:t>For EMD over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, have sketching algorithm achieving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/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) </a:t>
                </a:r>
                <a:r>
                  <a:rPr lang="en-US" dirty="0" smtClean="0">
                    <a:sym typeface="Symbol"/>
                  </a:rPr>
                  <a:t>approximation, and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O()</a:t>
                </a:r>
                <a:r>
                  <a:rPr lang="en-US" dirty="0" smtClean="0">
                    <a:sym typeface="Symbol"/>
                  </a:rPr>
                  <a:t> space.</a:t>
                </a: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Application to NNS: obtain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O(1/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>
                    <a:sym typeface="Symbol"/>
                  </a:rPr>
                  <a:t> approximation, </a:t>
                </a: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𝑂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space, and 	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(*log </a:t>
                </a:r>
                <a:r>
                  <a:rPr lang="en-US" dirty="0" err="1" smtClean="0">
                    <a:solidFill>
                      <a:srgbClr val="C00000"/>
                    </a:solidFill>
                    <a:sym typeface="Symbol"/>
                  </a:rPr>
                  <a:t>sn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O(1)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query time.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  <a:blipFill rotWithShape="1">
                <a:blip r:embed="rId2"/>
                <a:stretch>
                  <a:fillRect l="-593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7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obtain a sketch for EMD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52958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Apply the Decomposition Lemma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k=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</a:t>
                </a:r>
                <a:r>
                  <a:rPr lang="en-US" dirty="0">
                    <a:sym typeface="Symbol"/>
                  </a:rPr>
                  <a:t>, for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O(1/)</a:t>
                </a:r>
                <a:r>
                  <a:rPr lang="en-US" dirty="0">
                    <a:sym typeface="Symbol"/>
                  </a:rPr>
                  <a:t> times, to obtain: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Theorem [I07]: </a:t>
                </a:r>
                <a:r>
                  <a:rPr lang="en-US" dirty="0">
                    <a:sym typeface="Symbol"/>
                  </a:rPr>
                  <a:t>exist randomized mappings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F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, F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, …</a:t>
                </a:r>
                <a:r>
                  <a:rPr lang="en-US" dirty="0" err="1">
                    <a:solidFill>
                      <a:srgbClr val="C00000"/>
                    </a:solidFill>
                    <a:sym typeface="Symbol"/>
                  </a:rPr>
                  <a:t>F</a:t>
                </a:r>
                <a:r>
                  <a:rPr lang="en-US" baseline="-25000" dirty="0" err="1">
                    <a:solidFill>
                      <a:srgbClr val="C00000"/>
                    </a:solidFill>
                    <a:sym typeface="Symbol"/>
                  </a:rPr>
                  <a:t>m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, </a:t>
                </a:r>
                <a:r>
                  <a:rPr lang="en-US" dirty="0">
                    <a:sym typeface="Symbol"/>
                  </a:rPr>
                  <a:t>where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=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</a:t>
                </a:r>
                <a:r>
                  <a:rPr lang="en-US" dirty="0">
                    <a:sym typeface="Symbol"/>
                  </a:rPr>
                  <a:t>, such that: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EMD(A,B)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= ∑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  <a:sym typeface="Symbol"/>
                  </a:rPr>
                  <a:t>w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*EEMD(F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(A), F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(B))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m=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O(1)</a:t>
                </a:r>
              </a:p>
              <a:p>
                <a:r>
                  <a:rPr lang="en-US" dirty="0" smtClean="0">
                    <a:sym typeface="Symbol"/>
                  </a:rPr>
                  <a:t>In other words, it’s an embedding of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𝐸𝑀𝐷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ℓ</m:t>
                        </m:r>
                        <m:r>
                          <a:rPr lang="en-US" b="0" i="1" baseline="-2500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𝐸𝑀𝐷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∆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with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O(1/)</a:t>
                </a:r>
                <a:r>
                  <a:rPr lang="en-US" dirty="0" smtClean="0">
                    <a:sym typeface="Symbol"/>
                  </a:rPr>
                  <a:t> distortion</a:t>
                </a:r>
              </a:p>
              <a:p>
                <a:r>
                  <a:rPr lang="en-US" dirty="0" smtClean="0">
                    <a:sym typeface="Symbol"/>
                  </a:rPr>
                  <a:t>Now can apply sketching algorithm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(sketching algorithm from Tuesday)</a:t>
                </a:r>
              </a:p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[VZ]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prove that can do “dimension </a:t>
                </a:r>
              </a:p>
              <a:p>
                <a:pPr marL="0" lvl="1" indent="0">
                  <a:spcBef>
                    <a:spcPts val="600"/>
                  </a:spcBef>
                  <a:buClr>
                    <a:schemeClr val="accent1"/>
                  </a:buClr>
                  <a:buNone/>
                </a:pP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reduction”: reduce to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m=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O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(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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endParaRPr lang="en-US" baseline="30000" dirty="0">
                  <a:solidFill>
                    <a:srgbClr val="C00000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5295891"/>
              </a:xfrm>
              <a:blipFill rotWithShape="1">
                <a:blip r:embed="rId2"/>
                <a:stretch>
                  <a:fillRect l="-593" t="-1151" b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91200" y="5192495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Ulam</a:t>
            </a:r>
            <a:r>
              <a:rPr lang="en-US" dirty="0" smtClean="0"/>
              <a:t>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Ulam metric = edit distance on non-repetitive strings of length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Best embedding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around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O(log d)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[AIK09]: </a:t>
                </a:r>
                <a:r>
                  <a:rPr lang="en-US" dirty="0" smtClean="0"/>
                  <a:t>Can embed square root of 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b="0" i="1" baseline="-25000" dirty="0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))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en-US" dirty="0" smtClean="0"/>
                  <a:t> distortion.</a:t>
                </a:r>
              </a:p>
              <a:p>
                <a:pPr lvl="1"/>
                <a:r>
                  <a:rPr lang="en-US" dirty="0" smtClean="0"/>
                  <a:t>Dimensions =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O(d), O(log d), O(d).</a:t>
                </a:r>
              </a:p>
              <a:p>
                <a:pPr lvl="1"/>
                <a:r>
                  <a:rPr lang="en-US" dirty="0" smtClean="0"/>
                  <a:t>I.e.,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𝑈𝑙𝑎𝑚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𝑚𝑎𝑥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𝑖𝑗𝑘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𝑖𝑗𝑘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</m:d>
                                <m:r>
                                  <a:rPr lang="en-US" b="0" i="1" baseline="3000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nary>
                          </m:e>
                        </m:d>
                      </m:e>
                      <m:sup/>
                    </m:sSup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 </a:t>
                </a:r>
                <a:r>
                  <a:rPr lang="en-US" dirty="0" smtClean="0"/>
                  <a:t>Can do NNS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(ℓ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O(log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log n) </a:t>
                </a:r>
                <a:r>
                  <a:rPr lang="en-US" dirty="0" smtClean="0"/>
                  <a:t>approximation.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981200" cy="6604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ED(123456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      7</a:t>
            </a:r>
            <a:r>
              <a:rPr lang="en-US" dirty="0"/>
              <a:t>123456) =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Open Questions on non-normed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5638800"/>
                <a:ext cx="7878763" cy="7620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500" dirty="0" smtClean="0"/>
                  <a:t>Shift metric: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𝑠h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𝐻</m:t>
                    </m:r>
                    <m:r>
                      <a:rPr lang="en-US" sz="2500" b="0" i="1" smtClean="0">
                        <a:latin typeface="Cambria Math"/>
                      </a:rPr>
                      <m:t>(</m:t>
                    </m:r>
                    <m:r>
                      <a:rPr lang="en-US" sz="2500" b="0" i="1" smtClean="0">
                        <a:latin typeface="Cambria Math"/>
                      </a:rPr>
                      <m:t>𝑥</m:t>
                    </m:r>
                    <m:r>
                      <a:rPr lang="en-US" sz="25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5638800"/>
                <a:ext cx="7878763" cy="762000"/>
              </a:xfrm>
              <a:blipFill rotWithShape="1">
                <a:blip r:embed="rId2"/>
                <a:stretch>
                  <a:fillRect l="-542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val="3280280282"/>
                  </p:ext>
                </p:extLst>
              </p:nvPr>
            </p:nvGraphicFramePr>
            <p:xfrm>
              <a:off x="349250" y="1537703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[OR05]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val="3280280282"/>
                  </p:ext>
                </p:extLst>
              </p:nvPr>
            </p:nvGraphicFramePr>
            <p:xfrm>
              <a:off x="349250" y="1537703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921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81737" t="-245385" r="-2395" b="-195385"/>
                          </a:stretch>
                        </a:blipFill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154496"/>
                  </p:ext>
                </p:extLst>
              </p:nvPr>
            </p:nvGraphicFramePr>
            <p:xfrm>
              <a:off x="5992813" y="1524000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  <a:sym typeface="cmbx10" pitchFamily="34" charset="0"/>
                                  </a:rPr>
                                  <m:t>Ω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rad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[NS07]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27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17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154496"/>
                  </p:ext>
                </p:extLst>
              </p:nvPr>
            </p:nvGraphicFramePr>
            <p:xfrm>
              <a:off x="5992813" y="1524000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97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740" t="-54264" r="-2466" b="-394574"/>
                          </a:stretch>
                        </a:blipFill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4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didn’t talk about: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Too many things to mention</a:t>
                </a:r>
              </a:p>
              <a:p>
                <a:pPr lvl="1"/>
                <a:r>
                  <a:rPr lang="en-US" dirty="0" smtClean="0"/>
                  <a:t>Includes embedding </a:t>
                </a:r>
                <a:r>
                  <a:rPr lang="en-US" dirty="0"/>
                  <a:t>of fixed finite metric into </a:t>
                </a:r>
                <a:r>
                  <a:rPr lang="en-US" dirty="0" smtClean="0"/>
                  <a:t>simpler/more-structured spaces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Tiny sample among them:</a:t>
                </a:r>
              </a:p>
              <a:p>
                <a:pPr lvl="1"/>
                <a:r>
                  <a:rPr lang="en-US" dirty="0"/>
                  <a:t>[LLR]: </a:t>
                </a:r>
                <a:r>
                  <a:rPr lang="en-US" dirty="0" smtClean="0"/>
                  <a:t>introduced metric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to TCS. E.g. showed can </a:t>
                </a:r>
                <a:r>
                  <a:rPr lang="en-US" dirty="0"/>
                  <a:t>use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Bou</a:t>
                </a:r>
                <a:r>
                  <a:rPr lang="en-US" dirty="0" smtClean="0"/>
                  <a:t>] </a:t>
                </a:r>
                <a:r>
                  <a:rPr lang="en-US" dirty="0"/>
                  <a:t>to solve sparsest cut problem with </a:t>
                </a:r>
                <a:r>
                  <a:rPr lang="en-US" dirty="0">
                    <a:solidFill>
                      <a:srgbClr val="C00000"/>
                    </a:solidFill>
                  </a:rPr>
                  <a:t>O(log n)</a:t>
                </a:r>
                <a:r>
                  <a:rPr lang="en-US" dirty="0"/>
                  <a:t> approximation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Bou</a:t>
                </a:r>
                <a:r>
                  <a:rPr lang="en-US" dirty="0" smtClean="0"/>
                  <a:t>]: Arbitrary metric on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dirty="0" smtClean="0"/>
                  <a:t> points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O(log n) </a:t>
                </a:r>
                <a:r>
                  <a:rPr lang="en-US" dirty="0" smtClean="0"/>
                  <a:t>distortion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]: embedding planar graphs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distortion</a:t>
                </a:r>
              </a:p>
              <a:p>
                <a:pPr lvl="1"/>
                <a:r>
                  <a:rPr lang="en-US" dirty="0" smtClean="0"/>
                  <a:t>[ARV,ALN]: sparsest cut problem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approximation</a:t>
                </a:r>
              </a:p>
              <a:p>
                <a:pPr lvl="1"/>
                <a:r>
                  <a:rPr lang="en-US" dirty="0" smtClean="0"/>
                  <a:t>Lots others…</a:t>
                </a:r>
                <a:endParaRPr lang="en-US" dirty="0" smtClean="0"/>
              </a:p>
              <a:p>
                <a:r>
                  <a:rPr lang="en-US" dirty="0" smtClean="0"/>
                  <a:t>Non-</a:t>
                </a:r>
                <a:r>
                  <a:rPr lang="en-US" dirty="0" err="1" smtClean="0"/>
                  <a:t>embeddability</a:t>
                </a:r>
                <a:r>
                  <a:rPr lang="en-US" dirty="0" smtClean="0"/>
                  <a:t> results…</a:t>
                </a:r>
              </a:p>
              <a:p>
                <a:r>
                  <a:rPr lang="en-US" dirty="0" smtClean="0"/>
                  <a:t>A list of open questions in embedding theory</a:t>
                </a:r>
              </a:p>
              <a:p>
                <a:pPr lvl="1"/>
                <a:r>
                  <a:rPr lang="en-US" dirty="0" smtClean="0"/>
                  <a:t>Edited by </a:t>
                </a:r>
                <a:r>
                  <a:rPr lang="en-US" dirty="0" err="1" smtClean="0"/>
                  <a:t>Jiří</a:t>
                </a:r>
                <a:r>
                  <a:rPr lang="en-US" dirty="0" smtClean="0"/>
                  <a:t> </a:t>
                </a:r>
                <a:r>
                  <a:rPr lang="en-US" dirty="0" err="1"/>
                  <a:t>Matoušek</a:t>
                </a:r>
                <a:r>
                  <a:rPr lang="en-US" dirty="0"/>
                  <a:t> + </a:t>
                </a:r>
                <a:r>
                  <a:rPr lang="en-US" dirty="0" err="1"/>
                  <a:t>Assaf</a:t>
                </a:r>
                <a:r>
                  <a:rPr lang="en-US" dirty="0"/>
                  <a:t> </a:t>
                </a:r>
                <a:r>
                  <a:rPr lang="en-US" dirty="0" err="1" smtClean="0"/>
                  <a:t>Naor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2"/>
                <a:r>
                  <a:rPr lang="en-US" dirty="0">
                    <a:hlinkClick r:id="rId2"/>
                  </a:rPr>
                  <a:t>http://kam.mff.cuni.cz/~matousek/metrop.ps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4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[AES95] PK </a:t>
            </a:r>
            <a:r>
              <a:rPr lang="en-US" dirty="0" err="1" smtClean="0"/>
              <a:t>Agarwal</a:t>
            </a:r>
            <a:r>
              <a:rPr lang="en-US" dirty="0" smtClean="0"/>
              <a:t>, A. </a:t>
            </a:r>
            <a:r>
              <a:rPr lang="en-US" dirty="0" err="1" smtClean="0"/>
              <a:t>Efrat</a:t>
            </a:r>
            <a:r>
              <a:rPr lang="en-US" dirty="0" smtClean="0"/>
              <a:t>, M. </a:t>
            </a:r>
            <a:r>
              <a:rPr lang="en-US" dirty="0" err="1" smtClean="0"/>
              <a:t>Sharir</a:t>
            </a:r>
            <a:r>
              <a:rPr lang="en-US" dirty="0" smtClean="0"/>
              <a:t>. Vertical decomposition of shallow levels in 3-dimensional arrangements and its applications”. SoCG95. SICOMP 00.</a:t>
            </a:r>
          </a:p>
          <a:p>
            <a:r>
              <a:rPr lang="en-US" dirty="0" smtClean="0"/>
              <a:t>[Cha02] M. </a:t>
            </a:r>
            <a:r>
              <a:rPr lang="en-US" dirty="0" err="1" smtClean="0"/>
              <a:t>Charikar</a:t>
            </a:r>
            <a:r>
              <a:rPr lang="en-US" dirty="0" smtClean="0"/>
              <a:t>. Similarity estimation techniques from rounding. STOC02</a:t>
            </a:r>
          </a:p>
          <a:p>
            <a:r>
              <a:rPr lang="en-US" dirty="0" smtClean="0"/>
              <a:t>[IT03] P. </a:t>
            </a:r>
            <a:r>
              <a:rPr lang="en-US" dirty="0" err="1" smtClean="0"/>
              <a:t>Indyk</a:t>
            </a:r>
            <a:r>
              <a:rPr lang="en-US" dirty="0" smtClean="0"/>
              <a:t>, N. </a:t>
            </a:r>
            <a:r>
              <a:rPr lang="en-US" dirty="0" err="1"/>
              <a:t>T</a:t>
            </a:r>
            <a:r>
              <a:rPr lang="en-US" dirty="0" err="1" smtClean="0"/>
              <a:t>haper</a:t>
            </a:r>
            <a:r>
              <a:rPr lang="en-US" dirty="0" smtClean="0"/>
              <a:t>. Fast color image retrieval via </a:t>
            </a:r>
            <a:r>
              <a:rPr lang="en-US" dirty="0" err="1" smtClean="0"/>
              <a:t>embeddings</a:t>
            </a:r>
            <a:r>
              <a:rPr lang="en-US" dirty="0" smtClean="0"/>
              <a:t>. Workshop on Statistical and Computational Theories in Vision (ICCV) 2003.</a:t>
            </a:r>
          </a:p>
          <a:p>
            <a:r>
              <a:rPr lang="en-US" dirty="0" smtClean="0"/>
              <a:t>[I07] P. </a:t>
            </a:r>
            <a:r>
              <a:rPr lang="en-US" dirty="0" err="1" smtClean="0"/>
              <a:t>Indyk</a:t>
            </a:r>
            <a:r>
              <a:rPr lang="en-US" dirty="0" smtClean="0"/>
              <a:t>. A near linear time constant  factor approximation for </a:t>
            </a:r>
            <a:r>
              <a:rPr lang="en-US" dirty="0" err="1" smtClean="0"/>
              <a:t>euclidean</a:t>
            </a:r>
            <a:r>
              <a:rPr lang="en-US" dirty="0" smtClean="0"/>
              <a:t> </a:t>
            </a:r>
            <a:r>
              <a:rPr lang="en-US" dirty="0" err="1" smtClean="0"/>
              <a:t>bichromatic</a:t>
            </a:r>
            <a:r>
              <a:rPr lang="en-US" dirty="0" smtClean="0"/>
              <a:t> matching (cost). In SODA 07.</a:t>
            </a:r>
          </a:p>
          <a:p>
            <a:r>
              <a:rPr lang="en-US" dirty="0" smtClean="0"/>
              <a:t>[ADIW09] A. </a:t>
            </a:r>
            <a:r>
              <a:rPr lang="en-US" dirty="0" err="1" smtClean="0"/>
              <a:t>Andoni</a:t>
            </a:r>
            <a:r>
              <a:rPr lang="en-US" dirty="0" smtClean="0"/>
              <a:t>, K. Do Ba, P. </a:t>
            </a:r>
            <a:r>
              <a:rPr lang="en-US" dirty="0" err="1" smtClean="0"/>
              <a:t>Indyk</a:t>
            </a:r>
            <a:r>
              <a:rPr lang="en-US" dirty="0" smtClean="0"/>
              <a:t>, D. Woodruff. Efficient sketches for Earth-Mover Distance, with applications. FOCS09</a:t>
            </a:r>
          </a:p>
          <a:p>
            <a:r>
              <a:rPr lang="en-US" dirty="0" smtClean="0"/>
              <a:t>[VZ] E. </a:t>
            </a:r>
            <a:r>
              <a:rPr lang="en-US" dirty="0" err="1" smtClean="0"/>
              <a:t>Verbin</a:t>
            </a:r>
            <a:r>
              <a:rPr lang="en-US" dirty="0" smtClean="0"/>
              <a:t>, Q. Zhang. </a:t>
            </a:r>
            <a:r>
              <a:rPr lang="en-US" dirty="0" err="1" smtClean="0"/>
              <a:t>Rademacher</a:t>
            </a:r>
            <a:r>
              <a:rPr lang="en-US" dirty="0" smtClean="0"/>
              <a:t>-Sketch:  A dimensionality-reducing embedding for sum-product norms, with an application to Earth-Mover Distance. Manuscript 2011.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7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[AIK08] A. </a:t>
            </a:r>
            <a:r>
              <a:rPr lang="en-US" dirty="0" err="1" smtClean="0"/>
              <a:t>Andoni</a:t>
            </a:r>
            <a:r>
              <a:rPr lang="en-US" dirty="0" smtClean="0"/>
              <a:t>, P. </a:t>
            </a:r>
            <a:r>
              <a:rPr lang="en-US" dirty="0" err="1" smtClean="0"/>
              <a:t>Indyk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Earth-mover distance over high-dimensional spaces. SODA08.</a:t>
            </a:r>
          </a:p>
          <a:p>
            <a:r>
              <a:rPr lang="en-US" dirty="0" smtClean="0"/>
              <a:t>[OR05] R. </a:t>
            </a:r>
            <a:r>
              <a:rPr lang="en-US" dirty="0" err="1" smtClean="0"/>
              <a:t>Ostrovsky</a:t>
            </a:r>
            <a:r>
              <a:rPr lang="en-US" dirty="0" smtClean="0"/>
              <a:t>, Y. </a:t>
            </a:r>
            <a:r>
              <a:rPr lang="en-US" dirty="0" err="1" smtClean="0"/>
              <a:t>Rabani</a:t>
            </a:r>
            <a:r>
              <a:rPr lang="en-US" dirty="0" smtClean="0"/>
              <a:t>. Low distortion embedding for edit distance. STOC05. JACM 2007.</a:t>
            </a:r>
          </a:p>
          <a:p>
            <a:r>
              <a:rPr lang="en-US" dirty="0" smtClean="0"/>
              <a:t>[CK06] M. </a:t>
            </a:r>
            <a:r>
              <a:rPr lang="en-US" dirty="0" err="1" smtClean="0"/>
              <a:t>Charikar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Embedding the </a:t>
            </a:r>
            <a:r>
              <a:rPr lang="en-US" dirty="0" err="1" smtClean="0"/>
              <a:t>Ulam</a:t>
            </a:r>
            <a:r>
              <a:rPr lang="en-US" dirty="0" smtClean="0"/>
              <a:t> metric into ell_1. </a:t>
            </a:r>
            <a:r>
              <a:rPr lang="en-US" dirty="0" err="1" smtClean="0"/>
              <a:t>ToC</a:t>
            </a:r>
            <a:r>
              <a:rPr lang="en-US" dirty="0" smtClean="0"/>
              <a:t> 2006.</a:t>
            </a:r>
          </a:p>
          <a:p>
            <a:r>
              <a:rPr lang="en-US" dirty="0" smtClean="0"/>
              <a:t>[MS00] M. </a:t>
            </a:r>
            <a:r>
              <a:rPr lang="en-US" dirty="0" err="1" smtClean="0"/>
              <a:t>Muthukrishnan</a:t>
            </a:r>
            <a:r>
              <a:rPr lang="en-US" dirty="0" smtClean="0"/>
              <a:t>, C. </a:t>
            </a:r>
            <a:r>
              <a:rPr lang="en-US" dirty="0" err="1" smtClean="0"/>
              <a:t>Sahinalp</a:t>
            </a:r>
            <a:r>
              <a:rPr lang="en-US" dirty="0" smtClean="0"/>
              <a:t>. Approximate nearest neighbors and sequence comparison with block operations. STOC00</a:t>
            </a:r>
          </a:p>
          <a:p>
            <a:r>
              <a:rPr lang="en-US" dirty="0" smtClean="0"/>
              <a:t>[CM07] G. </a:t>
            </a:r>
            <a:r>
              <a:rPr lang="en-US" dirty="0" err="1" smtClean="0"/>
              <a:t>Cormode</a:t>
            </a:r>
            <a:r>
              <a:rPr lang="en-US" dirty="0" smtClean="0"/>
              <a:t>, M. </a:t>
            </a:r>
            <a:r>
              <a:rPr lang="en-US" dirty="0" err="1" smtClean="0"/>
              <a:t>Muthukrishnan</a:t>
            </a:r>
            <a:r>
              <a:rPr lang="en-US" dirty="0" smtClean="0"/>
              <a:t>. The string edit distance matching problem with moves. TALG 2007. SODA02.</a:t>
            </a:r>
          </a:p>
          <a:p>
            <a:r>
              <a:rPr lang="en-US" dirty="0" smtClean="0"/>
              <a:t>[NS07] A. </a:t>
            </a:r>
            <a:r>
              <a:rPr lang="en-US" dirty="0" err="1" smtClean="0"/>
              <a:t>Naor</a:t>
            </a:r>
            <a:r>
              <a:rPr lang="en-US" dirty="0" smtClean="0"/>
              <a:t>, G. </a:t>
            </a:r>
            <a:r>
              <a:rPr lang="en-US" dirty="0" err="1" smtClean="0"/>
              <a:t>Schechtman</a:t>
            </a:r>
            <a:r>
              <a:rPr lang="en-US" dirty="0" smtClean="0"/>
              <a:t>. Planar earthmover in not in L_1. FOCS06. SICOMP 2007.</a:t>
            </a:r>
          </a:p>
          <a:p>
            <a:r>
              <a:rPr lang="en-US" dirty="0" smtClean="0"/>
              <a:t>[KN05] S. </a:t>
            </a:r>
            <a:r>
              <a:rPr lang="en-US" dirty="0" err="1" smtClean="0"/>
              <a:t>Khot</a:t>
            </a:r>
            <a:r>
              <a:rPr lang="en-US" dirty="0" smtClean="0"/>
              <a:t>, A. </a:t>
            </a:r>
            <a:r>
              <a:rPr lang="en-US" dirty="0" err="1" smtClean="0"/>
              <a:t>Naor</a:t>
            </a:r>
            <a:r>
              <a:rPr lang="en-US" dirty="0" smtClean="0"/>
              <a:t>. </a:t>
            </a:r>
            <a:r>
              <a:rPr lang="en-US" dirty="0" err="1" smtClean="0"/>
              <a:t>Nonembeddability</a:t>
            </a:r>
            <a:r>
              <a:rPr lang="en-US" dirty="0" smtClean="0"/>
              <a:t> theorems via Fourier analysis. Math. Ann. 2006. FOCS05</a:t>
            </a:r>
          </a:p>
          <a:p>
            <a:r>
              <a:rPr lang="en-US" dirty="0" smtClean="0"/>
              <a:t>[KR06] R. </a:t>
            </a:r>
            <a:r>
              <a:rPr lang="en-US" dirty="0" err="1" smtClean="0"/>
              <a:t>Krauthgamer</a:t>
            </a:r>
            <a:r>
              <a:rPr lang="en-US" dirty="0" smtClean="0"/>
              <a:t>, Y. </a:t>
            </a:r>
            <a:r>
              <a:rPr lang="en-US" dirty="0" err="1" smtClean="0"/>
              <a:t>Rabani</a:t>
            </a:r>
            <a:r>
              <a:rPr lang="en-US" dirty="0" smtClean="0"/>
              <a:t>. Improved  lower bounds for </a:t>
            </a:r>
            <a:r>
              <a:rPr lang="en-US" dirty="0" err="1" smtClean="0"/>
              <a:t>embeddings</a:t>
            </a:r>
            <a:r>
              <a:rPr lang="en-US" dirty="0" smtClean="0"/>
              <a:t> into L1. SODA06.</a:t>
            </a:r>
          </a:p>
          <a:p>
            <a:r>
              <a:rPr lang="en-US" dirty="0" smtClean="0"/>
              <a:t>[AK07] A. </a:t>
            </a:r>
            <a:r>
              <a:rPr lang="en-US" dirty="0" err="1" smtClean="0"/>
              <a:t>Andoni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The computational hardness of estimating edit distance. FOCS07. SICOMP10.</a:t>
            </a:r>
          </a:p>
          <a:p>
            <a:r>
              <a:rPr lang="en-US" dirty="0" smtClean="0"/>
              <a:t>[Cor03] G. </a:t>
            </a:r>
            <a:r>
              <a:rPr lang="en-US" dirty="0" err="1" smtClean="0"/>
              <a:t>Cormode</a:t>
            </a:r>
            <a:r>
              <a:rPr lang="en-US" dirty="0" smtClean="0"/>
              <a:t>. Sequence Distance </a:t>
            </a:r>
            <a:r>
              <a:rPr lang="en-US" dirty="0" err="1" smtClean="0"/>
              <a:t>Embeddings</a:t>
            </a:r>
            <a:r>
              <a:rPr lang="en-US" dirty="0" smtClean="0"/>
              <a:t>. PhD Thesis.</a:t>
            </a:r>
          </a:p>
          <a:p>
            <a:r>
              <a:rPr lang="en-US" dirty="0" smtClean="0"/>
              <a:t>[AIK09] A. </a:t>
            </a:r>
            <a:r>
              <a:rPr lang="en-US" dirty="0" err="1" smtClean="0"/>
              <a:t>Andoni</a:t>
            </a:r>
            <a:r>
              <a:rPr lang="en-US" dirty="0" smtClean="0"/>
              <a:t>, P. </a:t>
            </a:r>
            <a:r>
              <a:rPr lang="en-US" dirty="0" err="1" smtClean="0"/>
              <a:t>Indyk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Overcoming the ell_1 non-</a:t>
            </a:r>
            <a:r>
              <a:rPr lang="en-US" dirty="0" err="1" smtClean="0"/>
              <a:t>embeddability</a:t>
            </a:r>
            <a:r>
              <a:rPr lang="en-US" dirty="0" smtClean="0"/>
              <a:t> barrier: algorithms for product metrics. SODA09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96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[LLR] N. </a:t>
            </a:r>
            <a:r>
              <a:rPr lang="en-US" dirty="0" err="1" smtClean="0"/>
              <a:t>Linial</a:t>
            </a:r>
            <a:r>
              <a:rPr lang="en-US" dirty="0" smtClean="0"/>
              <a:t>, E. London, Y. </a:t>
            </a:r>
            <a:r>
              <a:rPr lang="en-US" dirty="0" err="1" smtClean="0"/>
              <a:t>Rabinovich</a:t>
            </a:r>
            <a:r>
              <a:rPr lang="en-US" dirty="0" smtClean="0"/>
              <a:t>. The geometry of graphs and some of its algorithmic applications. FOCS94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Bou</a:t>
            </a:r>
            <a:r>
              <a:rPr lang="en-US" dirty="0" smtClean="0"/>
              <a:t>] J. </a:t>
            </a:r>
            <a:r>
              <a:rPr lang="en-US" dirty="0" err="1" smtClean="0"/>
              <a:t>Bourgain</a:t>
            </a:r>
            <a:r>
              <a:rPr lang="en-US" dirty="0" smtClean="0"/>
              <a:t>. On </a:t>
            </a:r>
            <a:r>
              <a:rPr lang="en-US" dirty="0" err="1" smtClean="0"/>
              <a:t>Lipschitz</a:t>
            </a:r>
            <a:r>
              <a:rPr lang="en-US" dirty="0" smtClean="0"/>
              <a:t> embedding of finite metric spaces into Hilbert space. Israel J Math. 1985.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Rao</a:t>
            </a:r>
            <a:r>
              <a:rPr lang="en-US" dirty="0" smtClean="0"/>
              <a:t>] S. </a:t>
            </a:r>
            <a:r>
              <a:rPr lang="en-US" dirty="0" err="1" smtClean="0"/>
              <a:t>Rao</a:t>
            </a:r>
            <a:r>
              <a:rPr lang="en-US" dirty="0" smtClean="0"/>
              <a:t>. Small distortion and volume preserving </a:t>
            </a:r>
            <a:r>
              <a:rPr lang="en-US" dirty="0" err="1" smtClean="0"/>
              <a:t>embeddings</a:t>
            </a:r>
            <a:r>
              <a:rPr lang="en-US" dirty="0" smtClean="0"/>
              <a:t> for planar and </a:t>
            </a:r>
            <a:r>
              <a:rPr lang="en-US" dirty="0"/>
              <a:t>E</a:t>
            </a:r>
            <a:r>
              <a:rPr lang="en-US" dirty="0" smtClean="0"/>
              <a:t>uclidean metrics. </a:t>
            </a:r>
            <a:r>
              <a:rPr lang="en-US" dirty="0" err="1" smtClean="0"/>
              <a:t>SoCG</a:t>
            </a:r>
            <a:r>
              <a:rPr lang="en-US" dirty="0" smtClean="0"/>
              <a:t> 1999.</a:t>
            </a:r>
          </a:p>
          <a:p>
            <a:r>
              <a:rPr lang="en-US" dirty="0" smtClean="0"/>
              <a:t>[ARV] S. </a:t>
            </a:r>
            <a:r>
              <a:rPr lang="en-US" dirty="0" err="1" smtClean="0"/>
              <a:t>Arora</a:t>
            </a:r>
            <a:r>
              <a:rPr lang="en-US" dirty="0" smtClean="0"/>
              <a:t>, S. </a:t>
            </a:r>
            <a:r>
              <a:rPr lang="en-US" dirty="0" err="1" smtClean="0"/>
              <a:t>Rao</a:t>
            </a:r>
            <a:r>
              <a:rPr lang="en-US" dirty="0" smtClean="0"/>
              <a:t>, U. </a:t>
            </a:r>
            <a:r>
              <a:rPr lang="en-US" dirty="0" err="1" smtClean="0"/>
              <a:t>Vazirani</a:t>
            </a:r>
            <a:r>
              <a:rPr lang="en-US" dirty="0" smtClean="0"/>
              <a:t>. Expander flows, geometric </a:t>
            </a:r>
            <a:r>
              <a:rPr lang="en-US" dirty="0" err="1" smtClean="0"/>
              <a:t>embeddings</a:t>
            </a:r>
            <a:r>
              <a:rPr lang="en-US" dirty="0" smtClean="0"/>
              <a:t> and graph partitioning. STOC04. JACM 2009.</a:t>
            </a:r>
          </a:p>
          <a:p>
            <a:r>
              <a:rPr lang="en-US" dirty="0" smtClean="0"/>
              <a:t>[ALN] S. </a:t>
            </a:r>
            <a:r>
              <a:rPr lang="en-US" dirty="0" err="1" smtClean="0"/>
              <a:t>Arora</a:t>
            </a:r>
            <a:r>
              <a:rPr lang="en-US" dirty="0" smtClean="0"/>
              <a:t>, J. Lee, A. </a:t>
            </a:r>
            <a:r>
              <a:rPr lang="en-US" dirty="0" err="1" smtClean="0"/>
              <a:t>Naor</a:t>
            </a:r>
            <a:r>
              <a:rPr lang="en-US" dirty="0" smtClean="0"/>
              <a:t>. Euclidean distortion and sparsest cut. STOC05. </a:t>
            </a:r>
          </a:p>
        </p:txBody>
      </p:sp>
    </p:spTree>
    <p:extLst>
      <p:ext uri="{BB962C8B-B14F-4D97-AF65-F5344CB8AC3E}">
        <p14:creationId xmlns:p14="http://schemas.microsoft.com/office/powerpoint/2010/main" val="32988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Earth-Mover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Given two sets </a:t>
            </a:r>
            <a:r>
              <a:rPr lang="en-US" sz="2500" dirty="0">
                <a:solidFill>
                  <a:srgbClr val="CC0000"/>
                </a:solidFill>
              </a:rPr>
              <a:t>A</a:t>
            </a:r>
            <a:r>
              <a:rPr lang="en-US" sz="2500" dirty="0"/>
              <a:t>, </a:t>
            </a:r>
            <a:r>
              <a:rPr lang="en-US" sz="2500" dirty="0">
                <a:solidFill>
                  <a:srgbClr val="CC0000"/>
                </a:solidFill>
              </a:rPr>
              <a:t>B</a:t>
            </a:r>
            <a:r>
              <a:rPr lang="en-US" sz="2500" dirty="0"/>
              <a:t> of points in a metric space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CC0000"/>
                </a:solidFill>
              </a:rPr>
              <a:t>EMD(A,B)</a:t>
            </a:r>
            <a:r>
              <a:rPr lang="en-US" sz="2500" dirty="0"/>
              <a:t> = min </a:t>
            </a:r>
            <a:r>
              <a:rPr lang="en-US" sz="2500" dirty="0">
                <a:solidFill>
                  <a:srgbClr val="000000"/>
                </a:solidFill>
              </a:rPr>
              <a:t>cost</a:t>
            </a:r>
            <a:r>
              <a:rPr lang="en-US" sz="2500" dirty="0"/>
              <a:t> bipartite matching between </a:t>
            </a:r>
            <a:r>
              <a:rPr lang="en-US" sz="2500" dirty="0">
                <a:solidFill>
                  <a:srgbClr val="CC0000"/>
                </a:solidFill>
              </a:rPr>
              <a:t>A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CC0000"/>
                </a:solidFill>
              </a:rPr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Which metric space?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Can be plane, </a:t>
            </a:r>
            <a:r>
              <a:rPr lang="en-US" sz="2500" dirty="0">
                <a:solidFill>
                  <a:srgbClr val="CC0000"/>
                </a:solidFill>
              </a:rPr>
              <a:t>ℓ</a:t>
            </a:r>
            <a:r>
              <a:rPr lang="en-US" sz="2500" baseline="-25000" dirty="0">
                <a:solidFill>
                  <a:srgbClr val="CC0000"/>
                </a:solidFill>
              </a:rPr>
              <a:t>2</a:t>
            </a:r>
            <a:r>
              <a:rPr lang="en-US" sz="2500" dirty="0">
                <a:solidFill>
                  <a:srgbClr val="CC0000"/>
                </a:solidFill>
              </a:rPr>
              <a:t>, </a:t>
            </a:r>
            <a:r>
              <a:rPr lang="en-US" sz="2500" dirty="0" smtClean="0">
                <a:solidFill>
                  <a:srgbClr val="CC0000"/>
                </a:solidFill>
              </a:rPr>
              <a:t>ℓ</a:t>
            </a:r>
            <a:r>
              <a:rPr lang="en-US" sz="2500" baseline="-25000" dirty="0" smtClean="0">
                <a:solidFill>
                  <a:srgbClr val="CC0000"/>
                </a:solidFill>
              </a:rPr>
              <a:t>1</a:t>
            </a:r>
            <a:r>
              <a:rPr lang="en-US" dirty="0" smtClean="0"/>
              <a:t>…</a:t>
            </a:r>
            <a:endParaRPr lang="en-US" sz="2500" baseline="30000" dirty="0"/>
          </a:p>
          <a:p>
            <a:r>
              <a:rPr lang="en-US" dirty="0"/>
              <a:t>Applications in image vision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38" y="4495800"/>
            <a:ext cx="1143000" cy="13935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67" y="4495800"/>
            <a:ext cx="1292541" cy="1393521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457200" y="54102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33600" y="48006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9718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668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908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19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3400" y="54864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09800" y="4876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981200" y="5257800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5715000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EMD </a:t>
            </a:r>
            <a:r>
              <a:rPr lang="en-US" dirty="0"/>
              <a:t>on grid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]x[]</a:t>
            </a:r>
            <a:r>
              <a:rPr lang="en-US" dirty="0">
                <a:sym typeface="Symbol"/>
              </a:rPr>
              <a:t>, and sets of size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What do we want to do?</a:t>
            </a:r>
          </a:p>
          <a:p>
            <a:pPr lvl="1"/>
            <a:r>
              <a:rPr lang="en-US" dirty="0"/>
              <a:t>Compute EMD between two sets (min-cost bi-chromatic  matching)</a:t>
            </a:r>
          </a:p>
          <a:p>
            <a:pPr lvl="1"/>
            <a:r>
              <a:rPr lang="en-US" dirty="0"/>
              <a:t>Closest pair, nearest neighbor search,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What </a:t>
            </a:r>
            <a:r>
              <a:rPr lang="en-US" i="1" dirty="0"/>
              <a:t>can</a:t>
            </a:r>
            <a:r>
              <a:rPr lang="en-US" dirty="0"/>
              <a:t> we do?</a:t>
            </a:r>
          </a:p>
          <a:p>
            <a:pPr lvl="1"/>
            <a:r>
              <a:rPr lang="en-US" dirty="0"/>
              <a:t>Exact computation: </a:t>
            </a:r>
            <a:r>
              <a:rPr lang="en-US" dirty="0" smtClean="0">
                <a:solidFill>
                  <a:srgbClr val="C00000"/>
                </a:solidFill>
              </a:rPr>
              <a:t>O(s</a:t>
            </a:r>
            <a:r>
              <a:rPr lang="en-US" baseline="30000" dirty="0" smtClean="0">
                <a:solidFill>
                  <a:srgbClr val="C00000"/>
                </a:solidFill>
              </a:rPr>
              <a:t>2+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time </a:t>
            </a:r>
            <a:r>
              <a:rPr lang="en-US" dirty="0" smtClean="0">
                <a:solidFill>
                  <a:srgbClr val="0070C0"/>
                </a:solidFill>
              </a:rPr>
              <a:t>[AES95]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No non-trivial nearest neighbor search (exact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fact, at least as hard as Hamming space of dimension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(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algorithms via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[Cha02, IT03]: </a:t>
                </a:r>
                <a:r>
                  <a:rPr lang="en-US" dirty="0" smtClean="0"/>
                  <a:t>Can embed EMD </a:t>
                </a:r>
                <a:r>
                  <a:rPr lang="en-US" dirty="0"/>
                  <a:t>over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into </a:t>
                </a:r>
                <a:r>
                  <a:rPr lang="en-US" sz="2800" dirty="0" smtClean="0">
                    <a:solidFill>
                      <a:srgbClr val="CC0000"/>
                    </a:solidFill>
                  </a:rPr>
                  <a:t>ℓ</a:t>
                </a:r>
                <a:r>
                  <a:rPr lang="en-US" sz="2800" baseline="-25000" dirty="0" smtClean="0">
                    <a:solidFill>
                      <a:srgbClr val="CC0000"/>
                    </a:solidFill>
                  </a:rPr>
                  <a:t>1 </a:t>
                </a:r>
                <a:r>
                  <a:rPr lang="en-US" dirty="0" smtClean="0">
                    <a:sym typeface="Symbol"/>
                  </a:rPr>
                  <a:t>with distortion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O(log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. Time to embed a set of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s</a:t>
                </a:r>
                <a:r>
                  <a:rPr lang="en-US" dirty="0" smtClean="0">
                    <a:sym typeface="Symbol"/>
                  </a:rPr>
                  <a:t> points: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O(s log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.</a:t>
                </a: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Consequences: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 Computation: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O(log 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 </a:t>
                </a:r>
                <a:r>
                  <a:rPr lang="en-US" dirty="0" smtClean="0">
                    <a:sym typeface="Symbol"/>
                  </a:rPr>
                  <a:t>approximation in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O(n log ) </a:t>
                </a:r>
                <a:r>
                  <a:rPr lang="en-US" dirty="0" smtClean="0">
                    <a:sym typeface="Symbol"/>
                  </a:rPr>
                  <a:t>time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Best known: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O(1)</a:t>
                </a:r>
                <a:r>
                  <a:rPr lang="en-US" dirty="0" smtClean="0">
                    <a:sym typeface="Symbol"/>
                  </a:rPr>
                  <a:t> 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(n) </a:t>
                </a:r>
                <a:r>
                  <a:rPr lang="en-US" dirty="0" smtClean="0"/>
                  <a:t>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[I07]</a:t>
                </a:r>
              </a:p>
              <a:p>
                <a:pPr lvl="2"/>
                <a:r>
                  <a:rPr lang="en-US" dirty="0" smtClean="0"/>
                  <a:t>uses this embedding as a building block</a:t>
                </a:r>
              </a:p>
              <a:p>
                <a:pPr lvl="1"/>
                <a:r>
                  <a:rPr lang="en-US" dirty="0" smtClean="0"/>
                  <a:t>Nearest Neighbor Search: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O(c*log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)</a:t>
                </a:r>
                <a:r>
                  <a:rPr lang="en-US" dirty="0" smtClean="0">
                    <a:sym typeface="Symbol"/>
                  </a:rPr>
                  <a:t> approximation with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O(sn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1+1/c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 </a:t>
                </a:r>
                <a:r>
                  <a:rPr lang="en-US" dirty="0" smtClean="0">
                    <a:sym typeface="Symbol"/>
                  </a:rPr>
                  <a:t>space, and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O(n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1/c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*s*log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 query time.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1">
                <a:blip r:embed="rId2"/>
                <a:stretch>
                  <a:fillRect l="-59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Couple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|A|=|B|, </a:t>
                </a:r>
                <a:r>
                  <a:rPr lang="en-US" dirty="0" smtClean="0"/>
                  <a:t>with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A,B </a:t>
                </a: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]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dirty="0" smtClean="0"/>
                  <a:t>, then: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𝐸𝑀𝐷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</a:t>
                </a:r>
                <a:r>
                  <a:rPr lang="en-US" dirty="0" smtClean="0">
                    <a:sym typeface="Symbol"/>
                  </a:rPr>
                  <a:t> ranges over permutations from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 to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B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If |A|&gt;|B|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𝐸𝐸𝑀𝐷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A’</a:t>
                </a:r>
                <a:r>
                  <a:rPr lang="en-US" dirty="0" smtClean="0"/>
                  <a:t> ranges over subsets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 </a:t>
                </a:r>
                <a:r>
                  <a:rPr lang="en-US" dirty="0" smtClean="0"/>
                  <a:t>of size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|B|</a:t>
                </a:r>
              </a:p>
              <a:p>
                <a:pPr lvl="1"/>
                <a:r>
                  <a:rPr lang="en-US" dirty="0" smtClean="0"/>
                  <a:t>and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 ranges over permutations from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A’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to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B</a:t>
                </a:r>
              </a:p>
              <a:p>
                <a:r>
                  <a:rPr lang="en-US" dirty="0" smtClean="0"/>
                  <a:t>In other words, we choose the “best” subset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dirty="0" smtClean="0"/>
                  <a:t> to match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</a:t>
                </a:r>
                <a:r>
                  <a:rPr lang="en-US" dirty="0" smtClean="0"/>
                  <a:t>, and the rest pay the “max” (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ym typeface="Symbol"/>
                  </a:rPr>
                  <a:t>)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235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1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EMD over small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=3</a:t>
            </a:r>
          </a:p>
          <a:p>
            <a:r>
              <a:rPr lang="en-US" dirty="0" smtClean="0">
                <a:sym typeface="Symbol"/>
              </a:rPr>
              <a:t>How to embed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A,B</a:t>
            </a:r>
            <a:r>
              <a:rPr lang="en-US" dirty="0" smtClean="0">
                <a:sym typeface="Symbol"/>
              </a:rPr>
              <a:t> 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ym typeface="Symbol"/>
              </a:rPr>
              <a:t> into </a:t>
            </a:r>
            <a:r>
              <a:rPr lang="en-US" sz="2800" dirty="0">
                <a:solidFill>
                  <a:srgbClr val="CC0000"/>
                </a:solidFill>
              </a:rPr>
              <a:t>ℓ</a:t>
            </a:r>
            <a:r>
              <a:rPr lang="en-US" sz="2800" baseline="-25000" dirty="0">
                <a:solidFill>
                  <a:srgbClr val="CC0000"/>
                </a:solidFill>
              </a:rPr>
              <a:t>1 </a:t>
            </a:r>
            <a:r>
              <a:rPr lang="en-US" dirty="0">
                <a:sym typeface="Symbol"/>
              </a:rPr>
              <a:t>with </a:t>
            </a:r>
            <a:r>
              <a:rPr lang="en-US" dirty="0" smtClean="0">
                <a:sym typeface="Symbol"/>
              </a:rPr>
              <a:t>distortion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O(1)</a:t>
            </a:r>
            <a:r>
              <a:rPr lang="en-US" dirty="0" smtClean="0">
                <a:sym typeface="Symbol"/>
              </a:rPr>
              <a:t> ?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f(A) </a:t>
            </a:r>
            <a:r>
              <a:rPr lang="en-US" dirty="0" smtClean="0"/>
              <a:t>has nine coordinates, counting # points in each joint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f(A)=(2,1,1,0,0,0,1,0,0)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(B)=(1,1,0,0,2,0,0,0,1)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4999" y="4244892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6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</a:t>
            </a:r>
            <a:r>
              <a:rPr lang="en-US" dirty="0"/>
              <a:t>EMD(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/>
              <a:t>) into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 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908B0-7A28-4F5B-AD04-2B88623DE7F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640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Sets of size </a:t>
            </a:r>
            <a:r>
              <a:rPr lang="en-US" dirty="0" smtClean="0">
                <a:solidFill>
                  <a:srgbClr val="A50021"/>
                </a:solidFill>
              </a:rPr>
              <a:t>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C00000"/>
                </a:solidFill>
              </a:rPr>
              <a:t>[1…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]x[1…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A50021"/>
                </a:solidFill>
              </a:rPr>
              <a:t>]</a:t>
            </a:r>
            <a:r>
              <a:rPr lang="en-US" dirty="0" smtClean="0"/>
              <a:t> box</a:t>
            </a:r>
          </a:p>
          <a:p>
            <a:pPr>
              <a:defRPr/>
            </a:pPr>
            <a:r>
              <a:rPr lang="en-US" dirty="0" smtClean="0"/>
              <a:t>Embedding of set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mpose randomly-shifted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g</a:t>
            </a:r>
            <a:r>
              <a:rPr lang="en-US" dirty="0" smtClean="0"/>
              <a:t>rid</a:t>
            </a:r>
          </a:p>
          <a:p>
            <a:pPr lvl="1">
              <a:defRPr/>
            </a:pPr>
            <a:r>
              <a:rPr lang="en-US" dirty="0" smtClean="0"/>
              <a:t>Each grid cell gives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 coordinate: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f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</a:t>
            </a:r>
            <a:r>
              <a:rPr lang="en-US" baseline="-25000" dirty="0" smtClean="0"/>
              <a:t>c</a:t>
            </a:r>
            <a:r>
              <a:rPr lang="en-US" dirty="0" smtClean="0"/>
              <a:t>=#points in the cell </a:t>
            </a:r>
            <a:r>
              <a:rPr lang="en-US" dirty="0" smtClean="0">
                <a:solidFill>
                  <a:srgbClr val="A50021"/>
                </a:solidFill>
              </a:rPr>
              <a:t>c</a:t>
            </a:r>
          </a:p>
          <a:p>
            <a:pPr lvl="1">
              <a:defRPr/>
            </a:pPr>
            <a:r>
              <a:rPr lang="en-US" dirty="0" err="1" smtClean="0"/>
              <a:t>Subpartition</a:t>
            </a:r>
            <a:r>
              <a:rPr lang="en-US" dirty="0" smtClean="0"/>
              <a:t> the grid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recursively, and assign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new coordinates for each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	new cell (on all levels)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822825" y="2314575"/>
            <a:ext cx="4262438" cy="3303588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9" name="Oval 2"/>
          <p:cNvSpPr>
            <a:spLocks noChangeArrowheads="1"/>
          </p:cNvSpPr>
          <p:nvPr/>
        </p:nvSpPr>
        <p:spPr bwMode="auto">
          <a:xfrm>
            <a:off x="6127750" y="3390900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8242300" y="3427413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5492750" y="3198813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5859463" y="492601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6664325" y="320833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04" name="Group 27"/>
          <p:cNvGrpSpPr>
            <a:grpSpLocks/>
          </p:cNvGrpSpPr>
          <p:nvPr/>
        </p:nvGrpSpPr>
        <p:grpSpPr bwMode="auto">
          <a:xfrm>
            <a:off x="4533900" y="2046288"/>
            <a:ext cx="4703763" cy="3878262"/>
            <a:chOff x="4264760" y="2161635"/>
            <a:chExt cx="4703600" cy="4109334"/>
          </a:xfrm>
        </p:grpSpPr>
        <p:cxnSp>
          <p:nvCxnSpPr>
            <p:cNvPr id="35883" name="Straight Connector 4"/>
            <p:cNvCxnSpPr>
              <a:cxnSpLocks noChangeShapeType="1"/>
            </p:cNvCxnSpPr>
            <p:nvPr/>
          </p:nvCxnSpPr>
          <p:spPr bwMode="auto">
            <a:xfrm>
              <a:off x="6146605" y="2238444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4" name="Straight Connector 14"/>
            <p:cNvCxnSpPr>
              <a:cxnSpLocks noChangeShapeType="1"/>
            </p:cNvCxnSpPr>
            <p:nvPr/>
          </p:nvCxnSpPr>
          <p:spPr bwMode="auto">
            <a:xfrm flipH="1">
              <a:off x="4264760" y="4254706"/>
              <a:ext cx="470360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5" name="Straight Connector 17"/>
            <p:cNvCxnSpPr>
              <a:cxnSpLocks noChangeShapeType="1"/>
            </p:cNvCxnSpPr>
            <p:nvPr/>
          </p:nvCxnSpPr>
          <p:spPr bwMode="auto">
            <a:xfrm>
              <a:off x="8220475" y="2161635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805" name="Oval 18"/>
          <p:cNvSpPr>
            <a:spLocks noChangeArrowheads="1"/>
          </p:cNvSpPr>
          <p:nvPr/>
        </p:nvSpPr>
        <p:spPr bwMode="auto">
          <a:xfrm>
            <a:off x="6953250" y="4773613"/>
            <a:ext cx="153988" cy="1524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6" name="Oval 19"/>
          <p:cNvSpPr>
            <a:spLocks noChangeArrowheads="1"/>
          </p:cNvSpPr>
          <p:nvPr/>
        </p:nvSpPr>
        <p:spPr bwMode="auto">
          <a:xfrm>
            <a:off x="8220075" y="4619625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7" name="Oval 20"/>
          <p:cNvSpPr>
            <a:spLocks noChangeArrowheads="1"/>
          </p:cNvSpPr>
          <p:nvPr/>
        </p:nvSpPr>
        <p:spPr bwMode="auto">
          <a:xfrm>
            <a:off x="5827713" y="2814638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8" name="Oval 21"/>
          <p:cNvSpPr>
            <a:spLocks noChangeArrowheads="1"/>
          </p:cNvSpPr>
          <p:nvPr/>
        </p:nvSpPr>
        <p:spPr bwMode="auto">
          <a:xfrm>
            <a:off x="7529513" y="37369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9" name="Oval 22"/>
          <p:cNvSpPr>
            <a:spLocks noChangeArrowheads="1"/>
          </p:cNvSpPr>
          <p:nvPr/>
        </p:nvSpPr>
        <p:spPr bwMode="auto">
          <a:xfrm>
            <a:off x="6875463" y="3775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10" name="Group 28"/>
          <p:cNvGrpSpPr>
            <a:grpSpLocks/>
          </p:cNvGrpSpPr>
          <p:nvPr/>
        </p:nvGrpSpPr>
        <p:grpSpPr bwMode="auto">
          <a:xfrm>
            <a:off x="4514850" y="2098675"/>
            <a:ext cx="4703763" cy="4032250"/>
            <a:chOff x="4264760" y="2213654"/>
            <a:chExt cx="4703600" cy="4032525"/>
          </a:xfrm>
        </p:grpSpPr>
        <p:cxnSp>
          <p:nvCxnSpPr>
            <p:cNvPr id="35879" name="Straight Connector 23"/>
            <p:cNvCxnSpPr>
              <a:cxnSpLocks noChangeShapeType="1"/>
            </p:cNvCxnSpPr>
            <p:nvPr/>
          </p:nvCxnSpPr>
          <p:spPr bwMode="auto">
            <a:xfrm>
              <a:off x="7212100" y="2213654"/>
              <a:ext cx="0" cy="403252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0" name="Straight Connector 24"/>
            <p:cNvCxnSpPr>
              <a:cxnSpLocks noChangeShapeType="1"/>
            </p:cNvCxnSpPr>
            <p:nvPr/>
          </p:nvCxnSpPr>
          <p:spPr bwMode="auto">
            <a:xfrm>
              <a:off x="4264760" y="327315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1" name="Straight Connector 25"/>
            <p:cNvCxnSpPr>
              <a:cxnSpLocks noChangeShapeType="1"/>
            </p:cNvCxnSpPr>
            <p:nvPr/>
          </p:nvCxnSpPr>
          <p:spPr bwMode="auto">
            <a:xfrm>
              <a:off x="5032860" y="2213654"/>
              <a:ext cx="0" cy="403252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2" name="Straight Connector 31"/>
            <p:cNvCxnSpPr>
              <a:cxnSpLocks noChangeShapeType="1"/>
            </p:cNvCxnSpPr>
            <p:nvPr/>
          </p:nvCxnSpPr>
          <p:spPr bwMode="auto">
            <a:xfrm>
              <a:off x="4264760" y="525629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11875" y="35829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86738" y="358298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11875" y="4005263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47050" y="40147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34263" y="2817813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24463" y="3113088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13625" y="3084513"/>
            <a:ext cx="34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02488" y="3084513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24463" y="4773613"/>
            <a:ext cx="342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24463" y="2806700"/>
            <a:ext cx="342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88200" y="2814638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94275" y="3097213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99038" y="4787900"/>
            <a:ext cx="341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0248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42473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94275" y="2806700"/>
            <a:ext cx="341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91213" y="4011613"/>
            <a:ext cx="37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27975" y="4011613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951788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91213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04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22271" y="4216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72061" y="3337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2167" y="3337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2271" y="3337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03371" y="4255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03371" y="5360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42167" y="4243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042167" y="5360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2271" y="5338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648200" cy="4937760"/>
              </a:xfrm>
            </p:spPr>
            <p:txBody>
              <a:bodyPr/>
              <a:lstStyle/>
              <a:p>
                <a:r>
                  <a:rPr lang="en-US" dirty="0" smtClean="0"/>
                  <a:t>Idea: decompose EMD over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 into (E)EMDs over smaller grids, say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Recursively reduce to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=3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648200" cy="4937760"/>
              </a:xfrm>
              <a:blipFill rotWithShape="1">
                <a:blip r:embed="rId2"/>
                <a:stretch>
                  <a:fillRect l="-1048" t="-1111" r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78336" y="3802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93278" y="3956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130396" y="3725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12771" y="5822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715743" y="3397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3482983" y="5863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955331" y="3487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2646371" y="4453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1626049" y="3922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1626049" y="4607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8600" y="3304285"/>
            <a:ext cx="3865571" cy="2944116"/>
            <a:chOff x="249229" y="3146333"/>
            <a:chExt cx="3865571" cy="2944116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11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6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Rectangle 60"/>
          <p:cNvSpPr/>
          <p:nvPr/>
        </p:nvSpPr>
        <p:spPr>
          <a:xfrm>
            <a:off x="5105400" y="2230337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386004" y="3527416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5550" y="219046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80121" y="1143000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8331232" y="1762950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05400" y="3505200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95900" y="3988595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80121" y="3527416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8520937" y="4029869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05400" y="1143000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2"/>
          <p:cNvSpPr>
            <a:spLocks noChangeArrowheads="1"/>
          </p:cNvSpPr>
          <p:nvPr/>
        </p:nvSpPr>
        <p:spPr bwMode="auto">
          <a:xfrm>
            <a:off x="5661465" y="1608962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913525" y="153196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5738460" y="1293976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54694" y="1143000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10"/>
          <p:cNvSpPr>
            <a:spLocks noChangeArrowheads="1"/>
          </p:cNvSpPr>
          <p:nvPr/>
        </p:nvSpPr>
        <p:spPr bwMode="auto">
          <a:xfrm>
            <a:off x="6598376" y="120348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auto">
          <a:xfrm>
            <a:off x="6508682" y="1728950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86004" y="220194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7529004" y="2400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6508682" y="255406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486400" y="4948020"/>
            <a:ext cx="3237858" cy="1528980"/>
            <a:chOff x="5486400" y="4948020"/>
            <a:chExt cx="3237858" cy="152898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2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3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6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7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8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9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0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829914" y="4419600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+</a:t>
            </a:r>
            <a:endParaRPr lang="en-US" sz="3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4343400" y="434815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≈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44" grpId="0" animBg="1"/>
      <p:bldP spid="61" grpId="0" animBg="1"/>
      <p:bldP spid="66" grpId="0" animBg="1"/>
      <p:bldP spid="67" grpId="0" animBg="1"/>
      <p:bldP spid="63" grpId="0" animBg="1"/>
      <p:bldP spid="71" grpId="0" animBg="1"/>
      <p:bldP spid="69" grpId="0" animBg="1"/>
      <p:bldP spid="73" grpId="0" animBg="1"/>
      <p:bldP spid="68" grpId="0" animBg="1"/>
      <p:bldP spid="75" grpId="0" animBg="1"/>
      <p:bldP spid="64" grpId="0" animBg="1"/>
      <p:bldP spid="70" grpId="0" animBg="1"/>
      <p:bldP spid="72" grpId="0" animBg="1"/>
      <p:bldP spid="76" grpId="0" animBg="1"/>
      <p:bldP spid="62" grpId="0" animBg="1"/>
      <p:bldP spid="74" grpId="0" animBg="1"/>
      <p:bldP spid="78" grpId="0" animBg="1"/>
      <p:bldP spid="65" grpId="0" animBg="1"/>
      <p:bldP spid="77" grpId="0" animBg="1"/>
      <p:bldP spid="79" grpId="0" animBg="1"/>
      <p:bldP spid="122" grpId="0"/>
      <p:bldP spid="1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4319</TotalTime>
  <Words>2612</Words>
  <Application>Microsoft Office PowerPoint</Application>
  <PresentationFormat>On-screen Show (4:3)</PresentationFormat>
  <Paragraphs>326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Embedding and Sketching Non-normed spaces</vt:lpstr>
      <vt:lpstr>Embedding / Sketching</vt:lpstr>
      <vt:lpstr>Earth-Mover Distance</vt:lpstr>
      <vt:lpstr>Planar EMD</vt:lpstr>
      <vt:lpstr>Approximate algorithms via embedding</vt:lpstr>
      <vt:lpstr> Couple definitions</vt:lpstr>
      <vt:lpstr>EMD over small grid</vt:lpstr>
      <vt:lpstr>Embedding EMD([]2) into ℓ1 </vt:lpstr>
      <vt:lpstr>Main Approach</vt:lpstr>
      <vt:lpstr>Decomposition Lemma [I07]</vt:lpstr>
      <vt:lpstr>Proof of Decomposition Lemma: Part 1</vt:lpstr>
      <vt:lpstr>Proof of Decomposition Lemma: Part 2 &amp; 3</vt:lpstr>
      <vt:lpstr>Part 2: 3*EEMD(A,B)  [ ∑i EEMDk(Ai, Bi)]</vt:lpstr>
      <vt:lpstr>Part 3: EEMD(A,B)  [ k*EEMD/k(AG, BG) ]</vt:lpstr>
      <vt:lpstr>Embedding into ℓ1 using the  Decomposition Lemma</vt:lpstr>
      <vt:lpstr>Proving recursion works</vt:lpstr>
      <vt:lpstr>Final theorem</vt:lpstr>
      <vt:lpstr>Embeddings of various metrics</vt:lpstr>
      <vt:lpstr>Curse of non-embeddability into ℓ1 ?</vt:lpstr>
      <vt:lpstr>Sketching EMD</vt:lpstr>
      <vt:lpstr>How to obtain a sketch for EMD</vt:lpstr>
      <vt:lpstr>Ulam metric</vt:lpstr>
      <vt:lpstr>Some Open Questions on non-normed metrics</vt:lpstr>
      <vt:lpstr>What I didn’t talk about:</vt:lpstr>
      <vt:lpstr>Bibliography 1</vt:lpstr>
      <vt:lpstr>Bibliography 2</vt:lpstr>
      <vt:lpstr>Bibliography 3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Sketching: Lecture 1</dc:title>
  <dc:creator>Alexandr Andoni</dc:creator>
  <cp:lastModifiedBy>Alexandr Andoni</cp:lastModifiedBy>
  <cp:revision>339</cp:revision>
  <dcterms:created xsi:type="dcterms:W3CDTF">2011-08-05T18:23:10Z</dcterms:created>
  <dcterms:modified xsi:type="dcterms:W3CDTF">2011-08-20T01:31:17Z</dcterms:modified>
</cp:coreProperties>
</file>