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70" r:id="rId2"/>
    <p:sldId id="313" r:id="rId3"/>
    <p:sldId id="314" r:id="rId4"/>
    <p:sldId id="315" r:id="rId5"/>
    <p:sldId id="316" r:id="rId6"/>
    <p:sldId id="318" r:id="rId7"/>
    <p:sldId id="319" r:id="rId8"/>
    <p:sldId id="335" r:id="rId9"/>
    <p:sldId id="336" r:id="rId10"/>
    <p:sldId id="337" r:id="rId11"/>
    <p:sldId id="320" r:id="rId12"/>
    <p:sldId id="321" r:id="rId13"/>
    <p:sldId id="338" r:id="rId14"/>
    <p:sldId id="348" r:id="rId15"/>
    <p:sldId id="322" r:id="rId16"/>
  </p:sldIdLst>
  <p:sldSz cx="9144000" cy="6858000" type="screen4x3"/>
  <p:notesSz cx="6934200" cy="92329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AFB1"/>
    <a:srgbClr val="406AA5"/>
    <a:srgbClr val="163A6F"/>
    <a:srgbClr val="894B09"/>
    <a:srgbClr val="192D4B"/>
    <a:srgbClr val="A1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4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6C9D1C5-8829-4D0F-A873-0B0436F4B918}" type="datetime1">
              <a:rPr lang="en-US" altLang="en-US"/>
              <a:pPr/>
              <a:t>10/28/2015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F1D9AAE-B02A-43ED-962A-8683393E6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237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915F818D-1F53-4138-9F8B-2F84C6F9EEE2}" type="datetime1">
              <a:rPr lang="en-US" altLang="en-US"/>
              <a:pPr/>
              <a:t>10/28/2015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88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86263"/>
            <a:ext cx="5546725" cy="4154487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9350"/>
            <a:ext cx="3005138" cy="461963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69350"/>
            <a:ext cx="3005138" cy="461963"/>
          </a:xfrm>
          <a:prstGeom prst="rect">
            <a:avLst/>
          </a:prstGeom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A95909B-B1A0-4F4B-94E5-6BCC24C34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418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Left to the title, a presenter can insert his/her own image pertinent to the presentation.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C9774C-D88E-4AC3-AFC4-975543D60DC4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48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D37AF-A49A-4C30-8A25-47CB4523DFF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23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98EC3D4-206F-4E18-B96D-07879A35A183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‹#›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6" descr="PPTCoverTITLEv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7"/>
          <a:stretch>
            <a:fillRect/>
          </a:stretch>
        </p:blipFill>
        <p:spPr bwMode="auto">
          <a:xfrm>
            <a:off x="0" y="3962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2649748" y="1447800"/>
            <a:ext cx="6477000" cy="860425"/>
          </a:xfrm>
        </p:spPr>
        <p:txBody>
          <a:bodyPr/>
          <a:lstStyle/>
          <a:p>
            <a:r>
              <a:rPr lang="en-US" dirty="0" smtClean="0"/>
              <a:t>Title of the Presentation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2623870" y="2564922"/>
            <a:ext cx="5715000" cy="914400"/>
          </a:xfrm>
        </p:spPr>
        <p:txBody>
          <a:bodyPr>
            <a:normAutofit fontScale="92500" lnSpcReduction="20000"/>
          </a:bodyPr>
          <a:lstStyle>
            <a:lvl1pPr>
              <a:buNone/>
              <a:defRPr/>
            </a:lvl1pPr>
          </a:lstStyle>
          <a:p>
            <a:r>
              <a:rPr lang="en-US" dirty="0" smtClean="0"/>
              <a:t>By Name of Presenter</a:t>
            </a:r>
          </a:p>
          <a:p>
            <a:r>
              <a:rPr lang="en-US" dirty="0" smtClean="0"/>
              <a:t>Titles Can be Quite Long</a:t>
            </a:r>
            <a:endParaRPr lang="en-US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0" y="1447800"/>
            <a:ext cx="2438400" cy="1981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79335-BDC9-48D5-AA23-F008F43D35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6487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1537-C962-4A2A-90B9-438ECD1481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92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629400" y="632460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21AB1FB4-A518-4287-9BB3-7B729E3FFC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75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059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7FBDDCE-4D8D-423C-A088-1F87228B4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5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D2822D6-165D-44BD-B9A6-C993DF7F5A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44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24400" y="36576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24384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724400" y="1066800"/>
            <a:ext cx="1981200" cy="23622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24384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705600" y="36576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24"/>
          </p:nvPr>
        </p:nvSpPr>
        <p:spPr>
          <a:xfrm>
            <a:off x="6705600" y="1066800"/>
            <a:ext cx="19812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5" name="Slide Number Placeholder 2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47F1D4EB-181C-47C4-A9A8-54E50CFC0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6352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5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57200" y="1066800"/>
            <a:ext cx="8229600" cy="2590800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4572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4724400" y="3657600"/>
            <a:ext cx="3962400" cy="23622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40F76B1B-B310-4A08-BA21-43E44C9B5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7464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rot="5400000">
            <a:off x="-2019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 rot="5400000">
            <a:off x="-38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 rot="5400000">
            <a:off x="1943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 rot="5400000">
            <a:off x="22479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rot="5400000">
            <a:off x="42291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6210300" y="3543300"/>
            <a:ext cx="49530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34290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457200" y="6019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3535363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57200" y="36576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457200" y="1066800"/>
            <a:ext cx="8229600" cy="0"/>
          </a:xfrm>
          <a:prstGeom prst="line">
            <a:avLst/>
          </a:prstGeom>
          <a:ln>
            <a:solidFill>
              <a:srgbClr val="B0AF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6" descr="pptfooter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49975"/>
            <a:ext cx="70104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/>
          </p:nvPr>
        </p:nvSpPr>
        <p:spPr>
          <a:xfrm>
            <a:off x="914400" y="1600200"/>
            <a:ext cx="7315200" cy="3733800"/>
          </a:xfrm>
        </p:spPr>
        <p:txBody>
          <a:bodyPr/>
          <a:lstStyle>
            <a:lvl1pPr marL="0" indent="0">
              <a:buNone/>
              <a:defRPr>
                <a:solidFill>
                  <a:srgbClr val="192D4B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Slide Number Placeholder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A48A1157-A475-465F-A207-A9FF5BB7D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38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ptfooter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27763"/>
            <a:ext cx="60960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5998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19088" y="0"/>
            <a:ext cx="836771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87F39E2-663C-47E3-9CFB-5F182624F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B0AFB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rebuchet MS" pitchFamily="34" charset="0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rebuchet MS" pitchFamily="34" charset="0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4.jpeg"/><Relationship Id="rId7" Type="http://schemas.openxmlformats.org/officeDocument/2006/relationships/image" Target="../media/image61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6148415-6358-46F5-BC46-2AF05DA572E9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5363" name="Title 2"/>
          <p:cNvSpPr>
            <a:spLocks noGrp="1"/>
          </p:cNvSpPr>
          <p:nvPr>
            <p:ph type="ctrTitle"/>
          </p:nvPr>
        </p:nvSpPr>
        <p:spPr>
          <a:xfrm>
            <a:off x="1524000" y="1828800"/>
            <a:ext cx="6934200" cy="8604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tx1"/>
                </a:solidFill>
              </a:rPr>
              <a:t>Lecture 15: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Least Square Regression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Metric </a:t>
            </a:r>
            <a:r>
              <a:rPr lang="en-US" altLang="en-US" dirty="0" err="1" smtClean="0">
                <a:solidFill>
                  <a:schemeClr val="tx1"/>
                </a:solidFill>
              </a:rPr>
              <a:t>Embeddings</a:t>
            </a:r>
            <a:endParaRPr lang="en-US" altLang="en-US" sz="3400" dirty="0" smtClean="0">
              <a:solidFill>
                <a:schemeClr val="tx1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876800" y="152400"/>
            <a:ext cx="4038600" cy="91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en-US" sz="3600" dirty="0" smtClean="0"/>
              <a:t>COMS E6998-9</a:t>
            </a:r>
            <a:r>
              <a:rPr lang="en-US" altLang="en-US" sz="3600" dirty="0"/>
              <a:t> </a:t>
            </a:r>
            <a:r>
              <a:rPr lang="en-US" altLang="en-US" sz="3600" dirty="0" smtClean="0"/>
              <a:t>F15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0"/>
                <a:ext cx="7772400" cy="1143000"/>
              </a:xfrm>
            </p:spPr>
            <p:txBody>
              <a:bodyPr/>
              <a:lstStyle/>
              <a:p>
                <a:r>
                  <a:rPr lang="en-US" dirty="0" smtClean="0"/>
                  <a:t>Step 2: Diameter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0"/>
                <a:ext cx="7772400" cy="1143000"/>
              </a:xfrm>
              <a:blipFill rotWithShape="0">
                <a:blip r:embed="rId2"/>
                <a:stretch>
                  <a:fillRect l="-3137" t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Claim</a:t>
                </a:r>
                <a:r>
                  <a:rPr lang="en-US" dirty="0" smtClean="0"/>
                  <a:t>: can compute diameter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points living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𝑛𝑘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</a:t>
                </a:r>
                <a:r>
                  <a:rPr lang="en-US" dirty="0" smtClean="0"/>
                  <a:t>: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diameter(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)=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dirty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||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m:rPr>
                            <m:lit/>
                          </m:rPr>
                          <a:rPr lang="en-US" b="0" i="1" dirty="0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lit/>
                              </m:r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b>
                        </m:sSub>
                      </m:e>
                    </m:func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lim>
                    </m:limLow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marL="27432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∈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</m:sSub>
                          </m:e>
                        </m:fun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Hence, can compute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time.</a:t>
                </a:r>
              </a:p>
              <a:p>
                <a:r>
                  <a:rPr lang="en-US" dirty="0" smtClean="0"/>
                  <a:t>Combining the two steps, we have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 for computing diameter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  <a:blipFill rotWithShape="0">
                <a:blip r:embed="rId3"/>
                <a:stretch>
                  <a:fillRect l="-1098" t="-2667" r="-235" b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5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General Theory: </a:t>
            </a:r>
            <a:r>
              <a:rPr lang="en-US" dirty="0" err="1" smtClean="0"/>
              <a:t>embeddings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</p:spPr>
            <p:txBody>
              <a:bodyPr/>
              <a:lstStyle/>
              <a:p>
                <a:r>
                  <a:rPr lang="en-US" dirty="0" smtClean="0"/>
                  <a:t>General motivation: given distance (metric)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solve a computational problem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 smtClean="0"/>
                  <a:t> under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572000"/>
              </a:xfrm>
              <a:blipFill rotWithShape="0">
                <a:blip r:embed="rId2"/>
                <a:stretch>
                  <a:fillRect l="-706" t="-1200" r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0" descr="maze-har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548"/>
            <a:ext cx="2895600" cy="19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0225" y="3133634"/>
            <a:ext cx="2608791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n-lt"/>
              </a:rPr>
              <a:t>Euclidean distance (ℓ</a:t>
            </a:r>
            <a:r>
              <a:rPr lang="en-US" sz="2000" baseline="-25000" dirty="0" smtClean="0">
                <a:latin typeface="+mn-lt"/>
                <a:sym typeface="Symbol"/>
              </a:rPr>
              <a:t>2</a:t>
            </a:r>
            <a:r>
              <a:rPr lang="en-US" sz="2000" dirty="0" smtClean="0">
                <a:latin typeface="+mn-lt"/>
                <a:sym typeface="Symbol"/>
              </a:rPr>
              <a:t>)</a:t>
            </a:r>
            <a:r>
              <a:rPr lang="en-US" sz="2000" dirty="0" smtClean="0">
                <a:latin typeface="+mn-lt"/>
              </a:rPr>
              <a:t> </a:t>
            </a:r>
            <a:endParaRPr lang="en-US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2665069"/>
                <a:ext cx="2490041" cy="40011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  <a:sym typeface="Symbol"/>
                  </a:rPr>
                  <a:t>Hamming distance,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>
                  <a:solidFill>
                    <a:srgbClr val="C0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2665069"/>
                <a:ext cx="2490041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2195" t="-5882" b="-2352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62000" y="3683000"/>
            <a:ext cx="3771899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Edit distance between two strings</a:t>
            </a:r>
            <a:endParaRPr lang="en-US" sz="20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4171890"/>
            <a:ext cx="4267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Earth-Mover (transportation) Distance</a:t>
            </a:r>
            <a:endParaRPr lang="en-US" sz="20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2753053"/>
            <a:ext cx="419652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Compute distance between two points</a:t>
            </a:r>
            <a:endParaRPr lang="en-US" sz="2000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59927" y="3665330"/>
            <a:ext cx="320307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Diameter/Close-pair of set S</a:t>
            </a:r>
            <a:endParaRPr lang="en-US" sz="20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4171890"/>
            <a:ext cx="31242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Clustering, MST, </a:t>
            </a:r>
            <a:r>
              <a:rPr lang="en-US" sz="2000" dirty="0" err="1" smtClean="0">
                <a:latin typeface="+mn-lt"/>
              </a:rPr>
              <a:t>etc</a:t>
            </a:r>
            <a:endParaRPr lang="en-US" sz="20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3198663"/>
            <a:ext cx="281940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Nearest Neighbor Search</a:t>
            </a:r>
            <a:endParaRPr lang="en-US" sz="2000" dirty="0">
              <a:latin typeface="+mn-lt"/>
            </a:endParaRPr>
          </a:p>
        </p:txBody>
      </p:sp>
      <p:pic>
        <p:nvPicPr>
          <p:cNvPr id="13" name="Picture 33" descr="Midtown-Manhattan-Ma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317" y="4613478"/>
            <a:ext cx="2843213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mou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587875"/>
            <a:ext cx="2841625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3505200" y="4953000"/>
            <a:ext cx="2209799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343400" y="4572000"/>
                <a:ext cx="448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4572000"/>
                <a:ext cx="448584" cy="461665"/>
              </a:xfrm>
              <a:prstGeom prst="rect">
                <a:avLst/>
              </a:prstGeom>
              <a:blipFill rotWithShape="0">
                <a:blip r:embed="rId7"/>
                <a:stretch>
                  <a:fillRect l="-2740"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00399" y="5334000"/>
                <a:ext cx="3048001" cy="132343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Reduce problem </a:t>
                </a:r>
              </a:p>
              <a:p>
                <a:r>
                  <a:rPr lang="en-US" sz="2000" dirty="0" smtClean="0"/>
                  <a:t>&lt;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under hard metric&gt; </a:t>
                </a:r>
              </a:p>
              <a:p>
                <a:r>
                  <a:rPr lang="en-US" sz="2000" dirty="0" smtClean="0"/>
                  <a:t>to </a:t>
                </a:r>
              </a:p>
              <a:p>
                <a:r>
                  <a:rPr lang="en-US" sz="2000" dirty="0" smtClean="0"/>
                  <a:t>&lt;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under simpler metric&gt;</a:t>
                </a:r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399" y="5334000"/>
                <a:ext cx="3048001" cy="1323439"/>
              </a:xfrm>
              <a:prstGeom prst="rect">
                <a:avLst/>
              </a:prstGeom>
              <a:blipFill rotWithShape="0">
                <a:blip r:embed="rId8"/>
                <a:stretch>
                  <a:fillRect l="-1793" t="-1826" b="-6849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075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err="1" smtClean="0"/>
              <a:t>Embeddings</a:t>
            </a:r>
            <a:r>
              <a:rPr lang="en-US" dirty="0" smtClean="0"/>
              <a:t>: landscape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381000" y="1173162"/>
                <a:ext cx="7772400" cy="50292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en-US" dirty="0" smtClean="0">
                    <a:solidFill>
                      <a:srgbClr val="000099"/>
                    </a:solidFill>
                  </a:rPr>
                  <a:t>Definition</a:t>
                </a:r>
                <a:r>
                  <a:rPr lang="en-US" dirty="0" smtClean="0"/>
                  <a:t>: an embedding </a:t>
                </a:r>
                <a:r>
                  <a:rPr lang="en-US" dirty="0"/>
                  <a:t>is a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map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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US" dirty="0" smtClean="0"/>
                  <a:t>a metric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into a host metric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/>
                  <a:t>such that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274320" lvl="1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d>
                      <m:dPr>
                        <m:ctrlPr>
                          <a:rPr lang="en-US" i="1" baseline="-25000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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𝐻</m:t>
                        </m:r>
                      </m:sub>
                    </m:sSub>
                    <m:d>
                      <m:dPr>
                        <m:ctrlPr>
                          <a:rPr lang="en-US" i="1" baseline="-25000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𝑥</m:t>
                            </m:r>
                          </m:e>
                        </m:d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, </m:t>
                        </m:r>
                        <m:r>
                          <a:rPr lang="en-US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≤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⋅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𝑀</m:t>
                        </m:r>
                      </m:sub>
                    </m:sSub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C00000"/>
                  </a:solidFill>
                  <a:sym typeface="Symbol"/>
                </a:endParaRPr>
              </a:p>
              <a:p>
                <a:pPr marL="274320" lvl="1" indent="0">
                  <a:buNone/>
                </a:pPr>
                <a:r>
                  <a:rPr lang="en-US" dirty="0">
                    <a:sym typeface="Symbol"/>
                  </a:rPr>
                  <a:t>w</a:t>
                </a:r>
                <a:r>
                  <a:rPr lang="en-US" dirty="0" smtClean="0">
                    <a:sym typeface="Symbol"/>
                  </a:rPr>
                  <a:t>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𝐷</m:t>
                    </m:r>
                  </m:oMath>
                </a14:m>
                <a:r>
                  <a:rPr lang="en-US" dirty="0" smtClean="0">
                    <a:sym typeface="Symbol"/>
                  </a:rPr>
                  <a:t> is the distortion (approximation) of the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embedding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.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endParaRPr lang="en-US" dirty="0" smtClean="0"/>
              </a:p>
              <a:p>
                <a:r>
                  <a:rPr lang="en-US" dirty="0" err="1" smtClean="0"/>
                  <a:t>Embeddings</a:t>
                </a:r>
                <a:r>
                  <a:rPr lang="en-US" dirty="0" smtClean="0"/>
                  <a:t> come in all shapes and colors:</a:t>
                </a:r>
                <a:endParaRPr lang="en-US" dirty="0"/>
              </a:p>
              <a:p>
                <a:pPr lvl="1"/>
                <a:r>
                  <a:rPr lang="en-US" dirty="0"/>
                  <a:t>Source/host </a:t>
                </a:r>
                <a:r>
                  <a:rPr lang="en-US" dirty="0" smtClean="0"/>
                  <a:t>spaces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  <a:p>
                <a:pPr lvl="1"/>
                <a:r>
                  <a:rPr lang="en-US" dirty="0" smtClean="0"/>
                  <a:t>Distortion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pPr lvl="1"/>
                <a:r>
                  <a:rPr lang="en-US" dirty="0"/>
                  <a:t>Can be randomized: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</m:t>
                    </m:r>
                    <m:r>
                      <a:rPr lang="en-US" i="1" baseline="-25000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𝐻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), 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  <a:sym typeface="Symbol"/>
                      </a:rPr>
                      <m:t>)) 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≈ 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𝑑</m:t>
                    </m:r>
                    <m:r>
                      <a:rPr lang="en-US" i="1" baseline="-25000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𝑀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  <a:sym typeface="Symbol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1−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  <a:sym typeface="Symbol"/>
                  </a:rPr>
                  <a:t>probability</a:t>
                </a:r>
                <a:endParaRPr lang="en-US" dirty="0"/>
              </a:p>
              <a:p>
                <a:pPr lvl="1"/>
                <a:r>
                  <a:rPr lang="en-US" dirty="0" smtClean="0"/>
                  <a:t>Time </a:t>
                </a:r>
                <a:r>
                  <a:rPr lang="en-US" dirty="0"/>
                  <a:t>to compute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  <a:p>
                <a:r>
                  <a:rPr lang="en-US" dirty="0" smtClean="0"/>
                  <a:t>Types of </a:t>
                </a:r>
                <a:r>
                  <a:rPr lang="en-US" dirty="0" err="1" smtClean="0"/>
                  <a:t>embeddings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lvl="1"/>
                <a:r>
                  <a:rPr lang="en-US" dirty="0" smtClean="0"/>
                  <a:t>From </a:t>
                </a:r>
                <a:r>
                  <a:rPr lang="en-US" dirty="0"/>
                  <a:t>norm </a:t>
                </a:r>
                <a:r>
                  <a:rPr lang="en-US" dirty="0" smtClean="0"/>
                  <a:t>to the </a:t>
                </a:r>
                <a:r>
                  <a:rPr lang="en-US" dirty="0"/>
                  <a:t>same norm but of </a:t>
                </a:r>
                <a:r>
                  <a:rPr lang="en-US" i="1" dirty="0"/>
                  <a:t>lower </a:t>
                </a:r>
                <a:r>
                  <a:rPr lang="en-US" i="1" dirty="0" smtClean="0"/>
                  <a:t>dimension </a:t>
                </a:r>
                <a:r>
                  <a:rPr lang="en-US" dirty="0" smtClean="0"/>
                  <a:t>(dimension reduction)</a:t>
                </a:r>
                <a:endParaRPr lang="en-US" dirty="0"/>
              </a:p>
              <a:p>
                <a:pPr lvl="1"/>
                <a:r>
                  <a:rPr lang="en-US" dirty="0" smtClean="0"/>
                  <a:t>From one norm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) into another norm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From non-norms </a:t>
                </a:r>
                <a:r>
                  <a:rPr lang="en-US" dirty="0"/>
                  <a:t>(edit distance, Earth-Mover Distance) into a norm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From given finite metric (shortest path on a planar graph) into a norm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ℓ</m:t>
                    </m:r>
                    <m:r>
                      <a:rPr lang="en-US" i="1" baseline="-25000" dirty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>
                    <a:solidFill>
                      <a:srgbClr val="008000"/>
                    </a:solidFill>
                  </a:rPr>
                  <a:t> </a:t>
                </a:r>
                <a:r>
                  <a:rPr lang="en-US" dirty="0" smtClean="0"/>
                  <a:t>not a metric but a computational procedure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←</m:t>
                    </m:r>
                  </m:oMath>
                </a14:m>
                <a:r>
                  <a:rPr lang="en-US" dirty="0" smtClean="0"/>
                  <a:t> sketches</a:t>
                </a:r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381000" y="1173162"/>
                <a:ext cx="7772400" cy="5029200"/>
              </a:xfrm>
              <a:blipFill rotWithShape="0">
                <a:blip r:embed="rId3"/>
                <a:stretch>
                  <a:fillRect l="-549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6184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0">
                <a:blip r:embed="rId2"/>
                <a:stretch>
                  <a:fillRect t="-19048" b="-6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4864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</a:t>
                </a:r>
                <a:r>
                  <a:rPr lang="en-US" dirty="0" smtClean="0"/>
                  <a:t> can embed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and distortion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Map: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𝐺𝑥</m:t>
                    </m:r>
                  </m:oMath>
                </a14:m>
                <a:r>
                  <a:rPr lang="en-US" dirty="0" smtClean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 Gaussian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 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Proof:</a:t>
                </a:r>
              </a:p>
              <a:p>
                <a:pPr lvl="1"/>
                <a:r>
                  <a:rPr lang="en-US" dirty="0" smtClean="0"/>
                  <a:t>Idea similar to dimension reduction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Claim: for any points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then: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Pr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Proof: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Distributed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b="0" dirty="0" smtClean="0"/>
              </a:p>
              <a:p>
                <a:pPr lvl="3"/>
                <a:r>
                  <a:rPr lang="en-US" dirty="0" smtClean="0"/>
                  <a:t>(in dimension reduction we had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r>
                  <a:rPr lang="en-US" dirty="0" smtClean="0"/>
                  <a:t> )</a:t>
                </a:r>
              </a:p>
              <a:p>
                <a:pPr lvl="2"/>
                <a:r>
                  <a:rPr lang="en-US" dirty="0" smtClean="0"/>
                  <a:t>Also can prove that: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Now apply the same argument as in subspace embedding to argue for the entire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as long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Morale: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at least as “large/hard”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486400"/>
              </a:xfrm>
              <a:blipFill rotWithShape="0">
                <a:blip r:embed="rId3"/>
                <a:stretch>
                  <a:fillRect l="-667" t="-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3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Converse?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Can we embed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with good approximation?</a:t>
                </a:r>
              </a:p>
              <a:p>
                <a:pPr lvl="1"/>
                <a:r>
                  <a:rPr lang="en-US" dirty="0" smtClean="0">
                    <a:solidFill>
                      <a:srgbClr val="FF0000"/>
                    </a:solidFill>
                  </a:rPr>
                  <a:t>No!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[Enflo’69]:</a:t>
                </a:r>
                <a:r>
                  <a:rPr lang="en-US" dirty="0">
                    <a:solidFill>
                      <a:srgbClr val="000099"/>
                    </a:solidFill>
                  </a:rPr>
                  <a:t>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embedding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(any dimension) must incur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ra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distortion</a:t>
                </a: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Proof:</a:t>
                </a:r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embedding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Two distributions over pairs of points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:</a:t>
                </a:r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F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random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⊕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olidFill>
                      <a:srgbClr val="00B050"/>
                    </a:solidFill>
                  </a:rPr>
                  <a:t>C</a:t>
                </a:r>
                <a:r>
                  <a:rPr lang="en-US" dirty="0">
                    <a:solidFill>
                      <a:schemeClr val="tx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err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⊕</m:t>
                    </m:r>
                    <m:sSub>
                      <m:sSubPr>
                        <m:ctrlP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i="1" dirty="0" err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random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and index 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Two </a:t>
                </a:r>
                <a:r>
                  <a:rPr lang="en-US" dirty="0">
                    <a:solidFill>
                      <a:schemeClr val="tx1"/>
                    </a:solidFill>
                  </a:rPr>
                  <a:t>steps: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3"/>
                <a:r>
                  <a:rPr lang="en-US" dirty="0" smtClean="0">
                    <a:solidFill>
                      <a:schemeClr val="tx1"/>
                    </a:solidFill>
                  </a:rPr>
                  <a:t>(</a:t>
                </a:r>
                <a:r>
                  <a:rPr lang="en-US" dirty="0">
                    <a:solidFill>
                      <a:schemeClr val="tx1"/>
                    </a:solidFill>
                  </a:rPr>
                  <a:t>short diagonals)</a:t>
                </a:r>
              </a:p>
              <a:p>
                <a:pPr lvl="1"/>
                <a:r>
                  <a:rPr lang="en-US" dirty="0">
                    <a:solidFill>
                      <a:schemeClr val="tx1"/>
                    </a:solidFill>
                  </a:rPr>
                  <a:t>Implies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Ω</m:t>
                    </m:r>
                    <m:d>
                      <m:d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</m:rad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lower bo</a:t>
                </a:r>
                <a:r>
                  <a:rPr lang="en-US" dirty="0"/>
                  <a:t>und</a:t>
                </a:r>
                <a:r>
                  <a:rPr lang="en-US" dirty="0" smtClean="0"/>
                  <a:t>!</a:t>
                </a:r>
              </a:p>
              <a:p>
                <a:r>
                  <a:rPr lang="en-US" dirty="0" smtClean="0"/>
                  <a:t>Morale: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is strictly larger than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!</a:t>
                </a:r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2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>
          <a:xfrm>
            <a:off x="1600200" y="4419600"/>
            <a:ext cx="4876800" cy="609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distances?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sz="2800" dirty="0" err="1" smtClean="0"/>
                  <a:t>E.g</a:t>
                </a:r>
                <a:r>
                  <a:rPr lang="en-US" sz="2800" dirty="0" smtClean="0"/>
                  <a:t>, Earth-Mover Distance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800" dirty="0" smtClean="0"/>
                  <a:t>Definition: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500" dirty="0"/>
                  <a:t>Given two 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sets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of points in a metric space</a:t>
                </a: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𝐸𝑀𝐷</m:t>
                    </m:r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5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= </a:t>
                </a:r>
                <a:r>
                  <a:rPr lang="en-US" sz="2500" dirty="0" smtClean="0">
                    <a:solidFill>
                      <a:schemeClr val="tx1"/>
                    </a:solidFill>
                  </a:rPr>
                  <a:t>min cost bipartite </a:t>
                </a:r>
                <a:r>
                  <a:rPr lang="en-US" sz="2500" dirty="0">
                    <a:solidFill>
                      <a:schemeClr val="tx1"/>
                    </a:solidFill>
                  </a:rPr>
                  <a:t>matching between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250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500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Which metric space?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500" dirty="0">
                    <a:solidFill>
                      <a:schemeClr val="tx1"/>
                    </a:solidFill>
                  </a:rPr>
                  <a:t>Can be plane,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5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25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…</a:t>
                </a:r>
                <a:endParaRPr lang="en-US" sz="2500" baseline="30000" dirty="0">
                  <a:solidFill>
                    <a:schemeClr val="tx1"/>
                  </a:solidFill>
                </a:endParaRPr>
              </a:p>
              <a:p>
                <a:r>
                  <a:rPr lang="en-US" sz="2800" dirty="0">
                    <a:solidFill>
                      <a:schemeClr val="tx1"/>
                    </a:solidFill>
                  </a:rPr>
                  <a:t>Applications in image </a:t>
                </a:r>
                <a:r>
                  <a:rPr lang="en-US" sz="2800" dirty="0"/>
                  <a:t>vision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0">
                <a:blip r:embed="rId2"/>
                <a:stretch>
                  <a:fillRect l="-1333" t="-1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4"/>
          <p:cNvSpPr>
            <a:spLocks noChangeArrowheads="1"/>
          </p:cNvSpPr>
          <p:nvPr/>
        </p:nvSpPr>
        <p:spPr bwMode="auto">
          <a:xfrm flipH="1">
            <a:off x="457200" y="51054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2133600" y="44958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6"/>
          <p:cNvSpPr>
            <a:spLocks noChangeArrowheads="1"/>
          </p:cNvSpPr>
          <p:nvPr/>
        </p:nvSpPr>
        <p:spPr bwMode="auto">
          <a:xfrm>
            <a:off x="2971800" y="59436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1905000" y="5943600"/>
            <a:ext cx="152400" cy="1524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1066800" y="55626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2590800" y="4876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819400" y="4495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Oval 12"/>
          <p:cNvSpPr>
            <a:spLocks noChangeArrowheads="1"/>
          </p:cNvSpPr>
          <p:nvPr/>
        </p:nvSpPr>
        <p:spPr bwMode="auto">
          <a:xfrm>
            <a:off x="3124200" y="5334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533400" y="5181600"/>
            <a:ext cx="609600" cy="4572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2209800" y="4572000"/>
            <a:ext cx="685800" cy="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H="1">
            <a:off x="1981200" y="4953000"/>
            <a:ext cx="685800" cy="10668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H="1">
            <a:off x="3048000" y="5410200"/>
            <a:ext cx="152400" cy="6096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8" name="Group 120"/>
          <p:cNvGrpSpPr>
            <a:grpSpLocks/>
          </p:cNvGrpSpPr>
          <p:nvPr/>
        </p:nvGrpSpPr>
        <p:grpSpPr bwMode="auto">
          <a:xfrm>
            <a:off x="6257925" y="3682682"/>
            <a:ext cx="1771650" cy="2592388"/>
            <a:chOff x="288" y="1920"/>
            <a:chExt cx="1452" cy="2157"/>
          </a:xfrm>
        </p:grpSpPr>
        <p:pic>
          <p:nvPicPr>
            <p:cNvPr id="19" name="Picture 7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0" name="Picture 7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 121"/>
          <p:cNvGrpSpPr>
            <a:grpSpLocks/>
          </p:cNvGrpSpPr>
          <p:nvPr/>
        </p:nvGrpSpPr>
        <p:grpSpPr bwMode="auto">
          <a:xfrm>
            <a:off x="6265246" y="3682682"/>
            <a:ext cx="1771650" cy="2592388"/>
            <a:chOff x="2101" y="1920"/>
            <a:chExt cx="1452" cy="2157"/>
          </a:xfrm>
        </p:grpSpPr>
        <p:pic>
          <p:nvPicPr>
            <p:cNvPr id="22" name="Picture 9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1" y="1920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1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" y="3034"/>
              <a:ext cx="1440" cy="1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4" name="Rectangle 101"/>
            <p:cNvSpPr>
              <a:spLocks noChangeArrowheads="1"/>
            </p:cNvSpPr>
            <p:nvPr/>
          </p:nvSpPr>
          <p:spPr bwMode="auto">
            <a:xfrm rot="20340000">
              <a:off x="2817" y="2002"/>
              <a:ext cx="219" cy="21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2"/>
            <p:cNvSpPr>
              <a:spLocks noChangeArrowheads="1"/>
            </p:cNvSpPr>
            <p:nvPr/>
          </p:nvSpPr>
          <p:spPr bwMode="auto">
            <a:xfrm>
              <a:off x="3073" y="2213"/>
              <a:ext cx="158" cy="17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3"/>
            <p:cNvSpPr>
              <a:spLocks noChangeArrowheads="1"/>
            </p:cNvSpPr>
            <p:nvPr/>
          </p:nvSpPr>
          <p:spPr bwMode="auto">
            <a:xfrm rot="19680000">
              <a:off x="2501" y="3066"/>
              <a:ext cx="154" cy="14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4"/>
            <p:cNvSpPr>
              <a:spLocks noChangeArrowheads="1"/>
            </p:cNvSpPr>
            <p:nvPr/>
          </p:nvSpPr>
          <p:spPr bwMode="auto">
            <a:xfrm rot="20760000">
              <a:off x="3020" y="3385"/>
              <a:ext cx="190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5"/>
            <p:cNvSpPr>
              <a:spLocks noChangeArrowheads="1"/>
            </p:cNvSpPr>
            <p:nvPr/>
          </p:nvSpPr>
          <p:spPr bwMode="auto">
            <a:xfrm rot="20760000">
              <a:off x="3169" y="2284"/>
              <a:ext cx="191" cy="172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6"/>
            <p:cNvSpPr>
              <a:spLocks noChangeArrowheads="1"/>
            </p:cNvSpPr>
            <p:nvPr/>
          </p:nvSpPr>
          <p:spPr bwMode="auto">
            <a:xfrm>
              <a:off x="2684" y="3280"/>
              <a:ext cx="158" cy="17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7"/>
            <p:cNvSpPr>
              <a:spLocks noChangeArrowheads="1"/>
            </p:cNvSpPr>
            <p:nvPr/>
          </p:nvSpPr>
          <p:spPr bwMode="auto">
            <a:xfrm rot="1380000">
              <a:off x="2753" y="3332"/>
              <a:ext cx="135" cy="14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8"/>
            <p:cNvSpPr>
              <a:spLocks noChangeArrowheads="1"/>
            </p:cNvSpPr>
            <p:nvPr/>
          </p:nvSpPr>
          <p:spPr bwMode="auto">
            <a:xfrm rot="1380000">
              <a:off x="2246" y="3391"/>
              <a:ext cx="135" cy="14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09"/>
            <p:cNvSpPr>
              <a:spLocks noChangeArrowheads="1"/>
            </p:cNvSpPr>
            <p:nvPr/>
          </p:nvSpPr>
          <p:spPr bwMode="auto">
            <a:xfrm rot="19380000">
              <a:off x="2261" y="3108"/>
              <a:ext cx="173" cy="168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110"/>
            <p:cNvSpPr>
              <a:spLocks noChangeArrowheads="1"/>
            </p:cNvSpPr>
            <p:nvPr/>
          </p:nvSpPr>
          <p:spPr bwMode="auto">
            <a:xfrm rot="19380000">
              <a:off x="2708" y="2202"/>
              <a:ext cx="172" cy="16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111"/>
            <p:cNvSpPr>
              <a:spLocks noChangeArrowheads="1"/>
            </p:cNvSpPr>
            <p:nvPr/>
          </p:nvSpPr>
          <p:spPr bwMode="auto">
            <a:xfrm rot="780000">
              <a:off x="2757" y="2385"/>
              <a:ext cx="92" cy="8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12"/>
            <p:cNvSpPr>
              <a:spLocks noChangeArrowheads="1"/>
            </p:cNvSpPr>
            <p:nvPr/>
          </p:nvSpPr>
          <p:spPr bwMode="auto">
            <a:xfrm rot="20760000">
              <a:off x="3238" y="2495"/>
              <a:ext cx="116" cy="1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13"/>
            <p:cNvSpPr>
              <a:spLocks noChangeArrowheads="1"/>
            </p:cNvSpPr>
            <p:nvPr/>
          </p:nvSpPr>
          <p:spPr bwMode="auto">
            <a:xfrm rot="480000">
              <a:off x="3080" y="3587"/>
              <a:ext cx="160" cy="15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54"/>
          <p:cNvGrpSpPr>
            <a:grpSpLocks/>
          </p:cNvGrpSpPr>
          <p:nvPr/>
        </p:nvGrpSpPr>
        <p:grpSpPr bwMode="auto">
          <a:xfrm>
            <a:off x="6270064" y="3684270"/>
            <a:ext cx="1770062" cy="2590800"/>
            <a:chOff x="337" y="1012"/>
            <a:chExt cx="2055" cy="3163"/>
          </a:xfrm>
        </p:grpSpPr>
        <p:pic>
          <p:nvPicPr>
            <p:cNvPr id="38" name="Picture 5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" y="1012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9" name="Picture 5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2646"/>
              <a:ext cx="2040" cy="15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Rectangle 57"/>
            <p:cNvSpPr>
              <a:spLocks noChangeArrowheads="1"/>
            </p:cNvSpPr>
            <p:nvPr/>
          </p:nvSpPr>
          <p:spPr bwMode="auto">
            <a:xfrm rot="20340000">
              <a:off x="1351" y="1133"/>
              <a:ext cx="310" cy="31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58"/>
            <p:cNvSpPr>
              <a:spLocks noChangeArrowheads="1"/>
            </p:cNvSpPr>
            <p:nvPr/>
          </p:nvSpPr>
          <p:spPr bwMode="auto">
            <a:xfrm>
              <a:off x="1713" y="1442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59"/>
            <p:cNvSpPr>
              <a:spLocks noChangeArrowheads="1"/>
            </p:cNvSpPr>
            <p:nvPr/>
          </p:nvSpPr>
          <p:spPr bwMode="auto">
            <a:xfrm rot="19680000">
              <a:off x="903" y="2693"/>
              <a:ext cx="219" cy="21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60"/>
            <p:cNvSpPr>
              <a:spLocks noChangeArrowheads="1"/>
            </p:cNvSpPr>
            <p:nvPr/>
          </p:nvSpPr>
          <p:spPr bwMode="auto">
            <a:xfrm rot="20760000">
              <a:off x="1638" y="3161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61"/>
            <p:cNvSpPr>
              <a:spLocks noChangeArrowheads="1"/>
            </p:cNvSpPr>
            <p:nvPr/>
          </p:nvSpPr>
          <p:spPr bwMode="auto">
            <a:xfrm rot="20760000">
              <a:off x="1850" y="1546"/>
              <a:ext cx="270" cy="253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62"/>
            <p:cNvSpPr>
              <a:spLocks noChangeArrowheads="1"/>
            </p:cNvSpPr>
            <p:nvPr/>
          </p:nvSpPr>
          <p:spPr bwMode="auto">
            <a:xfrm>
              <a:off x="1162" y="3007"/>
              <a:ext cx="224" cy="259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63"/>
            <p:cNvSpPr>
              <a:spLocks noChangeArrowheads="1"/>
            </p:cNvSpPr>
            <p:nvPr/>
          </p:nvSpPr>
          <p:spPr bwMode="auto">
            <a:xfrm rot="1380000">
              <a:off x="1261" y="3084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64"/>
            <p:cNvSpPr>
              <a:spLocks noChangeArrowheads="1"/>
            </p:cNvSpPr>
            <p:nvPr/>
          </p:nvSpPr>
          <p:spPr bwMode="auto">
            <a:xfrm rot="1380000">
              <a:off x="543" y="3170"/>
              <a:ext cx="190" cy="206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65"/>
            <p:cNvSpPr>
              <a:spLocks noChangeArrowheads="1"/>
            </p:cNvSpPr>
            <p:nvPr/>
          </p:nvSpPr>
          <p:spPr bwMode="auto">
            <a:xfrm rot="19380000">
              <a:off x="564" y="2755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66"/>
            <p:cNvSpPr>
              <a:spLocks noChangeArrowheads="1"/>
            </p:cNvSpPr>
            <p:nvPr/>
          </p:nvSpPr>
          <p:spPr bwMode="auto">
            <a:xfrm rot="19380000">
              <a:off x="1196" y="1426"/>
              <a:ext cx="244" cy="247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67"/>
            <p:cNvSpPr>
              <a:spLocks noChangeArrowheads="1"/>
            </p:cNvSpPr>
            <p:nvPr/>
          </p:nvSpPr>
          <p:spPr bwMode="auto">
            <a:xfrm rot="780000">
              <a:off x="1266" y="1694"/>
              <a:ext cx="131" cy="131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68"/>
            <p:cNvSpPr>
              <a:spLocks noChangeArrowheads="1"/>
            </p:cNvSpPr>
            <p:nvPr/>
          </p:nvSpPr>
          <p:spPr bwMode="auto">
            <a:xfrm rot="20760000">
              <a:off x="1948" y="1856"/>
              <a:ext cx="163" cy="155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69"/>
            <p:cNvSpPr>
              <a:spLocks noChangeArrowheads="1"/>
            </p:cNvSpPr>
            <p:nvPr/>
          </p:nvSpPr>
          <p:spPr bwMode="auto">
            <a:xfrm rot="480000">
              <a:off x="1724" y="3458"/>
              <a:ext cx="226" cy="220"/>
            </a:xfrm>
            <a:prstGeom prst="rect">
              <a:avLst/>
            </a:prstGeom>
            <a:noFill/>
            <a:ln w="57240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70"/>
            <p:cNvSpPr>
              <a:spLocks noChangeShapeType="1"/>
            </p:cNvSpPr>
            <p:nvPr/>
          </p:nvSpPr>
          <p:spPr bwMode="auto">
            <a:xfrm flipH="1">
              <a:off x="646" y="1735"/>
              <a:ext cx="707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Line 71"/>
            <p:cNvSpPr>
              <a:spLocks noChangeShapeType="1"/>
            </p:cNvSpPr>
            <p:nvPr/>
          </p:nvSpPr>
          <p:spPr bwMode="auto">
            <a:xfrm flipH="1">
              <a:off x="990" y="1236"/>
              <a:ext cx="535" cy="154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72"/>
            <p:cNvSpPr>
              <a:spLocks noChangeShapeType="1"/>
            </p:cNvSpPr>
            <p:nvPr/>
          </p:nvSpPr>
          <p:spPr bwMode="auto">
            <a:xfrm flipH="1">
              <a:off x="697" y="1528"/>
              <a:ext cx="604" cy="1358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73"/>
            <p:cNvSpPr>
              <a:spLocks noChangeShapeType="1"/>
            </p:cNvSpPr>
            <p:nvPr/>
          </p:nvSpPr>
          <p:spPr bwMode="auto">
            <a:xfrm flipH="1">
              <a:off x="1832" y="1941"/>
              <a:ext cx="191" cy="1633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4"/>
            <p:cNvSpPr>
              <a:spLocks noChangeShapeType="1"/>
            </p:cNvSpPr>
            <p:nvPr/>
          </p:nvSpPr>
          <p:spPr bwMode="auto">
            <a:xfrm flipH="1">
              <a:off x="1403" y="1562"/>
              <a:ext cx="397" cy="1634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5"/>
            <p:cNvSpPr>
              <a:spLocks noChangeShapeType="1"/>
            </p:cNvSpPr>
            <p:nvPr/>
          </p:nvSpPr>
          <p:spPr bwMode="auto">
            <a:xfrm flipH="1">
              <a:off x="1711" y="1683"/>
              <a:ext cx="260" cy="1616"/>
            </a:xfrm>
            <a:prstGeom prst="line">
              <a:avLst/>
            </a:prstGeom>
            <a:noFill/>
            <a:ln w="5724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Text Box 122"/>
          <p:cNvSpPr txBox="1">
            <a:spLocks noChangeArrowheads="1"/>
          </p:cNvSpPr>
          <p:nvPr/>
        </p:nvSpPr>
        <p:spPr bwMode="auto">
          <a:xfrm>
            <a:off x="6104129" y="6444366"/>
            <a:ext cx="3070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Images courtesy of Kristen Grauman</a:t>
            </a:r>
          </a:p>
        </p:txBody>
      </p:sp>
    </p:spTree>
    <p:extLst>
      <p:ext uri="{BB962C8B-B14F-4D97-AF65-F5344CB8AC3E}">
        <p14:creationId xmlns:p14="http://schemas.microsoft.com/office/powerpoint/2010/main" val="267786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r>
              <a:rPr lang="en-US" dirty="0" smtClean="0"/>
              <a:t>,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r>
              <a:rPr lang="en-US" dirty="0" smtClean="0"/>
              <a:t>PS2:</a:t>
            </a:r>
          </a:p>
          <a:p>
            <a:pPr lvl="1"/>
            <a:r>
              <a:rPr lang="en-US" dirty="0" smtClean="0"/>
              <a:t>Pick up after class</a:t>
            </a:r>
          </a:p>
          <a:p>
            <a:r>
              <a:rPr lang="en-US" dirty="0" smtClean="0"/>
              <a:t>120-&gt;144 auto extension</a:t>
            </a:r>
          </a:p>
          <a:p>
            <a:endParaRPr lang="en-US" dirty="0" smtClean="0"/>
          </a:p>
          <a:p>
            <a:r>
              <a:rPr lang="en-US" dirty="0" smtClean="0"/>
              <a:t>Plan:</a:t>
            </a:r>
          </a:p>
          <a:p>
            <a:pPr lvl="1"/>
            <a:r>
              <a:rPr lang="en-US" dirty="0" smtClean="0"/>
              <a:t>Least Squares Regression (finish)</a:t>
            </a:r>
          </a:p>
          <a:p>
            <a:pPr lvl="1"/>
            <a:r>
              <a:rPr lang="en-US" dirty="0" smtClean="0"/>
              <a:t>Metric </a:t>
            </a:r>
            <a:r>
              <a:rPr lang="en-US" dirty="0" err="1" smtClean="0"/>
              <a:t>Embeddings</a:t>
            </a:r>
            <a:endParaRPr lang="en-US" dirty="0" smtClean="0"/>
          </a:p>
          <a:p>
            <a:pPr lvl="2"/>
            <a:r>
              <a:rPr lang="en-US" dirty="0" smtClean="0"/>
              <a:t>“reductions for distances”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58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Least Square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</p:spPr>
            <p:txBody>
              <a:bodyPr/>
              <a:lstStyle/>
              <a:p>
                <a:r>
                  <a:rPr lang="en-US" dirty="0" smtClean="0"/>
                  <a:t>Problem: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dirty="0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w</a:t>
                </a:r>
                <a:r>
                  <a:rPr lang="en-US" dirty="0" smtClean="0"/>
                  <a:t>here A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 matrix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is a vector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Usual (exact) solution:</a:t>
                </a:r>
              </a:p>
              <a:p>
                <a:pPr lvl="1"/>
                <a:r>
                  <a:rPr lang="en-US" dirty="0" smtClean="0"/>
                  <a:t>Perform SVD (singular value decomposition)</a:t>
                </a:r>
              </a:p>
              <a:p>
                <a:pPr lvl="1"/>
                <a:r>
                  <a:rPr lang="en-US" dirty="0" smtClean="0"/>
                  <a:t>Takes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1.373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Faster?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914400"/>
                <a:ext cx="8229600" cy="5257800"/>
              </a:xfrm>
              <a:blipFill rotWithShape="0">
                <a:blip r:embed="rId2"/>
                <a:stretch>
                  <a:fillRect l="-1704" t="-1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31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LSR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Approximate solution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optimal solution</a:t>
                </a:r>
              </a:p>
              <a:p>
                <a:r>
                  <a:rPr lang="en-US" dirty="0" smtClean="0"/>
                  <a:t>Tool: dimension reduction for subspaces!</a:t>
                </a:r>
              </a:p>
              <a:p>
                <a:pPr lvl="1"/>
                <a:r>
                  <a:rPr lang="en-US" dirty="0" smtClean="0"/>
                  <a:t>A map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-subspace embedding if</a:t>
                </a:r>
              </a:p>
              <a:p>
                <a:pPr lvl="2"/>
                <a:r>
                  <a:rPr lang="en-US" dirty="0" smtClean="0"/>
                  <a:t>For any linear subspace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of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, we have that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e>
                            <m:li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: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Π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d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num>
                                <m:den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r>
                                    <m:rPr>
                                      <m:lit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||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,1+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𝜖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≥1−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971550" lvl="1" indent="-457200"/>
                <a:r>
                  <a:rPr lang="en-US" dirty="0" smtClean="0"/>
                  <a:t>PS3-2: usual dimension reduction implies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,0.1)</m:t>
                    </m:r>
                  </m:oMath>
                </a14:m>
                <a:r>
                  <a:rPr lang="en-US" dirty="0" smtClean="0"/>
                  <a:t> for target dimension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2433" b="-3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042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Algorithm: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,0.1)</m:t>
                    </m:r>
                  </m:oMath>
                </a14:m>
                <a:r>
                  <a:rPr lang="en-US" dirty="0" smtClean="0"/>
                  <a:t>-subspace embedding</a:t>
                </a:r>
              </a:p>
              <a:p>
                <a:pPr lvl="1"/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argmin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Proof: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is a (subset of a)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 dimensional linear subspace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preserves the norm of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Up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approximation each</a:t>
                </a:r>
              </a:p>
              <a:p>
                <a:pPr lvl="2"/>
                <a:r>
                  <a:rPr lang="en-US" dirty="0"/>
                  <a:t>w</a:t>
                </a:r>
                <a:r>
                  <a:rPr lang="en-US" dirty="0" smtClean="0"/>
                  <a:t>ith 90% probability (overall)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1)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2)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r>
                  <a:rPr lang="en-US" b="0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Hence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den>
                    </m:f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37" t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0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Approx</a:t>
            </a:r>
            <a:r>
              <a:rPr lang="en-US" dirty="0" smtClean="0"/>
              <a:t> LSR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Time: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Plus time to multiply by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𝑛𝑑𝑘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This is worse than before in fact…</a:t>
                </a:r>
              </a:p>
              <a:p>
                <a:r>
                  <a:rPr lang="en-US" dirty="0" smtClean="0"/>
                  <a:t>Can apply Fast dimension reduction!</a:t>
                </a:r>
              </a:p>
              <a:p>
                <a:pPr lvl="1"/>
                <a:r>
                  <a:rPr lang="en-US" dirty="0" smtClean="0"/>
                  <a:t>Reduce time to: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First term near optimal</a:t>
                </a:r>
              </a:p>
              <a:p>
                <a:r>
                  <a:rPr lang="en-US" dirty="0" smtClean="0"/>
                  <a:t>Can do even faster:</a:t>
                </a:r>
              </a:p>
              <a:p>
                <a:pPr lvl="1"/>
                <a:r>
                  <a:rPr lang="en-US" dirty="0" smtClean="0"/>
                  <a:t>Exist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with 1 non-zero/column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Exactly the one from problem 1 on PS2 ! </a:t>
                </a:r>
              </a:p>
              <a:p>
                <a:pPr lvl="1"/>
                <a:r>
                  <a:rPr lang="en-US" dirty="0" smtClean="0"/>
                  <a:t>Time becomes: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[Sarlos’06, Clarkson-Woodruff’13, Meng-Mahoney’13, Nelson-Nguyen’13]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59" t="-2781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88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Metric </a:t>
            </a:r>
            <a:r>
              <a:rPr lang="en-US" sz="4000" dirty="0" err="1" smtClean="0"/>
              <a:t>embeddings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B1FB4-A518-4287-9BB3-7B729E3FFC3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dirty="0" smtClean="0"/>
              <a:t>Definition by 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100713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>
                    <a:solidFill>
                      <a:srgbClr val="0070C0"/>
                    </a:solidFill>
                  </a:rPr>
                  <a:t>Problem</a:t>
                </a:r>
                <a:r>
                  <a:rPr lang="en-US" dirty="0" smtClean="0"/>
                  <a:t>: Compute the diameter of a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, of size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 smtClean="0"/>
                  <a:t>, living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-dimensional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Say,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Trivial solution: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Will see: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time</a:t>
                </a:r>
              </a:p>
              <a:p>
                <a:r>
                  <a:rPr lang="en-US" dirty="0" smtClean="0"/>
                  <a:t>Algorithm has two steps: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1. Map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dirty="0" smtClean="0">
                    <a:sym typeface="Symbol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>
                    <a:sym typeface="Symbol"/>
                  </a:rPr>
                  <a:t> such that, for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bSup>
                      <m:sSubSup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𝑑</m:t>
                        </m:r>
                      </m:sup>
                    </m:sSubSup>
                  </m:oMath>
                </a14:m>
                <a:endParaRPr lang="en-US" baseline="30000" dirty="0" smtClean="0"/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∞</m:t>
                        </m:r>
                      </m:sub>
                    </m:sSub>
                  </m:oMath>
                </a14:m>
                <a:endParaRPr lang="en-US" dirty="0" smtClean="0">
                  <a:sym typeface="Symbol"/>
                </a:endParaRPr>
              </a:p>
              <a:p>
                <a:pPr marL="457200" lvl="1" indent="0">
                  <a:buNone/>
                </a:pPr>
                <a:r>
                  <a:rPr lang="en-US" dirty="0" smtClean="0">
                    <a:sym typeface="Symbol"/>
                  </a:rPr>
                  <a:t>2. Solve the diameter problem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>
                    <a:sym typeface="Symbol"/>
                  </a:rPr>
                  <a:t> on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/>
                      </a:rPr>
                      <m:t>)</m:t>
                    </m:r>
                  </m:oMath>
                </a14:m>
                <a:endParaRPr lang="en-US" dirty="0" smtClean="0">
                  <a:sym typeface="Symbol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73162"/>
                <a:ext cx="7772400" cy="4100713"/>
              </a:xfrm>
              <a:blipFill rotWithShape="0">
                <a:blip r:embed="rId2"/>
                <a:stretch>
                  <a:fillRect l="-1333" t="-3418" r="-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5638800" y="5289719"/>
            <a:ext cx="152400" cy="1524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477000" y="6067793"/>
            <a:ext cx="152400" cy="152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953000" y="6051719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5715000" y="6204119"/>
            <a:ext cx="152400" cy="1524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4" idx="4"/>
          </p:cNvCxnSpPr>
          <p:nvPr/>
        </p:nvCxnSpPr>
        <p:spPr>
          <a:xfrm>
            <a:off x="5715000" y="5442119"/>
            <a:ext cx="0" cy="685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endCxn id="5" idx="2"/>
          </p:cNvCxnSpPr>
          <p:nvPr/>
        </p:nvCxnSpPr>
        <p:spPr>
          <a:xfrm>
            <a:off x="5715000" y="6143993"/>
            <a:ext cx="762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95800" y="5153393"/>
            <a:ext cx="0" cy="131345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95800" y="6466851"/>
            <a:ext cx="23495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16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-30162"/>
                <a:ext cx="7772400" cy="1143000"/>
              </a:xfrm>
            </p:spPr>
            <p:txBody>
              <a:bodyPr/>
              <a:lstStyle/>
              <a:p>
                <a:r>
                  <a:rPr lang="en-US" dirty="0" smtClean="0"/>
                  <a:t>Step 1: </a:t>
                </a:r>
                <a:r>
                  <a:rPr lang="en-US" dirty="0"/>
                  <a:t>Map </a:t>
                </a:r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-30162"/>
                <a:ext cx="7772400" cy="1143000"/>
              </a:xfrm>
              <a:blipFill rotWithShape="0">
                <a:blip r:embed="rId2"/>
                <a:stretch>
                  <a:fillRect l="-3137" t="-1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457200" y="1143000"/>
                <a:ext cx="7772400" cy="4572000"/>
              </a:xfrm>
            </p:spPr>
            <p:txBody>
              <a:bodyPr>
                <a:normAutofit fontScale="62500" lnSpcReduction="20000"/>
              </a:bodyPr>
              <a:lstStyle/>
              <a:p>
                <a:r>
                  <a:rPr lang="en-US" dirty="0" smtClean="0"/>
                  <a:t>Want map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such </a:t>
                </a:r>
                <a:r>
                  <a:rPr lang="en-US" dirty="0"/>
                  <a:t>that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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║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║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∞</m:t>
                        </m:r>
                      </m:sub>
                    </m:sSub>
                  </m:oMath>
                </a14:m>
                <a:endParaRPr lang="en-US" baseline="-25000" dirty="0">
                  <a:sym typeface="Symbol"/>
                </a:endParaRPr>
              </a:p>
              <a:p>
                <a:endParaRPr lang="en-US" dirty="0"/>
              </a:p>
              <a:p>
                <a:r>
                  <a:rPr lang="en-US" dirty="0"/>
                  <a:t>Define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 smtClean="0"/>
                  <a:t>follows: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 smtClean="0"/>
                  <a:t> coordinates indexed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(</a:t>
                </a:r>
                <a:r>
                  <a:rPr lang="en-US" dirty="0"/>
                  <a:t>binary representation)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baseline="-25000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Claim:</a:t>
                </a:r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∞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>
                        <a:latin typeface="Cambria Math" panose="02040503050406030204" pitchFamily="18" charset="0"/>
                        <a:sym typeface="Symbol"/>
                      </a:rPr>
                      <m:t>║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  <a:p>
                <a:pPr marL="274320" lvl="1" indent="0">
                  <a:buNone/>
                </a:pPr>
                <a:endParaRPr lang="en-US" dirty="0" smtClean="0">
                  <a:latin typeface="GillSans"/>
                  <a:sym typeface="Symbol"/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║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  <a:sym typeface="Symbol"/>
                        </a:rPr>
                        <m:t>║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i="0" dirty="0" err="1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i="1" baseline="-25000" dirty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nary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err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b="0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marL="274320" lvl="1" indent="0">
                  <a:buNone/>
                </a:pPr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457200" y="1143000"/>
                <a:ext cx="7772400" cy="4572000"/>
              </a:xfrm>
              <a:blipFill rotWithShape="0">
                <a:blip r:embed="rId3"/>
                <a:stretch>
                  <a:fillRect l="-706" t="-2267" b="-2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5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4483</TotalTime>
  <Words>303</Words>
  <Application>Microsoft Office PowerPoint</Application>
  <PresentationFormat>On-screen Show (4:3)</PresentationFormat>
  <Paragraphs>178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Cambria Math</vt:lpstr>
      <vt:lpstr>GillSans</vt:lpstr>
      <vt:lpstr>Symbol</vt:lpstr>
      <vt:lpstr>Trebuchet MS</vt:lpstr>
      <vt:lpstr>Office Theme</vt:lpstr>
      <vt:lpstr>Lecture 15: Least Square Regression Metric Embeddings</vt:lpstr>
      <vt:lpstr>Administrivia, Plan</vt:lpstr>
      <vt:lpstr>Least Square Regression</vt:lpstr>
      <vt:lpstr>Approximate LSR</vt:lpstr>
      <vt:lpstr>Approximate Algorithm</vt:lpstr>
      <vt:lpstr>Approx LSR algorithms</vt:lpstr>
      <vt:lpstr>PowerPoint Presentation</vt:lpstr>
      <vt:lpstr>Definition by example</vt:lpstr>
      <vt:lpstr>Step 1: Map from ℓ_1 to ℓ_∞</vt:lpstr>
      <vt:lpstr>Step 2: Diameter in ℓ_∞</vt:lpstr>
      <vt:lpstr>General Theory: embeddings</vt:lpstr>
      <vt:lpstr>Embeddings: landscape</vt:lpstr>
      <vt:lpstr>ℓ_2 into ℓ_1</vt:lpstr>
      <vt:lpstr>Converse?</vt:lpstr>
      <vt:lpstr>Other distances?</vt:lpstr>
    </vt:vector>
  </TitlesOfParts>
  <Company>Columbia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</dc:creator>
  <cp:lastModifiedBy>andoni@mit.edu</cp:lastModifiedBy>
  <cp:revision>178</cp:revision>
  <dcterms:created xsi:type="dcterms:W3CDTF">2010-07-22T19:31:42Z</dcterms:created>
  <dcterms:modified xsi:type="dcterms:W3CDTF">2015-10-28T04:15:09Z</dcterms:modified>
</cp:coreProperties>
</file>